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Default Extension="wdp" ContentType="image/vnd.ms-photo"/>
  <Override PartName="/ppt/slideLayouts/slideLayout10.xml" ContentType="application/vnd.openxmlformats-officedocument.presentationml.slideLayout+xml"/>
  <Default Extension="gif" ContentType="image/gif"/>
  <Default Extension="tiff" ContentType="image/tif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42"/>
  </p:notesMasterIdLst>
  <p:sldIdLst>
    <p:sldId id="360" r:id="rId3"/>
    <p:sldId id="361" r:id="rId4"/>
    <p:sldId id="256" r:id="rId5"/>
    <p:sldId id="326" r:id="rId6"/>
    <p:sldId id="359" r:id="rId7"/>
    <p:sldId id="328" r:id="rId8"/>
    <p:sldId id="329" r:id="rId9"/>
    <p:sldId id="330" r:id="rId10"/>
    <p:sldId id="332" r:id="rId11"/>
    <p:sldId id="333" r:id="rId12"/>
    <p:sldId id="331" r:id="rId13"/>
    <p:sldId id="334" r:id="rId14"/>
    <p:sldId id="335" r:id="rId15"/>
    <p:sldId id="336" r:id="rId16"/>
    <p:sldId id="337" r:id="rId17"/>
    <p:sldId id="338" r:id="rId18"/>
    <p:sldId id="339" r:id="rId19"/>
    <p:sldId id="340" r:id="rId20"/>
    <p:sldId id="341" r:id="rId21"/>
    <p:sldId id="342" r:id="rId22"/>
    <p:sldId id="303" r:id="rId23"/>
    <p:sldId id="274" r:id="rId24"/>
    <p:sldId id="272" r:id="rId25"/>
    <p:sldId id="294" r:id="rId26"/>
    <p:sldId id="346" r:id="rId27"/>
    <p:sldId id="347" r:id="rId28"/>
    <p:sldId id="348" r:id="rId29"/>
    <p:sldId id="350" r:id="rId30"/>
    <p:sldId id="351" r:id="rId31"/>
    <p:sldId id="352" r:id="rId32"/>
    <p:sldId id="353" r:id="rId33"/>
    <p:sldId id="354" r:id="rId34"/>
    <p:sldId id="355" r:id="rId35"/>
    <p:sldId id="356" r:id="rId36"/>
    <p:sldId id="357" r:id="rId37"/>
    <p:sldId id="358" r:id="rId38"/>
    <p:sldId id="284" r:id="rId39"/>
    <p:sldId id="273" r:id="rId40"/>
    <p:sldId id="362" r:id="rId41"/>
  </p:sldIdLst>
  <p:sldSz cx="12192000" cy="6858000"/>
  <p:notesSz cx="6858000" cy="9144000"/>
  <p:defaultTextStyle>
    <a:defPPr>
      <a:defRPr lang="de-DE"/>
    </a:defPPr>
    <a:lvl1pPr marL="0" algn="l" defTabSz="914377" rtl="0" eaLnBrk="1" latinLnBrk="0" hangingPunct="1">
      <a:defRPr sz="1900" kern="1200">
        <a:solidFill>
          <a:schemeClr val="tx1"/>
        </a:solidFill>
        <a:latin typeface="+mn-lt"/>
        <a:ea typeface="+mn-ea"/>
        <a:cs typeface="+mn-cs"/>
      </a:defRPr>
    </a:lvl1pPr>
    <a:lvl2pPr marL="457189" algn="l" defTabSz="914377" rtl="0" eaLnBrk="1" latinLnBrk="0" hangingPunct="1">
      <a:defRPr sz="1900" kern="1200">
        <a:solidFill>
          <a:schemeClr val="tx1"/>
        </a:solidFill>
        <a:latin typeface="+mn-lt"/>
        <a:ea typeface="+mn-ea"/>
        <a:cs typeface="+mn-cs"/>
      </a:defRPr>
    </a:lvl2pPr>
    <a:lvl3pPr marL="914377" algn="l" defTabSz="914377" rtl="0" eaLnBrk="1" latinLnBrk="0" hangingPunct="1">
      <a:defRPr sz="1900" kern="1200">
        <a:solidFill>
          <a:schemeClr val="tx1"/>
        </a:solidFill>
        <a:latin typeface="+mn-lt"/>
        <a:ea typeface="+mn-ea"/>
        <a:cs typeface="+mn-cs"/>
      </a:defRPr>
    </a:lvl3pPr>
    <a:lvl4pPr marL="1371566" algn="l" defTabSz="914377" rtl="0" eaLnBrk="1" latinLnBrk="0" hangingPunct="1">
      <a:defRPr sz="1900" kern="1200">
        <a:solidFill>
          <a:schemeClr val="tx1"/>
        </a:solidFill>
        <a:latin typeface="+mn-lt"/>
        <a:ea typeface="+mn-ea"/>
        <a:cs typeface="+mn-cs"/>
      </a:defRPr>
    </a:lvl4pPr>
    <a:lvl5pPr marL="1828754" algn="l" defTabSz="914377" rtl="0" eaLnBrk="1" latinLnBrk="0" hangingPunct="1">
      <a:defRPr sz="1900" kern="1200">
        <a:solidFill>
          <a:schemeClr val="tx1"/>
        </a:solidFill>
        <a:latin typeface="+mn-lt"/>
        <a:ea typeface="+mn-ea"/>
        <a:cs typeface="+mn-cs"/>
      </a:defRPr>
    </a:lvl5pPr>
    <a:lvl6pPr marL="2285943" algn="l" defTabSz="914377" rtl="0" eaLnBrk="1" latinLnBrk="0" hangingPunct="1">
      <a:defRPr sz="1900" kern="1200">
        <a:solidFill>
          <a:schemeClr val="tx1"/>
        </a:solidFill>
        <a:latin typeface="+mn-lt"/>
        <a:ea typeface="+mn-ea"/>
        <a:cs typeface="+mn-cs"/>
      </a:defRPr>
    </a:lvl6pPr>
    <a:lvl7pPr marL="2743131" algn="l" defTabSz="914377" rtl="0" eaLnBrk="1" latinLnBrk="0" hangingPunct="1">
      <a:defRPr sz="1900" kern="1200">
        <a:solidFill>
          <a:schemeClr val="tx1"/>
        </a:solidFill>
        <a:latin typeface="+mn-lt"/>
        <a:ea typeface="+mn-ea"/>
        <a:cs typeface="+mn-cs"/>
      </a:defRPr>
    </a:lvl7pPr>
    <a:lvl8pPr marL="3200320" algn="l" defTabSz="914377" rtl="0" eaLnBrk="1" latinLnBrk="0" hangingPunct="1">
      <a:defRPr sz="1900" kern="1200">
        <a:solidFill>
          <a:schemeClr val="tx1"/>
        </a:solidFill>
        <a:latin typeface="+mn-lt"/>
        <a:ea typeface="+mn-ea"/>
        <a:cs typeface="+mn-cs"/>
      </a:defRPr>
    </a:lvl8pPr>
    <a:lvl9pPr marL="3657509" algn="l" defTabSz="914377" rtl="0" eaLnBrk="1" latinLnBrk="0" hangingPunct="1">
      <a:defRPr sz="19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83" userDrawn="1">
          <p15:clr>
            <a:srgbClr val="A4A3A4"/>
          </p15:clr>
        </p15:guide>
        <p15:guide id="2" pos="102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7015" autoAdjust="0"/>
    <p:restoredTop sz="94660"/>
  </p:normalViewPr>
  <p:slideViewPr>
    <p:cSldViewPr snapToGrid="0" showGuides="1">
      <p:cViewPr>
        <p:scale>
          <a:sx n="73" d="100"/>
          <a:sy n="73" d="100"/>
        </p:scale>
        <p:origin x="-540" y="-102"/>
      </p:cViewPr>
      <p:guideLst>
        <p:guide orient="horz" pos="2183"/>
        <p:guide pos="1028"/>
      </p:guideLst>
    </p:cSldViewPr>
  </p:slideViewPr>
  <p:notesTextViewPr>
    <p:cViewPr>
      <p:scale>
        <a:sx n="3" d="2"/>
        <a:sy n="3" d="2"/>
      </p:scale>
      <p:origin x="0" y="0"/>
    </p:cViewPr>
  </p:notesTextViewPr>
  <p:sorterViewPr>
    <p:cViewPr>
      <p:scale>
        <a:sx n="90" d="100"/>
        <a:sy n="90" d="100"/>
      </p:scale>
      <p:origin x="0" y="-7566"/>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F4DF6A-468E-43B9-9A18-642ECCD237F5}" type="datetimeFigureOut">
              <a:rPr lang="en-US" smtClean="0"/>
              <a:pPr/>
              <a:t>5/7/2015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30A52-D372-4B79-9F92-1B11EB07A5AE}" type="slidenum">
              <a:rPr lang="en-US" smtClean="0"/>
              <a:pPr/>
              <a:t>‹#›</a:t>
            </a:fld>
            <a:endParaRPr lang="en-US"/>
          </a:p>
        </p:txBody>
      </p:sp>
    </p:spTree>
    <p:extLst>
      <p:ext uri="{BB962C8B-B14F-4D97-AF65-F5344CB8AC3E}">
        <p14:creationId xmlns:p14="http://schemas.microsoft.com/office/powerpoint/2010/main" xmlns="" val="20826828"/>
      </p:ext>
    </p:extLst>
  </p:cSld>
  <p:clrMap bg1="lt1" tx1="dk1" bg2="lt2" tx2="dk2" accent1="accent1" accent2="accent2" accent3="accent3" accent4="accent4" accent5="accent5" accent6="accent6" hlink="hlink" folHlink="folHlink"/>
  <p:notesStyle>
    <a:lvl1pPr marL="0" algn="l" defTabSz="914377" rtl="0" eaLnBrk="1" latinLnBrk="0" hangingPunct="1">
      <a:defRPr sz="1200" kern="1200">
        <a:solidFill>
          <a:schemeClr val="tx1"/>
        </a:solidFill>
        <a:latin typeface="+mn-lt"/>
        <a:ea typeface="+mn-ea"/>
        <a:cs typeface="+mn-cs"/>
      </a:defRPr>
    </a:lvl1pPr>
    <a:lvl2pPr marL="457189" algn="l" defTabSz="914377" rtl="0" eaLnBrk="1" latinLnBrk="0" hangingPunct="1">
      <a:defRPr sz="1200" kern="1200">
        <a:solidFill>
          <a:schemeClr val="tx1"/>
        </a:solidFill>
        <a:latin typeface="+mn-lt"/>
        <a:ea typeface="+mn-ea"/>
        <a:cs typeface="+mn-cs"/>
      </a:defRPr>
    </a:lvl2pPr>
    <a:lvl3pPr marL="914377" algn="l" defTabSz="914377" rtl="0" eaLnBrk="1" latinLnBrk="0" hangingPunct="1">
      <a:defRPr sz="1200" kern="1200">
        <a:solidFill>
          <a:schemeClr val="tx1"/>
        </a:solidFill>
        <a:latin typeface="+mn-lt"/>
        <a:ea typeface="+mn-ea"/>
        <a:cs typeface="+mn-cs"/>
      </a:defRPr>
    </a:lvl3pPr>
    <a:lvl4pPr marL="1371566" algn="l" defTabSz="914377" rtl="0" eaLnBrk="1" latinLnBrk="0" hangingPunct="1">
      <a:defRPr sz="1200" kern="1200">
        <a:solidFill>
          <a:schemeClr val="tx1"/>
        </a:solidFill>
        <a:latin typeface="+mn-lt"/>
        <a:ea typeface="+mn-ea"/>
        <a:cs typeface="+mn-cs"/>
      </a:defRPr>
    </a:lvl4pPr>
    <a:lvl5pPr marL="1828754" algn="l" defTabSz="914377" rtl="0" eaLnBrk="1" latinLnBrk="0" hangingPunct="1">
      <a:defRPr sz="1200" kern="1200">
        <a:solidFill>
          <a:schemeClr val="tx1"/>
        </a:solidFill>
        <a:latin typeface="+mn-lt"/>
        <a:ea typeface="+mn-ea"/>
        <a:cs typeface="+mn-cs"/>
      </a:defRPr>
    </a:lvl5pPr>
    <a:lvl6pPr marL="2285943" algn="l" defTabSz="914377" rtl="0" eaLnBrk="1" latinLnBrk="0" hangingPunct="1">
      <a:defRPr sz="1200" kern="1200">
        <a:solidFill>
          <a:schemeClr val="tx1"/>
        </a:solidFill>
        <a:latin typeface="+mn-lt"/>
        <a:ea typeface="+mn-ea"/>
        <a:cs typeface="+mn-cs"/>
      </a:defRPr>
    </a:lvl6pPr>
    <a:lvl7pPr marL="2743131" algn="l" defTabSz="914377" rtl="0" eaLnBrk="1" latinLnBrk="0" hangingPunct="1">
      <a:defRPr sz="1200" kern="1200">
        <a:solidFill>
          <a:schemeClr val="tx1"/>
        </a:solidFill>
        <a:latin typeface="+mn-lt"/>
        <a:ea typeface="+mn-ea"/>
        <a:cs typeface="+mn-cs"/>
      </a:defRPr>
    </a:lvl7pPr>
    <a:lvl8pPr marL="3200320" algn="l" defTabSz="914377" rtl="0" eaLnBrk="1" latinLnBrk="0" hangingPunct="1">
      <a:defRPr sz="1200" kern="1200">
        <a:solidFill>
          <a:schemeClr val="tx1"/>
        </a:solidFill>
        <a:latin typeface="+mn-lt"/>
        <a:ea typeface="+mn-ea"/>
        <a:cs typeface="+mn-cs"/>
      </a:defRPr>
    </a:lvl8pPr>
    <a:lvl9pPr marL="3657509" algn="l" defTabSz="91437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17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EF13E8B-644B-4AB3-89C6-DBB1BA38E3CD}" type="slidenum">
              <a:rPr lang="de-DE">
                <a:latin typeface="Gill Sans"/>
                <a:ea typeface="ヒラギノ角ゴ ProN W3"/>
                <a:cs typeface="ヒラギノ角ゴ ProN W3"/>
                <a:sym typeface="Gill Sans"/>
              </a:rPr>
              <a:pPr fontAlgn="base">
                <a:spcBef>
                  <a:spcPct val="0"/>
                </a:spcBef>
                <a:spcAft>
                  <a:spcPct val="0"/>
                </a:spcAft>
              </a:pPr>
              <a:t>7</a:t>
            </a:fld>
            <a:endParaRPr lang="de-DE">
              <a:latin typeface="Gill Sans"/>
              <a:ea typeface="ヒラギノ角ゴ ProN W3"/>
              <a:cs typeface="ヒラギノ角ゴ ProN W3"/>
              <a:sym typeface="Gill Sans"/>
            </a:endParaRPr>
          </a:p>
        </p:txBody>
      </p:sp>
    </p:spTree>
    <p:extLst>
      <p:ext uri="{BB962C8B-B14F-4D97-AF65-F5344CB8AC3E}">
        <p14:creationId xmlns:p14="http://schemas.microsoft.com/office/powerpoint/2010/main" xmlns="" val="364019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17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EF13E8B-644B-4AB3-89C6-DBB1BA38E3CD}" type="slidenum">
              <a:rPr lang="de-DE">
                <a:latin typeface="Gill Sans"/>
                <a:ea typeface="ヒラギノ角ゴ ProN W3"/>
                <a:cs typeface="ヒラギノ角ゴ ProN W3"/>
                <a:sym typeface="Gill Sans"/>
              </a:rPr>
              <a:pPr fontAlgn="base">
                <a:spcBef>
                  <a:spcPct val="0"/>
                </a:spcBef>
                <a:spcAft>
                  <a:spcPct val="0"/>
                </a:spcAft>
              </a:pPr>
              <a:t>22</a:t>
            </a:fld>
            <a:endParaRPr lang="de-DE">
              <a:latin typeface="Gill Sans"/>
              <a:ea typeface="ヒラギノ角ゴ ProN W3"/>
              <a:cs typeface="ヒラギノ角ゴ ProN W3"/>
              <a:sym typeface="Gill Sans"/>
            </a:endParaRPr>
          </a:p>
        </p:txBody>
      </p:sp>
    </p:spTree>
    <p:extLst>
      <p:ext uri="{BB962C8B-B14F-4D97-AF65-F5344CB8AC3E}">
        <p14:creationId xmlns:p14="http://schemas.microsoft.com/office/powerpoint/2010/main" xmlns="" val="4803926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r>
              <a:rPr lang="en-US" dirty="0" smtClean="0"/>
              <a:t>Require a sample for molecular diagnostics </a:t>
            </a:r>
            <a:r>
              <a:rPr lang="en-US" dirty="0" smtClean="0">
                <a:sym typeface="Wingdings" panose="05000000000000000000" pitchFamily="2" charset="2"/>
              </a:rPr>
              <a:t> let’s look</a:t>
            </a:r>
            <a:r>
              <a:rPr lang="en-US" baseline="0" dirty="0" smtClean="0">
                <a:sym typeface="Wingdings" panose="05000000000000000000" pitchFamily="2" charset="2"/>
              </a:rPr>
              <a:t> at blood!</a:t>
            </a:r>
            <a:endParaRPr lang="en-US" dirty="0"/>
          </a:p>
        </p:txBody>
      </p:sp>
      <p:sp>
        <p:nvSpPr>
          <p:cNvPr id="4" name="Slide Number Placeholder 3"/>
          <p:cNvSpPr>
            <a:spLocks noGrp="1"/>
          </p:cNvSpPr>
          <p:nvPr>
            <p:ph type="sldNum" sz="quarter" idx="10"/>
          </p:nvPr>
        </p:nvSpPr>
        <p:spPr/>
        <p:txBody>
          <a:bodyPr/>
          <a:lstStyle/>
          <a:p>
            <a:fld id="{B1B65C8A-750B-49CD-893C-098708538ACC}" type="slidenum">
              <a:rPr lang="en-US" smtClean="0"/>
              <a:pPr/>
              <a:t>28</a:t>
            </a:fld>
            <a:endParaRPr lang="en-US"/>
          </a:p>
        </p:txBody>
      </p:sp>
    </p:spTree>
    <p:extLst>
      <p:ext uri="{BB962C8B-B14F-4D97-AF65-F5344CB8AC3E}">
        <p14:creationId xmlns:p14="http://schemas.microsoft.com/office/powerpoint/2010/main" xmlns="" val="17813932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228600" indent="-228600">
              <a:buNone/>
            </a:pPr>
            <a:r>
              <a:rPr lang="de-DE" baseline="0" dirty="0" smtClean="0"/>
              <a:t> - </a:t>
            </a:r>
            <a:r>
              <a:rPr lang="de-DE" baseline="0" dirty="0" err="1" smtClean="0"/>
              <a:t>we</a:t>
            </a:r>
            <a:r>
              <a:rPr lang="de-DE" baseline="0" dirty="0" smtClean="0"/>
              <a:t> </a:t>
            </a:r>
            <a:r>
              <a:rPr lang="de-DE" baseline="0" dirty="0" err="1" smtClean="0"/>
              <a:t>wanted</a:t>
            </a:r>
            <a:r>
              <a:rPr lang="de-DE" baseline="0" dirty="0" smtClean="0"/>
              <a:t> </a:t>
            </a:r>
            <a:r>
              <a:rPr lang="de-DE" baseline="0" dirty="0" err="1" smtClean="0"/>
              <a:t>to</a:t>
            </a:r>
            <a:r>
              <a:rPr lang="de-DE" baseline="0" dirty="0" smtClean="0"/>
              <a:t> </a:t>
            </a:r>
            <a:r>
              <a:rPr lang="de-DE" baseline="0" dirty="0" err="1" smtClean="0"/>
              <a:t>know</a:t>
            </a:r>
            <a:r>
              <a:rPr lang="de-DE" baseline="0" dirty="0" smtClean="0"/>
              <a:t> </a:t>
            </a:r>
            <a:r>
              <a:rPr lang="de-DE" baseline="0" dirty="0" err="1" smtClean="0"/>
              <a:t>how</a:t>
            </a:r>
            <a:r>
              <a:rPr lang="de-DE" baseline="0" dirty="0" smtClean="0"/>
              <a:t> </a:t>
            </a:r>
            <a:r>
              <a:rPr lang="de-DE" baseline="0" dirty="0" err="1" smtClean="0"/>
              <a:t>far</a:t>
            </a:r>
            <a:r>
              <a:rPr lang="de-DE" baseline="0" dirty="0" smtClean="0"/>
              <a:t> </a:t>
            </a:r>
            <a:r>
              <a:rPr lang="de-DE" baseline="0" dirty="0" err="1" smtClean="0"/>
              <a:t>we</a:t>
            </a:r>
            <a:r>
              <a:rPr lang="de-DE" baseline="0" dirty="0" smtClean="0"/>
              <a:t> </a:t>
            </a:r>
            <a:r>
              <a:rPr lang="de-DE" baseline="0" dirty="0" err="1" smtClean="0"/>
              <a:t>could</a:t>
            </a:r>
            <a:r>
              <a:rPr lang="de-DE" baseline="0" dirty="0" smtClean="0"/>
              <a:t> </a:t>
            </a:r>
            <a:r>
              <a:rPr lang="de-DE" baseline="0" dirty="0" err="1" smtClean="0"/>
              <a:t>go</a:t>
            </a:r>
            <a:r>
              <a:rPr lang="de-DE" baseline="0" dirty="0" smtClean="0"/>
              <a:t> in </a:t>
            </a:r>
            <a:r>
              <a:rPr lang="de-DE" baseline="0" dirty="0" err="1" smtClean="0"/>
              <a:t>humans</a:t>
            </a:r>
            <a:r>
              <a:rPr lang="de-DE" baseline="0" dirty="0" smtClean="0"/>
              <a:t>, </a:t>
            </a:r>
            <a:r>
              <a:rPr lang="de-DE" baseline="0" dirty="0" err="1" smtClean="0"/>
              <a:t>reading</a:t>
            </a:r>
            <a:r>
              <a:rPr lang="de-DE" baseline="0" dirty="0" smtClean="0"/>
              <a:t> </a:t>
            </a:r>
            <a:r>
              <a:rPr lang="de-DE" baseline="0" dirty="0" err="1" smtClean="0"/>
              <a:t>the</a:t>
            </a:r>
            <a:r>
              <a:rPr lang="de-DE" baseline="0" dirty="0" smtClean="0"/>
              <a:t> </a:t>
            </a:r>
            <a:r>
              <a:rPr lang="de-DE" baseline="0" dirty="0" err="1" smtClean="0"/>
              <a:t>blood</a:t>
            </a:r>
            <a:r>
              <a:rPr lang="de-DE" baseline="0" dirty="0" smtClean="0"/>
              <a:t> </a:t>
            </a:r>
            <a:r>
              <a:rPr lang="de-DE" baseline="0" dirty="0" err="1" smtClean="0"/>
              <a:t>and</a:t>
            </a:r>
            <a:r>
              <a:rPr lang="de-DE" baseline="0" dirty="0" smtClean="0"/>
              <a:t> </a:t>
            </a:r>
            <a:r>
              <a:rPr lang="de-DE" baseline="0" dirty="0" err="1" smtClean="0"/>
              <a:t>understanding</a:t>
            </a:r>
            <a:r>
              <a:rPr lang="de-DE" baseline="0" dirty="0" smtClean="0"/>
              <a:t> </a:t>
            </a:r>
            <a:r>
              <a:rPr lang="de-DE" baseline="0" dirty="0" err="1" smtClean="0"/>
              <a:t>what</a:t>
            </a:r>
            <a:r>
              <a:rPr lang="de-DE" baseline="0" dirty="0" smtClean="0"/>
              <a:t> </a:t>
            </a:r>
            <a:r>
              <a:rPr lang="de-DE" baseline="0" dirty="0" err="1" smtClean="0"/>
              <a:t>is</a:t>
            </a:r>
            <a:r>
              <a:rPr lang="de-DE" baseline="0" dirty="0" smtClean="0"/>
              <a:t> </a:t>
            </a:r>
            <a:r>
              <a:rPr lang="de-DE" baseline="0" dirty="0" err="1" smtClean="0"/>
              <a:t>going</a:t>
            </a:r>
            <a:r>
              <a:rPr lang="de-DE" baseline="0" dirty="0" smtClean="0"/>
              <a:t> on, </a:t>
            </a:r>
            <a:r>
              <a:rPr lang="de-DE" baseline="0" dirty="0" err="1" smtClean="0"/>
              <a:t>since</a:t>
            </a:r>
            <a:r>
              <a:rPr lang="de-DE" baseline="0" dirty="0" smtClean="0"/>
              <a:t> </a:t>
            </a:r>
            <a:r>
              <a:rPr lang="de-DE" baseline="0" dirty="0" err="1" smtClean="0"/>
              <a:t>blood</a:t>
            </a:r>
            <a:r>
              <a:rPr lang="de-DE" baseline="0" dirty="0" smtClean="0"/>
              <a:t> </a:t>
            </a:r>
            <a:r>
              <a:rPr lang="de-DE" baseline="0" dirty="0" err="1" smtClean="0"/>
              <a:t>is</a:t>
            </a:r>
            <a:r>
              <a:rPr lang="de-DE" baseline="0" dirty="0" smtClean="0"/>
              <a:t> </a:t>
            </a:r>
            <a:r>
              <a:rPr lang="de-DE" baseline="0" dirty="0" err="1" smtClean="0"/>
              <a:t>the</a:t>
            </a:r>
            <a:r>
              <a:rPr lang="de-DE" baseline="0" dirty="0" smtClean="0"/>
              <a:t> </a:t>
            </a:r>
            <a:r>
              <a:rPr lang="de-DE" baseline="0" dirty="0" err="1" smtClean="0"/>
              <a:t>only</a:t>
            </a:r>
            <a:r>
              <a:rPr lang="de-DE" baseline="0" dirty="0" smtClean="0"/>
              <a:t> </a:t>
            </a:r>
            <a:r>
              <a:rPr lang="de-DE" baseline="0" dirty="0" err="1" smtClean="0"/>
              <a:t>thing</a:t>
            </a:r>
            <a:r>
              <a:rPr lang="de-DE" baseline="0" dirty="0" smtClean="0"/>
              <a:t> </a:t>
            </a:r>
            <a:r>
              <a:rPr lang="de-DE" baseline="0" dirty="0" err="1" smtClean="0"/>
              <a:t>we</a:t>
            </a:r>
            <a:r>
              <a:rPr lang="de-DE" baseline="0" dirty="0" smtClean="0"/>
              <a:t> </a:t>
            </a:r>
            <a:r>
              <a:rPr lang="de-DE" baseline="0" dirty="0" err="1" smtClean="0"/>
              <a:t>can</a:t>
            </a:r>
            <a:r>
              <a:rPr lang="de-DE" baseline="0" dirty="0" smtClean="0"/>
              <a:t> sample</a:t>
            </a:r>
          </a:p>
          <a:p>
            <a:pPr marL="228600" indent="-228600">
              <a:buNone/>
            </a:pPr>
            <a:endParaRPr lang="de-DE" baseline="0" dirty="0" smtClean="0"/>
          </a:p>
          <a:p>
            <a:pPr marL="228600" indent="-228600">
              <a:buNone/>
            </a:pPr>
            <a:r>
              <a:rPr lang="de-DE" baseline="0" dirty="0" smtClean="0"/>
              <a:t> - </a:t>
            </a:r>
            <a:r>
              <a:rPr lang="de-DE" baseline="0" dirty="0" err="1" smtClean="0"/>
              <a:t>decided</a:t>
            </a:r>
            <a:r>
              <a:rPr lang="de-DE" baseline="0" dirty="0" smtClean="0"/>
              <a:t> </a:t>
            </a:r>
            <a:r>
              <a:rPr lang="de-DE" baseline="0" dirty="0" err="1" smtClean="0"/>
              <a:t>to</a:t>
            </a:r>
            <a:r>
              <a:rPr lang="de-DE" baseline="0" dirty="0" smtClean="0"/>
              <a:t> </a:t>
            </a:r>
            <a:r>
              <a:rPr lang="de-DE" baseline="0" dirty="0" err="1" smtClean="0"/>
              <a:t>use</a:t>
            </a:r>
            <a:r>
              <a:rPr lang="de-DE" baseline="0" dirty="0" smtClean="0"/>
              <a:t> </a:t>
            </a:r>
            <a:r>
              <a:rPr lang="de-DE" baseline="0" dirty="0" err="1" smtClean="0"/>
              <a:t>the</a:t>
            </a:r>
            <a:r>
              <a:rPr lang="de-DE" baseline="0" dirty="0" smtClean="0"/>
              <a:t> </a:t>
            </a:r>
            <a:r>
              <a:rPr lang="de-DE" baseline="0" dirty="0" err="1" smtClean="0"/>
              <a:t>simplest</a:t>
            </a:r>
            <a:r>
              <a:rPr lang="de-DE" baseline="0" dirty="0" smtClean="0"/>
              <a:t> </a:t>
            </a:r>
            <a:r>
              <a:rPr lang="de-DE" baseline="0" dirty="0" err="1" smtClean="0"/>
              <a:t>sampling</a:t>
            </a:r>
            <a:r>
              <a:rPr lang="de-DE" baseline="0" dirty="0" smtClean="0"/>
              <a:t> </a:t>
            </a:r>
            <a:r>
              <a:rPr lang="de-DE" baseline="0" dirty="0" err="1" smtClean="0"/>
              <a:t>strategy</a:t>
            </a:r>
            <a:r>
              <a:rPr lang="de-DE" baseline="0" dirty="0" smtClean="0"/>
              <a:t> </a:t>
            </a:r>
            <a:r>
              <a:rPr lang="de-DE" baseline="0" dirty="0" err="1" smtClean="0"/>
              <a:t>we</a:t>
            </a:r>
            <a:r>
              <a:rPr lang="de-DE" baseline="0" dirty="0" smtClean="0"/>
              <a:t> </a:t>
            </a:r>
            <a:r>
              <a:rPr lang="de-DE" baseline="0" dirty="0" err="1" smtClean="0"/>
              <a:t>know</a:t>
            </a:r>
            <a:r>
              <a:rPr lang="de-DE" baseline="0" dirty="0" smtClean="0"/>
              <a:t>, </a:t>
            </a:r>
            <a:r>
              <a:rPr lang="de-DE" baseline="0" dirty="0" err="1" smtClean="0"/>
              <a:t>which</a:t>
            </a:r>
            <a:r>
              <a:rPr lang="de-DE" baseline="0" dirty="0" smtClean="0"/>
              <a:t> </a:t>
            </a:r>
            <a:r>
              <a:rPr lang="de-DE" baseline="0" dirty="0" err="1" smtClean="0"/>
              <a:t>is</a:t>
            </a:r>
            <a:r>
              <a:rPr lang="de-DE" baseline="0" dirty="0" smtClean="0"/>
              <a:t> a </a:t>
            </a:r>
            <a:r>
              <a:rPr lang="de-DE" baseline="0" dirty="0" err="1" smtClean="0"/>
              <a:t>finger</a:t>
            </a:r>
            <a:r>
              <a:rPr lang="de-DE" baseline="0" dirty="0" smtClean="0"/>
              <a:t> </a:t>
            </a:r>
            <a:r>
              <a:rPr lang="de-DE" baseline="0" dirty="0" err="1" smtClean="0"/>
              <a:t>lancetting</a:t>
            </a:r>
            <a:r>
              <a:rPr lang="de-DE" baseline="0" dirty="0" smtClean="0"/>
              <a:t> </a:t>
            </a:r>
            <a:r>
              <a:rPr lang="de-DE" baseline="0" dirty="0" err="1" smtClean="0"/>
              <a:t>as</a:t>
            </a:r>
            <a:r>
              <a:rPr lang="de-DE" baseline="0" dirty="0" smtClean="0"/>
              <a:t> </a:t>
            </a:r>
            <a:r>
              <a:rPr lang="de-DE" baseline="0" dirty="0" err="1" smtClean="0"/>
              <a:t>diabetic</a:t>
            </a:r>
            <a:r>
              <a:rPr lang="de-DE" baseline="0" dirty="0" smtClean="0"/>
              <a:t> do all </a:t>
            </a:r>
            <a:r>
              <a:rPr lang="de-DE" baseline="0" dirty="0" err="1" smtClean="0"/>
              <a:t>the</a:t>
            </a:r>
            <a:r>
              <a:rPr lang="de-DE" baseline="0" dirty="0" smtClean="0"/>
              <a:t> time </a:t>
            </a:r>
            <a:r>
              <a:rPr lang="de-DE" baseline="0" dirty="0" err="1" smtClean="0"/>
              <a:t>to</a:t>
            </a:r>
            <a:r>
              <a:rPr lang="de-DE" baseline="0" dirty="0" smtClean="0"/>
              <a:t> check </a:t>
            </a:r>
            <a:r>
              <a:rPr lang="de-DE" baseline="0" dirty="0" err="1" smtClean="0"/>
              <a:t>their</a:t>
            </a:r>
            <a:r>
              <a:rPr lang="de-DE" baseline="0" dirty="0" smtClean="0"/>
              <a:t> </a:t>
            </a:r>
            <a:r>
              <a:rPr lang="de-DE" baseline="0" dirty="0" err="1" smtClean="0"/>
              <a:t>blood</a:t>
            </a:r>
            <a:r>
              <a:rPr lang="de-DE" baseline="0" dirty="0" smtClean="0"/>
              <a:t> </a:t>
            </a:r>
            <a:r>
              <a:rPr lang="de-DE" baseline="0" dirty="0" err="1" smtClean="0"/>
              <a:t>sugar</a:t>
            </a:r>
            <a:endParaRPr lang="de-DE" baseline="0" dirty="0" smtClean="0"/>
          </a:p>
          <a:p>
            <a:pPr marL="228600" indent="-228600">
              <a:buNone/>
            </a:pPr>
            <a:endParaRPr lang="de-DE" baseline="0" dirty="0" smtClean="0"/>
          </a:p>
          <a:p>
            <a:pPr marL="228600" indent="-228600">
              <a:buNone/>
            </a:pPr>
            <a:r>
              <a:rPr lang="de-DE" baseline="0" dirty="0" smtClean="0"/>
              <a:t> - </a:t>
            </a:r>
            <a:r>
              <a:rPr lang="de-DE" baseline="0" dirty="0" err="1" smtClean="0"/>
              <a:t>we</a:t>
            </a:r>
            <a:r>
              <a:rPr lang="de-DE" baseline="0" dirty="0" smtClean="0"/>
              <a:t> </a:t>
            </a:r>
            <a:r>
              <a:rPr lang="de-DE" baseline="0" dirty="0" err="1" smtClean="0"/>
              <a:t>use</a:t>
            </a:r>
            <a:r>
              <a:rPr lang="de-DE" baseline="0" dirty="0" smtClean="0"/>
              <a:t> </a:t>
            </a:r>
            <a:r>
              <a:rPr lang="de-DE" baseline="0" dirty="0" err="1" smtClean="0"/>
              <a:t>that</a:t>
            </a:r>
            <a:r>
              <a:rPr lang="de-DE" baseline="0" dirty="0" smtClean="0"/>
              <a:t> </a:t>
            </a:r>
            <a:r>
              <a:rPr lang="de-DE" baseline="0" dirty="0" err="1" smtClean="0"/>
              <a:t>single</a:t>
            </a:r>
            <a:r>
              <a:rPr lang="de-DE" baseline="0" dirty="0" smtClean="0"/>
              <a:t> </a:t>
            </a:r>
            <a:r>
              <a:rPr lang="de-DE" baseline="0" dirty="0" err="1" smtClean="0"/>
              <a:t>drop</a:t>
            </a:r>
            <a:r>
              <a:rPr lang="de-DE" baseline="0" dirty="0" smtClean="0"/>
              <a:t>, </a:t>
            </a:r>
            <a:r>
              <a:rPr lang="de-DE" baseline="0" dirty="0" err="1" smtClean="0"/>
              <a:t>including</a:t>
            </a:r>
            <a:r>
              <a:rPr lang="de-DE" baseline="0" dirty="0" smtClean="0"/>
              <a:t> RBCs, </a:t>
            </a:r>
            <a:r>
              <a:rPr lang="de-DE" baseline="0" dirty="0" err="1" smtClean="0"/>
              <a:t>and</a:t>
            </a:r>
            <a:r>
              <a:rPr lang="de-DE" baseline="0" dirty="0" smtClean="0"/>
              <a:t> do </a:t>
            </a:r>
            <a:r>
              <a:rPr lang="de-DE" baseline="0" dirty="0" err="1" smtClean="0"/>
              <a:t>our</a:t>
            </a:r>
            <a:r>
              <a:rPr lang="de-DE" baseline="0" dirty="0" smtClean="0"/>
              <a:t> </a:t>
            </a:r>
            <a:r>
              <a:rPr lang="de-DE" baseline="0" dirty="0" err="1" smtClean="0"/>
              <a:t>analysis</a:t>
            </a:r>
            <a:r>
              <a:rPr lang="de-DE" baseline="0" dirty="0" smtClean="0"/>
              <a:t>, </a:t>
            </a:r>
            <a:r>
              <a:rPr lang="de-DE" baseline="0" dirty="0" err="1" smtClean="0"/>
              <a:t>and</a:t>
            </a:r>
            <a:r>
              <a:rPr lang="de-DE" baseline="0" dirty="0" smtClean="0"/>
              <a:t> </a:t>
            </a:r>
            <a:r>
              <a:rPr lang="de-DE" baseline="0" dirty="0" err="1" smtClean="0"/>
              <a:t>taking</a:t>
            </a:r>
            <a:r>
              <a:rPr lang="de-DE" baseline="0" dirty="0" smtClean="0"/>
              <a:t> </a:t>
            </a:r>
            <a:r>
              <a:rPr lang="de-DE" baseline="0" dirty="0" err="1" smtClean="0"/>
              <a:t>the</a:t>
            </a:r>
            <a:r>
              <a:rPr lang="de-DE" baseline="0" dirty="0" smtClean="0"/>
              <a:t> </a:t>
            </a:r>
            <a:r>
              <a:rPr lang="de-DE" baseline="0" dirty="0" err="1" smtClean="0"/>
              <a:t>understanding</a:t>
            </a:r>
            <a:r>
              <a:rPr lang="de-DE" baseline="0" dirty="0" smtClean="0"/>
              <a:t> </a:t>
            </a:r>
            <a:r>
              <a:rPr lang="de-DE" baseline="0" dirty="0" err="1" smtClean="0"/>
              <a:t>of</a:t>
            </a:r>
            <a:r>
              <a:rPr lang="de-DE" baseline="0" dirty="0" smtClean="0"/>
              <a:t> individual </a:t>
            </a:r>
            <a:r>
              <a:rPr lang="de-DE" baseline="0" dirty="0" err="1" smtClean="0"/>
              <a:t>pathways</a:t>
            </a:r>
            <a:r>
              <a:rPr lang="de-DE" baseline="0" dirty="0" smtClean="0"/>
              <a:t> </a:t>
            </a:r>
            <a:r>
              <a:rPr lang="de-DE" baseline="0" dirty="0" err="1" smtClean="0"/>
              <a:t>and</a:t>
            </a:r>
            <a:r>
              <a:rPr lang="de-DE" baseline="0" dirty="0" smtClean="0"/>
              <a:t> individual </a:t>
            </a:r>
            <a:r>
              <a:rPr lang="de-DE" baseline="0" dirty="0" err="1" smtClean="0"/>
              <a:t>organ</a:t>
            </a:r>
            <a:r>
              <a:rPr lang="de-DE" baseline="0" dirty="0" smtClean="0"/>
              <a:t> </a:t>
            </a:r>
            <a:r>
              <a:rPr lang="de-DE" baseline="0" dirty="0" err="1" smtClean="0"/>
              <a:t>physiology</a:t>
            </a:r>
            <a:r>
              <a:rPr lang="de-DE" baseline="0" dirty="0" smtClean="0"/>
              <a:t> </a:t>
            </a:r>
            <a:r>
              <a:rPr lang="de-DE" baseline="0" dirty="0" err="1" smtClean="0"/>
              <a:t>from</a:t>
            </a:r>
            <a:r>
              <a:rPr lang="de-DE" baseline="0" dirty="0" smtClean="0"/>
              <a:t> </a:t>
            </a:r>
            <a:r>
              <a:rPr lang="de-DE" baseline="0" dirty="0" err="1" smtClean="0"/>
              <a:t>the</a:t>
            </a:r>
            <a:r>
              <a:rPr lang="de-DE" baseline="0" dirty="0" smtClean="0"/>
              <a:t> </a:t>
            </a:r>
            <a:r>
              <a:rPr lang="de-DE" baseline="0" dirty="0" err="1" smtClean="0"/>
              <a:t>literature</a:t>
            </a:r>
            <a:r>
              <a:rPr lang="de-DE" baseline="0" dirty="0" smtClean="0"/>
              <a:t> </a:t>
            </a:r>
            <a:r>
              <a:rPr lang="de-DE" baseline="0" dirty="0" err="1" smtClean="0"/>
              <a:t>and</a:t>
            </a:r>
            <a:r>
              <a:rPr lang="de-DE" baseline="0" dirty="0" smtClean="0"/>
              <a:t> </a:t>
            </a:r>
            <a:r>
              <a:rPr lang="de-DE" baseline="0" dirty="0" err="1" smtClean="0"/>
              <a:t>knowledge</a:t>
            </a:r>
            <a:r>
              <a:rPr lang="de-DE" baseline="0" dirty="0" smtClean="0"/>
              <a:t> </a:t>
            </a:r>
            <a:r>
              <a:rPr lang="de-DE" baseline="0" dirty="0" err="1" smtClean="0"/>
              <a:t>of</a:t>
            </a:r>
            <a:r>
              <a:rPr lang="de-DE" baseline="0" dirty="0" smtClean="0"/>
              <a:t> </a:t>
            </a:r>
            <a:r>
              <a:rPr lang="de-DE" baseline="0" dirty="0" err="1" smtClean="0"/>
              <a:t>the</a:t>
            </a:r>
            <a:r>
              <a:rPr lang="de-DE" baseline="0" dirty="0" smtClean="0"/>
              <a:t> </a:t>
            </a:r>
            <a:r>
              <a:rPr lang="de-DE" baseline="0" dirty="0" err="1" smtClean="0"/>
              <a:t>torpor</a:t>
            </a:r>
            <a:r>
              <a:rPr lang="de-DE" baseline="0" dirty="0" smtClean="0"/>
              <a:t> </a:t>
            </a:r>
            <a:r>
              <a:rPr lang="de-DE" baseline="0" dirty="0" err="1" smtClean="0"/>
              <a:t>study</a:t>
            </a:r>
            <a:r>
              <a:rPr lang="de-DE" baseline="0" dirty="0" smtClean="0"/>
              <a:t>, </a:t>
            </a:r>
            <a:r>
              <a:rPr lang="de-DE" baseline="0" dirty="0" err="1" smtClean="0"/>
              <a:t>and</a:t>
            </a:r>
            <a:r>
              <a:rPr lang="de-DE" baseline="0" dirty="0" smtClean="0"/>
              <a:t> </a:t>
            </a:r>
            <a:r>
              <a:rPr lang="de-DE" baseline="0" dirty="0" err="1" smtClean="0"/>
              <a:t>see</a:t>
            </a:r>
            <a:r>
              <a:rPr lang="de-DE" baseline="0" dirty="0" smtClean="0"/>
              <a:t> </a:t>
            </a:r>
            <a:r>
              <a:rPr lang="de-DE" baseline="0" dirty="0" err="1" smtClean="0"/>
              <a:t>how</a:t>
            </a:r>
            <a:r>
              <a:rPr lang="de-DE" baseline="0" dirty="0" smtClean="0"/>
              <a:t> </a:t>
            </a:r>
            <a:r>
              <a:rPr lang="de-DE" baseline="0" dirty="0" err="1" smtClean="0"/>
              <a:t>far</a:t>
            </a:r>
            <a:r>
              <a:rPr lang="de-DE" baseline="0" dirty="0" smtClean="0"/>
              <a:t> </a:t>
            </a:r>
            <a:r>
              <a:rPr lang="de-DE" baseline="0" dirty="0" err="1" smtClean="0"/>
              <a:t>we</a:t>
            </a:r>
            <a:r>
              <a:rPr lang="de-DE" baseline="0" dirty="0" smtClean="0"/>
              <a:t> </a:t>
            </a:r>
            <a:r>
              <a:rPr lang="de-DE" baseline="0" dirty="0" err="1" smtClean="0"/>
              <a:t>get</a:t>
            </a:r>
            <a:r>
              <a:rPr lang="de-DE" baseline="0" dirty="0" smtClean="0"/>
              <a:t>!</a:t>
            </a:r>
            <a:endParaRPr lang="en-US" baseline="0" dirty="0" smtClean="0"/>
          </a:p>
          <a:p>
            <a:pPr marL="228600" indent="-228600">
              <a:buNone/>
            </a:pPr>
            <a:endParaRPr lang="en-US" baseline="0" dirty="0" smtClean="0"/>
          </a:p>
          <a:p>
            <a:pPr marL="228600" indent="-228600">
              <a:buNone/>
            </a:pPr>
            <a:r>
              <a:rPr lang="en-US" baseline="0" dirty="0" smtClean="0"/>
              <a:t> - we know that most knowledge comes from studying both steady states, but especially the dynamic changes in between</a:t>
            </a:r>
          </a:p>
          <a:p>
            <a:pPr marL="228600" indent="-228600">
              <a:buNone/>
            </a:pPr>
            <a:endParaRPr lang="de-DE" baseline="0" dirty="0" smtClean="0"/>
          </a:p>
          <a:p>
            <a:pPr marL="228600" indent="-228600">
              <a:buNone/>
            </a:pPr>
            <a:r>
              <a:rPr lang="de-DE" baseline="0" dirty="0" smtClean="0"/>
              <a:t> - so </a:t>
            </a:r>
            <a:r>
              <a:rPr lang="de-DE" baseline="0" dirty="0" err="1" smtClean="0"/>
              <a:t>we</a:t>
            </a:r>
            <a:r>
              <a:rPr lang="de-DE" baseline="0" dirty="0" smtClean="0"/>
              <a:t> </a:t>
            </a:r>
            <a:r>
              <a:rPr lang="de-DE" baseline="0" dirty="0" err="1" smtClean="0"/>
              <a:t>decided</a:t>
            </a:r>
            <a:r>
              <a:rPr lang="de-DE" baseline="0" dirty="0" smtClean="0"/>
              <a:t> </a:t>
            </a:r>
            <a:r>
              <a:rPr lang="de-DE" baseline="0" dirty="0" err="1" smtClean="0"/>
              <a:t>to</a:t>
            </a:r>
            <a:r>
              <a:rPr lang="de-DE" baseline="0" dirty="0" smtClean="0"/>
              <a:t> </a:t>
            </a:r>
            <a:r>
              <a:rPr lang="de-DE" baseline="0" dirty="0" err="1" smtClean="0"/>
              <a:t>study</a:t>
            </a:r>
            <a:r>
              <a:rPr lang="de-DE" baseline="0" dirty="0" smtClean="0"/>
              <a:t> </a:t>
            </a:r>
            <a:r>
              <a:rPr lang="de-DE" baseline="0" dirty="0" err="1" smtClean="0"/>
              <a:t>something</a:t>
            </a:r>
            <a:r>
              <a:rPr lang="de-DE" baseline="0" dirty="0" smtClean="0"/>
              <a:t> </a:t>
            </a:r>
            <a:r>
              <a:rPr lang="de-DE" baseline="0" dirty="0" err="1" smtClean="0"/>
              <a:t>of</a:t>
            </a:r>
            <a:r>
              <a:rPr lang="de-DE" baseline="0" dirty="0" smtClean="0"/>
              <a:t> a </a:t>
            </a:r>
            <a:r>
              <a:rPr lang="de-DE" baseline="0" dirty="0" err="1" smtClean="0"/>
              <a:t>rather</a:t>
            </a:r>
            <a:r>
              <a:rPr lang="de-DE" baseline="0" dirty="0" smtClean="0"/>
              <a:t> personal </a:t>
            </a:r>
            <a:r>
              <a:rPr lang="de-DE" baseline="0" dirty="0" err="1" smtClean="0"/>
              <a:t>interest</a:t>
            </a:r>
            <a:r>
              <a:rPr lang="de-DE" baseline="0" dirty="0" smtClean="0"/>
              <a:t> </a:t>
            </a:r>
            <a:r>
              <a:rPr lang="de-DE" baseline="0" dirty="0" err="1" smtClean="0"/>
              <a:t>to</a:t>
            </a:r>
            <a:r>
              <a:rPr lang="de-DE" baseline="0" dirty="0" smtClean="0"/>
              <a:t> </a:t>
            </a:r>
            <a:r>
              <a:rPr lang="de-DE" baseline="0" dirty="0" err="1" smtClean="0"/>
              <a:t>me</a:t>
            </a:r>
            <a:r>
              <a:rPr lang="de-DE" baseline="0" dirty="0" smtClean="0"/>
              <a:t>: </a:t>
            </a:r>
            <a:r>
              <a:rPr lang="de-DE" baseline="0" dirty="0" err="1" smtClean="0"/>
              <a:t>the</a:t>
            </a:r>
            <a:r>
              <a:rPr lang="de-DE" baseline="0" dirty="0" smtClean="0"/>
              <a:t> </a:t>
            </a:r>
            <a:r>
              <a:rPr lang="de-DE" baseline="0" dirty="0" err="1" smtClean="0"/>
              <a:t>metabolic</a:t>
            </a:r>
            <a:r>
              <a:rPr lang="de-DE" baseline="0" dirty="0" smtClean="0"/>
              <a:t> </a:t>
            </a:r>
            <a:r>
              <a:rPr lang="de-DE" baseline="0" dirty="0" err="1" smtClean="0"/>
              <a:t>challenge</a:t>
            </a:r>
            <a:r>
              <a:rPr lang="de-DE" baseline="0" dirty="0" smtClean="0"/>
              <a:t> </a:t>
            </a:r>
            <a:r>
              <a:rPr lang="de-DE" baseline="0" dirty="0" err="1" smtClean="0"/>
              <a:t>of</a:t>
            </a:r>
            <a:r>
              <a:rPr lang="de-DE" baseline="0" dirty="0" smtClean="0"/>
              <a:t> </a:t>
            </a:r>
            <a:r>
              <a:rPr lang="de-DE" baseline="0" dirty="0" err="1" smtClean="0"/>
              <a:t>exercise</a:t>
            </a:r>
            <a:endParaRPr lang="de-DE" baseline="0" dirty="0" smtClean="0"/>
          </a:p>
          <a:p>
            <a:pPr marL="228600" indent="-228600">
              <a:buNone/>
            </a:pPr>
            <a:endParaRPr lang="de-DE" baseline="0" dirty="0" smtClean="0"/>
          </a:p>
          <a:p>
            <a:pPr marL="228600" indent="-228600">
              <a:buNone/>
            </a:pPr>
            <a:r>
              <a:rPr lang="de-DE" baseline="0" dirty="0" smtClean="0"/>
              <a:t>Tobi </a:t>
            </a:r>
            <a:r>
              <a:rPr lang="de-DE" baseline="0" dirty="0" err="1" smtClean="0"/>
              <a:t>and</a:t>
            </a:r>
            <a:r>
              <a:rPr lang="de-DE" baseline="0" dirty="0" smtClean="0"/>
              <a:t> I, </a:t>
            </a:r>
            <a:r>
              <a:rPr lang="de-DE" baseline="0" dirty="0" err="1" smtClean="0"/>
              <a:t>who</a:t>
            </a:r>
            <a:r>
              <a:rPr lang="de-DE" baseline="0" dirty="0" smtClean="0"/>
              <a:t> </a:t>
            </a:r>
            <a:r>
              <a:rPr lang="de-DE" baseline="0" dirty="0" err="1" smtClean="0"/>
              <a:t>contributed</a:t>
            </a:r>
            <a:r>
              <a:rPr lang="de-DE" baseline="0" dirty="0" smtClean="0"/>
              <a:t> 50% </a:t>
            </a:r>
            <a:r>
              <a:rPr lang="de-DE" baseline="0" dirty="0" err="1" smtClean="0"/>
              <a:t>to</a:t>
            </a:r>
            <a:r>
              <a:rPr lang="de-DE" baseline="0" dirty="0" smtClean="0"/>
              <a:t> </a:t>
            </a:r>
            <a:r>
              <a:rPr lang="de-DE" baseline="0" dirty="0" err="1" smtClean="0"/>
              <a:t>this</a:t>
            </a:r>
            <a:r>
              <a:rPr lang="de-DE" baseline="0" dirty="0" smtClean="0"/>
              <a:t> </a:t>
            </a:r>
            <a:r>
              <a:rPr lang="de-DE" baseline="0" dirty="0" err="1" smtClean="0"/>
              <a:t>study</a:t>
            </a:r>
            <a:r>
              <a:rPr lang="de-DE" baseline="0" dirty="0" smtClean="0"/>
              <a:t>, </a:t>
            </a:r>
            <a:r>
              <a:rPr lang="de-DE" baseline="0" dirty="0" err="1" smtClean="0"/>
              <a:t>arrived</a:t>
            </a:r>
            <a:r>
              <a:rPr lang="de-DE" baseline="0" dirty="0" smtClean="0"/>
              <a:t> in </a:t>
            </a:r>
            <a:r>
              <a:rPr lang="de-DE" baseline="0" dirty="0" err="1" smtClean="0"/>
              <a:t>the</a:t>
            </a:r>
            <a:r>
              <a:rPr lang="de-DE" baseline="0" dirty="0" smtClean="0"/>
              <a:t> </a:t>
            </a:r>
            <a:r>
              <a:rPr lang="de-DE" baseline="0" dirty="0" err="1" smtClean="0"/>
              <a:t>morning</a:t>
            </a:r>
            <a:r>
              <a:rPr lang="de-DE" baseline="0" dirty="0" smtClean="0"/>
              <a:t> </a:t>
            </a:r>
            <a:r>
              <a:rPr lang="de-DE" baseline="0" dirty="0" err="1" smtClean="0"/>
              <a:t>without</a:t>
            </a:r>
            <a:r>
              <a:rPr lang="de-DE" baseline="0" dirty="0" smtClean="0"/>
              <a:t> </a:t>
            </a:r>
            <a:r>
              <a:rPr lang="de-DE" baseline="0" dirty="0" err="1" smtClean="0"/>
              <a:t>eating</a:t>
            </a:r>
            <a:r>
              <a:rPr lang="de-DE" baseline="0" dirty="0" smtClean="0"/>
              <a:t> breakfast, </a:t>
            </a:r>
            <a:r>
              <a:rPr lang="de-DE" baseline="0" dirty="0" err="1" smtClean="0"/>
              <a:t>which</a:t>
            </a:r>
            <a:r>
              <a:rPr lang="de-DE" baseline="0" dirty="0" smtClean="0"/>
              <a:t> </a:t>
            </a:r>
            <a:r>
              <a:rPr lang="de-DE" baseline="0" dirty="0" err="1" smtClean="0"/>
              <a:t>is</a:t>
            </a:r>
            <a:r>
              <a:rPr lang="de-DE" baseline="0" dirty="0" smtClean="0"/>
              <a:t> </a:t>
            </a:r>
            <a:r>
              <a:rPr lang="de-DE" baseline="0" dirty="0" err="1" smtClean="0"/>
              <a:t>unlike</a:t>
            </a:r>
            <a:r>
              <a:rPr lang="de-DE" baseline="0" dirty="0" smtClean="0"/>
              <a:t> </a:t>
            </a:r>
            <a:r>
              <a:rPr lang="de-DE" baseline="0" dirty="0" err="1" smtClean="0"/>
              <a:t>what</a:t>
            </a:r>
            <a:r>
              <a:rPr lang="de-DE" baseline="0" dirty="0" smtClean="0"/>
              <a:t> </a:t>
            </a:r>
            <a:r>
              <a:rPr lang="de-DE" baseline="0" dirty="0" err="1" smtClean="0"/>
              <a:t>is</a:t>
            </a:r>
            <a:r>
              <a:rPr lang="de-DE" baseline="0" dirty="0" smtClean="0"/>
              <a:t> </a:t>
            </a:r>
            <a:r>
              <a:rPr lang="de-DE" baseline="0" dirty="0" err="1" smtClean="0"/>
              <a:t>usually</a:t>
            </a:r>
            <a:r>
              <a:rPr lang="de-DE" baseline="0" dirty="0" smtClean="0"/>
              <a:t> </a:t>
            </a:r>
            <a:r>
              <a:rPr lang="de-DE" baseline="0" dirty="0" err="1" smtClean="0"/>
              <a:t>done</a:t>
            </a:r>
            <a:r>
              <a:rPr lang="de-DE" baseline="0" dirty="0" smtClean="0"/>
              <a:t> </a:t>
            </a:r>
            <a:r>
              <a:rPr lang="de-DE" baseline="0" dirty="0" err="1" smtClean="0"/>
              <a:t>before</a:t>
            </a:r>
            <a:r>
              <a:rPr lang="de-DE" baseline="0" dirty="0" smtClean="0"/>
              <a:t> a </a:t>
            </a:r>
            <a:r>
              <a:rPr lang="de-DE" baseline="0" dirty="0" err="1" smtClean="0"/>
              <a:t>competition</a:t>
            </a:r>
            <a:r>
              <a:rPr lang="de-DE" baseline="0" dirty="0" smtClean="0"/>
              <a:t>, </a:t>
            </a:r>
            <a:r>
              <a:rPr lang="de-DE" baseline="0" dirty="0" err="1" smtClean="0"/>
              <a:t>for</a:t>
            </a:r>
            <a:r>
              <a:rPr lang="de-DE" baseline="0" dirty="0" smtClean="0"/>
              <a:t> </a:t>
            </a:r>
            <a:r>
              <a:rPr lang="de-DE" baseline="0" dirty="0" err="1" smtClean="0"/>
              <a:t>example</a:t>
            </a:r>
            <a:r>
              <a:rPr lang="de-DE" baseline="0" dirty="0" smtClean="0"/>
              <a:t>, </a:t>
            </a:r>
            <a:r>
              <a:rPr lang="de-DE" baseline="0" dirty="0" err="1" smtClean="0"/>
              <a:t>where</a:t>
            </a:r>
            <a:r>
              <a:rPr lang="de-DE" baseline="0" dirty="0" smtClean="0"/>
              <a:t> </a:t>
            </a:r>
            <a:r>
              <a:rPr lang="de-DE" baseline="0" dirty="0" err="1" smtClean="0"/>
              <a:t>you</a:t>
            </a:r>
            <a:r>
              <a:rPr lang="de-DE" baseline="0" dirty="0" smtClean="0"/>
              <a:t> do </a:t>
            </a:r>
            <a:r>
              <a:rPr lang="de-DE" baseline="0" dirty="0" err="1" smtClean="0"/>
              <a:t>carboloading</a:t>
            </a:r>
            <a:r>
              <a:rPr lang="de-DE" baseline="0" dirty="0" smtClean="0"/>
              <a:t> </a:t>
            </a:r>
            <a:r>
              <a:rPr lang="de-DE" baseline="0" dirty="0" err="1" smtClean="0"/>
              <a:t>to</a:t>
            </a:r>
            <a:r>
              <a:rPr lang="de-DE" baseline="0" dirty="0" smtClean="0"/>
              <a:t> „</a:t>
            </a:r>
            <a:r>
              <a:rPr lang="de-DE" baseline="0" dirty="0" err="1" smtClean="0"/>
              <a:t>charge</a:t>
            </a:r>
            <a:r>
              <a:rPr lang="de-DE" baseline="0" dirty="0" smtClean="0"/>
              <a:t>“ </a:t>
            </a:r>
            <a:r>
              <a:rPr lang="de-DE" baseline="0" dirty="0" err="1" smtClean="0"/>
              <a:t>your</a:t>
            </a:r>
            <a:r>
              <a:rPr lang="de-DE" baseline="0" dirty="0" smtClean="0"/>
              <a:t> </a:t>
            </a:r>
            <a:r>
              <a:rPr lang="de-DE" baseline="0" dirty="0" err="1" smtClean="0"/>
              <a:t>muscles</a:t>
            </a:r>
            <a:r>
              <a:rPr lang="de-DE" baseline="0" dirty="0" smtClean="0"/>
              <a:t> </a:t>
            </a:r>
            <a:r>
              <a:rPr lang="de-DE" baseline="0" dirty="0" err="1" smtClean="0"/>
              <a:t>with</a:t>
            </a:r>
            <a:r>
              <a:rPr lang="de-DE" baseline="0" dirty="0" smtClean="0"/>
              <a:t> </a:t>
            </a:r>
            <a:r>
              <a:rPr lang="de-DE" baseline="0" dirty="0" err="1" smtClean="0"/>
              <a:t>carbs</a:t>
            </a:r>
            <a:r>
              <a:rPr lang="de-DE" baseline="0" dirty="0" smtClean="0"/>
              <a:t> </a:t>
            </a:r>
            <a:r>
              <a:rPr lang="de-DE" baseline="0" dirty="0" err="1" smtClean="0"/>
              <a:t>that</a:t>
            </a:r>
            <a:r>
              <a:rPr lang="de-DE" baseline="0" dirty="0" smtClean="0"/>
              <a:t> will </a:t>
            </a:r>
            <a:r>
              <a:rPr lang="de-DE" baseline="0" dirty="0" err="1" smtClean="0"/>
              <a:t>be</a:t>
            </a:r>
            <a:r>
              <a:rPr lang="de-DE" baseline="0" dirty="0" smtClean="0"/>
              <a:t> </a:t>
            </a:r>
            <a:r>
              <a:rPr lang="de-DE" baseline="0" dirty="0" err="1" smtClean="0"/>
              <a:t>burned</a:t>
            </a:r>
            <a:r>
              <a:rPr lang="de-DE" baseline="0" dirty="0" smtClean="0"/>
              <a:t> in </a:t>
            </a:r>
            <a:r>
              <a:rPr lang="de-DE" baseline="0" dirty="0" err="1" smtClean="0"/>
              <a:t>exercise</a:t>
            </a:r>
            <a:r>
              <a:rPr lang="de-DE" baseline="0" dirty="0" smtClean="0"/>
              <a:t>. </a:t>
            </a:r>
            <a:r>
              <a:rPr lang="de-DE" baseline="0" dirty="0" err="1" smtClean="0"/>
              <a:t>And</a:t>
            </a:r>
            <a:r>
              <a:rPr lang="de-DE" baseline="0" dirty="0" smtClean="0"/>
              <a:t> i </a:t>
            </a:r>
            <a:r>
              <a:rPr lang="de-DE" baseline="0" dirty="0" err="1" smtClean="0"/>
              <a:t>did</a:t>
            </a:r>
            <a:r>
              <a:rPr lang="de-DE" baseline="0" dirty="0" smtClean="0"/>
              <a:t> </a:t>
            </a:r>
            <a:r>
              <a:rPr lang="de-DE" baseline="0" dirty="0" err="1" smtClean="0"/>
              <a:t>this</a:t>
            </a:r>
            <a:r>
              <a:rPr lang="de-DE" baseline="0" dirty="0" smtClean="0"/>
              <a:t> </a:t>
            </a:r>
            <a:r>
              <a:rPr lang="de-DE" baseline="0" dirty="0" err="1" smtClean="0"/>
              <a:t>to</a:t>
            </a:r>
            <a:r>
              <a:rPr lang="de-DE" baseline="0" dirty="0" smtClean="0"/>
              <a:t> </a:t>
            </a:r>
            <a:r>
              <a:rPr lang="de-DE" baseline="0" dirty="0" err="1" smtClean="0"/>
              <a:t>provoke</a:t>
            </a:r>
            <a:r>
              <a:rPr lang="de-DE" baseline="0" dirty="0" smtClean="0"/>
              <a:t> a </a:t>
            </a:r>
            <a:r>
              <a:rPr lang="de-DE" baseline="0" dirty="0" err="1" smtClean="0"/>
              <a:t>feeling</a:t>
            </a:r>
            <a:r>
              <a:rPr lang="de-DE" baseline="0" dirty="0" smtClean="0"/>
              <a:t> </a:t>
            </a:r>
            <a:r>
              <a:rPr lang="de-DE" baseline="0" dirty="0" err="1" smtClean="0"/>
              <a:t>called</a:t>
            </a:r>
            <a:r>
              <a:rPr lang="de-DE" baseline="0" dirty="0" smtClean="0"/>
              <a:t> </a:t>
            </a:r>
            <a:r>
              <a:rPr lang="de-DE" baseline="0" dirty="0" err="1" smtClean="0"/>
              <a:t>hitting</a:t>
            </a:r>
            <a:r>
              <a:rPr lang="de-DE" baseline="0" dirty="0" smtClean="0"/>
              <a:t> </a:t>
            </a:r>
            <a:r>
              <a:rPr lang="de-DE" baseline="0" dirty="0" err="1" smtClean="0"/>
              <a:t>the</a:t>
            </a:r>
            <a:r>
              <a:rPr lang="de-DE" baseline="0" dirty="0" smtClean="0"/>
              <a:t> wall </a:t>
            </a:r>
            <a:r>
              <a:rPr lang="de-DE" baseline="0" dirty="0" err="1" smtClean="0"/>
              <a:t>that</a:t>
            </a:r>
            <a:r>
              <a:rPr lang="de-DE" baseline="0" dirty="0" smtClean="0"/>
              <a:t> </a:t>
            </a:r>
            <a:r>
              <a:rPr lang="de-DE" baseline="0" dirty="0" err="1" smtClean="0"/>
              <a:t>many</a:t>
            </a:r>
            <a:r>
              <a:rPr lang="de-DE" baseline="0" dirty="0" smtClean="0"/>
              <a:t> people </a:t>
            </a:r>
            <a:r>
              <a:rPr lang="de-DE" baseline="0" dirty="0" err="1" smtClean="0"/>
              <a:t>are</a:t>
            </a:r>
            <a:r>
              <a:rPr lang="de-DE" baseline="0" dirty="0" smtClean="0"/>
              <a:t> </a:t>
            </a:r>
            <a:r>
              <a:rPr lang="de-DE" baseline="0" dirty="0" err="1" smtClean="0"/>
              <a:t>familiar</a:t>
            </a:r>
            <a:r>
              <a:rPr lang="de-DE" baseline="0" dirty="0" smtClean="0"/>
              <a:t> </a:t>
            </a:r>
            <a:r>
              <a:rPr lang="de-DE" baseline="0" dirty="0" err="1" smtClean="0"/>
              <a:t>with</a:t>
            </a:r>
            <a:r>
              <a:rPr lang="de-DE" baseline="0" dirty="0" smtClean="0"/>
              <a:t>. </a:t>
            </a:r>
            <a:r>
              <a:rPr lang="de-DE" baseline="0" dirty="0" err="1" smtClean="0"/>
              <a:t>It</a:t>
            </a:r>
            <a:r>
              <a:rPr lang="de-DE" baseline="0" dirty="0" smtClean="0"/>
              <a:t> </a:t>
            </a:r>
            <a:r>
              <a:rPr lang="de-DE" baseline="0" dirty="0" err="1" smtClean="0"/>
              <a:t>happens</a:t>
            </a:r>
            <a:r>
              <a:rPr lang="de-DE" baseline="0" dirty="0" smtClean="0"/>
              <a:t> </a:t>
            </a:r>
            <a:r>
              <a:rPr lang="de-DE" baseline="0" dirty="0" err="1" smtClean="0"/>
              <a:t>when</a:t>
            </a:r>
            <a:r>
              <a:rPr lang="de-DE" baseline="0" dirty="0" smtClean="0"/>
              <a:t> </a:t>
            </a:r>
            <a:r>
              <a:rPr lang="de-DE" baseline="0" dirty="0" err="1" smtClean="0"/>
              <a:t>you</a:t>
            </a:r>
            <a:r>
              <a:rPr lang="de-DE" baseline="0" dirty="0" smtClean="0"/>
              <a:t> </a:t>
            </a:r>
            <a:r>
              <a:rPr lang="de-DE" baseline="0" dirty="0" err="1" smtClean="0"/>
              <a:t>feel</a:t>
            </a:r>
            <a:r>
              <a:rPr lang="de-DE" baseline="0" dirty="0" smtClean="0"/>
              <a:t> </a:t>
            </a:r>
            <a:r>
              <a:rPr lang="de-DE" baseline="0" dirty="0" err="1" smtClean="0"/>
              <a:t>like</a:t>
            </a:r>
            <a:r>
              <a:rPr lang="de-DE" baseline="0" dirty="0" smtClean="0"/>
              <a:t> </a:t>
            </a:r>
            <a:r>
              <a:rPr lang="de-DE" baseline="0" dirty="0" err="1" smtClean="0"/>
              <a:t>you</a:t>
            </a:r>
            <a:r>
              <a:rPr lang="de-DE" baseline="0" dirty="0" smtClean="0"/>
              <a:t> </a:t>
            </a:r>
            <a:r>
              <a:rPr lang="de-DE" baseline="0" dirty="0" err="1" smtClean="0"/>
              <a:t>have</a:t>
            </a:r>
            <a:r>
              <a:rPr lang="de-DE" baseline="0" dirty="0" smtClean="0"/>
              <a:t> </a:t>
            </a:r>
            <a:r>
              <a:rPr lang="de-DE" baseline="0" dirty="0" err="1" smtClean="0"/>
              <a:t>no</a:t>
            </a:r>
            <a:r>
              <a:rPr lang="de-DE" baseline="0" dirty="0" smtClean="0"/>
              <a:t> </a:t>
            </a:r>
            <a:r>
              <a:rPr lang="de-DE" baseline="0" dirty="0" err="1" smtClean="0"/>
              <a:t>energy</a:t>
            </a:r>
            <a:r>
              <a:rPr lang="de-DE" baseline="0" dirty="0" smtClean="0"/>
              <a:t> </a:t>
            </a:r>
            <a:r>
              <a:rPr lang="de-DE" baseline="0" dirty="0" err="1" smtClean="0"/>
              <a:t>left</a:t>
            </a:r>
            <a:r>
              <a:rPr lang="de-DE" baseline="0" dirty="0" smtClean="0"/>
              <a:t>, </a:t>
            </a:r>
            <a:r>
              <a:rPr lang="de-DE" baseline="0" dirty="0" err="1" smtClean="0"/>
              <a:t>and</a:t>
            </a:r>
            <a:r>
              <a:rPr lang="de-DE" baseline="0" dirty="0" smtClean="0"/>
              <a:t> </a:t>
            </a:r>
            <a:r>
              <a:rPr lang="de-DE" baseline="0" dirty="0" err="1" smtClean="0"/>
              <a:t>many</a:t>
            </a:r>
            <a:r>
              <a:rPr lang="de-DE" baseline="0" dirty="0" smtClean="0"/>
              <a:t> people stop </a:t>
            </a:r>
            <a:r>
              <a:rPr lang="de-DE" baseline="0" dirty="0" err="1" smtClean="0"/>
              <a:t>there</a:t>
            </a:r>
            <a:r>
              <a:rPr lang="de-DE" baseline="0" dirty="0" smtClean="0"/>
              <a:t>. </a:t>
            </a:r>
            <a:r>
              <a:rPr lang="de-DE" baseline="0" dirty="0" err="1" smtClean="0"/>
              <a:t>If</a:t>
            </a:r>
            <a:r>
              <a:rPr lang="de-DE" baseline="0" dirty="0" smtClean="0"/>
              <a:t> </a:t>
            </a:r>
            <a:r>
              <a:rPr lang="de-DE" baseline="0" dirty="0" err="1" smtClean="0"/>
              <a:t>you</a:t>
            </a:r>
            <a:r>
              <a:rPr lang="de-DE" baseline="0" dirty="0" smtClean="0"/>
              <a:t> </a:t>
            </a:r>
            <a:r>
              <a:rPr lang="de-DE" baseline="0" dirty="0" err="1" smtClean="0"/>
              <a:t>are</a:t>
            </a:r>
            <a:r>
              <a:rPr lang="de-DE" baseline="0" dirty="0" smtClean="0"/>
              <a:t> a </a:t>
            </a:r>
            <a:r>
              <a:rPr lang="de-DE" baseline="0" dirty="0" err="1" smtClean="0"/>
              <a:t>serious</a:t>
            </a:r>
            <a:r>
              <a:rPr lang="de-DE" baseline="0" dirty="0" smtClean="0"/>
              <a:t> </a:t>
            </a:r>
            <a:r>
              <a:rPr lang="de-DE" baseline="0" dirty="0" err="1" smtClean="0"/>
              <a:t>athelete</a:t>
            </a:r>
            <a:r>
              <a:rPr lang="de-DE" baseline="0" dirty="0" smtClean="0"/>
              <a:t>, </a:t>
            </a:r>
            <a:r>
              <a:rPr lang="de-DE" baseline="0" dirty="0" err="1" smtClean="0"/>
              <a:t>however</a:t>
            </a:r>
            <a:r>
              <a:rPr lang="de-DE" baseline="0" dirty="0" smtClean="0"/>
              <a:t>, </a:t>
            </a:r>
            <a:r>
              <a:rPr lang="de-DE" baseline="0" dirty="0" err="1" smtClean="0"/>
              <a:t>you</a:t>
            </a:r>
            <a:r>
              <a:rPr lang="de-DE" baseline="0" dirty="0" smtClean="0"/>
              <a:t> </a:t>
            </a:r>
            <a:r>
              <a:rPr lang="de-DE" baseline="0" dirty="0" err="1" smtClean="0"/>
              <a:t>can</a:t>
            </a:r>
            <a:r>
              <a:rPr lang="de-DE" baseline="0" dirty="0" smtClean="0"/>
              <a:t> </a:t>
            </a:r>
            <a:r>
              <a:rPr lang="de-DE" baseline="0" dirty="0" err="1" smtClean="0"/>
              <a:t>overcome</a:t>
            </a:r>
            <a:r>
              <a:rPr lang="de-DE" baseline="0" dirty="0" smtClean="0"/>
              <a:t> </a:t>
            </a:r>
            <a:r>
              <a:rPr lang="de-DE" baseline="0" dirty="0" err="1" smtClean="0"/>
              <a:t>this</a:t>
            </a:r>
            <a:r>
              <a:rPr lang="de-DE" baseline="0" dirty="0" smtClean="0"/>
              <a:t> </a:t>
            </a:r>
            <a:r>
              <a:rPr lang="de-DE" baseline="0" dirty="0" err="1" smtClean="0"/>
              <a:t>and</a:t>
            </a:r>
            <a:r>
              <a:rPr lang="de-DE" baseline="0" dirty="0" smtClean="0"/>
              <a:t> do </a:t>
            </a:r>
            <a:r>
              <a:rPr lang="de-DE" baseline="0" dirty="0" err="1" smtClean="0"/>
              <a:t>it</a:t>
            </a:r>
            <a:r>
              <a:rPr lang="de-DE" baseline="0" dirty="0" smtClean="0"/>
              <a:t> </a:t>
            </a:r>
            <a:r>
              <a:rPr lang="de-DE" baseline="0" dirty="0" err="1" smtClean="0"/>
              <a:t>frequently</a:t>
            </a:r>
            <a:r>
              <a:rPr lang="de-DE" baseline="0" dirty="0" smtClean="0"/>
              <a:t>. </a:t>
            </a:r>
            <a:r>
              <a:rPr lang="de-DE" baseline="0" dirty="0" err="1" smtClean="0"/>
              <a:t>What</a:t>
            </a:r>
            <a:r>
              <a:rPr lang="de-DE" baseline="0" dirty="0" smtClean="0"/>
              <a:t> </a:t>
            </a:r>
            <a:r>
              <a:rPr lang="de-DE" baseline="0" dirty="0" err="1" smtClean="0"/>
              <a:t>happens</a:t>
            </a:r>
            <a:r>
              <a:rPr lang="de-DE" baseline="0" dirty="0" smtClean="0"/>
              <a:t> </a:t>
            </a:r>
            <a:r>
              <a:rPr lang="de-DE" baseline="0" dirty="0" err="1" smtClean="0"/>
              <a:t>is</a:t>
            </a:r>
            <a:r>
              <a:rPr lang="de-DE" baseline="0" dirty="0" smtClean="0"/>
              <a:t> a </a:t>
            </a:r>
            <a:r>
              <a:rPr lang="de-DE" baseline="0" dirty="0" err="1" smtClean="0"/>
              <a:t>short</a:t>
            </a:r>
            <a:r>
              <a:rPr lang="de-DE" baseline="0" dirty="0" smtClean="0"/>
              <a:t> high, </a:t>
            </a:r>
            <a:r>
              <a:rPr lang="de-DE" baseline="0" dirty="0" err="1" smtClean="0"/>
              <a:t>and</a:t>
            </a:r>
            <a:r>
              <a:rPr lang="de-DE" baseline="0" dirty="0" smtClean="0"/>
              <a:t> </a:t>
            </a:r>
            <a:r>
              <a:rPr lang="de-DE" baseline="0" dirty="0" err="1" smtClean="0"/>
              <a:t>then</a:t>
            </a:r>
            <a:r>
              <a:rPr lang="de-DE" baseline="0" dirty="0" smtClean="0"/>
              <a:t> </a:t>
            </a:r>
            <a:r>
              <a:rPr lang="de-DE" baseline="0" dirty="0" err="1" smtClean="0"/>
              <a:t>the</a:t>
            </a:r>
            <a:r>
              <a:rPr lang="de-DE" baseline="0" dirty="0" smtClean="0"/>
              <a:t> </a:t>
            </a:r>
            <a:r>
              <a:rPr lang="de-DE" baseline="0" dirty="0" err="1" smtClean="0"/>
              <a:t>feeling</a:t>
            </a:r>
            <a:r>
              <a:rPr lang="de-DE" baseline="0" dirty="0" smtClean="0"/>
              <a:t> </a:t>
            </a:r>
            <a:r>
              <a:rPr lang="de-DE" baseline="0" dirty="0" err="1" smtClean="0"/>
              <a:t>that</a:t>
            </a:r>
            <a:r>
              <a:rPr lang="de-DE" baseline="0" dirty="0" smtClean="0"/>
              <a:t> „</a:t>
            </a:r>
            <a:r>
              <a:rPr lang="de-DE" baseline="0" dirty="0" err="1" smtClean="0"/>
              <a:t>you</a:t>
            </a:r>
            <a:r>
              <a:rPr lang="de-DE" baseline="0" dirty="0" smtClean="0"/>
              <a:t> </a:t>
            </a:r>
            <a:r>
              <a:rPr lang="de-DE" baseline="0" dirty="0" err="1" smtClean="0"/>
              <a:t>can</a:t>
            </a:r>
            <a:r>
              <a:rPr lang="de-DE" baseline="0" dirty="0" smtClean="0"/>
              <a:t> </a:t>
            </a:r>
            <a:r>
              <a:rPr lang="de-DE" baseline="0" dirty="0" err="1" smtClean="0"/>
              <a:t>keep</a:t>
            </a:r>
            <a:r>
              <a:rPr lang="de-DE" baseline="0" dirty="0" smtClean="0"/>
              <a:t> </a:t>
            </a:r>
            <a:r>
              <a:rPr lang="de-DE" baseline="0" dirty="0" err="1" smtClean="0"/>
              <a:t>running</a:t>
            </a:r>
            <a:r>
              <a:rPr lang="de-DE" baseline="0" dirty="0" smtClean="0"/>
              <a:t> </a:t>
            </a:r>
            <a:r>
              <a:rPr lang="de-DE" baseline="0" dirty="0" err="1" smtClean="0"/>
              <a:t>for</a:t>
            </a:r>
            <a:r>
              <a:rPr lang="de-DE" baseline="0" dirty="0" smtClean="0"/>
              <a:t> </a:t>
            </a:r>
            <a:r>
              <a:rPr lang="de-DE" baseline="0" dirty="0" err="1" smtClean="0"/>
              <a:t>another</a:t>
            </a:r>
            <a:r>
              <a:rPr lang="de-DE" baseline="0" dirty="0" smtClean="0"/>
              <a:t> 20 </a:t>
            </a:r>
            <a:r>
              <a:rPr lang="de-DE" baseline="0" dirty="0" err="1" smtClean="0"/>
              <a:t>miles</a:t>
            </a:r>
            <a:r>
              <a:rPr lang="de-DE" baseline="0" dirty="0" smtClean="0"/>
              <a:t>“, </a:t>
            </a:r>
            <a:r>
              <a:rPr lang="de-DE" baseline="0" dirty="0" err="1" smtClean="0"/>
              <a:t>and</a:t>
            </a:r>
            <a:r>
              <a:rPr lang="de-DE" baseline="0" dirty="0" smtClean="0"/>
              <a:t> at </a:t>
            </a:r>
            <a:r>
              <a:rPr lang="de-DE" baseline="0" dirty="0" err="1" smtClean="0"/>
              <a:t>some</a:t>
            </a:r>
            <a:r>
              <a:rPr lang="de-DE" baseline="0" dirty="0" smtClean="0"/>
              <a:t> </a:t>
            </a:r>
            <a:r>
              <a:rPr lang="de-DE" baseline="0" dirty="0" err="1" smtClean="0"/>
              <a:t>point</a:t>
            </a:r>
            <a:r>
              <a:rPr lang="de-DE" baseline="0" dirty="0" smtClean="0"/>
              <a:t> </a:t>
            </a:r>
            <a:r>
              <a:rPr lang="de-DE" baseline="0" dirty="0" err="1" smtClean="0"/>
              <a:t>you</a:t>
            </a:r>
            <a:r>
              <a:rPr lang="de-DE" baseline="0" dirty="0" smtClean="0"/>
              <a:t> stop.</a:t>
            </a:r>
          </a:p>
          <a:p>
            <a:pPr marL="228600" indent="-228600">
              <a:buNone/>
            </a:pPr>
            <a:endParaRPr lang="de-DE" baseline="0" dirty="0" smtClean="0"/>
          </a:p>
          <a:p>
            <a:pPr marL="228600" indent="-228600">
              <a:buNone/>
            </a:pPr>
            <a:r>
              <a:rPr lang="de-DE" baseline="0" dirty="0" smtClean="0"/>
              <a:t> - at </a:t>
            </a:r>
            <a:r>
              <a:rPr lang="de-DE" baseline="0" dirty="0" err="1" smtClean="0"/>
              <a:t>each</a:t>
            </a:r>
            <a:r>
              <a:rPr lang="de-DE" baseline="0" dirty="0" smtClean="0"/>
              <a:t> </a:t>
            </a:r>
            <a:r>
              <a:rPr lang="de-DE" baseline="0" dirty="0" err="1" smtClean="0"/>
              <a:t>sampling</a:t>
            </a:r>
            <a:r>
              <a:rPr lang="de-DE" baseline="0" dirty="0" smtClean="0"/>
              <a:t> </a:t>
            </a:r>
            <a:r>
              <a:rPr lang="de-DE" baseline="0" dirty="0" err="1" smtClean="0"/>
              <a:t>timepoint</a:t>
            </a:r>
            <a:r>
              <a:rPr lang="de-DE" baseline="0" dirty="0" smtClean="0"/>
              <a:t>, </a:t>
            </a:r>
            <a:r>
              <a:rPr lang="de-DE" baseline="0" dirty="0" err="1" smtClean="0"/>
              <a:t>then</a:t>
            </a:r>
            <a:r>
              <a:rPr lang="de-DE" baseline="0" dirty="0" smtClean="0"/>
              <a:t>, i </a:t>
            </a:r>
            <a:r>
              <a:rPr lang="de-DE" baseline="0" dirty="0" err="1" smtClean="0"/>
              <a:t>told</a:t>
            </a:r>
            <a:r>
              <a:rPr lang="de-DE" baseline="0" dirty="0" smtClean="0"/>
              <a:t> </a:t>
            </a:r>
            <a:r>
              <a:rPr lang="de-DE" baseline="0" dirty="0" err="1" smtClean="0"/>
              <a:t>tobi</a:t>
            </a:r>
            <a:r>
              <a:rPr lang="de-DE" baseline="0" dirty="0" smtClean="0"/>
              <a:t> </a:t>
            </a:r>
            <a:r>
              <a:rPr lang="de-DE" baseline="0" dirty="0" err="1" smtClean="0"/>
              <a:t>how</a:t>
            </a:r>
            <a:r>
              <a:rPr lang="de-DE" baseline="0" dirty="0" smtClean="0"/>
              <a:t> i </a:t>
            </a:r>
            <a:r>
              <a:rPr lang="de-DE" baseline="0" dirty="0" err="1" smtClean="0"/>
              <a:t>felt</a:t>
            </a:r>
            <a:r>
              <a:rPr lang="de-DE" baseline="0" dirty="0" smtClean="0"/>
              <a:t>. I </a:t>
            </a:r>
            <a:r>
              <a:rPr lang="de-DE" baseline="0" dirty="0" err="1" smtClean="0"/>
              <a:t>started</a:t>
            </a:r>
            <a:r>
              <a:rPr lang="de-DE" baseline="0" dirty="0" smtClean="0"/>
              <a:t> out </a:t>
            </a:r>
            <a:r>
              <a:rPr lang="de-DE" baseline="0" dirty="0" err="1" smtClean="0"/>
              <a:t>feeling</a:t>
            </a:r>
            <a:r>
              <a:rPr lang="de-DE" baseline="0" dirty="0" smtClean="0"/>
              <a:t> </a:t>
            </a:r>
            <a:r>
              <a:rPr lang="de-DE" baseline="0" dirty="0" err="1" smtClean="0"/>
              <a:t>energized</a:t>
            </a:r>
            <a:r>
              <a:rPr lang="de-DE" baseline="0" dirty="0" smtClean="0"/>
              <a:t>, </a:t>
            </a:r>
            <a:r>
              <a:rPr lang="de-DE" baseline="0" dirty="0" err="1" smtClean="0"/>
              <a:t>got</a:t>
            </a:r>
            <a:r>
              <a:rPr lang="de-DE" baseline="0" dirty="0" smtClean="0"/>
              <a:t> </a:t>
            </a:r>
            <a:r>
              <a:rPr lang="de-DE" baseline="0" dirty="0" err="1" smtClean="0"/>
              <a:t>progressively</a:t>
            </a:r>
            <a:r>
              <a:rPr lang="de-DE" baseline="0" dirty="0" smtClean="0"/>
              <a:t> </a:t>
            </a:r>
            <a:r>
              <a:rPr lang="de-DE" baseline="0" dirty="0" err="1" smtClean="0"/>
              <a:t>tired</a:t>
            </a:r>
            <a:r>
              <a:rPr lang="de-DE" baseline="0" dirty="0" smtClean="0"/>
              <a:t>, </a:t>
            </a:r>
            <a:r>
              <a:rPr lang="de-DE" baseline="0" dirty="0" err="1" smtClean="0"/>
              <a:t>hit</a:t>
            </a:r>
            <a:r>
              <a:rPr lang="de-DE" baseline="0" dirty="0" smtClean="0"/>
              <a:t> </a:t>
            </a:r>
            <a:r>
              <a:rPr lang="de-DE" baseline="0" dirty="0" err="1" smtClean="0"/>
              <a:t>the</a:t>
            </a:r>
            <a:r>
              <a:rPr lang="de-DE" baseline="0" dirty="0" smtClean="0"/>
              <a:t> </a:t>
            </a:r>
            <a:r>
              <a:rPr lang="de-DE" baseline="0" dirty="0" err="1" smtClean="0"/>
              <a:t>crisis</a:t>
            </a:r>
            <a:r>
              <a:rPr lang="de-DE" baseline="0" dirty="0" smtClean="0"/>
              <a:t> after 6.6 </a:t>
            </a:r>
            <a:r>
              <a:rPr lang="de-DE" baseline="0" dirty="0" err="1" smtClean="0"/>
              <a:t>miles</a:t>
            </a:r>
            <a:r>
              <a:rPr lang="de-DE" baseline="0" dirty="0" smtClean="0"/>
              <a:t>, </a:t>
            </a:r>
            <a:r>
              <a:rPr lang="de-DE" baseline="0" dirty="0" err="1" smtClean="0"/>
              <a:t>felt</a:t>
            </a:r>
            <a:r>
              <a:rPr lang="de-DE" baseline="0" dirty="0" smtClean="0"/>
              <a:t> </a:t>
            </a:r>
            <a:r>
              <a:rPr lang="de-DE" baseline="0" dirty="0" err="1" smtClean="0"/>
              <a:t>the</a:t>
            </a:r>
            <a:r>
              <a:rPr lang="de-DE" baseline="0" dirty="0" smtClean="0"/>
              <a:t> high </a:t>
            </a:r>
            <a:r>
              <a:rPr lang="de-DE" baseline="0" dirty="0" err="1" smtClean="0"/>
              <a:t>afterwards</a:t>
            </a:r>
            <a:r>
              <a:rPr lang="de-DE" baseline="0" dirty="0" smtClean="0"/>
              <a:t>, </a:t>
            </a:r>
            <a:r>
              <a:rPr lang="de-DE" baseline="0" dirty="0" err="1" smtClean="0"/>
              <a:t>and</a:t>
            </a:r>
            <a:r>
              <a:rPr lang="de-DE" baseline="0" dirty="0" smtClean="0"/>
              <a:t> </a:t>
            </a:r>
            <a:r>
              <a:rPr lang="de-DE" baseline="0" dirty="0" err="1" smtClean="0"/>
              <a:t>continued</a:t>
            </a:r>
            <a:r>
              <a:rPr lang="de-DE" baseline="0" dirty="0" smtClean="0"/>
              <a:t> </a:t>
            </a:r>
            <a:r>
              <a:rPr lang="de-DE" baseline="0" dirty="0" err="1" smtClean="0"/>
              <a:t>running</a:t>
            </a:r>
            <a:r>
              <a:rPr lang="de-DE" baseline="0" dirty="0" smtClean="0"/>
              <a:t> </a:t>
            </a:r>
            <a:r>
              <a:rPr lang="de-DE" baseline="0" dirty="0" err="1" smtClean="0"/>
              <a:t>for</a:t>
            </a:r>
            <a:r>
              <a:rPr lang="de-DE" baseline="0" dirty="0" smtClean="0"/>
              <a:t> </a:t>
            </a:r>
            <a:r>
              <a:rPr lang="de-DE" baseline="0" dirty="0" err="1" smtClean="0"/>
              <a:t>another</a:t>
            </a:r>
            <a:r>
              <a:rPr lang="de-DE" baseline="0" dirty="0" smtClean="0"/>
              <a:t> 2 </a:t>
            </a:r>
            <a:r>
              <a:rPr lang="de-DE" baseline="0" dirty="0" err="1" smtClean="0"/>
              <a:t>laps</a:t>
            </a:r>
            <a:r>
              <a:rPr lang="de-DE" baseline="0" dirty="0" smtClean="0"/>
              <a:t> </a:t>
            </a:r>
            <a:r>
              <a:rPr lang="de-DE" baseline="0" dirty="0" err="1" smtClean="0"/>
              <a:t>before</a:t>
            </a:r>
            <a:r>
              <a:rPr lang="de-DE" baseline="0" dirty="0" smtClean="0"/>
              <a:t> </a:t>
            </a:r>
            <a:r>
              <a:rPr lang="de-DE" baseline="0" dirty="0" err="1" smtClean="0"/>
              <a:t>taking</a:t>
            </a:r>
            <a:r>
              <a:rPr lang="de-DE" baseline="0" dirty="0" smtClean="0"/>
              <a:t> a break, </a:t>
            </a:r>
            <a:r>
              <a:rPr lang="de-DE" baseline="0" dirty="0" err="1" smtClean="0"/>
              <a:t>and</a:t>
            </a:r>
            <a:r>
              <a:rPr lang="de-DE" baseline="0" dirty="0" smtClean="0"/>
              <a:t> </a:t>
            </a:r>
            <a:r>
              <a:rPr lang="de-DE" baseline="0" dirty="0" err="1" smtClean="0"/>
              <a:t>collecting</a:t>
            </a:r>
            <a:r>
              <a:rPr lang="de-DE" baseline="0" dirty="0" smtClean="0"/>
              <a:t> a „</a:t>
            </a:r>
            <a:r>
              <a:rPr lang="de-DE" baseline="0" dirty="0" err="1" smtClean="0"/>
              <a:t>recovery</a:t>
            </a:r>
            <a:r>
              <a:rPr lang="de-DE" baseline="0" dirty="0" smtClean="0"/>
              <a:t>“ sample.</a:t>
            </a:r>
          </a:p>
          <a:p>
            <a:pPr marL="228600" indent="-228600">
              <a:buNone/>
            </a:pPr>
            <a:endParaRPr lang="de-DE" baseline="0" dirty="0" smtClean="0"/>
          </a:p>
          <a:p>
            <a:pPr marL="228600" indent="-228600">
              <a:buNone/>
            </a:pPr>
            <a:endParaRPr lang="de-DE" baseline="0" dirty="0" smtClean="0"/>
          </a:p>
          <a:p>
            <a:pPr marL="228600" indent="-228600">
              <a:buNone/>
            </a:pPr>
            <a:r>
              <a:rPr lang="de-DE" baseline="0" dirty="0" smtClean="0"/>
              <a:t> </a:t>
            </a:r>
          </a:p>
          <a:p>
            <a:pPr marL="228600" indent="-228600">
              <a:buNone/>
            </a:pPr>
            <a:endParaRPr lang="de-DE" baseline="0" dirty="0" smtClean="0"/>
          </a:p>
          <a:p>
            <a:pPr marL="228600" indent="-228600">
              <a:buNone/>
            </a:pPr>
            <a:endParaRPr lang="en-US" dirty="0"/>
          </a:p>
        </p:txBody>
      </p:sp>
      <p:sp>
        <p:nvSpPr>
          <p:cNvPr id="4" name="Slide Number Placeholder 3"/>
          <p:cNvSpPr>
            <a:spLocks noGrp="1"/>
          </p:cNvSpPr>
          <p:nvPr>
            <p:ph type="sldNum" sz="quarter" idx="10"/>
          </p:nvPr>
        </p:nvSpPr>
        <p:spPr/>
        <p:txBody>
          <a:bodyPr/>
          <a:lstStyle/>
          <a:p>
            <a:fld id="{B1B65C8A-750B-49CD-893C-098708538ACC}" type="slidenum">
              <a:rPr lang="en-US" smtClean="0"/>
              <a:pPr/>
              <a:t>29</a:t>
            </a:fld>
            <a:endParaRPr lang="en-US"/>
          </a:p>
        </p:txBody>
      </p:sp>
    </p:spTree>
    <p:extLst>
      <p:ext uri="{BB962C8B-B14F-4D97-AF65-F5344CB8AC3E}">
        <p14:creationId xmlns:p14="http://schemas.microsoft.com/office/powerpoint/2010/main" xmlns="" val="10345604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pPr marL="228600" indent="-228600">
              <a:buAutoNum type="arabicParenR"/>
            </a:pPr>
            <a:r>
              <a:rPr lang="en-US" dirty="0" smtClean="0"/>
              <a:t>Looking at our by now familiar minimized energy metabolism map, we first</a:t>
            </a:r>
            <a:r>
              <a:rPr lang="en-US" baseline="0" dirty="0" smtClean="0"/>
              <a:t> focus on glucose and lactate, the substrate </a:t>
            </a:r>
            <a:r>
              <a:rPr lang="en-US" baseline="0" dirty="0" err="1" smtClean="0"/>
              <a:t>endprodcut</a:t>
            </a:r>
            <a:r>
              <a:rPr lang="en-US" baseline="0" dirty="0" smtClean="0"/>
              <a:t> of fermentative glycolysis. It is known that the initial phase of exercise is thus powered.</a:t>
            </a:r>
          </a:p>
          <a:p>
            <a:pPr marL="228600" indent="-228600">
              <a:buAutoNum type="arabicParenR"/>
            </a:pPr>
            <a:r>
              <a:rPr lang="de-DE" baseline="0" dirty="0" smtClean="0"/>
              <a:t>Cori </a:t>
            </a:r>
            <a:r>
              <a:rPr lang="de-DE" baseline="0" dirty="0" err="1" smtClean="0"/>
              <a:t>cycle</a:t>
            </a:r>
            <a:r>
              <a:rPr lang="de-DE" baseline="0" dirty="0" smtClean="0"/>
              <a:t> </a:t>
            </a:r>
            <a:r>
              <a:rPr lang="de-DE" baseline="0" dirty="0" err="1" smtClean="0"/>
              <a:t>happening</a:t>
            </a:r>
            <a:endParaRPr lang="de-DE" baseline="0" dirty="0" smtClean="0"/>
          </a:p>
          <a:p>
            <a:pPr marL="228600" indent="-228600">
              <a:buAutoNum type="arabicParenR"/>
            </a:pPr>
            <a:r>
              <a:rPr lang="de-DE" baseline="0" dirty="0" err="1" smtClean="0"/>
              <a:t>Crisis</a:t>
            </a:r>
            <a:r>
              <a:rPr lang="de-DE" baseline="0" dirty="0" smtClean="0"/>
              <a:t>!</a:t>
            </a:r>
          </a:p>
          <a:p>
            <a:pPr marL="228600" indent="-228600">
              <a:buAutoNum type="arabicParenR"/>
            </a:pPr>
            <a:r>
              <a:rPr lang="de-DE" baseline="0" dirty="0" err="1" smtClean="0"/>
              <a:t>Then</a:t>
            </a:r>
            <a:r>
              <a:rPr lang="de-DE" baseline="0" dirty="0" smtClean="0"/>
              <a:t> </a:t>
            </a:r>
            <a:r>
              <a:rPr lang="de-DE" baseline="0" dirty="0" err="1" smtClean="0"/>
              <a:t>second</a:t>
            </a:r>
            <a:r>
              <a:rPr lang="de-DE" baseline="0" dirty="0" smtClean="0"/>
              <a:t> </a:t>
            </a:r>
            <a:r>
              <a:rPr lang="de-DE" baseline="0" dirty="0" err="1" smtClean="0"/>
              <a:t>phase</a:t>
            </a:r>
            <a:r>
              <a:rPr lang="de-DE" baseline="0" dirty="0" smtClean="0"/>
              <a:t>, </a:t>
            </a:r>
            <a:r>
              <a:rPr lang="de-DE" baseline="0" dirty="0" err="1" smtClean="0"/>
              <a:t>with</a:t>
            </a:r>
            <a:r>
              <a:rPr lang="de-DE" baseline="0" dirty="0" smtClean="0"/>
              <a:t> </a:t>
            </a:r>
            <a:r>
              <a:rPr lang="de-DE" baseline="0" dirty="0" err="1" smtClean="0"/>
              <a:t>stable</a:t>
            </a:r>
            <a:r>
              <a:rPr lang="de-DE" baseline="0" dirty="0" smtClean="0"/>
              <a:t> </a:t>
            </a:r>
            <a:r>
              <a:rPr lang="de-DE" baseline="0" dirty="0" err="1" smtClean="0"/>
              <a:t>glucose</a:t>
            </a:r>
            <a:endParaRPr lang="en-US" baseline="0" dirty="0" smtClean="0"/>
          </a:p>
          <a:p>
            <a:pPr marL="228600" indent="-228600">
              <a:buAutoNum type="arabicParenR"/>
            </a:pPr>
            <a:endParaRPr lang="de-DE" baseline="0" dirty="0" smtClean="0"/>
          </a:p>
          <a:p>
            <a:pPr marL="228600" indent="-228600">
              <a:buAutoNum type="arabicParenR"/>
            </a:pPr>
            <a:r>
              <a:rPr lang="de-DE" baseline="0" dirty="0" err="1" smtClean="0"/>
              <a:t>Glycerol</a:t>
            </a:r>
            <a:r>
              <a:rPr lang="de-DE" baseline="0" dirty="0" smtClean="0"/>
              <a:t>, </a:t>
            </a:r>
            <a:r>
              <a:rPr lang="de-DE" baseline="0" dirty="0" err="1" smtClean="0"/>
              <a:t>for</a:t>
            </a:r>
            <a:r>
              <a:rPr lang="de-DE" baseline="0" dirty="0" smtClean="0"/>
              <a:t> FFA </a:t>
            </a:r>
            <a:r>
              <a:rPr lang="de-DE" baseline="0" dirty="0" err="1" smtClean="0"/>
              <a:t>release</a:t>
            </a:r>
            <a:r>
              <a:rPr lang="de-DE" baseline="0" dirty="0" smtClean="0"/>
              <a:t> </a:t>
            </a:r>
            <a:r>
              <a:rPr lang="de-DE" baseline="0" dirty="0" err="1" smtClean="0"/>
              <a:t>that</a:t>
            </a:r>
            <a:r>
              <a:rPr lang="de-DE" baseline="0" dirty="0" smtClean="0"/>
              <a:t> </a:t>
            </a:r>
            <a:r>
              <a:rPr lang="de-DE" baseline="0" dirty="0" err="1" smtClean="0"/>
              <a:t>are</a:t>
            </a:r>
            <a:r>
              <a:rPr lang="de-DE" baseline="0" dirty="0" smtClean="0"/>
              <a:t> </a:t>
            </a:r>
            <a:r>
              <a:rPr lang="de-DE" baseline="0" dirty="0" err="1" smtClean="0"/>
              <a:t>fed</a:t>
            </a:r>
            <a:r>
              <a:rPr lang="de-DE" baseline="0" dirty="0" smtClean="0"/>
              <a:t> </a:t>
            </a:r>
            <a:r>
              <a:rPr lang="de-DE" baseline="0" dirty="0" err="1" smtClean="0"/>
              <a:t>into</a:t>
            </a:r>
            <a:r>
              <a:rPr lang="de-DE" baseline="0" dirty="0" smtClean="0"/>
              <a:t> </a:t>
            </a:r>
            <a:r>
              <a:rPr lang="de-DE" baseline="0" dirty="0" err="1" smtClean="0"/>
              <a:t>the</a:t>
            </a:r>
            <a:r>
              <a:rPr lang="de-DE" baseline="0" dirty="0" smtClean="0"/>
              <a:t> TCA </a:t>
            </a:r>
            <a:r>
              <a:rPr lang="de-DE" baseline="0" dirty="0" err="1" smtClean="0"/>
              <a:t>to</a:t>
            </a:r>
            <a:r>
              <a:rPr lang="de-DE" baseline="0" dirty="0" smtClean="0"/>
              <a:t> </a:t>
            </a:r>
            <a:r>
              <a:rPr lang="de-DE" baseline="0" dirty="0" err="1" smtClean="0"/>
              <a:t>produce</a:t>
            </a:r>
            <a:r>
              <a:rPr lang="de-DE" baseline="0" dirty="0" smtClean="0"/>
              <a:t> </a:t>
            </a:r>
            <a:r>
              <a:rPr lang="de-DE" baseline="0" dirty="0" err="1" smtClean="0"/>
              <a:t>energy</a:t>
            </a:r>
            <a:r>
              <a:rPr lang="de-DE" baseline="0" dirty="0" smtClean="0"/>
              <a:t>, </a:t>
            </a:r>
            <a:r>
              <a:rPr lang="de-DE" baseline="0" dirty="0" err="1" smtClean="0"/>
              <a:t>similarly</a:t>
            </a:r>
            <a:r>
              <a:rPr lang="de-DE" baseline="0" dirty="0" smtClean="0"/>
              <a:t> </a:t>
            </a:r>
            <a:r>
              <a:rPr lang="de-DE" baseline="0" dirty="0" err="1" smtClean="0"/>
              <a:t>show</a:t>
            </a:r>
            <a:r>
              <a:rPr lang="de-DE" baseline="0" dirty="0" smtClean="0"/>
              <a:t> </a:t>
            </a:r>
            <a:r>
              <a:rPr lang="de-DE" baseline="0" dirty="0" err="1" smtClean="0"/>
              <a:t>two</a:t>
            </a:r>
            <a:r>
              <a:rPr lang="de-DE" baseline="0" dirty="0" smtClean="0"/>
              <a:t> </a:t>
            </a:r>
            <a:r>
              <a:rPr lang="de-DE" baseline="0" dirty="0" err="1" smtClean="0"/>
              <a:t>phases</a:t>
            </a:r>
            <a:r>
              <a:rPr lang="de-DE" baseline="0" dirty="0" smtClean="0"/>
              <a:t>. An initial </a:t>
            </a:r>
            <a:r>
              <a:rPr lang="de-DE" baseline="0" dirty="0" err="1" smtClean="0"/>
              <a:t>release</a:t>
            </a:r>
            <a:r>
              <a:rPr lang="de-DE" baseline="0" dirty="0" smtClean="0"/>
              <a:t>, </a:t>
            </a:r>
            <a:r>
              <a:rPr lang="de-DE" baseline="0" dirty="0" err="1" smtClean="0"/>
              <a:t>and</a:t>
            </a:r>
            <a:r>
              <a:rPr lang="de-DE" baseline="0" dirty="0" smtClean="0"/>
              <a:t> a </a:t>
            </a:r>
            <a:r>
              <a:rPr lang="de-DE" baseline="0" dirty="0" err="1" smtClean="0"/>
              <a:t>second</a:t>
            </a:r>
            <a:r>
              <a:rPr lang="de-DE" baseline="0" dirty="0" smtClean="0"/>
              <a:t>, </a:t>
            </a:r>
            <a:r>
              <a:rPr lang="de-DE" baseline="0" dirty="0" err="1" smtClean="0"/>
              <a:t>stronger</a:t>
            </a:r>
            <a:r>
              <a:rPr lang="de-DE" baseline="0" dirty="0" smtClean="0"/>
              <a:t> </a:t>
            </a:r>
            <a:r>
              <a:rPr lang="de-DE" baseline="0" dirty="0" err="1" smtClean="0"/>
              <a:t>release</a:t>
            </a:r>
            <a:r>
              <a:rPr lang="de-DE" baseline="0" dirty="0" smtClean="0"/>
              <a:t> (</a:t>
            </a:r>
            <a:r>
              <a:rPr lang="de-DE" baseline="0" dirty="0" err="1" smtClean="0"/>
              <a:t>higher</a:t>
            </a:r>
            <a:r>
              <a:rPr lang="de-DE" baseline="0" dirty="0" smtClean="0"/>
              <a:t> </a:t>
            </a:r>
            <a:r>
              <a:rPr lang="de-DE" baseline="0" dirty="0" err="1" smtClean="0"/>
              <a:t>glycerol</a:t>
            </a:r>
            <a:r>
              <a:rPr lang="de-DE" baseline="0" dirty="0" smtClean="0"/>
              <a:t> </a:t>
            </a:r>
            <a:r>
              <a:rPr lang="de-DE" baseline="0" dirty="0" err="1" smtClean="0"/>
              <a:t>levels</a:t>
            </a:r>
            <a:r>
              <a:rPr lang="de-DE" baseline="0" dirty="0" smtClean="0"/>
              <a:t>)</a:t>
            </a:r>
          </a:p>
          <a:p>
            <a:pPr marL="228600" indent="-228600">
              <a:buAutoNum type="arabicParenR"/>
            </a:pPr>
            <a:endParaRPr lang="de-DE" baseline="0" dirty="0" smtClean="0"/>
          </a:p>
          <a:p>
            <a:pPr marL="228600" indent="-228600">
              <a:buAutoNum type="arabicParenR"/>
            </a:pPr>
            <a:r>
              <a:rPr lang="de-DE" baseline="0" dirty="0" smtClean="0"/>
              <a:t>So </a:t>
            </a:r>
            <a:r>
              <a:rPr lang="de-DE" baseline="0" dirty="0" err="1" smtClean="0"/>
              <a:t>from</a:t>
            </a:r>
            <a:r>
              <a:rPr lang="de-DE" baseline="0" dirty="0" smtClean="0"/>
              <a:t> </a:t>
            </a:r>
            <a:r>
              <a:rPr lang="de-DE" baseline="0" dirty="0" err="1" smtClean="0"/>
              <a:t>this</a:t>
            </a:r>
            <a:r>
              <a:rPr lang="de-DE" baseline="0" dirty="0" smtClean="0"/>
              <a:t> </a:t>
            </a:r>
            <a:r>
              <a:rPr lang="de-DE" baseline="0" dirty="0" err="1" smtClean="0"/>
              <a:t>we</a:t>
            </a:r>
            <a:r>
              <a:rPr lang="de-DE" baseline="0" dirty="0" smtClean="0"/>
              <a:t> </a:t>
            </a:r>
            <a:r>
              <a:rPr lang="de-DE" baseline="0" dirty="0" err="1" smtClean="0"/>
              <a:t>learned</a:t>
            </a:r>
            <a:r>
              <a:rPr lang="de-DE" baseline="0" dirty="0" smtClean="0"/>
              <a:t> </a:t>
            </a:r>
            <a:r>
              <a:rPr lang="de-DE" baseline="0" dirty="0" err="1" smtClean="0"/>
              <a:t>that</a:t>
            </a:r>
            <a:r>
              <a:rPr lang="de-DE" baseline="0" dirty="0" smtClean="0"/>
              <a:t> </a:t>
            </a:r>
            <a:r>
              <a:rPr lang="de-DE" baseline="0" dirty="0" err="1" smtClean="0"/>
              <a:t>there</a:t>
            </a:r>
            <a:r>
              <a:rPr lang="de-DE" baseline="0" dirty="0" smtClean="0"/>
              <a:t> </a:t>
            </a:r>
            <a:r>
              <a:rPr lang="de-DE" baseline="0" dirty="0" err="1" smtClean="0"/>
              <a:t>were</a:t>
            </a:r>
            <a:r>
              <a:rPr lang="de-DE" baseline="0" dirty="0" smtClean="0"/>
              <a:t> 2 </a:t>
            </a:r>
            <a:r>
              <a:rPr lang="de-DE" baseline="0" dirty="0" err="1" smtClean="0"/>
              <a:t>stable</a:t>
            </a:r>
            <a:r>
              <a:rPr lang="de-DE" baseline="0" dirty="0" smtClean="0"/>
              <a:t> </a:t>
            </a:r>
            <a:r>
              <a:rPr lang="de-DE" baseline="0" dirty="0" err="1" smtClean="0"/>
              <a:t>phases</a:t>
            </a:r>
            <a:r>
              <a:rPr lang="de-DE" baseline="0" dirty="0" smtClean="0"/>
              <a:t>, </a:t>
            </a:r>
            <a:r>
              <a:rPr lang="de-DE" baseline="0" dirty="0" err="1" smtClean="0"/>
              <a:t>separated</a:t>
            </a:r>
            <a:r>
              <a:rPr lang="de-DE" baseline="0" dirty="0" smtClean="0"/>
              <a:t> </a:t>
            </a:r>
            <a:r>
              <a:rPr lang="de-DE" baseline="0" dirty="0" err="1" smtClean="0"/>
              <a:t>by</a:t>
            </a:r>
            <a:r>
              <a:rPr lang="de-DE" baseline="0" dirty="0" smtClean="0"/>
              <a:t> </a:t>
            </a:r>
            <a:r>
              <a:rPr lang="de-DE" baseline="0" dirty="0" err="1" smtClean="0"/>
              <a:t>the</a:t>
            </a:r>
            <a:r>
              <a:rPr lang="de-DE" baseline="0" dirty="0" smtClean="0"/>
              <a:t> </a:t>
            </a:r>
            <a:r>
              <a:rPr lang="de-DE" baseline="0" dirty="0" err="1" smtClean="0"/>
              <a:t>crisis</a:t>
            </a:r>
            <a:r>
              <a:rPr lang="de-DE" baseline="0" dirty="0" smtClean="0"/>
              <a:t> </a:t>
            </a:r>
            <a:r>
              <a:rPr lang="de-DE" baseline="0" dirty="0" err="1" smtClean="0"/>
              <a:t>and</a:t>
            </a:r>
            <a:r>
              <a:rPr lang="de-DE" baseline="0" dirty="0" smtClean="0"/>
              <a:t> </a:t>
            </a:r>
            <a:r>
              <a:rPr lang="de-DE" baseline="0" dirty="0" err="1" smtClean="0"/>
              <a:t>the</a:t>
            </a:r>
            <a:r>
              <a:rPr lang="de-DE" baseline="0" dirty="0" smtClean="0"/>
              <a:t> high</a:t>
            </a:r>
            <a:endParaRPr lang="en-US" baseline="0" dirty="0" smtClean="0"/>
          </a:p>
        </p:txBody>
      </p:sp>
      <p:sp>
        <p:nvSpPr>
          <p:cNvPr id="4" name="Slide Number Placeholder 3"/>
          <p:cNvSpPr>
            <a:spLocks noGrp="1"/>
          </p:cNvSpPr>
          <p:nvPr>
            <p:ph type="sldNum" sz="quarter" idx="10"/>
          </p:nvPr>
        </p:nvSpPr>
        <p:spPr/>
        <p:txBody>
          <a:bodyPr/>
          <a:lstStyle/>
          <a:p>
            <a:fld id="{B1B65C8A-750B-49CD-893C-098708538ACC}" type="slidenum">
              <a:rPr lang="en-US" smtClean="0"/>
              <a:pPr/>
              <a:t>30</a:t>
            </a:fld>
            <a:endParaRPr lang="en-US"/>
          </a:p>
        </p:txBody>
      </p:sp>
    </p:spTree>
    <p:extLst>
      <p:ext uri="{BB962C8B-B14F-4D97-AF65-F5344CB8AC3E}">
        <p14:creationId xmlns:p14="http://schemas.microsoft.com/office/powerpoint/2010/main" xmlns="" val="34632712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r>
              <a:rPr lang="en-US" dirty="0" smtClean="0"/>
              <a:t> - One of the principal novelties of our approach, however, was the inclusion of RBCs. We thought at the beginning that this might complicate things, but it simplified the sampling and sped up processing, which was important to us to prevent “out-of-body” metabolism and </a:t>
            </a:r>
            <a:r>
              <a:rPr lang="en-US" dirty="0" err="1" smtClean="0"/>
              <a:t>degradataion</a:t>
            </a:r>
            <a:r>
              <a:rPr lang="en-US" dirty="0" smtClean="0"/>
              <a:t> of </a:t>
            </a:r>
            <a:r>
              <a:rPr lang="en-US" dirty="0" err="1" smtClean="0"/>
              <a:t>intermedites</a:t>
            </a:r>
            <a:r>
              <a:rPr lang="en-US" dirty="0" smtClean="0"/>
              <a:t>.</a:t>
            </a:r>
          </a:p>
          <a:p>
            <a:endParaRPr lang="de-DE" dirty="0" smtClean="0"/>
          </a:p>
          <a:p>
            <a:r>
              <a:rPr lang="de-DE" dirty="0" smtClean="0"/>
              <a:t> - A </a:t>
            </a:r>
            <a:r>
              <a:rPr lang="de-DE" dirty="0" err="1" smtClean="0"/>
              <a:t>benefit</a:t>
            </a:r>
            <a:r>
              <a:rPr lang="de-DE" dirty="0" smtClean="0"/>
              <a:t> </a:t>
            </a:r>
            <a:r>
              <a:rPr lang="de-DE" dirty="0" err="1" smtClean="0"/>
              <a:t>of</a:t>
            </a:r>
            <a:r>
              <a:rPr lang="de-DE" dirty="0" smtClean="0"/>
              <a:t> </a:t>
            </a:r>
            <a:r>
              <a:rPr lang="de-DE" dirty="0" err="1" smtClean="0"/>
              <a:t>this</a:t>
            </a:r>
            <a:r>
              <a:rPr lang="de-DE" dirty="0" smtClean="0"/>
              <a:t> </a:t>
            </a:r>
            <a:r>
              <a:rPr lang="de-DE" dirty="0" err="1" smtClean="0"/>
              <a:t>is</a:t>
            </a:r>
            <a:r>
              <a:rPr lang="de-DE" dirty="0" smtClean="0"/>
              <a:t> </a:t>
            </a:r>
            <a:r>
              <a:rPr lang="de-DE" dirty="0" err="1" smtClean="0"/>
              <a:t>that</a:t>
            </a:r>
            <a:r>
              <a:rPr lang="de-DE" dirty="0" smtClean="0"/>
              <a:t> RBCs </a:t>
            </a:r>
            <a:r>
              <a:rPr lang="de-DE" dirty="0" err="1" smtClean="0"/>
              <a:t>are</a:t>
            </a:r>
            <a:r>
              <a:rPr lang="de-DE" dirty="0" smtClean="0"/>
              <a:t> </a:t>
            </a:r>
            <a:r>
              <a:rPr lang="de-DE" dirty="0" err="1" smtClean="0"/>
              <a:t>the</a:t>
            </a:r>
            <a:r>
              <a:rPr lang="de-DE" dirty="0" smtClean="0"/>
              <a:t> </a:t>
            </a:r>
            <a:r>
              <a:rPr lang="de-DE" dirty="0" err="1" smtClean="0"/>
              <a:t>mediators</a:t>
            </a:r>
            <a:r>
              <a:rPr lang="de-DE" dirty="0" smtClean="0"/>
              <a:t> </a:t>
            </a:r>
            <a:r>
              <a:rPr lang="de-DE" dirty="0" err="1" smtClean="0"/>
              <a:t>of</a:t>
            </a:r>
            <a:r>
              <a:rPr lang="de-DE" dirty="0" smtClean="0"/>
              <a:t> </a:t>
            </a:r>
            <a:r>
              <a:rPr lang="de-DE" dirty="0" err="1" smtClean="0"/>
              <a:t>oxygen</a:t>
            </a:r>
            <a:r>
              <a:rPr lang="de-DE" dirty="0" smtClean="0"/>
              <a:t> </a:t>
            </a:r>
            <a:r>
              <a:rPr lang="de-DE" dirty="0" err="1" smtClean="0"/>
              <a:t>transport</a:t>
            </a:r>
            <a:r>
              <a:rPr lang="de-DE" dirty="0" smtClean="0"/>
              <a:t> </a:t>
            </a:r>
            <a:r>
              <a:rPr lang="de-DE" dirty="0" err="1" smtClean="0"/>
              <a:t>of</a:t>
            </a:r>
            <a:r>
              <a:rPr lang="de-DE" dirty="0" smtClean="0"/>
              <a:t> </a:t>
            </a:r>
            <a:r>
              <a:rPr lang="de-DE" dirty="0" err="1" smtClean="0"/>
              <a:t>the</a:t>
            </a:r>
            <a:r>
              <a:rPr lang="de-DE" dirty="0" smtClean="0"/>
              <a:t> </a:t>
            </a:r>
            <a:r>
              <a:rPr lang="de-DE" dirty="0" err="1" smtClean="0"/>
              <a:t>body</a:t>
            </a:r>
            <a:r>
              <a:rPr lang="de-DE" dirty="0" smtClean="0"/>
              <a:t>, </a:t>
            </a:r>
            <a:r>
              <a:rPr lang="de-DE" dirty="0" err="1" smtClean="0"/>
              <a:t>and</a:t>
            </a:r>
            <a:r>
              <a:rPr lang="de-DE" dirty="0" smtClean="0"/>
              <a:t> </a:t>
            </a:r>
            <a:r>
              <a:rPr lang="de-DE" dirty="0" err="1" smtClean="0"/>
              <a:t>we</a:t>
            </a:r>
            <a:r>
              <a:rPr lang="de-DE" dirty="0" smtClean="0"/>
              <a:t> </a:t>
            </a:r>
            <a:r>
              <a:rPr lang="de-DE" dirty="0" err="1" smtClean="0"/>
              <a:t>can</a:t>
            </a:r>
            <a:r>
              <a:rPr lang="de-DE" dirty="0" smtClean="0"/>
              <a:t> </a:t>
            </a:r>
            <a:r>
              <a:rPr lang="de-DE" dirty="0" err="1" smtClean="0"/>
              <a:t>measure</a:t>
            </a:r>
            <a:r>
              <a:rPr lang="de-DE" dirty="0" smtClean="0"/>
              <a:t> </a:t>
            </a:r>
            <a:r>
              <a:rPr lang="de-DE" dirty="0" err="1" smtClean="0"/>
              <a:t>now</a:t>
            </a:r>
            <a:r>
              <a:rPr lang="de-DE" dirty="0" smtClean="0"/>
              <a:t> intermediates </a:t>
            </a:r>
            <a:r>
              <a:rPr lang="de-DE" dirty="0" err="1" smtClean="0"/>
              <a:t>which</a:t>
            </a:r>
            <a:r>
              <a:rPr lang="de-DE" dirty="0" smtClean="0"/>
              <a:t> </a:t>
            </a:r>
            <a:r>
              <a:rPr lang="de-DE" dirty="0" err="1" smtClean="0"/>
              <a:t>are</a:t>
            </a:r>
            <a:r>
              <a:rPr lang="de-DE" dirty="0" smtClean="0"/>
              <a:t> </a:t>
            </a:r>
            <a:r>
              <a:rPr lang="de-DE" dirty="0" err="1" smtClean="0"/>
              <a:t>usually</a:t>
            </a:r>
            <a:r>
              <a:rPr lang="de-DE" dirty="0" smtClean="0"/>
              <a:t> not </a:t>
            </a:r>
            <a:r>
              <a:rPr lang="de-DE" dirty="0" err="1" smtClean="0"/>
              <a:t>measurable</a:t>
            </a:r>
            <a:r>
              <a:rPr lang="de-DE" baseline="0" dirty="0" smtClean="0"/>
              <a:t> in </a:t>
            </a:r>
            <a:r>
              <a:rPr lang="de-DE" baseline="0" dirty="0" err="1" smtClean="0"/>
              <a:t>serum</a:t>
            </a:r>
            <a:r>
              <a:rPr lang="de-DE" baseline="0" dirty="0" smtClean="0"/>
              <a:t>:</a:t>
            </a:r>
          </a:p>
          <a:p>
            <a:endParaRPr lang="de-DE" baseline="0" dirty="0" smtClean="0"/>
          </a:p>
          <a:p>
            <a:r>
              <a:rPr lang="de-DE" baseline="0" dirty="0" smtClean="0"/>
              <a:t>Part </a:t>
            </a:r>
            <a:r>
              <a:rPr lang="de-DE" baseline="0" dirty="0" err="1" smtClean="0"/>
              <a:t>of</a:t>
            </a:r>
            <a:r>
              <a:rPr lang="de-DE" baseline="0" dirty="0" smtClean="0"/>
              <a:t> </a:t>
            </a:r>
            <a:r>
              <a:rPr lang="de-DE" baseline="0" dirty="0" err="1" smtClean="0"/>
              <a:t>the</a:t>
            </a:r>
            <a:r>
              <a:rPr lang="de-DE" baseline="0" dirty="0" smtClean="0"/>
              <a:t> PPP, </a:t>
            </a:r>
            <a:r>
              <a:rPr lang="de-DE" baseline="0" dirty="0" err="1" smtClean="0"/>
              <a:t>and</a:t>
            </a:r>
            <a:r>
              <a:rPr lang="de-DE" baseline="0" dirty="0" smtClean="0"/>
              <a:t> 2,3-BPG, </a:t>
            </a:r>
            <a:r>
              <a:rPr lang="de-DE" baseline="0" dirty="0" err="1" smtClean="0"/>
              <a:t>which</a:t>
            </a:r>
            <a:r>
              <a:rPr lang="de-DE" baseline="0" dirty="0" smtClean="0"/>
              <a:t> </a:t>
            </a:r>
            <a:r>
              <a:rPr lang="de-DE" baseline="0" dirty="0" err="1" smtClean="0"/>
              <a:t>regulates</a:t>
            </a:r>
            <a:r>
              <a:rPr lang="de-DE" baseline="0" dirty="0" smtClean="0"/>
              <a:t> </a:t>
            </a:r>
            <a:r>
              <a:rPr lang="de-DE" baseline="0" dirty="0" err="1" smtClean="0"/>
              <a:t>hemoglobin‘s</a:t>
            </a:r>
            <a:r>
              <a:rPr lang="de-DE" baseline="0" dirty="0" smtClean="0"/>
              <a:t> </a:t>
            </a:r>
            <a:r>
              <a:rPr lang="de-DE" baseline="0" dirty="0" err="1" smtClean="0"/>
              <a:t>affinity</a:t>
            </a:r>
            <a:r>
              <a:rPr lang="de-DE" baseline="0" dirty="0" smtClean="0"/>
              <a:t> </a:t>
            </a:r>
            <a:r>
              <a:rPr lang="de-DE" baseline="0" dirty="0" err="1" smtClean="0"/>
              <a:t>for</a:t>
            </a:r>
            <a:r>
              <a:rPr lang="de-DE" baseline="0" dirty="0" smtClean="0"/>
              <a:t> </a:t>
            </a:r>
            <a:r>
              <a:rPr lang="de-DE" baseline="0" dirty="0" err="1" smtClean="0"/>
              <a:t>oxygen</a:t>
            </a:r>
            <a:endParaRPr lang="en-US" dirty="0"/>
          </a:p>
        </p:txBody>
      </p:sp>
      <p:sp>
        <p:nvSpPr>
          <p:cNvPr id="4" name="Slide Number Placeholder 3"/>
          <p:cNvSpPr>
            <a:spLocks noGrp="1"/>
          </p:cNvSpPr>
          <p:nvPr>
            <p:ph type="sldNum" sz="quarter" idx="10"/>
          </p:nvPr>
        </p:nvSpPr>
        <p:spPr/>
        <p:txBody>
          <a:bodyPr/>
          <a:lstStyle/>
          <a:p>
            <a:fld id="{B1B65C8A-750B-49CD-893C-098708538ACC}" type="slidenum">
              <a:rPr lang="en-US" smtClean="0"/>
              <a:pPr/>
              <a:t>31</a:t>
            </a:fld>
            <a:endParaRPr lang="en-US"/>
          </a:p>
        </p:txBody>
      </p:sp>
    </p:spTree>
    <p:extLst>
      <p:ext uri="{BB962C8B-B14F-4D97-AF65-F5344CB8AC3E}">
        <p14:creationId xmlns:p14="http://schemas.microsoft.com/office/powerpoint/2010/main" xmlns="" val="27250936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fontScale="92500" lnSpcReduction="20000"/>
          </a:bodyPr>
          <a:lstStyle/>
          <a:p>
            <a:r>
              <a:rPr lang="de-DE" dirty="0" err="1" smtClean="0"/>
              <a:t>Mention</a:t>
            </a:r>
            <a:r>
              <a:rPr lang="de-DE" dirty="0" smtClean="0"/>
              <a:t> </a:t>
            </a:r>
            <a:r>
              <a:rPr lang="de-DE" dirty="0" err="1" smtClean="0"/>
              <a:t>intensity</a:t>
            </a:r>
            <a:r>
              <a:rPr lang="de-DE" dirty="0" smtClean="0"/>
              <a:t> in </a:t>
            </a:r>
            <a:r>
              <a:rPr lang="de-DE" dirty="0" err="1" smtClean="0"/>
              <a:t>lower</a:t>
            </a:r>
            <a:r>
              <a:rPr lang="de-DE" dirty="0" smtClean="0"/>
              <a:t> </a:t>
            </a:r>
            <a:r>
              <a:rPr lang="de-DE" dirty="0" err="1" smtClean="0"/>
              <a:t>panel</a:t>
            </a:r>
            <a:r>
              <a:rPr lang="de-DE" dirty="0" smtClean="0"/>
              <a:t>!</a:t>
            </a:r>
            <a:endParaRPr lang="en-US" dirty="0" smtClean="0"/>
          </a:p>
          <a:p>
            <a:endParaRPr lang="en-US" dirty="0" smtClean="0"/>
          </a:p>
          <a:p>
            <a:r>
              <a:rPr lang="en-US" dirty="0" smtClean="0"/>
              <a:t>Now we wanted to explain the crisis. What we saw very quickly was that in L2, all TCA cycle intermediates had already increased, except citrate.</a:t>
            </a:r>
          </a:p>
          <a:p>
            <a:endParaRPr lang="de-DE" dirty="0" smtClean="0"/>
          </a:p>
          <a:p>
            <a:r>
              <a:rPr lang="de-DE" dirty="0" err="1" smtClean="0"/>
              <a:t>Let</a:t>
            </a:r>
            <a:r>
              <a:rPr lang="de-DE" dirty="0" smtClean="0"/>
              <a:t> </a:t>
            </a:r>
            <a:r>
              <a:rPr lang="de-DE" dirty="0" err="1" smtClean="0"/>
              <a:t>us</a:t>
            </a:r>
            <a:r>
              <a:rPr lang="de-DE" dirty="0" smtClean="0"/>
              <a:t> </a:t>
            </a:r>
            <a:r>
              <a:rPr lang="de-DE" dirty="0" err="1" smtClean="0"/>
              <a:t>simplify</a:t>
            </a:r>
            <a:r>
              <a:rPr lang="de-DE" baseline="0" dirty="0" smtClean="0"/>
              <a:t> </a:t>
            </a:r>
            <a:r>
              <a:rPr lang="de-DE" baseline="0" dirty="0" err="1" smtClean="0"/>
              <a:t>the</a:t>
            </a:r>
            <a:r>
              <a:rPr lang="de-DE" baseline="0" dirty="0" smtClean="0"/>
              <a:t> </a:t>
            </a:r>
            <a:r>
              <a:rPr lang="de-DE" baseline="0" dirty="0" err="1" smtClean="0"/>
              <a:t>figure</a:t>
            </a:r>
            <a:r>
              <a:rPr lang="de-DE" baseline="0" dirty="0" smtClean="0"/>
              <a:t> </a:t>
            </a:r>
            <a:r>
              <a:rPr lang="de-DE" baseline="0" dirty="0" err="1" smtClean="0"/>
              <a:t>for</a:t>
            </a:r>
            <a:r>
              <a:rPr lang="de-DE" baseline="0" dirty="0" smtClean="0"/>
              <a:t> a </a:t>
            </a:r>
            <a:r>
              <a:rPr lang="de-DE" baseline="0" dirty="0" err="1" smtClean="0"/>
              <a:t>better</a:t>
            </a:r>
            <a:r>
              <a:rPr lang="de-DE" baseline="0" dirty="0" smtClean="0"/>
              <a:t> </a:t>
            </a:r>
            <a:r>
              <a:rPr lang="de-DE" baseline="0" dirty="0" err="1" smtClean="0"/>
              <a:t>understanding</a:t>
            </a:r>
            <a:r>
              <a:rPr lang="de-DE" baseline="0" dirty="0" smtClean="0"/>
              <a:t>, </a:t>
            </a:r>
            <a:r>
              <a:rPr lang="de-DE" baseline="0" dirty="0" err="1" smtClean="0"/>
              <a:t>where</a:t>
            </a:r>
            <a:r>
              <a:rPr lang="de-DE" baseline="0" dirty="0" smtClean="0"/>
              <a:t> </a:t>
            </a:r>
            <a:r>
              <a:rPr lang="de-DE" baseline="0" dirty="0" err="1" smtClean="0"/>
              <a:t>succinate</a:t>
            </a:r>
            <a:r>
              <a:rPr lang="de-DE" baseline="0" dirty="0" smtClean="0"/>
              <a:t> </a:t>
            </a:r>
            <a:r>
              <a:rPr lang="de-DE" baseline="0" dirty="0" err="1" smtClean="0"/>
              <a:t>represents</a:t>
            </a:r>
            <a:r>
              <a:rPr lang="de-DE" baseline="0" dirty="0" smtClean="0"/>
              <a:t> all </a:t>
            </a:r>
            <a:r>
              <a:rPr lang="de-DE" baseline="0" dirty="0" err="1" smtClean="0"/>
              <a:t>other</a:t>
            </a:r>
            <a:r>
              <a:rPr lang="de-DE" baseline="0" dirty="0" smtClean="0"/>
              <a:t> intermediates </a:t>
            </a:r>
            <a:r>
              <a:rPr lang="de-DE" baseline="0" dirty="0" err="1" smtClean="0"/>
              <a:t>which</a:t>
            </a:r>
            <a:r>
              <a:rPr lang="de-DE" baseline="0" dirty="0" smtClean="0"/>
              <a:t> </a:t>
            </a:r>
            <a:r>
              <a:rPr lang="de-DE" baseline="0" dirty="0" err="1" smtClean="0"/>
              <a:t>behave</a:t>
            </a:r>
            <a:r>
              <a:rPr lang="de-DE" baseline="0" dirty="0" smtClean="0"/>
              <a:t> </a:t>
            </a:r>
            <a:r>
              <a:rPr lang="de-DE" baseline="0" dirty="0" err="1" smtClean="0"/>
              <a:t>identically</a:t>
            </a:r>
            <a:r>
              <a:rPr lang="de-DE" baseline="0" dirty="0" smtClean="0"/>
              <a:t>.</a:t>
            </a:r>
          </a:p>
          <a:p>
            <a:endParaRPr lang="de-DE" baseline="0" dirty="0" smtClean="0"/>
          </a:p>
          <a:p>
            <a:r>
              <a:rPr lang="de-DE" baseline="0" dirty="0" smtClean="0"/>
              <a:t>This </a:t>
            </a:r>
            <a:r>
              <a:rPr lang="de-DE" baseline="0" dirty="0" err="1" smtClean="0"/>
              <a:t>suggested</a:t>
            </a:r>
            <a:r>
              <a:rPr lang="de-DE" baseline="0" dirty="0" smtClean="0"/>
              <a:t> </a:t>
            </a:r>
            <a:r>
              <a:rPr lang="de-DE" baseline="0" dirty="0" err="1" smtClean="0"/>
              <a:t>to</a:t>
            </a:r>
            <a:r>
              <a:rPr lang="de-DE" baseline="0" dirty="0" smtClean="0"/>
              <a:t> </a:t>
            </a:r>
            <a:r>
              <a:rPr lang="de-DE" baseline="0" dirty="0" err="1" smtClean="0"/>
              <a:t>us</a:t>
            </a:r>
            <a:r>
              <a:rPr lang="de-DE" baseline="0" dirty="0" smtClean="0"/>
              <a:t> </a:t>
            </a:r>
            <a:r>
              <a:rPr lang="de-DE" baseline="0" dirty="0" err="1" smtClean="0"/>
              <a:t>that</a:t>
            </a:r>
            <a:r>
              <a:rPr lang="de-DE" baseline="0" dirty="0" smtClean="0"/>
              <a:t> </a:t>
            </a:r>
            <a:r>
              <a:rPr lang="de-DE" baseline="0" dirty="0" err="1" smtClean="0"/>
              <a:t>the</a:t>
            </a:r>
            <a:r>
              <a:rPr lang="de-DE" baseline="0" dirty="0" smtClean="0"/>
              <a:t> TCA </a:t>
            </a:r>
            <a:r>
              <a:rPr lang="de-DE" baseline="0" dirty="0" err="1" smtClean="0"/>
              <a:t>cycle</a:t>
            </a:r>
            <a:r>
              <a:rPr lang="de-DE" baseline="0" dirty="0" smtClean="0"/>
              <a:t> was „</a:t>
            </a:r>
            <a:r>
              <a:rPr lang="de-DE" baseline="0" dirty="0" err="1" smtClean="0"/>
              <a:t>primed</a:t>
            </a:r>
            <a:r>
              <a:rPr lang="de-DE" baseline="0" dirty="0" smtClean="0"/>
              <a:t>“, </a:t>
            </a:r>
            <a:r>
              <a:rPr lang="de-DE" baseline="0" dirty="0" err="1" smtClean="0"/>
              <a:t>or</a:t>
            </a:r>
            <a:r>
              <a:rPr lang="de-DE" baseline="0" dirty="0" smtClean="0"/>
              <a:t> </a:t>
            </a:r>
            <a:r>
              <a:rPr lang="de-DE" baseline="0" dirty="0" err="1" smtClean="0"/>
              <a:t>ready</a:t>
            </a:r>
            <a:r>
              <a:rPr lang="de-DE" baseline="0" dirty="0" smtClean="0"/>
              <a:t> </a:t>
            </a:r>
            <a:r>
              <a:rPr lang="de-DE" baseline="0" dirty="0" err="1" smtClean="0"/>
              <a:t>to</a:t>
            </a:r>
            <a:r>
              <a:rPr lang="de-DE" baseline="0" dirty="0" smtClean="0"/>
              <a:t> </a:t>
            </a:r>
            <a:r>
              <a:rPr lang="de-DE" baseline="0" dirty="0" err="1" smtClean="0"/>
              <a:t>run</a:t>
            </a:r>
            <a:r>
              <a:rPr lang="de-DE" baseline="0" dirty="0" smtClean="0"/>
              <a:t>, </a:t>
            </a:r>
            <a:r>
              <a:rPr lang="de-DE" baseline="0" dirty="0" err="1" smtClean="0"/>
              <a:t>because</a:t>
            </a:r>
            <a:r>
              <a:rPr lang="de-DE" baseline="0" dirty="0" smtClean="0"/>
              <a:t> intermediates </a:t>
            </a:r>
            <a:r>
              <a:rPr lang="de-DE" baseline="0" dirty="0" err="1" smtClean="0"/>
              <a:t>were</a:t>
            </a:r>
            <a:r>
              <a:rPr lang="de-DE" baseline="0" dirty="0" smtClean="0"/>
              <a:t> </a:t>
            </a:r>
            <a:r>
              <a:rPr lang="de-DE" baseline="0" dirty="0" err="1" smtClean="0"/>
              <a:t>present</a:t>
            </a:r>
            <a:r>
              <a:rPr lang="de-DE" baseline="0" dirty="0" smtClean="0"/>
              <a:t>. But </a:t>
            </a:r>
            <a:r>
              <a:rPr lang="de-DE" baseline="0" dirty="0" err="1" smtClean="0"/>
              <a:t>low</a:t>
            </a:r>
            <a:r>
              <a:rPr lang="de-DE" baseline="0" dirty="0" smtClean="0"/>
              <a:t> </a:t>
            </a:r>
            <a:r>
              <a:rPr lang="de-DE" baseline="0" dirty="0" err="1" smtClean="0"/>
              <a:t>citrate</a:t>
            </a:r>
            <a:r>
              <a:rPr lang="de-DE" baseline="0" dirty="0" smtClean="0"/>
              <a:t> </a:t>
            </a:r>
            <a:r>
              <a:rPr lang="de-DE" baseline="0" dirty="0" err="1" smtClean="0"/>
              <a:t>levels</a:t>
            </a:r>
            <a:r>
              <a:rPr lang="de-DE" baseline="0" dirty="0" smtClean="0"/>
              <a:t> </a:t>
            </a:r>
            <a:r>
              <a:rPr lang="de-DE" baseline="0" dirty="0" err="1" smtClean="0"/>
              <a:t>indicated</a:t>
            </a:r>
            <a:r>
              <a:rPr lang="de-DE" baseline="0" dirty="0" smtClean="0"/>
              <a:t> </a:t>
            </a:r>
            <a:r>
              <a:rPr lang="de-DE" baseline="0" dirty="0" err="1" smtClean="0"/>
              <a:t>that</a:t>
            </a:r>
            <a:r>
              <a:rPr lang="de-DE" baseline="0" dirty="0" smtClean="0"/>
              <a:t> </a:t>
            </a:r>
            <a:r>
              <a:rPr lang="de-DE" baseline="0" dirty="0" err="1" smtClean="0"/>
              <a:t>it</a:t>
            </a:r>
            <a:r>
              <a:rPr lang="de-DE" baseline="0" dirty="0" smtClean="0"/>
              <a:t> </a:t>
            </a:r>
            <a:r>
              <a:rPr lang="de-DE" baseline="0" dirty="0" err="1" smtClean="0"/>
              <a:t>wasn‘t</a:t>
            </a:r>
            <a:r>
              <a:rPr lang="de-DE" baseline="0" dirty="0" smtClean="0"/>
              <a:t> </a:t>
            </a:r>
            <a:r>
              <a:rPr lang="de-DE" baseline="0" dirty="0" err="1" smtClean="0"/>
              <a:t>running</a:t>
            </a:r>
            <a:r>
              <a:rPr lang="de-DE" baseline="0" dirty="0" smtClean="0"/>
              <a:t>. </a:t>
            </a:r>
            <a:r>
              <a:rPr lang="de-DE" baseline="0" dirty="0" err="1" smtClean="0"/>
              <a:t>It</a:t>
            </a:r>
            <a:r>
              <a:rPr lang="de-DE" baseline="0" dirty="0" smtClean="0"/>
              <a:t> </a:t>
            </a:r>
            <a:r>
              <a:rPr lang="de-DE" baseline="0" dirty="0" err="1" smtClean="0"/>
              <a:t>increased</a:t>
            </a:r>
            <a:r>
              <a:rPr lang="de-DE" baseline="0" dirty="0" smtClean="0"/>
              <a:t> </a:t>
            </a:r>
            <a:r>
              <a:rPr lang="de-DE" baseline="0" dirty="0" err="1" smtClean="0"/>
              <a:t>only</a:t>
            </a:r>
            <a:r>
              <a:rPr lang="de-DE" baseline="0" dirty="0" smtClean="0"/>
              <a:t> in L3, </a:t>
            </a:r>
            <a:r>
              <a:rPr lang="de-DE" baseline="0" dirty="0" err="1" smtClean="0"/>
              <a:t>the</a:t>
            </a:r>
            <a:r>
              <a:rPr lang="de-DE" baseline="0" dirty="0" smtClean="0"/>
              <a:t> </a:t>
            </a:r>
            <a:r>
              <a:rPr lang="de-DE" baseline="0" dirty="0" err="1" smtClean="0"/>
              <a:t>crisis</a:t>
            </a:r>
            <a:r>
              <a:rPr lang="de-DE" baseline="0" dirty="0" smtClean="0"/>
              <a:t> </a:t>
            </a:r>
            <a:r>
              <a:rPr lang="de-DE" baseline="0" dirty="0" err="1" smtClean="0"/>
              <a:t>round</a:t>
            </a:r>
            <a:r>
              <a:rPr lang="de-DE" baseline="0" dirty="0" smtClean="0"/>
              <a:t>.</a:t>
            </a:r>
          </a:p>
          <a:p>
            <a:endParaRPr lang="de-DE" baseline="0" dirty="0" smtClean="0"/>
          </a:p>
          <a:p>
            <a:r>
              <a:rPr lang="de-DE" baseline="0" dirty="0" err="1" smtClean="0"/>
              <a:t>What</a:t>
            </a:r>
            <a:r>
              <a:rPr lang="de-DE" baseline="0" dirty="0" smtClean="0"/>
              <a:t> </a:t>
            </a:r>
            <a:r>
              <a:rPr lang="de-DE" baseline="0" dirty="0" err="1" smtClean="0"/>
              <a:t>we</a:t>
            </a:r>
            <a:r>
              <a:rPr lang="de-DE" baseline="0" dirty="0" smtClean="0"/>
              <a:t> do </a:t>
            </a:r>
            <a:r>
              <a:rPr lang="de-DE" baseline="0" dirty="0" err="1" smtClean="0"/>
              <a:t>know</a:t>
            </a:r>
            <a:r>
              <a:rPr lang="de-DE" baseline="0" dirty="0" smtClean="0"/>
              <a:t> </a:t>
            </a:r>
            <a:r>
              <a:rPr lang="de-DE" baseline="0" dirty="0" err="1" smtClean="0"/>
              <a:t>is</a:t>
            </a:r>
            <a:r>
              <a:rPr lang="de-DE" baseline="0" dirty="0" smtClean="0"/>
              <a:t> </a:t>
            </a:r>
            <a:r>
              <a:rPr lang="de-DE" baseline="0" dirty="0" err="1" smtClean="0"/>
              <a:t>that</a:t>
            </a:r>
            <a:r>
              <a:rPr lang="de-DE" baseline="0" dirty="0" smtClean="0"/>
              <a:t> </a:t>
            </a:r>
            <a:r>
              <a:rPr lang="de-DE" baseline="0" dirty="0" err="1" smtClean="0"/>
              <a:t>the</a:t>
            </a:r>
            <a:r>
              <a:rPr lang="de-DE" baseline="0" dirty="0" smtClean="0"/>
              <a:t> TCA </a:t>
            </a:r>
            <a:r>
              <a:rPr lang="de-DE" baseline="0" dirty="0" err="1" smtClean="0"/>
              <a:t>cycle</a:t>
            </a:r>
            <a:r>
              <a:rPr lang="de-DE" baseline="0" dirty="0" smtClean="0"/>
              <a:t>, in </a:t>
            </a:r>
            <a:r>
              <a:rPr lang="de-DE" baseline="0" dirty="0" err="1" smtClean="0"/>
              <a:t>contrast</a:t>
            </a:r>
            <a:r>
              <a:rPr lang="de-DE" baseline="0" dirty="0" smtClean="0"/>
              <a:t> </a:t>
            </a:r>
            <a:r>
              <a:rPr lang="de-DE" baseline="0" dirty="0" err="1" smtClean="0"/>
              <a:t>to</a:t>
            </a:r>
            <a:r>
              <a:rPr lang="de-DE" baseline="0" dirty="0" smtClean="0"/>
              <a:t> </a:t>
            </a:r>
            <a:r>
              <a:rPr lang="de-DE" baseline="0" dirty="0" err="1" smtClean="0"/>
              <a:t>the</a:t>
            </a:r>
            <a:r>
              <a:rPr lang="de-DE" baseline="0" dirty="0" smtClean="0"/>
              <a:t> </a:t>
            </a:r>
            <a:r>
              <a:rPr lang="de-DE" baseline="0" dirty="0" err="1" smtClean="0"/>
              <a:t>fermentation</a:t>
            </a:r>
            <a:r>
              <a:rPr lang="de-DE" baseline="0" dirty="0" smtClean="0"/>
              <a:t> </a:t>
            </a:r>
            <a:r>
              <a:rPr lang="de-DE" baseline="0" dirty="0" err="1" smtClean="0"/>
              <a:t>of</a:t>
            </a:r>
            <a:r>
              <a:rPr lang="de-DE" baseline="0" dirty="0" smtClean="0"/>
              <a:t> </a:t>
            </a:r>
            <a:r>
              <a:rPr lang="de-DE" baseline="0" dirty="0" err="1" smtClean="0"/>
              <a:t>glucose</a:t>
            </a:r>
            <a:r>
              <a:rPr lang="de-DE" baseline="0" dirty="0" smtClean="0"/>
              <a:t> </a:t>
            </a:r>
            <a:r>
              <a:rPr lang="de-DE" baseline="0" dirty="0" err="1" smtClean="0"/>
              <a:t>into</a:t>
            </a:r>
            <a:r>
              <a:rPr lang="de-DE" baseline="0" dirty="0" smtClean="0"/>
              <a:t> </a:t>
            </a:r>
            <a:r>
              <a:rPr lang="de-DE" baseline="0" dirty="0" err="1" smtClean="0"/>
              <a:t>lactate</a:t>
            </a:r>
            <a:r>
              <a:rPr lang="de-DE" baseline="0" dirty="0" smtClean="0"/>
              <a:t>, </a:t>
            </a:r>
            <a:r>
              <a:rPr lang="de-DE" baseline="0" dirty="0" err="1" smtClean="0"/>
              <a:t>oxygen</a:t>
            </a:r>
            <a:r>
              <a:rPr lang="de-DE" baseline="0" dirty="0" smtClean="0"/>
              <a:t> </a:t>
            </a:r>
            <a:r>
              <a:rPr lang="de-DE" baseline="0" dirty="0" err="1" smtClean="0"/>
              <a:t>dependent</a:t>
            </a:r>
            <a:r>
              <a:rPr lang="de-DE" baseline="0" dirty="0" smtClean="0"/>
              <a:t>.</a:t>
            </a:r>
          </a:p>
          <a:p>
            <a:endParaRPr lang="de-DE" baseline="0" dirty="0" smtClean="0"/>
          </a:p>
          <a:p>
            <a:r>
              <a:rPr lang="de-DE" baseline="0" dirty="0" err="1" smtClean="0"/>
              <a:t>Interestingly</a:t>
            </a:r>
            <a:r>
              <a:rPr lang="de-DE" baseline="0" dirty="0" smtClean="0"/>
              <a:t>, 2-3BPG </a:t>
            </a:r>
            <a:r>
              <a:rPr lang="de-DE" baseline="0" dirty="0" err="1" smtClean="0"/>
              <a:t>peaks</a:t>
            </a:r>
            <a:r>
              <a:rPr lang="de-DE" baseline="0" dirty="0" smtClean="0"/>
              <a:t> in </a:t>
            </a:r>
            <a:r>
              <a:rPr lang="de-DE" baseline="0" dirty="0" err="1" smtClean="0"/>
              <a:t>the</a:t>
            </a:r>
            <a:r>
              <a:rPr lang="de-DE" baseline="0" dirty="0" smtClean="0"/>
              <a:t> </a:t>
            </a:r>
            <a:r>
              <a:rPr lang="de-DE" baseline="0" dirty="0" err="1" smtClean="0"/>
              <a:t>crisis</a:t>
            </a:r>
            <a:r>
              <a:rPr lang="de-DE" baseline="0" dirty="0" smtClean="0"/>
              <a:t>. </a:t>
            </a:r>
            <a:r>
              <a:rPr lang="de-DE" baseline="0" dirty="0" err="1" smtClean="0"/>
              <a:t>Its</a:t>
            </a:r>
            <a:r>
              <a:rPr lang="de-DE" baseline="0" dirty="0" smtClean="0"/>
              <a:t> </a:t>
            </a:r>
            <a:r>
              <a:rPr lang="de-DE" baseline="0" dirty="0" err="1" smtClean="0"/>
              <a:t>steep</a:t>
            </a:r>
            <a:r>
              <a:rPr lang="de-DE" baseline="0" dirty="0" smtClean="0"/>
              <a:t> </a:t>
            </a:r>
            <a:r>
              <a:rPr lang="de-DE" baseline="0" dirty="0" err="1" smtClean="0"/>
              <a:t>increase</a:t>
            </a:r>
            <a:r>
              <a:rPr lang="de-DE" baseline="0" dirty="0" smtClean="0"/>
              <a:t> in RBCs </a:t>
            </a:r>
            <a:r>
              <a:rPr lang="de-DE" baseline="0" dirty="0" err="1" smtClean="0"/>
              <a:t>causes</a:t>
            </a:r>
            <a:r>
              <a:rPr lang="de-DE" baseline="0" dirty="0" smtClean="0"/>
              <a:t> </a:t>
            </a:r>
            <a:r>
              <a:rPr lang="de-DE" baseline="0" dirty="0" err="1" smtClean="0"/>
              <a:t>the</a:t>
            </a:r>
            <a:r>
              <a:rPr lang="de-DE" baseline="0" dirty="0" smtClean="0"/>
              <a:t> </a:t>
            </a:r>
            <a:r>
              <a:rPr lang="de-DE" baseline="0" dirty="0" err="1" smtClean="0"/>
              <a:t>release</a:t>
            </a:r>
            <a:r>
              <a:rPr lang="de-DE" baseline="0" dirty="0" smtClean="0"/>
              <a:t> </a:t>
            </a:r>
            <a:r>
              <a:rPr lang="de-DE" baseline="0" dirty="0" err="1" smtClean="0"/>
              <a:t>of</a:t>
            </a:r>
            <a:r>
              <a:rPr lang="de-DE" baseline="0" dirty="0" smtClean="0"/>
              <a:t> </a:t>
            </a:r>
            <a:r>
              <a:rPr lang="de-DE" baseline="0" dirty="0" err="1" smtClean="0"/>
              <a:t>oxygen</a:t>
            </a:r>
            <a:r>
              <a:rPr lang="de-DE" baseline="0" dirty="0" smtClean="0"/>
              <a:t>. The </a:t>
            </a:r>
            <a:r>
              <a:rPr lang="de-DE" baseline="0" dirty="0" err="1" smtClean="0"/>
              <a:t>release</a:t>
            </a:r>
            <a:r>
              <a:rPr lang="de-DE" baseline="0" dirty="0" smtClean="0"/>
              <a:t> </a:t>
            </a:r>
            <a:r>
              <a:rPr lang="de-DE" baseline="0" dirty="0" err="1" smtClean="0"/>
              <a:t>of</a:t>
            </a:r>
            <a:r>
              <a:rPr lang="de-DE" baseline="0" dirty="0" smtClean="0"/>
              <a:t> </a:t>
            </a:r>
            <a:r>
              <a:rPr lang="de-DE" baseline="0" dirty="0" err="1" smtClean="0"/>
              <a:t>oxygen</a:t>
            </a:r>
            <a:r>
              <a:rPr lang="de-DE" baseline="0" dirty="0" smtClean="0"/>
              <a:t> in L3 was </a:t>
            </a:r>
            <a:r>
              <a:rPr lang="de-DE" baseline="0" dirty="0" err="1" smtClean="0"/>
              <a:t>concomitant</a:t>
            </a:r>
            <a:r>
              <a:rPr lang="de-DE" baseline="0" dirty="0" smtClean="0"/>
              <a:t> </a:t>
            </a:r>
            <a:r>
              <a:rPr lang="de-DE" baseline="0" dirty="0" err="1" smtClean="0"/>
              <a:t>with</a:t>
            </a:r>
            <a:r>
              <a:rPr lang="de-DE" baseline="0" dirty="0" smtClean="0"/>
              <a:t> </a:t>
            </a:r>
            <a:r>
              <a:rPr lang="de-DE" baseline="0" dirty="0" err="1" smtClean="0"/>
              <a:t>the</a:t>
            </a:r>
            <a:r>
              <a:rPr lang="de-DE" baseline="0" dirty="0" smtClean="0"/>
              <a:t> </a:t>
            </a:r>
            <a:r>
              <a:rPr lang="de-DE" baseline="0" dirty="0" err="1" smtClean="0"/>
              <a:t>increase</a:t>
            </a:r>
            <a:r>
              <a:rPr lang="de-DE" baseline="0" dirty="0" smtClean="0"/>
              <a:t> in </a:t>
            </a:r>
            <a:r>
              <a:rPr lang="de-DE" baseline="0" dirty="0" err="1" smtClean="0"/>
              <a:t>citrate</a:t>
            </a:r>
            <a:r>
              <a:rPr lang="de-DE" baseline="0" dirty="0" smtClean="0"/>
              <a:t>, </a:t>
            </a:r>
            <a:r>
              <a:rPr lang="de-DE" baseline="0" dirty="0" err="1" smtClean="0"/>
              <a:t>indicating</a:t>
            </a:r>
            <a:r>
              <a:rPr lang="de-DE" baseline="0" dirty="0" smtClean="0"/>
              <a:t> </a:t>
            </a:r>
            <a:r>
              <a:rPr lang="de-DE" baseline="0" dirty="0" err="1" smtClean="0"/>
              <a:t>that</a:t>
            </a:r>
            <a:r>
              <a:rPr lang="de-DE" baseline="0" dirty="0" smtClean="0"/>
              <a:t> </a:t>
            </a:r>
            <a:r>
              <a:rPr lang="de-DE" baseline="0" dirty="0" err="1" smtClean="0"/>
              <a:t>the</a:t>
            </a:r>
            <a:r>
              <a:rPr lang="de-DE" baseline="0" dirty="0" smtClean="0"/>
              <a:t> TCA </a:t>
            </a:r>
            <a:r>
              <a:rPr lang="de-DE" baseline="0" dirty="0" err="1" smtClean="0"/>
              <a:t>cycle</a:t>
            </a:r>
            <a:r>
              <a:rPr lang="de-DE" baseline="0" dirty="0" smtClean="0"/>
              <a:t> in </a:t>
            </a:r>
            <a:r>
              <a:rPr lang="de-DE" baseline="0" dirty="0" err="1" smtClean="0"/>
              <a:t>muscle</a:t>
            </a:r>
            <a:r>
              <a:rPr lang="de-DE" baseline="0" dirty="0" smtClean="0"/>
              <a:t> was </a:t>
            </a:r>
            <a:r>
              <a:rPr lang="de-DE" baseline="0" dirty="0" err="1" smtClean="0"/>
              <a:t>finally</a:t>
            </a:r>
            <a:r>
              <a:rPr lang="de-DE" baseline="0" dirty="0" smtClean="0"/>
              <a:t> </a:t>
            </a:r>
            <a:r>
              <a:rPr lang="de-DE" baseline="0" dirty="0" err="1" smtClean="0"/>
              <a:t>running</a:t>
            </a:r>
            <a:r>
              <a:rPr lang="de-DE" baseline="0" dirty="0" smtClean="0"/>
              <a:t>. </a:t>
            </a:r>
            <a:r>
              <a:rPr lang="de-DE" baseline="0" dirty="0" err="1" smtClean="0"/>
              <a:t>Furthermore</a:t>
            </a:r>
            <a:r>
              <a:rPr lang="de-DE" baseline="0" dirty="0" smtClean="0"/>
              <a:t>, </a:t>
            </a:r>
            <a:r>
              <a:rPr lang="de-DE" baseline="0" dirty="0" err="1" smtClean="0"/>
              <a:t>the</a:t>
            </a:r>
            <a:r>
              <a:rPr lang="de-DE" baseline="0" dirty="0" smtClean="0"/>
              <a:t> PPP intermediates </a:t>
            </a:r>
            <a:r>
              <a:rPr lang="de-DE" baseline="0" dirty="0" err="1" smtClean="0"/>
              <a:t>were</a:t>
            </a:r>
            <a:r>
              <a:rPr lang="de-DE" baseline="0" dirty="0" smtClean="0"/>
              <a:t> </a:t>
            </a:r>
            <a:r>
              <a:rPr lang="de-DE" baseline="0" dirty="0" err="1" smtClean="0"/>
              <a:t>only</a:t>
            </a:r>
            <a:r>
              <a:rPr lang="de-DE" baseline="0" dirty="0" smtClean="0"/>
              <a:t> </a:t>
            </a:r>
            <a:r>
              <a:rPr lang="de-DE" baseline="0" dirty="0" err="1" smtClean="0"/>
              <a:t>present</a:t>
            </a:r>
            <a:r>
              <a:rPr lang="de-DE" baseline="0" dirty="0" smtClean="0"/>
              <a:t> in L3. </a:t>
            </a:r>
            <a:r>
              <a:rPr lang="de-DE" baseline="0" dirty="0" err="1" smtClean="0"/>
              <a:t>They</a:t>
            </a:r>
            <a:r>
              <a:rPr lang="de-DE" baseline="0" dirty="0" smtClean="0"/>
              <a:t> </a:t>
            </a:r>
            <a:r>
              <a:rPr lang="de-DE" baseline="0" dirty="0" err="1" smtClean="0"/>
              <a:t>are</a:t>
            </a:r>
            <a:r>
              <a:rPr lang="de-DE" baseline="0" dirty="0" smtClean="0"/>
              <a:t> </a:t>
            </a:r>
            <a:r>
              <a:rPr lang="de-DE" baseline="0" dirty="0" err="1" smtClean="0"/>
              <a:t>produced</a:t>
            </a:r>
            <a:r>
              <a:rPr lang="de-DE" baseline="0" dirty="0" smtClean="0"/>
              <a:t> in RBCs in </a:t>
            </a:r>
            <a:r>
              <a:rPr lang="de-DE" baseline="0" dirty="0" err="1" smtClean="0"/>
              <a:t>times</a:t>
            </a:r>
            <a:r>
              <a:rPr lang="de-DE" baseline="0" dirty="0" smtClean="0"/>
              <a:t> </a:t>
            </a:r>
            <a:r>
              <a:rPr lang="de-DE" baseline="0" dirty="0" err="1" smtClean="0"/>
              <a:t>of</a:t>
            </a:r>
            <a:r>
              <a:rPr lang="de-DE" baseline="0" dirty="0" smtClean="0"/>
              <a:t> oxidative </a:t>
            </a:r>
            <a:r>
              <a:rPr lang="de-DE" baseline="0" dirty="0" err="1" smtClean="0"/>
              <a:t>stress</a:t>
            </a:r>
            <a:r>
              <a:rPr lang="de-DE" baseline="0" dirty="0" smtClean="0"/>
              <a:t>.</a:t>
            </a:r>
          </a:p>
          <a:p>
            <a:endParaRPr lang="de-DE" baseline="0" dirty="0" smtClean="0"/>
          </a:p>
          <a:p>
            <a:r>
              <a:rPr lang="de-DE" baseline="0" dirty="0" err="1" smtClean="0"/>
              <a:t>Taken</a:t>
            </a:r>
            <a:r>
              <a:rPr lang="de-DE" baseline="0" dirty="0" smtClean="0"/>
              <a:t> </a:t>
            </a:r>
            <a:r>
              <a:rPr lang="de-DE" baseline="0" dirty="0" err="1" smtClean="0"/>
              <a:t>together</a:t>
            </a:r>
            <a:r>
              <a:rPr lang="de-DE" baseline="0" dirty="0" smtClean="0"/>
              <a:t>, </a:t>
            </a:r>
            <a:r>
              <a:rPr lang="de-DE" baseline="0" dirty="0" err="1" smtClean="0"/>
              <a:t>the</a:t>
            </a:r>
            <a:r>
              <a:rPr lang="de-DE" baseline="0" dirty="0" smtClean="0"/>
              <a:t> </a:t>
            </a:r>
            <a:r>
              <a:rPr lang="de-DE" baseline="0" dirty="0" err="1" smtClean="0"/>
              <a:t>crisis</a:t>
            </a:r>
            <a:r>
              <a:rPr lang="de-DE" baseline="0" dirty="0" smtClean="0"/>
              <a:t> was </a:t>
            </a:r>
            <a:r>
              <a:rPr lang="de-DE" baseline="0" dirty="0" err="1" smtClean="0"/>
              <a:t>caused</a:t>
            </a:r>
            <a:r>
              <a:rPr lang="de-DE" baseline="0" dirty="0" smtClean="0"/>
              <a:t>, </a:t>
            </a:r>
            <a:r>
              <a:rPr lang="de-DE" baseline="0" dirty="0" err="1" smtClean="0"/>
              <a:t>therefore</a:t>
            </a:r>
            <a:r>
              <a:rPr lang="de-DE" baseline="0" dirty="0" smtClean="0"/>
              <a:t>, </a:t>
            </a:r>
            <a:r>
              <a:rPr lang="de-DE" baseline="0" dirty="0" err="1" smtClean="0"/>
              <a:t>by</a:t>
            </a:r>
            <a:r>
              <a:rPr lang="de-DE" baseline="0" dirty="0" smtClean="0"/>
              <a:t> an </a:t>
            </a:r>
            <a:r>
              <a:rPr lang="de-DE" baseline="0" dirty="0" err="1" smtClean="0"/>
              <a:t>insufficient</a:t>
            </a:r>
            <a:r>
              <a:rPr lang="de-DE" baseline="0" dirty="0" smtClean="0"/>
              <a:t> </a:t>
            </a:r>
            <a:r>
              <a:rPr lang="de-DE" baseline="0" dirty="0" err="1" smtClean="0"/>
              <a:t>supply</a:t>
            </a:r>
            <a:r>
              <a:rPr lang="de-DE" baseline="0" dirty="0" smtClean="0"/>
              <a:t> </a:t>
            </a:r>
            <a:r>
              <a:rPr lang="de-DE" baseline="0" dirty="0" err="1" smtClean="0"/>
              <a:t>of</a:t>
            </a:r>
            <a:r>
              <a:rPr lang="de-DE" baseline="0" dirty="0" smtClean="0"/>
              <a:t> </a:t>
            </a:r>
            <a:r>
              <a:rPr lang="de-DE" baseline="0" dirty="0" err="1" smtClean="0"/>
              <a:t>oxygen</a:t>
            </a:r>
            <a:r>
              <a:rPr lang="de-DE" baseline="0" dirty="0" smtClean="0"/>
              <a:t> </a:t>
            </a:r>
            <a:r>
              <a:rPr lang="de-DE" baseline="0" dirty="0" err="1" smtClean="0"/>
              <a:t>to</a:t>
            </a:r>
            <a:r>
              <a:rPr lang="de-DE" baseline="0" dirty="0" smtClean="0"/>
              <a:t> </a:t>
            </a:r>
            <a:r>
              <a:rPr lang="de-DE" baseline="0" dirty="0" err="1" smtClean="0"/>
              <a:t>the</a:t>
            </a:r>
            <a:r>
              <a:rPr lang="de-DE" baseline="0" dirty="0" smtClean="0"/>
              <a:t> </a:t>
            </a:r>
            <a:r>
              <a:rPr lang="de-DE" baseline="0" dirty="0" err="1" smtClean="0"/>
              <a:t>primed</a:t>
            </a:r>
            <a:r>
              <a:rPr lang="de-DE" baseline="0" dirty="0" smtClean="0"/>
              <a:t> </a:t>
            </a:r>
            <a:r>
              <a:rPr lang="de-DE" baseline="0" dirty="0" err="1" smtClean="0"/>
              <a:t>and</a:t>
            </a:r>
            <a:r>
              <a:rPr lang="de-DE" baseline="0" dirty="0" smtClean="0"/>
              <a:t> </a:t>
            </a:r>
            <a:r>
              <a:rPr lang="de-DE" baseline="0" dirty="0" err="1" smtClean="0"/>
              <a:t>ready</a:t>
            </a:r>
            <a:r>
              <a:rPr lang="de-DE" baseline="0" dirty="0" smtClean="0"/>
              <a:t> TCA </a:t>
            </a:r>
            <a:r>
              <a:rPr lang="de-DE" baseline="0" dirty="0" err="1" smtClean="0"/>
              <a:t>cylce</a:t>
            </a:r>
            <a:r>
              <a:rPr lang="de-DE" baseline="0" dirty="0" smtClean="0"/>
              <a:t> in </a:t>
            </a:r>
            <a:r>
              <a:rPr lang="de-DE" baseline="0" dirty="0" err="1" smtClean="0"/>
              <a:t>muscle</a:t>
            </a:r>
            <a:r>
              <a:rPr lang="de-DE" baseline="0" dirty="0" smtClean="0"/>
              <a:t>. This </a:t>
            </a:r>
            <a:r>
              <a:rPr lang="de-DE" baseline="0" dirty="0" err="1" smtClean="0"/>
              <a:t>asynchronicity</a:t>
            </a:r>
            <a:r>
              <a:rPr lang="de-DE" baseline="0" dirty="0" smtClean="0"/>
              <a:t> </a:t>
            </a:r>
            <a:r>
              <a:rPr lang="de-DE" baseline="0" dirty="0" err="1" smtClean="0"/>
              <a:t>between</a:t>
            </a:r>
            <a:r>
              <a:rPr lang="de-DE" baseline="0" dirty="0" smtClean="0"/>
              <a:t> </a:t>
            </a:r>
            <a:r>
              <a:rPr lang="de-DE" baseline="0" dirty="0" err="1" smtClean="0"/>
              <a:t>oxygen</a:t>
            </a:r>
            <a:r>
              <a:rPr lang="de-DE" baseline="0" dirty="0" smtClean="0"/>
              <a:t> </a:t>
            </a:r>
            <a:r>
              <a:rPr lang="de-DE" baseline="0" dirty="0" err="1" smtClean="0"/>
              <a:t>supply</a:t>
            </a:r>
            <a:r>
              <a:rPr lang="de-DE" baseline="0" dirty="0" smtClean="0"/>
              <a:t> </a:t>
            </a:r>
            <a:r>
              <a:rPr lang="de-DE" baseline="0" dirty="0" err="1" smtClean="0"/>
              <a:t>and</a:t>
            </a:r>
            <a:r>
              <a:rPr lang="de-DE" baseline="0" dirty="0" smtClean="0"/>
              <a:t> </a:t>
            </a:r>
            <a:r>
              <a:rPr lang="de-DE" baseline="0" dirty="0" err="1" smtClean="0"/>
              <a:t>required</a:t>
            </a:r>
            <a:r>
              <a:rPr lang="de-DE" baseline="0" dirty="0" smtClean="0"/>
              <a:t> TCA </a:t>
            </a:r>
            <a:r>
              <a:rPr lang="de-DE" baseline="0" dirty="0" err="1" smtClean="0"/>
              <a:t>cycle</a:t>
            </a:r>
            <a:r>
              <a:rPr lang="de-DE" baseline="0" dirty="0" smtClean="0"/>
              <a:t> </a:t>
            </a:r>
            <a:r>
              <a:rPr lang="de-DE" baseline="0" dirty="0" err="1" smtClean="0"/>
              <a:t>activity</a:t>
            </a:r>
            <a:r>
              <a:rPr lang="de-DE" baseline="0" dirty="0" smtClean="0"/>
              <a:t> </a:t>
            </a:r>
            <a:r>
              <a:rPr lang="de-DE" baseline="0" dirty="0" err="1" smtClean="0"/>
              <a:t>to</a:t>
            </a:r>
            <a:r>
              <a:rPr lang="de-DE" baseline="0" dirty="0" smtClean="0"/>
              <a:t> </a:t>
            </a:r>
            <a:r>
              <a:rPr lang="de-DE" baseline="0" dirty="0" err="1" smtClean="0"/>
              <a:t>produce</a:t>
            </a:r>
            <a:r>
              <a:rPr lang="de-DE" baseline="0" dirty="0" smtClean="0"/>
              <a:t> </a:t>
            </a:r>
            <a:r>
              <a:rPr lang="de-DE" baseline="0" dirty="0" err="1" smtClean="0"/>
              <a:t>energy</a:t>
            </a:r>
            <a:r>
              <a:rPr lang="de-DE" baseline="0" dirty="0" smtClean="0"/>
              <a:t> </a:t>
            </a:r>
            <a:r>
              <a:rPr lang="de-DE" baseline="0" dirty="0" err="1" smtClean="0"/>
              <a:t>during</a:t>
            </a:r>
            <a:r>
              <a:rPr lang="de-DE" baseline="0" dirty="0" smtClean="0"/>
              <a:t> </a:t>
            </a:r>
            <a:r>
              <a:rPr lang="de-DE" baseline="0" dirty="0" err="1" smtClean="0"/>
              <a:t>exercise</a:t>
            </a:r>
            <a:r>
              <a:rPr lang="de-DE" baseline="0" dirty="0" smtClean="0"/>
              <a:t> </a:t>
            </a:r>
            <a:r>
              <a:rPr lang="de-DE" baseline="0" dirty="0" err="1" smtClean="0"/>
              <a:t>caused</a:t>
            </a:r>
            <a:r>
              <a:rPr lang="de-DE" baseline="0" dirty="0" smtClean="0"/>
              <a:t> </a:t>
            </a:r>
            <a:r>
              <a:rPr lang="de-DE" baseline="0" dirty="0" err="1" smtClean="0"/>
              <a:t>the</a:t>
            </a:r>
            <a:r>
              <a:rPr lang="de-DE" baseline="0" dirty="0" smtClean="0"/>
              <a:t> </a:t>
            </a:r>
            <a:r>
              <a:rPr lang="de-DE" baseline="0" dirty="0" err="1" smtClean="0"/>
              <a:t>crisis</a:t>
            </a:r>
            <a:r>
              <a:rPr lang="de-DE" baseline="0" dirty="0" smtClean="0"/>
              <a:t>, </a:t>
            </a:r>
            <a:r>
              <a:rPr lang="de-DE" baseline="0" dirty="0" err="1" smtClean="0"/>
              <a:t>which</a:t>
            </a:r>
            <a:r>
              <a:rPr lang="de-DE" baseline="0" dirty="0" smtClean="0"/>
              <a:t> </a:t>
            </a:r>
            <a:r>
              <a:rPr lang="de-DE" baseline="0" dirty="0" err="1" smtClean="0"/>
              <a:t>is</a:t>
            </a:r>
            <a:r>
              <a:rPr lang="de-DE" baseline="0" dirty="0" smtClean="0"/>
              <a:t> </a:t>
            </a:r>
            <a:r>
              <a:rPr lang="de-DE" baseline="0" dirty="0" err="1" smtClean="0"/>
              <a:t>metabolic</a:t>
            </a:r>
            <a:r>
              <a:rPr lang="de-DE" baseline="0" dirty="0" smtClean="0"/>
              <a:t> in </a:t>
            </a:r>
            <a:r>
              <a:rPr lang="de-DE" baseline="0" dirty="0" err="1" smtClean="0"/>
              <a:t>origin</a:t>
            </a:r>
            <a:r>
              <a:rPr lang="de-DE" baseline="0" dirty="0" smtClean="0"/>
              <a:t>. </a:t>
            </a:r>
            <a:r>
              <a:rPr lang="de-DE" baseline="0" dirty="0" err="1" smtClean="0"/>
              <a:t>It</a:t>
            </a:r>
            <a:r>
              <a:rPr lang="de-DE" baseline="0" dirty="0" smtClean="0"/>
              <a:t> was </a:t>
            </a:r>
            <a:r>
              <a:rPr lang="de-DE" baseline="0" dirty="0" err="1" smtClean="0"/>
              <a:t>resolved</a:t>
            </a:r>
            <a:r>
              <a:rPr lang="de-DE" baseline="0" dirty="0" smtClean="0"/>
              <a:t> </a:t>
            </a:r>
            <a:r>
              <a:rPr lang="de-DE" baseline="0" dirty="0" err="1" smtClean="0"/>
              <a:t>between</a:t>
            </a:r>
            <a:r>
              <a:rPr lang="de-DE" baseline="0" dirty="0" smtClean="0"/>
              <a:t> L3 </a:t>
            </a:r>
            <a:r>
              <a:rPr lang="de-DE" baseline="0" dirty="0" err="1" smtClean="0"/>
              <a:t>and</a:t>
            </a:r>
            <a:r>
              <a:rPr lang="de-DE" baseline="0" dirty="0" smtClean="0"/>
              <a:t> L4, </a:t>
            </a:r>
            <a:r>
              <a:rPr lang="de-DE" baseline="0" dirty="0" err="1" smtClean="0"/>
              <a:t>because</a:t>
            </a:r>
            <a:r>
              <a:rPr lang="de-DE" baseline="0" dirty="0" smtClean="0"/>
              <a:t> </a:t>
            </a:r>
            <a:r>
              <a:rPr lang="de-DE" baseline="0" dirty="0" err="1" smtClean="0"/>
              <a:t>oxygen</a:t>
            </a:r>
            <a:r>
              <a:rPr lang="de-DE" baseline="0" dirty="0" smtClean="0"/>
              <a:t> was </a:t>
            </a:r>
            <a:r>
              <a:rPr lang="de-DE" baseline="0" dirty="0" err="1" smtClean="0"/>
              <a:t>strongly</a:t>
            </a:r>
            <a:r>
              <a:rPr lang="de-DE" baseline="0" dirty="0" smtClean="0"/>
              <a:t> </a:t>
            </a:r>
            <a:r>
              <a:rPr lang="de-DE" baseline="0" dirty="0" err="1" smtClean="0"/>
              <a:t>released</a:t>
            </a:r>
            <a:r>
              <a:rPr lang="de-DE" baseline="0" dirty="0" smtClean="0"/>
              <a:t>, </a:t>
            </a:r>
            <a:r>
              <a:rPr lang="de-DE" baseline="0" dirty="0" err="1" smtClean="0"/>
              <a:t>causing</a:t>
            </a:r>
            <a:r>
              <a:rPr lang="de-DE" baseline="0" dirty="0" smtClean="0"/>
              <a:t> </a:t>
            </a:r>
            <a:r>
              <a:rPr lang="de-DE" baseline="0" dirty="0" err="1" smtClean="0"/>
              <a:t>both</a:t>
            </a:r>
            <a:r>
              <a:rPr lang="de-DE" baseline="0" dirty="0" smtClean="0"/>
              <a:t> oxydative </a:t>
            </a:r>
            <a:r>
              <a:rPr lang="de-DE" baseline="0" dirty="0" err="1" smtClean="0"/>
              <a:t>stress</a:t>
            </a:r>
            <a:r>
              <a:rPr lang="de-DE" baseline="0" dirty="0" smtClean="0"/>
              <a:t> in RBCs, </a:t>
            </a:r>
            <a:r>
              <a:rPr lang="de-DE" baseline="0" dirty="0" err="1" smtClean="0"/>
              <a:t>and</a:t>
            </a:r>
            <a:r>
              <a:rPr lang="de-DE" baseline="0" dirty="0" smtClean="0"/>
              <a:t> </a:t>
            </a:r>
            <a:r>
              <a:rPr lang="de-DE" baseline="0" dirty="0" err="1" smtClean="0"/>
              <a:t>supplying</a:t>
            </a:r>
            <a:r>
              <a:rPr lang="de-DE" baseline="0" dirty="0" smtClean="0"/>
              <a:t> </a:t>
            </a:r>
            <a:r>
              <a:rPr lang="de-DE" baseline="0" dirty="0" err="1" smtClean="0"/>
              <a:t>the</a:t>
            </a:r>
            <a:r>
              <a:rPr lang="de-DE" baseline="0" dirty="0" smtClean="0"/>
              <a:t> </a:t>
            </a:r>
            <a:r>
              <a:rPr lang="de-DE" baseline="0" dirty="0" err="1" smtClean="0"/>
              <a:t>oxygen</a:t>
            </a:r>
            <a:r>
              <a:rPr lang="de-DE" baseline="0" dirty="0" smtClean="0"/>
              <a:t> </a:t>
            </a:r>
            <a:r>
              <a:rPr lang="de-DE" baseline="0" dirty="0" err="1" smtClean="0"/>
              <a:t>required</a:t>
            </a:r>
            <a:r>
              <a:rPr lang="de-DE" baseline="0" dirty="0" smtClean="0"/>
              <a:t> </a:t>
            </a:r>
            <a:r>
              <a:rPr lang="de-DE" baseline="0" dirty="0" err="1" smtClean="0"/>
              <a:t>for</a:t>
            </a:r>
            <a:r>
              <a:rPr lang="de-DE" baseline="0" dirty="0" smtClean="0"/>
              <a:t> </a:t>
            </a:r>
            <a:r>
              <a:rPr lang="de-DE" baseline="0" dirty="0" err="1" smtClean="0"/>
              <a:t>the</a:t>
            </a:r>
            <a:r>
              <a:rPr lang="de-DE" baseline="0" dirty="0" smtClean="0"/>
              <a:t> </a:t>
            </a:r>
            <a:r>
              <a:rPr lang="de-DE" baseline="0" dirty="0" err="1" smtClean="0"/>
              <a:t>muscle</a:t>
            </a:r>
            <a:r>
              <a:rPr lang="de-DE" baseline="0" dirty="0" smtClean="0"/>
              <a:t> </a:t>
            </a:r>
            <a:r>
              <a:rPr lang="de-DE" baseline="0" dirty="0" err="1" smtClean="0"/>
              <a:t>to</a:t>
            </a:r>
            <a:r>
              <a:rPr lang="de-DE" baseline="0" dirty="0" smtClean="0"/>
              <a:t> </a:t>
            </a:r>
            <a:r>
              <a:rPr lang="de-DE" baseline="0" dirty="0" err="1" smtClean="0"/>
              <a:t>finally</a:t>
            </a:r>
            <a:r>
              <a:rPr lang="de-DE" baseline="0" dirty="0" smtClean="0"/>
              <a:t> </a:t>
            </a:r>
            <a:r>
              <a:rPr lang="de-DE" baseline="0" dirty="0" err="1" smtClean="0"/>
              <a:t>produce</a:t>
            </a:r>
            <a:r>
              <a:rPr lang="de-DE" baseline="0" dirty="0" smtClean="0"/>
              <a:t> </a:t>
            </a:r>
            <a:r>
              <a:rPr lang="de-DE" baseline="0" dirty="0" err="1" smtClean="0"/>
              <a:t>the</a:t>
            </a:r>
            <a:r>
              <a:rPr lang="de-DE" baseline="0" dirty="0" smtClean="0"/>
              <a:t> </a:t>
            </a:r>
            <a:r>
              <a:rPr lang="de-DE" baseline="0" dirty="0" err="1" smtClean="0"/>
              <a:t>energy</a:t>
            </a:r>
            <a:r>
              <a:rPr lang="de-DE" baseline="0" dirty="0" smtClean="0"/>
              <a:t> </a:t>
            </a:r>
            <a:r>
              <a:rPr lang="de-DE" baseline="0" dirty="0" err="1" smtClean="0"/>
              <a:t>required</a:t>
            </a:r>
            <a:r>
              <a:rPr lang="de-DE" baseline="0" dirty="0" smtClean="0"/>
              <a:t> </a:t>
            </a:r>
            <a:r>
              <a:rPr lang="de-DE" baseline="0" dirty="0" err="1" smtClean="0"/>
              <a:t>that</a:t>
            </a:r>
            <a:r>
              <a:rPr lang="de-DE" baseline="0" dirty="0" smtClean="0"/>
              <a:t> </a:t>
            </a:r>
            <a:r>
              <a:rPr lang="de-DE" baseline="0" dirty="0" err="1" smtClean="0"/>
              <a:t>no</a:t>
            </a:r>
            <a:r>
              <a:rPr lang="de-DE" baseline="0" dirty="0" smtClean="0"/>
              <a:t> </a:t>
            </a:r>
            <a:r>
              <a:rPr lang="de-DE" baseline="0" dirty="0" err="1" smtClean="0"/>
              <a:t>longer</a:t>
            </a:r>
            <a:r>
              <a:rPr lang="de-DE" baseline="0" dirty="0" smtClean="0"/>
              <a:t> was </a:t>
            </a:r>
            <a:r>
              <a:rPr lang="de-DE" baseline="0" dirty="0" err="1" smtClean="0"/>
              <a:t>provided</a:t>
            </a:r>
            <a:r>
              <a:rPr lang="de-DE" baseline="0" dirty="0" smtClean="0"/>
              <a:t> </a:t>
            </a:r>
            <a:r>
              <a:rPr lang="de-DE" baseline="0" dirty="0" err="1" smtClean="0"/>
              <a:t>by</a:t>
            </a:r>
            <a:r>
              <a:rPr lang="de-DE" baseline="0" dirty="0" smtClean="0"/>
              <a:t> </a:t>
            </a:r>
            <a:r>
              <a:rPr lang="de-DE" baseline="0" dirty="0" err="1" smtClean="0"/>
              <a:t>fermentation</a:t>
            </a:r>
            <a:r>
              <a:rPr lang="de-DE" baseline="0" dirty="0" smtClean="0"/>
              <a:t>.</a:t>
            </a:r>
            <a:endParaRPr lang="en-US" dirty="0"/>
          </a:p>
        </p:txBody>
      </p:sp>
      <p:sp>
        <p:nvSpPr>
          <p:cNvPr id="4" name="Slide Number Placeholder 3"/>
          <p:cNvSpPr>
            <a:spLocks noGrp="1"/>
          </p:cNvSpPr>
          <p:nvPr>
            <p:ph type="sldNum" sz="quarter" idx="10"/>
          </p:nvPr>
        </p:nvSpPr>
        <p:spPr/>
        <p:txBody>
          <a:bodyPr/>
          <a:lstStyle/>
          <a:p>
            <a:fld id="{B1B65C8A-750B-49CD-893C-098708538ACC}" type="slidenum">
              <a:rPr lang="en-US" smtClean="0"/>
              <a:pPr/>
              <a:t>32</a:t>
            </a:fld>
            <a:endParaRPr lang="en-US"/>
          </a:p>
        </p:txBody>
      </p:sp>
    </p:spTree>
    <p:extLst>
      <p:ext uri="{BB962C8B-B14F-4D97-AF65-F5344CB8AC3E}">
        <p14:creationId xmlns:p14="http://schemas.microsoft.com/office/powerpoint/2010/main" xmlns="" val="10036017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lnSpcReduction="10000"/>
          </a:bodyPr>
          <a:lstStyle/>
          <a:p>
            <a:r>
              <a:rPr lang="en-US" dirty="0" smtClean="0"/>
              <a:t>While this was fascination, we wanted to understand how this was possible.</a:t>
            </a:r>
          </a:p>
          <a:p>
            <a:endParaRPr lang="de-DE" dirty="0" smtClean="0"/>
          </a:p>
          <a:p>
            <a:r>
              <a:rPr lang="de-DE" dirty="0" err="1" smtClean="0"/>
              <a:t>We</a:t>
            </a:r>
            <a:r>
              <a:rPr lang="de-DE" dirty="0" smtClean="0"/>
              <a:t> </a:t>
            </a:r>
            <a:r>
              <a:rPr lang="de-DE" dirty="0" err="1" smtClean="0"/>
              <a:t>therefore</a:t>
            </a:r>
            <a:r>
              <a:rPr lang="de-DE" dirty="0" smtClean="0"/>
              <a:t> </a:t>
            </a:r>
            <a:r>
              <a:rPr lang="de-DE" dirty="0" err="1" smtClean="0"/>
              <a:t>distilled</a:t>
            </a:r>
            <a:r>
              <a:rPr lang="de-DE" dirty="0" smtClean="0"/>
              <a:t> </a:t>
            </a:r>
            <a:r>
              <a:rPr lang="de-DE" dirty="0" err="1" smtClean="0"/>
              <a:t>the</a:t>
            </a:r>
            <a:r>
              <a:rPr lang="de-DE" dirty="0" smtClean="0"/>
              <a:t> </a:t>
            </a:r>
            <a:r>
              <a:rPr lang="de-DE" dirty="0" err="1" smtClean="0"/>
              <a:t>entire</a:t>
            </a:r>
            <a:r>
              <a:rPr lang="de-DE" dirty="0" smtClean="0"/>
              <a:t> </a:t>
            </a:r>
            <a:r>
              <a:rPr lang="de-DE" dirty="0" err="1" smtClean="0"/>
              <a:t>dataset</a:t>
            </a:r>
            <a:r>
              <a:rPr lang="de-DE" dirty="0" smtClean="0"/>
              <a:t> </a:t>
            </a:r>
            <a:r>
              <a:rPr lang="de-DE" dirty="0" err="1" smtClean="0"/>
              <a:t>into</a:t>
            </a:r>
            <a:r>
              <a:rPr lang="de-DE" dirty="0" smtClean="0"/>
              <a:t> </a:t>
            </a:r>
            <a:r>
              <a:rPr lang="de-DE" dirty="0" err="1" smtClean="0"/>
              <a:t>what</a:t>
            </a:r>
            <a:r>
              <a:rPr lang="de-DE" dirty="0" smtClean="0"/>
              <a:t> </a:t>
            </a:r>
            <a:r>
              <a:rPr lang="de-DE" dirty="0" err="1" smtClean="0"/>
              <a:t>we</a:t>
            </a:r>
            <a:r>
              <a:rPr lang="de-DE" dirty="0" smtClean="0"/>
              <a:t> </a:t>
            </a:r>
            <a:r>
              <a:rPr lang="de-DE" dirty="0" err="1" smtClean="0"/>
              <a:t>considered</a:t>
            </a:r>
            <a:r>
              <a:rPr lang="de-DE" dirty="0" smtClean="0"/>
              <a:t> </a:t>
            </a:r>
            <a:r>
              <a:rPr lang="de-DE" dirty="0" err="1" smtClean="0"/>
              <a:t>the</a:t>
            </a:r>
            <a:r>
              <a:rPr lang="de-DE" dirty="0" smtClean="0"/>
              <a:t> </a:t>
            </a:r>
            <a:r>
              <a:rPr lang="de-DE" dirty="0" err="1" smtClean="0"/>
              <a:t>explanatory</a:t>
            </a:r>
            <a:r>
              <a:rPr lang="de-DE" dirty="0" smtClean="0"/>
              <a:t> </a:t>
            </a:r>
            <a:r>
              <a:rPr lang="de-DE" dirty="0" err="1" smtClean="0"/>
              <a:t>components</a:t>
            </a:r>
            <a:r>
              <a:rPr lang="de-DE" dirty="0" smtClean="0"/>
              <a:t>.</a:t>
            </a:r>
          </a:p>
          <a:p>
            <a:endParaRPr lang="de-DE" dirty="0" smtClean="0"/>
          </a:p>
          <a:p>
            <a:r>
              <a:rPr lang="de-DE" dirty="0" err="1" smtClean="0"/>
              <a:t>We</a:t>
            </a:r>
            <a:r>
              <a:rPr lang="de-DE" dirty="0" smtClean="0"/>
              <a:t> </a:t>
            </a:r>
            <a:r>
              <a:rPr lang="de-DE" dirty="0" err="1" smtClean="0"/>
              <a:t>had</a:t>
            </a:r>
            <a:r>
              <a:rPr lang="de-DE" baseline="0" dirty="0" smtClean="0"/>
              <a:t> </a:t>
            </a:r>
            <a:r>
              <a:rPr lang="de-DE" baseline="0" dirty="0" err="1" smtClean="0"/>
              <a:t>two</a:t>
            </a:r>
            <a:r>
              <a:rPr lang="de-DE" baseline="0" dirty="0" smtClean="0"/>
              <a:t> </a:t>
            </a:r>
            <a:r>
              <a:rPr lang="de-DE" baseline="0" dirty="0" err="1" smtClean="0"/>
              <a:t>stable</a:t>
            </a:r>
            <a:r>
              <a:rPr lang="de-DE" baseline="0" dirty="0" smtClean="0"/>
              <a:t> </a:t>
            </a:r>
            <a:r>
              <a:rPr lang="de-DE" baseline="0" dirty="0" err="1" smtClean="0"/>
              <a:t>states</a:t>
            </a:r>
            <a:r>
              <a:rPr lang="de-DE" baseline="0" dirty="0" smtClean="0"/>
              <a:t>, </a:t>
            </a:r>
            <a:r>
              <a:rPr lang="de-DE" baseline="0" dirty="0" err="1" smtClean="0"/>
              <a:t>one</a:t>
            </a:r>
            <a:r>
              <a:rPr lang="de-DE" baseline="0" dirty="0" smtClean="0"/>
              <a:t> </a:t>
            </a:r>
            <a:r>
              <a:rPr lang="de-DE" baseline="0" dirty="0" err="1" smtClean="0"/>
              <a:t>glycolytic</a:t>
            </a:r>
            <a:r>
              <a:rPr lang="de-DE" baseline="0" dirty="0" smtClean="0"/>
              <a:t> (Lactate), </a:t>
            </a:r>
            <a:r>
              <a:rPr lang="de-DE" baseline="0" dirty="0" err="1" smtClean="0"/>
              <a:t>one</a:t>
            </a:r>
            <a:r>
              <a:rPr lang="de-DE" baseline="0" dirty="0" smtClean="0"/>
              <a:t> oxidative (TCA) </a:t>
            </a:r>
            <a:r>
              <a:rPr lang="de-DE" baseline="0" dirty="0" smtClean="0">
                <a:sym typeface="Wingdings" panose="05000000000000000000" pitchFamily="2" charset="2"/>
              </a:rPr>
              <a:t> </a:t>
            </a:r>
            <a:r>
              <a:rPr lang="de-DE" baseline="0" dirty="0" err="1" smtClean="0">
                <a:sym typeface="Wingdings" panose="05000000000000000000" pitchFamily="2" charset="2"/>
              </a:rPr>
              <a:t>this</a:t>
            </a:r>
            <a:r>
              <a:rPr lang="de-DE" baseline="0" dirty="0" smtClean="0">
                <a:sym typeface="Wingdings" panose="05000000000000000000" pitchFamily="2" charset="2"/>
              </a:rPr>
              <a:t> </a:t>
            </a:r>
            <a:r>
              <a:rPr lang="de-DE" baseline="0" dirty="0" err="1" smtClean="0">
                <a:sym typeface="Wingdings" panose="05000000000000000000" pitchFamily="2" charset="2"/>
              </a:rPr>
              <a:t>we</a:t>
            </a:r>
            <a:r>
              <a:rPr lang="de-DE" baseline="0" dirty="0" smtClean="0">
                <a:sym typeface="Wingdings" panose="05000000000000000000" pitchFamily="2" charset="2"/>
              </a:rPr>
              <a:t> </a:t>
            </a:r>
            <a:r>
              <a:rPr lang="de-DE" baseline="0" dirty="0" err="1" smtClean="0">
                <a:sym typeface="Wingdings" panose="05000000000000000000" pitchFamily="2" charset="2"/>
              </a:rPr>
              <a:t>captured</a:t>
            </a:r>
            <a:r>
              <a:rPr lang="de-DE" baseline="0" dirty="0" smtClean="0">
                <a:sym typeface="Wingdings" panose="05000000000000000000" pitchFamily="2" charset="2"/>
              </a:rPr>
              <a:t> </a:t>
            </a:r>
            <a:r>
              <a:rPr lang="de-DE" baseline="0" dirty="0" err="1" smtClean="0">
                <a:sym typeface="Wingdings" panose="05000000000000000000" pitchFamily="2" charset="2"/>
              </a:rPr>
              <a:t>by</a:t>
            </a:r>
            <a:r>
              <a:rPr lang="de-DE" baseline="0" dirty="0" smtClean="0">
                <a:sym typeface="Wingdings" panose="05000000000000000000" pitchFamily="2" charset="2"/>
              </a:rPr>
              <a:t> </a:t>
            </a:r>
            <a:r>
              <a:rPr lang="de-DE" baseline="0" dirty="0" err="1" smtClean="0">
                <a:sym typeface="Wingdings" panose="05000000000000000000" pitchFamily="2" charset="2"/>
              </a:rPr>
              <a:t>the</a:t>
            </a:r>
            <a:r>
              <a:rPr lang="de-DE" baseline="0" dirty="0" smtClean="0">
                <a:sym typeface="Wingdings" panose="05000000000000000000" pitchFamily="2" charset="2"/>
              </a:rPr>
              <a:t> </a:t>
            </a:r>
            <a:r>
              <a:rPr lang="de-DE" baseline="0" dirty="0" err="1" smtClean="0">
                <a:sym typeface="Wingdings" panose="05000000000000000000" pitchFamily="2" charset="2"/>
              </a:rPr>
              <a:t>relationship</a:t>
            </a:r>
            <a:r>
              <a:rPr lang="de-DE" baseline="0" dirty="0" smtClean="0">
                <a:sym typeface="Wingdings" panose="05000000000000000000" pitchFamily="2" charset="2"/>
              </a:rPr>
              <a:t> </a:t>
            </a:r>
            <a:r>
              <a:rPr lang="de-DE" baseline="0" dirty="0" err="1" smtClean="0">
                <a:sym typeface="Wingdings" panose="05000000000000000000" pitchFamily="2" charset="2"/>
              </a:rPr>
              <a:t>of</a:t>
            </a:r>
            <a:r>
              <a:rPr lang="de-DE" baseline="0" dirty="0" smtClean="0">
                <a:sym typeface="Wingdings" panose="05000000000000000000" pitchFamily="2" charset="2"/>
              </a:rPr>
              <a:t> </a:t>
            </a:r>
            <a:r>
              <a:rPr lang="de-DE" baseline="0" dirty="0" err="1" smtClean="0">
                <a:sym typeface="Wingdings" panose="05000000000000000000" pitchFamily="2" charset="2"/>
              </a:rPr>
              <a:t>the</a:t>
            </a:r>
            <a:r>
              <a:rPr lang="de-DE" baseline="0" dirty="0" smtClean="0">
                <a:sym typeface="Wingdings" panose="05000000000000000000" pitchFamily="2" charset="2"/>
              </a:rPr>
              <a:t> </a:t>
            </a:r>
            <a:r>
              <a:rPr lang="de-DE" baseline="0" dirty="0" err="1" smtClean="0">
                <a:sym typeface="Wingdings" panose="05000000000000000000" pitchFamily="2" charset="2"/>
              </a:rPr>
              <a:t>metabolite</a:t>
            </a:r>
            <a:r>
              <a:rPr lang="de-DE" baseline="0" dirty="0" smtClean="0">
                <a:sym typeface="Wingdings" panose="05000000000000000000" pitchFamily="2" charset="2"/>
              </a:rPr>
              <a:t> </a:t>
            </a:r>
            <a:r>
              <a:rPr lang="de-DE" baseline="0" dirty="0" err="1" smtClean="0">
                <a:sym typeface="Wingdings" panose="05000000000000000000" pitchFamily="2" charset="2"/>
              </a:rPr>
              <a:t>sitting</a:t>
            </a:r>
            <a:r>
              <a:rPr lang="de-DE" baseline="0" dirty="0" smtClean="0">
                <a:sym typeface="Wingdings" panose="05000000000000000000" pitchFamily="2" charset="2"/>
              </a:rPr>
              <a:t> at </a:t>
            </a:r>
            <a:r>
              <a:rPr lang="de-DE" baseline="0" dirty="0" err="1" smtClean="0">
                <a:sym typeface="Wingdings" panose="05000000000000000000" pitchFamily="2" charset="2"/>
              </a:rPr>
              <a:t>the</a:t>
            </a:r>
            <a:r>
              <a:rPr lang="de-DE" baseline="0" dirty="0" smtClean="0">
                <a:sym typeface="Wingdings" panose="05000000000000000000" pitchFamily="2" charset="2"/>
              </a:rPr>
              <a:t> </a:t>
            </a:r>
            <a:r>
              <a:rPr lang="de-DE" baseline="0" dirty="0" err="1" smtClean="0">
                <a:sym typeface="Wingdings" panose="05000000000000000000" pitchFamily="2" charset="2"/>
              </a:rPr>
              <a:t>junction</a:t>
            </a:r>
            <a:r>
              <a:rPr lang="de-DE" baseline="0" dirty="0" smtClean="0">
                <a:sym typeface="Wingdings" panose="05000000000000000000" pitchFamily="2" charset="2"/>
              </a:rPr>
              <a:t> </a:t>
            </a:r>
            <a:r>
              <a:rPr lang="de-DE" baseline="0" dirty="0" err="1" smtClean="0">
                <a:sym typeface="Wingdings" panose="05000000000000000000" pitchFamily="2" charset="2"/>
              </a:rPr>
              <a:t>between</a:t>
            </a:r>
            <a:r>
              <a:rPr lang="de-DE" baseline="0" dirty="0" smtClean="0">
                <a:sym typeface="Wingdings" panose="05000000000000000000" pitchFamily="2" charset="2"/>
              </a:rPr>
              <a:t> </a:t>
            </a:r>
            <a:r>
              <a:rPr lang="de-DE" baseline="0" dirty="0" err="1" smtClean="0">
                <a:sym typeface="Wingdings" panose="05000000000000000000" pitchFamily="2" charset="2"/>
              </a:rPr>
              <a:t>glycolysis</a:t>
            </a:r>
            <a:r>
              <a:rPr lang="de-DE" baseline="0" dirty="0" smtClean="0">
                <a:sym typeface="Wingdings" panose="05000000000000000000" pitchFamily="2" charset="2"/>
              </a:rPr>
              <a:t> </a:t>
            </a:r>
            <a:r>
              <a:rPr lang="de-DE" baseline="0" dirty="0" err="1" smtClean="0">
                <a:sym typeface="Wingdings" panose="05000000000000000000" pitchFamily="2" charset="2"/>
              </a:rPr>
              <a:t>and</a:t>
            </a:r>
            <a:r>
              <a:rPr lang="de-DE" baseline="0" dirty="0" smtClean="0">
                <a:sym typeface="Wingdings" panose="05000000000000000000" pitchFamily="2" charset="2"/>
              </a:rPr>
              <a:t> </a:t>
            </a:r>
            <a:r>
              <a:rPr lang="de-DE" baseline="0" dirty="0" err="1" smtClean="0">
                <a:sym typeface="Wingdings" panose="05000000000000000000" pitchFamily="2" charset="2"/>
              </a:rPr>
              <a:t>the</a:t>
            </a:r>
            <a:r>
              <a:rPr lang="de-DE" baseline="0" dirty="0" smtClean="0">
                <a:sym typeface="Wingdings" panose="05000000000000000000" pitchFamily="2" charset="2"/>
              </a:rPr>
              <a:t> TCA </a:t>
            </a:r>
            <a:r>
              <a:rPr lang="de-DE" baseline="0" dirty="0" err="1" smtClean="0">
                <a:sym typeface="Wingdings" panose="05000000000000000000" pitchFamily="2" charset="2"/>
              </a:rPr>
              <a:t>cycle</a:t>
            </a:r>
            <a:r>
              <a:rPr lang="de-DE" baseline="0" dirty="0" smtClean="0">
                <a:sym typeface="Wingdings" panose="05000000000000000000" pitchFamily="2" charset="2"/>
              </a:rPr>
              <a:t>: </a:t>
            </a:r>
            <a:r>
              <a:rPr lang="de-DE" baseline="0" dirty="0" err="1" smtClean="0">
                <a:sym typeface="Wingdings" panose="05000000000000000000" pitchFamily="2" charset="2"/>
              </a:rPr>
              <a:t>pyruvate</a:t>
            </a:r>
            <a:r>
              <a:rPr lang="de-DE" baseline="0" dirty="0" smtClean="0">
                <a:sym typeface="Wingdings" panose="05000000000000000000" pitchFamily="2" charset="2"/>
              </a:rPr>
              <a:t>, </a:t>
            </a:r>
            <a:r>
              <a:rPr lang="de-DE" baseline="0" dirty="0" err="1" smtClean="0">
                <a:sym typeface="Wingdings" panose="05000000000000000000" pitchFamily="2" charset="2"/>
              </a:rPr>
              <a:t>to</a:t>
            </a:r>
            <a:r>
              <a:rPr lang="de-DE" baseline="0" dirty="0" smtClean="0">
                <a:sym typeface="Wingdings" panose="05000000000000000000" pitchFamily="2" charset="2"/>
              </a:rPr>
              <a:t> </a:t>
            </a:r>
            <a:r>
              <a:rPr lang="de-DE" baseline="0" dirty="0" err="1" smtClean="0">
                <a:sym typeface="Wingdings" panose="05000000000000000000" pitchFamily="2" charset="2"/>
              </a:rPr>
              <a:t>lactate</a:t>
            </a:r>
            <a:r>
              <a:rPr lang="de-DE" baseline="0" dirty="0" smtClean="0">
                <a:sym typeface="Wingdings" panose="05000000000000000000" pitchFamily="2" charset="2"/>
              </a:rPr>
              <a:t>, </a:t>
            </a:r>
            <a:r>
              <a:rPr lang="de-DE" baseline="0" dirty="0" err="1" smtClean="0">
                <a:sym typeface="Wingdings" panose="05000000000000000000" pitchFamily="2" charset="2"/>
              </a:rPr>
              <a:t>and</a:t>
            </a:r>
            <a:r>
              <a:rPr lang="de-DE" baseline="0" dirty="0" smtClean="0">
                <a:sym typeface="Wingdings" panose="05000000000000000000" pitchFamily="2" charset="2"/>
              </a:rPr>
              <a:t> </a:t>
            </a:r>
            <a:r>
              <a:rPr lang="de-DE" baseline="0" dirty="0" err="1" smtClean="0">
                <a:sym typeface="Wingdings" panose="05000000000000000000" pitchFamily="2" charset="2"/>
              </a:rPr>
              <a:t>the</a:t>
            </a:r>
            <a:r>
              <a:rPr lang="de-DE" baseline="0" dirty="0" smtClean="0">
                <a:sym typeface="Wingdings" panose="05000000000000000000" pitchFamily="2" charset="2"/>
              </a:rPr>
              <a:t> </a:t>
            </a:r>
            <a:r>
              <a:rPr lang="de-DE" baseline="0" dirty="0" err="1" smtClean="0">
                <a:sym typeface="Wingdings" panose="05000000000000000000" pitchFamily="2" charset="2"/>
              </a:rPr>
              <a:t>first</a:t>
            </a:r>
            <a:r>
              <a:rPr lang="de-DE" baseline="0" dirty="0" smtClean="0">
                <a:sym typeface="Wingdings" panose="05000000000000000000" pitchFamily="2" charset="2"/>
              </a:rPr>
              <a:t> TCA </a:t>
            </a:r>
            <a:r>
              <a:rPr lang="de-DE" baseline="0" dirty="0" err="1" smtClean="0">
                <a:sym typeface="Wingdings" panose="05000000000000000000" pitchFamily="2" charset="2"/>
              </a:rPr>
              <a:t>cycle</a:t>
            </a:r>
            <a:r>
              <a:rPr lang="de-DE" baseline="0" dirty="0" smtClean="0">
                <a:sym typeface="Wingdings" panose="05000000000000000000" pitchFamily="2" charset="2"/>
              </a:rPr>
              <a:t> intermediate </a:t>
            </a:r>
            <a:r>
              <a:rPr lang="de-DE" baseline="0" dirty="0" err="1" smtClean="0">
                <a:sym typeface="Wingdings" panose="05000000000000000000" pitchFamily="2" charset="2"/>
              </a:rPr>
              <a:t>citrate</a:t>
            </a:r>
            <a:r>
              <a:rPr lang="de-DE" baseline="0" dirty="0" smtClean="0">
                <a:sym typeface="Wingdings" panose="05000000000000000000" pitchFamily="2" charset="2"/>
              </a:rPr>
              <a:t>.</a:t>
            </a:r>
          </a:p>
          <a:p>
            <a:endParaRPr lang="de-DE" baseline="0" dirty="0" smtClean="0">
              <a:sym typeface="Wingdings" panose="05000000000000000000" pitchFamily="2" charset="2"/>
            </a:endParaRPr>
          </a:p>
          <a:p>
            <a:r>
              <a:rPr lang="de-DE" baseline="0" dirty="0" err="1" smtClean="0">
                <a:sym typeface="Wingdings" panose="05000000000000000000" pitchFamily="2" charset="2"/>
              </a:rPr>
              <a:t>Furthermore</a:t>
            </a:r>
            <a:r>
              <a:rPr lang="de-DE" baseline="0" dirty="0" smtClean="0">
                <a:sym typeface="Wingdings" panose="05000000000000000000" pitchFamily="2" charset="2"/>
              </a:rPr>
              <a:t>, </a:t>
            </a:r>
            <a:r>
              <a:rPr lang="de-DE" baseline="0" dirty="0" err="1" smtClean="0">
                <a:sym typeface="Wingdings" panose="05000000000000000000" pitchFamily="2" charset="2"/>
              </a:rPr>
              <a:t>we</a:t>
            </a:r>
            <a:r>
              <a:rPr lang="de-DE" baseline="0" dirty="0" smtClean="0">
                <a:sym typeface="Wingdings" panose="05000000000000000000" pitchFamily="2" charset="2"/>
              </a:rPr>
              <a:t> </a:t>
            </a:r>
            <a:r>
              <a:rPr lang="de-DE" baseline="0" dirty="0" err="1" smtClean="0">
                <a:sym typeface="Wingdings" panose="05000000000000000000" pitchFamily="2" charset="2"/>
              </a:rPr>
              <a:t>had</a:t>
            </a:r>
            <a:r>
              <a:rPr lang="de-DE" baseline="0" dirty="0" smtClean="0">
                <a:sym typeface="Wingdings" panose="05000000000000000000" pitchFamily="2" charset="2"/>
              </a:rPr>
              <a:t> </a:t>
            </a:r>
            <a:r>
              <a:rPr lang="de-DE" baseline="0" dirty="0" err="1" smtClean="0">
                <a:sym typeface="Wingdings" panose="05000000000000000000" pitchFamily="2" charset="2"/>
              </a:rPr>
              <a:t>figured</a:t>
            </a:r>
            <a:r>
              <a:rPr lang="de-DE" baseline="0" dirty="0" smtClean="0">
                <a:sym typeface="Wingdings" panose="05000000000000000000" pitchFamily="2" charset="2"/>
              </a:rPr>
              <a:t> out </a:t>
            </a:r>
            <a:r>
              <a:rPr lang="de-DE" baseline="0" dirty="0" err="1" smtClean="0">
                <a:sym typeface="Wingdings" panose="05000000000000000000" pitchFamily="2" charset="2"/>
              </a:rPr>
              <a:t>the</a:t>
            </a:r>
            <a:r>
              <a:rPr lang="de-DE" baseline="0" dirty="0" smtClean="0">
                <a:sym typeface="Wingdings" panose="05000000000000000000" pitchFamily="2" charset="2"/>
              </a:rPr>
              <a:t> </a:t>
            </a:r>
            <a:r>
              <a:rPr lang="de-DE" baseline="0" dirty="0" err="1" smtClean="0">
                <a:sym typeface="Wingdings" panose="05000000000000000000" pitchFamily="2" charset="2"/>
              </a:rPr>
              <a:t>metabolic</a:t>
            </a:r>
            <a:r>
              <a:rPr lang="de-DE" baseline="0" dirty="0" smtClean="0">
                <a:sym typeface="Wingdings" panose="05000000000000000000" pitchFamily="2" charset="2"/>
              </a:rPr>
              <a:t> </a:t>
            </a:r>
            <a:r>
              <a:rPr lang="de-DE" baseline="0" dirty="0" err="1" smtClean="0">
                <a:sym typeface="Wingdings" panose="05000000000000000000" pitchFamily="2" charset="2"/>
              </a:rPr>
              <a:t>basis</a:t>
            </a:r>
            <a:r>
              <a:rPr lang="de-DE" baseline="0" dirty="0" smtClean="0">
                <a:sym typeface="Wingdings" panose="05000000000000000000" pitchFamily="2" charset="2"/>
              </a:rPr>
              <a:t> </a:t>
            </a:r>
            <a:r>
              <a:rPr lang="de-DE" baseline="0" dirty="0" err="1" smtClean="0">
                <a:sym typeface="Wingdings" panose="05000000000000000000" pitchFamily="2" charset="2"/>
              </a:rPr>
              <a:t>of</a:t>
            </a:r>
            <a:r>
              <a:rPr lang="de-DE" baseline="0" dirty="0" smtClean="0">
                <a:sym typeface="Wingdings" panose="05000000000000000000" pitchFamily="2" charset="2"/>
              </a:rPr>
              <a:t> </a:t>
            </a:r>
            <a:r>
              <a:rPr lang="de-DE" baseline="0" dirty="0" err="1" smtClean="0">
                <a:sym typeface="Wingdings" panose="05000000000000000000" pitchFamily="2" charset="2"/>
              </a:rPr>
              <a:t>the</a:t>
            </a:r>
            <a:r>
              <a:rPr lang="de-DE" baseline="0" dirty="0" smtClean="0">
                <a:sym typeface="Wingdings" panose="05000000000000000000" pitchFamily="2" charset="2"/>
              </a:rPr>
              <a:t> </a:t>
            </a:r>
            <a:r>
              <a:rPr lang="de-DE" baseline="0" dirty="0" err="1" smtClean="0">
                <a:sym typeface="Wingdings" panose="05000000000000000000" pitchFamily="2" charset="2"/>
              </a:rPr>
              <a:t>crisis</a:t>
            </a:r>
            <a:r>
              <a:rPr lang="de-DE" baseline="0" dirty="0" smtClean="0">
                <a:sym typeface="Wingdings" panose="05000000000000000000" pitchFamily="2" charset="2"/>
              </a:rPr>
              <a:t>, </a:t>
            </a:r>
            <a:r>
              <a:rPr lang="de-DE" baseline="0" dirty="0" err="1" smtClean="0">
                <a:sym typeface="Wingdings" panose="05000000000000000000" pitchFamily="2" charset="2"/>
              </a:rPr>
              <a:t>which</a:t>
            </a:r>
            <a:r>
              <a:rPr lang="de-DE" baseline="0" dirty="0" smtClean="0">
                <a:sym typeface="Wingdings" panose="05000000000000000000" pitchFamily="2" charset="2"/>
              </a:rPr>
              <a:t> was </a:t>
            </a:r>
            <a:r>
              <a:rPr lang="de-DE" baseline="0" dirty="0" err="1" smtClean="0">
                <a:sym typeface="Wingdings" panose="05000000000000000000" pitchFamily="2" charset="2"/>
              </a:rPr>
              <a:t>characterized</a:t>
            </a:r>
            <a:r>
              <a:rPr lang="de-DE" baseline="0" dirty="0" smtClean="0">
                <a:sym typeface="Wingdings" panose="05000000000000000000" pitchFamily="2" charset="2"/>
              </a:rPr>
              <a:t> </a:t>
            </a:r>
            <a:r>
              <a:rPr lang="de-DE" baseline="0" dirty="0" err="1" smtClean="0">
                <a:sym typeface="Wingdings" panose="05000000000000000000" pitchFamily="2" charset="2"/>
              </a:rPr>
              <a:t>by</a:t>
            </a:r>
            <a:r>
              <a:rPr lang="de-DE" baseline="0" dirty="0" smtClean="0">
                <a:sym typeface="Wingdings" panose="05000000000000000000" pitchFamily="2" charset="2"/>
              </a:rPr>
              <a:t> </a:t>
            </a:r>
            <a:r>
              <a:rPr lang="de-DE" baseline="0" dirty="0" err="1" smtClean="0">
                <a:sym typeface="Wingdings" panose="05000000000000000000" pitchFamily="2" charset="2"/>
              </a:rPr>
              <a:t>oxygen</a:t>
            </a:r>
            <a:r>
              <a:rPr lang="de-DE" baseline="0" dirty="0" smtClean="0">
                <a:sym typeface="Wingdings" panose="05000000000000000000" pitchFamily="2" charset="2"/>
              </a:rPr>
              <a:t> </a:t>
            </a:r>
            <a:r>
              <a:rPr lang="de-DE" baseline="0" dirty="0" err="1" smtClean="0">
                <a:sym typeface="Wingdings" panose="05000000000000000000" pitchFamily="2" charset="2"/>
              </a:rPr>
              <a:t>release</a:t>
            </a:r>
            <a:r>
              <a:rPr lang="de-DE" baseline="0" dirty="0" smtClean="0">
                <a:sym typeface="Wingdings" panose="05000000000000000000" pitchFamily="2" charset="2"/>
              </a:rPr>
              <a:t> </a:t>
            </a:r>
            <a:r>
              <a:rPr lang="de-DE" baseline="0" dirty="0" err="1" smtClean="0">
                <a:sym typeface="Wingdings" panose="05000000000000000000" pitchFamily="2" charset="2"/>
              </a:rPr>
              <a:t>and</a:t>
            </a:r>
            <a:r>
              <a:rPr lang="de-DE" baseline="0" dirty="0" smtClean="0">
                <a:sym typeface="Wingdings" panose="05000000000000000000" pitchFamily="2" charset="2"/>
              </a:rPr>
              <a:t> oxidative </a:t>
            </a:r>
            <a:r>
              <a:rPr lang="de-DE" baseline="0" dirty="0" err="1" smtClean="0">
                <a:sym typeface="Wingdings" panose="05000000000000000000" pitchFamily="2" charset="2"/>
              </a:rPr>
              <a:t>stress</a:t>
            </a:r>
            <a:r>
              <a:rPr lang="de-DE" baseline="0" dirty="0" smtClean="0">
                <a:sym typeface="Wingdings" panose="05000000000000000000" pitchFamily="2" charset="2"/>
              </a:rPr>
              <a:t>.</a:t>
            </a:r>
          </a:p>
          <a:p>
            <a:endParaRPr lang="de-DE" baseline="0" dirty="0" smtClean="0">
              <a:sym typeface="Wingdings" panose="05000000000000000000" pitchFamily="2" charset="2"/>
            </a:endParaRPr>
          </a:p>
          <a:p>
            <a:r>
              <a:rPr lang="de-DE" baseline="0" dirty="0" err="1" smtClean="0">
                <a:sym typeface="Wingdings" panose="05000000000000000000" pitchFamily="2" charset="2"/>
              </a:rPr>
              <a:t>What</a:t>
            </a:r>
            <a:r>
              <a:rPr lang="de-DE" baseline="0" dirty="0" smtClean="0">
                <a:sym typeface="Wingdings" panose="05000000000000000000" pitchFamily="2" charset="2"/>
              </a:rPr>
              <a:t> was </a:t>
            </a:r>
            <a:r>
              <a:rPr lang="de-DE" baseline="0" dirty="0" err="1" smtClean="0">
                <a:sym typeface="Wingdings" panose="05000000000000000000" pitchFamily="2" charset="2"/>
              </a:rPr>
              <a:t>lacking</a:t>
            </a:r>
            <a:r>
              <a:rPr lang="de-DE" baseline="0" dirty="0" smtClean="0">
                <a:sym typeface="Wingdings" panose="05000000000000000000" pitchFamily="2" charset="2"/>
              </a:rPr>
              <a:t> was </a:t>
            </a:r>
            <a:r>
              <a:rPr lang="de-DE" baseline="0" dirty="0" err="1" smtClean="0">
                <a:sym typeface="Wingdings" panose="05000000000000000000" pitchFamily="2" charset="2"/>
              </a:rPr>
              <a:t>the</a:t>
            </a:r>
            <a:r>
              <a:rPr lang="de-DE" baseline="0" dirty="0" smtClean="0">
                <a:sym typeface="Wingdings" panose="05000000000000000000" pitchFamily="2" charset="2"/>
              </a:rPr>
              <a:t> </a:t>
            </a:r>
            <a:r>
              <a:rPr lang="de-DE" baseline="0" dirty="0" err="1" smtClean="0">
                <a:sym typeface="Wingdings" panose="05000000000000000000" pitchFamily="2" charset="2"/>
              </a:rPr>
              <a:t>explanation</a:t>
            </a:r>
            <a:r>
              <a:rPr lang="de-DE" baseline="0" dirty="0" smtClean="0">
                <a:sym typeface="Wingdings" panose="05000000000000000000" pitchFamily="2" charset="2"/>
              </a:rPr>
              <a:t> </a:t>
            </a:r>
            <a:r>
              <a:rPr lang="de-DE" baseline="0" dirty="0" err="1" smtClean="0">
                <a:sym typeface="Wingdings" panose="05000000000000000000" pitchFamily="2" charset="2"/>
              </a:rPr>
              <a:t>for</a:t>
            </a:r>
            <a:r>
              <a:rPr lang="de-DE" baseline="0" dirty="0" smtClean="0">
                <a:sym typeface="Wingdings" panose="05000000000000000000" pitchFamily="2" charset="2"/>
              </a:rPr>
              <a:t> </a:t>
            </a:r>
            <a:r>
              <a:rPr lang="de-DE" baseline="0" dirty="0" err="1" smtClean="0">
                <a:sym typeface="Wingdings" panose="05000000000000000000" pitchFamily="2" charset="2"/>
              </a:rPr>
              <a:t>the</a:t>
            </a:r>
            <a:r>
              <a:rPr lang="de-DE" baseline="0" dirty="0" smtClean="0">
                <a:sym typeface="Wingdings" panose="05000000000000000000" pitchFamily="2" charset="2"/>
              </a:rPr>
              <a:t> </a:t>
            </a:r>
            <a:r>
              <a:rPr lang="de-DE" baseline="0" dirty="0" err="1" smtClean="0">
                <a:sym typeface="Wingdings" panose="05000000000000000000" pitchFamily="2" charset="2"/>
              </a:rPr>
              <a:t>similarity</a:t>
            </a:r>
            <a:r>
              <a:rPr lang="de-DE" baseline="0" dirty="0" smtClean="0">
                <a:sym typeface="Wingdings" panose="05000000000000000000" pitchFamily="2" charset="2"/>
              </a:rPr>
              <a:t> </a:t>
            </a:r>
            <a:r>
              <a:rPr lang="de-DE" baseline="0" dirty="0" err="1" smtClean="0">
                <a:sym typeface="Wingdings" panose="05000000000000000000" pitchFamily="2" charset="2"/>
              </a:rPr>
              <a:t>between</a:t>
            </a:r>
            <a:r>
              <a:rPr lang="de-DE" baseline="0" dirty="0" smtClean="0">
                <a:sym typeface="Wingdings" panose="05000000000000000000" pitchFamily="2" charset="2"/>
              </a:rPr>
              <a:t> </a:t>
            </a:r>
            <a:r>
              <a:rPr lang="de-DE" baseline="0" dirty="0" err="1" smtClean="0">
                <a:sym typeface="Wingdings" panose="05000000000000000000" pitchFamily="2" charset="2"/>
              </a:rPr>
              <a:t>the</a:t>
            </a:r>
            <a:r>
              <a:rPr lang="de-DE" baseline="0" dirty="0" smtClean="0">
                <a:sym typeface="Wingdings" panose="05000000000000000000" pitchFamily="2" charset="2"/>
              </a:rPr>
              <a:t> non-</a:t>
            </a:r>
            <a:r>
              <a:rPr lang="de-DE" baseline="0" dirty="0" err="1" smtClean="0">
                <a:sym typeface="Wingdings" panose="05000000000000000000" pitchFamily="2" charset="2"/>
              </a:rPr>
              <a:t>exercise</a:t>
            </a:r>
            <a:r>
              <a:rPr lang="de-DE" baseline="0" dirty="0" smtClean="0">
                <a:sym typeface="Wingdings" panose="05000000000000000000" pitchFamily="2" charset="2"/>
              </a:rPr>
              <a:t> </a:t>
            </a:r>
            <a:r>
              <a:rPr lang="de-DE" baseline="0" dirty="0" err="1" smtClean="0">
                <a:sym typeface="Wingdings" panose="05000000000000000000" pitchFamily="2" charset="2"/>
              </a:rPr>
              <a:t>timepoints</a:t>
            </a:r>
            <a:r>
              <a:rPr lang="de-DE" baseline="0" dirty="0" smtClean="0">
                <a:sym typeface="Wingdings" panose="05000000000000000000" pitchFamily="2" charset="2"/>
              </a:rPr>
              <a:t> </a:t>
            </a:r>
            <a:r>
              <a:rPr lang="de-DE" baseline="0" dirty="0" err="1" smtClean="0">
                <a:sym typeface="Wingdings" panose="05000000000000000000" pitchFamily="2" charset="2"/>
              </a:rPr>
              <a:t>and</a:t>
            </a:r>
            <a:r>
              <a:rPr lang="de-DE" baseline="0" dirty="0" smtClean="0">
                <a:sym typeface="Wingdings" panose="05000000000000000000" pitchFamily="2" charset="2"/>
              </a:rPr>
              <a:t> </a:t>
            </a:r>
            <a:r>
              <a:rPr lang="de-DE" baseline="0" dirty="0" err="1" smtClean="0">
                <a:sym typeface="Wingdings" panose="05000000000000000000" pitchFamily="2" charset="2"/>
              </a:rPr>
              <a:t>the</a:t>
            </a:r>
            <a:r>
              <a:rPr lang="de-DE" baseline="0" dirty="0" smtClean="0">
                <a:sym typeface="Wingdings" panose="05000000000000000000" pitchFamily="2" charset="2"/>
              </a:rPr>
              <a:t> „high“ </a:t>
            </a:r>
            <a:r>
              <a:rPr lang="de-DE" baseline="0" dirty="0" err="1" smtClean="0">
                <a:sym typeface="Wingdings" panose="05000000000000000000" pitchFamily="2" charset="2"/>
              </a:rPr>
              <a:t>lap</a:t>
            </a:r>
            <a:r>
              <a:rPr lang="de-DE" baseline="0" dirty="0" smtClean="0">
                <a:sym typeface="Wingdings" panose="05000000000000000000" pitchFamily="2" charset="2"/>
              </a:rPr>
              <a:t> 4.</a:t>
            </a:r>
          </a:p>
          <a:p>
            <a:endParaRPr lang="de-DE" baseline="0" dirty="0" smtClean="0">
              <a:sym typeface="Wingdings" panose="05000000000000000000" pitchFamily="2" charset="2"/>
            </a:endParaRPr>
          </a:p>
          <a:p>
            <a:r>
              <a:rPr lang="de-DE" baseline="0" dirty="0" err="1" smtClean="0">
                <a:sym typeface="Wingdings" panose="05000000000000000000" pitchFamily="2" charset="2"/>
              </a:rPr>
              <a:t>For</a:t>
            </a:r>
            <a:r>
              <a:rPr lang="de-DE" baseline="0" dirty="0" smtClean="0">
                <a:sym typeface="Wingdings" panose="05000000000000000000" pitchFamily="2" charset="2"/>
              </a:rPr>
              <a:t> </a:t>
            </a:r>
            <a:r>
              <a:rPr lang="de-DE" baseline="0" dirty="0" err="1" smtClean="0">
                <a:sym typeface="Wingdings" panose="05000000000000000000" pitchFamily="2" charset="2"/>
              </a:rPr>
              <a:t>this</a:t>
            </a:r>
            <a:r>
              <a:rPr lang="de-DE" baseline="0" dirty="0" smtClean="0">
                <a:sym typeface="Wingdings" panose="05000000000000000000" pitchFamily="2" charset="2"/>
              </a:rPr>
              <a:t>, </a:t>
            </a:r>
            <a:r>
              <a:rPr lang="de-DE" baseline="0" dirty="0" err="1" smtClean="0">
                <a:sym typeface="Wingdings" panose="05000000000000000000" pitchFamily="2" charset="2"/>
              </a:rPr>
              <a:t>we</a:t>
            </a:r>
            <a:r>
              <a:rPr lang="de-DE" baseline="0" dirty="0" smtClean="0">
                <a:sym typeface="Wingdings" panose="05000000000000000000" pitchFamily="2" charset="2"/>
              </a:rPr>
              <a:t> </a:t>
            </a:r>
            <a:r>
              <a:rPr lang="de-DE" baseline="0" dirty="0" err="1" smtClean="0">
                <a:sym typeface="Wingdings" panose="05000000000000000000" pitchFamily="2" charset="2"/>
              </a:rPr>
              <a:t>were</a:t>
            </a:r>
            <a:r>
              <a:rPr lang="de-DE" baseline="0" dirty="0" smtClean="0">
                <a:sym typeface="Wingdings" panose="05000000000000000000" pitchFamily="2" charset="2"/>
              </a:rPr>
              <a:t> </a:t>
            </a:r>
            <a:r>
              <a:rPr lang="de-DE" baseline="0" dirty="0" err="1" smtClean="0">
                <a:sym typeface="Wingdings" panose="05000000000000000000" pitchFamily="2" charset="2"/>
              </a:rPr>
              <a:t>able</a:t>
            </a:r>
            <a:r>
              <a:rPr lang="de-DE" baseline="0" dirty="0" smtClean="0">
                <a:sym typeface="Wingdings" panose="05000000000000000000" pitchFamily="2" charset="2"/>
              </a:rPr>
              <a:t> </a:t>
            </a:r>
            <a:r>
              <a:rPr lang="de-DE" baseline="0" dirty="0" err="1" smtClean="0">
                <a:sym typeface="Wingdings" panose="05000000000000000000" pitchFamily="2" charset="2"/>
              </a:rPr>
              <a:t>to</a:t>
            </a:r>
            <a:r>
              <a:rPr lang="de-DE" baseline="0" dirty="0" smtClean="0">
                <a:sym typeface="Wingdings" panose="05000000000000000000" pitchFamily="2" charset="2"/>
              </a:rPr>
              <a:t> find </a:t>
            </a:r>
            <a:r>
              <a:rPr lang="de-DE" baseline="0" dirty="0" err="1" smtClean="0">
                <a:sym typeface="Wingdings" panose="05000000000000000000" pitchFamily="2" charset="2"/>
              </a:rPr>
              <a:t>three</a:t>
            </a:r>
            <a:r>
              <a:rPr lang="de-DE" baseline="0" dirty="0" smtClean="0">
                <a:sym typeface="Wingdings" panose="05000000000000000000" pitchFamily="2" charset="2"/>
              </a:rPr>
              <a:t> </a:t>
            </a:r>
            <a:r>
              <a:rPr lang="de-DE" baseline="0" dirty="0" err="1" smtClean="0">
                <a:sym typeface="Wingdings" panose="05000000000000000000" pitchFamily="2" charset="2"/>
              </a:rPr>
              <a:t>metabolites</a:t>
            </a:r>
            <a:r>
              <a:rPr lang="de-DE" baseline="0" dirty="0" smtClean="0">
                <a:sym typeface="Wingdings" panose="05000000000000000000" pitchFamily="2" charset="2"/>
              </a:rPr>
              <a:t>, </a:t>
            </a:r>
            <a:r>
              <a:rPr lang="de-DE" baseline="0" dirty="0" err="1" smtClean="0">
                <a:sym typeface="Wingdings" panose="05000000000000000000" pitchFamily="2" charset="2"/>
              </a:rPr>
              <a:t>our</a:t>
            </a:r>
            <a:r>
              <a:rPr lang="de-DE" baseline="0" dirty="0" smtClean="0">
                <a:sym typeface="Wingdings" panose="05000000000000000000" pitchFamily="2" charset="2"/>
              </a:rPr>
              <a:t> „</a:t>
            </a:r>
            <a:r>
              <a:rPr lang="de-DE" baseline="0" dirty="0" err="1" smtClean="0">
                <a:sym typeface="Wingdings" panose="05000000000000000000" pitchFamily="2" charset="2"/>
              </a:rPr>
              <a:t>wellbeing</a:t>
            </a:r>
            <a:r>
              <a:rPr lang="de-DE" baseline="0" dirty="0" smtClean="0">
                <a:sym typeface="Wingdings" panose="05000000000000000000" pitchFamily="2" charset="2"/>
              </a:rPr>
              <a:t>“ </a:t>
            </a:r>
            <a:r>
              <a:rPr lang="de-DE" baseline="0" dirty="0" err="1" smtClean="0">
                <a:sym typeface="Wingdings" panose="05000000000000000000" pitchFamily="2" charset="2"/>
              </a:rPr>
              <a:t>cluster</a:t>
            </a:r>
            <a:r>
              <a:rPr lang="de-DE" baseline="0" dirty="0" smtClean="0">
                <a:sym typeface="Wingdings" panose="05000000000000000000" pitchFamily="2" charset="2"/>
              </a:rPr>
              <a:t>, </a:t>
            </a:r>
            <a:r>
              <a:rPr lang="de-DE" baseline="0" dirty="0" err="1" smtClean="0">
                <a:sym typeface="Wingdings" panose="05000000000000000000" pitchFamily="2" charset="2"/>
              </a:rPr>
              <a:t>by</a:t>
            </a:r>
            <a:r>
              <a:rPr lang="de-DE" baseline="0" dirty="0" smtClean="0">
                <a:sym typeface="Wingdings" panose="05000000000000000000" pitchFamily="2" charset="2"/>
              </a:rPr>
              <a:t> </a:t>
            </a:r>
            <a:r>
              <a:rPr lang="de-DE" baseline="0" dirty="0" err="1" smtClean="0">
                <a:sym typeface="Wingdings" panose="05000000000000000000" pitchFamily="2" charset="2"/>
              </a:rPr>
              <a:t>factor</a:t>
            </a:r>
            <a:r>
              <a:rPr lang="de-DE" baseline="0" dirty="0" smtClean="0">
                <a:sym typeface="Wingdings" panose="05000000000000000000" pitchFamily="2" charset="2"/>
              </a:rPr>
              <a:t> </a:t>
            </a:r>
            <a:r>
              <a:rPr lang="de-DE" baseline="0" dirty="0" err="1" smtClean="0">
                <a:sym typeface="Wingdings" panose="05000000000000000000" pitchFamily="2" charset="2"/>
              </a:rPr>
              <a:t>analysis</a:t>
            </a:r>
            <a:r>
              <a:rPr lang="de-DE" baseline="0" dirty="0" smtClean="0">
                <a:sym typeface="Wingdings" panose="05000000000000000000" pitchFamily="2" charset="2"/>
              </a:rPr>
              <a:t>, </a:t>
            </a:r>
            <a:r>
              <a:rPr lang="de-DE" baseline="0" dirty="0" err="1" smtClean="0">
                <a:sym typeface="Wingdings" panose="05000000000000000000" pitchFamily="2" charset="2"/>
              </a:rPr>
              <a:t>which</a:t>
            </a:r>
            <a:r>
              <a:rPr lang="de-DE" baseline="0" dirty="0" smtClean="0">
                <a:sym typeface="Wingdings" panose="05000000000000000000" pitchFamily="2" charset="2"/>
              </a:rPr>
              <a:t> </a:t>
            </a:r>
            <a:r>
              <a:rPr lang="de-DE" baseline="0" dirty="0" err="1" smtClean="0">
                <a:sym typeface="Wingdings" panose="05000000000000000000" pitchFamily="2" charset="2"/>
              </a:rPr>
              <a:t>were</a:t>
            </a:r>
            <a:r>
              <a:rPr lang="de-DE" baseline="0" dirty="0" smtClean="0">
                <a:sym typeface="Wingdings" panose="05000000000000000000" pitchFamily="2" charset="2"/>
              </a:rPr>
              <a:t> all high in </a:t>
            </a:r>
            <a:r>
              <a:rPr lang="de-DE" baseline="0" dirty="0" err="1" smtClean="0">
                <a:sym typeface="Wingdings" panose="05000000000000000000" pitchFamily="2" charset="2"/>
              </a:rPr>
              <a:t>the</a:t>
            </a:r>
            <a:r>
              <a:rPr lang="de-DE" baseline="0" dirty="0" smtClean="0">
                <a:sym typeface="Wingdings" panose="05000000000000000000" pitchFamily="2" charset="2"/>
              </a:rPr>
              <a:t> </a:t>
            </a:r>
            <a:r>
              <a:rPr lang="de-DE" baseline="0" dirty="0" err="1" smtClean="0">
                <a:sym typeface="Wingdings" panose="05000000000000000000" pitchFamily="2" charset="2"/>
              </a:rPr>
              <a:t>wellbeing</a:t>
            </a:r>
            <a:r>
              <a:rPr lang="de-DE" baseline="0" dirty="0" smtClean="0">
                <a:sym typeface="Wingdings" panose="05000000000000000000" pitchFamily="2" charset="2"/>
              </a:rPr>
              <a:t> </a:t>
            </a:r>
            <a:r>
              <a:rPr lang="de-DE" baseline="0" dirty="0" err="1" smtClean="0">
                <a:sym typeface="Wingdings" panose="05000000000000000000" pitchFamily="2" charset="2"/>
              </a:rPr>
              <a:t>rounds</a:t>
            </a:r>
            <a:r>
              <a:rPr lang="de-DE" baseline="0" dirty="0" smtClean="0">
                <a:sym typeface="Wingdings" panose="05000000000000000000" pitchFamily="2" charset="2"/>
              </a:rPr>
              <a:t> </a:t>
            </a:r>
            <a:r>
              <a:rPr lang="de-DE" baseline="0" dirty="0" err="1" smtClean="0">
                <a:sym typeface="Wingdings" panose="05000000000000000000" pitchFamily="2" charset="2"/>
              </a:rPr>
              <a:t>and</a:t>
            </a:r>
            <a:r>
              <a:rPr lang="de-DE" baseline="0" dirty="0" smtClean="0">
                <a:sym typeface="Wingdings" panose="05000000000000000000" pitchFamily="2" charset="2"/>
              </a:rPr>
              <a:t> </a:t>
            </a:r>
            <a:r>
              <a:rPr lang="de-DE" baseline="0" dirty="0" err="1" smtClean="0">
                <a:sym typeface="Wingdings" panose="05000000000000000000" pitchFamily="2" charset="2"/>
              </a:rPr>
              <a:t>low</a:t>
            </a:r>
            <a:r>
              <a:rPr lang="de-DE" baseline="0" dirty="0" smtClean="0">
                <a:sym typeface="Wingdings" panose="05000000000000000000" pitchFamily="2" charset="2"/>
              </a:rPr>
              <a:t> in all </a:t>
            </a:r>
            <a:r>
              <a:rPr lang="de-DE" baseline="0" dirty="0" err="1" smtClean="0">
                <a:sym typeface="Wingdings" panose="05000000000000000000" pitchFamily="2" charset="2"/>
              </a:rPr>
              <a:t>others</a:t>
            </a:r>
            <a:r>
              <a:rPr lang="de-DE" baseline="0" dirty="0" smtClean="0">
                <a:sym typeface="Wingdings" panose="05000000000000000000" pitchFamily="2" charset="2"/>
              </a:rPr>
              <a:t>. </a:t>
            </a:r>
            <a:r>
              <a:rPr lang="de-DE" baseline="0" dirty="0" err="1" smtClean="0">
                <a:sym typeface="Wingdings" panose="05000000000000000000" pitchFamily="2" charset="2"/>
              </a:rPr>
              <a:t>While</a:t>
            </a:r>
            <a:r>
              <a:rPr lang="de-DE" baseline="0" dirty="0" smtClean="0">
                <a:sym typeface="Wingdings" panose="05000000000000000000" pitchFamily="2" charset="2"/>
              </a:rPr>
              <a:t> </a:t>
            </a:r>
            <a:r>
              <a:rPr lang="de-DE" baseline="0" dirty="0" err="1" smtClean="0">
                <a:sym typeface="Wingdings" panose="05000000000000000000" pitchFamily="2" charset="2"/>
              </a:rPr>
              <a:t>we</a:t>
            </a:r>
            <a:r>
              <a:rPr lang="de-DE" baseline="0" dirty="0" smtClean="0">
                <a:sym typeface="Wingdings" panose="05000000000000000000" pitchFamily="2" charset="2"/>
              </a:rPr>
              <a:t> do not </a:t>
            </a:r>
            <a:r>
              <a:rPr lang="de-DE" baseline="0" dirty="0" err="1" smtClean="0">
                <a:sym typeface="Wingdings" panose="05000000000000000000" pitchFamily="2" charset="2"/>
              </a:rPr>
              <a:t>know</a:t>
            </a:r>
            <a:r>
              <a:rPr lang="de-DE" baseline="0" dirty="0" smtClean="0">
                <a:sym typeface="Wingdings" panose="05000000000000000000" pitchFamily="2" charset="2"/>
              </a:rPr>
              <a:t> </a:t>
            </a:r>
            <a:r>
              <a:rPr lang="de-DE" baseline="0" dirty="0" err="1" smtClean="0">
                <a:sym typeface="Wingdings" panose="05000000000000000000" pitchFamily="2" charset="2"/>
              </a:rPr>
              <a:t>their</a:t>
            </a:r>
            <a:r>
              <a:rPr lang="de-DE" baseline="0" dirty="0" smtClean="0">
                <a:sym typeface="Wingdings" panose="05000000000000000000" pitchFamily="2" charset="2"/>
              </a:rPr>
              <a:t> </a:t>
            </a:r>
            <a:r>
              <a:rPr lang="de-DE" baseline="0" dirty="0" err="1" smtClean="0">
                <a:sym typeface="Wingdings" panose="05000000000000000000" pitchFamily="2" charset="2"/>
              </a:rPr>
              <a:t>relationsips</a:t>
            </a:r>
            <a:r>
              <a:rPr lang="de-DE" baseline="0" dirty="0" smtClean="0">
                <a:sym typeface="Wingdings" panose="05000000000000000000" pitchFamily="2" charset="2"/>
              </a:rPr>
              <a:t> </a:t>
            </a:r>
            <a:r>
              <a:rPr lang="de-DE" baseline="0" dirty="0" err="1" smtClean="0">
                <a:sym typeface="Wingdings" panose="05000000000000000000" pitchFamily="2" charset="2"/>
              </a:rPr>
              <a:t>and</a:t>
            </a:r>
            <a:r>
              <a:rPr lang="de-DE" baseline="0" dirty="0" smtClean="0">
                <a:sym typeface="Wingdings" panose="05000000000000000000" pitchFamily="2" charset="2"/>
              </a:rPr>
              <a:t> </a:t>
            </a:r>
            <a:r>
              <a:rPr lang="de-DE" baseline="0" dirty="0" err="1" smtClean="0">
                <a:sym typeface="Wingdings" panose="05000000000000000000" pitchFamily="2" charset="2"/>
              </a:rPr>
              <a:t>their</a:t>
            </a:r>
            <a:r>
              <a:rPr lang="de-DE" baseline="0" dirty="0" smtClean="0">
                <a:sym typeface="Wingdings" panose="05000000000000000000" pitchFamily="2" charset="2"/>
              </a:rPr>
              <a:t> </a:t>
            </a:r>
            <a:r>
              <a:rPr lang="de-DE" baseline="0" dirty="0" err="1" smtClean="0">
                <a:sym typeface="Wingdings" panose="05000000000000000000" pitchFamily="2" charset="2"/>
              </a:rPr>
              <a:t>meaning</a:t>
            </a:r>
            <a:r>
              <a:rPr lang="de-DE" baseline="0" dirty="0" smtClean="0">
                <a:sym typeface="Wingdings" panose="05000000000000000000" pitchFamily="2" charset="2"/>
              </a:rPr>
              <a:t> </a:t>
            </a:r>
            <a:r>
              <a:rPr lang="de-DE" baseline="0" dirty="0" err="1" smtClean="0">
                <a:sym typeface="Wingdings" panose="05000000000000000000" pitchFamily="2" charset="2"/>
              </a:rPr>
              <a:t>for</a:t>
            </a:r>
            <a:r>
              <a:rPr lang="de-DE" baseline="0" dirty="0" smtClean="0">
                <a:sym typeface="Wingdings" panose="05000000000000000000" pitchFamily="2" charset="2"/>
              </a:rPr>
              <a:t> </a:t>
            </a:r>
            <a:r>
              <a:rPr lang="de-DE" baseline="0" dirty="0" err="1" smtClean="0">
                <a:sym typeface="Wingdings" panose="05000000000000000000" pitchFamily="2" charset="2"/>
              </a:rPr>
              <a:t>wellbeing</a:t>
            </a:r>
            <a:r>
              <a:rPr lang="de-DE" baseline="0" dirty="0" smtClean="0">
                <a:sym typeface="Wingdings" panose="05000000000000000000" pitchFamily="2" charset="2"/>
              </a:rPr>
              <a:t>, </a:t>
            </a:r>
            <a:r>
              <a:rPr lang="de-DE" baseline="0" dirty="0" err="1" smtClean="0">
                <a:sym typeface="Wingdings" panose="05000000000000000000" pitchFamily="2" charset="2"/>
              </a:rPr>
              <a:t>taking</a:t>
            </a:r>
            <a:r>
              <a:rPr lang="de-DE" baseline="0" dirty="0" smtClean="0">
                <a:sym typeface="Wingdings" panose="05000000000000000000" pitchFamily="2" charset="2"/>
              </a:rPr>
              <a:t> </a:t>
            </a:r>
            <a:r>
              <a:rPr lang="de-DE" baseline="0" dirty="0" err="1" smtClean="0">
                <a:sym typeface="Wingdings" panose="05000000000000000000" pitchFamily="2" charset="2"/>
              </a:rPr>
              <a:t>these</a:t>
            </a:r>
            <a:r>
              <a:rPr lang="de-DE" baseline="0" dirty="0" smtClean="0">
                <a:sym typeface="Wingdings" panose="05000000000000000000" pitchFamily="2" charset="2"/>
              </a:rPr>
              <a:t> 9 </a:t>
            </a:r>
            <a:r>
              <a:rPr lang="de-DE" baseline="0" dirty="0" err="1" smtClean="0">
                <a:sym typeface="Wingdings" panose="05000000000000000000" pitchFamily="2" charset="2"/>
              </a:rPr>
              <a:t>metabolites</a:t>
            </a:r>
            <a:r>
              <a:rPr lang="de-DE" baseline="0" dirty="0" smtClean="0">
                <a:sym typeface="Wingdings" panose="05000000000000000000" pitchFamily="2" charset="2"/>
              </a:rPr>
              <a:t> </a:t>
            </a:r>
            <a:r>
              <a:rPr lang="de-DE" baseline="0" dirty="0" err="1" smtClean="0">
                <a:sym typeface="Wingdings" panose="05000000000000000000" pitchFamily="2" charset="2"/>
              </a:rPr>
              <a:t>only</a:t>
            </a:r>
            <a:r>
              <a:rPr lang="de-DE" baseline="0" dirty="0" smtClean="0">
                <a:sym typeface="Wingdings" panose="05000000000000000000" pitchFamily="2" charset="2"/>
              </a:rPr>
              <a:t>, </a:t>
            </a:r>
            <a:r>
              <a:rPr lang="de-DE" baseline="0" dirty="0" err="1" smtClean="0">
                <a:sym typeface="Wingdings" panose="05000000000000000000" pitchFamily="2" charset="2"/>
              </a:rPr>
              <a:t>we</a:t>
            </a:r>
            <a:r>
              <a:rPr lang="de-DE" baseline="0" dirty="0" smtClean="0">
                <a:sym typeface="Wingdings" panose="05000000000000000000" pitchFamily="2" charset="2"/>
              </a:rPr>
              <a:t> </a:t>
            </a:r>
            <a:r>
              <a:rPr lang="de-DE" baseline="0" dirty="0" err="1" smtClean="0">
                <a:sym typeface="Wingdings" panose="05000000000000000000" pitchFamily="2" charset="2"/>
              </a:rPr>
              <a:t>were</a:t>
            </a:r>
            <a:r>
              <a:rPr lang="de-DE" baseline="0" dirty="0" smtClean="0">
                <a:sym typeface="Wingdings" panose="05000000000000000000" pitchFamily="2" charset="2"/>
              </a:rPr>
              <a:t> </a:t>
            </a:r>
            <a:r>
              <a:rPr lang="de-DE" baseline="0" dirty="0" err="1" smtClean="0">
                <a:sym typeface="Wingdings" panose="05000000000000000000" pitchFamily="2" charset="2"/>
              </a:rPr>
              <a:t>able</a:t>
            </a:r>
            <a:r>
              <a:rPr lang="de-DE" baseline="0" dirty="0" smtClean="0">
                <a:sym typeface="Wingdings" panose="05000000000000000000" pitchFamily="2" charset="2"/>
              </a:rPr>
              <a:t> </a:t>
            </a:r>
            <a:r>
              <a:rPr lang="de-DE" baseline="0" dirty="0" err="1" smtClean="0">
                <a:sym typeface="Wingdings" panose="05000000000000000000" pitchFamily="2" charset="2"/>
              </a:rPr>
              <a:t>to</a:t>
            </a:r>
            <a:r>
              <a:rPr lang="de-DE" baseline="0" dirty="0" smtClean="0">
                <a:sym typeface="Wingdings" panose="05000000000000000000" pitchFamily="2" charset="2"/>
              </a:rPr>
              <a:t> </a:t>
            </a:r>
            <a:r>
              <a:rPr lang="de-DE" baseline="0" dirty="0" err="1" smtClean="0">
                <a:sym typeface="Wingdings" panose="05000000000000000000" pitchFamily="2" charset="2"/>
              </a:rPr>
              <a:t>reproduce</a:t>
            </a:r>
            <a:r>
              <a:rPr lang="de-DE" baseline="0" dirty="0" smtClean="0">
                <a:sym typeface="Wingdings" panose="05000000000000000000" pitchFamily="2" charset="2"/>
              </a:rPr>
              <a:t> </a:t>
            </a:r>
            <a:r>
              <a:rPr lang="de-DE" baseline="0" dirty="0" err="1" smtClean="0">
                <a:sym typeface="Wingdings" panose="05000000000000000000" pitchFamily="2" charset="2"/>
              </a:rPr>
              <a:t>the</a:t>
            </a:r>
            <a:r>
              <a:rPr lang="de-DE" baseline="0" dirty="0" smtClean="0">
                <a:sym typeface="Wingdings" panose="05000000000000000000" pitchFamily="2" charset="2"/>
              </a:rPr>
              <a:t> </a:t>
            </a:r>
            <a:r>
              <a:rPr lang="de-DE" baseline="0" dirty="0" err="1" smtClean="0">
                <a:sym typeface="Wingdings" panose="05000000000000000000" pitchFamily="2" charset="2"/>
              </a:rPr>
              <a:t>relationships</a:t>
            </a:r>
            <a:r>
              <a:rPr lang="de-DE" baseline="0" dirty="0" smtClean="0">
                <a:sym typeface="Wingdings" panose="05000000000000000000" pitchFamily="2" charset="2"/>
              </a:rPr>
              <a:t> </a:t>
            </a:r>
            <a:r>
              <a:rPr lang="de-DE" baseline="0" dirty="0" err="1" smtClean="0">
                <a:sym typeface="Wingdings" panose="05000000000000000000" pitchFamily="2" charset="2"/>
              </a:rPr>
              <a:t>observed</a:t>
            </a:r>
            <a:r>
              <a:rPr lang="de-DE" baseline="0" dirty="0" smtClean="0">
                <a:sym typeface="Wingdings" panose="05000000000000000000" pitchFamily="2" charset="2"/>
              </a:rPr>
              <a:t> </a:t>
            </a:r>
            <a:r>
              <a:rPr lang="de-DE" baseline="0" dirty="0" err="1" smtClean="0">
                <a:sym typeface="Wingdings" panose="05000000000000000000" pitchFamily="2" charset="2"/>
              </a:rPr>
              <a:t>when</a:t>
            </a:r>
            <a:r>
              <a:rPr lang="de-DE" baseline="0" dirty="0" smtClean="0">
                <a:sym typeface="Wingdings" panose="05000000000000000000" pitchFamily="2" charset="2"/>
              </a:rPr>
              <a:t> </a:t>
            </a:r>
            <a:r>
              <a:rPr lang="de-DE" baseline="0" dirty="0" err="1" smtClean="0">
                <a:sym typeface="Wingdings" panose="05000000000000000000" pitchFamily="2" charset="2"/>
              </a:rPr>
              <a:t>clustering</a:t>
            </a:r>
            <a:r>
              <a:rPr lang="de-DE" baseline="0" dirty="0" smtClean="0">
                <a:sym typeface="Wingdings" panose="05000000000000000000" pitchFamily="2" charset="2"/>
              </a:rPr>
              <a:t> </a:t>
            </a:r>
            <a:r>
              <a:rPr lang="de-DE" baseline="0" dirty="0" err="1" smtClean="0">
                <a:sym typeface="Wingdings" panose="05000000000000000000" pitchFamily="2" charset="2"/>
              </a:rPr>
              <a:t>with</a:t>
            </a:r>
            <a:r>
              <a:rPr lang="de-DE" baseline="0" dirty="0" smtClean="0">
                <a:sym typeface="Wingdings" panose="05000000000000000000" pitchFamily="2" charset="2"/>
              </a:rPr>
              <a:t> all </a:t>
            </a:r>
            <a:r>
              <a:rPr lang="de-DE" baseline="0" dirty="0" err="1" smtClean="0">
                <a:sym typeface="Wingdings" panose="05000000000000000000" pitchFamily="2" charset="2"/>
              </a:rPr>
              <a:t>of</a:t>
            </a:r>
            <a:r>
              <a:rPr lang="de-DE" baseline="0" dirty="0" smtClean="0">
                <a:sym typeface="Wingdings" panose="05000000000000000000" pitchFamily="2" charset="2"/>
              </a:rPr>
              <a:t> </a:t>
            </a:r>
            <a:r>
              <a:rPr lang="de-DE" baseline="0" dirty="0" err="1" smtClean="0">
                <a:sym typeface="Wingdings" panose="05000000000000000000" pitchFamily="2" charset="2"/>
              </a:rPr>
              <a:t>the</a:t>
            </a:r>
            <a:r>
              <a:rPr lang="de-DE" baseline="0" dirty="0" smtClean="0">
                <a:sym typeface="Wingdings" panose="05000000000000000000" pitchFamily="2" charset="2"/>
              </a:rPr>
              <a:t> </a:t>
            </a:r>
            <a:r>
              <a:rPr lang="de-DE" baseline="0" dirty="0" err="1" smtClean="0">
                <a:sym typeface="Wingdings" panose="05000000000000000000" pitchFamily="2" charset="2"/>
              </a:rPr>
              <a:t>data</a:t>
            </a:r>
            <a:endParaRPr lang="en-US" dirty="0"/>
          </a:p>
        </p:txBody>
      </p:sp>
      <p:sp>
        <p:nvSpPr>
          <p:cNvPr id="4" name="Slide Number Placeholder 3"/>
          <p:cNvSpPr>
            <a:spLocks noGrp="1"/>
          </p:cNvSpPr>
          <p:nvPr>
            <p:ph type="sldNum" sz="quarter" idx="10"/>
          </p:nvPr>
        </p:nvSpPr>
        <p:spPr/>
        <p:txBody>
          <a:bodyPr/>
          <a:lstStyle/>
          <a:p>
            <a:fld id="{B1B65C8A-750B-49CD-893C-098708538ACC}" type="slidenum">
              <a:rPr lang="en-US" smtClean="0"/>
              <a:pPr/>
              <a:t>33</a:t>
            </a:fld>
            <a:endParaRPr lang="en-US"/>
          </a:p>
        </p:txBody>
      </p:sp>
    </p:spTree>
    <p:extLst>
      <p:ext uri="{BB962C8B-B14F-4D97-AF65-F5344CB8AC3E}">
        <p14:creationId xmlns:p14="http://schemas.microsoft.com/office/powerpoint/2010/main" xmlns="" val="36202158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r>
              <a:rPr lang="de-DE" dirty="0" err="1" smtClean="0"/>
              <a:t>Important</a:t>
            </a:r>
            <a:r>
              <a:rPr lang="de-DE" dirty="0" smtClean="0"/>
              <a:t> </a:t>
            </a:r>
            <a:r>
              <a:rPr lang="de-DE" dirty="0" err="1" smtClean="0"/>
              <a:t>for</a:t>
            </a:r>
            <a:r>
              <a:rPr lang="de-DE" dirty="0" smtClean="0"/>
              <a:t> </a:t>
            </a:r>
            <a:r>
              <a:rPr lang="de-DE" dirty="0" err="1" smtClean="0"/>
              <a:t>me</a:t>
            </a:r>
            <a:r>
              <a:rPr lang="de-DE" dirty="0" smtClean="0"/>
              <a:t>, </a:t>
            </a:r>
            <a:r>
              <a:rPr lang="de-DE" dirty="0" err="1" smtClean="0"/>
              <a:t>because</a:t>
            </a:r>
            <a:r>
              <a:rPr lang="de-DE" dirty="0" smtClean="0"/>
              <a:t> </a:t>
            </a:r>
            <a:r>
              <a:rPr lang="de-DE" dirty="0" err="1" smtClean="0"/>
              <a:t>this</a:t>
            </a:r>
            <a:r>
              <a:rPr lang="de-DE" dirty="0" smtClean="0"/>
              <a:t> </a:t>
            </a:r>
            <a:r>
              <a:rPr lang="de-DE" dirty="0" err="1" smtClean="0"/>
              <a:t>meant</a:t>
            </a:r>
            <a:r>
              <a:rPr lang="de-DE" dirty="0" smtClean="0"/>
              <a:t> </a:t>
            </a:r>
            <a:r>
              <a:rPr lang="de-DE" dirty="0" err="1" smtClean="0"/>
              <a:t>that</a:t>
            </a:r>
            <a:r>
              <a:rPr lang="de-DE" dirty="0" smtClean="0"/>
              <a:t> </a:t>
            </a:r>
            <a:r>
              <a:rPr lang="de-DE" dirty="0" err="1" smtClean="0"/>
              <a:t>we</a:t>
            </a:r>
            <a:r>
              <a:rPr lang="de-DE" dirty="0" smtClean="0"/>
              <a:t> </a:t>
            </a:r>
            <a:r>
              <a:rPr lang="de-DE" dirty="0" err="1" smtClean="0"/>
              <a:t>were</a:t>
            </a:r>
            <a:r>
              <a:rPr lang="de-DE" dirty="0" smtClean="0"/>
              <a:t> </a:t>
            </a:r>
            <a:r>
              <a:rPr lang="de-DE" dirty="0" err="1" smtClean="0"/>
              <a:t>able</a:t>
            </a:r>
            <a:r>
              <a:rPr lang="de-DE" dirty="0" smtClean="0"/>
              <a:t> </a:t>
            </a:r>
            <a:r>
              <a:rPr lang="de-DE" dirty="0" err="1" smtClean="0"/>
              <a:t>to</a:t>
            </a:r>
            <a:r>
              <a:rPr lang="de-DE" dirty="0" smtClean="0"/>
              <a:t> </a:t>
            </a:r>
            <a:r>
              <a:rPr lang="de-DE" dirty="0" err="1" smtClean="0"/>
              <a:t>understand</a:t>
            </a:r>
            <a:r>
              <a:rPr lang="de-DE" dirty="0" smtClean="0"/>
              <a:t> </a:t>
            </a:r>
            <a:r>
              <a:rPr lang="de-DE" dirty="0" err="1" smtClean="0"/>
              <a:t>our</a:t>
            </a:r>
            <a:r>
              <a:rPr lang="de-DE" dirty="0" smtClean="0"/>
              <a:t> </a:t>
            </a:r>
            <a:r>
              <a:rPr lang="de-DE" dirty="0" err="1" smtClean="0"/>
              <a:t>data</a:t>
            </a:r>
            <a:r>
              <a:rPr lang="de-DE" dirty="0" smtClean="0"/>
              <a:t> </a:t>
            </a:r>
            <a:r>
              <a:rPr lang="de-DE" dirty="0" err="1" smtClean="0"/>
              <a:t>well</a:t>
            </a:r>
            <a:r>
              <a:rPr lang="de-DE" dirty="0" smtClean="0"/>
              <a:t> </a:t>
            </a:r>
            <a:r>
              <a:rPr lang="de-DE" dirty="0" err="1" smtClean="0"/>
              <a:t>enough</a:t>
            </a:r>
            <a:r>
              <a:rPr lang="de-DE" dirty="0" smtClean="0"/>
              <a:t> </a:t>
            </a:r>
            <a:r>
              <a:rPr lang="de-DE" dirty="0" err="1" smtClean="0"/>
              <a:t>to</a:t>
            </a:r>
            <a:r>
              <a:rPr lang="de-DE" dirty="0" smtClean="0"/>
              <a:t> </a:t>
            </a:r>
            <a:r>
              <a:rPr lang="de-DE" dirty="0" err="1" smtClean="0"/>
              <a:t>distill</a:t>
            </a:r>
            <a:r>
              <a:rPr lang="de-DE" dirty="0" smtClean="0"/>
              <a:t> </a:t>
            </a:r>
            <a:r>
              <a:rPr lang="de-DE" dirty="0" err="1" smtClean="0"/>
              <a:t>the</a:t>
            </a:r>
            <a:r>
              <a:rPr lang="de-DE" dirty="0" smtClean="0"/>
              <a:t> </a:t>
            </a:r>
            <a:r>
              <a:rPr lang="de-DE" dirty="0" err="1" smtClean="0"/>
              <a:t>giant</a:t>
            </a:r>
            <a:r>
              <a:rPr lang="de-DE" dirty="0" smtClean="0"/>
              <a:t> </a:t>
            </a:r>
            <a:r>
              <a:rPr lang="de-DE" dirty="0" err="1" smtClean="0"/>
              <a:t>dataset</a:t>
            </a:r>
            <a:r>
              <a:rPr lang="de-DE" dirty="0" smtClean="0"/>
              <a:t> </a:t>
            </a:r>
            <a:r>
              <a:rPr lang="de-DE" dirty="0" err="1" smtClean="0"/>
              <a:t>into</a:t>
            </a:r>
            <a:r>
              <a:rPr lang="de-DE" dirty="0" smtClean="0"/>
              <a:t> </a:t>
            </a:r>
            <a:r>
              <a:rPr lang="de-DE" dirty="0" err="1" smtClean="0"/>
              <a:t>the</a:t>
            </a:r>
            <a:r>
              <a:rPr lang="de-DE" dirty="0" smtClean="0"/>
              <a:t> </a:t>
            </a:r>
            <a:r>
              <a:rPr lang="de-DE" dirty="0" err="1" smtClean="0"/>
              <a:t>explanatory</a:t>
            </a:r>
            <a:r>
              <a:rPr lang="de-DE" dirty="0" smtClean="0"/>
              <a:t> </a:t>
            </a:r>
            <a:r>
              <a:rPr lang="de-DE" dirty="0" err="1" smtClean="0"/>
              <a:t>essence</a:t>
            </a:r>
            <a:r>
              <a:rPr lang="de-DE" dirty="0" smtClean="0"/>
              <a:t>,</a:t>
            </a:r>
            <a:r>
              <a:rPr lang="de-DE" baseline="0" dirty="0" smtClean="0"/>
              <a:t> </a:t>
            </a:r>
            <a:r>
              <a:rPr lang="de-DE" baseline="0" dirty="0" err="1" smtClean="0"/>
              <a:t>which</a:t>
            </a:r>
            <a:r>
              <a:rPr lang="de-DE" baseline="0" dirty="0" smtClean="0"/>
              <a:t> </a:t>
            </a:r>
            <a:r>
              <a:rPr lang="de-DE" baseline="0" dirty="0" err="1" smtClean="0"/>
              <a:t>is</a:t>
            </a:r>
            <a:r>
              <a:rPr lang="de-DE" baseline="0" dirty="0" smtClean="0"/>
              <a:t> </a:t>
            </a:r>
            <a:r>
              <a:rPr lang="de-DE" baseline="0" dirty="0" err="1" smtClean="0"/>
              <a:t>readily</a:t>
            </a:r>
            <a:r>
              <a:rPr lang="de-DE" baseline="0" dirty="0" smtClean="0"/>
              <a:t> </a:t>
            </a:r>
            <a:r>
              <a:rPr lang="de-DE" baseline="0" dirty="0" err="1" smtClean="0"/>
              <a:t>communicable</a:t>
            </a:r>
            <a:r>
              <a:rPr lang="de-DE" baseline="0" dirty="0" smtClean="0"/>
              <a:t> </a:t>
            </a:r>
            <a:r>
              <a:rPr lang="de-DE" baseline="0" dirty="0" err="1" smtClean="0"/>
              <a:t>and</a:t>
            </a:r>
            <a:r>
              <a:rPr lang="de-DE" baseline="0" dirty="0" smtClean="0"/>
              <a:t> </a:t>
            </a:r>
            <a:r>
              <a:rPr lang="de-DE" baseline="0" dirty="0" err="1" smtClean="0"/>
              <a:t>entirely</a:t>
            </a:r>
            <a:r>
              <a:rPr lang="de-DE" baseline="0" dirty="0" smtClean="0"/>
              <a:t> </a:t>
            </a:r>
            <a:r>
              <a:rPr lang="de-DE" baseline="0" dirty="0" err="1" smtClean="0"/>
              <a:t>understandable</a:t>
            </a:r>
            <a:r>
              <a:rPr lang="de-DE" baseline="0" dirty="0" smtClean="0"/>
              <a:t>.</a:t>
            </a:r>
            <a:endParaRPr lang="en-US" dirty="0"/>
          </a:p>
        </p:txBody>
      </p:sp>
      <p:sp>
        <p:nvSpPr>
          <p:cNvPr id="4" name="Slide Number Placeholder 3"/>
          <p:cNvSpPr>
            <a:spLocks noGrp="1"/>
          </p:cNvSpPr>
          <p:nvPr>
            <p:ph type="sldNum" sz="quarter" idx="10"/>
          </p:nvPr>
        </p:nvSpPr>
        <p:spPr/>
        <p:txBody>
          <a:bodyPr/>
          <a:lstStyle/>
          <a:p>
            <a:fld id="{B1B65C8A-750B-49CD-893C-098708538ACC}" type="slidenum">
              <a:rPr lang="en-US" smtClean="0"/>
              <a:pPr/>
              <a:t>34</a:t>
            </a:fld>
            <a:endParaRPr lang="en-US"/>
          </a:p>
        </p:txBody>
      </p:sp>
    </p:spTree>
    <p:extLst>
      <p:ext uri="{BB962C8B-B14F-4D97-AF65-F5344CB8AC3E}">
        <p14:creationId xmlns:p14="http://schemas.microsoft.com/office/powerpoint/2010/main" xmlns="" val="35199163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1B65C8A-750B-49CD-893C-098708538ACC}" type="slidenum">
              <a:rPr lang="en-US" smtClean="0"/>
              <a:pPr/>
              <a:t>35</a:t>
            </a:fld>
            <a:endParaRPr lang="en-US"/>
          </a:p>
        </p:txBody>
      </p:sp>
    </p:spTree>
    <p:extLst>
      <p:ext uri="{BB962C8B-B14F-4D97-AF65-F5344CB8AC3E}">
        <p14:creationId xmlns:p14="http://schemas.microsoft.com/office/powerpoint/2010/main" xmlns="" val="15119408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This </a:t>
            </a:r>
            <a:r>
              <a:rPr lang="en-US" dirty="0" err="1" smtClean="0"/>
              <a:t>circos</a:t>
            </a:r>
            <a:r>
              <a:rPr lang="en-US" dirty="0" smtClean="0"/>
              <a:t> plot then, summarizes the stages and the transitions between them, as observed in exercise from a single drop of human capillary blood. </a:t>
            </a:r>
          </a:p>
          <a:p>
            <a:endParaRPr lang="de-DE" dirty="0" smtClean="0"/>
          </a:p>
          <a:p>
            <a:r>
              <a:rPr lang="de-DE" dirty="0" smtClean="0"/>
              <a:t>The top </a:t>
            </a:r>
            <a:r>
              <a:rPr lang="de-DE" dirty="0" err="1" smtClean="0"/>
              <a:t>of</a:t>
            </a:r>
            <a:r>
              <a:rPr lang="de-DE" dirty="0" smtClean="0"/>
              <a:t> </a:t>
            </a:r>
            <a:r>
              <a:rPr lang="de-DE" dirty="0" err="1" smtClean="0"/>
              <a:t>the</a:t>
            </a:r>
            <a:r>
              <a:rPr lang="de-DE" dirty="0" smtClean="0"/>
              <a:t> </a:t>
            </a:r>
            <a:r>
              <a:rPr lang="de-DE" dirty="0" err="1" smtClean="0"/>
              <a:t>circle</a:t>
            </a:r>
            <a:r>
              <a:rPr lang="de-DE" dirty="0" smtClean="0"/>
              <a:t> </a:t>
            </a:r>
            <a:r>
              <a:rPr lang="de-DE" dirty="0" err="1" smtClean="0"/>
              <a:t>are</a:t>
            </a:r>
            <a:r>
              <a:rPr lang="de-DE" dirty="0" smtClean="0"/>
              <a:t> </a:t>
            </a:r>
            <a:r>
              <a:rPr lang="de-DE" dirty="0" err="1" smtClean="0"/>
              <a:t>the</a:t>
            </a:r>
            <a:r>
              <a:rPr lang="de-DE" dirty="0" smtClean="0"/>
              <a:t> </a:t>
            </a:r>
            <a:r>
              <a:rPr lang="de-DE" dirty="0" err="1" smtClean="0"/>
              <a:t>laps</a:t>
            </a:r>
            <a:r>
              <a:rPr lang="de-DE" dirty="0" smtClean="0"/>
              <a:t>, </a:t>
            </a:r>
            <a:r>
              <a:rPr lang="de-DE" dirty="0" err="1" smtClean="0"/>
              <a:t>and</a:t>
            </a:r>
            <a:r>
              <a:rPr lang="de-DE" dirty="0" smtClean="0"/>
              <a:t> </a:t>
            </a:r>
            <a:r>
              <a:rPr lang="de-DE" dirty="0" err="1" smtClean="0"/>
              <a:t>the</a:t>
            </a:r>
            <a:r>
              <a:rPr lang="de-DE" dirty="0" smtClean="0"/>
              <a:t> </a:t>
            </a:r>
            <a:r>
              <a:rPr lang="de-DE" dirty="0" err="1" smtClean="0"/>
              <a:t>proportion</a:t>
            </a:r>
            <a:r>
              <a:rPr lang="de-DE" dirty="0" smtClean="0"/>
              <a:t> </a:t>
            </a:r>
            <a:r>
              <a:rPr lang="de-DE" dirty="0" err="1" smtClean="0"/>
              <a:t>of</a:t>
            </a:r>
            <a:r>
              <a:rPr lang="de-DE" dirty="0" smtClean="0"/>
              <a:t> </a:t>
            </a:r>
            <a:r>
              <a:rPr lang="de-DE" dirty="0" err="1" smtClean="0"/>
              <a:t>the</a:t>
            </a:r>
            <a:r>
              <a:rPr lang="de-DE" dirty="0" smtClean="0"/>
              <a:t> </a:t>
            </a:r>
            <a:r>
              <a:rPr lang="de-DE" dirty="0" err="1" smtClean="0"/>
              <a:t>color</a:t>
            </a:r>
            <a:r>
              <a:rPr lang="de-DE" dirty="0" smtClean="0"/>
              <a:t> </a:t>
            </a:r>
            <a:r>
              <a:rPr lang="de-DE" dirty="0" err="1" smtClean="0"/>
              <a:t>of</a:t>
            </a:r>
            <a:r>
              <a:rPr lang="de-DE" dirty="0" smtClean="0"/>
              <a:t> </a:t>
            </a:r>
            <a:r>
              <a:rPr lang="de-DE" dirty="0" err="1" smtClean="0"/>
              <a:t>our</a:t>
            </a:r>
            <a:r>
              <a:rPr lang="de-DE" dirty="0" smtClean="0"/>
              <a:t> </a:t>
            </a:r>
            <a:r>
              <a:rPr lang="de-DE" dirty="0" err="1" smtClean="0"/>
              <a:t>explanatory</a:t>
            </a:r>
            <a:r>
              <a:rPr lang="de-DE" dirty="0" smtClean="0"/>
              <a:t> variables </a:t>
            </a:r>
            <a:r>
              <a:rPr lang="de-DE" dirty="0" err="1" smtClean="0"/>
              <a:t>shows</a:t>
            </a:r>
            <a:r>
              <a:rPr lang="de-DE" dirty="0" smtClean="0"/>
              <a:t> </a:t>
            </a:r>
            <a:r>
              <a:rPr lang="de-DE" dirty="0" err="1" smtClean="0"/>
              <a:t>how</a:t>
            </a:r>
            <a:r>
              <a:rPr lang="de-DE" dirty="0" smtClean="0"/>
              <a:t> </a:t>
            </a:r>
            <a:r>
              <a:rPr lang="de-DE" dirty="0" err="1" smtClean="0"/>
              <a:t>much</a:t>
            </a:r>
            <a:r>
              <a:rPr lang="de-DE" dirty="0" smtClean="0"/>
              <a:t> </a:t>
            </a:r>
            <a:r>
              <a:rPr lang="de-DE" dirty="0" err="1" smtClean="0"/>
              <a:t>these</a:t>
            </a:r>
            <a:r>
              <a:rPr lang="de-DE" dirty="0" smtClean="0"/>
              <a:t> </a:t>
            </a:r>
            <a:r>
              <a:rPr lang="de-DE" dirty="0" err="1" smtClean="0"/>
              <a:t>contributed</a:t>
            </a:r>
            <a:r>
              <a:rPr lang="de-DE" dirty="0" smtClean="0"/>
              <a:t> </a:t>
            </a:r>
            <a:r>
              <a:rPr lang="de-DE" dirty="0" err="1" smtClean="0"/>
              <a:t>to</a:t>
            </a:r>
            <a:r>
              <a:rPr lang="de-DE" dirty="0" smtClean="0"/>
              <a:t> </a:t>
            </a:r>
            <a:r>
              <a:rPr lang="de-DE" dirty="0" err="1" smtClean="0"/>
              <a:t>each</a:t>
            </a:r>
            <a:r>
              <a:rPr lang="de-DE" dirty="0" smtClean="0"/>
              <a:t> </a:t>
            </a:r>
            <a:r>
              <a:rPr lang="de-DE" dirty="0" err="1" smtClean="0"/>
              <a:t>round</a:t>
            </a:r>
            <a:r>
              <a:rPr lang="de-DE" dirty="0" smtClean="0"/>
              <a:t>. </a:t>
            </a:r>
          </a:p>
          <a:p>
            <a:endParaRPr lang="de-DE" dirty="0" smtClean="0"/>
          </a:p>
          <a:p>
            <a:r>
              <a:rPr lang="de-DE" dirty="0" smtClean="0"/>
              <a:t>As </a:t>
            </a:r>
            <a:r>
              <a:rPr lang="de-DE" dirty="0" err="1" smtClean="0"/>
              <a:t>you</a:t>
            </a:r>
            <a:r>
              <a:rPr lang="de-DE" dirty="0" smtClean="0"/>
              <a:t> </a:t>
            </a:r>
            <a:r>
              <a:rPr lang="de-DE" dirty="0" err="1" smtClean="0"/>
              <a:t>can</a:t>
            </a:r>
            <a:r>
              <a:rPr lang="de-DE" dirty="0" smtClean="0"/>
              <a:t> </a:t>
            </a:r>
            <a:r>
              <a:rPr lang="de-DE" dirty="0" err="1" smtClean="0"/>
              <a:t>see</a:t>
            </a:r>
            <a:r>
              <a:rPr lang="de-DE" dirty="0" smtClean="0"/>
              <a:t>, i </a:t>
            </a:r>
            <a:r>
              <a:rPr lang="de-DE" dirty="0" err="1" smtClean="0"/>
              <a:t>started</a:t>
            </a:r>
            <a:r>
              <a:rPr lang="de-DE" dirty="0" smtClean="0"/>
              <a:t> </a:t>
            </a:r>
            <a:r>
              <a:rPr lang="de-DE" dirty="0" err="1" smtClean="0"/>
              <a:t>with</a:t>
            </a:r>
            <a:r>
              <a:rPr lang="de-DE" baseline="0" dirty="0" smtClean="0"/>
              <a:t> a high </a:t>
            </a:r>
            <a:r>
              <a:rPr lang="de-DE" baseline="0" dirty="0" err="1" smtClean="0"/>
              <a:t>wellbeing</a:t>
            </a:r>
            <a:r>
              <a:rPr lang="de-DE" baseline="0" dirty="0" smtClean="0"/>
              <a:t>, </a:t>
            </a:r>
            <a:r>
              <a:rPr lang="de-DE" baseline="0" dirty="0" err="1" smtClean="0"/>
              <a:t>went</a:t>
            </a:r>
            <a:r>
              <a:rPr lang="de-DE" baseline="0" dirty="0" smtClean="0"/>
              <a:t> </a:t>
            </a:r>
            <a:r>
              <a:rPr lang="de-DE" baseline="0" dirty="0" err="1" smtClean="0"/>
              <a:t>into</a:t>
            </a:r>
            <a:r>
              <a:rPr lang="de-DE" baseline="0" dirty="0" smtClean="0"/>
              <a:t> a fermentative </a:t>
            </a:r>
            <a:r>
              <a:rPr lang="de-DE" baseline="0" dirty="0" err="1" smtClean="0"/>
              <a:t>phase</a:t>
            </a:r>
            <a:r>
              <a:rPr lang="de-DE" baseline="0" dirty="0" smtClean="0"/>
              <a:t> </a:t>
            </a:r>
            <a:r>
              <a:rPr lang="de-DE" baseline="0" dirty="0" err="1" smtClean="0"/>
              <a:t>which</a:t>
            </a:r>
            <a:r>
              <a:rPr lang="de-DE" baseline="0" dirty="0" smtClean="0"/>
              <a:t> </a:t>
            </a:r>
            <a:r>
              <a:rPr lang="de-DE" baseline="0" dirty="0" err="1" smtClean="0"/>
              <a:t>resulted</a:t>
            </a:r>
            <a:r>
              <a:rPr lang="de-DE" baseline="0" dirty="0" smtClean="0"/>
              <a:t> in </a:t>
            </a:r>
            <a:r>
              <a:rPr lang="de-DE" baseline="0" dirty="0" err="1" smtClean="0"/>
              <a:t>the</a:t>
            </a:r>
            <a:r>
              <a:rPr lang="de-DE" baseline="0" dirty="0" smtClean="0"/>
              <a:t> </a:t>
            </a:r>
            <a:r>
              <a:rPr lang="de-DE" baseline="0" dirty="0" err="1" smtClean="0"/>
              <a:t>crisis</a:t>
            </a:r>
            <a:r>
              <a:rPr lang="de-DE" baseline="0" dirty="0" smtClean="0"/>
              <a:t>, </a:t>
            </a:r>
            <a:r>
              <a:rPr lang="de-DE" baseline="0" dirty="0" err="1" smtClean="0"/>
              <a:t>characterized</a:t>
            </a:r>
            <a:r>
              <a:rPr lang="de-DE" baseline="0" dirty="0" smtClean="0"/>
              <a:t> </a:t>
            </a:r>
            <a:r>
              <a:rPr lang="de-DE" baseline="0" dirty="0" err="1" smtClean="0"/>
              <a:t>by</a:t>
            </a:r>
            <a:r>
              <a:rPr lang="de-DE" baseline="0" dirty="0" smtClean="0"/>
              <a:t> </a:t>
            </a:r>
            <a:r>
              <a:rPr lang="de-DE" baseline="0" dirty="0" err="1" smtClean="0"/>
              <a:t>the</a:t>
            </a:r>
            <a:r>
              <a:rPr lang="de-DE" baseline="0" dirty="0" smtClean="0"/>
              <a:t> </a:t>
            </a:r>
            <a:r>
              <a:rPr lang="de-DE" baseline="0" dirty="0" err="1" smtClean="0"/>
              <a:t>insufficient</a:t>
            </a:r>
            <a:r>
              <a:rPr lang="de-DE" baseline="0" dirty="0" smtClean="0"/>
              <a:t> </a:t>
            </a:r>
            <a:r>
              <a:rPr lang="de-DE" baseline="0" dirty="0" err="1" smtClean="0"/>
              <a:t>oxygen</a:t>
            </a:r>
            <a:r>
              <a:rPr lang="de-DE" baseline="0" dirty="0" smtClean="0"/>
              <a:t> </a:t>
            </a:r>
            <a:r>
              <a:rPr lang="de-DE" baseline="0" dirty="0" err="1" smtClean="0"/>
              <a:t>supply</a:t>
            </a:r>
            <a:r>
              <a:rPr lang="de-DE" baseline="0" dirty="0" smtClean="0"/>
              <a:t> </a:t>
            </a:r>
            <a:r>
              <a:rPr lang="de-DE" baseline="0" dirty="0" err="1" smtClean="0"/>
              <a:t>for</a:t>
            </a:r>
            <a:r>
              <a:rPr lang="de-DE" baseline="0" dirty="0" smtClean="0"/>
              <a:t> </a:t>
            </a:r>
            <a:r>
              <a:rPr lang="de-DE" baseline="0" dirty="0" err="1" smtClean="0"/>
              <a:t>muscle</a:t>
            </a:r>
            <a:r>
              <a:rPr lang="de-DE" baseline="0" dirty="0" smtClean="0"/>
              <a:t> </a:t>
            </a:r>
            <a:r>
              <a:rPr lang="de-DE" baseline="0" dirty="0" err="1" smtClean="0"/>
              <a:t>that</a:t>
            </a:r>
            <a:r>
              <a:rPr lang="de-DE" baseline="0" dirty="0" smtClean="0"/>
              <a:t> was </a:t>
            </a:r>
            <a:r>
              <a:rPr lang="de-DE" baseline="0" dirty="0" err="1" smtClean="0"/>
              <a:t>answered</a:t>
            </a:r>
            <a:r>
              <a:rPr lang="de-DE" baseline="0" dirty="0" smtClean="0"/>
              <a:t> </a:t>
            </a:r>
            <a:r>
              <a:rPr lang="de-DE" baseline="0" dirty="0" err="1" smtClean="0"/>
              <a:t>by</a:t>
            </a:r>
            <a:r>
              <a:rPr lang="de-DE" baseline="0" dirty="0" smtClean="0"/>
              <a:t> </a:t>
            </a:r>
            <a:r>
              <a:rPr lang="de-DE" baseline="0" dirty="0" err="1" smtClean="0"/>
              <a:t>oxygen</a:t>
            </a:r>
            <a:r>
              <a:rPr lang="de-DE" baseline="0" dirty="0" smtClean="0"/>
              <a:t> </a:t>
            </a:r>
            <a:r>
              <a:rPr lang="de-DE" baseline="0" dirty="0" err="1" smtClean="0"/>
              <a:t>release</a:t>
            </a:r>
            <a:r>
              <a:rPr lang="de-DE" baseline="0" dirty="0" smtClean="0"/>
              <a:t> </a:t>
            </a:r>
            <a:r>
              <a:rPr lang="de-DE" baseline="0" dirty="0" err="1" smtClean="0"/>
              <a:t>and</a:t>
            </a:r>
            <a:r>
              <a:rPr lang="de-DE" baseline="0" dirty="0" smtClean="0"/>
              <a:t> </a:t>
            </a:r>
            <a:r>
              <a:rPr lang="de-DE" baseline="0" dirty="0" err="1" smtClean="0"/>
              <a:t>resulting</a:t>
            </a:r>
            <a:r>
              <a:rPr lang="de-DE" baseline="0" dirty="0" smtClean="0"/>
              <a:t> </a:t>
            </a:r>
            <a:r>
              <a:rPr lang="de-DE" baseline="0" dirty="0" err="1" smtClean="0"/>
              <a:t>burst</a:t>
            </a:r>
            <a:r>
              <a:rPr lang="de-DE" baseline="0" dirty="0" smtClean="0"/>
              <a:t> </a:t>
            </a:r>
            <a:r>
              <a:rPr lang="de-DE" baseline="0" dirty="0" err="1" smtClean="0"/>
              <a:t>of</a:t>
            </a:r>
            <a:r>
              <a:rPr lang="de-DE" baseline="0" dirty="0" smtClean="0"/>
              <a:t> oxidative </a:t>
            </a:r>
            <a:r>
              <a:rPr lang="de-DE" baseline="0" dirty="0" err="1" smtClean="0"/>
              <a:t>stress</a:t>
            </a:r>
            <a:r>
              <a:rPr lang="de-DE" baseline="0" dirty="0" smtClean="0"/>
              <a:t>. </a:t>
            </a:r>
            <a:r>
              <a:rPr lang="de-DE" baseline="0" dirty="0" err="1" smtClean="0"/>
              <a:t>Its</a:t>
            </a:r>
            <a:r>
              <a:rPr lang="de-DE" baseline="0" dirty="0" smtClean="0"/>
              <a:t> </a:t>
            </a:r>
            <a:r>
              <a:rPr lang="de-DE" baseline="0" dirty="0" err="1" smtClean="0"/>
              <a:t>resolution</a:t>
            </a:r>
            <a:r>
              <a:rPr lang="de-DE" baseline="0" dirty="0" smtClean="0"/>
              <a:t> in L4 was </a:t>
            </a:r>
            <a:r>
              <a:rPr lang="de-DE" baseline="0" dirty="0" err="1" smtClean="0"/>
              <a:t>accompanied</a:t>
            </a:r>
            <a:r>
              <a:rPr lang="de-DE" baseline="0" dirty="0" smtClean="0"/>
              <a:t> </a:t>
            </a:r>
            <a:r>
              <a:rPr lang="de-DE" baseline="0" dirty="0" err="1" smtClean="0"/>
              <a:t>by</a:t>
            </a:r>
            <a:r>
              <a:rPr lang="de-DE" baseline="0" dirty="0" smtClean="0"/>
              <a:t> an </a:t>
            </a:r>
            <a:r>
              <a:rPr lang="de-DE" baseline="0" dirty="0" err="1" smtClean="0"/>
              <a:t>increase</a:t>
            </a:r>
            <a:r>
              <a:rPr lang="de-DE" baseline="0" dirty="0" smtClean="0"/>
              <a:t> in </a:t>
            </a:r>
            <a:r>
              <a:rPr lang="de-DE" baseline="0" dirty="0" err="1" smtClean="0"/>
              <a:t>wellbeing</a:t>
            </a:r>
            <a:r>
              <a:rPr lang="de-DE" baseline="0" dirty="0" smtClean="0"/>
              <a:t>, </a:t>
            </a:r>
            <a:r>
              <a:rPr lang="de-DE" baseline="0" dirty="0" err="1" smtClean="0"/>
              <a:t>before</a:t>
            </a:r>
            <a:r>
              <a:rPr lang="de-DE" baseline="0" dirty="0" smtClean="0"/>
              <a:t> a </a:t>
            </a:r>
            <a:r>
              <a:rPr lang="de-DE" baseline="0" dirty="0" err="1" smtClean="0"/>
              <a:t>second</a:t>
            </a:r>
            <a:r>
              <a:rPr lang="de-DE" baseline="0" dirty="0" smtClean="0"/>
              <a:t> </a:t>
            </a:r>
            <a:r>
              <a:rPr lang="de-DE" baseline="0" dirty="0" err="1" smtClean="0"/>
              <a:t>stable</a:t>
            </a:r>
            <a:r>
              <a:rPr lang="de-DE" baseline="0" dirty="0" smtClean="0"/>
              <a:t> oxidative </a:t>
            </a:r>
            <a:r>
              <a:rPr lang="de-DE" baseline="0" dirty="0" err="1" smtClean="0"/>
              <a:t>phase</a:t>
            </a:r>
            <a:r>
              <a:rPr lang="de-DE" baseline="0" dirty="0" smtClean="0"/>
              <a:t> </a:t>
            </a:r>
            <a:r>
              <a:rPr lang="de-DE" baseline="0" dirty="0" err="1" smtClean="0"/>
              <a:t>of</a:t>
            </a:r>
            <a:r>
              <a:rPr lang="de-DE" baseline="0" dirty="0" smtClean="0"/>
              <a:t> </a:t>
            </a:r>
            <a:r>
              <a:rPr lang="de-DE" baseline="0" dirty="0" err="1" smtClean="0"/>
              <a:t>metabolism</a:t>
            </a:r>
            <a:r>
              <a:rPr lang="de-DE" baseline="0" dirty="0" smtClean="0"/>
              <a:t> </a:t>
            </a:r>
            <a:r>
              <a:rPr lang="de-DE" baseline="0" dirty="0" err="1" smtClean="0"/>
              <a:t>occured</a:t>
            </a:r>
            <a:r>
              <a:rPr lang="de-DE" baseline="0" dirty="0" smtClean="0"/>
              <a:t>. After </a:t>
            </a:r>
            <a:r>
              <a:rPr lang="de-DE" baseline="0" dirty="0" err="1" smtClean="0"/>
              <a:t>rest</a:t>
            </a:r>
            <a:r>
              <a:rPr lang="de-DE" baseline="0" dirty="0" smtClean="0"/>
              <a:t>, i was still in an oxidative </a:t>
            </a:r>
            <a:r>
              <a:rPr lang="de-DE" baseline="0" dirty="0" err="1" smtClean="0"/>
              <a:t>state</a:t>
            </a:r>
            <a:r>
              <a:rPr lang="de-DE" baseline="0" dirty="0" smtClean="0"/>
              <a:t>, </a:t>
            </a:r>
            <a:r>
              <a:rPr lang="de-DE" baseline="0" dirty="0" err="1" smtClean="0"/>
              <a:t>and</a:t>
            </a:r>
            <a:r>
              <a:rPr lang="de-DE" baseline="0" dirty="0" smtClean="0"/>
              <a:t> </a:t>
            </a:r>
            <a:r>
              <a:rPr lang="de-DE" baseline="0" dirty="0" err="1" smtClean="0"/>
              <a:t>wellbeing</a:t>
            </a:r>
            <a:r>
              <a:rPr lang="de-DE" baseline="0" dirty="0" smtClean="0"/>
              <a:t> </a:t>
            </a:r>
            <a:r>
              <a:rPr lang="de-DE" baseline="0" dirty="0" err="1" smtClean="0"/>
              <a:t>increased</a:t>
            </a:r>
            <a:r>
              <a:rPr lang="de-DE" baseline="0" dirty="0" smtClean="0"/>
              <a:t> </a:t>
            </a:r>
            <a:r>
              <a:rPr lang="de-DE" baseline="0" dirty="0" err="1" smtClean="0"/>
              <a:t>once</a:t>
            </a:r>
            <a:r>
              <a:rPr lang="de-DE" baseline="0" dirty="0" smtClean="0"/>
              <a:t> </a:t>
            </a:r>
            <a:r>
              <a:rPr lang="de-DE" baseline="0" dirty="0" err="1" smtClean="0"/>
              <a:t>more</a:t>
            </a:r>
            <a:r>
              <a:rPr lang="de-DE" baseline="0" dirty="0" smtClean="0"/>
              <a:t>.</a:t>
            </a:r>
            <a:endParaRPr lang="en-US" dirty="0"/>
          </a:p>
        </p:txBody>
      </p:sp>
      <p:sp>
        <p:nvSpPr>
          <p:cNvPr id="4" name="Slide Number Placeholder 3"/>
          <p:cNvSpPr>
            <a:spLocks noGrp="1"/>
          </p:cNvSpPr>
          <p:nvPr>
            <p:ph type="sldNum" sz="quarter" idx="10"/>
          </p:nvPr>
        </p:nvSpPr>
        <p:spPr/>
        <p:txBody>
          <a:bodyPr/>
          <a:lstStyle/>
          <a:p>
            <a:fld id="{B1B65C8A-750B-49CD-893C-098708538ACC}" type="slidenum">
              <a:rPr lang="en-US" smtClean="0"/>
              <a:pPr/>
              <a:t>36</a:t>
            </a:fld>
            <a:endParaRPr lang="en-US"/>
          </a:p>
        </p:txBody>
      </p:sp>
    </p:spTree>
    <p:extLst>
      <p:ext uri="{BB962C8B-B14F-4D97-AF65-F5344CB8AC3E}">
        <p14:creationId xmlns:p14="http://schemas.microsoft.com/office/powerpoint/2010/main" xmlns="" val="539474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E5C38EC-0C1E-4471-84BB-C8B7AD2FF3D5}" type="datetimeFigureOut">
              <a:rPr lang="en-US" smtClean="0"/>
              <a:pPr/>
              <a:t>5/7/2015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5210B-0C38-4087-8F9D-F3392C8F4E01}" type="slidenum">
              <a:rPr lang="en-US" smtClean="0"/>
              <a:pPr/>
              <a:t>‹#›</a:t>
            </a:fld>
            <a:endParaRPr lang="en-US"/>
          </a:p>
        </p:txBody>
      </p:sp>
    </p:spTree>
    <p:extLst>
      <p:ext uri="{BB962C8B-B14F-4D97-AF65-F5344CB8AC3E}">
        <p14:creationId xmlns:p14="http://schemas.microsoft.com/office/powerpoint/2010/main" xmlns="" val="451807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5C38EC-0C1E-4471-84BB-C8B7AD2FF3D5}" type="datetimeFigureOut">
              <a:rPr lang="en-US" smtClean="0"/>
              <a:pPr/>
              <a:t>5/7/2015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5210B-0C38-4087-8F9D-F3392C8F4E01}" type="slidenum">
              <a:rPr lang="en-US" smtClean="0"/>
              <a:pPr/>
              <a:t>‹#›</a:t>
            </a:fld>
            <a:endParaRPr lang="en-US"/>
          </a:p>
        </p:txBody>
      </p:sp>
    </p:spTree>
    <p:extLst>
      <p:ext uri="{BB962C8B-B14F-4D97-AF65-F5344CB8AC3E}">
        <p14:creationId xmlns:p14="http://schemas.microsoft.com/office/powerpoint/2010/main" xmlns="" val="890909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9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5C38EC-0C1E-4471-84BB-C8B7AD2FF3D5}" type="datetimeFigureOut">
              <a:rPr lang="en-US" smtClean="0"/>
              <a:pPr/>
              <a:t>5/7/2015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5210B-0C38-4087-8F9D-F3392C8F4E01}" type="slidenum">
              <a:rPr lang="en-US" smtClean="0"/>
              <a:pPr/>
              <a:t>‹#›</a:t>
            </a:fld>
            <a:endParaRPr lang="en-US"/>
          </a:p>
        </p:txBody>
      </p:sp>
    </p:spTree>
    <p:extLst>
      <p:ext uri="{BB962C8B-B14F-4D97-AF65-F5344CB8AC3E}">
        <p14:creationId xmlns:p14="http://schemas.microsoft.com/office/powerpoint/2010/main" xmlns="" val="2613961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E5C38EC-0C1E-4471-84BB-C8B7AD2FF3D5}" type="datetimeFigureOut">
              <a:rPr lang="en-US" smtClean="0"/>
              <a:pPr/>
              <a:t>5/7/2015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25210B-0C38-4087-8F9D-F3392C8F4E01}" type="slidenum">
              <a:rPr lang="en-US" smtClean="0"/>
              <a:pPr/>
              <a:t>‹#›</a:t>
            </a:fld>
            <a:endParaRPr lang="en-US"/>
          </a:p>
        </p:txBody>
      </p:sp>
    </p:spTree>
    <p:extLst>
      <p:ext uri="{BB962C8B-B14F-4D97-AF65-F5344CB8AC3E}">
        <p14:creationId xmlns:p14="http://schemas.microsoft.com/office/powerpoint/2010/main" xmlns="" val="31880925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9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9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E5C38EC-0C1E-4471-84BB-C8B7AD2FF3D5}" type="datetimeFigureOut">
              <a:rPr lang="en-US" smtClean="0"/>
              <a:pPr/>
              <a:t>5/7/2015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25210B-0C38-4087-8F9D-F3392C8F4E01}" type="slidenum">
              <a:rPr lang="en-US" smtClean="0"/>
              <a:pPr/>
              <a:t>‹#›</a:t>
            </a:fld>
            <a:endParaRPr lang="en-US"/>
          </a:p>
        </p:txBody>
      </p:sp>
    </p:spTree>
    <p:extLst>
      <p:ext uri="{BB962C8B-B14F-4D97-AF65-F5344CB8AC3E}">
        <p14:creationId xmlns:p14="http://schemas.microsoft.com/office/powerpoint/2010/main" xmlns="" val="5620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E5C38EC-0C1E-4471-84BB-C8B7AD2FF3D5}" type="datetimeFigureOut">
              <a:rPr lang="en-US" smtClean="0"/>
              <a:pPr/>
              <a:t>5/7/2015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25210B-0C38-4087-8F9D-F3392C8F4E01}" type="slidenum">
              <a:rPr lang="en-US" smtClean="0"/>
              <a:pPr/>
              <a:t>‹#›</a:t>
            </a:fld>
            <a:endParaRPr lang="en-US"/>
          </a:p>
        </p:txBody>
      </p:sp>
    </p:spTree>
    <p:extLst>
      <p:ext uri="{BB962C8B-B14F-4D97-AF65-F5344CB8AC3E}">
        <p14:creationId xmlns:p14="http://schemas.microsoft.com/office/powerpoint/2010/main" xmlns="" val="2468389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5C38EC-0C1E-4471-84BB-C8B7AD2FF3D5}" type="datetimeFigureOut">
              <a:rPr lang="en-US" smtClean="0"/>
              <a:pPr/>
              <a:t>5/7/2015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25210B-0C38-4087-8F9D-F3392C8F4E01}" type="slidenum">
              <a:rPr lang="en-US" smtClean="0"/>
              <a:pPr/>
              <a:t>‹#›</a:t>
            </a:fld>
            <a:endParaRPr lang="en-US"/>
          </a:p>
        </p:txBody>
      </p:sp>
    </p:spTree>
    <p:extLst>
      <p:ext uri="{BB962C8B-B14F-4D97-AF65-F5344CB8AC3E}">
        <p14:creationId xmlns:p14="http://schemas.microsoft.com/office/powerpoint/2010/main" xmlns="" val="266407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500"/>
            </a:lvl2pPr>
            <a:lvl3pPr marL="914377" indent="0">
              <a:buNone/>
              <a:defRPr sz="1200"/>
            </a:lvl3pPr>
            <a:lvl4pPr marL="1371566" indent="0">
              <a:buNone/>
              <a:defRPr sz="1100"/>
            </a:lvl4pPr>
            <a:lvl5pPr marL="1828754" indent="0">
              <a:buNone/>
              <a:defRPr sz="1100"/>
            </a:lvl5pPr>
            <a:lvl6pPr marL="2285943" indent="0">
              <a:buNone/>
              <a:defRPr sz="1100"/>
            </a:lvl6pPr>
            <a:lvl7pPr marL="2743131" indent="0">
              <a:buNone/>
              <a:defRPr sz="1100"/>
            </a:lvl7pPr>
            <a:lvl8pPr marL="3200320" indent="0">
              <a:buNone/>
              <a:defRPr sz="1100"/>
            </a:lvl8pPr>
            <a:lvl9pPr marL="3657509" indent="0">
              <a:buNone/>
              <a:defRPr sz="11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5C38EC-0C1E-4471-84BB-C8B7AD2FF3D5}" type="datetimeFigureOut">
              <a:rPr lang="en-US" smtClean="0"/>
              <a:pPr/>
              <a:t>5/7/2015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25210B-0C38-4087-8F9D-F3392C8F4E01}" type="slidenum">
              <a:rPr lang="en-US" smtClean="0"/>
              <a:pPr/>
              <a:t>‹#›</a:t>
            </a:fld>
            <a:endParaRPr lang="en-US"/>
          </a:p>
        </p:txBody>
      </p:sp>
    </p:spTree>
    <p:extLst>
      <p:ext uri="{BB962C8B-B14F-4D97-AF65-F5344CB8AC3E}">
        <p14:creationId xmlns:p14="http://schemas.microsoft.com/office/powerpoint/2010/main" xmlns="" val="41441881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500"/>
            </a:lvl2pPr>
            <a:lvl3pPr marL="914377" indent="0">
              <a:buNone/>
              <a:defRPr sz="1200"/>
            </a:lvl3pPr>
            <a:lvl4pPr marL="1371566" indent="0">
              <a:buNone/>
              <a:defRPr sz="1100"/>
            </a:lvl4pPr>
            <a:lvl5pPr marL="1828754" indent="0">
              <a:buNone/>
              <a:defRPr sz="1100"/>
            </a:lvl5pPr>
            <a:lvl6pPr marL="2285943" indent="0">
              <a:buNone/>
              <a:defRPr sz="1100"/>
            </a:lvl6pPr>
            <a:lvl7pPr marL="2743131" indent="0">
              <a:buNone/>
              <a:defRPr sz="1100"/>
            </a:lvl7pPr>
            <a:lvl8pPr marL="3200320" indent="0">
              <a:buNone/>
              <a:defRPr sz="1100"/>
            </a:lvl8pPr>
            <a:lvl9pPr marL="3657509" indent="0">
              <a:buNone/>
              <a:defRPr sz="11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5C38EC-0C1E-4471-84BB-C8B7AD2FF3D5}" type="datetimeFigureOut">
              <a:rPr lang="en-US" smtClean="0"/>
              <a:pPr/>
              <a:t>5/7/2015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25210B-0C38-4087-8F9D-F3392C8F4E01}" type="slidenum">
              <a:rPr lang="en-US" smtClean="0"/>
              <a:pPr/>
              <a:t>‹#›</a:t>
            </a:fld>
            <a:endParaRPr lang="en-US"/>
          </a:p>
        </p:txBody>
      </p:sp>
    </p:spTree>
    <p:extLst>
      <p:ext uri="{BB962C8B-B14F-4D97-AF65-F5344CB8AC3E}">
        <p14:creationId xmlns:p14="http://schemas.microsoft.com/office/powerpoint/2010/main" xmlns="" val="38974873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5C38EC-0C1E-4471-84BB-C8B7AD2FF3D5}" type="datetimeFigureOut">
              <a:rPr lang="en-US" smtClean="0"/>
              <a:pPr/>
              <a:t>5/7/2015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5210B-0C38-4087-8F9D-F3392C8F4E01}" type="slidenum">
              <a:rPr lang="en-US" smtClean="0"/>
              <a:pPr/>
              <a:t>‹#›</a:t>
            </a:fld>
            <a:endParaRPr lang="en-US"/>
          </a:p>
        </p:txBody>
      </p:sp>
    </p:spTree>
    <p:extLst>
      <p:ext uri="{BB962C8B-B14F-4D97-AF65-F5344CB8AC3E}">
        <p14:creationId xmlns:p14="http://schemas.microsoft.com/office/powerpoint/2010/main" xmlns="" val="1937439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5C38EC-0C1E-4471-84BB-C8B7AD2FF3D5}" type="datetimeFigureOut">
              <a:rPr lang="en-US" smtClean="0"/>
              <a:pPr/>
              <a:t>5/7/2015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25210B-0C38-4087-8F9D-F3392C8F4E01}" type="slidenum">
              <a:rPr lang="en-US" smtClean="0"/>
              <a:pPr/>
              <a:t>‹#›</a:t>
            </a:fld>
            <a:endParaRPr lang="en-US"/>
          </a:p>
        </p:txBody>
      </p:sp>
    </p:spTree>
    <p:extLst>
      <p:ext uri="{BB962C8B-B14F-4D97-AF65-F5344CB8AC3E}">
        <p14:creationId xmlns:p14="http://schemas.microsoft.com/office/powerpoint/2010/main" xmlns="" val="36225909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Footer only">
    <p:spTree>
      <p:nvGrpSpPr>
        <p:cNvPr id="1" name=""/>
        <p:cNvGrpSpPr/>
        <p:nvPr/>
      </p:nvGrpSpPr>
      <p:grpSpPr>
        <a:xfrm>
          <a:off x="0" y="0"/>
          <a:ext cx="0" cy="0"/>
          <a:chOff x="0" y="0"/>
          <a:chExt cx="0" cy="0"/>
        </a:xfrm>
      </p:grpSpPr>
      <p:sp>
        <p:nvSpPr>
          <p:cNvPr id="15" name="Rechteck 14"/>
          <p:cNvSpPr/>
          <p:nvPr/>
        </p:nvSpPr>
        <p:spPr bwMode="auto">
          <a:xfrm>
            <a:off x="6818489" y="6371165"/>
            <a:ext cx="4165600" cy="260351"/>
          </a:xfrm>
          <a:prstGeom prst="rect">
            <a:avLst/>
          </a:prstGeom>
          <a:solidFill>
            <a:srgbClr val="00335A"/>
          </a:solidFill>
          <a:ln w="9525" cap="flat" cmpd="sng" algn="ctr">
            <a:noFill/>
            <a:prstDash val="solid"/>
            <a:round/>
            <a:headEnd type="none" w="med" len="med"/>
            <a:tailEnd type="none" w="med" len="med"/>
          </a:ln>
          <a:effectLst>
            <a:outerShdw blurRad="50800" dist="38100" dir="2700000">
              <a:srgbClr val="000000">
                <a:alpha val="43000"/>
              </a:srgbClr>
            </a:outerShdw>
          </a:effectLst>
        </p:spPr>
        <p:txBody>
          <a:bodyPr lIns="91438" tIns="45719" rIns="91438" bIns="45719" anchor="ctr" anchorCtr="0">
            <a:prstTxWarp prst="textNoShape">
              <a:avLst/>
            </a:prstTxWarp>
            <a:normAutofit fontScale="25000" lnSpcReduction="20000"/>
          </a:bodyPr>
          <a:lstStyle/>
          <a:p>
            <a:pPr indent="12700" algn="l">
              <a:lnSpc>
                <a:spcPts val="2000"/>
              </a:lnSpc>
              <a:spcBef>
                <a:spcPct val="20000"/>
              </a:spcBef>
            </a:pPr>
            <a:endParaRPr lang="de-DE" sz="1900" dirty="0"/>
          </a:p>
        </p:txBody>
      </p:sp>
      <p:sp>
        <p:nvSpPr>
          <p:cNvPr id="16" name="Textplatzhalter 13"/>
          <p:cNvSpPr>
            <a:spLocks noGrp="1"/>
          </p:cNvSpPr>
          <p:nvPr>
            <p:ph type="body" sz="quarter" idx="11" hasCustomPrompt="1"/>
          </p:nvPr>
        </p:nvSpPr>
        <p:spPr>
          <a:xfrm>
            <a:off x="6957537" y="6328319"/>
            <a:ext cx="3924952" cy="323163"/>
          </a:xfrm>
        </p:spPr>
        <p:txBody>
          <a:bodyPr wrap="square" numCol="1" anchor="t">
            <a:spAutoFit/>
          </a:bodyPr>
          <a:lstStyle>
            <a:lvl1pPr marL="0" algn="l">
              <a:lnSpc>
                <a:spcPct val="100000"/>
              </a:lnSpc>
              <a:spcBef>
                <a:spcPts val="0"/>
              </a:spcBef>
              <a:spcAft>
                <a:spcPts val="0"/>
              </a:spcAft>
              <a:buFont typeface="Arial"/>
              <a:buNone/>
              <a:defRPr sz="1500" b="0" i="0" cap="small" baseline="0">
                <a:solidFill>
                  <a:srgbClr val="FFFFFF"/>
                </a:solidFill>
                <a:latin typeface="Arial"/>
                <a:cs typeface="Arial"/>
              </a:defRPr>
            </a:lvl1pPr>
          </a:lstStyle>
          <a:p>
            <a:pPr lvl="0"/>
            <a:r>
              <a:rPr lang="de-DE"/>
              <a:t>Name</a:t>
            </a:r>
          </a:p>
        </p:txBody>
      </p:sp>
      <p:sp>
        <p:nvSpPr>
          <p:cNvPr id="14" name="Titel 1"/>
          <p:cNvSpPr>
            <a:spLocks noGrp="1"/>
          </p:cNvSpPr>
          <p:nvPr>
            <p:ph type="title"/>
          </p:nvPr>
        </p:nvSpPr>
        <p:spPr>
          <a:xfrm>
            <a:off x="2438400" y="4800600"/>
            <a:ext cx="7315200" cy="566739"/>
          </a:xfrm>
        </p:spPr>
        <p:txBody>
          <a:bodyPr anchor="b"/>
          <a:lstStyle>
            <a:lvl1pPr algn="l">
              <a:defRPr sz="2000" b="1">
                <a:solidFill>
                  <a:schemeClr val="tx1"/>
                </a:solidFill>
              </a:defRPr>
            </a:lvl1pPr>
          </a:lstStyle>
          <a:p>
            <a:r>
              <a:rPr lang="en-US" smtClean="0"/>
              <a:t>Click to edit Master title style</a:t>
            </a:r>
            <a:endParaRPr lang="de-DE"/>
          </a:p>
        </p:txBody>
      </p:sp>
      <p:sp>
        <p:nvSpPr>
          <p:cNvPr id="19" name="Bildplatzhalter 2"/>
          <p:cNvSpPr>
            <a:spLocks noGrp="1"/>
          </p:cNvSpPr>
          <p:nvPr>
            <p:ph type="pic" idx="1"/>
          </p:nvPr>
        </p:nvSpPr>
        <p:spPr>
          <a:xfrm>
            <a:off x="2438400"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smtClean="0"/>
              <a:t>Click icon to add picture</a:t>
            </a:r>
            <a:endParaRPr lang="de-DE"/>
          </a:p>
        </p:txBody>
      </p:sp>
      <p:sp>
        <p:nvSpPr>
          <p:cNvPr id="20" name="Textplatzhalter 3"/>
          <p:cNvSpPr>
            <a:spLocks noGrp="1"/>
          </p:cNvSpPr>
          <p:nvPr>
            <p:ph type="body" sz="half" idx="2"/>
          </p:nvPr>
        </p:nvSpPr>
        <p:spPr>
          <a:xfrm>
            <a:off x="2438400" y="5367338"/>
            <a:ext cx="7315200" cy="804863"/>
          </a:xfrm>
        </p:spPr>
        <p:txBody>
          <a:bodyPr/>
          <a:lstStyle>
            <a:lvl1pPr marL="0" indent="0">
              <a:buNone/>
              <a:defRPr sz="1500">
                <a:solidFill>
                  <a:schemeClr val="tx1"/>
                </a:solidFill>
              </a:defRPr>
            </a:lvl1pPr>
            <a:lvl2pPr marL="457189" indent="0">
              <a:buNone/>
              <a:defRPr sz="1200"/>
            </a:lvl2pPr>
            <a:lvl3pPr marL="914377" indent="0">
              <a:buNone/>
              <a:defRPr sz="11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smtClean="0"/>
              <a:t>Click to edit Master text styles</a:t>
            </a:r>
          </a:p>
        </p:txBody>
      </p:sp>
      <p:sp>
        <p:nvSpPr>
          <p:cNvPr id="21" name="Rechteck 20"/>
          <p:cNvSpPr/>
          <p:nvPr/>
        </p:nvSpPr>
        <p:spPr bwMode="auto">
          <a:xfrm>
            <a:off x="11277600" y="6371165"/>
            <a:ext cx="914400" cy="260351"/>
          </a:xfrm>
          <a:prstGeom prst="rect">
            <a:avLst/>
          </a:prstGeom>
          <a:solidFill>
            <a:srgbClr val="EB5C06"/>
          </a:solidFill>
          <a:ln w="9525" cap="flat" cmpd="sng" algn="ctr">
            <a:noFill/>
            <a:prstDash val="solid"/>
            <a:round/>
            <a:headEnd type="none" w="med" len="med"/>
            <a:tailEnd type="none" w="med" len="med"/>
          </a:ln>
          <a:effectLst>
            <a:outerShdw blurRad="50800" dist="38100" dir="2700000">
              <a:srgbClr val="000000">
                <a:alpha val="43000"/>
              </a:srgbClr>
            </a:outerShdw>
          </a:effectLst>
        </p:spPr>
        <p:txBody>
          <a:bodyPr lIns="91438" tIns="45719" rIns="91438" bIns="45719" anchor="ctr" anchorCtr="0">
            <a:prstTxWarp prst="textNoShape">
              <a:avLst/>
            </a:prstTxWarp>
            <a:normAutofit fontScale="25000" lnSpcReduction="20000"/>
          </a:bodyPr>
          <a:lstStyle/>
          <a:p>
            <a:pPr indent="12700" algn="l">
              <a:lnSpc>
                <a:spcPts val="2000"/>
              </a:lnSpc>
              <a:spcBef>
                <a:spcPct val="20000"/>
              </a:spcBef>
            </a:pPr>
            <a:endParaRPr lang="de-DE" sz="1900" dirty="0"/>
          </a:p>
        </p:txBody>
      </p:sp>
      <p:sp>
        <p:nvSpPr>
          <p:cNvPr id="22" name="Foliennummernplatzhalter 5"/>
          <p:cNvSpPr>
            <a:spLocks noGrp="1"/>
          </p:cNvSpPr>
          <p:nvPr>
            <p:ph type="sldNum" sz="quarter" idx="12"/>
          </p:nvPr>
        </p:nvSpPr>
        <p:spPr>
          <a:xfrm>
            <a:off x="11480800" y="6324602"/>
            <a:ext cx="711200" cy="365125"/>
          </a:xfrm>
        </p:spPr>
        <p:txBody>
          <a:bodyPr/>
          <a:lstStyle/>
          <a:p>
            <a:fld id="{FCFFB291-3809-924B-B219-BF82BEEBDF50}" type="slidenum">
              <a:rPr lang="de-DE" smtClean="0"/>
              <a:pPr/>
              <a:t>‹#›</a:t>
            </a:fld>
            <a:endParaRPr lang="de-DE"/>
          </a:p>
        </p:txBody>
      </p:sp>
      <p:sp>
        <p:nvSpPr>
          <p:cNvPr id="18" name="Rechteck 17"/>
          <p:cNvSpPr/>
          <p:nvPr/>
        </p:nvSpPr>
        <p:spPr bwMode="auto">
          <a:xfrm>
            <a:off x="0" y="6371165"/>
            <a:ext cx="6502400" cy="260351"/>
          </a:xfrm>
          <a:prstGeom prst="rect">
            <a:avLst/>
          </a:prstGeom>
          <a:solidFill>
            <a:srgbClr val="EB5C06"/>
          </a:solidFill>
          <a:ln w="9525" cap="flat" cmpd="sng" algn="ctr">
            <a:noFill/>
            <a:prstDash val="solid"/>
            <a:round/>
            <a:headEnd type="none" w="med" len="med"/>
            <a:tailEnd type="none" w="med" len="med"/>
          </a:ln>
          <a:effectLst>
            <a:outerShdw blurRad="50800" dist="38100" dir="2700000">
              <a:srgbClr val="000000">
                <a:alpha val="43000"/>
              </a:srgbClr>
            </a:outerShdw>
          </a:effectLst>
        </p:spPr>
        <p:txBody>
          <a:bodyPr lIns="91438" tIns="45719" rIns="91438" bIns="45719" anchor="ctr" anchorCtr="0">
            <a:prstTxWarp prst="textNoShape">
              <a:avLst/>
            </a:prstTxWarp>
            <a:normAutofit fontScale="25000" lnSpcReduction="20000"/>
          </a:bodyPr>
          <a:lstStyle/>
          <a:p>
            <a:pPr indent="12700" algn="l">
              <a:lnSpc>
                <a:spcPts val="2000"/>
              </a:lnSpc>
              <a:spcBef>
                <a:spcPct val="20000"/>
              </a:spcBef>
            </a:pPr>
            <a:endParaRPr lang="de-DE" sz="1900" dirty="0"/>
          </a:p>
        </p:txBody>
      </p:sp>
      <p:sp>
        <p:nvSpPr>
          <p:cNvPr id="25" name="Textfeld 24"/>
          <p:cNvSpPr txBox="1"/>
          <p:nvPr/>
        </p:nvSpPr>
        <p:spPr>
          <a:xfrm>
            <a:off x="914400" y="6328319"/>
            <a:ext cx="5588000" cy="323163"/>
          </a:xfrm>
          <a:prstGeom prst="rect">
            <a:avLst/>
          </a:prstGeom>
          <a:noFill/>
        </p:spPr>
        <p:txBody>
          <a:bodyPr wrap="square" lIns="91438" tIns="45719" rIns="91438" bIns="45719" rtlCol="0" anchor="t">
            <a:spAutoFit/>
          </a:bodyPr>
          <a:lstStyle/>
          <a:p>
            <a:pPr algn="r"/>
            <a:r>
              <a:rPr lang="de-DE" sz="1500" b="1" kern="1200" cap="small" dirty="0" err="1" smtClean="0">
                <a:solidFill>
                  <a:srgbClr val="FFFFFF"/>
                </a:solidFill>
                <a:latin typeface="Arial" pitchFamily="-108" charset="0"/>
                <a:ea typeface="Arial" pitchFamily="-108" charset="0"/>
                <a:cs typeface="Arial" pitchFamily="-108" charset="0"/>
              </a:rPr>
              <a:t>Systems Biology</a:t>
            </a:r>
            <a:endParaRPr lang="de-DE" sz="1500" b="1" cap="small" dirty="0">
              <a:solidFill>
                <a:srgbClr val="FFFFFF"/>
              </a:solidFill>
            </a:endParaRPr>
          </a:p>
        </p:txBody>
      </p:sp>
      <p:sp>
        <p:nvSpPr>
          <p:cNvPr id="11" name="Rechteck 14"/>
          <p:cNvSpPr/>
          <p:nvPr userDrawn="1"/>
        </p:nvSpPr>
        <p:spPr bwMode="auto">
          <a:xfrm>
            <a:off x="6818489" y="6371165"/>
            <a:ext cx="4165600" cy="260351"/>
          </a:xfrm>
          <a:prstGeom prst="rect">
            <a:avLst/>
          </a:prstGeom>
          <a:solidFill>
            <a:srgbClr val="00335A"/>
          </a:solidFill>
          <a:ln w="9525" cap="flat" cmpd="sng" algn="ctr">
            <a:noFill/>
            <a:prstDash val="solid"/>
            <a:round/>
            <a:headEnd type="none" w="med" len="med"/>
            <a:tailEnd type="none" w="med" len="med"/>
          </a:ln>
          <a:effectLst>
            <a:outerShdw blurRad="50800" dist="38100" dir="2700000">
              <a:srgbClr val="000000">
                <a:alpha val="43000"/>
              </a:srgbClr>
            </a:outerShdw>
          </a:effectLst>
        </p:spPr>
        <p:txBody>
          <a:bodyPr lIns="91438" tIns="45719" rIns="91438" bIns="45719" anchor="ctr" anchorCtr="0">
            <a:prstTxWarp prst="textNoShape">
              <a:avLst/>
            </a:prstTxWarp>
            <a:normAutofit fontScale="25000" lnSpcReduction="20000"/>
          </a:bodyPr>
          <a:lstStyle/>
          <a:p>
            <a:pPr indent="12700" algn="l">
              <a:lnSpc>
                <a:spcPts val="2000"/>
              </a:lnSpc>
              <a:spcBef>
                <a:spcPct val="20000"/>
              </a:spcBef>
            </a:pPr>
            <a:endParaRPr lang="de-DE" sz="1900" dirty="0"/>
          </a:p>
        </p:txBody>
      </p:sp>
      <p:sp>
        <p:nvSpPr>
          <p:cNvPr id="12" name="Rechteck 20"/>
          <p:cNvSpPr/>
          <p:nvPr userDrawn="1"/>
        </p:nvSpPr>
        <p:spPr bwMode="auto">
          <a:xfrm>
            <a:off x="11277600" y="6371165"/>
            <a:ext cx="914400" cy="260351"/>
          </a:xfrm>
          <a:prstGeom prst="rect">
            <a:avLst/>
          </a:prstGeom>
          <a:solidFill>
            <a:srgbClr val="EB5C06"/>
          </a:solidFill>
          <a:ln w="9525" cap="flat" cmpd="sng" algn="ctr">
            <a:noFill/>
            <a:prstDash val="solid"/>
            <a:round/>
            <a:headEnd type="none" w="med" len="med"/>
            <a:tailEnd type="none" w="med" len="med"/>
          </a:ln>
          <a:effectLst>
            <a:outerShdw blurRad="50800" dist="38100" dir="2700000">
              <a:srgbClr val="000000">
                <a:alpha val="43000"/>
              </a:srgbClr>
            </a:outerShdw>
          </a:effectLst>
        </p:spPr>
        <p:txBody>
          <a:bodyPr lIns="91438" tIns="45719" rIns="91438" bIns="45719" anchor="ctr" anchorCtr="0">
            <a:prstTxWarp prst="textNoShape">
              <a:avLst/>
            </a:prstTxWarp>
            <a:normAutofit fontScale="25000" lnSpcReduction="20000"/>
          </a:bodyPr>
          <a:lstStyle/>
          <a:p>
            <a:pPr indent="12700" algn="l">
              <a:lnSpc>
                <a:spcPts val="2000"/>
              </a:lnSpc>
              <a:spcBef>
                <a:spcPct val="20000"/>
              </a:spcBef>
            </a:pPr>
            <a:endParaRPr lang="de-DE" sz="1900" dirty="0"/>
          </a:p>
        </p:txBody>
      </p:sp>
      <p:sp>
        <p:nvSpPr>
          <p:cNvPr id="13" name="Rechteck 17"/>
          <p:cNvSpPr/>
          <p:nvPr userDrawn="1"/>
        </p:nvSpPr>
        <p:spPr bwMode="auto">
          <a:xfrm>
            <a:off x="0" y="6371165"/>
            <a:ext cx="6502400" cy="260351"/>
          </a:xfrm>
          <a:prstGeom prst="rect">
            <a:avLst/>
          </a:prstGeom>
          <a:solidFill>
            <a:srgbClr val="EB5C06"/>
          </a:solidFill>
          <a:ln w="9525" cap="flat" cmpd="sng" algn="ctr">
            <a:noFill/>
            <a:prstDash val="solid"/>
            <a:round/>
            <a:headEnd type="none" w="med" len="med"/>
            <a:tailEnd type="none" w="med" len="med"/>
          </a:ln>
          <a:effectLst>
            <a:outerShdw blurRad="50800" dist="38100" dir="2700000">
              <a:srgbClr val="000000">
                <a:alpha val="43000"/>
              </a:srgbClr>
            </a:outerShdw>
          </a:effectLst>
        </p:spPr>
        <p:txBody>
          <a:bodyPr lIns="91438" tIns="45719" rIns="91438" bIns="45719" anchor="ctr" anchorCtr="0">
            <a:prstTxWarp prst="textNoShape">
              <a:avLst/>
            </a:prstTxWarp>
            <a:normAutofit fontScale="25000" lnSpcReduction="20000"/>
          </a:bodyPr>
          <a:lstStyle/>
          <a:p>
            <a:pPr indent="12700" algn="l">
              <a:lnSpc>
                <a:spcPts val="2000"/>
              </a:lnSpc>
              <a:spcBef>
                <a:spcPct val="20000"/>
              </a:spcBef>
            </a:pPr>
            <a:endParaRPr lang="de-DE" sz="1900" dirty="0"/>
          </a:p>
        </p:txBody>
      </p:sp>
      <p:sp>
        <p:nvSpPr>
          <p:cNvPr id="17" name="Textfeld 24"/>
          <p:cNvSpPr txBox="1"/>
          <p:nvPr userDrawn="1"/>
        </p:nvSpPr>
        <p:spPr>
          <a:xfrm>
            <a:off x="914400" y="6328319"/>
            <a:ext cx="5588000" cy="323163"/>
          </a:xfrm>
          <a:prstGeom prst="rect">
            <a:avLst/>
          </a:prstGeom>
          <a:noFill/>
        </p:spPr>
        <p:txBody>
          <a:bodyPr wrap="square" lIns="91438" tIns="45719" rIns="91438" bIns="45719" rtlCol="0" anchor="t">
            <a:spAutoFit/>
          </a:bodyPr>
          <a:lstStyle/>
          <a:p>
            <a:pPr algn="r"/>
            <a:r>
              <a:rPr lang="de-DE" sz="1500" b="1" kern="1200" cap="small" dirty="0" err="1" smtClean="0">
                <a:solidFill>
                  <a:srgbClr val="FFFFFF"/>
                </a:solidFill>
                <a:latin typeface="Arial" pitchFamily="-108" charset="0"/>
                <a:ea typeface="Arial" pitchFamily="-108" charset="0"/>
                <a:cs typeface="Arial" pitchFamily="-108" charset="0"/>
              </a:rPr>
              <a:t>Systems Biology</a:t>
            </a:r>
            <a:endParaRPr lang="de-DE" sz="1500" b="1" cap="small" dirty="0">
              <a:solidFill>
                <a:srgbClr val="FFFFFF"/>
              </a:solidFill>
            </a:endParaRPr>
          </a:p>
        </p:txBody>
      </p:sp>
    </p:spTree>
    <p:extLst>
      <p:ext uri="{BB962C8B-B14F-4D97-AF65-F5344CB8AC3E}">
        <p14:creationId xmlns:p14="http://schemas.microsoft.com/office/powerpoint/2010/main" xmlns="" val="20501449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1"/>
            <a:ext cx="10363200" cy="55399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1" y="3840480"/>
            <a:ext cx="8534399"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5/7/2015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a:solidFill>
                  <a:srgbClr val="FF6600"/>
                </a:solidFill>
                <a:latin typeface="Baskerville Old Face"/>
                <a:cs typeface="Baskerville Old Face"/>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5/7/2015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a:solidFill>
                  <a:srgbClr val="FF6600"/>
                </a:solidFill>
                <a:latin typeface="Baskerville Old Face"/>
                <a:cs typeface="Baskerville Old Face"/>
              </a:defRPr>
            </a:lvl1pPr>
          </a:lstStyle>
          <a:p>
            <a:endParaRPr/>
          </a:p>
        </p:txBody>
      </p:sp>
      <p:sp>
        <p:nvSpPr>
          <p:cNvPr id="3" name="Holder 3"/>
          <p:cNvSpPr>
            <a:spLocks noGrp="1"/>
          </p:cNvSpPr>
          <p:nvPr>
            <p:ph sz="half" idx="2"/>
          </p:nvPr>
        </p:nvSpPr>
        <p:spPr>
          <a:xfrm>
            <a:off x="609600" y="1577340"/>
            <a:ext cx="53035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79" y="1577340"/>
            <a:ext cx="530352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5/7/2015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a:solidFill>
                  <a:srgbClr val="FF6600"/>
                </a:solidFill>
                <a:latin typeface="Baskerville Old Face"/>
                <a:cs typeface="Baskerville Old Face"/>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5/7/2015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5/7/2015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5.xml"/><Relationship Id="rId7" Type="http://schemas.openxmlformats.org/officeDocument/2006/relationships/image" Target="../media/image1.pn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theme" Target="../theme/theme2.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38" tIns="45719" rIns="91438" bIns="45719"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9"/>
          </a:xfrm>
          <a:prstGeom prst="rect">
            <a:avLst/>
          </a:prstGeom>
        </p:spPr>
        <p:txBody>
          <a:bodyPr vert="horz" lIns="91438" tIns="45719" rIns="91438" bIns="4571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1"/>
            <a:ext cx="2743200" cy="365125"/>
          </a:xfrm>
          <a:prstGeom prst="rect">
            <a:avLst/>
          </a:prstGeom>
        </p:spPr>
        <p:txBody>
          <a:bodyPr vert="horz" lIns="91438" tIns="45719" rIns="91438" bIns="45719" rtlCol="0" anchor="ctr"/>
          <a:lstStyle>
            <a:lvl1pPr algn="l">
              <a:defRPr sz="1200">
                <a:solidFill>
                  <a:schemeClr val="tx1">
                    <a:tint val="75000"/>
                  </a:schemeClr>
                </a:solidFill>
              </a:defRPr>
            </a:lvl1pPr>
          </a:lstStyle>
          <a:p>
            <a:fld id="{AE5C38EC-0C1E-4471-84BB-C8B7AD2FF3D5}" type="datetimeFigureOut">
              <a:rPr lang="en-US" smtClean="0"/>
              <a:pPr/>
              <a:t>5/7/2015</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38" tIns="45719" rIns="91438" bIns="45719"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38" tIns="45719" rIns="91438" bIns="45719" rtlCol="0" anchor="ctr"/>
          <a:lstStyle>
            <a:lvl1pPr algn="r">
              <a:defRPr sz="1200">
                <a:solidFill>
                  <a:schemeClr val="tx1">
                    <a:tint val="75000"/>
                  </a:schemeClr>
                </a:solidFill>
              </a:defRPr>
            </a:lvl1pPr>
          </a:lstStyle>
          <a:p>
            <a:fld id="{7825210B-0C38-4087-8F9D-F3392C8F4E01}" type="slidenum">
              <a:rPr lang="en-US" smtClean="0"/>
              <a:pPr/>
              <a:t>‹#›</a:t>
            </a:fld>
            <a:endParaRPr lang="en-US"/>
          </a:p>
        </p:txBody>
      </p:sp>
    </p:spTree>
    <p:extLst>
      <p:ext uri="{BB962C8B-B14F-4D97-AF65-F5344CB8AC3E}">
        <p14:creationId xmlns:p14="http://schemas.microsoft.com/office/powerpoint/2010/main" xmlns="" val="22032533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de-DE"/>
      </a:defPPr>
      <a:lvl1pPr marL="0" algn="l" defTabSz="914377" rtl="0" eaLnBrk="1" latinLnBrk="0" hangingPunct="1">
        <a:defRPr sz="1900" kern="1200">
          <a:solidFill>
            <a:schemeClr val="tx1"/>
          </a:solidFill>
          <a:latin typeface="+mn-lt"/>
          <a:ea typeface="+mn-ea"/>
          <a:cs typeface="+mn-cs"/>
        </a:defRPr>
      </a:lvl1pPr>
      <a:lvl2pPr marL="457189" algn="l" defTabSz="914377" rtl="0" eaLnBrk="1" latinLnBrk="0" hangingPunct="1">
        <a:defRPr sz="1900" kern="1200">
          <a:solidFill>
            <a:schemeClr val="tx1"/>
          </a:solidFill>
          <a:latin typeface="+mn-lt"/>
          <a:ea typeface="+mn-ea"/>
          <a:cs typeface="+mn-cs"/>
        </a:defRPr>
      </a:lvl2pPr>
      <a:lvl3pPr marL="914377" algn="l" defTabSz="914377" rtl="0" eaLnBrk="1" latinLnBrk="0" hangingPunct="1">
        <a:defRPr sz="1900" kern="1200">
          <a:solidFill>
            <a:schemeClr val="tx1"/>
          </a:solidFill>
          <a:latin typeface="+mn-lt"/>
          <a:ea typeface="+mn-ea"/>
          <a:cs typeface="+mn-cs"/>
        </a:defRPr>
      </a:lvl3pPr>
      <a:lvl4pPr marL="1371566" algn="l" defTabSz="914377" rtl="0" eaLnBrk="1" latinLnBrk="0" hangingPunct="1">
        <a:defRPr sz="1900" kern="1200">
          <a:solidFill>
            <a:schemeClr val="tx1"/>
          </a:solidFill>
          <a:latin typeface="+mn-lt"/>
          <a:ea typeface="+mn-ea"/>
          <a:cs typeface="+mn-cs"/>
        </a:defRPr>
      </a:lvl4pPr>
      <a:lvl5pPr marL="1828754" algn="l" defTabSz="914377" rtl="0" eaLnBrk="1" latinLnBrk="0" hangingPunct="1">
        <a:defRPr sz="1900" kern="1200">
          <a:solidFill>
            <a:schemeClr val="tx1"/>
          </a:solidFill>
          <a:latin typeface="+mn-lt"/>
          <a:ea typeface="+mn-ea"/>
          <a:cs typeface="+mn-cs"/>
        </a:defRPr>
      </a:lvl5pPr>
      <a:lvl6pPr marL="2285943" algn="l" defTabSz="914377" rtl="0" eaLnBrk="1" latinLnBrk="0" hangingPunct="1">
        <a:defRPr sz="1900" kern="1200">
          <a:solidFill>
            <a:schemeClr val="tx1"/>
          </a:solidFill>
          <a:latin typeface="+mn-lt"/>
          <a:ea typeface="+mn-ea"/>
          <a:cs typeface="+mn-cs"/>
        </a:defRPr>
      </a:lvl6pPr>
      <a:lvl7pPr marL="2743131" algn="l" defTabSz="914377" rtl="0" eaLnBrk="1" latinLnBrk="0" hangingPunct="1">
        <a:defRPr sz="1900" kern="1200">
          <a:solidFill>
            <a:schemeClr val="tx1"/>
          </a:solidFill>
          <a:latin typeface="+mn-lt"/>
          <a:ea typeface="+mn-ea"/>
          <a:cs typeface="+mn-cs"/>
        </a:defRPr>
      </a:lvl7pPr>
      <a:lvl8pPr marL="3200320" algn="l" defTabSz="914377" rtl="0" eaLnBrk="1" latinLnBrk="0" hangingPunct="1">
        <a:defRPr sz="1900" kern="1200">
          <a:solidFill>
            <a:schemeClr val="tx1"/>
          </a:solidFill>
          <a:latin typeface="+mn-lt"/>
          <a:ea typeface="+mn-ea"/>
          <a:cs typeface="+mn-cs"/>
        </a:defRPr>
      </a:lvl8pPr>
      <a:lvl9pPr marL="3657509" algn="l" defTabSz="914377" rtl="0" eaLnBrk="1" latinLnBrk="0" hangingPunct="1">
        <a:defRPr sz="19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bk object 16"/>
          <p:cNvSpPr/>
          <p:nvPr/>
        </p:nvSpPr>
        <p:spPr>
          <a:xfrm>
            <a:off x="0" y="0"/>
            <a:ext cx="12192000" cy="276999"/>
          </a:xfrm>
          <a:custGeom>
            <a:avLst/>
            <a:gdLst/>
            <a:ahLst/>
            <a:cxnLst/>
            <a:rect l="l" t="t" r="r" b="b"/>
            <a:pathLst>
              <a:path w="9144000" h="6858000">
                <a:moveTo>
                  <a:pt x="0" y="6858000"/>
                </a:moveTo>
                <a:lnTo>
                  <a:pt x="9144000" y="6858000"/>
                </a:lnTo>
                <a:lnTo>
                  <a:pt x="9144000" y="0"/>
                </a:lnTo>
                <a:lnTo>
                  <a:pt x="0" y="0"/>
                </a:lnTo>
                <a:lnTo>
                  <a:pt x="0" y="6858000"/>
                </a:lnTo>
              </a:path>
            </a:pathLst>
          </a:custGeom>
          <a:solidFill>
            <a:srgbClr val="E2DED1"/>
          </a:solidFill>
        </p:spPr>
        <p:txBody>
          <a:bodyPr wrap="square" lIns="0" tIns="0" rIns="0" bIns="0" rtlCol="0">
            <a:spAutoFit/>
          </a:bodyPr>
          <a:lstStyle/>
          <a:p>
            <a:endParaRPr/>
          </a:p>
        </p:txBody>
      </p:sp>
      <p:sp>
        <p:nvSpPr>
          <p:cNvPr id="17" name="bk object 17"/>
          <p:cNvSpPr/>
          <p:nvPr/>
        </p:nvSpPr>
        <p:spPr>
          <a:xfrm>
            <a:off x="294639" y="295656"/>
            <a:ext cx="11600688" cy="276999"/>
          </a:xfrm>
          <a:prstGeom prst="rect">
            <a:avLst/>
          </a:prstGeom>
          <a:blipFill>
            <a:blip r:embed="rId7" cstate="print"/>
            <a:stretch>
              <a:fillRect/>
            </a:stretch>
          </a:blipFill>
        </p:spPr>
        <p:txBody>
          <a:bodyPr wrap="square" lIns="0" tIns="0" rIns="0" bIns="0" rtlCol="0">
            <a:spAutoFit/>
          </a:bodyPr>
          <a:lstStyle/>
          <a:p>
            <a:endParaRPr/>
          </a:p>
        </p:txBody>
      </p:sp>
      <p:sp>
        <p:nvSpPr>
          <p:cNvPr id="18" name="bk object 18"/>
          <p:cNvSpPr/>
          <p:nvPr/>
        </p:nvSpPr>
        <p:spPr>
          <a:xfrm>
            <a:off x="406400" y="329184"/>
            <a:ext cx="11376152" cy="276999"/>
          </a:xfrm>
          <a:prstGeom prst="rect">
            <a:avLst/>
          </a:prstGeom>
          <a:blipFill>
            <a:blip r:embed="rId8" cstate="print"/>
            <a:stretch>
              <a:fillRect/>
            </a:stretch>
          </a:blipFill>
        </p:spPr>
        <p:txBody>
          <a:bodyPr wrap="square" lIns="0" tIns="0" rIns="0" bIns="0" rtlCol="0">
            <a:spAutoFit/>
          </a:bodyPr>
          <a:lstStyle/>
          <a:p>
            <a:endParaRPr/>
          </a:p>
        </p:txBody>
      </p:sp>
      <p:sp>
        <p:nvSpPr>
          <p:cNvPr id="19" name="bk object 19"/>
          <p:cNvSpPr/>
          <p:nvPr/>
        </p:nvSpPr>
        <p:spPr>
          <a:xfrm>
            <a:off x="406401" y="329185"/>
            <a:ext cx="11376660" cy="276999"/>
          </a:xfrm>
          <a:custGeom>
            <a:avLst/>
            <a:gdLst/>
            <a:ahLst/>
            <a:cxnLst/>
            <a:rect l="l" t="t" r="r" b="b"/>
            <a:pathLst>
              <a:path w="8532495" h="6196965">
                <a:moveTo>
                  <a:pt x="0" y="128905"/>
                </a:moveTo>
                <a:lnTo>
                  <a:pt x="7158" y="86474"/>
                </a:lnTo>
                <a:lnTo>
                  <a:pt x="27020" y="49970"/>
                </a:lnTo>
                <a:lnTo>
                  <a:pt x="57162" y="21826"/>
                </a:lnTo>
                <a:lnTo>
                  <a:pt x="95163" y="4475"/>
                </a:lnTo>
                <a:lnTo>
                  <a:pt x="128955" y="0"/>
                </a:lnTo>
                <a:lnTo>
                  <a:pt x="8403082" y="0"/>
                </a:lnTo>
                <a:lnTo>
                  <a:pt x="8417754" y="825"/>
                </a:lnTo>
                <a:lnTo>
                  <a:pt x="8431945" y="3242"/>
                </a:lnTo>
                <a:lnTo>
                  <a:pt x="8470731" y="19137"/>
                </a:lnTo>
                <a:lnTo>
                  <a:pt x="8501953" y="46109"/>
                </a:lnTo>
                <a:lnTo>
                  <a:pt x="8523185" y="81728"/>
                </a:lnTo>
                <a:lnTo>
                  <a:pt x="8532004" y="123562"/>
                </a:lnTo>
                <a:lnTo>
                  <a:pt x="8532114" y="128905"/>
                </a:lnTo>
                <a:lnTo>
                  <a:pt x="8532114" y="6067856"/>
                </a:lnTo>
                <a:lnTo>
                  <a:pt x="8531288" y="6082520"/>
                </a:lnTo>
                <a:lnTo>
                  <a:pt x="8528872" y="6096702"/>
                </a:lnTo>
                <a:lnTo>
                  <a:pt x="8512978" y="6135462"/>
                </a:lnTo>
                <a:lnTo>
                  <a:pt x="8485999" y="6166661"/>
                </a:lnTo>
                <a:lnTo>
                  <a:pt x="8450356" y="6187880"/>
                </a:lnTo>
                <a:lnTo>
                  <a:pt x="8408474" y="6196701"/>
                </a:lnTo>
                <a:lnTo>
                  <a:pt x="8403082" y="6196812"/>
                </a:lnTo>
                <a:lnTo>
                  <a:pt x="128955" y="6196812"/>
                </a:lnTo>
                <a:lnTo>
                  <a:pt x="114287" y="6195987"/>
                </a:lnTo>
                <a:lnTo>
                  <a:pt x="100101" y="6193572"/>
                </a:lnTo>
                <a:lnTo>
                  <a:pt x="61332" y="6177681"/>
                </a:lnTo>
                <a:lnTo>
                  <a:pt x="30130" y="6150706"/>
                </a:lnTo>
                <a:lnTo>
                  <a:pt x="8915" y="6115067"/>
                </a:lnTo>
                <a:lnTo>
                  <a:pt x="108" y="6073186"/>
                </a:lnTo>
                <a:lnTo>
                  <a:pt x="0" y="6067856"/>
                </a:lnTo>
                <a:lnTo>
                  <a:pt x="0" y="128905"/>
                </a:lnTo>
                <a:close/>
              </a:path>
            </a:pathLst>
          </a:custGeom>
          <a:ln w="12700">
            <a:solidFill>
              <a:srgbClr val="A3A2A2"/>
            </a:solidFill>
          </a:ln>
        </p:spPr>
        <p:txBody>
          <a:bodyPr wrap="square" lIns="0" tIns="0" rIns="0" bIns="0" rtlCol="0">
            <a:spAutoFit/>
          </a:bodyPr>
          <a:lstStyle/>
          <a:p>
            <a:endParaRPr/>
          </a:p>
        </p:txBody>
      </p:sp>
      <p:sp>
        <p:nvSpPr>
          <p:cNvPr id="2" name="Holder 2"/>
          <p:cNvSpPr>
            <a:spLocks noGrp="1"/>
          </p:cNvSpPr>
          <p:nvPr>
            <p:ph type="title"/>
          </p:nvPr>
        </p:nvSpPr>
        <p:spPr>
          <a:xfrm>
            <a:off x="1230309" y="469520"/>
            <a:ext cx="9731383" cy="553998"/>
          </a:xfrm>
          <a:prstGeom prst="rect">
            <a:avLst/>
          </a:prstGeom>
        </p:spPr>
        <p:txBody>
          <a:bodyPr wrap="square" lIns="0" tIns="0" rIns="0" bIns="0">
            <a:spAutoFit/>
          </a:bodyPr>
          <a:lstStyle>
            <a:lvl1pPr>
              <a:defRPr sz="3600" b="1">
                <a:solidFill>
                  <a:srgbClr val="FF6600"/>
                </a:solidFill>
                <a:latin typeface="Baskerville Old Face"/>
                <a:cs typeface="Baskerville Old Face"/>
              </a:defRPr>
            </a:lvl1pPr>
          </a:lstStyle>
          <a:p>
            <a:endParaRPr/>
          </a:p>
        </p:txBody>
      </p:sp>
      <p:sp>
        <p:nvSpPr>
          <p:cNvPr id="3" name="Holder 3"/>
          <p:cNvSpPr>
            <a:spLocks noGrp="1"/>
          </p:cNvSpPr>
          <p:nvPr>
            <p:ph type="body" idx="1"/>
          </p:nvPr>
        </p:nvSpPr>
        <p:spPr>
          <a:xfrm>
            <a:off x="911184" y="1795017"/>
            <a:ext cx="10369633"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1" y="6377940"/>
            <a:ext cx="3901439"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5/7/2015</a:t>
            </a:fld>
            <a:endParaRPr lang="en-US"/>
          </a:p>
        </p:txBody>
      </p:sp>
      <p:sp>
        <p:nvSpPr>
          <p:cNvPr id="6" name="Holder 6"/>
          <p:cNvSpPr>
            <a:spLocks noGrp="1"/>
          </p:cNvSpPr>
          <p:nvPr>
            <p:ph type="sldNum" sz="quarter" idx="7"/>
          </p:nvPr>
        </p:nvSpPr>
        <p:spPr>
          <a:xfrm>
            <a:off x="8778240"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open-access-publication.php" TargetMode="External"/><Relationship Id="rId7"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hyperlink" Target="http://www.omicsonline.org/international-scientific-conferences/" TargetMode="External"/><Relationship Id="rId4" Type="http://schemas.openxmlformats.org/officeDocument/2006/relationships/hyperlink" Target="http://www.omicsonline.org/scholarly-journals.php"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12.xml"/><Relationship Id="rId5" Type="http://schemas.openxmlformats.org/officeDocument/2006/relationships/image" Target="../media/image14.jpe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1.gif"/><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gif"/><Relationship Id="rId12" Type="http://schemas.openxmlformats.org/officeDocument/2006/relationships/image" Target="../media/image25.png"/><Relationship Id="rId2" Type="http://schemas.openxmlformats.org/officeDocument/2006/relationships/image" Target="../media/image15.jpeg"/><Relationship Id="rId1" Type="http://schemas.openxmlformats.org/officeDocument/2006/relationships/slideLayout" Target="../slideLayouts/slideLayout12.xml"/><Relationship Id="rId6" Type="http://schemas.openxmlformats.org/officeDocument/2006/relationships/image" Target="../media/image19.jpeg"/><Relationship Id="rId11" Type="http://schemas.openxmlformats.org/officeDocument/2006/relationships/image" Target="../media/image24.gif"/><Relationship Id="rId5" Type="http://schemas.openxmlformats.org/officeDocument/2006/relationships/image" Target="../media/image18.jpeg"/><Relationship Id="rId10" Type="http://schemas.openxmlformats.org/officeDocument/2006/relationships/image" Target="../media/image23.gif"/><Relationship Id="rId4" Type="http://schemas.openxmlformats.org/officeDocument/2006/relationships/image" Target="../media/image17.png"/><Relationship Id="rId9" Type="http://schemas.openxmlformats.org/officeDocument/2006/relationships/image" Target="../media/image22.gif"/></Relationships>
</file>

<file path=ppt/slides/_rels/slide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12.xml"/><Relationship Id="rId6" Type="http://schemas.openxmlformats.org/officeDocument/2006/relationships/image" Target="../media/image35.pn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s>
</file>

<file path=ppt/slides/_rels/slide1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slideLayout" Target="../slideLayouts/slideLayout1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hyperlink" Target="http://www.google.de/imgres?imgurl=http://www.welt.de/multimedia/archive/00402/lynen1964_BM_Berlin_4"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hyperlink" Target="http://www.archiv-berlin.mpg.de/wiki/uploads/"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55.tiff"/><Relationship Id="rId2" Type="http://schemas.openxmlformats.org/officeDocument/2006/relationships/image" Target="../media/image54.png"/><Relationship Id="rId1" Type="http://schemas.openxmlformats.org/officeDocument/2006/relationships/slideLayout" Target="../slideLayouts/slideLayout12.xml"/><Relationship Id="rId4" Type="http://schemas.openxmlformats.org/officeDocument/2006/relationships/image" Target="../media/image5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1.png"/><Relationship Id="rId2" Type="http://schemas.openxmlformats.org/officeDocument/2006/relationships/image" Target="../media/image57.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60.png"/><Relationship Id="rId4" Type="http://schemas.openxmlformats.org/officeDocument/2006/relationships/image" Target="../media/image59.png"/></Relationships>
</file>

<file path=ppt/slides/_rels/slide27.xml.rels><?xml version="1.0" encoding="UTF-8" standalone="yes"?>
<Relationships xmlns="http://schemas.openxmlformats.org/package/2006/relationships"><Relationship Id="rId8" Type="http://schemas.openxmlformats.org/officeDocument/2006/relationships/image" Target="../media/image62.emf"/><Relationship Id="rId3" Type="http://schemas.openxmlformats.org/officeDocument/2006/relationships/image" Target="../media/image58.png"/><Relationship Id="rId7" Type="http://schemas.openxmlformats.org/officeDocument/2006/relationships/image" Target="../media/image61.png"/><Relationship Id="rId2" Type="http://schemas.openxmlformats.org/officeDocument/2006/relationships/image" Target="../media/image57.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60.png"/><Relationship Id="rId4" Type="http://schemas.openxmlformats.org/officeDocument/2006/relationships/image" Target="../media/image59.png"/></Relationships>
</file>

<file path=ppt/slides/_rels/slide28.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2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3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3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2.png"/></Relationships>
</file>

<file path=ppt/slides/_rels/slide32.xml.rels><?xml version="1.0" encoding="UTF-8" standalone="yes"?>
<Relationships xmlns="http://schemas.openxmlformats.org/package/2006/relationships"><Relationship Id="rId3" Type="http://schemas.openxmlformats.org/officeDocument/2006/relationships/image" Target="../media/image79.png"/><Relationship Id="rId7" Type="http://schemas.openxmlformats.org/officeDocument/2006/relationships/image" Target="../media/image8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72.png"/><Relationship Id="rId4" Type="http://schemas.openxmlformats.org/officeDocument/2006/relationships/image" Target="../media/image80.png"/></Relationships>
</file>

<file path=ppt/slides/_rels/slide33.xml.rels><?xml version="1.0" encoding="UTF-8" standalone="yes"?>
<Relationships xmlns="http://schemas.openxmlformats.org/package/2006/relationships"><Relationship Id="rId3" Type="http://schemas.openxmlformats.org/officeDocument/2006/relationships/image" Target="../media/image82.png"/><Relationship Id="rId7" Type="http://schemas.openxmlformats.org/officeDocument/2006/relationships/image" Target="../media/image8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84.png"/><Relationship Id="rId4" Type="http://schemas.openxmlformats.org/officeDocument/2006/relationships/image" Target="../media/image83.png"/></Relationships>
</file>

<file path=ppt/slides/_rels/slide3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85.png"/><Relationship Id="rId4" Type="http://schemas.openxmlformats.org/officeDocument/2006/relationships/image" Target="../media/image72.png"/></Relationships>
</file>

<file path=ppt/slides/_rels/slide3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87.png"/><Relationship Id="rId4" Type="http://schemas.openxmlformats.org/officeDocument/2006/relationships/image" Target="../media/image72.png"/></Relationships>
</file>

<file path=ppt/slides/_rels/slide3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8" Type="http://schemas.openxmlformats.org/officeDocument/2006/relationships/image" Target="../media/image95.tiff"/><Relationship Id="rId3" Type="http://schemas.openxmlformats.org/officeDocument/2006/relationships/image" Target="../media/image90.png"/><Relationship Id="rId7" Type="http://schemas.openxmlformats.org/officeDocument/2006/relationships/image" Target="../media/image94.png"/><Relationship Id="rId2" Type="http://schemas.openxmlformats.org/officeDocument/2006/relationships/image" Target="../media/image89.jpeg"/><Relationship Id="rId1" Type="http://schemas.openxmlformats.org/officeDocument/2006/relationships/slideLayout" Target="../slideLayouts/slideLayout2.xml"/><Relationship Id="rId6" Type="http://schemas.openxmlformats.org/officeDocument/2006/relationships/image" Target="../media/image93.jpeg"/><Relationship Id="rId5" Type="http://schemas.openxmlformats.org/officeDocument/2006/relationships/image" Target="../media/image92.png"/><Relationship Id="rId10" Type="http://schemas.openxmlformats.org/officeDocument/2006/relationships/image" Target="../media/image97.png"/><Relationship Id="rId4" Type="http://schemas.openxmlformats.org/officeDocument/2006/relationships/image" Target="../media/image91.jpeg"/><Relationship Id="rId9" Type="http://schemas.openxmlformats.org/officeDocument/2006/relationships/image" Target="../media/image96.pn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14.xml"/><Relationship Id="rId6" Type="http://schemas.openxmlformats.org/officeDocument/2006/relationships/hyperlink" Target="http://www.conferenceseries.com/clinical-research-conferences.php" TargetMode="External"/><Relationship Id="rId5" Type="http://schemas.openxmlformats.org/officeDocument/2006/relationships/hyperlink" Target="http://www.conferenceseries.com/" TargetMode="External"/><Relationship Id="rId4" Type="http://schemas.openxmlformats.org/officeDocument/2006/relationships/hyperlink" Target="http://www.metabolomicsconferenc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bject 5"/>
          <p:cNvSpPr/>
          <p:nvPr/>
        </p:nvSpPr>
        <p:spPr>
          <a:xfrm>
            <a:off x="711200" y="1981200"/>
            <a:ext cx="10668000" cy="3077766"/>
          </a:xfrm>
          <a:prstGeom prst="rect">
            <a:avLst/>
          </a:prstGeom>
          <a:blipFill>
            <a:blip r:embed="rId2" cstate="print"/>
            <a:stretch>
              <a:fillRect/>
            </a:stretch>
          </a:blipFill>
        </p:spPr>
        <p:txBody>
          <a:bodyPr wrap="square" lIns="0" tIns="0" rIns="0" bIns="0" rtlCol="0">
            <a:spAutoFit/>
          </a:bodyPr>
          <a:lstStyle/>
          <a:p>
            <a:pPr algn="just">
              <a:buFont typeface="Arial" charset="0"/>
              <a:buNone/>
              <a:defRPr/>
            </a:pPr>
            <a:r>
              <a:rPr lang="en-US" sz="2000" dirty="0">
                <a:solidFill>
                  <a:schemeClr val="tx2">
                    <a:lumMod val="10000"/>
                  </a:schemeClr>
                </a:solidFill>
              </a:rPr>
              <a:t>OMICS </a:t>
            </a:r>
            <a:r>
              <a:rPr lang="en-US" sz="2000" dirty="0" smtClean="0">
                <a:solidFill>
                  <a:schemeClr val="tx2">
                    <a:lumMod val="10000"/>
                  </a:schemeClr>
                </a:solidFill>
              </a:rPr>
              <a:t>Group International </a:t>
            </a:r>
            <a:r>
              <a:rPr lang="en-US" sz="2000" dirty="0">
                <a:solidFill>
                  <a:schemeClr val="tx2">
                    <a:lumMod val="10000"/>
                  </a:schemeClr>
                </a:solidFill>
              </a:rPr>
              <a:t>is an amalgamation of </a:t>
            </a:r>
            <a:r>
              <a:rPr lang="en-US" sz="2000" dirty="0">
                <a:solidFill>
                  <a:schemeClr val="tx2">
                    <a:lumMod val="10000"/>
                  </a:schemeClr>
                </a:solidFill>
                <a:hlinkClick r:id="rId3" tooltip="Open Access publications"/>
              </a:rPr>
              <a:t>Open Access publications</a:t>
            </a:r>
            <a:r>
              <a:rPr lang="en-US" sz="2000" dirty="0">
                <a:solidFill>
                  <a:schemeClr val="tx2">
                    <a:lumMod val="10000"/>
                  </a:schemeClr>
                </a:solidFill>
              </a:rPr>
              <a:t> and worldwide international science conferences and events. Established in the year 2007 with the sole aim of making the information on Sciences and technology ‘Open Access’, OMICS Group publishes </a:t>
            </a:r>
            <a:r>
              <a:rPr lang="en-US" sz="2000" dirty="0" smtClean="0">
                <a:solidFill>
                  <a:schemeClr val="tx2">
                    <a:lumMod val="10000"/>
                  </a:schemeClr>
                </a:solidFill>
              </a:rPr>
              <a:t>500 </a:t>
            </a:r>
            <a:r>
              <a:rPr lang="en-US" sz="2000" dirty="0">
                <a:solidFill>
                  <a:schemeClr val="tx2">
                    <a:lumMod val="10000"/>
                  </a:schemeClr>
                </a:solidFill>
              </a:rPr>
              <a:t>online open access </a:t>
            </a:r>
            <a:r>
              <a:rPr lang="en-US" sz="2000" dirty="0">
                <a:solidFill>
                  <a:schemeClr val="tx2">
                    <a:lumMod val="10000"/>
                  </a:schemeClr>
                </a:solidFill>
                <a:hlinkClick r:id="rId4" tooltip="scholarly journals"/>
              </a:rPr>
              <a:t>scholarly journals</a:t>
            </a:r>
            <a:r>
              <a:rPr lang="en-US" sz="2000" dirty="0">
                <a:solidFill>
                  <a:schemeClr val="tx2">
                    <a:lumMod val="10000"/>
                  </a:schemeClr>
                </a:solidFill>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a:t>
            </a:r>
            <a:r>
              <a:rPr lang="en-US" sz="2000" dirty="0" smtClean="0">
                <a:solidFill>
                  <a:schemeClr val="tx2">
                    <a:lumMod val="10000"/>
                  </a:schemeClr>
                </a:solidFill>
              </a:rPr>
              <a:t>International </a:t>
            </a:r>
            <a:r>
              <a:rPr lang="en-US" sz="2000" dirty="0">
                <a:solidFill>
                  <a:schemeClr val="tx2">
                    <a:lumMod val="10000"/>
                  </a:schemeClr>
                </a:solidFill>
              </a:rPr>
              <a:t>also organizes </a:t>
            </a:r>
            <a:r>
              <a:rPr lang="en-US" sz="2000" dirty="0" smtClean="0">
                <a:solidFill>
                  <a:schemeClr val="tx2">
                    <a:lumMod val="10000"/>
                  </a:schemeClr>
                </a:solidFill>
              </a:rPr>
              <a:t>500</a:t>
            </a:r>
            <a:r>
              <a:rPr lang="en-US" sz="2000" dirty="0">
                <a:solidFill>
                  <a:schemeClr val="tx2">
                    <a:lumMod val="10000"/>
                  </a:schemeClr>
                </a:solidFill>
              </a:rPr>
              <a:t> </a:t>
            </a:r>
            <a:r>
              <a:rPr lang="en-US" sz="2000" dirty="0">
                <a:solidFill>
                  <a:schemeClr val="tx2">
                    <a:lumMod val="10000"/>
                  </a:schemeClr>
                </a:solidFill>
                <a:hlinkClick r:id="rId5" tooltip="International conferences"/>
              </a:rPr>
              <a:t>International conferences</a:t>
            </a:r>
            <a:r>
              <a:rPr lang="en-US" sz="2000" dirty="0">
                <a:solidFill>
                  <a:schemeClr val="tx2">
                    <a:lumMod val="10000"/>
                  </a:schemeClr>
                </a:solidFill>
              </a:rPr>
              <a:t> annually across the globe, where knowledge transfer takes place through debates, round table discussions, poster presentations, workshops, symposia and exhibitions.</a:t>
            </a:r>
          </a:p>
        </p:txBody>
      </p:sp>
      <p:sp>
        <p:nvSpPr>
          <p:cNvPr id="2" name="object 2"/>
          <p:cNvSpPr/>
          <p:nvPr/>
        </p:nvSpPr>
        <p:spPr>
          <a:xfrm>
            <a:off x="558122" y="434213"/>
            <a:ext cx="11075753" cy="292388"/>
          </a:xfrm>
          <a:prstGeom prst="rect">
            <a:avLst/>
          </a:prstGeom>
          <a:blipFill>
            <a:blip r:embed="rId6" cstate="print"/>
            <a:stretch>
              <a:fillRect/>
            </a:stretch>
          </a:blipFill>
        </p:spPr>
        <p:txBody>
          <a:bodyPr wrap="square" lIns="0" tIns="0" rIns="0" bIns="0" rtlCol="0">
            <a:spAutoFit/>
          </a:bodyPr>
          <a:lstStyle/>
          <a:p>
            <a:endParaRPr>
              <a:latin typeface="Times New Roman" pitchFamily="18" charset="0"/>
              <a:cs typeface="Times New Roman" pitchFamily="18" charset="0"/>
            </a:endParaRPr>
          </a:p>
        </p:txBody>
      </p:sp>
      <p:sp>
        <p:nvSpPr>
          <p:cNvPr id="4" name="object 4"/>
          <p:cNvSpPr txBox="1">
            <a:spLocks noGrp="1"/>
          </p:cNvSpPr>
          <p:nvPr>
            <p:ph type="title"/>
          </p:nvPr>
        </p:nvSpPr>
        <p:spPr>
          <a:xfrm>
            <a:off x="1117600" y="533401"/>
            <a:ext cx="9731383" cy="719299"/>
          </a:xfrm>
          <a:prstGeom prst="rect">
            <a:avLst/>
          </a:prstGeom>
        </p:spPr>
        <p:txBody>
          <a:bodyPr vert="horz" wrap="square" lIns="0" tIns="224663" rIns="0" bIns="0" rtlCol="0">
            <a:spAutoFit/>
          </a:bodyPr>
          <a:lstStyle/>
          <a:p>
            <a:pPr marL="44450" algn="ctr">
              <a:lnSpc>
                <a:spcPct val="100000"/>
              </a:lnSpc>
            </a:pPr>
            <a:r>
              <a:rPr lang="en-US" sz="3200" spc="5" dirty="0" smtClean="0">
                <a:latin typeface="Times New Roman" pitchFamily="18" charset="0"/>
                <a:cs typeface="Times New Roman" pitchFamily="18" charset="0"/>
              </a:rPr>
              <a:t>A</a:t>
            </a:r>
            <a:r>
              <a:rPr lang="en-US" sz="3200" spc="10" dirty="0" smtClean="0">
                <a:latin typeface="Times New Roman" pitchFamily="18" charset="0"/>
                <a:cs typeface="Times New Roman" pitchFamily="18" charset="0"/>
              </a:rPr>
              <a:t>b</a:t>
            </a:r>
            <a:r>
              <a:rPr lang="en-US" sz="3200" dirty="0" smtClean="0">
                <a:latin typeface="Times New Roman" pitchFamily="18" charset="0"/>
                <a:cs typeface="Times New Roman" pitchFamily="18" charset="0"/>
              </a:rPr>
              <a:t>o</a:t>
            </a:r>
            <a:r>
              <a:rPr lang="en-US" sz="3200" spc="10" dirty="0" smtClean="0">
                <a:latin typeface="Times New Roman" pitchFamily="18" charset="0"/>
                <a:cs typeface="Times New Roman" pitchFamily="18" charset="0"/>
              </a:rPr>
              <a:t>u</a:t>
            </a:r>
            <a:r>
              <a:rPr lang="en-US" sz="3200" spc="-10" dirty="0" smtClean="0">
                <a:latin typeface="Times New Roman" pitchFamily="18" charset="0"/>
                <a:cs typeface="Times New Roman" pitchFamily="18" charset="0"/>
              </a:rPr>
              <a:t>t</a:t>
            </a:r>
            <a:r>
              <a:rPr lang="en-US" sz="3200" spc="-50" dirty="0" smtClean="0">
                <a:latin typeface="Times New Roman" pitchFamily="18" charset="0"/>
                <a:cs typeface="Times New Roman" pitchFamily="18" charset="0"/>
              </a:rPr>
              <a:t> </a:t>
            </a:r>
            <a:r>
              <a:rPr lang="en-US" sz="3200" spc="15" dirty="0" smtClean="0">
                <a:latin typeface="Times New Roman" pitchFamily="18" charset="0"/>
                <a:cs typeface="Times New Roman" pitchFamily="18" charset="0"/>
              </a:rPr>
              <a:t>O</a:t>
            </a:r>
            <a:r>
              <a:rPr lang="en-US" sz="3200" spc="5" dirty="0" smtClean="0">
                <a:latin typeface="Times New Roman" pitchFamily="18" charset="0"/>
                <a:cs typeface="Times New Roman" pitchFamily="18" charset="0"/>
              </a:rPr>
              <a:t>M</a:t>
            </a:r>
            <a:r>
              <a:rPr lang="en-US" sz="3200" spc="10" dirty="0" smtClean="0">
                <a:latin typeface="Times New Roman" pitchFamily="18" charset="0"/>
                <a:cs typeface="Times New Roman" pitchFamily="18" charset="0"/>
              </a:rPr>
              <a:t>IC</a:t>
            </a:r>
            <a:r>
              <a:rPr lang="en-US" sz="3200" dirty="0" smtClean="0">
                <a:latin typeface="Times New Roman" pitchFamily="18" charset="0"/>
                <a:cs typeface="Times New Roman" pitchFamily="18" charset="0"/>
              </a:rPr>
              <a:t>S</a:t>
            </a:r>
            <a:r>
              <a:rPr lang="en-US" sz="3200" spc="-45" dirty="0" smtClean="0">
                <a:latin typeface="Times New Roman" pitchFamily="18" charset="0"/>
                <a:cs typeface="Times New Roman" pitchFamily="18" charset="0"/>
              </a:rPr>
              <a:t> </a:t>
            </a:r>
            <a:r>
              <a:rPr lang="en-US" sz="3200" spc="10" dirty="0" smtClean="0">
                <a:latin typeface="Times New Roman" pitchFamily="18" charset="0"/>
                <a:cs typeface="Times New Roman" pitchFamily="18" charset="0"/>
              </a:rPr>
              <a:t>Group</a:t>
            </a:r>
            <a:endParaRPr sz="3200">
              <a:latin typeface="Times New Roman" pitchFamily="18" charset="0"/>
              <a:cs typeface="Times New Roman" pitchFamily="18" charset="0"/>
            </a:endParaRPr>
          </a:p>
        </p:txBody>
      </p:sp>
      <p:sp>
        <p:nvSpPr>
          <p:cNvPr id="5" name="object 5"/>
          <p:cNvSpPr/>
          <p:nvPr/>
        </p:nvSpPr>
        <p:spPr>
          <a:xfrm>
            <a:off x="609600" y="1371601"/>
            <a:ext cx="10871200" cy="292388"/>
          </a:xfrm>
          <a:prstGeom prst="rect">
            <a:avLst/>
          </a:prstGeom>
          <a:blipFill>
            <a:blip r:embed="rId7" cstate="print"/>
            <a:stretch>
              <a:fillRect/>
            </a:stretch>
          </a:blipFill>
        </p:spPr>
        <p:txBody>
          <a:bodyPr wrap="square" lIns="0" tIns="0" rIns="0" bIns="0" rtlCol="0">
            <a:spAutoFit/>
          </a:bodyPr>
          <a:lstStyle/>
          <a:p>
            <a:endParaRPr>
              <a:latin typeface="Times New Roman" pitchFamily="18" charset="0"/>
              <a:cs typeface="Times New Roman" pitchFamily="18" charset="0"/>
            </a:endParaRPr>
          </a:p>
        </p:txBody>
      </p:sp>
      <p:sp>
        <p:nvSpPr>
          <p:cNvPr id="6" name="object 6"/>
          <p:cNvSpPr txBox="1"/>
          <p:nvPr/>
        </p:nvSpPr>
        <p:spPr>
          <a:xfrm>
            <a:off x="1194138" y="1430273"/>
            <a:ext cx="7710593" cy="311150"/>
          </a:xfrm>
          <a:prstGeom prst="rect">
            <a:avLst/>
          </a:prstGeom>
        </p:spPr>
        <p:txBody>
          <a:bodyPr vert="horz" wrap="square" lIns="0" tIns="0" rIns="0" bIns="0" rtlCol="0">
            <a:spAutoFit/>
          </a:bodyPr>
          <a:lstStyle/>
          <a:p>
            <a:pPr marL="12700">
              <a:lnSpc>
                <a:spcPct val="100000"/>
              </a:lnSpc>
              <a:tabLst>
                <a:tab pos="1114425" algn="l"/>
                <a:tab pos="2124710" algn="l"/>
                <a:tab pos="4001135" algn="l"/>
                <a:tab pos="4434205" algn="l"/>
                <a:tab pos="4818380" algn="l"/>
              </a:tabLst>
            </a:pPr>
            <a:endParaRPr sz="2000">
              <a:latin typeface="Times New Roman" pitchFamily="18" charset="0"/>
              <a:cs typeface="Times New Roman" pitchFamily="18" charset="0"/>
            </a:endParaRPr>
          </a:p>
        </p:txBody>
      </p:sp>
      <p:sp>
        <p:nvSpPr>
          <p:cNvPr id="7" name="object 7"/>
          <p:cNvSpPr txBox="1"/>
          <p:nvPr/>
        </p:nvSpPr>
        <p:spPr>
          <a:xfrm>
            <a:off x="9179052" y="1430273"/>
            <a:ext cx="2197947" cy="311150"/>
          </a:xfrm>
          <a:prstGeom prst="rect">
            <a:avLst/>
          </a:prstGeom>
        </p:spPr>
        <p:txBody>
          <a:bodyPr vert="horz" wrap="square" lIns="0" tIns="0" rIns="0" bIns="0" rtlCol="0">
            <a:spAutoFit/>
          </a:bodyPr>
          <a:lstStyle/>
          <a:p>
            <a:pPr marL="12700">
              <a:lnSpc>
                <a:spcPct val="100000"/>
              </a:lnSpc>
              <a:tabLst>
                <a:tab pos="716915" algn="l"/>
              </a:tabLst>
            </a:pPr>
            <a:endParaRPr sz="200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1" y="762000"/>
            <a:ext cx="9731383" cy="492443"/>
          </a:xfrm>
        </p:spPr>
        <p:txBody>
          <a:bodyPr>
            <a:normAutofit fontScale="90000"/>
          </a:bodyPr>
          <a:lstStyle/>
          <a:p>
            <a:r>
              <a:rPr lang="en-US" sz="3200" spc="5" dirty="0" smtClean="0">
                <a:latin typeface="Times New Roman" pitchFamily="18" charset="0"/>
                <a:cs typeface="Times New Roman" pitchFamily="18" charset="0"/>
              </a:rPr>
              <a:t>A</a:t>
            </a:r>
            <a:r>
              <a:rPr lang="en-US" sz="3200" spc="10" dirty="0" smtClean="0">
                <a:latin typeface="Times New Roman" pitchFamily="18" charset="0"/>
                <a:cs typeface="Times New Roman" pitchFamily="18" charset="0"/>
              </a:rPr>
              <a:t>b</a:t>
            </a:r>
            <a:r>
              <a:rPr lang="en-US" sz="3200" dirty="0" smtClean="0">
                <a:latin typeface="Times New Roman" pitchFamily="18" charset="0"/>
                <a:cs typeface="Times New Roman" pitchFamily="18" charset="0"/>
              </a:rPr>
              <a:t>o</a:t>
            </a:r>
            <a:r>
              <a:rPr lang="en-US" sz="3200" spc="10" dirty="0" smtClean="0">
                <a:latin typeface="Times New Roman" pitchFamily="18" charset="0"/>
                <a:cs typeface="Times New Roman" pitchFamily="18" charset="0"/>
              </a:rPr>
              <a:t>u</a:t>
            </a:r>
            <a:r>
              <a:rPr lang="en-US" sz="3200" spc="-10" dirty="0" smtClean="0">
                <a:latin typeface="Times New Roman" pitchFamily="18" charset="0"/>
                <a:cs typeface="Times New Roman" pitchFamily="18" charset="0"/>
              </a:rPr>
              <a:t>t</a:t>
            </a:r>
            <a:r>
              <a:rPr lang="en-US" sz="3200" spc="-50" dirty="0" smtClean="0">
                <a:latin typeface="Times New Roman" pitchFamily="18" charset="0"/>
                <a:cs typeface="Times New Roman" pitchFamily="18" charset="0"/>
              </a:rPr>
              <a:t> </a:t>
            </a:r>
            <a:r>
              <a:rPr lang="en-US" sz="3200" spc="15" dirty="0" smtClean="0">
                <a:latin typeface="Times New Roman" pitchFamily="18" charset="0"/>
                <a:cs typeface="Times New Roman" pitchFamily="18" charset="0"/>
              </a:rPr>
              <a:t>O</a:t>
            </a:r>
            <a:r>
              <a:rPr lang="en-US" sz="3200" spc="5" dirty="0" smtClean="0">
                <a:latin typeface="Times New Roman" pitchFamily="18" charset="0"/>
                <a:cs typeface="Times New Roman" pitchFamily="18" charset="0"/>
              </a:rPr>
              <a:t>M</a:t>
            </a:r>
            <a:r>
              <a:rPr lang="en-US" sz="3200" spc="10" dirty="0" smtClean="0">
                <a:latin typeface="Times New Roman" pitchFamily="18" charset="0"/>
                <a:cs typeface="Times New Roman" pitchFamily="18" charset="0"/>
              </a:rPr>
              <a:t>IC</a:t>
            </a:r>
            <a:r>
              <a:rPr lang="en-US" sz="3200" dirty="0" smtClean="0">
                <a:latin typeface="Times New Roman" pitchFamily="18" charset="0"/>
                <a:cs typeface="Times New Roman" pitchFamily="18" charset="0"/>
              </a:rPr>
              <a:t>S</a:t>
            </a:r>
            <a:r>
              <a:rPr lang="en-US" sz="3200" spc="-45" dirty="0" smtClean="0">
                <a:latin typeface="Times New Roman" pitchFamily="18" charset="0"/>
                <a:cs typeface="Times New Roman" pitchFamily="18" charset="0"/>
              </a:rPr>
              <a:t> </a:t>
            </a:r>
            <a:r>
              <a:rPr lang="en-US" sz="3200" spc="10" dirty="0" smtClean="0">
                <a:latin typeface="Times New Roman" pitchFamily="18" charset="0"/>
                <a:cs typeface="Times New Roman" pitchFamily="18" charset="0"/>
              </a:rPr>
              <a:t>International Conferences</a:t>
            </a:r>
            <a:endParaRPr lang="en-US" sz="3200" dirty="0"/>
          </a:p>
        </p:txBody>
      </p:sp>
      <p:sp>
        <p:nvSpPr>
          <p:cNvPr id="4" name="object 2"/>
          <p:cNvSpPr/>
          <p:nvPr/>
        </p:nvSpPr>
        <p:spPr>
          <a:xfrm>
            <a:off x="558122" y="434213"/>
            <a:ext cx="11075753" cy="292388"/>
          </a:xfrm>
          <a:prstGeom prst="rect">
            <a:avLst/>
          </a:prstGeom>
          <a:blipFill>
            <a:blip r:embed="rId2" cstate="print"/>
            <a:stretch>
              <a:fillRect/>
            </a:stretch>
          </a:blipFill>
        </p:spPr>
        <p:txBody>
          <a:bodyPr wrap="square" lIns="0" tIns="0" rIns="0" bIns="0" rtlCol="0">
            <a:spAutoFit/>
          </a:bodyPr>
          <a:lstStyle/>
          <a:p>
            <a:r>
              <a:rPr lang="en-US" spc="5" dirty="0" smtClean="0">
                <a:latin typeface="Times New Roman" pitchFamily="18" charset="0"/>
                <a:cs typeface="Times New Roman" pitchFamily="18" charset="0"/>
              </a:rPr>
              <a:t>A</a:t>
            </a:r>
            <a:r>
              <a:rPr lang="en-US" spc="10" dirty="0" smtClean="0">
                <a:latin typeface="Times New Roman" pitchFamily="18" charset="0"/>
                <a:cs typeface="Times New Roman" pitchFamily="18" charset="0"/>
              </a:rPr>
              <a:t>b</a:t>
            </a:r>
            <a:r>
              <a:rPr lang="en-US" dirty="0" smtClean="0">
                <a:latin typeface="Times New Roman" pitchFamily="18" charset="0"/>
                <a:cs typeface="Times New Roman" pitchFamily="18" charset="0"/>
              </a:rPr>
              <a:t>o</a:t>
            </a:r>
            <a:r>
              <a:rPr lang="en-US" spc="10" dirty="0" smtClean="0">
                <a:latin typeface="Times New Roman" pitchFamily="18" charset="0"/>
                <a:cs typeface="Times New Roman" pitchFamily="18" charset="0"/>
              </a:rPr>
              <a:t>u</a:t>
            </a:r>
            <a:r>
              <a:rPr lang="en-US" spc="-10" dirty="0" smtClean="0">
                <a:latin typeface="Times New Roman" pitchFamily="18" charset="0"/>
                <a:cs typeface="Times New Roman" pitchFamily="18" charset="0"/>
              </a:rPr>
              <a:t>t</a:t>
            </a:r>
            <a:r>
              <a:rPr lang="en-US" spc="-50" dirty="0" smtClean="0">
                <a:latin typeface="Times New Roman" pitchFamily="18" charset="0"/>
                <a:cs typeface="Times New Roman" pitchFamily="18" charset="0"/>
              </a:rPr>
              <a:t> </a:t>
            </a:r>
            <a:r>
              <a:rPr lang="en-US" spc="15" dirty="0" smtClean="0">
                <a:latin typeface="Times New Roman" pitchFamily="18" charset="0"/>
                <a:cs typeface="Times New Roman" pitchFamily="18" charset="0"/>
              </a:rPr>
              <a:t>O</a:t>
            </a:r>
            <a:r>
              <a:rPr lang="en-US" spc="5" dirty="0" smtClean="0">
                <a:latin typeface="Times New Roman" pitchFamily="18" charset="0"/>
                <a:cs typeface="Times New Roman" pitchFamily="18" charset="0"/>
              </a:rPr>
              <a:t>M</a:t>
            </a:r>
            <a:r>
              <a:rPr lang="en-US" spc="10" dirty="0" smtClean="0">
                <a:latin typeface="Times New Roman" pitchFamily="18" charset="0"/>
                <a:cs typeface="Times New Roman" pitchFamily="18" charset="0"/>
              </a:rPr>
              <a:t>IC</a:t>
            </a:r>
            <a:r>
              <a:rPr lang="en-US" dirty="0" smtClean="0">
                <a:latin typeface="Times New Roman" pitchFamily="18" charset="0"/>
                <a:cs typeface="Times New Roman" pitchFamily="18" charset="0"/>
              </a:rPr>
              <a:t>S</a:t>
            </a:r>
            <a:r>
              <a:rPr lang="en-US" spc="-45" dirty="0" smtClean="0">
                <a:latin typeface="Times New Roman" pitchFamily="18" charset="0"/>
                <a:cs typeface="Times New Roman" pitchFamily="18" charset="0"/>
              </a:rPr>
              <a:t> </a:t>
            </a:r>
            <a:r>
              <a:rPr lang="en-US" spc="10" dirty="0" smtClean="0">
                <a:latin typeface="Times New Roman" pitchFamily="18" charset="0"/>
                <a:cs typeface="Times New Roman" pitchFamily="18" charset="0"/>
              </a:rPr>
              <a:t>Group</a:t>
            </a:r>
            <a:endParaRPr/>
          </a:p>
        </p:txBody>
      </p:sp>
      <p:sp>
        <p:nvSpPr>
          <p:cNvPr id="5" name="object 5"/>
          <p:cNvSpPr/>
          <p:nvPr/>
        </p:nvSpPr>
        <p:spPr>
          <a:xfrm>
            <a:off x="711200" y="1752600"/>
            <a:ext cx="10668000" cy="2769989"/>
          </a:xfrm>
          <a:prstGeom prst="rect">
            <a:avLst/>
          </a:prstGeom>
          <a:blipFill>
            <a:blip r:embed="rId3" cstate="print"/>
            <a:stretch>
              <a:fillRect/>
            </a:stretch>
          </a:blipFill>
        </p:spPr>
        <p:txBody>
          <a:bodyPr wrap="square" lIns="0" tIns="0" rIns="0" bIns="0" rtlCol="0">
            <a:spAutoFit/>
          </a:bodyPr>
          <a:lstStyle/>
          <a:p>
            <a:pPr>
              <a:buFont typeface="Arial" charset="0"/>
              <a:buNone/>
              <a:defRPr/>
            </a:pPr>
            <a:r>
              <a:rPr lang="en-US" dirty="0">
                <a:solidFill>
                  <a:schemeClr val="tx2">
                    <a:lumMod val="10000"/>
                  </a:schemeClr>
                </a:solidFill>
              </a:rPr>
              <a:t> </a:t>
            </a:r>
            <a:r>
              <a:rPr lang="en-US" sz="2000" dirty="0">
                <a:solidFill>
                  <a:schemeClr val="tx2">
                    <a:lumMod val="10000"/>
                  </a:schemeClr>
                </a:solidFill>
              </a:rPr>
              <a:t>OMICS </a:t>
            </a:r>
            <a:r>
              <a:rPr lang="en-US" sz="2000" dirty="0" smtClean="0">
                <a:solidFill>
                  <a:schemeClr val="tx2">
                    <a:lumMod val="10000"/>
                  </a:schemeClr>
                </a:solidFill>
              </a:rPr>
              <a:t>International </a:t>
            </a:r>
            <a:r>
              <a:rPr lang="en-US" sz="2000" dirty="0">
                <a:solidFill>
                  <a:schemeClr val="tx2">
                    <a:lumMod val="10000"/>
                  </a:schemeClr>
                </a:solidFill>
              </a:rPr>
              <a:t>is a pioneer and leading science event organizer, which publishes around </a:t>
            </a:r>
            <a:r>
              <a:rPr lang="en-US" sz="2000" dirty="0" smtClean="0">
                <a:solidFill>
                  <a:schemeClr val="tx2">
                    <a:lumMod val="10000"/>
                  </a:schemeClr>
                </a:solidFill>
              </a:rPr>
              <a:t>500</a:t>
            </a:r>
            <a:r>
              <a:rPr lang="en-US" sz="2000" dirty="0">
                <a:solidFill>
                  <a:schemeClr val="tx2">
                    <a:lumMod val="10000"/>
                  </a:schemeClr>
                </a:solidFill>
              </a:rPr>
              <a:t> open access journals and conducts over 300 Medical, Clinical, Engineering, Life Sciences, Pharma scientific conferences all over the globe annually with the support of more than 1000 scientific associations and 30,000 editorial board members and 3.5 million followers to </a:t>
            </a:r>
            <a:r>
              <a:rPr lang="en-US" sz="2000" dirty="0" smtClean="0">
                <a:solidFill>
                  <a:schemeClr val="tx2">
                    <a:lumMod val="10000"/>
                  </a:schemeClr>
                </a:solidFill>
              </a:rPr>
              <a:t>its credit</a:t>
            </a:r>
            <a:r>
              <a:rPr lang="en-US" sz="2000" dirty="0">
                <a:solidFill>
                  <a:schemeClr val="tx2">
                    <a:lumMod val="10000"/>
                  </a:schemeClr>
                </a:solidFill>
              </a:rPr>
              <a:t>.</a:t>
            </a:r>
            <a:br>
              <a:rPr lang="en-US" sz="2000" dirty="0">
                <a:solidFill>
                  <a:schemeClr val="tx2">
                    <a:lumMod val="10000"/>
                  </a:schemeClr>
                </a:solidFill>
              </a:rPr>
            </a:br>
            <a:endParaRPr lang="en-US" sz="2000" dirty="0">
              <a:solidFill>
                <a:schemeClr val="tx2">
                  <a:lumMod val="10000"/>
                </a:schemeClr>
              </a:solidFill>
            </a:endParaRPr>
          </a:p>
          <a:p>
            <a:pPr>
              <a:buFont typeface="Arial" charset="0"/>
              <a:buNone/>
              <a:defRPr/>
            </a:pPr>
            <a:r>
              <a:rPr lang="en-US" sz="2000" dirty="0">
                <a:solidFill>
                  <a:schemeClr val="tx2">
                    <a:lumMod val="10000"/>
                  </a:schemeClr>
                </a:solidFill>
              </a:rPr>
              <a:t>    OMICS </a:t>
            </a:r>
            <a:r>
              <a:rPr lang="en-US" sz="2000" dirty="0" smtClean="0">
                <a:solidFill>
                  <a:schemeClr val="tx2">
                    <a:lumMod val="10000"/>
                  </a:schemeClr>
                </a:solidFill>
              </a:rPr>
              <a:t>International </a:t>
            </a:r>
            <a:r>
              <a:rPr lang="en-US" sz="2000" dirty="0">
                <a:solidFill>
                  <a:schemeClr val="tx2">
                    <a:lumMod val="10000"/>
                  </a:schemeClr>
                </a:solidFill>
              </a:rPr>
              <a:t>has organized 500 conferences, workshops and national symposiums across the major cities including San Francisco, Las Vegas, San Antonio, Omaha, Orlando, Raleigh, Santa Clara, Chicago, Philadelphia, Baltimore, United Kingdom, Valencia, Dubai, Beijing, Hyderabad, Bengaluru and Mumbai</a:t>
            </a:r>
            <a:r>
              <a:rPr lang="en-US" dirty="0">
                <a:solidFill>
                  <a:schemeClr val="tx2">
                    <a:lumMod val="10000"/>
                  </a:schemeClr>
                </a:solidFill>
              </a:rPr>
              <a:t>.</a:t>
            </a:r>
            <a:endParaRPr/>
          </a:p>
        </p:txBody>
      </p:sp>
      <p:sp>
        <p:nvSpPr>
          <p:cNvPr id="6" name="object 2"/>
          <p:cNvSpPr/>
          <p:nvPr/>
        </p:nvSpPr>
        <p:spPr>
          <a:xfrm>
            <a:off x="558122" y="434213"/>
            <a:ext cx="11075753" cy="292388"/>
          </a:xfrm>
          <a:prstGeom prst="rect">
            <a:avLst/>
          </a:prstGeom>
          <a:blipFill>
            <a:blip r:embed="rId2" cstate="print"/>
            <a:stretch>
              <a:fillRect/>
            </a:stretch>
          </a:blipFill>
        </p:spPr>
        <p:txBody>
          <a:bodyPr wrap="square" lIns="0" tIns="0" rIns="0" bIns="0" rtlCol="0">
            <a:spAutoFit/>
          </a:bodyPr>
          <a:lstStyle/>
          <a:p>
            <a:endParaRPr>
              <a:latin typeface="Times New Roman" pitchFamily="18" charset="0"/>
              <a:cs typeface="Times New Roman" pitchFamily="18" charset="0"/>
            </a:endParaRPr>
          </a:p>
        </p:txBody>
      </p:sp>
      <p:sp>
        <p:nvSpPr>
          <p:cNvPr id="7" name="object 5"/>
          <p:cNvSpPr/>
          <p:nvPr/>
        </p:nvSpPr>
        <p:spPr>
          <a:xfrm>
            <a:off x="609600" y="1371601"/>
            <a:ext cx="10871200" cy="292388"/>
          </a:xfrm>
          <a:prstGeom prst="rect">
            <a:avLst/>
          </a:prstGeom>
          <a:blipFill>
            <a:blip r:embed="rId4" cstate="print"/>
            <a:stretch>
              <a:fillRect/>
            </a:stretch>
          </a:blipFill>
        </p:spPr>
        <p:txBody>
          <a:bodyPr wrap="square" lIns="0" tIns="0" rIns="0" bIns="0" rtlCol="0">
            <a:spAutoFit/>
          </a:bodyPr>
          <a:lstStyle/>
          <a:p>
            <a:endParaRPr>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97005" y="687465"/>
            <a:ext cx="11797990" cy="2387600"/>
          </a:xfrm>
        </p:spPr>
        <p:txBody>
          <a:bodyPr>
            <a:normAutofit/>
          </a:bodyPr>
          <a:lstStyle/>
          <a:p>
            <a:r>
              <a:rPr lang="en-US" sz="4400" dirty="0" smtClean="0"/>
              <a:t>Analyzing metabolic regulation </a:t>
            </a:r>
            <a:r>
              <a:rPr lang="en-US" sz="4400" i="1" dirty="0" smtClean="0"/>
              <a:t>in vitro </a:t>
            </a:r>
            <a:r>
              <a:rPr lang="en-US" sz="4400" dirty="0" smtClean="0"/>
              <a:t>and </a:t>
            </a:r>
            <a:r>
              <a:rPr lang="en-US" sz="4400" i="1" dirty="0" smtClean="0"/>
              <a:t>in vivo</a:t>
            </a:r>
            <a:endParaRPr lang="en-US" sz="4400" i="1" dirty="0"/>
          </a:p>
        </p:txBody>
      </p:sp>
      <p:sp>
        <p:nvSpPr>
          <p:cNvPr id="3" name="Subtitle 2"/>
          <p:cNvSpPr>
            <a:spLocks noGrp="1"/>
          </p:cNvSpPr>
          <p:nvPr>
            <p:ph type="subTitle" idx="1"/>
          </p:nvPr>
        </p:nvSpPr>
        <p:spPr/>
        <p:txBody>
          <a:bodyPr/>
          <a:lstStyle/>
          <a:p>
            <a:r>
              <a:rPr lang="en-US" sz="2800" dirty="0"/>
              <a:t>Stefan Kempa, metabolic regulation @BIMSB/MDC</a:t>
            </a:r>
          </a:p>
          <a:p>
            <a:endParaRPr lang="en-US" dirty="0"/>
          </a:p>
        </p:txBody>
      </p:sp>
    </p:spTree>
    <p:extLst>
      <p:ext uri="{BB962C8B-B14F-4D97-AF65-F5344CB8AC3E}">
        <p14:creationId xmlns:p14="http://schemas.microsoft.com/office/powerpoint/2010/main" xmlns="" val="8812056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 name="Rechteck 101"/>
          <p:cNvSpPr/>
          <p:nvPr/>
        </p:nvSpPr>
        <p:spPr>
          <a:xfrm>
            <a:off x="9231961" y="5359061"/>
            <a:ext cx="152019" cy="14139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de-DE"/>
          </a:p>
        </p:txBody>
      </p:sp>
      <p:sp>
        <p:nvSpPr>
          <p:cNvPr id="31" name="Rechteck 102"/>
          <p:cNvSpPr/>
          <p:nvPr/>
        </p:nvSpPr>
        <p:spPr>
          <a:xfrm>
            <a:off x="7593856" y="6117128"/>
            <a:ext cx="152019" cy="14139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de-DE"/>
          </a:p>
        </p:txBody>
      </p:sp>
      <p:sp>
        <p:nvSpPr>
          <p:cNvPr id="32" name="Rechteck 103"/>
          <p:cNvSpPr/>
          <p:nvPr/>
        </p:nvSpPr>
        <p:spPr>
          <a:xfrm>
            <a:off x="3467145" y="5359061"/>
            <a:ext cx="152019" cy="14139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de-DE"/>
          </a:p>
        </p:txBody>
      </p:sp>
      <p:sp>
        <p:nvSpPr>
          <p:cNvPr id="33" name="Rechteck 104"/>
          <p:cNvSpPr/>
          <p:nvPr/>
        </p:nvSpPr>
        <p:spPr>
          <a:xfrm>
            <a:off x="4726895" y="6126444"/>
            <a:ext cx="152019" cy="14139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de-DE"/>
          </a:p>
        </p:txBody>
      </p:sp>
      <p:sp>
        <p:nvSpPr>
          <p:cNvPr id="34" name="Rechteck 105"/>
          <p:cNvSpPr/>
          <p:nvPr/>
        </p:nvSpPr>
        <p:spPr>
          <a:xfrm>
            <a:off x="3466579" y="5246472"/>
            <a:ext cx="152019" cy="14139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de-DE"/>
          </a:p>
        </p:txBody>
      </p:sp>
      <p:sp>
        <p:nvSpPr>
          <p:cNvPr id="53" name="TextBox 344"/>
          <p:cNvSpPr txBox="1"/>
          <p:nvPr/>
        </p:nvSpPr>
        <p:spPr>
          <a:xfrm>
            <a:off x="1640734" y="79471"/>
            <a:ext cx="8936477" cy="523220"/>
          </a:xfrm>
          <a:prstGeom prst="rect">
            <a:avLst/>
          </a:prstGeom>
          <a:noFill/>
        </p:spPr>
        <p:txBody>
          <a:bodyPr wrap="square" lIns="91438" tIns="45719" rIns="91438" bIns="45719" rtlCol="0">
            <a:spAutoFit/>
          </a:bodyPr>
          <a:lstStyle>
            <a:defPPr>
              <a:defRPr lang="en-US"/>
            </a:defPPr>
            <a:lvl1pPr algn="ctr">
              <a:defRPr sz="2400" b="1">
                <a:cs typeface="Arial" pitchFamily="34" charset="0"/>
              </a:defRPr>
            </a:lvl1pPr>
          </a:lstStyle>
          <a:p>
            <a:r>
              <a:rPr lang="de-DE" sz="2800" b="0" dirty="0">
                <a:latin typeface="Calibri" panose="020F0502020204030204" pitchFamily="34" charset="0"/>
              </a:rPr>
              <a:t>Network </a:t>
            </a:r>
            <a:r>
              <a:rPr lang="de-DE" sz="2800" b="0" dirty="0" err="1">
                <a:latin typeface="Calibri" panose="020F0502020204030204" pitchFamily="34" charset="0"/>
              </a:rPr>
              <a:t>of</a:t>
            </a:r>
            <a:r>
              <a:rPr lang="de-DE" sz="2800" b="0" dirty="0">
                <a:latin typeface="Calibri" panose="020F0502020204030204" pitchFamily="34" charset="0"/>
              </a:rPr>
              <a:t> </a:t>
            </a:r>
            <a:r>
              <a:rPr lang="de-DE" sz="2800" b="0" dirty="0" err="1">
                <a:latin typeface="Calibri" panose="020F0502020204030204" pitchFamily="34" charset="0"/>
              </a:rPr>
              <a:t>the</a:t>
            </a:r>
            <a:r>
              <a:rPr lang="de-DE" sz="2800" b="0" dirty="0">
                <a:latin typeface="Calibri" panose="020F0502020204030204" pitchFamily="34" charset="0"/>
              </a:rPr>
              <a:t> human </a:t>
            </a:r>
            <a:r>
              <a:rPr lang="de-DE" sz="2800" b="0" dirty="0" err="1">
                <a:latin typeface="Calibri" panose="020F0502020204030204" pitchFamily="34" charset="0"/>
              </a:rPr>
              <a:t>metabolism</a:t>
            </a:r>
            <a:endParaRPr lang="en-US" sz="2800" b="0" dirty="0">
              <a:latin typeface="Calibri" panose="020F0502020204030204" pitchFamily="34"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524000" y="642663"/>
            <a:ext cx="9144000" cy="5572677"/>
          </a:xfrm>
          <a:prstGeom prst="rect">
            <a:avLst/>
          </a:prstGeom>
        </p:spPr>
      </p:pic>
    </p:spTree>
    <p:extLst>
      <p:ext uri="{BB962C8B-B14F-4D97-AF65-F5344CB8AC3E}">
        <p14:creationId xmlns:p14="http://schemas.microsoft.com/office/powerpoint/2010/main" xmlns="" val="35468505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Rectangle 85"/>
          <p:cNvSpPr/>
          <p:nvPr/>
        </p:nvSpPr>
        <p:spPr>
          <a:xfrm>
            <a:off x="10" y="0"/>
            <a:ext cx="6144684" cy="6858000"/>
          </a:xfrm>
          <a:prstGeom prst="rect">
            <a:avLst/>
          </a:prstGeom>
          <a:solidFill>
            <a:srgbClr val="EFF5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a:p>
        </p:txBody>
      </p:sp>
      <p:sp>
        <p:nvSpPr>
          <p:cNvPr id="87" name="Rectangle 86"/>
          <p:cNvSpPr/>
          <p:nvPr/>
        </p:nvSpPr>
        <p:spPr>
          <a:xfrm>
            <a:off x="6144694" y="0"/>
            <a:ext cx="6047316" cy="6858000"/>
          </a:xfrm>
          <a:prstGeom prst="rect">
            <a:avLst/>
          </a:prstGeom>
          <a:solidFill>
            <a:srgbClr val="FEF6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a:p>
        </p:txBody>
      </p:sp>
      <p:pic>
        <p:nvPicPr>
          <p:cNvPr id="3" name="Picture 5"/>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t="3775"/>
          <a:stretch/>
        </p:blipFill>
        <p:spPr bwMode="auto">
          <a:xfrm>
            <a:off x="1779357" y="893863"/>
            <a:ext cx="3051711" cy="1651941"/>
          </a:xfrm>
          <a:prstGeom prst="rect">
            <a:avLst/>
          </a:prstGeom>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4" name="Picture 53"/>
          <p:cNvPicPr>
            <a:picLocks noChangeAspect="1"/>
          </p:cNvPicPr>
          <p:nvPr/>
        </p:nvPicPr>
        <p:blipFill>
          <a:blip r:embed="rId3"/>
          <a:stretch>
            <a:fillRect/>
          </a:stretch>
        </p:blipFill>
        <p:spPr>
          <a:xfrm>
            <a:off x="1779357" y="2603879"/>
            <a:ext cx="3051711" cy="3725728"/>
          </a:xfrm>
          <a:prstGeom prst="rect">
            <a:avLst/>
          </a:prstGeom>
        </p:spPr>
      </p:pic>
      <p:sp>
        <p:nvSpPr>
          <p:cNvPr id="84" name="TextBox 83"/>
          <p:cNvSpPr txBox="1"/>
          <p:nvPr/>
        </p:nvSpPr>
        <p:spPr>
          <a:xfrm>
            <a:off x="1810155" y="274968"/>
            <a:ext cx="2948628" cy="502766"/>
          </a:xfrm>
          <a:prstGeom prst="rect">
            <a:avLst/>
          </a:prstGeom>
          <a:solidFill>
            <a:schemeClr val="tx2">
              <a:lumMod val="20000"/>
              <a:lumOff val="80000"/>
            </a:schemeClr>
          </a:solidFill>
        </p:spPr>
        <p:txBody>
          <a:bodyPr wrap="none" rtlCol="0">
            <a:spAutoFit/>
          </a:bodyPr>
          <a:lstStyle/>
          <a:p>
            <a:r>
              <a:rPr lang="de-DE" sz="2667" dirty="0" err="1"/>
              <a:t>Cellular</a:t>
            </a:r>
            <a:r>
              <a:rPr lang="de-DE" sz="2667" dirty="0"/>
              <a:t> </a:t>
            </a:r>
            <a:r>
              <a:rPr lang="de-DE" sz="2667" dirty="0" err="1"/>
              <a:t>metabolism</a:t>
            </a:r>
            <a:endParaRPr lang="de-DE" sz="2667" dirty="0"/>
          </a:p>
        </p:txBody>
      </p:sp>
      <p:grpSp>
        <p:nvGrpSpPr>
          <p:cNvPr id="2" name="Group 1"/>
          <p:cNvGrpSpPr/>
          <p:nvPr/>
        </p:nvGrpSpPr>
        <p:grpSpPr>
          <a:xfrm>
            <a:off x="6604001" y="299791"/>
            <a:ext cx="4853089" cy="6278808"/>
            <a:chOff x="4685854" y="230628"/>
            <a:chExt cx="3906765" cy="4558995"/>
          </a:xfrm>
        </p:grpSpPr>
        <p:pic>
          <p:nvPicPr>
            <p:cNvPr id="55" name="Picture 54"/>
            <p:cNvPicPr>
              <a:picLocks noChangeAspect="1"/>
            </p:cNvPicPr>
            <p:nvPr/>
          </p:nvPicPr>
          <p:blipFill>
            <a:blip r:embed="rId4" cstate="print"/>
            <a:stretch>
              <a:fillRect/>
            </a:stretch>
          </p:blipFill>
          <p:spPr>
            <a:xfrm>
              <a:off x="4685854" y="924428"/>
              <a:ext cx="1050454" cy="1059150"/>
            </a:xfrm>
            <a:prstGeom prst="rect">
              <a:avLst/>
            </a:prstGeom>
          </p:spPr>
        </p:pic>
        <p:pic>
          <p:nvPicPr>
            <p:cNvPr id="56" name="Picture 55"/>
            <p:cNvPicPr>
              <a:picLocks noChangeAspect="1"/>
            </p:cNvPicPr>
            <p:nvPr/>
          </p:nvPicPr>
          <p:blipFill>
            <a:blip r:embed="rId5"/>
            <a:stretch>
              <a:fillRect/>
            </a:stretch>
          </p:blipFill>
          <p:spPr>
            <a:xfrm>
              <a:off x="7544015" y="2104649"/>
              <a:ext cx="1048603" cy="1060796"/>
            </a:xfrm>
            <a:prstGeom prst="rect">
              <a:avLst/>
            </a:prstGeom>
          </p:spPr>
        </p:pic>
        <p:pic>
          <p:nvPicPr>
            <p:cNvPr id="57" name="Picture 56"/>
            <p:cNvPicPr>
              <a:picLocks noChangeAspect="1"/>
            </p:cNvPicPr>
            <p:nvPr/>
          </p:nvPicPr>
          <p:blipFill>
            <a:blip r:embed="rId5"/>
            <a:stretch>
              <a:fillRect/>
            </a:stretch>
          </p:blipFill>
          <p:spPr>
            <a:xfrm>
              <a:off x="7544016" y="922783"/>
              <a:ext cx="1048603" cy="1060796"/>
            </a:xfrm>
            <a:prstGeom prst="rect">
              <a:avLst/>
            </a:prstGeom>
          </p:spPr>
        </p:pic>
        <p:pic>
          <p:nvPicPr>
            <p:cNvPr id="58" name="Picture 57"/>
            <p:cNvPicPr>
              <a:picLocks noChangeAspect="1"/>
            </p:cNvPicPr>
            <p:nvPr/>
          </p:nvPicPr>
          <p:blipFill>
            <a:blip r:embed="rId5"/>
            <a:stretch>
              <a:fillRect/>
            </a:stretch>
          </p:blipFill>
          <p:spPr>
            <a:xfrm>
              <a:off x="4685862" y="2104649"/>
              <a:ext cx="1048603" cy="1060796"/>
            </a:xfrm>
            <a:prstGeom prst="rect">
              <a:avLst/>
            </a:prstGeom>
          </p:spPr>
        </p:pic>
        <p:pic>
          <p:nvPicPr>
            <p:cNvPr id="59" name="Picture 58"/>
            <p:cNvPicPr>
              <a:picLocks noChangeAspect="1"/>
            </p:cNvPicPr>
            <p:nvPr/>
          </p:nvPicPr>
          <p:blipFill>
            <a:blip r:embed="rId5"/>
            <a:stretch>
              <a:fillRect/>
            </a:stretch>
          </p:blipFill>
          <p:spPr>
            <a:xfrm>
              <a:off x="4685862" y="3371458"/>
              <a:ext cx="1048603" cy="1060796"/>
            </a:xfrm>
            <a:prstGeom prst="rect">
              <a:avLst/>
            </a:prstGeom>
          </p:spPr>
        </p:pic>
        <p:pic>
          <p:nvPicPr>
            <p:cNvPr id="60" name="Picture 59"/>
            <p:cNvPicPr>
              <a:picLocks noChangeAspect="1"/>
            </p:cNvPicPr>
            <p:nvPr/>
          </p:nvPicPr>
          <p:blipFill>
            <a:blip r:embed="rId5"/>
            <a:stretch>
              <a:fillRect/>
            </a:stretch>
          </p:blipFill>
          <p:spPr>
            <a:xfrm>
              <a:off x="7544015" y="3371461"/>
              <a:ext cx="1048603" cy="1060796"/>
            </a:xfrm>
            <a:prstGeom prst="rect">
              <a:avLst/>
            </a:prstGeom>
          </p:spPr>
        </p:pic>
        <p:sp>
          <p:nvSpPr>
            <p:cNvPr id="61" name="Rectangle 60"/>
            <p:cNvSpPr/>
            <p:nvPr/>
          </p:nvSpPr>
          <p:spPr>
            <a:xfrm>
              <a:off x="6279657" y="911533"/>
              <a:ext cx="719152" cy="3509474"/>
            </a:xfrm>
            <a:prstGeom prst="rect">
              <a:avLst/>
            </a:prstGeom>
            <a:gradFill flip="none" rotWithShape="1">
              <a:gsLst>
                <a:gs pos="0">
                  <a:schemeClr val="accent1">
                    <a:lumMod val="20000"/>
                    <a:lumOff val="80000"/>
                  </a:schemeClr>
                </a:gs>
                <a:gs pos="50000">
                  <a:schemeClr val="accent2">
                    <a:lumMod val="20000"/>
                    <a:lumOff val="80000"/>
                    <a:shade val="67500"/>
                    <a:satMod val="115000"/>
                  </a:schemeClr>
                </a:gs>
                <a:gs pos="100000">
                  <a:schemeClr val="accent2">
                    <a:lumMod val="20000"/>
                    <a:lumOff val="80000"/>
                    <a:shade val="100000"/>
                    <a:satMod val="115000"/>
                  </a:schemeClr>
                </a:gs>
              </a:gsLst>
              <a:lin ang="10800000" scaled="1"/>
              <a:tileRect/>
            </a:gra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3"/>
            </a:p>
          </p:txBody>
        </p:sp>
        <p:sp>
          <p:nvSpPr>
            <p:cNvPr id="63" name="TextBox 62"/>
            <p:cNvSpPr txBox="1"/>
            <p:nvPr/>
          </p:nvSpPr>
          <p:spPr>
            <a:xfrm rot="16200000">
              <a:off x="6117534" y="3963726"/>
              <a:ext cx="681131" cy="338556"/>
            </a:xfrm>
            <a:prstGeom prst="rect">
              <a:avLst/>
            </a:prstGeom>
            <a:noFill/>
          </p:spPr>
          <p:txBody>
            <a:bodyPr wrap="none" rtlCol="0">
              <a:spAutoFit/>
            </a:bodyPr>
            <a:lstStyle/>
            <a:p>
              <a:r>
                <a:rPr lang="en-US" sz="2133" dirty="0">
                  <a:solidFill>
                    <a:schemeClr val="accent2">
                      <a:lumMod val="75000"/>
                    </a:schemeClr>
                  </a:solidFill>
                  <a:latin typeface="Aharoni" panose="02010803020104030203" pitchFamily="2" charset="-79"/>
                  <a:cs typeface="Aharoni" panose="02010803020104030203" pitchFamily="2" charset="-79"/>
                </a:rPr>
                <a:t>blood</a:t>
              </a:r>
            </a:p>
          </p:txBody>
        </p:sp>
        <p:sp>
          <p:nvSpPr>
            <p:cNvPr id="64" name="Right Arrow 63"/>
            <p:cNvSpPr/>
            <p:nvPr/>
          </p:nvSpPr>
          <p:spPr>
            <a:xfrm>
              <a:off x="6998813" y="1225868"/>
              <a:ext cx="545199" cy="188595"/>
            </a:xfrm>
            <a:prstGeom prst="rightArrow">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3"/>
            </a:p>
          </p:txBody>
        </p:sp>
        <p:sp>
          <p:nvSpPr>
            <p:cNvPr id="65" name="Right Arrow 64"/>
            <p:cNvSpPr/>
            <p:nvPr/>
          </p:nvSpPr>
          <p:spPr>
            <a:xfrm rot="10800000">
              <a:off x="6996957" y="1410455"/>
              <a:ext cx="556706" cy="188595"/>
            </a:xfrm>
            <a:prstGeom prst="rightArrow">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3"/>
            </a:p>
          </p:txBody>
        </p:sp>
        <p:sp>
          <p:nvSpPr>
            <p:cNvPr id="66" name="Right Arrow 65"/>
            <p:cNvSpPr/>
            <p:nvPr/>
          </p:nvSpPr>
          <p:spPr>
            <a:xfrm>
              <a:off x="6959297" y="2507009"/>
              <a:ext cx="594368" cy="188595"/>
            </a:xfrm>
            <a:prstGeom prst="rightArrow">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3"/>
            </a:p>
          </p:txBody>
        </p:sp>
        <p:sp>
          <p:nvSpPr>
            <p:cNvPr id="67" name="Right Arrow 66"/>
            <p:cNvSpPr/>
            <p:nvPr/>
          </p:nvSpPr>
          <p:spPr>
            <a:xfrm rot="10800000">
              <a:off x="6996963" y="2695603"/>
              <a:ext cx="545199" cy="188595"/>
            </a:xfrm>
            <a:prstGeom prst="rightArrow">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3"/>
            </a:p>
          </p:txBody>
        </p:sp>
        <p:sp>
          <p:nvSpPr>
            <p:cNvPr id="68" name="Right Arrow 67"/>
            <p:cNvSpPr/>
            <p:nvPr/>
          </p:nvSpPr>
          <p:spPr>
            <a:xfrm>
              <a:off x="5733686" y="1220153"/>
              <a:ext cx="545199" cy="188595"/>
            </a:xfrm>
            <a:prstGeom prst="rightArrow">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3"/>
            </a:p>
          </p:txBody>
        </p:sp>
        <p:sp>
          <p:nvSpPr>
            <p:cNvPr id="69" name="Right Arrow 68"/>
            <p:cNvSpPr/>
            <p:nvPr/>
          </p:nvSpPr>
          <p:spPr>
            <a:xfrm rot="10800000">
              <a:off x="5726224" y="1404740"/>
              <a:ext cx="560899" cy="188595"/>
            </a:xfrm>
            <a:prstGeom prst="rightArrow">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3"/>
            </a:p>
          </p:txBody>
        </p:sp>
        <p:sp>
          <p:nvSpPr>
            <p:cNvPr id="70" name="Right Arrow 69"/>
            <p:cNvSpPr/>
            <p:nvPr/>
          </p:nvSpPr>
          <p:spPr>
            <a:xfrm>
              <a:off x="5733896" y="2506028"/>
              <a:ext cx="545199" cy="188595"/>
            </a:xfrm>
            <a:prstGeom prst="rightArrow">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3"/>
            </a:p>
          </p:txBody>
        </p:sp>
        <p:sp>
          <p:nvSpPr>
            <p:cNvPr id="71" name="Right Arrow 70"/>
            <p:cNvSpPr/>
            <p:nvPr/>
          </p:nvSpPr>
          <p:spPr>
            <a:xfrm rot="10800000">
              <a:off x="5732045" y="2690614"/>
              <a:ext cx="545199" cy="188595"/>
            </a:xfrm>
            <a:prstGeom prst="rightArrow">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3"/>
            </a:p>
          </p:txBody>
        </p:sp>
        <p:sp>
          <p:nvSpPr>
            <p:cNvPr id="72" name="Right Arrow 71"/>
            <p:cNvSpPr/>
            <p:nvPr/>
          </p:nvSpPr>
          <p:spPr>
            <a:xfrm>
              <a:off x="5728071" y="3620453"/>
              <a:ext cx="545199" cy="188595"/>
            </a:xfrm>
            <a:prstGeom prst="rightArrow">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3"/>
            </a:p>
          </p:txBody>
        </p:sp>
        <p:sp>
          <p:nvSpPr>
            <p:cNvPr id="73" name="Right Arrow 72"/>
            <p:cNvSpPr/>
            <p:nvPr/>
          </p:nvSpPr>
          <p:spPr>
            <a:xfrm rot="10800000">
              <a:off x="5720614" y="3805040"/>
              <a:ext cx="556521" cy="188595"/>
            </a:xfrm>
            <a:prstGeom prst="rightArrow">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3"/>
            </a:p>
          </p:txBody>
        </p:sp>
        <p:sp>
          <p:nvSpPr>
            <p:cNvPr id="74" name="Right Arrow 73"/>
            <p:cNvSpPr/>
            <p:nvPr/>
          </p:nvSpPr>
          <p:spPr>
            <a:xfrm>
              <a:off x="6996806" y="3620453"/>
              <a:ext cx="545199" cy="188595"/>
            </a:xfrm>
            <a:prstGeom prst="rightArrow">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3"/>
            </a:p>
          </p:txBody>
        </p:sp>
        <p:sp>
          <p:nvSpPr>
            <p:cNvPr id="75" name="Right Arrow 74"/>
            <p:cNvSpPr/>
            <p:nvPr/>
          </p:nvSpPr>
          <p:spPr>
            <a:xfrm rot="10800000">
              <a:off x="6989342" y="3805040"/>
              <a:ext cx="564325" cy="188595"/>
            </a:xfrm>
            <a:prstGeom prst="rightArrow">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3"/>
            </a:p>
          </p:txBody>
        </p:sp>
        <p:sp>
          <p:nvSpPr>
            <p:cNvPr id="76" name="Down Arrow 75"/>
            <p:cNvSpPr/>
            <p:nvPr/>
          </p:nvSpPr>
          <p:spPr>
            <a:xfrm>
              <a:off x="4869180" y="548644"/>
              <a:ext cx="594360" cy="362891"/>
            </a:xfrm>
            <a:prstGeom prst="downArrow">
              <a:avLst/>
            </a:prstGeom>
            <a:solidFill>
              <a:schemeClr val="accent6">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3"/>
            </a:p>
          </p:txBody>
        </p:sp>
        <p:sp>
          <p:nvSpPr>
            <p:cNvPr id="77" name="Down Arrow 76"/>
            <p:cNvSpPr/>
            <p:nvPr/>
          </p:nvSpPr>
          <p:spPr>
            <a:xfrm>
              <a:off x="7776844" y="4421005"/>
              <a:ext cx="582930" cy="368618"/>
            </a:xfrm>
            <a:prstGeom prst="downArrow">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3"/>
            </a:p>
          </p:txBody>
        </p:sp>
        <p:sp>
          <p:nvSpPr>
            <p:cNvPr id="78" name="TextBox 77"/>
            <p:cNvSpPr txBox="1"/>
            <p:nvPr/>
          </p:nvSpPr>
          <p:spPr>
            <a:xfrm rot="16200000">
              <a:off x="5176552" y="3929319"/>
              <a:ext cx="741655" cy="338556"/>
            </a:xfrm>
            <a:prstGeom prst="rect">
              <a:avLst/>
            </a:prstGeom>
            <a:noFill/>
          </p:spPr>
          <p:txBody>
            <a:bodyPr wrap="none" rtlCol="0">
              <a:spAutoFit/>
            </a:bodyPr>
            <a:lstStyle/>
            <a:p>
              <a:r>
                <a:rPr lang="en-US" sz="2133" dirty="0">
                  <a:solidFill>
                    <a:schemeClr val="accent1">
                      <a:lumMod val="50000"/>
                    </a:schemeClr>
                  </a:solidFill>
                  <a:latin typeface="Aharoni" panose="02010803020104030203" pitchFamily="2" charset="-79"/>
                  <a:cs typeface="Aharoni" panose="02010803020104030203" pitchFamily="2" charset="-79"/>
                </a:rPr>
                <a:t>cancer</a:t>
              </a:r>
            </a:p>
          </p:txBody>
        </p:sp>
        <p:sp>
          <p:nvSpPr>
            <p:cNvPr id="79" name="TextBox 78"/>
            <p:cNvSpPr txBox="1"/>
            <p:nvPr/>
          </p:nvSpPr>
          <p:spPr>
            <a:xfrm rot="16200000">
              <a:off x="5166853" y="2645892"/>
              <a:ext cx="769590" cy="338556"/>
            </a:xfrm>
            <a:prstGeom prst="rect">
              <a:avLst/>
            </a:prstGeom>
            <a:noFill/>
          </p:spPr>
          <p:txBody>
            <a:bodyPr wrap="none" rtlCol="0">
              <a:spAutoFit/>
            </a:bodyPr>
            <a:lstStyle/>
            <a:p>
              <a:r>
                <a:rPr lang="en-US" sz="2133" dirty="0">
                  <a:solidFill>
                    <a:schemeClr val="accent2">
                      <a:lumMod val="50000"/>
                    </a:schemeClr>
                  </a:solidFill>
                  <a:latin typeface="Aharoni" panose="02010803020104030203" pitchFamily="2" charset="-79"/>
                  <a:cs typeface="Aharoni" panose="02010803020104030203" pitchFamily="2" charset="-79"/>
                </a:rPr>
                <a:t>muscle</a:t>
              </a:r>
            </a:p>
          </p:txBody>
        </p:sp>
        <p:sp>
          <p:nvSpPr>
            <p:cNvPr id="80" name="TextBox 79"/>
            <p:cNvSpPr txBox="1"/>
            <p:nvPr/>
          </p:nvSpPr>
          <p:spPr>
            <a:xfrm rot="16200000">
              <a:off x="8094733" y="1532837"/>
              <a:ext cx="632246" cy="338556"/>
            </a:xfrm>
            <a:prstGeom prst="rect">
              <a:avLst/>
            </a:prstGeom>
            <a:noFill/>
          </p:spPr>
          <p:txBody>
            <a:bodyPr wrap="none" rtlCol="0">
              <a:spAutoFit/>
            </a:bodyPr>
            <a:lstStyle/>
            <a:p>
              <a:r>
                <a:rPr lang="en-US" sz="2133" dirty="0">
                  <a:solidFill>
                    <a:schemeClr val="accent4">
                      <a:lumMod val="50000"/>
                    </a:schemeClr>
                  </a:solidFill>
                  <a:latin typeface="Aharoni" panose="02010803020104030203" pitchFamily="2" charset="-79"/>
                  <a:cs typeface="Aharoni" panose="02010803020104030203" pitchFamily="2" charset="-79"/>
                </a:rPr>
                <a:t>brain</a:t>
              </a:r>
            </a:p>
          </p:txBody>
        </p:sp>
        <p:sp>
          <p:nvSpPr>
            <p:cNvPr id="81" name="TextBox 80"/>
            <p:cNvSpPr txBox="1"/>
            <p:nvPr/>
          </p:nvSpPr>
          <p:spPr>
            <a:xfrm rot="16200000">
              <a:off x="5277387" y="1545673"/>
              <a:ext cx="550771" cy="338556"/>
            </a:xfrm>
            <a:prstGeom prst="rect">
              <a:avLst/>
            </a:prstGeom>
            <a:noFill/>
          </p:spPr>
          <p:txBody>
            <a:bodyPr wrap="none" rtlCol="0">
              <a:spAutoFit/>
            </a:bodyPr>
            <a:lstStyle/>
            <a:p>
              <a:r>
                <a:rPr lang="en-US" sz="2133" dirty="0">
                  <a:solidFill>
                    <a:schemeClr val="accent2"/>
                  </a:solidFill>
                  <a:latin typeface="Aharoni" panose="02010803020104030203" pitchFamily="2" charset="-79"/>
                  <a:cs typeface="Aharoni" panose="02010803020104030203" pitchFamily="2" charset="-79"/>
                </a:rPr>
                <a:t>liver</a:t>
              </a:r>
            </a:p>
          </p:txBody>
        </p:sp>
        <p:sp>
          <p:nvSpPr>
            <p:cNvPr id="82" name="TextBox 81"/>
            <p:cNvSpPr txBox="1"/>
            <p:nvPr/>
          </p:nvSpPr>
          <p:spPr>
            <a:xfrm rot="16200000">
              <a:off x="8015589" y="3889070"/>
              <a:ext cx="784721" cy="338556"/>
            </a:xfrm>
            <a:prstGeom prst="rect">
              <a:avLst/>
            </a:prstGeom>
            <a:noFill/>
          </p:spPr>
          <p:txBody>
            <a:bodyPr wrap="none" rtlCol="0">
              <a:spAutoFit/>
            </a:bodyPr>
            <a:lstStyle/>
            <a:p>
              <a:r>
                <a:rPr lang="en-US" sz="2133" dirty="0">
                  <a:solidFill>
                    <a:schemeClr val="tx2">
                      <a:lumMod val="75000"/>
                    </a:schemeClr>
                  </a:solidFill>
                  <a:latin typeface="Aharoni" panose="02010803020104030203" pitchFamily="2" charset="-79"/>
                  <a:cs typeface="Aharoni" panose="02010803020104030203" pitchFamily="2" charset="-79"/>
                </a:rPr>
                <a:t>kidney</a:t>
              </a:r>
            </a:p>
          </p:txBody>
        </p:sp>
        <p:sp>
          <p:nvSpPr>
            <p:cNvPr id="83" name="TextBox 82"/>
            <p:cNvSpPr txBox="1"/>
            <p:nvPr/>
          </p:nvSpPr>
          <p:spPr>
            <a:xfrm rot="16200000">
              <a:off x="8182030" y="2755030"/>
              <a:ext cx="457412" cy="338556"/>
            </a:xfrm>
            <a:prstGeom prst="rect">
              <a:avLst/>
            </a:prstGeom>
            <a:noFill/>
          </p:spPr>
          <p:txBody>
            <a:bodyPr wrap="square" rtlCol="0">
              <a:spAutoFit/>
            </a:bodyPr>
            <a:lstStyle/>
            <a:p>
              <a:r>
                <a:rPr lang="en-US" sz="2133" dirty="0">
                  <a:solidFill>
                    <a:schemeClr val="accent2">
                      <a:lumMod val="75000"/>
                    </a:schemeClr>
                  </a:solidFill>
                  <a:latin typeface="Aharoni" panose="02010803020104030203" pitchFamily="2" charset="-79"/>
                  <a:cs typeface="Aharoni" panose="02010803020104030203" pitchFamily="2" charset="-79"/>
                </a:rPr>
                <a:t>…</a:t>
              </a:r>
            </a:p>
          </p:txBody>
        </p:sp>
        <p:sp>
          <p:nvSpPr>
            <p:cNvPr id="85" name="TextBox 84"/>
            <p:cNvSpPr txBox="1"/>
            <p:nvPr/>
          </p:nvSpPr>
          <p:spPr>
            <a:xfrm>
              <a:off x="6036704" y="230628"/>
              <a:ext cx="2148251" cy="350064"/>
            </a:xfrm>
            <a:prstGeom prst="rect">
              <a:avLst/>
            </a:prstGeom>
            <a:solidFill>
              <a:schemeClr val="accent2">
                <a:lumMod val="40000"/>
                <a:lumOff val="60000"/>
              </a:schemeClr>
            </a:solidFill>
          </p:spPr>
          <p:txBody>
            <a:bodyPr wrap="none" rtlCol="0">
              <a:spAutoFit/>
            </a:bodyPr>
            <a:lstStyle/>
            <a:p>
              <a:r>
                <a:rPr lang="de-DE" sz="2533" i="1" dirty="0"/>
                <a:t>In vivo </a:t>
              </a:r>
              <a:r>
                <a:rPr lang="de-DE" sz="2533" dirty="0" err="1"/>
                <a:t>metabolism</a:t>
              </a:r>
              <a:endParaRPr lang="de-DE" sz="2533" dirty="0"/>
            </a:p>
          </p:txBody>
        </p:sp>
      </p:grpSp>
      <p:sp>
        <p:nvSpPr>
          <p:cNvPr id="36" name="TextBox 35"/>
          <p:cNvSpPr txBox="1"/>
          <p:nvPr/>
        </p:nvSpPr>
        <p:spPr>
          <a:xfrm>
            <a:off x="4986427" y="6217084"/>
            <a:ext cx="2212529" cy="502766"/>
          </a:xfrm>
          <a:prstGeom prst="rect">
            <a:avLst/>
          </a:prstGeom>
          <a:solidFill>
            <a:schemeClr val="accent3">
              <a:lumMod val="60000"/>
              <a:lumOff val="40000"/>
            </a:schemeClr>
          </a:solidFill>
        </p:spPr>
        <p:txBody>
          <a:bodyPr wrap="none" rtlCol="0">
            <a:spAutoFit/>
          </a:bodyPr>
          <a:lstStyle/>
          <a:p>
            <a:r>
              <a:rPr lang="de-DE" sz="2667" dirty="0"/>
              <a:t>   Technology   </a:t>
            </a:r>
          </a:p>
        </p:txBody>
      </p:sp>
    </p:spTree>
    <p:extLst>
      <p:ext uri="{BB962C8B-B14F-4D97-AF65-F5344CB8AC3E}">
        <p14:creationId xmlns:p14="http://schemas.microsoft.com/office/powerpoint/2010/main" xmlns="" val="16761962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Abgerundetes Rechteck 75"/>
          <p:cNvSpPr/>
          <p:nvPr/>
        </p:nvSpPr>
        <p:spPr>
          <a:xfrm>
            <a:off x="2607363" y="664077"/>
            <a:ext cx="7178184" cy="5615855"/>
          </a:xfrm>
          <a:prstGeom prst="roundRect">
            <a:avLst>
              <a:gd name="adj" fmla="val 4504"/>
            </a:avLst>
          </a:prstGeom>
          <a:solidFill>
            <a:schemeClr val="accent3">
              <a:lumMod val="20000"/>
              <a:lumOff val="80000"/>
            </a:schemeClr>
          </a:solidFill>
          <a:ln>
            <a:noFill/>
          </a:ln>
          <a:effectLst>
            <a:softEdge rad="127000"/>
          </a:effectLst>
        </p:spPr>
        <p:style>
          <a:lnRef idx="1">
            <a:schemeClr val="accent1"/>
          </a:lnRef>
          <a:fillRef idx="1003">
            <a:schemeClr val="lt1"/>
          </a:fillRef>
          <a:effectRef idx="2">
            <a:schemeClr val="accent1"/>
          </a:effectRef>
          <a:fontRef idx="minor">
            <a:schemeClr val="lt1"/>
          </a:fontRef>
        </p:style>
        <p:txBody>
          <a:bodyPr lIns="91438" tIns="45719" rIns="91438" bIns="45719" rtlCol="0" anchor="ctr"/>
          <a:lstStyle/>
          <a:p>
            <a:pPr algn="ctr"/>
            <a:endParaRPr lang="de-DE"/>
          </a:p>
        </p:txBody>
      </p:sp>
      <p:pic>
        <p:nvPicPr>
          <p:cNvPr id="7" name="Picture 5"/>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t="3775"/>
          <a:stretch/>
        </p:blipFill>
        <p:spPr bwMode="auto">
          <a:xfrm>
            <a:off x="3375587" y="2932745"/>
            <a:ext cx="5915336" cy="3060521"/>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Rechteck 78"/>
          <p:cNvSpPr/>
          <p:nvPr/>
        </p:nvSpPr>
        <p:spPr>
          <a:xfrm>
            <a:off x="6797766" y="4385691"/>
            <a:ext cx="2493159" cy="1607575"/>
          </a:xfrm>
          <a:prstGeom prst="rect">
            <a:avLst/>
          </a:prstGeom>
          <a:noFill/>
          <a:ln w="9525">
            <a:solidFill>
              <a:schemeClr val="bg2">
                <a:lumMod val="50000"/>
              </a:schemeClr>
            </a:solidFill>
          </a:ln>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de-DE"/>
          </a:p>
        </p:txBody>
      </p:sp>
      <p:sp>
        <p:nvSpPr>
          <p:cNvPr id="9" name="Rechteck 79"/>
          <p:cNvSpPr/>
          <p:nvPr/>
        </p:nvSpPr>
        <p:spPr>
          <a:xfrm>
            <a:off x="5622550" y="2913024"/>
            <a:ext cx="1136359" cy="3080240"/>
          </a:xfrm>
          <a:prstGeom prst="rect">
            <a:avLst/>
          </a:prstGeom>
          <a:noFill/>
          <a:ln w="12700">
            <a:solidFill>
              <a:schemeClr val="bg2">
                <a:lumMod val="50000"/>
              </a:schemeClr>
            </a:solidFill>
          </a:ln>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de-DE"/>
          </a:p>
        </p:txBody>
      </p:sp>
      <p:sp>
        <p:nvSpPr>
          <p:cNvPr id="10" name="Rechteck 80"/>
          <p:cNvSpPr/>
          <p:nvPr/>
        </p:nvSpPr>
        <p:spPr>
          <a:xfrm>
            <a:off x="3375588" y="4357258"/>
            <a:ext cx="2197573" cy="1636007"/>
          </a:xfrm>
          <a:prstGeom prst="rect">
            <a:avLst/>
          </a:prstGeom>
          <a:noFill/>
          <a:ln w="9525">
            <a:solidFill>
              <a:schemeClr val="bg2">
                <a:lumMod val="50000"/>
              </a:schemeClr>
            </a:solidFill>
          </a:ln>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de-DE"/>
          </a:p>
        </p:txBody>
      </p:sp>
      <p:sp>
        <p:nvSpPr>
          <p:cNvPr id="11" name="Rechteck 81"/>
          <p:cNvSpPr/>
          <p:nvPr/>
        </p:nvSpPr>
        <p:spPr>
          <a:xfrm>
            <a:off x="3375588" y="2913025"/>
            <a:ext cx="2197573" cy="1400903"/>
          </a:xfrm>
          <a:prstGeom prst="rect">
            <a:avLst/>
          </a:prstGeom>
          <a:noFill/>
          <a:ln w="9525">
            <a:solidFill>
              <a:schemeClr val="bg2">
                <a:lumMod val="50000"/>
              </a:schemeClr>
            </a:solidFill>
          </a:ln>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de-DE"/>
          </a:p>
        </p:txBody>
      </p:sp>
      <p:sp>
        <p:nvSpPr>
          <p:cNvPr id="12" name="Rechteck 82"/>
          <p:cNvSpPr/>
          <p:nvPr/>
        </p:nvSpPr>
        <p:spPr>
          <a:xfrm>
            <a:off x="6797763" y="2913024"/>
            <a:ext cx="2493159" cy="1444235"/>
          </a:xfrm>
          <a:prstGeom prst="rect">
            <a:avLst/>
          </a:prstGeom>
          <a:noFill/>
          <a:ln w="9525">
            <a:solidFill>
              <a:schemeClr val="bg2">
                <a:lumMod val="50000"/>
              </a:schemeClr>
            </a:solidFill>
          </a:ln>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de-DE"/>
          </a:p>
        </p:txBody>
      </p:sp>
      <p:grpSp>
        <p:nvGrpSpPr>
          <p:cNvPr id="13" name="Group 15"/>
          <p:cNvGrpSpPr>
            <a:grpSpLocks/>
          </p:cNvGrpSpPr>
          <p:nvPr/>
        </p:nvGrpSpPr>
        <p:grpSpPr bwMode="auto">
          <a:xfrm>
            <a:off x="5358621" y="1243536"/>
            <a:ext cx="789711" cy="868415"/>
            <a:chOff x="3566544" y="2438157"/>
            <a:chExt cx="820714" cy="1144117"/>
          </a:xfrm>
        </p:grpSpPr>
        <p:pic>
          <p:nvPicPr>
            <p:cNvPr id="14" name="Picture 5" descr="tsq.jpg"/>
            <p:cNvPicPr>
              <a:picLocks noChangeAspect="1"/>
            </p:cNvPicPr>
            <p:nvPr/>
          </p:nvPicPr>
          <p:blipFill>
            <a:blip r:embed="rId3" cstate="screen"/>
            <a:srcRect/>
            <a:stretch>
              <a:fillRect/>
            </a:stretch>
          </p:blipFill>
          <p:spPr bwMode="auto">
            <a:xfrm>
              <a:off x="3566544" y="2438157"/>
              <a:ext cx="798876" cy="839271"/>
            </a:xfrm>
            <a:prstGeom prst="rect">
              <a:avLst/>
            </a:prstGeom>
            <a:noFill/>
            <a:ln w="9525">
              <a:solidFill>
                <a:schemeClr val="tx1"/>
              </a:solidFill>
              <a:miter lim="800000"/>
              <a:headEnd/>
              <a:tailEnd/>
            </a:ln>
          </p:spPr>
        </p:pic>
        <p:sp>
          <p:nvSpPr>
            <p:cNvPr id="15" name="TextBox 10"/>
            <p:cNvSpPr txBox="1">
              <a:spLocks noChangeArrowheads="1"/>
            </p:cNvSpPr>
            <p:nvPr/>
          </p:nvSpPr>
          <p:spPr bwMode="auto">
            <a:xfrm>
              <a:off x="3665842" y="3217334"/>
              <a:ext cx="721416" cy="364940"/>
            </a:xfrm>
            <a:prstGeom prst="rect">
              <a:avLst/>
            </a:prstGeom>
            <a:noFill/>
            <a:ln w="9525">
              <a:noFill/>
              <a:miter lim="800000"/>
              <a:headEnd/>
              <a:tailEnd/>
            </a:ln>
          </p:spPr>
          <p:txBody>
            <a:bodyPr wrap="none">
              <a:spAutoFit/>
            </a:bodyPr>
            <a:lstStyle/>
            <a:p>
              <a:r>
                <a:rPr lang="de-DE" sz="1200" b="1" dirty="0">
                  <a:latin typeface="Calibri" pitchFamily="34" charset="0"/>
                </a:rPr>
                <a:t>LC-QQQ</a:t>
              </a:r>
            </a:p>
          </p:txBody>
        </p:sp>
      </p:grpSp>
      <p:grpSp>
        <p:nvGrpSpPr>
          <p:cNvPr id="16" name="Group 16"/>
          <p:cNvGrpSpPr>
            <a:grpSpLocks/>
          </p:cNvGrpSpPr>
          <p:nvPr/>
        </p:nvGrpSpPr>
        <p:grpSpPr bwMode="auto">
          <a:xfrm>
            <a:off x="7234157" y="1237589"/>
            <a:ext cx="1282915" cy="900318"/>
            <a:chOff x="7610758" y="2270093"/>
            <a:chExt cx="2396310" cy="1664336"/>
          </a:xfrm>
        </p:grpSpPr>
        <p:pic>
          <p:nvPicPr>
            <p:cNvPr id="17" name="Picture 4" descr="orbitrap.jpg"/>
            <p:cNvPicPr>
              <a:picLocks noChangeAspect="1"/>
            </p:cNvPicPr>
            <p:nvPr/>
          </p:nvPicPr>
          <p:blipFill>
            <a:blip r:embed="rId4" cstate="screen"/>
            <a:srcRect/>
            <a:stretch>
              <a:fillRect/>
            </a:stretch>
          </p:blipFill>
          <p:spPr bwMode="auto">
            <a:xfrm>
              <a:off x="7900854" y="2270093"/>
              <a:ext cx="1231043" cy="1241181"/>
            </a:xfrm>
            <a:prstGeom prst="rect">
              <a:avLst/>
            </a:prstGeom>
            <a:noFill/>
            <a:ln w="9525">
              <a:solidFill>
                <a:schemeClr val="tx1"/>
              </a:solidFill>
              <a:miter lim="800000"/>
              <a:headEnd/>
              <a:tailEnd/>
            </a:ln>
          </p:spPr>
        </p:pic>
        <p:sp>
          <p:nvSpPr>
            <p:cNvPr id="18" name="TextBox 11"/>
            <p:cNvSpPr txBox="1">
              <a:spLocks noChangeArrowheads="1"/>
            </p:cNvSpPr>
            <p:nvPr/>
          </p:nvSpPr>
          <p:spPr bwMode="auto">
            <a:xfrm>
              <a:off x="7610758" y="3422366"/>
              <a:ext cx="2396310" cy="512063"/>
            </a:xfrm>
            <a:prstGeom prst="rect">
              <a:avLst/>
            </a:prstGeom>
            <a:noFill/>
            <a:ln w="9525">
              <a:noFill/>
              <a:miter lim="800000"/>
              <a:headEnd/>
              <a:tailEnd/>
            </a:ln>
          </p:spPr>
          <p:txBody>
            <a:bodyPr wrap="none">
              <a:spAutoFit/>
            </a:bodyPr>
            <a:lstStyle/>
            <a:p>
              <a:r>
                <a:rPr lang="de-DE" sz="1200" b="1" dirty="0" err="1">
                  <a:latin typeface="Calibri" pitchFamily="34" charset="0"/>
                </a:rPr>
                <a:t>nLC</a:t>
              </a:r>
              <a:r>
                <a:rPr lang="de-DE" sz="1200" b="1" dirty="0">
                  <a:latin typeface="Calibri" pitchFamily="34" charset="0"/>
                </a:rPr>
                <a:t>-LTQ-</a:t>
              </a:r>
              <a:r>
                <a:rPr lang="de-DE" sz="1200" b="1" dirty="0" err="1">
                  <a:latin typeface="Calibri" pitchFamily="34" charset="0"/>
                </a:rPr>
                <a:t>Orbitrap</a:t>
              </a:r>
              <a:endParaRPr lang="de-DE" sz="1200" b="1" dirty="0">
                <a:latin typeface="Calibri" pitchFamily="34" charset="0"/>
              </a:endParaRPr>
            </a:p>
          </p:txBody>
        </p:sp>
      </p:grpSp>
      <p:grpSp>
        <p:nvGrpSpPr>
          <p:cNvPr id="19" name="Group 17"/>
          <p:cNvGrpSpPr>
            <a:grpSpLocks/>
          </p:cNvGrpSpPr>
          <p:nvPr/>
        </p:nvGrpSpPr>
        <p:grpSpPr bwMode="auto">
          <a:xfrm>
            <a:off x="3201200" y="1210657"/>
            <a:ext cx="908326" cy="908651"/>
            <a:chOff x="407101" y="3353208"/>
            <a:chExt cx="1943541" cy="1773502"/>
          </a:xfrm>
        </p:grpSpPr>
        <p:pic>
          <p:nvPicPr>
            <p:cNvPr id="20" name="Picture 4" descr="GCxGC_TOF.jpg"/>
            <p:cNvPicPr>
              <a:picLocks noChangeAspect="1"/>
            </p:cNvPicPr>
            <p:nvPr/>
          </p:nvPicPr>
          <p:blipFill>
            <a:blip r:embed="rId5" cstate="screen"/>
            <a:srcRect/>
            <a:stretch>
              <a:fillRect/>
            </a:stretch>
          </p:blipFill>
          <p:spPr bwMode="auto">
            <a:xfrm>
              <a:off x="479741" y="3353208"/>
              <a:ext cx="1648518" cy="1298032"/>
            </a:xfrm>
            <a:prstGeom prst="rect">
              <a:avLst/>
            </a:prstGeom>
            <a:noFill/>
            <a:ln w="9525">
              <a:solidFill>
                <a:schemeClr val="tx1"/>
              </a:solidFill>
              <a:miter lim="800000"/>
              <a:headEnd/>
              <a:tailEnd/>
            </a:ln>
          </p:spPr>
        </p:pic>
        <p:sp>
          <p:nvSpPr>
            <p:cNvPr id="21" name="TextBox 12"/>
            <p:cNvSpPr txBox="1">
              <a:spLocks noChangeArrowheads="1"/>
            </p:cNvSpPr>
            <p:nvPr/>
          </p:nvSpPr>
          <p:spPr bwMode="auto">
            <a:xfrm>
              <a:off x="407101" y="4586064"/>
              <a:ext cx="1943541" cy="540646"/>
            </a:xfrm>
            <a:prstGeom prst="rect">
              <a:avLst/>
            </a:prstGeom>
            <a:noFill/>
            <a:ln w="9525">
              <a:noFill/>
              <a:miter lim="800000"/>
              <a:headEnd/>
              <a:tailEnd/>
            </a:ln>
          </p:spPr>
          <p:txBody>
            <a:bodyPr wrap="none">
              <a:spAutoFit/>
            </a:bodyPr>
            <a:lstStyle/>
            <a:p>
              <a:r>
                <a:rPr lang="de-DE" sz="1200" b="1" dirty="0" err="1">
                  <a:latin typeface="Calibri" pitchFamily="34" charset="0"/>
                </a:rPr>
                <a:t>GCxGC</a:t>
              </a:r>
              <a:r>
                <a:rPr lang="de-DE" sz="1200" b="1" dirty="0">
                  <a:latin typeface="Calibri" pitchFamily="34" charset="0"/>
                </a:rPr>
                <a:t>-TOF</a:t>
              </a:r>
            </a:p>
          </p:txBody>
        </p:sp>
      </p:grpSp>
      <p:cxnSp>
        <p:nvCxnSpPr>
          <p:cNvPr id="22" name="Gewinkelte Verbindung 92"/>
          <p:cNvCxnSpPr>
            <a:stCxn id="43" idx="0"/>
            <a:endCxn id="35" idx="2"/>
          </p:cNvCxnSpPr>
          <p:nvPr/>
        </p:nvCxnSpPr>
        <p:spPr>
          <a:xfrm rot="16200000" flipV="1">
            <a:off x="4503846" y="1314669"/>
            <a:ext cx="784143" cy="2381147"/>
          </a:xfrm>
          <a:prstGeom prst="bentConnector3">
            <a:avLst>
              <a:gd name="adj1" fmla="val 56800"/>
            </a:avLst>
          </a:prstGeom>
          <a:ln w="12700">
            <a:solidFill>
              <a:srgbClr val="1D5402"/>
            </a:solidFill>
            <a:headEnd type="oval" w="sm" len="sm"/>
            <a:tailEnd type="oval" w="sm" len="sm"/>
          </a:ln>
        </p:spPr>
        <p:style>
          <a:lnRef idx="2">
            <a:schemeClr val="accent1"/>
          </a:lnRef>
          <a:fillRef idx="0">
            <a:schemeClr val="accent1"/>
          </a:fillRef>
          <a:effectRef idx="1">
            <a:schemeClr val="accent1"/>
          </a:effectRef>
          <a:fontRef idx="minor">
            <a:schemeClr val="tx1"/>
          </a:fontRef>
        </p:style>
      </p:cxnSp>
      <p:cxnSp>
        <p:nvCxnSpPr>
          <p:cNvPr id="23" name="Gewinkelte Verbindung 93"/>
          <p:cNvCxnSpPr>
            <a:stCxn id="42" idx="0"/>
            <a:endCxn id="25" idx="2"/>
          </p:cNvCxnSpPr>
          <p:nvPr/>
        </p:nvCxnSpPr>
        <p:spPr>
          <a:xfrm rot="16200000" flipV="1">
            <a:off x="5631193" y="2279025"/>
            <a:ext cx="662979" cy="578443"/>
          </a:xfrm>
          <a:prstGeom prst="bentConnector3">
            <a:avLst>
              <a:gd name="adj1" fmla="val 38880"/>
            </a:avLst>
          </a:prstGeom>
          <a:ln w="12700">
            <a:solidFill>
              <a:srgbClr val="1D549D"/>
            </a:solidFill>
            <a:headEnd type="oval" w="sm" len="sm"/>
            <a:tailEnd type="oval" w="sm" len="sm"/>
          </a:ln>
        </p:spPr>
        <p:style>
          <a:lnRef idx="2">
            <a:schemeClr val="accent1"/>
          </a:lnRef>
          <a:fillRef idx="0">
            <a:schemeClr val="accent1"/>
          </a:fillRef>
          <a:effectRef idx="1">
            <a:schemeClr val="accent1"/>
          </a:effectRef>
          <a:fontRef idx="minor">
            <a:schemeClr val="tx1"/>
          </a:fontRef>
        </p:style>
      </p:cxnSp>
      <p:cxnSp>
        <p:nvCxnSpPr>
          <p:cNvPr id="24" name="Gewinkelte Verbindung 95"/>
          <p:cNvCxnSpPr>
            <a:stCxn id="11" idx="1"/>
            <a:endCxn id="37" idx="2"/>
          </p:cNvCxnSpPr>
          <p:nvPr/>
        </p:nvCxnSpPr>
        <p:spPr>
          <a:xfrm rot="10800000" flipH="1">
            <a:off x="3375586" y="2141039"/>
            <a:ext cx="214143" cy="1472436"/>
          </a:xfrm>
          <a:prstGeom prst="bentConnector4">
            <a:avLst>
              <a:gd name="adj1" fmla="val -165008"/>
              <a:gd name="adj2" fmla="val 83566"/>
            </a:avLst>
          </a:prstGeom>
          <a:ln w="12700">
            <a:solidFill>
              <a:srgbClr val="1D5402"/>
            </a:solidFill>
            <a:headEnd type="oval" w="sm" len="sm"/>
            <a:tailEnd type="oval" w="sm" len="sm"/>
          </a:ln>
        </p:spPr>
        <p:style>
          <a:lnRef idx="2">
            <a:schemeClr val="accent1"/>
          </a:lnRef>
          <a:fillRef idx="0">
            <a:schemeClr val="accent1"/>
          </a:fillRef>
          <a:effectRef idx="1">
            <a:schemeClr val="accent1"/>
          </a:effectRef>
          <a:fontRef idx="minor">
            <a:schemeClr val="tx1"/>
          </a:fontRef>
        </p:style>
      </p:cxnSp>
      <p:sp>
        <p:nvSpPr>
          <p:cNvPr id="25" name="Rechteck 96"/>
          <p:cNvSpPr/>
          <p:nvPr/>
        </p:nvSpPr>
        <p:spPr>
          <a:xfrm>
            <a:off x="5597451" y="2136428"/>
            <a:ext cx="152019" cy="100329"/>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de-DE"/>
          </a:p>
        </p:txBody>
      </p:sp>
      <p:sp>
        <p:nvSpPr>
          <p:cNvPr id="26" name="Rechteck 97"/>
          <p:cNvSpPr/>
          <p:nvPr/>
        </p:nvSpPr>
        <p:spPr>
          <a:xfrm>
            <a:off x="7521022" y="2085306"/>
            <a:ext cx="121615" cy="12475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de-DE"/>
          </a:p>
        </p:txBody>
      </p:sp>
      <p:sp>
        <p:nvSpPr>
          <p:cNvPr id="27" name="Rechteck 98"/>
          <p:cNvSpPr/>
          <p:nvPr/>
        </p:nvSpPr>
        <p:spPr>
          <a:xfrm>
            <a:off x="7602560" y="2096530"/>
            <a:ext cx="131289" cy="158037"/>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de-DE"/>
          </a:p>
        </p:txBody>
      </p:sp>
      <p:sp>
        <p:nvSpPr>
          <p:cNvPr id="28" name="Rechteck 99"/>
          <p:cNvSpPr/>
          <p:nvPr/>
        </p:nvSpPr>
        <p:spPr>
          <a:xfrm>
            <a:off x="5514369" y="2192504"/>
            <a:ext cx="152019" cy="158037"/>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de-DE"/>
          </a:p>
        </p:txBody>
      </p:sp>
      <p:sp>
        <p:nvSpPr>
          <p:cNvPr id="29" name="Rechteck 100"/>
          <p:cNvSpPr/>
          <p:nvPr/>
        </p:nvSpPr>
        <p:spPr>
          <a:xfrm>
            <a:off x="5879216" y="1998611"/>
            <a:ext cx="152019" cy="14139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de-DE"/>
          </a:p>
        </p:txBody>
      </p:sp>
      <p:sp>
        <p:nvSpPr>
          <p:cNvPr id="30" name="Rechteck 101"/>
          <p:cNvSpPr/>
          <p:nvPr/>
        </p:nvSpPr>
        <p:spPr>
          <a:xfrm>
            <a:off x="9135709" y="5078997"/>
            <a:ext cx="152019" cy="14139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de-DE"/>
          </a:p>
        </p:txBody>
      </p:sp>
      <p:sp>
        <p:nvSpPr>
          <p:cNvPr id="31" name="Rechteck 102"/>
          <p:cNvSpPr/>
          <p:nvPr/>
        </p:nvSpPr>
        <p:spPr>
          <a:xfrm>
            <a:off x="7497604" y="5837063"/>
            <a:ext cx="152019" cy="14139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de-DE"/>
          </a:p>
        </p:txBody>
      </p:sp>
      <p:sp>
        <p:nvSpPr>
          <p:cNvPr id="32" name="Rechteck 103"/>
          <p:cNvSpPr/>
          <p:nvPr/>
        </p:nvSpPr>
        <p:spPr>
          <a:xfrm>
            <a:off x="3370893" y="5078997"/>
            <a:ext cx="152019" cy="14139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de-DE"/>
          </a:p>
        </p:txBody>
      </p:sp>
      <p:sp>
        <p:nvSpPr>
          <p:cNvPr id="33" name="Rechteck 104"/>
          <p:cNvSpPr/>
          <p:nvPr/>
        </p:nvSpPr>
        <p:spPr>
          <a:xfrm>
            <a:off x="4630643" y="5846379"/>
            <a:ext cx="152019" cy="14139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de-DE"/>
          </a:p>
        </p:txBody>
      </p:sp>
      <p:sp>
        <p:nvSpPr>
          <p:cNvPr id="34" name="Rechteck 105"/>
          <p:cNvSpPr/>
          <p:nvPr/>
        </p:nvSpPr>
        <p:spPr>
          <a:xfrm>
            <a:off x="3370327" y="4966407"/>
            <a:ext cx="152019" cy="14139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de-DE"/>
          </a:p>
        </p:txBody>
      </p:sp>
      <p:sp>
        <p:nvSpPr>
          <p:cNvPr id="35" name="Rechteck 106"/>
          <p:cNvSpPr/>
          <p:nvPr/>
        </p:nvSpPr>
        <p:spPr>
          <a:xfrm>
            <a:off x="3629335" y="1971777"/>
            <a:ext cx="152019" cy="14139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de-DE"/>
          </a:p>
        </p:txBody>
      </p:sp>
      <p:sp>
        <p:nvSpPr>
          <p:cNvPr id="36" name="Rechteck 107"/>
          <p:cNvSpPr/>
          <p:nvPr/>
        </p:nvSpPr>
        <p:spPr>
          <a:xfrm>
            <a:off x="3325297" y="2138980"/>
            <a:ext cx="152019" cy="14139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de-DE"/>
          </a:p>
        </p:txBody>
      </p:sp>
      <p:sp>
        <p:nvSpPr>
          <p:cNvPr id="37" name="Rechteck 108"/>
          <p:cNvSpPr/>
          <p:nvPr/>
        </p:nvSpPr>
        <p:spPr>
          <a:xfrm>
            <a:off x="3513721" y="1999644"/>
            <a:ext cx="152019" cy="14139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de-DE"/>
          </a:p>
        </p:txBody>
      </p:sp>
      <p:sp>
        <p:nvSpPr>
          <p:cNvPr id="38" name="Rechteck 109"/>
          <p:cNvSpPr/>
          <p:nvPr/>
        </p:nvSpPr>
        <p:spPr>
          <a:xfrm>
            <a:off x="3380581" y="2055379"/>
            <a:ext cx="152019" cy="14139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de-DE"/>
          </a:p>
        </p:txBody>
      </p:sp>
      <p:cxnSp>
        <p:nvCxnSpPr>
          <p:cNvPr id="39" name="Gewinkelte Verbindung 110"/>
          <p:cNvCxnSpPr>
            <a:stCxn id="33" idx="2"/>
            <a:endCxn id="27" idx="3"/>
          </p:cNvCxnSpPr>
          <p:nvPr/>
        </p:nvCxnSpPr>
        <p:spPr>
          <a:xfrm rot="5400000" flipH="1" flipV="1">
            <a:off x="4314135" y="2568063"/>
            <a:ext cx="3812227" cy="3027196"/>
          </a:xfrm>
          <a:prstGeom prst="bentConnector4">
            <a:avLst>
              <a:gd name="adj1" fmla="val -2321"/>
              <a:gd name="adj2" fmla="val 157923"/>
            </a:avLst>
          </a:prstGeom>
          <a:ln w="12700">
            <a:solidFill>
              <a:srgbClr val="C52E21"/>
            </a:solidFill>
            <a:headEnd type="oval" w="sm" len="sm"/>
            <a:tailEnd type="oval" w="sm" len="sm"/>
          </a:ln>
        </p:spPr>
        <p:style>
          <a:lnRef idx="2">
            <a:schemeClr val="accent1"/>
          </a:lnRef>
          <a:fillRef idx="0">
            <a:schemeClr val="accent1"/>
          </a:fillRef>
          <a:effectRef idx="1">
            <a:schemeClr val="accent1"/>
          </a:effectRef>
          <a:fontRef idx="minor">
            <a:schemeClr val="tx1"/>
          </a:fontRef>
        </p:style>
      </p:cxnSp>
      <p:cxnSp>
        <p:nvCxnSpPr>
          <p:cNvPr id="40" name="Gewinkelte Verbindung 111"/>
          <p:cNvCxnSpPr>
            <a:stCxn id="12" idx="0"/>
            <a:endCxn id="26" idx="2"/>
          </p:cNvCxnSpPr>
          <p:nvPr/>
        </p:nvCxnSpPr>
        <p:spPr>
          <a:xfrm rot="16200000" flipV="1">
            <a:off x="7461601" y="2330284"/>
            <a:ext cx="702968" cy="462515"/>
          </a:xfrm>
          <a:prstGeom prst="bentConnector3">
            <a:avLst>
              <a:gd name="adj1" fmla="val 58390"/>
            </a:avLst>
          </a:prstGeom>
          <a:ln w="12700">
            <a:solidFill>
              <a:srgbClr val="C52E21"/>
            </a:solidFill>
            <a:headEnd type="oval" w="sm" len="sm"/>
            <a:tailEnd type="oval" w="sm" len="sm"/>
          </a:ln>
        </p:spPr>
        <p:style>
          <a:lnRef idx="2">
            <a:schemeClr val="accent1"/>
          </a:lnRef>
          <a:fillRef idx="0">
            <a:schemeClr val="accent1"/>
          </a:fillRef>
          <a:effectRef idx="1">
            <a:schemeClr val="accent1"/>
          </a:effectRef>
          <a:fontRef idx="minor">
            <a:schemeClr val="tx1"/>
          </a:fontRef>
        </p:style>
      </p:cxnSp>
      <p:sp>
        <p:nvSpPr>
          <p:cNvPr id="41" name="Rechteck 112"/>
          <p:cNvSpPr/>
          <p:nvPr/>
        </p:nvSpPr>
        <p:spPr>
          <a:xfrm>
            <a:off x="7338599" y="2113171"/>
            <a:ext cx="152019" cy="14139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de-DE"/>
          </a:p>
        </p:txBody>
      </p:sp>
      <p:sp>
        <p:nvSpPr>
          <p:cNvPr id="42" name="Rechteck 113"/>
          <p:cNvSpPr/>
          <p:nvPr/>
        </p:nvSpPr>
        <p:spPr>
          <a:xfrm>
            <a:off x="6175895" y="2899733"/>
            <a:ext cx="152019" cy="14139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de-DE"/>
          </a:p>
        </p:txBody>
      </p:sp>
      <p:sp>
        <p:nvSpPr>
          <p:cNvPr id="43" name="Rechteck 114"/>
          <p:cNvSpPr/>
          <p:nvPr/>
        </p:nvSpPr>
        <p:spPr>
          <a:xfrm>
            <a:off x="6010481" y="2897313"/>
            <a:ext cx="152019" cy="14139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de-DE"/>
          </a:p>
        </p:txBody>
      </p:sp>
      <p:sp>
        <p:nvSpPr>
          <p:cNvPr id="44" name="Rechteck 115"/>
          <p:cNvSpPr/>
          <p:nvPr/>
        </p:nvSpPr>
        <p:spPr>
          <a:xfrm>
            <a:off x="4398364" y="2901932"/>
            <a:ext cx="152019" cy="14139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de-DE"/>
          </a:p>
        </p:txBody>
      </p:sp>
      <p:sp>
        <p:nvSpPr>
          <p:cNvPr id="45" name="Rechteck 116"/>
          <p:cNvSpPr/>
          <p:nvPr/>
        </p:nvSpPr>
        <p:spPr>
          <a:xfrm>
            <a:off x="5727197" y="2055379"/>
            <a:ext cx="152019" cy="14139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de-DE"/>
          </a:p>
        </p:txBody>
      </p:sp>
      <p:cxnSp>
        <p:nvCxnSpPr>
          <p:cNvPr id="46" name="Gewinkelte Verbindung 117"/>
          <p:cNvCxnSpPr>
            <a:stCxn id="44" idx="0"/>
            <a:endCxn id="41" idx="2"/>
          </p:cNvCxnSpPr>
          <p:nvPr/>
        </p:nvCxnSpPr>
        <p:spPr>
          <a:xfrm rot="5400000" flipH="1" flipV="1">
            <a:off x="5620809" y="1108132"/>
            <a:ext cx="647367" cy="2940235"/>
          </a:xfrm>
          <a:prstGeom prst="bentConnector3">
            <a:avLst>
              <a:gd name="adj1" fmla="val 23807"/>
            </a:avLst>
          </a:prstGeom>
          <a:ln w="12700">
            <a:solidFill>
              <a:srgbClr val="C52E21"/>
            </a:solidFill>
            <a:headEnd type="oval" w="sm" len="sm"/>
            <a:tailEnd type="oval" w="sm" len="sm"/>
          </a:ln>
        </p:spPr>
        <p:style>
          <a:lnRef idx="2">
            <a:schemeClr val="accent1"/>
          </a:lnRef>
          <a:fillRef idx="0">
            <a:schemeClr val="accent1"/>
          </a:fillRef>
          <a:effectRef idx="1">
            <a:schemeClr val="accent1"/>
          </a:effectRef>
          <a:fontRef idx="minor">
            <a:schemeClr val="tx1"/>
          </a:fontRef>
        </p:style>
      </p:cxnSp>
      <p:cxnSp>
        <p:nvCxnSpPr>
          <p:cNvPr id="47" name="Gewinkelte Verbindung 118"/>
          <p:cNvCxnSpPr>
            <a:stCxn id="31" idx="2"/>
            <a:endCxn id="36" idx="1"/>
          </p:cNvCxnSpPr>
          <p:nvPr/>
        </p:nvCxnSpPr>
        <p:spPr>
          <a:xfrm rot="5400000" flipH="1">
            <a:off x="3565065" y="1969910"/>
            <a:ext cx="3768779" cy="4248317"/>
          </a:xfrm>
          <a:prstGeom prst="bentConnector4">
            <a:avLst>
              <a:gd name="adj1" fmla="val -4694"/>
              <a:gd name="adj2" fmla="val 110035"/>
            </a:avLst>
          </a:prstGeom>
          <a:ln w="12700" cap="rnd">
            <a:solidFill>
              <a:srgbClr val="1D5402"/>
            </a:solidFill>
            <a:round/>
            <a:headEnd type="oval" w="sm" len="sm"/>
            <a:tailEnd type="oval" w="sm" len="sm"/>
          </a:ln>
        </p:spPr>
        <p:style>
          <a:lnRef idx="2">
            <a:schemeClr val="accent1"/>
          </a:lnRef>
          <a:fillRef idx="0">
            <a:schemeClr val="accent1"/>
          </a:fillRef>
          <a:effectRef idx="1">
            <a:schemeClr val="accent1"/>
          </a:effectRef>
          <a:fontRef idx="minor">
            <a:schemeClr val="tx1"/>
          </a:fontRef>
        </p:style>
      </p:cxnSp>
      <p:cxnSp>
        <p:nvCxnSpPr>
          <p:cNvPr id="48" name="Gewinkelte Verbindung 119"/>
          <p:cNvCxnSpPr>
            <a:stCxn id="28" idx="1"/>
            <a:endCxn id="32" idx="1"/>
          </p:cNvCxnSpPr>
          <p:nvPr/>
        </p:nvCxnSpPr>
        <p:spPr>
          <a:xfrm rot="10800000" flipV="1">
            <a:off x="3370894" y="2271523"/>
            <a:ext cx="2143477" cy="2878173"/>
          </a:xfrm>
          <a:prstGeom prst="bentConnector3">
            <a:avLst>
              <a:gd name="adj1" fmla="val 104503"/>
            </a:avLst>
          </a:prstGeom>
          <a:ln w="12700">
            <a:solidFill>
              <a:srgbClr val="1D549D"/>
            </a:solidFill>
            <a:headEnd type="oval" w="sm" len="sm"/>
            <a:tailEnd type="oval" w="sm" len="sm"/>
          </a:ln>
        </p:spPr>
        <p:style>
          <a:lnRef idx="2">
            <a:schemeClr val="accent1"/>
          </a:lnRef>
          <a:fillRef idx="0">
            <a:schemeClr val="accent1"/>
          </a:fillRef>
          <a:effectRef idx="1">
            <a:schemeClr val="accent1"/>
          </a:effectRef>
          <a:fontRef idx="minor">
            <a:schemeClr val="tx1"/>
          </a:fontRef>
        </p:style>
      </p:cxnSp>
      <p:sp>
        <p:nvSpPr>
          <p:cNvPr id="49" name="Rechteck 120"/>
          <p:cNvSpPr/>
          <p:nvPr/>
        </p:nvSpPr>
        <p:spPr>
          <a:xfrm>
            <a:off x="6971735" y="2901933"/>
            <a:ext cx="152019" cy="14139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de-DE"/>
          </a:p>
        </p:txBody>
      </p:sp>
      <p:cxnSp>
        <p:nvCxnSpPr>
          <p:cNvPr id="50" name="Gewinkelte Verbindung 121"/>
          <p:cNvCxnSpPr>
            <a:stCxn id="45" idx="2"/>
            <a:endCxn id="49" idx="0"/>
          </p:cNvCxnSpPr>
          <p:nvPr/>
        </p:nvCxnSpPr>
        <p:spPr>
          <a:xfrm rot="16200000" flipH="1">
            <a:off x="6072895" y="1927083"/>
            <a:ext cx="705160" cy="1244539"/>
          </a:xfrm>
          <a:prstGeom prst="bentConnector3">
            <a:avLst>
              <a:gd name="adj1" fmla="val 50000"/>
            </a:avLst>
          </a:prstGeom>
          <a:ln w="12700">
            <a:solidFill>
              <a:srgbClr val="1D549D"/>
            </a:solidFill>
            <a:headEnd type="oval" w="sm" len="sm"/>
            <a:tailEnd type="oval" w="sm" len="sm"/>
          </a:ln>
        </p:spPr>
        <p:style>
          <a:lnRef idx="2">
            <a:schemeClr val="accent1"/>
          </a:lnRef>
          <a:fillRef idx="0">
            <a:schemeClr val="accent1"/>
          </a:fillRef>
          <a:effectRef idx="1">
            <a:schemeClr val="accent1"/>
          </a:effectRef>
          <a:fontRef idx="minor">
            <a:schemeClr val="tx1"/>
          </a:fontRef>
        </p:style>
      </p:cxnSp>
      <p:cxnSp>
        <p:nvCxnSpPr>
          <p:cNvPr id="51" name="Gewinkelte Verbindung 122"/>
          <p:cNvCxnSpPr>
            <a:stCxn id="29" idx="2"/>
            <a:endCxn id="30" idx="3"/>
          </p:cNvCxnSpPr>
          <p:nvPr/>
        </p:nvCxnSpPr>
        <p:spPr>
          <a:xfrm rot="16200000" flipH="1">
            <a:off x="6116632" y="1978598"/>
            <a:ext cx="3009688" cy="3332503"/>
          </a:xfrm>
          <a:prstGeom prst="bentConnector4">
            <a:avLst>
              <a:gd name="adj1" fmla="val 22878"/>
              <a:gd name="adj2" fmla="val 102896"/>
            </a:avLst>
          </a:prstGeom>
          <a:ln w="12700">
            <a:solidFill>
              <a:srgbClr val="1D549D"/>
            </a:solidFill>
            <a:headEnd type="oval" w="sm" len="sm"/>
            <a:tailEnd type="oval" w="sm" len="sm"/>
          </a:ln>
        </p:spPr>
        <p:style>
          <a:lnRef idx="2">
            <a:schemeClr val="accent1"/>
          </a:lnRef>
          <a:fillRef idx="0">
            <a:schemeClr val="accent1"/>
          </a:fillRef>
          <a:effectRef idx="1">
            <a:schemeClr val="accent1"/>
          </a:effectRef>
          <a:fontRef idx="minor">
            <a:schemeClr val="tx1"/>
          </a:fontRef>
        </p:style>
      </p:cxnSp>
      <p:cxnSp>
        <p:nvCxnSpPr>
          <p:cNvPr id="52" name="Gewinkelte Verbindung 94"/>
          <p:cNvCxnSpPr>
            <a:stCxn id="34" idx="1"/>
            <a:endCxn id="38" idx="2"/>
          </p:cNvCxnSpPr>
          <p:nvPr/>
        </p:nvCxnSpPr>
        <p:spPr>
          <a:xfrm rot="10800000" flipH="1">
            <a:off x="3370326" y="2196772"/>
            <a:ext cx="86263" cy="2840331"/>
          </a:xfrm>
          <a:prstGeom prst="bentConnector4">
            <a:avLst>
              <a:gd name="adj1" fmla="val -261080"/>
              <a:gd name="adj2" fmla="val 89926"/>
            </a:avLst>
          </a:prstGeom>
          <a:ln w="12700">
            <a:solidFill>
              <a:srgbClr val="1D5402"/>
            </a:solidFill>
            <a:headEnd type="oval" w="sm" len="sm"/>
            <a:tailEnd type="oval" w="sm" len="sm"/>
          </a:ln>
        </p:spPr>
        <p:style>
          <a:lnRef idx="2">
            <a:schemeClr val="accent1"/>
          </a:lnRef>
          <a:fillRef idx="0">
            <a:schemeClr val="accent1"/>
          </a:fillRef>
          <a:effectRef idx="1">
            <a:schemeClr val="accent1"/>
          </a:effectRef>
          <a:fontRef idx="minor">
            <a:schemeClr val="tx1"/>
          </a:fontRef>
        </p:style>
      </p:cxnSp>
      <p:sp>
        <p:nvSpPr>
          <p:cNvPr id="53" name="TextBox 344"/>
          <p:cNvSpPr txBox="1"/>
          <p:nvPr/>
        </p:nvSpPr>
        <p:spPr>
          <a:xfrm>
            <a:off x="428087" y="117651"/>
            <a:ext cx="11335827" cy="523220"/>
          </a:xfrm>
          <a:prstGeom prst="rect">
            <a:avLst/>
          </a:prstGeom>
          <a:noFill/>
        </p:spPr>
        <p:txBody>
          <a:bodyPr wrap="square" lIns="91438" tIns="45719" rIns="91438" bIns="45719" rtlCol="0">
            <a:spAutoFit/>
          </a:bodyPr>
          <a:lstStyle/>
          <a:p>
            <a:pPr algn="ctr"/>
            <a:r>
              <a:rPr lang="de-DE" sz="2800" dirty="0">
                <a:cs typeface="Arial" pitchFamily="34" charset="0"/>
              </a:rPr>
              <a:t>Network </a:t>
            </a:r>
            <a:r>
              <a:rPr lang="de-DE" sz="2800" dirty="0" err="1">
                <a:cs typeface="Arial" pitchFamily="34" charset="0"/>
              </a:rPr>
              <a:t>of</a:t>
            </a:r>
            <a:r>
              <a:rPr lang="de-DE" sz="2800" dirty="0">
                <a:cs typeface="Arial" pitchFamily="34" charset="0"/>
              </a:rPr>
              <a:t> </a:t>
            </a:r>
            <a:r>
              <a:rPr lang="de-DE" sz="2800" dirty="0" err="1">
                <a:cs typeface="Arial" pitchFamily="34" charset="0"/>
              </a:rPr>
              <a:t>the</a:t>
            </a:r>
            <a:r>
              <a:rPr lang="de-DE" sz="2800" dirty="0">
                <a:cs typeface="Arial" pitchFamily="34" charset="0"/>
              </a:rPr>
              <a:t> human </a:t>
            </a:r>
            <a:r>
              <a:rPr lang="de-DE" sz="2800" dirty="0" err="1">
                <a:cs typeface="Arial" pitchFamily="34" charset="0"/>
              </a:rPr>
              <a:t>metabolism</a:t>
            </a:r>
            <a:r>
              <a:rPr lang="de-DE" sz="2800" dirty="0">
                <a:cs typeface="Arial" pitchFamily="34" charset="0"/>
              </a:rPr>
              <a:t> </a:t>
            </a:r>
            <a:r>
              <a:rPr lang="de-DE" sz="2800" dirty="0" err="1">
                <a:cs typeface="Arial" pitchFamily="34" charset="0"/>
              </a:rPr>
              <a:t>and</a:t>
            </a:r>
            <a:r>
              <a:rPr lang="de-DE" sz="2800" dirty="0">
                <a:cs typeface="Arial" pitchFamily="34" charset="0"/>
              </a:rPr>
              <a:t> </a:t>
            </a:r>
            <a:r>
              <a:rPr lang="de-DE" sz="2800" dirty="0" err="1">
                <a:cs typeface="Arial" pitchFamily="34" charset="0"/>
              </a:rPr>
              <a:t>related</a:t>
            </a:r>
            <a:r>
              <a:rPr lang="de-DE" sz="2800" dirty="0">
                <a:cs typeface="Arial" pitchFamily="34" charset="0"/>
              </a:rPr>
              <a:t> MS-</a:t>
            </a:r>
            <a:r>
              <a:rPr lang="de-DE" sz="2800" dirty="0" err="1">
                <a:cs typeface="Arial" pitchFamily="34" charset="0"/>
              </a:rPr>
              <a:t>based</a:t>
            </a:r>
            <a:r>
              <a:rPr lang="de-DE" sz="2800" dirty="0">
                <a:cs typeface="Arial" pitchFamily="34" charset="0"/>
              </a:rPr>
              <a:t> </a:t>
            </a:r>
            <a:r>
              <a:rPr lang="de-DE" sz="2800" dirty="0" err="1">
                <a:cs typeface="Arial" pitchFamily="34" charset="0"/>
              </a:rPr>
              <a:t>techniques</a:t>
            </a:r>
            <a:endParaRPr lang="en-US" sz="2800" dirty="0">
              <a:cs typeface="Arial" pitchFamily="34" charset="0"/>
            </a:endParaRPr>
          </a:p>
        </p:txBody>
      </p:sp>
      <p:sp>
        <p:nvSpPr>
          <p:cNvPr id="58" name="TextBox 57"/>
          <p:cNvSpPr txBox="1"/>
          <p:nvPr/>
        </p:nvSpPr>
        <p:spPr>
          <a:xfrm>
            <a:off x="4006837" y="1169007"/>
            <a:ext cx="975481" cy="748923"/>
          </a:xfrm>
          <a:prstGeom prst="rect">
            <a:avLst/>
          </a:prstGeom>
          <a:noFill/>
        </p:spPr>
        <p:txBody>
          <a:bodyPr wrap="none" lIns="91438" tIns="45719" rIns="91438" bIns="45719" rtlCol="0">
            <a:spAutoFit/>
          </a:bodyPr>
          <a:lstStyle/>
          <a:p>
            <a:r>
              <a:rPr lang="en-US" sz="800" dirty="0"/>
              <a:t>Metabolic profiling</a:t>
            </a:r>
          </a:p>
          <a:p>
            <a:r>
              <a:rPr lang="en-US" sz="800" dirty="0"/>
              <a:t>Fatty acid profiling</a:t>
            </a:r>
          </a:p>
          <a:p>
            <a:r>
              <a:rPr lang="en-US" sz="1100" dirty="0" err="1">
                <a:solidFill>
                  <a:srgbClr val="C00000"/>
                </a:solidFill>
              </a:rPr>
              <a:t>pSIRM</a:t>
            </a:r>
            <a:endParaRPr lang="en-US" sz="1100" dirty="0">
              <a:solidFill>
                <a:srgbClr val="C00000"/>
              </a:solidFill>
            </a:endParaRPr>
          </a:p>
          <a:p>
            <a:r>
              <a:rPr lang="en-US" sz="800" dirty="0"/>
              <a:t>ID serum analytics</a:t>
            </a:r>
          </a:p>
          <a:p>
            <a:pPr marL="285744" indent="-285744">
              <a:buFont typeface="Arial" panose="020B0604020202020204" pitchFamily="34" charset="0"/>
              <a:buChar char="•"/>
            </a:pPr>
            <a:endParaRPr lang="en-US" sz="800" dirty="0"/>
          </a:p>
        </p:txBody>
      </p:sp>
      <p:sp>
        <p:nvSpPr>
          <p:cNvPr id="59" name="TextBox 58"/>
          <p:cNvSpPr txBox="1"/>
          <p:nvPr/>
        </p:nvSpPr>
        <p:spPr>
          <a:xfrm>
            <a:off x="8066497" y="1185695"/>
            <a:ext cx="1410964" cy="707887"/>
          </a:xfrm>
          <a:prstGeom prst="rect">
            <a:avLst/>
          </a:prstGeom>
          <a:noFill/>
        </p:spPr>
        <p:txBody>
          <a:bodyPr wrap="none" lIns="91438" tIns="45719" rIns="91438" bIns="45719" rtlCol="0">
            <a:spAutoFit/>
          </a:bodyPr>
          <a:lstStyle/>
          <a:p>
            <a:r>
              <a:rPr lang="en-US" sz="800" dirty="0" err="1"/>
              <a:t>Lipidomics</a:t>
            </a:r>
            <a:endParaRPr lang="en-US" sz="800" dirty="0"/>
          </a:p>
          <a:p>
            <a:r>
              <a:rPr lang="en-US" sz="800" dirty="0"/>
              <a:t>Direct infusion metabolomics</a:t>
            </a:r>
          </a:p>
          <a:p>
            <a:r>
              <a:rPr lang="en-US" sz="800" dirty="0" err="1"/>
              <a:t>MS</a:t>
            </a:r>
            <a:r>
              <a:rPr lang="en-US" sz="800" baseline="30000" dirty="0" err="1"/>
              <a:t>n</a:t>
            </a:r>
            <a:endParaRPr lang="en-US" sz="800" baseline="30000" dirty="0"/>
          </a:p>
          <a:p>
            <a:r>
              <a:rPr lang="en-US" sz="800" dirty="0"/>
              <a:t>Proteomics</a:t>
            </a:r>
          </a:p>
          <a:p>
            <a:pPr marL="285744" indent="-285744">
              <a:buFont typeface="Arial" panose="020B0604020202020204" pitchFamily="34" charset="0"/>
              <a:buChar char="•"/>
            </a:pPr>
            <a:endParaRPr lang="en-US" sz="800" dirty="0"/>
          </a:p>
        </p:txBody>
      </p:sp>
      <p:sp>
        <p:nvSpPr>
          <p:cNvPr id="60" name="TextBox 59"/>
          <p:cNvSpPr txBox="1"/>
          <p:nvPr/>
        </p:nvSpPr>
        <p:spPr>
          <a:xfrm>
            <a:off x="6134990" y="1189237"/>
            <a:ext cx="1170372" cy="707887"/>
          </a:xfrm>
          <a:prstGeom prst="rect">
            <a:avLst/>
          </a:prstGeom>
          <a:noFill/>
        </p:spPr>
        <p:txBody>
          <a:bodyPr wrap="square" lIns="91438" tIns="45719" rIns="91438" bIns="45719" rtlCol="0">
            <a:spAutoFit/>
          </a:bodyPr>
          <a:lstStyle/>
          <a:p>
            <a:r>
              <a:rPr lang="en-US" sz="800" dirty="0"/>
              <a:t>Targeted metabolomics</a:t>
            </a:r>
          </a:p>
          <a:p>
            <a:r>
              <a:rPr lang="en-US" sz="800" dirty="0" err="1"/>
              <a:t>Lipidomics</a:t>
            </a:r>
            <a:endParaRPr lang="en-US" sz="800" dirty="0"/>
          </a:p>
          <a:p>
            <a:r>
              <a:rPr lang="en-US" sz="800" dirty="0"/>
              <a:t>Nucleotide analysis</a:t>
            </a:r>
          </a:p>
          <a:p>
            <a:r>
              <a:rPr lang="en-US" sz="800" dirty="0"/>
              <a:t>Targeted proteomics</a:t>
            </a:r>
          </a:p>
          <a:p>
            <a:pPr marL="285744" indent="-285744">
              <a:buFont typeface="Arial" panose="020B0604020202020204" pitchFamily="34" charset="0"/>
              <a:buChar char="•"/>
            </a:pPr>
            <a:endParaRPr lang="en-US" sz="800" dirty="0"/>
          </a:p>
        </p:txBody>
      </p:sp>
      <p:sp>
        <p:nvSpPr>
          <p:cNvPr id="2" name="TextBox 1"/>
          <p:cNvSpPr txBox="1"/>
          <p:nvPr/>
        </p:nvSpPr>
        <p:spPr>
          <a:xfrm>
            <a:off x="1126243" y="6323245"/>
            <a:ext cx="6204904" cy="400111"/>
          </a:xfrm>
          <a:prstGeom prst="rect">
            <a:avLst/>
          </a:prstGeom>
          <a:solidFill>
            <a:schemeClr val="accent2">
              <a:lumMod val="60000"/>
              <a:lumOff val="40000"/>
            </a:schemeClr>
          </a:solidFill>
        </p:spPr>
        <p:txBody>
          <a:bodyPr wrap="none" lIns="91438" tIns="45719" rIns="91438" bIns="45719" rtlCol="0">
            <a:spAutoFit/>
          </a:bodyPr>
          <a:lstStyle/>
          <a:p>
            <a:r>
              <a:rPr lang="en-US" sz="2000" dirty="0"/>
              <a:t>Current setup in our group, metabolic </a:t>
            </a:r>
            <a:r>
              <a:rPr lang="en-US" sz="2000" dirty="0" err="1"/>
              <a:t>regulation@BIMSB</a:t>
            </a:r>
            <a:r>
              <a:rPr lang="en-US" sz="2000" dirty="0"/>
              <a:t> </a:t>
            </a:r>
          </a:p>
        </p:txBody>
      </p:sp>
    </p:spTree>
    <p:extLst>
      <p:ext uri="{BB962C8B-B14F-4D97-AF65-F5344CB8AC3E}">
        <p14:creationId xmlns:p14="http://schemas.microsoft.com/office/powerpoint/2010/main" xmlns="" val="16475869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Slide Number Placeholder 13"/>
          <p:cNvSpPr>
            <a:spLocks noGrp="1"/>
          </p:cNvSpPr>
          <p:nvPr>
            <p:ph type="sldNum" sz="quarter" idx="10"/>
          </p:nvPr>
        </p:nvSpPr>
        <p:spPr/>
        <p:txBody>
          <a:bodyPr/>
          <a:lstStyle/>
          <a:p>
            <a:pPr>
              <a:defRPr/>
            </a:pPr>
            <a:fld id="{56FD33D8-2DDB-4803-8423-017F540CBB7D}" type="slidenum">
              <a:rPr lang="en-US" smtClean="0"/>
              <a:pPr>
                <a:defRPr/>
              </a:pPr>
              <a:t>7</a:t>
            </a:fld>
            <a:endParaRPr lang="en-US" dirty="0"/>
          </a:p>
        </p:txBody>
      </p:sp>
      <p:sp>
        <p:nvSpPr>
          <p:cNvPr id="3" name="TextBox 2"/>
          <p:cNvSpPr txBox="1"/>
          <p:nvPr/>
        </p:nvSpPr>
        <p:spPr>
          <a:xfrm>
            <a:off x="838200" y="5486401"/>
            <a:ext cx="6862456" cy="461665"/>
          </a:xfrm>
          <a:prstGeom prst="rect">
            <a:avLst/>
          </a:prstGeom>
          <a:noFill/>
        </p:spPr>
        <p:txBody>
          <a:bodyPr wrap="none" lIns="91438" tIns="45719" rIns="91438" bIns="45719" rtlCol="0">
            <a:spAutoFit/>
          </a:bodyPr>
          <a:lstStyle/>
          <a:p>
            <a:r>
              <a:rPr lang="en-US" sz="2400" dirty="0"/>
              <a:t>pulsed stable isotope resolved metabolomics (</a:t>
            </a:r>
            <a:r>
              <a:rPr lang="en-US" sz="2400" dirty="0" err="1"/>
              <a:t>pSIRM</a:t>
            </a:r>
            <a:r>
              <a:rPr lang="en-US" sz="2400" dirty="0"/>
              <a:t>)</a:t>
            </a:r>
          </a:p>
        </p:txBody>
      </p:sp>
    </p:spTree>
    <p:extLst>
      <p:ext uri="{BB962C8B-B14F-4D97-AF65-F5344CB8AC3E}">
        <p14:creationId xmlns:p14="http://schemas.microsoft.com/office/powerpoint/2010/main" xmlns="" val="281852262"/>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14" descr="C:\Documents and Settings\mpietzke\My Documents\Präsentationen\Abbildungen\GC-TOF\GC_TOF.jpg"/>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a:ext>
            </a:extLst>
          </a:blip>
          <a:stretch>
            <a:fillRect/>
          </a:stretch>
        </p:blipFill>
        <p:spPr bwMode="auto">
          <a:xfrm>
            <a:off x="5262953" y="1283754"/>
            <a:ext cx="1240439" cy="1818453"/>
          </a:xfrm>
          <a:prstGeom prst="rect">
            <a:avLst/>
          </a:prstGeom>
          <a:noFill/>
        </p:spPr>
      </p:pic>
      <p:grpSp>
        <p:nvGrpSpPr>
          <p:cNvPr id="5" name="Group 4"/>
          <p:cNvGrpSpPr/>
          <p:nvPr/>
        </p:nvGrpSpPr>
        <p:grpSpPr>
          <a:xfrm>
            <a:off x="3982381" y="4024496"/>
            <a:ext cx="1702305" cy="1795328"/>
            <a:chOff x="10570939" y="37481275"/>
            <a:chExt cx="5274616" cy="4886062"/>
          </a:xfrm>
        </p:grpSpPr>
        <p:sp>
          <p:nvSpPr>
            <p:cNvPr id="6" name="TextBox 5"/>
            <p:cNvSpPr txBox="1"/>
            <p:nvPr/>
          </p:nvSpPr>
          <p:spPr>
            <a:xfrm>
              <a:off x="11522260" y="37481275"/>
              <a:ext cx="3511493" cy="753865"/>
            </a:xfrm>
            <a:prstGeom prst="rect">
              <a:avLst/>
            </a:prstGeom>
            <a:noFill/>
          </p:spPr>
          <p:txBody>
            <a:bodyPr wrap="square" rtlCol="0">
              <a:spAutoFit/>
            </a:bodyPr>
            <a:lstStyle/>
            <a:p>
              <a:r>
                <a:rPr lang="de-DE" sz="1200" dirty="0">
                  <a:latin typeface="Arial" pitchFamily="34" charset="0"/>
                  <a:cs typeface="Arial" pitchFamily="34" charset="0"/>
                </a:rPr>
                <a:t>Quantification</a:t>
              </a:r>
            </a:p>
          </p:txBody>
        </p:sp>
        <p:grpSp>
          <p:nvGrpSpPr>
            <p:cNvPr id="7" name="Group 6"/>
            <p:cNvGrpSpPr/>
            <p:nvPr/>
          </p:nvGrpSpPr>
          <p:grpSpPr>
            <a:xfrm>
              <a:off x="10570939" y="38189161"/>
              <a:ext cx="5274616" cy="4178176"/>
              <a:chOff x="10570939" y="38189161"/>
              <a:chExt cx="5274616" cy="4178176"/>
            </a:xfrm>
          </p:grpSpPr>
          <p:sp>
            <p:nvSpPr>
              <p:cNvPr id="8" name="TextBox 7"/>
              <p:cNvSpPr txBox="1"/>
              <p:nvPr/>
            </p:nvSpPr>
            <p:spPr>
              <a:xfrm>
                <a:off x="10570939" y="40915449"/>
                <a:ext cx="5274616" cy="1451888"/>
              </a:xfrm>
              <a:prstGeom prst="rect">
                <a:avLst/>
              </a:prstGeom>
              <a:noFill/>
            </p:spPr>
            <p:txBody>
              <a:bodyPr wrap="square" rtlCol="0">
                <a:spAutoFit/>
              </a:bodyPr>
              <a:lstStyle/>
              <a:p>
                <a:pPr algn="just"/>
                <a:r>
                  <a:rPr lang="de-DE" sz="700" dirty="0">
                    <a:latin typeface="Arial" pitchFamily="34" charset="0"/>
                    <a:cs typeface="Arial" pitchFamily="34" charset="0"/>
                  </a:rPr>
                  <a:t>With the measurement of serial dilution of pure standards, their absolute concentration can be calculated with high precision.</a:t>
                </a:r>
              </a:p>
            </p:txBody>
          </p:sp>
          <p:grpSp>
            <p:nvGrpSpPr>
              <p:cNvPr id="9" name="Group 8"/>
              <p:cNvGrpSpPr/>
              <p:nvPr/>
            </p:nvGrpSpPr>
            <p:grpSpPr>
              <a:xfrm>
                <a:off x="10654235" y="38189161"/>
                <a:ext cx="5191320" cy="2622009"/>
                <a:chOff x="10798250" y="38477550"/>
                <a:chExt cx="4536504" cy="2423049"/>
              </a:xfrm>
            </p:grpSpPr>
            <p:sp>
              <p:nvSpPr>
                <p:cNvPr id="10" name="Rectangle 9"/>
                <p:cNvSpPr/>
                <p:nvPr/>
              </p:nvSpPr>
              <p:spPr>
                <a:xfrm>
                  <a:off x="10798250" y="38477550"/>
                  <a:ext cx="4536504" cy="2423049"/>
                </a:xfrm>
                <a:prstGeom prst="rect">
                  <a:avLst/>
                </a:prstGeom>
                <a:solidFill>
                  <a:schemeClr val="bg1"/>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700"/>
                </a:p>
              </p:txBody>
            </p:sp>
            <p:pic>
              <p:nvPicPr>
                <p:cNvPr id="11" name="Picture 2"/>
                <p:cNvPicPr>
                  <a:picLocks noChangeAspect="1" noChangeArrowheads="1"/>
                </p:cNvPicPr>
                <p:nvPr/>
              </p:nvPicPr>
              <p:blipFill>
                <a:blip r:embed="rId3" cstate="print"/>
                <a:srcRect/>
                <a:stretch>
                  <a:fillRect/>
                </a:stretch>
              </p:blipFill>
              <p:spPr bwMode="auto">
                <a:xfrm>
                  <a:off x="10798250" y="38477550"/>
                  <a:ext cx="2446934" cy="2423049"/>
                </a:xfrm>
                <a:prstGeom prst="rect">
                  <a:avLst/>
                </a:prstGeom>
                <a:noFill/>
                <a:ln w="9525">
                  <a:noFill/>
                  <a:miter lim="800000"/>
                  <a:headEnd/>
                  <a:tailEnd/>
                </a:ln>
              </p:spPr>
            </p:pic>
            <p:pic>
              <p:nvPicPr>
                <p:cNvPr id="12" name="Picture 3"/>
                <p:cNvPicPr>
                  <a:picLocks noChangeAspect="1" noChangeArrowheads="1"/>
                </p:cNvPicPr>
                <p:nvPr/>
              </p:nvPicPr>
              <p:blipFill>
                <a:blip r:embed="rId4" cstate="print"/>
                <a:srcRect/>
                <a:stretch>
                  <a:fillRect/>
                </a:stretch>
              </p:blipFill>
              <p:spPr bwMode="auto">
                <a:xfrm>
                  <a:off x="13235209" y="38671631"/>
                  <a:ext cx="2099545" cy="1608425"/>
                </a:xfrm>
                <a:prstGeom prst="rect">
                  <a:avLst/>
                </a:prstGeom>
                <a:noFill/>
                <a:ln w="9525">
                  <a:noFill/>
                  <a:miter lim="800000"/>
                  <a:headEnd/>
                  <a:tailEnd/>
                </a:ln>
              </p:spPr>
            </p:pic>
            <p:sp>
              <p:nvSpPr>
                <p:cNvPr id="13" name="Down Arrow 12"/>
                <p:cNvSpPr/>
                <p:nvPr/>
              </p:nvSpPr>
              <p:spPr>
                <a:xfrm rot="14860954">
                  <a:off x="13033795" y="39383781"/>
                  <a:ext cx="114549" cy="1252331"/>
                </a:xfrm>
                <a:prstGeom prst="downArrow">
                  <a:avLst>
                    <a:gd name="adj1" fmla="val 45191"/>
                    <a:gd name="adj2" fmla="val 134089"/>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de-DE" sz="700"/>
                </a:p>
              </p:txBody>
            </p:sp>
          </p:grpSp>
        </p:grpSp>
      </p:grpSp>
      <p:sp>
        <p:nvSpPr>
          <p:cNvPr id="14" name="TextBox 13"/>
          <p:cNvSpPr txBox="1"/>
          <p:nvPr/>
        </p:nvSpPr>
        <p:spPr>
          <a:xfrm>
            <a:off x="8159981" y="3832230"/>
            <a:ext cx="1340516" cy="276999"/>
          </a:xfrm>
          <a:prstGeom prst="rect">
            <a:avLst/>
          </a:prstGeom>
          <a:noFill/>
        </p:spPr>
        <p:txBody>
          <a:bodyPr wrap="square" lIns="91438" tIns="45719" rIns="91438" bIns="45719" rtlCol="0">
            <a:spAutoFit/>
          </a:bodyPr>
          <a:lstStyle/>
          <a:p>
            <a:r>
              <a:rPr lang="de-DE" sz="1200" dirty="0">
                <a:latin typeface="Arial" pitchFamily="34" charset="0"/>
                <a:cs typeface="Arial" pitchFamily="34" charset="0"/>
              </a:rPr>
              <a:t>Flux analysis</a:t>
            </a:r>
          </a:p>
        </p:txBody>
      </p:sp>
      <p:sp>
        <p:nvSpPr>
          <p:cNvPr id="15" name="TextBox 14"/>
          <p:cNvSpPr txBox="1"/>
          <p:nvPr/>
        </p:nvSpPr>
        <p:spPr>
          <a:xfrm>
            <a:off x="7669022" y="5286343"/>
            <a:ext cx="2118791" cy="520035"/>
          </a:xfrm>
          <a:prstGeom prst="rect">
            <a:avLst/>
          </a:prstGeom>
          <a:noFill/>
        </p:spPr>
        <p:txBody>
          <a:bodyPr wrap="square" lIns="91438" tIns="45719" rIns="91438" bIns="45719" rtlCol="0">
            <a:spAutoFit/>
          </a:bodyPr>
          <a:lstStyle/>
          <a:p>
            <a:pPr algn="just"/>
            <a:r>
              <a:rPr lang="de-DE" sz="700" dirty="0">
                <a:latin typeface="Arial" pitchFamily="34" charset="0"/>
                <a:cs typeface="Arial" pitchFamily="34" charset="0"/>
              </a:rPr>
              <a:t>Using </a:t>
            </a:r>
            <a:r>
              <a:rPr lang="de-DE" sz="700" baseline="30000" dirty="0">
                <a:latin typeface="Arial" pitchFamily="34" charset="0"/>
                <a:cs typeface="Arial" pitchFamily="34" charset="0"/>
              </a:rPr>
              <a:t>13</a:t>
            </a:r>
            <a:r>
              <a:rPr lang="de-DE" sz="700" dirty="0">
                <a:latin typeface="Arial" pitchFamily="34" charset="0"/>
                <a:cs typeface="Arial" pitchFamily="34" charset="0"/>
              </a:rPr>
              <a:t>C labeled substrates (glucose, glutamine or pyruvate), the incorporation of heavy label can be detected for a time-resolved flux analysis of metabolism.</a:t>
            </a:r>
          </a:p>
        </p:txBody>
      </p:sp>
      <p:grpSp>
        <p:nvGrpSpPr>
          <p:cNvPr id="16" name="Group 15"/>
          <p:cNvGrpSpPr/>
          <p:nvPr/>
        </p:nvGrpSpPr>
        <p:grpSpPr>
          <a:xfrm>
            <a:off x="7669023" y="4137646"/>
            <a:ext cx="2134047" cy="1239811"/>
            <a:chOff x="21407578" y="32457490"/>
            <a:chExt cx="4964259" cy="2773614"/>
          </a:xfrm>
        </p:grpSpPr>
        <p:pic>
          <p:nvPicPr>
            <p:cNvPr id="17" name="Picture 3" descr="C:\Documents and Settings\mpietzke\My Documents\Präsentationen\Abbildungen\Glucose heavy vs  light.jpg"/>
            <p:cNvPicPr>
              <a:picLocks noChangeAspect="1" noChangeArrowheads="1"/>
            </p:cNvPicPr>
            <p:nvPr/>
          </p:nvPicPr>
          <p:blipFill>
            <a:blip r:embed="rId5" cstate="print"/>
            <a:srcRect b="664"/>
            <a:stretch>
              <a:fillRect/>
            </a:stretch>
          </p:blipFill>
          <p:spPr bwMode="auto">
            <a:xfrm>
              <a:off x="21407578" y="32457490"/>
              <a:ext cx="4928767" cy="2472654"/>
            </a:xfrm>
            <a:prstGeom prst="rect">
              <a:avLst/>
            </a:prstGeom>
            <a:noFill/>
            <a:effectLst>
              <a:outerShdw blurRad="50800" dist="38100" dir="2700000" algn="tl" rotWithShape="0">
                <a:prstClr val="black">
                  <a:alpha val="40000"/>
                </a:prstClr>
              </a:outerShdw>
            </a:effectLst>
          </p:spPr>
        </p:pic>
        <p:cxnSp>
          <p:nvCxnSpPr>
            <p:cNvPr id="18" name="Straight Arrow Connector 17"/>
            <p:cNvCxnSpPr/>
            <p:nvPr/>
          </p:nvCxnSpPr>
          <p:spPr>
            <a:xfrm>
              <a:off x="22484803" y="34725742"/>
              <a:ext cx="3505106" cy="350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25509138" y="34473716"/>
              <a:ext cx="476840" cy="757388"/>
            </a:xfrm>
            <a:prstGeom prst="rect">
              <a:avLst/>
            </a:prstGeom>
            <a:noFill/>
          </p:spPr>
          <p:txBody>
            <a:bodyPr wrap="square" rtlCol="0">
              <a:spAutoFit/>
            </a:bodyPr>
            <a:lstStyle/>
            <a:p>
              <a:r>
                <a:rPr lang="de-DE" sz="400" dirty="0"/>
                <a:t>mass</a:t>
              </a:r>
            </a:p>
          </p:txBody>
        </p:sp>
        <p:sp>
          <p:nvSpPr>
            <p:cNvPr id="20" name="Arc 19"/>
            <p:cNvSpPr/>
            <p:nvPr/>
          </p:nvSpPr>
          <p:spPr>
            <a:xfrm rot="14309342">
              <a:off x="25166749" y="33492953"/>
              <a:ext cx="1638462" cy="771714"/>
            </a:xfrm>
            <a:prstGeom prst="arc">
              <a:avLst/>
            </a:prstGeom>
            <a:ln>
              <a:headEnd type="arrow"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sz="700"/>
            </a:p>
          </p:txBody>
        </p:sp>
        <p:sp>
          <p:nvSpPr>
            <p:cNvPr id="21" name="Arc 20"/>
            <p:cNvSpPr/>
            <p:nvPr/>
          </p:nvSpPr>
          <p:spPr>
            <a:xfrm rot="14309342">
              <a:off x="23538836" y="33492953"/>
              <a:ext cx="1638462" cy="771714"/>
            </a:xfrm>
            <a:prstGeom prst="arc">
              <a:avLst/>
            </a:prstGeom>
            <a:ln>
              <a:headEnd type="arrow"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sz="700"/>
            </a:p>
          </p:txBody>
        </p:sp>
        <p:sp>
          <p:nvSpPr>
            <p:cNvPr id="22" name="Arc 21"/>
            <p:cNvSpPr/>
            <p:nvPr/>
          </p:nvSpPr>
          <p:spPr>
            <a:xfrm rot="14309342">
              <a:off x="23045878" y="33468087"/>
              <a:ext cx="1191952" cy="742292"/>
            </a:xfrm>
            <a:prstGeom prst="arc">
              <a:avLst/>
            </a:prstGeom>
            <a:ln>
              <a:headEnd type="arrow"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sz="700"/>
            </a:p>
          </p:txBody>
        </p:sp>
        <p:sp>
          <p:nvSpPr>
            <p:cNvPr id="23" name="Arc 22"/>
            <p:cNvSpPr/>
            <p:nvPr/>
          </p:nvSpPr>
          <p:spPr>
            <a:xfrm rot="13886995">
              <a:off x="24024352" y="33334998"/>
              <a:ext cx="813788" cy="654174"/>
            </a:xfrm>
            <a:prstGeom prst="arc">
              <a:avLst>
                <a:gd name="adj1" fmla="val 16200000"/>
                <a:gd name="adj2" fmla="val 21137492"/>
              </a:avLst>
            </a:prstGeom>
            <a:ln>
              <a:headEnd type="arrow"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sz="700"/>
            </a:p>
          </p:txBody>
        </p:sp>
        <p:sp>
          <p:nvSpPr>
            <p:cNvPr id="24" name="Arc 23"/>
            <p:cNvSpPr/>
            <p:nvPr/>
          </p:nvSpPr>
          <p:spPr>
            <a:xfrm rot="13886995">
              <a:off x="22435353" y="33284503"/>
              <a:ext cx="682513" cy="645598"/>
            </a:xfrm>
            <a:prstGeom prst="arc">
              <a:avLst>
                <a:gd name="adj1" fmla="val 16200000"/>
                <a:gd name="adj2" fmla="val 21137492"/>
              </a:avLst>
            </a:prstGeom>
            <a:ln>
              <a:headEnd type="arrow"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sz="700"/>
            </a:p>
          </p:txBody>
        </p:sp>
      </p:grpSp>
      <p:grpSp>
        <p:nvGrpSpPr>
          <p:cNvPr id="37" name="Group 36"/>
          <p:cNvGrpSpPr/>
          <p:nvPr/>
        </p:nvGrpSpPr>
        <p:grpSpPr>
          <a:xfrm>
            <a:off x="2064701" y="2603525"/>
            <a:ext cx="1978419" cy="1937487"/>
            <a:chOff x="3021386" y="35405439"/>
            <a:chExt cx="6015439" cy="4873687"/>
          </a:xfrm>
        </p:grpSpPr>
        <p:sp>
          <p:nvSpPr>
            <p:cNvPr id="38" name="Rectangle 37"/>
            <p:cNvSpPr/>
            <p:nvPr/>
          </p:nvSpPr>
          <p:spPr>
            <a:xfrm>
              <a:off x="3021386" y="36036348"/>
              <a:ext cx="6015439" cy="3442401"/>
            </a:xfrm>
            <a:prstGeom prst="rect">
              <a:avLst/>
            </a:prstGeom>
            <a:solidFill>
              <a:srgbClr val="FFFFFF"/>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700"/>
            </a:p>
          </p:txBody>
        </p:sp>
        <p:grpSp>
          <p:nvGrpSpPr>
            <p:cNvPr id="39" name="Group 38"/>
            <p:cNvGrpSpPr/>
            <p:nvPr/>
          </p:nvGrpSpPr>
          <p:grpSpPr>
            <a:xfrm>
              <a:off x="3021386" y="35405439"/>
              <a:ext cx="6015439" cy="4873687"/>
              <a:chOff x="3021386" y="35765479"/>
              <a:chExt cx="6015439" cy="4873687"/>
            </a:xfrm>
          </p:grpSpPr>
          <p:grpSp>
            <p:nvGrpSpPr>
              <p:cNvPr id="40" name="Group 39"/>
              <p:cNvGrpSpPr/>
              <p:nvPr/>
            </p:nvGrpSpPr>
            <p:grpSpPr>
              <a:xfrm>
                <a:off x="3021386" y="36561839"/>
                <a:ext cx="6015439" cy="4077327"/>
                <a:chOff x="3021386" y="36561839"/>
                <a:chExt cx="6015439" cy="4077327"/>
              </a:xfrm>
            </p:grpSpPr>
            <p:grpSp>
              <p:nvGrpSpPr>
                <p:cNvPr id="42" name="Group 41"/>
                <p:cNvGrpSpPr/>
                <p:nvPr/>
              </p:nvGrpSpPr>
              <p:grpSpPr>
                <a:xfrm>
                  <a:off x="3165402" y="36561839"/>
                  <a:ext cx="5727181" cy="3254634"/>
                  <a:chOff x="9507994" y="23452424"/>
                  <a:chExt cx="11179009" cy="4769928"/>
                </a:xfrm>
              </p:grpSpPr>
              <p:pic>
                <p:nvPicPr>
                  <p:cNvPr id="44" name="Picture 43" descr="C:\Documents and Settings\mpietzke\My Documents\Präsentationen\Abbildungen\chromatogram.jpg"/>
                  <p:cNvPicPr>
                    <a:picLocks noChangeAspect="1" noChangeArrowheads="1"/>
                  </p:cNvPicPr>
                  <p:nvPr/>
                </p:nvPicPr>
                <p:blipFill>
                  <a:blip r:embed="rId6" cstate="print"/>
                  <a:srcRect/>
                  <a:stretch>
                    <a:fillRect/>
                  </a:stretch>
                </p:blipFill>
                <p:spPr bwMode="auto">
                  <a:xfrm>
                    <a:off x="9507994" y="23452424"/>
                    <a:ext cx="5924289" cy="4769928"/>
                  </a:xfrm>
                  <a:prstGeom prst="rect">
                    <a:avLst/>
                  </a:prstGeom>
                  <a:solidFill>
                    <a:schemeClr val="bg1"/>
                  </a:solidFill>
                </p:spPr>
              </p:pic>
              <p:sp>
                <p:nvSpPr>
                  <p:cNvPr id="45" name="Rectangle 44"/>
                  <p:cNvSpPr/>
                  <p:nvPr/>
                </p:nvSpPr>
                <p:spPr>
                  <a:xfrm>
                    <a:off x="11416195" y="24417993"/>
                    <a:ext cx="673367" cy="597559"/>
                  </a:xfrm>
                  <a:prstGeom prst="rect">
                    <a:avLst/>
                  </a:prstGeom>
                  <a:solidFill>
                    <a:schemeClr val="bg1"/>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de-DE" sz="700"/>
                  </a:p>
                </p:txBody>
              </p:sp>
              <p:grpSp>
                <p:nvGrpSpPr>
                  <p:cNvPr id="46" name="Group 45"/>
                  <p:cNvGrpSpPr/>
                  <p:nvPr/>
                </p:nvGrpSpPr>
                <p:grpSpPr>
                  <a:xfrm>
                    <a:off x="13898408" y="24031998"/>
                    <a:ext cx="6788595" cy="3775341"/>
                    <a:chOff x="13898408" y="24031998"/>
                    <a:chExt cx="6788595" cy="3775341"/>
                  </a:xfrm>
                </p:grpSpPr>
                <p:pic>
                  <p:nvPicPr>
                    <p:cNvPr id="49" name="Picture 5" descr="C:\Documents and Settings\mpietzke\My Documents\Präsentationen\Abbildungen\MS-Glucose-Sample.gif"/>
                    <p:cNvPicPr>
                      <a:picLocks noChangeAspect="1" noChangeArrowheads="1"/>
                    </p:cNvPicPr>
                    <p:nvPr/>
                  </p:nvPicPr>
                  <p:blipFill>
                    <a:blip r:embed="rId7" cstate="print">
                      <a:duotone>
                        <a:schemeClr val="accent1">
                          <a:shade val="45000"/>
                          <a:satMod val="135000"/>
                        </a:schemeClr>
                        <a:prstClr val="white"/>
                      </a:duotone>
                    </a:blip>
                    <a:srcRect/>
                    <a:stretch>
                      <a:fillRect/>
                    </a:stretch>
                  </p:blipFill>
                  <p:spPr bwMode="auto">
                    <a:xfrm>
                      <a:off x="13898408" y="24155027"/>
                      <a:ext cx="2588473" cy="1709267"/>
                    </a:xfrm>
                    <a:prstGeom prst="rect">
                      <a:avLst/>
                    </a:prstGeom>
                    <a:noFill/>
                  </p:spPr>
                </p:pic>
                <p:pic>
                  <p:nvPicPr>
                    <p:cNvPr id="50" name="Picture 7" descr="C:\Documents and Settings\mpietzke\My Documents\Präsentationen\Abbildungen\myo-Inositol-Sample.gif"/>
                    <p:cNvPicPr>
                      <a:picLocks noChangeAspect="1" noChangeArrowheads="1"/>
                    </p:cNvPicPr>
                    <p:nvPr/>
                  </p:nvPicPr>
                  <p:blipFill>
                    <a:blip r:embed="rId8" cstate="print">
                      <a:duotone>
                        <a:schemeClr val="accent3">
                          <a:shade val="45000"/>
                          <a:satMod val="135000"/>
                        </a:schemeClr>
                        <a:prstClr val="white"/>
                      </a:duotone>
                    </a:blip>
                    <a:srcRect/>
                    <a:stretch>
                      <a:fillRect/>
                    </a:stretch>
                  </p:blipFill>
                  <p:spPr bwMode="auto">
                    <a:xfrm>
                      <a:off x="13898408" y="25899409"/>
                      <a:ext cx="2588473" cy="1619962"/>
                    </a:xfrm>
                    <a:prstGeom prst="rect">
                      <a:avLst/>
                    </a:prstGeom>
                    <a:noFill/>
                  </p:spPr>
                </p:pic>
                <p:grpSp>
                  <p:nvGrpSpPr>
                    <p:cNvPr id="51" name="Group 50"/>
                    <p:cNvGrpSpPr/>
                    <p:nvPr/>
                  </p:nvGrpSpPr>
                  <p:grpSpPr>
                    <a:xfrm>
                      <a:off x="15317264" y="24031998"/>
                      <a:ext cx="5369739" cy="3775341"/>
                      <a:chOff x="15317264" y="24031998"/>
                      <a:chExt cx="5369739" cy="3775341"/>
                    </a:xfrm>
                  </p:grpSpPr>
                  <p:pic>
                    <p:nvPicPr>
                      <p:cNvPr id="52" name="Picture 6" descr="C:\Documents and Settings\mpietzke\My Documents\Präsentationen\Abbildungen\MS-myo-Inositol-Library.gif"/>
                      <p:cNvPicPr>
                        <a:picLocks noChangeAspect="1" noChangeArrowheads="1"/>
                      </p:cNvPicPr>
                      <p:nvPr/>
                    </p:nvPicPr>
                    <p:blipFill>
                      <a:blip r:embed="rId9" cstate="print"/>
                      <a:srcRect/>
                      <a:stretch>
                        <a:fillRect/>
                      </a:stretch>
                    </p:blipFill>
                    <p:spPr bwMode="auto">
                      <a:xfrm>
                        <a:off x="17376349" y="26452520"/>
                        <a:ext cx="3217895" cy="1354819"/>
                      </a:xfrm>
                      <a:prstGeom prst="rect">
                        <a:avLst/>
                      </a:prstGeom>
                      <a:noFill/>
                    </p:spPr>
                  </p:pic>
                  <p:sp>
                    <p:nvSpPr>
                      <p:cNvPr id="53" name="TextBox 52"/>
                      <p:cNvSpPr txBox="1"/>
                      <p:nvPr/>
                    </p:nvSpPr>
                    <p:spPr>
                      <a:xfrm>
                        <a:off x="17852506" y="26641054"/>
                        <a:ext cx="2834497" cy="510594"/>
                      </a:xfrm>
                      <a:prstGeom prst="rect">
                        <a:avLst/>
                      </a:prstGeom>
                      <a:noFill/>
                    </p:spPr>
                    <p:txBody>
                      <a:bodyPr wrap="square" rtlCol="0">
                        <a:spAutoFit/>
                      </a:bodyPr>
                      <a:lstStyle/>
                      <a:p>
                        <a:pPr algn="r"/>
                        <a:r>
                          <a:rPr lang="de-DE" sz="300" dirty="0">
                            <a:latin typeface="Arial" pitchFamily="34" charset="0"/>
                            <a:cs typeface="Arial" pitchFamily="34" charset="0"/>
                          </a:rPr>
                          <a:t>myo – Inositol</a:t>
                        </a:r>
                      </a:p>
                    </p:txBody>
                  </p:sp>
                  <p:cxnSp>
                    <p:nvCxnSpPr>
                      <p:cNvPr id="54" name="Straight Arrow Connector 53"/>
                      <p:cNvCxnSpPr>
                        <a:endCxn id="67" idx="1"/>
                      </p:cNvCxnSpPr>
                      <p:nvPr/>
                    </p:nvCxnSpPr>
                    <p:spPr>
                      <a:xfrm flipV="1">
                        <a:off x="15675706" y="24705581"/>
                        <a:ext cx="1589200" cy="329193"/>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endCxn id="66" idx="1"/>
                      </p:cNvCxnSpPr>
                      <p:nvPr/>
                    </p:nvCxnSpPr>
                    <p:spPr>
                      <a:xfrm>
                        <a:off x="15547592" y="25081670"/>
                        <a:ext cx="1729157" cy="833554"/>
                      </a:xfrm>
                      <a:prstGeom prst="straightConnector1">
                        <a:avLst/>
                      </a:prstGeom>
                      <a:ln>
                        <a:headEnd type="arrow"/>
                        <a:tailEnd type="arrow"/>
                      </a:ln>
                    </p:spPr>
                    <p:style>
                      <a:lnRef idx="3">
                        <a:schemeClr val="accent1"/>
                      </a:lnRef>
                      <a:fillRef idx="0">
                        <a:schemeClr val="accent1"/>
                      </a:fillRef>
                      <a:effectRef idx="2">
                        <a:schemeClr val="accent1"/>
                      </a:effectRef>
                      <a:fontRef idx="minor">
                        <a:schemeClr val="tx1"/>
                      </a:fontRef>
                    </p:style>
                  </p:cxnSp>
                  <p:cxnSp>
                    <p:nvCxnSpPr>
                      <p:cNvPr id="56" name="Straight Arrow Connector 55"/>
                      <p:cNvCxnSpPr/>
                      <p:nvPr/>
                    </p:nvCxnSpPr>
                    <p:spPr>
                      <a:xfrm>
                        <a:off x="15495243" y="25253347"/>
                        <a:ext cx="1793349" cy="1876583"/>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endCxn id="67" idx="1"/>
                      </p:cNvCxnSpPr>
                      <p:nvPr/>
                    </p:nvCxnSpPr>
                    <p:spPr>
                      <a:xfrm flipV="1">
                        <a:off x="15837961" y="24705581"/>
                        <a:ext cx="1426944" cy="1857825"/>
                      </a:xfrm>
                      <a:prstGeom prst="straightConnector1">
                        <a:avLst/>
                      </a:prstGeom>
                      <a:ln>
                        <a:solidFill>
                          <a:schemeClr val="accent3"/>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a:endCxn id="66" idx="1"/>
                      </p:cNvCxnSpPr>
                      <p:nvPr/>
                    </p:nvCxnSpPr>
                    <p:spPr>
                      <a:xfrm flipV="1">
                        <a:off x="15837961" y="25915224"/>
                        <a:ext cx="1438787" cy="933838"/>
                      </a:xfrm>
                      <a:prstGeom prst="straightConnector1">
                        <a:avLst/>
                      </a:prstGeom>
                      <a:ln>
                        <a:headEnd type="arrow"/>
                        <a:tailEnd type="arrow"/>
                      </a:ln>
                    </p:spPr>
                    <p:style>
                      <a:lnRef idx="1">
                        <a:schemeClr val="accent3"/>
                      </a:lnRef>
                      <a:fillRef idx="0">
                        <a:schemeClr val="accent3"/>
                      </a:fillRef>
                      <a:effectRef idx="0">
                        <a:schemeClr val="accent3"/>
                      </a:effectRef>
                      <a:fontRef idx="minor">
                        <a:schemeClr val="tx1"/>
                      </a:fontRef>
                    </p:style>
                  </p:cxnSp>
                  <p:cxnSp>
                    <p:nvCxnSpPr>
                      <p:cNvPr id="59" name="Straight Arrow Connector 58"/>
                      <p:cNvCxnSpPr/>
                      <p:nvPr/>
                    </p:nvCxnSpPr>
                    <p:spPr>
                      <a:xfrm>
                        <a:off x="15961722" y="26992256"/>
                        <a:ext cx="1390936" cy="288243"/>
                      </a:xfrm>
                      <a:prstGeom prst="straightConnector1">
                        <a:avLst/>
                      </a:prstGeom>
                      <a:ln>
                        <a:headEnd type="arrow"/>
                        <a:tailEnd type="arrow"/>
                      </a:ln>
                    </p:spPr>
                    <p:style>
                      <a:lnRef idx="3">
                        <a:schemeClr val="accent3"/>
                      </a:lnRef>
                      <a:fillRef idx="0">
                        <a:schemeClr val="accent3"/>
                      </a:fillRef>
                      <a:effectRef idx="2">
                        <a:schemeClr val="accent3"/>
                      </a:effectRef>
                      <a:fontRef idx="minor">
                        <a:schemeClr val="tx1"/>
                      </a:fontRef>
                    </p:style>
                  </p:cxnSp>
                  <p:sp>
                    <p:nvSpPr>
                      <p:cNvPr id="60" name="TextBox 59"/>
                      <p:cNvSpPr txBox="1"/>
                      <p:nvPr/>
                    </p:nvSpPr>
                    <p:spPr>
                      <a:xfrm rot="20923822">
                        <a:off x="15317264" y="24404730"/>
                        <a:ext cx="2037823" cy="624060"/>
                      </a:xfrm>
                      <a:prstGeom prst="rect">
                        <a:avLst/>
                      </a:prstGeom>
                      <a:noFill/>
                    </p:spPr>
                    <p:txBody>
                      <a:bodyPr wrap="none" rtlCol="0">
                        <a:spAutoFit/>
                      </a:bodyPr>
                      <a:lstStyle/>
                      <a:p>
                        <a:r>
                          <a:rPr lang="de-DE" sz="500" dirty="0">
                            <a:solidFill>
                              <a:schemeClr val="accent1"/>
                            </a:solidFill>
                          </a:rPr>
                          <a:t>67,5%</a:t>
                        </a:r>
                      </a:p>
                    </p:txBody>
                  </p:sp>
                  <p:sp>
                    <p:nvSpPr>
                      <p:cNvPr id="61" name="TextBox 60"/>
                      <p:cNvSpPr txBox="1"/>
                      <p:nvPr/>
                    </p:nvSpPr>
                    <p:spPr>
                      <a:xfrm rot="1936041">
                        <a:off x="15409118" y="25032628"/>
                        <a:ext cx="2418367" cy="737527"/>
                      </a:xfrm>
                      <a:prstGeom prst="rect">
                        <a:avLst/>
                      </a:prstGeom>
                      <a:noFill/>
                    </p:spPr>
                    <p:txBody>
                      <a:bodyPr wrap="none" rtlCol="0">
                        <a:spAutoFit/>
                      </a:bodyPr>
                      <a:lstStyle/>
                      <a:p>
                        <a:r>
                          <a:rPr lang="de-DE" sz="700" b="1" dirty="0">
                            <a:solidFill>
                              <a:schemeClr val="accent1"/>
                            </a:solidFill>
                          </a:rPr>
                          <a:t>95,3%</a:t>
                        </a:r>
                      </a:p>
                    </p:txBody>
                  </p:sp>
                  <p:sp>
                    <p:nvSpPr>
                      <p:cNvPr id="62" name="TextBox 61"/>
                      <p:cNvSpPr txBox="1"/>
                      <p:nvPr/>
                    </p:nvSpPr>
                    <p:spPr>
                      <a:xfrm rot="3134893">
                        <a:off x="16429290" y="26264313"/>
                        <a:ext cx="1029467" cy="821975"/>
                      </a:xfrm>
                      <a:prstGeom prst="rect">
                        <a:avLst/>
                      </a:prstGeom>
                      <a:noFill/>
                    </p:spPr>
                    <p:txBody>
                      <a:bodyPr wrap="none" rtlCol="0">
                        <a:spAutoFit/>
                      </a:bodyPr>
                      <a:lstStyle/>
                      <a:p>
                        <a:r>
                          <a:rPr lang="de-DE" sz="300" dirty="0">
                            <a:solidFill>
                              <a:schemeClr val="accent1"/>
                            </a:solidFill>
                          </a:rPr>
                          <a:t>57,3%</a:t>
                        </a:r>
                      </a:p>
                    </p:txBody>
                  </p:sp>
                  <p:sp>
                    <p:nvSpPr>
                      <p:cNvPr id="63" name="TextBox 62"/>
                      <p:cNvSpPr txBox="1"/>
                      <p:nvPr/>
                    </p:nvSpPr>
                    <p:spPr>
                      <a:xfrm rot="18122749">
                        <a:off x="16218534" y="24643403"/>
                        <a:ext cx="1147660" cy="913307"/>
                      </a:xfrm>
                      <a:prstGeom prst="rect">
                        <a:avLst/>
                      </a:prstGeom>
                      <a:noFill/>
                    </p:spPr>
                    <p:txBody>
                      <a:bodyPr wrap="none" rtlCol="0">
                        <a:spAutoFit/>
                      </a:bodyPr>
                      <a:lstStyle/>
                      <a:p>
                        <a:r>
                          <a:rPr lang="de-DE" sz="400" dirty="0">
                            <a:solidFill>
                              <a:schemeClr val="accent3"/>
                            </a:solidFill>
                          </a:rPr>
                          <a:t>63,9%</a:t>
                        </a:r>
                      </a:p>
                    </p:txBody>
                  </p:sp>
                  <p:sp>
                    <p:nvSpPr>
                      <p:cNvPr id="64" name="TextBox 63"/>
                      <p:cNvSpPr txBox="1"/>
                      <p:nvPr/>
                    </p:nvSpPr>
                    <p:spPr>
                      <a:xfrm rot="19657402">
                        <a:off x="15767529" y="25821459"/>
                        <a:ext cx="2037824" cy="624060"/>
                      </a:xfrm>
                      <a:prstGeom prst="rect">
                        <a:avLst/>
                      </a:prstGeom>
                      <a:noFill/>
                    </p:spPr>
                    <p:txBody>
                      <a:bodyPr wrap="none" rtlCol="0">
                        <a:spAutoFit/>
                      </a:bodyPr>
                      <a:lstStyle/>
                      <a:p>
                        <a:r>
                          <a:rPr lang="de-DE" sz="500" dirty="0">
                            <a:solidFill>
                              <a:schemeClr val="accent3"/>
                            </a:solidFill>
                          </a:rPr>
                          <a:t>60,4%</a:t>
                        </a:r>
                      </a:p>
                    </p:txBody>
                  </p:sp>
                  <p:sp>
                    <p:nvSpPr>
                      <p:cNvPr id="65" name="TextBox 64"/>
                      <p:cNvSpPr txBox="1"/>
                      <p:nvPr/>
                    </p:nvSpPr>
                    <p:spPr>
                      <a:xfrm rot="768121">
                        <a:off x="15441538" y="26583159"/>
                        <a:ext cx="2418368" cy="737527"/>
                      </a:xfrm>
                      <a:prstGeom prst="rect">
                        <a:avLst/>
                      </a:prstGeom>
                      <a:noFill/>
                    </p:spPr>
                    <p:txBody>
                      <a:bodyPr wrap="none" rtlCol="0">
                        <a:spAutoFit/>
                      </a:bodyPr>
                      <a:lstStyle/>
                      <a:p>
                        <a:r>
                          <a:rPr lang="de-DE" sz="700" b="1" dirty="0">
                            <a:solidFill>
                              <a:schemeClr val="accent3"/>
                            </a:solidFill>
                          </a:rPr>
                          <a:t>97,8%</a:t>
                        </a:r>
                      </a:p>
                    </p:txBody>
                  </p:sp>
                  <p:pic>
                    <p:nvPicPr>
                      <p:cNvPr id="66" name="Picture 4" descr="C:\Documents and Settings\mpietzke\My Documents\Präsentationen\Abbildungen\MS-Glucose-Library.gif"/>
                      <p:cNvPicPr>
                        <a:picLocks noChangeAspect="1" noChangeArrowheads="1"/>
                      </p:cNvPicPr>
                      <p:nvPr/>
                    </p:nvPicPr>
                    <p:blipFill>
                      <a:blip r:embed="rId10" cstate="print"/>
                      <a:srcRect/>
                      <a:stretch>
                        <a:fillRect/>
                      </a:stretch>
                    </p:blipFill>
                    <p:spPr bwMode="auto">
                      <a:xfrm>
                        <a:off x="17276748" y="25235148"/>
                        <a:ext cx="3247016" cy="1360152"/>
                      </a:xfrm>
                      <a:prstGeom prst="rect">
                        <a:avLst/>
                      </a:prstGeom>
                      <a:noFill/>
                    </p:spPr>
                  </p:pic>
                  <p:pic>
                    <p:nvPicPr>
                      <p:cNvPr id="67" name="Picture 3" descr="C:\Documents and Settings\mpietzke\My Documents\Präsentationen\Abbildungen\MS-Fructose-Library.gif"/>
                      <p:cNvPicPr>
                        <a:picLocks noChangeAspect="1" noChangeArrowheads="1"/>
                      </p:cNvPicPr>
                      <p:nvPr/>
                    </p:nvPicPr>
                    <p:blipFill>
                      <a:blip r:embed="rId11" cstate="print"/>
                      <a:srcRect t="2106"/>
                      <a:stretch>
                        <a:fillRect/>
                      </a:stretch>
                    </p:blipFill>
                    <p:spPr bwMode="auto">
                      <a:xfrm>
                        <a:off x="17264906" y="24031998"/>
                        <a:ext cx="3276140" cy="1347165"/>
                      </a:xfrm>
                      <a:prstGeom prst="rect">
                        <a:avLst/>
                      </a:prstGeom>
                      <a:noFill/>
                    </p:spPr>
                  </p:pic>
                  <p:sp>
                    <p:nvSpPr>
                      <p:cNvPr id="68" name="TextBox 67"/>
                      <p:cNvSpPr txBox="1"/>
                      <p:nvPr/>
                    </p:nvSpPr>
                    <p:spPr>
                      <a:xfrm>
                        <a:off x="18940256" y="25451174"/>
                        <a:ext cx="1746747" cy="680794"/>
                      </a:xfrm>
                      <a:prstGeom prst="rect">
                        <a:avLst/>
                      </a:prstGeom>
                      <a:noFill/>
                    </p:spPr>
                    <p:txBody>
                      <a:bodyPr wrap="square" rtlCol="0">
                        <a:spAutoFit/>
                      </a:bodyPr>
                      <a:lstStyle>
                        <a:defPPr>
                          <a:defRPr lang="de-DE"/>
                        </a:defPPr>
                        <a:lvl1pPr algn="ctr">
                          <a:defRPr sz="1500">
                            <a:latin typeface="Arial" pitchFamily="34" charset="0"/>
                            <a:cs typeface="Arial" pitchFamily="34" charset="0"/>
                          </a:defRPr>
                        </a:lvl1pPr>
                      </a:lstStyle>
                      <a:p>
                        <a:pPr algn="r"/>
                        <a:r>
                          <a:rPr lang="de-DE" sz="300" dirty="0"/>
                          <a:t>Glucose</a:t>
                        </a:r>
                      </a:p>
                    </p:txBody>
                  </p:sp>
                  <p:sp>
                    <p:nvSpPr>
                      <p:cNvPr id="69" name="TextBox 68"/>
                      <p:cNvSpPr txBox="1"/>
                      <p:nvPr/>
                    </p:nvSpPr>
                    <p:spPr>
                      <a:xfrm>
                        <a:off x="18800229" y="24053970"/>
                        <a:ext cx="1886774" cy="680794"/>
                      </a:xfrm>
                      <a:prstGeom prst="rect">
                        <a:avLst/>
                      </a:prstGeom>
                      <a:noFill/>
                    </p:spPr>
                    <p:txBody>
                      <a:bodyPr wrap="square" rtlCol="0">
                        <a:spAutoFit/>
                      </a:bodyPr>
                      <a:lstStyle>
                        <a:defPPr>
                          <a:defRPr lang="de-DE"/>
                        </a:defPPr>
                        <a:lvl1pPr algn="ctr">
                          <a:defRPr sz="1500">
                            <a:latin typeface="Arial" pitchFamily="34" charset="0"/>
                            <a:cs typeface="Arial" pitchFamily="34" charset="0"/>
                          </a:defRPr>
                        </a:lvl1pPr>
                      </a:lstStyle>
                      <a:p>
                        <a:pPr algn="r"/>
                        <a:r>
                          <a:rPr lang="de-DE" sz="300" dirty="0"/>
                          <a:t>Fructose</a:t>
                        </a:r>
                      </a:p>
                    </p:txBody>
                  </p:sp>
                </p:grpSp>
              </p:grpSp>
              <p:sp>
                <p:nvSpPr>
                  <p:cNvPr id="47" name="Curved Down Arrow 46"/>
                  <p:cNvSpPr/>
                  <p:nvPr/>
                </p:nvSpPr>
                <p:spPr>
                  <a:xfrm>
                    <a:off x="13516500" y="25923922"/>
                    <a:ext cx="1237895" cy="358536"/>
                  </a:xfrm>
                  <a:prstGeom prst="curvedDown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de-DE" sz="700">
                      <a:solidFill>
                        <a:schemeClr val="tx1"/>
                      </a:solidFill>
                    </a:endParaRPr>
                  </a:p>
                </p:txBody>
              </p:sp>
              <p:sp>
                <p:nvSpPr>
                  <p:cNvPr id="48" name="Curved Down Arrow 47"/>
                  <p:cNvSpPr/>
                  <p:nvPr/>
                </p:nvSpPr>
                <p:spPr>
                  <a:xfrm>
                    <a:off x="12213757" y="24346394"/>
                    <a:ext cx="2647189" cy="670803"/>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700">
                      <a:solidFill>
                        <a:schemeClr val="tx1"/>
                      </a:solidFill>
                    </a:endParaRPr>
                  </a:p>
                </p:txBody>
              </p:sp>
            </p:grpSp>
            <p:sp>
              <p:nvSpPr>
                <p:cNvPr id="43" name="TextBox 42"/>
                <p:cNvSpPr txBox="1"/>
                <p:nvPr/>
              </p:nvSpPr>
              <p:spPr>
                <a:xfrm>
                  <a:off x="3021386" y="39864963"/>
                  <a:ext cx="6015439" cy="774203"/>
                </a:xfrm>
                <a:prstGeom prst="rect">
                  <a:avLst/>
                </a:prstGeom>
                <a:noFill/>
              </p:spPr>
              <p:txBody>
                <a:bodyPr wrap="square" rtlCol="0">
                  <a:spAutoFit/>
                </a:bodyPr>
                <a:lstStyle/>
                <a:p>
                  <a:pPr algn="just"/>
                  <a:r>
                    <a:rPr lang="en-US" sz="700" dirty="0">
                      <a:latin typeface="Arial" pitchFamily="34" charset="0"/>
                      <a:cs typeface="Arial" pitchFamily="34" charset="0"/>
                    </a:rPr>
                    <a:t>Acquired spectra are compared against a library for identification.</a:t>
                  </a:r>
                </a:p>
              </p:txBody>
            </p:sp>
          </p:grpSp>
          <p:sp>
            <p:nvSpPr>
              <p:cNvPr id="41" name="TextBox 40"/>
              <p:cNvSpPr txBox="1"/>
              <p:nvPr/>
            </p:nvSpPr>
            <p:spPr>
              <a:xfrm>
                <a:off x="4219658" y="35765479"/>
                <a:ext cx="3778039" cy="696782"/>
              </a:xfrm>
              <a:prstGeom prst="rect">
                <a:avLst/>
              </a:prstGeom>
              <a:noFill/>
            </p:spPr>
            <p:txBody>
              <a:bodyPr wrap="square" rtlCol="0">
                <a:spAutoFit/>
              </a:bodyPr>
              <a:lstStyle/>
              <a:p>
                <a:pPr algn="ctr"/>
                <a:r>
                  <a:rPr lang="de-DE" sz="1200" dirty="0">
                    <a:latin typeface="Arial" pitchFamily="34" charset="0"/>
                    <a:cs typeface="Arial" pitchFamily="34" charset="0"/>
                  </a:rPr>
                  <a:t>Identification</a:t>
                </a:r>
              </a:p>
            </p:txBody>
          </p:sp>
        </p:grpSp>
      </p:grpSp>
      <p:sp>
        <p:nvSpPr>
          <p:cNvPr id="71" name="Down Arrow 70"/>
          <p:cNvSpPr/>
          <p:nvPr/>
        </p:nvSpPr>
        <p:spPr>
          <a:xfrm rot="17756519">
            <a:off x="6877929" y="2960361"/>
            <a:ext cx="200752" cy="779208"/>
          </a:xfrm>
          <a:prstGeom prst="downArrow">
            <a:avLst/>
          </a:prstGeom>
          <a:gradFill>
            <a:gsLst>
              <a:gs pos="0">
                <a:schemeClr val="accent6">
                  <a:lumMod val="100000"/>
                </a:schemeClr>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GB" sz="700"/>
          </a:p>
        </p:txBody>
      </p:sp>
      <p:sp>
        <p:nvSpPr>
          <p:cNvPr id="72" name="Down Arrow 71"/>
          <p:cNvSpPr/>
          <p:nvPr/>
        </p:nvSpPr>
        <p:spPr>
          <a:xfrm rot="1178831">
            <a:off x="5488967" y="3438172"/>
            <a:ext cx="226427" cy="404799"/>
          </a:xfrm>
          <a:prstGeom prst="downArrow">
            <a:avLst/>
          </a:prstGeom>
          <a:gradFill>
            <a:gsLst>
              <a:gs pos="0">
                <a:schemeClr val="accent6">
                  <a:lumMod val="100000"/>
                </a:schemeClr>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GB" sz="700"/>
          </a:p>
        </p:txBody>
      </p:sp>
      <p:sp>
        <p:nvSpPr>
          <p:cNvPr id="74" name="Down Arrow 73"/>
          <p:cNvSpPr/>
          <p:nvPr/>
        </p:nvSpPr>
        <p:spPr>
          <a:xfrm rot="4326119">
            <a:off x="4855164" y="2735250"/>
            <a:ext cx="222329" cy="578775"/>
          </a:xfrm>
          <a:prstGeom prst="downArrow">
            <a:avLst/>
          </a:prstGeom>
          <a:gradFill>
            <a:gsLst>
              <a:gs pos="0">
                <a:schemeClr val="accent6">
                  <a:lumMod val="100000"/>
                </a:schemeClr>
              </a:gs>
              <a:gs pos="100000">
                <a:schemeClr val="accent6">
                  <a:lumMod val="40000"/>
                  <a:lumOff val="60000"/>
                </a:schemeClr>
              </a:gs>
            </a:gsLst>
          </a:gradFill>
          <a:ln>
            <a:solidFill>
              <a:schemeClr val="accent6"/>
            </a:solidFill>
          </a:ln>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GB" sz="700"/>
          </a:p>
        </p:txBody>
      </p:sp>
      <p:sp>
        <p:nvSpPr>
          <p:cNvPr id="75" name="TextBox 74"/>
          <p:cNvSpPr txBox="1"/>
          <p:nvPr/>
        </p:nvSpPr>
        <p:spPr>
          <a:xfrm>
            <a:off x="3487234" y="304801"/>
            <a:ext cx="4299703" cy="523220"/>
          </a:xfrm>
          <a:prstGeom prst="rect">
            <a:avLst/>
          </a:prstGeom>
          <a:noFill/>
        </p:spPr>
        <p:txBody>
          <a:bodyPr wrap="none" lIns="91438" tIns="45719" rIns="91438" bIns="45719" rtlCol="0">
            <a:spAutoFit/>
          </a:bodyPr>
          <a:lstStyle/>
          <a:p>
            <a:r>
              <a:rPr lang="de-DE" sz="2800" dirty="0">
                <a:cs typeface="Arial" pitchFamily="34" charset="0"/>
              </a:rPr>
              <a:t>GC-MS based Metabolomics</a:t>
            </a:r>
            <a:endParaRPr lang="en-US" sz="2800" dirty="0">
              <a:cs typeface="Arial" pitchFamily="34" charset="0"/>
            </a:endParaRPr>
          </a:p>
        </p:txBody>
      </p:sp>
      <p:sp>
        <p:nvSpPr>
          <p:cNvPr id="76" name="TextBox 75"/>
          <p:cNvSpPr txBox="1"/>
          <p:nvPr/>
        </p:nvSpPr>
        <p:spPr>
          <a:xfrm>
            <a:off x="5480633" y="3071992"/>
            <a:ext cx="992579" cy="261611"/>
          </a:xfrm>
          <a:prstGeom prst="rect">
            <a:avLst/>
          </a:prstGeom>
          <a:noFill/>
        </p:spPr>
        <p:txBody>
          <a:bodyPr wrap="none" lIns="91438" tIns="45719" rIns="91438" bIns="45719" rtlCol="0">
            <a:spAutoFit/>
          </a:bodyPr>
          <a:lstStyle/>
          <a:p>
            <a:pPr algn="ctr"/>
            <a:r>
              <a:rPr lang="en-US" sz="1100" b="1" dirty="0" err="1">
                <a:latin typeface="Arial" pitchFamily="34" charset="0"/>
                <a:cs typeface="Arial" pitchFamily="34" charset="0"/>
              </a:rPr>
              <a:t>GCxGC-ToF</a:t>
            </a:r>
            <a:endParaRPr lang="en-US" sz="1100" b="1" dirty="0">
              <a:latin typeface="Arial" pitchFamily="34" charset="0"/>
              <a:cs typeface="Arial" pitchFamily="34" charset="0"/>
            </a:endParaRPr>
          </a:p>
        </p:txBody>
      </p:sp>
      <p:grpSp>
        <p:nvGrpSpPr>
          <p:cNvPr id="77" name="Group 76"/>
          <p:cNvGrpSpPr/>
          <p:nvPr/>
        </p:nvGrpSpPr>
        <p:grpSpPr>
          <a:xfrm>
            <a:off x="5950228" y="3581400"/>
            <a:ext cx="1415941" cy="2190787"/>
            <a:chOff x="13064839" y="34613442"/>
            <a:chExt cx="4142123" cy="6026796"/>
          </a:xfrm>
        </p:grpSpPr>
        <p:pic>
          <p:nvPicPr>
            <p:cNvPr id="78" name="Picture 2"/>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13064839" y="39347680"/>
              <a:ext cx="3782083" cy="12925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9" name="Picture 3"/>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13142935" y="34613442"/>
              <a:ext cx="4064027" cy="4812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sp>
        <p:nvSpPr>
          <p:cNvPr id="80" name="Down Arrow 79"/>
          <p:cNvSpPr/>
          <p:nvPr/>
        </p:nvSpPr>
        <p:spPr>
          <a:xfrm rot="16200000">
            <a:off x="5750082" y="4810029"/>
            <a:ext cx="207469" cy="120115"/>
          </a:xfrm>
          <a:prstGeom prst="downArrow">
            <a:avLst/>
          </a:prstGeom>
          <a:solidFill>
            <a:srgbClr val="DDDDDD"/>
          </a:solidFill>
          <a:ln>
            <a:noFill/>
          </a:ln>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GB" sz="700"/>
          </a:p>
        </p:txBody>
      </p:sp>
      <p:sp>
        <p:nvSpPr>
          <p:cNvPr id="81" name="Down Arrow 80"/>
          <p:cNvSpPr/>
          <p:nvPr/>
        </p:nvSpPr>
        <p:spPr>
          <a:xfrm rot="5400000">
            <a:off x="7378396" y="4843962"/>
            <a:ext cx="207469" cy="112687"/>
          </a:xfrm>
          <a:prstGeom prst="downArrow">
            <a:avLst/>
          </a:prstGeom>
          <a:solidFill>
            <a:srgbClr val="DDDDDD"/>
          </a:solidFill>
          <a:ln>
            <a:noFill/>
          </a:ln>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GB" sz="700"/>
          </a:p>
        </p:txBody>
      </p:sp>
    </p:spTree>
    <p:extLst>
      <p:ext uri="{BB962C8B-B14F-4D97-AF65-F5344CB8AC3E}">
        <p14:creationId xmlns:p14="http://schemas.microsoft.com/office/powerpoint/2010/main" xmlns="" val="17439036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C:\Documents and Settings\mpietzke\My Documents\Pathways\pathway coverage with label and quant.png"/>
          <p:cNvPicPr>
            <a:picLocks noChangeAspect="1" noChangeArrowheads="1"/>
          </p:cNvPicPr>
          <p:nvPr/>
        </p:nvPicPr>
        <p:blipFill>
          <a:blip r:embed="rId2" cstate="print"/>
          <a:srcRect b="8905"/>
          <a:stretch>
            <a:fillRect/>
          </a:stretch>
        </p:blipFill>
        <p:spPr bwMode="auto">
          <a:xfrm>
            <a:off x="2423593" y="1196752"/>
            <a:ext cx="4036255" cy="4968552"/>
          </a:xfrm>
          <a:prstGeom prst="rect">
            <a:avLst/>
          </a:prstGeom>
          <a:noFill/>
        </p:spPr>
      </p:pic>
      <p:sp>
        <p:nvSpPr>
          <p:cNvPr id="7" name="Oval 6"/>
          <p:cNvSpPr/>
          <p:nvPr/>
        </p:nvSpPr>
        <p:spPr>
          <a:xfrm>
            <a:off x="3918977" y="1309237"/>
            <a:ext cx="216008"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8" name="TextBox 7"/>
          <p:cNvSpPr txBox="1"/>
          <p:nvPr/>
        </p:nvSpPr>
        <p:spPr>
          <a:xfrm>
            <a:off x="3383404" y="1064668"/>
            <a:ext cx="492443" cy="338555"/>
          </a:xfrm>
          <a:prstGeom prst="rect">
            <a:avLst/>
          </a:prstGeom>
          <a:noFill/>
        </p:spPr>
        <p:txBody>
          <a:bodyPr wrap="none" lIns="91438" tIns="45719" rIns="91438" bIns="45719" rtlCol="0">
            <a:spAutoFit/>
          </a:bodyPr>
          <a:lstStyle/>
          <a:p>
            <a:r>
              <a:rPr lang="de-DE" sz="1600" dirty="0" err="1">
                <a:latin typeface="Arial" pitchFamily="34" charset="0"/>
                <a:cs typeface="Arial" pitchFamily="34" charset="0"/>
              </a:rPr>
              <a:t>Glc</a:t>
            </a:r>
            <a:endParaRPr lang="de-DE" sz="1600" dirty="0">
              <a:latin typeface="Arial" pitchFamily="34" charset="0"/>
              <a:cs typeface="Arial" pitchFamily="34" charset="0"/>
            </a:endParaRPr>
          </a:p>
        </p:txBody>
      </p:sp>
      <p:sp>
        <p:nvSpPr>
          <p:cNvPr id="24" name="Oval 23"/>
          <p:cNvSpPr/>
          <p:nvPr/>
        </p:nvSpPr>
        <p:spPr>
          <a:xfrm>
            <a:off x="3948143" y="1705571"/>
            <a:ext cx="144000" cy="14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25" name="Oval 24"/>
          <p:cNvSpPr/>
          <p:nvPr/>
        </p:nvSpPr>
        <p:spPr>
          <a:xfrm>
            <a:off x="3948143" y="2087039"/>
            <a:ext cx="144000" cy="14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26" name="Oval 25"/>
          <p:cNvSpPr/>
          <p:nvPr/>
        </p:nvSpPr>
        <p:spPr>
          <a:xfrm>
            <a:off x="3948127" y="2488135"/>
            <a:ext cx="144000" cy="14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27" name="Oval 26"/>
          <p:cNvSpPr/>
          <p:nvPr/>
        </p:nvSpPr>
        <p:spPr>
          <a:xfrm>
            <a:off x="3949091" y="2759499"/>
            <a:ext cx="144000" cy="14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28" name="Oval 27"/>
          <p:cNvSpPr/>
          <p:nvPr/>
        </p:nvSpPr>
        <p:spPr>
          <a:xfrm>
            <a:off x="3621421" y="3049928"/>
            <a:ext cx="144000" cy="14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29" name="Oval 28"/>
          <p:cNvSpPr/>
          <p:nvPr/>
        </p:nvSpPr>
        <p:spPr>
          <a:xfrm>
            <a:off x="4259969" y="3414715"/>
            <a:ext cx="144000" cy="14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30" name="Oval 29"/>
          <p:cNvSpPr/>
          <p:nvPr/>
        </p:nvSpPr>
        <p:spPr>
          <a:xfrm>
            <a:off x="4257588" y="3851524"/>
            <a:ext cx="144000" cy="14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31" name="Oval 30"/>
          <p:cNvSpPr/>
          <p:nvPr/>
        </p:nvSpPr>
        <p:spPr>
          <a:xfrm>
            <a:off x="4258551" y="4160985"/>
            <a:ext cx="144000" cy="14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32" name="Oval 31"/>
          <p:cNvSpPr/>
          <p:nvPr/>
        </p:nvSpPr>
        <p:spPr>
          <a:xfrm>
            <a:off x="3733083" y="3906287"/>
            <a:ext cx="144000" cy="14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33" name="Oval 32"/>
          <p:cNvSpPr/>
          <p:nvPr/>
        </p:nvSpPr>
        <p:spPr>
          <a:xfrm>
            <a:off x="4567049" y="4705519"/>
            <a:ext cx="144000" cy="14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34" name="Oval 33"/>
          <p:cNvSpPr/>
          <p:nvPr/>
        </p:nvSpPr>
        <p:spPr>
          <a:xfrm>
            <a:off x="4732495" y="4869160"/>
            <a:ext cx="144000" cy="14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35" name="Oval 34"/>
          <p:cNvSpPr/>
          <p:nvPr/>
        </p:nvSpPr>
        <p:spPr>
          <a:xfrm>
            <a:off x="4749739" y="5123859"/>
            <a:ext cx="144000" cy="14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36" name="Oval 35"/>
          <p:cNvSpPr/>
          <p:nvPr/>
        </p:nvSpPr>
        <p:spPr>
          <a:xfrm>
            <a:off x="4223676" y="5303589"/>
            <a:ext cx="144000" cy="14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37" name="Oval 36"/>
          <p:cNvSpPr/>
          <p:nvPr/>
        </p:nvSpPr>
        <p:spPr>
          <a:xfrm>
            <a:off x="4077295" y="5140525"/>
            <a:ext cx="144000" cy="14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38" name="Oval 37"/>
          <p:cNvSpPr/>
          <p:nvPr/>
        </p:nvSpPr>
        <p:spPr>
          <a:xfrm>
            <a:off x="4060612" y="4941168"/>
            <a:ext cx="144000" cy="14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39" name="Oval 38"/>
          <p:cNvSpPr/>
          <p:nvPr/>
        </p:nvSpPr>
        <p:spPr>
          <a:xfrm>
            <a:off x="3549413" y="4741811"/>
            <a:ext cx="144000" cy="14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40" name="Oval 39"/>
          <p:cNvSpPr/>
          <p:nvPr/>
        </p:nvSpPr>
        <p:spPr>
          <a:xfrm>
            <a:off x="3549413" y="4432351"/>
            <a:ext cx="144000" cy="14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41" name="Oval 40"/>
          <p:cNvSpPr/>
          <p:nvPr/>
        </p:nvSpPr>
        <p:spPr>
          <a:xfrm>
            <a:off x="5185971" y="4158604"/>
            <a:ext cx="144000" cy="144000"/>
          </a:xfrm>
          <a:prstGeom prst="ellipse">
            <a:avLst/>
          </a:prstGeom>
          <a:solidFill>
            <a:srgbClr val="1F497D">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42" name="Oval 41"/>
          <p:cNvSpPr/>
          <p:nvPr/>
        </p:nvSpPr>
        <p:spPr>
          <a:xfrm>
            <a:off x="3623803" y="3417095"/>
            <a:ext cx="144000" cy="144000"/>
          </a:xfrm>
          <a:prstGeom prst="ellipse">
            <a:avLst/>
          </a:prstGeom>
          <a:solidFill>
            <a:srgbClr val="1F497D">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43" name="Oval 42"/>
          <p:cNvSpPr/>
          <p:nvPr/>
        </p:nvSpPr>
        <p:spPr>
          <a:xfrm>
            <a:off x="3206040" y="3414715"/>
            <a:ext cx="144000" cy="144000"/>
          </a:xfrm>
          <a:prstGeom prst="ellipse">
            <a:avLst/>
          </a:prstGeom>
          <a:solidFill>
            <a:srgbClr val="1F497D">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44" name="Oval 43"/>
          <p:cNvSpPr/>
          <p:nvPr/>
        </p:nvSpPr>
        <p:spPr>
          <a:xfrm>
            <a:off x="3331008" y="2651199"/>
            <a:ext cx="144000" cy="14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45" name="Oval 44"/>
          <p:cNvSpPr/>
          <p:nvPr/>
        </p:nvSpPr>
        <p:spPr>
          <a:xfrm>
            <a:off x="4495041" y="1832919"/>
            <a:ext cx="144000" cy="14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46" name="Oval 45"/>
          <p:cNvSpPr/>
          <p:nvPr/>
        </p:nvSpPr>
        <p:spPr>
          <a:xfrm>
            <a:off x="4895312" y="1832919"/>
            <a:ext cx="144000" cy="14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47" name="Oval 46"/>
          <p:cNvSpPr/>
          <p:nvPr/>
        </p:nvSpPr>
        <p:spPr>
          <a:xfrm>
            <a:off x="5169304" y="2178673"/>
            <a:ext cx="144000" cy="14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48" name="Oval 47"/>
          <p:cNvSpPr/>
          <p:nvPr/>
        </p:nvSpPr>
        <p:spPr>
          <a:xfrm>
            <a:off x="5166923" y="2833888"/>
            <a:ext cx="144000" cy="14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grpSp>
        <p:nvGrpSpPr>
          <p:cNvPr id="56" name="Group 55"/>
          <p:cNvGrpSpPr/>
          <p:nvPr/>
        </p:nvGrpSpPr>
        <p:grpSpPr>
          <a:xfrm>
            <a:off x="5735961" y="1181081"/>
            <a:ext cx="277059" cy="279699"/>
            <a:chOff x="4355976" y="692696"/>
            <a:chExt cx="1008000" cy="1008112"/>
          </a:xfrm>
        </p:grpSpPr>
        <p:sp>
          <p:nvSpPr>
            <p:cNvPr id="50" name="Oval 49"/>
            <p:cNvSpPr/>
            <p:nvPr/>
          </p:nvSpPr>
          <p:spPr>
            <a:xfrm>
              <a:off x="4355976" y="692696"/>
              <a:ext cx="1008000" cy="1008112"/>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52" name="Straight Connector 51"/>
            <p:cNvCxnSpPr/>
            <p:nvPr/>
          </p:nvCxnSpPr>
          <p:spPr>
            <a:xfrm>
              <a:off x="4870987" y="798089"/>
              <a:ext cx="0" cy="389262"/>
            </a:xfrm>
            <a:prstGeom prst="line">
              <a:avLst/>
            </a:prstGeom>
            <a:ln w="19050"/>
          </p:spPr>
          <p:style>
            <a:lnRef idx="3">
              <a:schemeClr val="dk1"/>
            </a:lnRef>
            <a:fillRef idx="0">
              <a:schemeClr val="dk1"/>
            </a:fillRef>
            <a:effectRef idx="2">
              <a:schemeClr val="dk1"/>
            </a:effectRef>
            <a:fontRef idx="minor">
              <a:schemeClr val="tx1"/>
            </a:fontRef>
          </p:style>
        </p:cxnSp>
        <p:sp>
          <p:nvSpPr>
            <p:cNvPr id="55" name="Oval 54"/>
            <p:cNvSpPr/>
            <p:nvPr/>
          </p:nvSpPr>
          <p:spPr>
            <a:xfrm>
              <a:off x="4838025" y="1180085"/>
              <a:ext cx="72008" cy="72008"/>
            </a:xfrm>
            <a:prstGeom prst="ellipse">
              <a:avLst/>
            </a:prstGeom>
            <a:ln w="19050"/>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DE"/>
            </a:p>
          </p:txBody>
        </p:sp>
      </p:grpSp>
      <p:sp>
        <p:nvSpPr>
          <p:cNvPr id="57" name="Oval 56"/>
          <p:cNvSpPr/>
          <p:nvPr/>
        </p:nvSpPr>
        <p:spPr>
          <a:xfrm>
            <a:off x="3950049" y="1287812"/>
            <a:ext cx="144000" cy="144000"/>
          </a:xfrm>
          <a:prstGeom prst="ellipse">
            <a:avLst/>
          </a:prstGeom>
          <a:ln w="9525"/>
        </p:spPr>
        <p:style>
          <a:lnRef idx="2">
            <a:schemeClr val="dk1"/>
          </a:lnRef>
          <a:fillRef idx="1">
            <a:schemeClr val="lt1"/>
          </a:fillRef>
          <a:effectRef idx="0">
            <a:schemeClr val="dk1"/>
          </a:effectRef>
          <a:fontRef idx="minor">
            <a:schemeClr val="dk1"/>
          </a:fontRef>
        </p:style>
        <p:txBody>
          <a:bodyPr lIns="91438" tIns="45719" rIns="91438" bIns="45719" rtlCol="0" anchor="ctr"/>
          <a:lstStyle/>
          <a:p>
            <a:pPr algn="ctr"/>
            <a:endParaRPr lang="de-DE"/>
          </a:p>
        </p:txBody>
      </p:sp>
      <p:sp>
        <p:nvSpPr>
          <p:cNvPr id="49" name="Oval 48"/>
          <p:cNvSpPr/>
          <p:nvPr/>
        </p:nvSpPr>
        <p:spPr>
          <a:xfrm>
            <a:off x="3878643" y="1143795"/>
            <a:ext cx="288000" cy="288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58" name="Oval 57"/>
          <p:cNvSpPr/>
          <p:nvPr/>
        </p:nvSpPr>
        <p:spPr>
          <a:xfrm>
            <a:off x="5080268" y="5411316"/>
            <a:ext cx="144000" cy="144000"/>
          </a:xfrm>
          <a:prstGeom prst="ellipse">
            <a:avLst/>
          </a:prstGeom>
          <a:solidFill>
            <a:srgbClr val="1F497D">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59" name="Oval 58"/>
          <p:cNvSpPr/>
          <p:nvPr/>
        </p:nvSpPr>
        <p:spPr>
          <a:xfrm>
            <a:off x="5185137" y="3852859"/>
            <a:ext cx="144000" cy="144000"/>
          </a:xfrm>
          <a:prstGeom prst="ellipse">
            <a:avLst/>
          </a:prstGeom>
          <a:solidFill>
            <a:srgbClr val="1F497D">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53" name="TextBox 7"/>
          <p:cNvSpPr txBox="1"/>
          <p:nvPr/>
        </p:nvSpPr>
        <p:spPr>
          <a:xfrm>
            <a:off x="2995464" y="1061737"/>
            <a:ext cx="551755" cy="338555"/>
          </a:xfrm>
          <a:prstGeom prst="rect">
            <a:avLst/>
          </a:prstGeom>
          <a:noFill/>
        </p:spPr>
        <p:txBody>
          <a:bodyPr wrap="none" lIns="91438" tIns="45719" rIns="91438" bIns="45719" rtlCol="0">
            <a:spAutoFit/>
          </a:bodyPr>
          <a:lstStyle/>
          <a:p>
            <a:r>
              <a:rPr lang="de-DE" sz="1600" baseline="30000" dirty="0">
                <a:latin typeface="Arial" pitchFamily="34" charset="0"/>
                <a:cs typeface="Arial" pitchFamily="34" charset="0"/>
              </a:rPr>
              <a:t>13</a:t>
            </a:r>
            <a:r>
              <a:rPr lang="de-DE" sz="1600" dirty="0">
                <a:latin typeface="Arial" pitchFamily="34" charset="0"/>
                <a:cs typeface="Arial" pitchFamily="34" charset="0"/>
              </a:rPr>
              <a:t>C-</a:t>
            </a:r>
          </a:p>
        </p:txBody>
      </p:sp>
      <p:sp>
        <p:nvSpPr>
          <p:cNvPr id="54" name="Oval 38"/>
          <p:cNvSpPr/>
          <p:nvPr/>
        </p:nvSpPr>
        <p:spPr>
          <a:xfrm>
            <a:off x="5456496" y="3413637"/>
            <a:ext cx="144000" cy="144000"/>
          </a:xfrm>
          <a:prstGeom prst="ellipse">
            <a:avLst/>
          </a:prstGeom>
          <a:solidFill>
            <a:srgbClr val="1F497D">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2" name="Textfeld 1"/>
          <p:cNvSpPr txBox="1"/>
          <p:nvPr/>
        </p:nvSpPr>
        <p:spPr>
          <a:xfrm>
            <a:off x="2373238" y="224275"/>
            <a:ext cx="7279565" cy="523220"/>
          </a:xfrm>
          <a:prstGeom prst="rect">
            <a:avLst/>
          </a:prstGeom>
          <a:noFill/>
        </p:spPr>
        <p:txBody>
          <a:bodyPr wrap="square" lIns="91438" tIns="45719" rIns="91438" bIns="45719" rtlCol="0">
            <a:spAutoFit/>
          </a:bodyPr>
          <a:lstStyle/>
          <a:p>
            <a:pPr algn="r"/>
            <a:r>
              <a:rPr lang="de-DE" sz="2800" dirty="0" err="1"/>
              <a:t>stable</a:t>
            </a:r>
            <a:r>
              <a:rPr lang="de-DE" sz="2800" dirty="0"/>
              <a:t> isotope </a:t>
            </a:r>
            <a:r>
              <a:rPr lang="de-DE" sz="2800" dirty="0" err="1"/>
              <a:t>resolved</a:t>
            </a:r>
            <a:r>
              <a:rPr lang="de-DE" sz="2800" dirty="0"/>
              <a:t> </a:t>
            </a:r>
            <a:r>
              <a:rPr lang="de-DE" sz="2800" dirty="0" err="1"/>
              <a:t>metabolomics</a:t>
            </a:r>
            <a:r>
              <a:rPr lang="de-DE" sz="2800" dirty="0"/>
              <a:t>  (SIRM)</a:t>
            </a:r>
          </a:p>
        </p:txBody>
      </p:sp>
      <p:sp>
        <p:nvSpPr>
          <p:cNvPr id="3" name="Textfeld 2"/>
          <p:cNvSpPr txBox="1"/>
          <p:nvPr/>
        </p:nvSpPr>
        <p:spPr>
          <a:xfrm>
            <a:off x="7176120" y="1471016"/>
            <a:ext cx="3356005" cy="2554545"/>
          </a:xfrm>
          <a:prstGeom prst="rect">
            <a:avLst/>
          </a:prstGeom>
          <a:noFill/>
        </p:spPr>
        <p:txBody>
          <a:bodyPr wrap="square" lIns="91438" tIns="45719" rIns="91438" bIns="45719" rtlCol="0">
            <a:spAutoFit/>
          </a:bodyPr>
          <a:lstStyle/>
          <a:p>
            <a:pPr marL="285744" indent="-285744">
              <a:buFont typeface="Arial" panose="020B0604020202020204" pitchFamily="34" charset="0"/>
              <a:buChar char="•"/>
            </a:pPr>
            <a:r>
              <a:rPr lang="de-DE" sz="2000" dirty="0" err="1"/>
              <a:t>feeding</a:t>
            </a:r>
            <a:r>
              <a:rPr lang="de-DE" sz="2000" dirty="0"/>
              <a:t> </a:t>
            </a:r>
            <a:r>
              <a:rPr lang="de-DE" sz="2000" dirty="0" err="1"/>
              <a:t>cells</a:t>
            </a:r>
            <a:r>
              <a:rPr lang="de-DE" sz="2000" dirty="0"/>
              <a:t> </a:t>
            </a:r>
            <a:r>
              <a:rPr lang="de-DE" sz="2000" dirty="0" err="1"/>
              <a:t>with</a:t>
            </a:r>
            <a:r>
              <a:rPr lang="de-DE" sz="2000" dirty="0"/>
              <a:t> </a:t>
            </a:r>
            <a:r>
              <a:rPr lang="de-DE" sz="2000" baseline="30000" dirty="0"/>
              <a:t>13</a:t>
            </a:r>
            <a:r>
              <a:rPr lang="de-DE" sz="2000" dirty="0"/>
              <a:t>C-substrates </a:t>
            </a:r>
          </a:p>
          <a:p>
            <a:pPr marL="285744" indent="-285744">
              <a:buFont typeface="Arial" panose="020B0604020202020204" pitchFamily="34" charset="0"/>
              <a:buChar char="•"/>
            </a:pPr>
            <a:endParaRPr lang="de-DE" sz="2000" dirty="0"/>
          </a:p>
          <a:p>
            <a:pPr marL="285744" indent="-285744">
              <a:buFont typeface="Arial" panose="020B0604020202020204" pitchFamily="34" charset="0"/>
              <a:buChar char="•"/>
            </a:pPr>
            <a:r>
              <a:rPr lang="de-DE" sz="2000" dirty="0" err="1"/>
              <a:t>incorporation</a:t>
            </a:r>
            <a:r>
              <a:rPr lang="de-DE" sz="2000" dirty="0"/>
              <a:t> </a:t>
            </a:r>
            <a:r>
              <a:rPr lang="de-DE" sz="2000" dirty="0" err="1"/>
              <a:t>into</a:t>
            </a:r>
            <a:r>
              <a:rPr lang="de-DE" sz="2000" dirty="0"/>
              <a:t> </a:t>
            </a:r>
            <a:r>
              <a:rPr lang="de-DE" sz="2000" dirty="0" err="1"/>
              <a:t>cellular</a:t>
            </a:r>
            <a:r>
              <a:rPr lang="de-DE" sz="2000" dirty="0"/>
              <a:t> </a:t>
            </a:r>
            <a:r>
              <a:rPr lang="de-DE" sz="2000" dirty="0" err="1"/>
              <a:t>metabolites</a:t>
            </a:r>
            <a:endParaRPr lang="de-DE" sz="2000" dirty="0"/>
          </a:p>
          <a:p>
            <a:pPr marL="285744" indent="-285744">
              <a:buFont typeface="Arial" panose="020B0604020202020204" pitchFamily="34" charset="0"/>
              <a:buChar char="•"/>
            </a:pPr>
            <a:endParaRPr lang="de-DE" sz="2000" dirty="0"/>
          </a:p>
          <a:p>
            <a:pPr marL="285744" indent="-285744">
              <a:buFont typeface="Arial" panose="020B0604020202020204" pitchFamily="34" charset="0"/>
              <a:buChar char="•"/>
            </a:pPr>
            <a:r>
              <a:rPr lang="de-DE" sz="2000" dirty="0" err="1"/>
              <a:t>detection</a:t>
            </a:r>
            <a:r>
              <a:rPr lang="de-DE" sz="2000" dirty="0"/>
              <a:t> </a:t>
            </a:r>
            <a:r>
              <a:rPr lang="de-DE" sz="2000" dirty="0" err="1"/>
              <a:t>of</a:t>
            </a:r>
            <a:r>
              <a:rPr lang="de-DE" sz="2000" dirty="0"/>
              <a:t> </a:t>
            </a:r>
            <a:r>
              <a:rPr lang="de-DE" sz="2000" dirty="0" err="1"/>
              <a:t>mass</a:t>
            </a:r>
            <a:r>
              <a:rPr lang="de-DE" sz="2000" dirty="0"/>
              <a:t> </a:t>
            </a:r>
            <a:r>
              <a:rPr lang="de-DE" sz="2000" dirty="0" err="1"/>
              <a:t>shift</a:t>
            </a:r>
            <a:r>
              <a:rPr lang="de-DE" sz="2000" dirty="0"/>
              <a:t>  </a:t>
            </a:r>
            <a:r>
              <a:rPr lang="de-DE" sz="2000" dirty="0" err="1"/>
              <a:t>by</a:t>
            </a:r>
            <a:r>
              <a:rPr lang="de-DE" sz="2000" dirty="0"/>
              <a:t>  </a:t>
            </a:r>
            <a:r>
              <a:rPr lang="de-DE" sz="2000" dirty="0" err="1"/>
              <a:t>mass</a:t>
            </a:r>
            <a:r>
              <a:rPr lang="de-DE" sz="2000" dirty="0"/>
              <a:t> </a:t>
            </a:r>
            <a:r>
              <a:rPr lang="de-DE" sz="2000" dirty="0" err="1"/>
              <a:t>spectrometry</a:t>
            </a:r>
            <a:endParaRPr lang="de-DE" sz="2000" dirty="0"/>
          </a:p>
        </p:txBody>
      </p:sp>
    </p:spTree>
    <p:extLst>
      <p:ext uri="{BB962C8B-B14F-4D97-AF65-F5344CB8AC3E}">
        <p14:creationId xmlns:p14="http://schemas.microsoft.com/office/powerpoint/2010/main" xmlns="" val="3062323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3"/>
                                        </p:tgtEl>
                                        <p:attrNameLst>
                                          <p:attrName>style.visibility</p:attrName>
                                        </p:attrNameLst>
                                      </p:cBhvr>
                                      <p:to>
                                        <p:strVal val="visible"/>
                                      </p:to>
                                    </p:set>
                                    <p:animEffect transition="in" filter="fade">
                                      <p:cBhvr>
                                        <p:cTn id="10" dur="500"/>
                                        <p:tgtEl>
                                          <p:spTgt spid="5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1000"/>
                                        <p:tgtEl>
                                          <p:spTgt spid="24"/>
                                        </p:tgtEl>
                                      </p:cBhvr>
                                    </p:animEffect>
                                  </p:childTnLst>
                                </p:cTn>
                              </p:par>
                              <p:par>
                                <p:cTn id="16" presetID="10" presetClass="entr" presetSubtype="0" fill="hold" nodeType="withEffect">
                                  <p:stCondLst>
                                    <p:cond delay="0"/>
                                  </p:stCondLst>
                                  <p:childTnLst>
                                    <p:set>
                                      <p:cBhvr>
                                        <p:cTn id="17" dur="1" fill="hold">
                                          <p:stCondLst>
                                            <p:cond delay="0"/>
                                          </p:stCondLst>
                                        </p:cTn>
                                        <p:tgtEl>
                                          <p:spTgt spid="56"/>
                                        </p:tgtEl>
                                        <p:attrNameLst>
                                          <p:attrName>style.visibility</p:attrName>
                                        </p:attrNameLst>
                                      </p:cBhvr>
                                      <p:to>
                                        <p:strVal val="visible"/>
                                      </p:to>
                                    </p:set>
                                    <p:animEffect transition="in" filter="fade">
                                      <p:cBhvr>
                                        <p:cTn id="18" dur="500"/>
                                        <p:tgtEl>
                                          <p:spTgt spid="56"/>
                                        </p:tgtEl>
                                      </p:cBhvr>
                                    </p:animEffect>
                                  </p:childTnLst>
                                </p:cTn>
                              </p:par>
                              <p:par>
                                <p:cTn id="19" presetID="8" presetClass="emph" presetSubtype="0" repeatCount="indefinite" fill="hold" nodeType="withEffect">
                                  <p:stCondLst>
                                    <p:cond delay="600"/>
                                  </p:stCondLst>
                                  <p:childTnLst>
                                    <p:animRot by="43200000">
                                      <p:cBhvr>
                                        <p:cTn id="20" dur="3000" fill="hold"/>
                                        <p:tgtEl>
                                          <p:spTgt spid="56"/>
                                        </p:tgtEl>
                                        <p:attrNameLst>
                                          <p:attrName>r</p:attrName>
                                        </p:attrNameLst>
                                      </p:cBhvr>
                                    </p:animRot>
                                  </p:childTnLst>
                                </p:cTn>
                              </p:par>
                              <p:par>
                                <p:cTn id="21" presetID="10"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0"/>
                                        <p:tgtEl>
                                          <p:spTgt spid="25"/>
                                        </p:tgtEl>
                                      </p:cBhvr>
                                    </p:animEffect>
                                  </p:childTnLst>
                                </p:cTn>
                              </p:par>
                              <p:par>
                                <p:cTn id="24" presetID="10" presetClass="entr" presetSubtype="0" fill="hold" grpId="0" nodeType="withEffect">
                                  <p:stCondLst>
                                    <p:cond delay="100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5000"/>
                                        <p:tgtEl>
                                          <p:spTgt spid="26"/>
                                        </p:tgtEl>
                                      </p:cBhvr>
                                    </p:animEffect>
                                  </p:childTnLst>
                                </p:cTn>
                              </p:par>
                              <p:par>
                                <p:cTn id="27" presetID="10" presetClass="entr" presetSubtype="0" fill="hold" grpId="0" nodeType="withEffect">
                                  <p:stCondLst>
                                    <p:cond delay="150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5000"/>
                                        <p:tgtEl>
                                          <p:spTgt spid="27"/>
                                        </p:tgtEl>
                                      </p:cBhvr>
                                    </p:animEffect>
                                  </p:childTnLst>
                                </p:cTn>
                              </p:par>
                              <p:par>
                                <p:cTn id="30" presetID="10" presetClass="entr" presetSubtype="0" fill="hold" grpId="0" nodeType="withEffect">
                                  <p:stCondLst>
                                    <p:cond delay="200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5000"/>
                                        <p:tgtEl>
                                          <p:spTgt spid="28"/>
                                        </p:tgtEl>
                                      </p:cBhvr>
                                    </p:animEffect>
                                  </p:childTnLst>
                                </p:cTn>
                              </p:par>
                              <p:par>
                                <p:cTn id="33" presetID="10" presetClass="entr" presetSubtype="0" fill="hold" grpId="0" nodeType="withEffect">
                                  <p:stCondLst>
                                    <p:cond delay="250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5000"/>
                                        <p:tgtEl>
                                          <p:spTgt spid="29"/>
                                        </p:tgtEl>
                                      </p:cBhvr>
                                    </p:animEffect>
                                  </p:childTnLst>
                                </p:cTn>
                              </p:par>
                              <p:par>
                                <p:cTn id="36" presetID="10" presetClass="entr" presetSubtype="0" fill="hold" grpId="0" nodeType="withEffect">
                                  <p:stCondLst>
                                    <p:cond delay="300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5000"/>
                                        <p:tgtEl>
                                          <p:spTgt spid="30"/>
                                        </p:tgtEl>
                                      </p:cBhvr>
                                    </p:animEffect>
                                  </p:childTnLst>
                                </p:cTn>
                              </p:par>
                              <p:par>
                                <p:cTn id="39" presetID="10" presetClass="entr" presetSubtype="0" fill="hold" grpId="0" nodeType="withEffect">
                                  <p:stCondLst>
                                    <p:cond delay="350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5000"/>
                                        <p:tgtEl>
                                          <p:spTgt spid="31"/>
                                        </p:tgtEl>
                                      </p:cBhvr>
                                    </p:animEffect>
                                  </p:childTnLst>
                                </p:cTn>
                              </p:par>
                              <p:par>
                                <p:cTn id="42" presetID="10" presetClass="entr" presetSubtype="0" fill="hold" grpId="0" nodeType="withEffect">
                                  <p:stCondLst>
                                    <p:cond delay="400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5000"/>
                                        <p:tgtEl>
                                          <p:spTgt spid="32"/>
                                        </p:tgtEl>
                                      </p:cBhvr>
                                    </p:animEffect>
                                  </p:childTnLst>
                                </p:cTn>
                              </p:par>
                              <p:par>
                                <p:cTn id="45" presetID="10" presetClass="entr" presetSubtype="0" fill="hold" grpId="0" nodeType="withEffect">
                                  <p:stCondLst>
                                    <p:cond delay="500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5000"/>
                                        <p:tgtEl>
                                          <p:spTgt spid="33"/>
                                        </p:tgtEl>
                                      </p:cBhvr>
                                    </p:animEffect>
                                  </p:childTnLst>
                                </p:cTn>
                              </p:par>
                              <p:par>
                                <p:cTn id="48" presetID="10" presetClass="entr" presetSubtype="0" fill="hold" grpId="0" nodeType="withEffect">
                                  <p:stCondLst>
                                    <p:cond delay="5500"/>
                                  </p:stCondLst>
                                  <p:childTnLst>
                                    <p:set>
                                      <p:cBhvr>
                                        <p:cTn id="49" dur="1" fill="hold">
                                          <p:stCondLst>
                                            <p:cond delay="0"/>
                                          </p:stCondLst>
                                        </p:cTn>
                                        <p:tgtEl>
                                          <p:spTgt spid="34"/>
                                        </p:tgtEl>
                                        <p:attrNameLst>
                                          <p:attrName>style.visibility</p:attrName>
                                        </p:attrNameLst>
                                      </p:cBhvr>
                                      <p:to>
                                        <p:strVal val="visible"/>
                                      </p:to>
                                    </p:set>
                                    <p:animEffect transition="in" filter="fade">
                                      <p:cBhvr>
                                        <p:cTn id="50" dur="5000"/>
                                        <p:tgtEl>
                                          <p:spTgt spid="34"/>
                                        </p:tgtEl>
                                      </p:cBhvr>
                                    </p:animEffect>
                                  </p:childTnLst>
                                </p:cTn>
                              </p:par>
                              <p:par>
                                <p:cTn id="51" presetID="10" presetClass="entr" presetSubtype="0" fill="hold" grpId="0" nodeType="withEffect">
                                  <p:stCondLst>
                                    <p:cond delay="6000"/>
                                  </p:stCondLst>
                                  <p:childTnLst>
                                    <p:set>
                                      <p:cBhvr>
                                        <p:cTn id="52" dur="1" fill="hold">
                                          <p:stCondLst>
                                            <p:cond delay="0"/>
                                          </p:stCondLst>
                                        </p:cTn>
                                        <p:tgtEl>
                                          <p:spTgt spid="35"/>
                                        </p:tgtEl>
                                        <p:attrNameLst>
                                          <p:attrName>style.visibility</p:attrName>
                                        </p:attrNameLst>
                                      </p:cBhvr>
                                      <p:to>
                                        <p:strVal val="visible"/>
                                      </p:to>
                                    </p:set>
                                    <p:animEffect transition="in" filter="fade">
                                      <p:cBhvr>
                                        <p:cTn id="53" dur="5000"/>
                                        <p:tgtEl>
                                          <p:spTgt spid="35"/>
                                        </p:tgtEl>
                                      </p:cBhvr>
                                    </p:animEffect>
                                  </p:childTnLst>
                                </p:cTn>
                              </p:par>
                              <p:par>
                                <p:cTn id="54" presetID="10" presetClass="entr" presetSubtype="0" fill="hold" grpId="0" nodeType="withEffect">
                                  <p:stCondLst>
                                    <p:cond delay="6500"/>
                                  </p:stCondLst>
                                  <p:childTnLst>
                                    <p:set>
                                      <p:cBhvr>
                                        <p:cTn id="55" dur="1" fill="hold">
                                          <p:stCondLst>
                                            <p:cond delay="0"/>
                                          </p:stCondLst>
                                        </p:cTn>
                                        <p:tgtEl>
                                          <p:spTgt spid="36"/>
                                        </p:tgtEl>
                                        <p:attrNameLst>
                                          <p:attrName>style.visibility</p:attrName>
                                        </p:attrNameLst>
                                      </p:cBhvr>
                                      <p:to>
                                        <p:strVal val="visible"/>
                                      </p:to>
                                    </p:set>
                                    <p:animEffect transition="in" filter="fade">
                                      <p:cBhvr>
                                        <p:cTn id="56" dur="5000"/>
                                        <p:tgtEl>
                                          <p:spTgt spid="36"/>
                                        </p:tgtEl>
                                      </p:cBhvr>
                                    </p:animEffect>
                                  </p:childTnLst>
                                </p:cTn>
                              </p:par>
                              <p:par>
                                <p:cTn id="57" presetID="10" presetClass="entr" presetSubtype="0" fill="hold" grpId="0" nodeType="withEffect">
                                  <p:stCondLst>
                                    <p:cond delay="7000"/>
                                  </p:stCondLst>
                                  <p:childTnLst>
                                    <p:set>
                                      <p:cBhvr>
                                        <p:cTn id="58" dur="1" fill="hold">
                                          <p:stCondLst>
                                            <p:cond delay="0"/>
                                          </p:stCondLst>
                                        </p:cTn>
                                        <p:tgtEl>
                                          <p:spTgt spid="37"/>
                                        </p:tgtEl>
                                        <p:attrNameLst>
                                          <p:attrName>style.visibility</p:attrName>
                                        </p:attrNameLst>
                                      </p:cBhvr>
                                      <p:to>
                                        <p:strVal val="visible"/>
                                      </p:to>
                                    </p:set>
                                    <p:animEffect transition="in" filter="fade">
                                      <p:cBhvr>
                                        <p:cTn id="59" dur="5000"/>
                                        <p:tgtEl>
                                          <p:spTgt spid="37"/>
                                        </p:tgtEl>
                                      </p:cBhvr>
                                    </p:animEffect>
                                  </p:childTnLst>
                                </p:cTn>
                              </p:par>
                              <p:par>
                                <p:cTn id="60" presetID="10" presetClass="entr" presetSubtype="0" fill="hold" grpId="0" nodeType="withEffect">
                                  <p:stCondLst>
                                    <p:cond delay="7500"/>
                                  </p:stCondLst>
                                  <p:childTnLst>
                                    <p:set>
                                      <p:cBhvr>
                                        <p:cTn id="61" dur="1" fill="hold">
                                          <p:stCondLst>
                                            <p:cond delay="0"/>
                                          </p:stCondLst>
                                        </p:cTn>
                                        <p:tgtEl>
                                          <p:spTgt spid="38"/>
                                        </p:tgtEl>
                                        <p:attrNameLst>
                                          <p:attrName>style.visibility</p:attrName>
                                        </p:attrNameLst>
                                      </p:cBhvr>
                                      <p:to>
                                        <p:strVal val="visible"/>
                                      </p:to>
                                    </p:set>
                                    <p:animEffect transition="in" filter="fade">
                                      <p:cBhvr>
                                        <p:cTn id="62" dur="5000"/>
                                        <p:tgtEl>
                                          <p:spTgt spid="38"/>
                                        </p:tgtEl>
                                      </p:cBhvr>
                                    </p:animEffect>
                                  </p:childTnLst>
                                </p:cTn>
                              </p:par>
                              <p:par>
                                <p:cTn id="63" presetID="10" presetClass="entr" presetSubtype="0" fill="hold" grpId="0" nodeType="withEffect">
                                  <p:stCondLst>
                                    <p:cond delay="8500"/>
                                  </p:stCondLst>
                                  <p:childTnLst>
                                    <p:set>
                                      <p:cBhvr>
                                        <p:cTn id="64" dur="1" fill="hold">
                                          <p:stCondLst>
                                            <p:cond delay="0"/>
                                          </p:stCondLst>
                                        </p:cTn>
                                        <p:tgtEl>
                                          <p:spTgt spid="39"/>
                                        </p:tgtEl>
                                        <p:attrNameLst>
                                          <p:attrName>style.visibility</p:attrName>
                                        </p:attrNameLst>
                                      </p:cBhvr>
                                      <p:to>
                                        <p:strVal val="visible"/>
                                      </p:to>
                                    </p:set>
                                    <p:animEffect transition="in" filter="fade">
                                      <p:cBhvr>
                                        <p:cTn id="65" dur="10000"/>
                                        <p:tgtEl>
                                          <p:spTgt spid="39"/>
                                        </p:tgtEl>
                                      </p:cBhvr>
                                    </p:animEffect>
                                  </p:childTnLst>
                                </p:cTn>
                              </p:par>
                              <p:par>
                                <p:cTn id="66" presetID="10" presetClass="entr" presetSubtype="0" fill="hold" grpId="0" nodeType="withEffect">
                                  <p:stCondLst>
                                    <p:cond delay="9000"/>
                                  </p:stCondLst>
                                  <p:childTnLst>
                                    <p:set>
                                      <p:cBhvr>
                                        <p:cTn id="67" dur="1" fill="hold">
                                          <p:stCondLst>
                                            <p:cond delay="0"/>
                                          </p:stCondLst>
                                        </p:cTn>
                                        <p:tgtEl>
                                          <p:spTgt spid="40"/>
                                        </p:tgtEl>
                                        <p:attrNameLst>
                                          <p:attrName>style.visibility</p:attrName>
                                        </p:attrNameLst>
                                      </p:cBhvr>
                                      <p:to>
                                        <p:strVal val="visible"/>
                                      </p:to>
                                    </p:set>
                                    <p:animEffect transition="in" filter="fade">
                                      <p:cBhvr>
                                        <p:cTn id="68" dur="10000"/>
                                        <p:tgtEl>
                                          <p:spTgt spid="40"/>
                                        </p:tgtEl>
                                      </p:cBhvr>
                                    </p:animEffect>
                                  </p:childTnLst>
                                </p:cTn>
                              </p:par>
                              <p:par>
                                <p:cTn id="69" presetID="10" presetClass="entr" presetSubtype="0" fill="hold" grpId="0" nodeType="withEffect">
                                  <p:stCondLst>
                                    <p:cond delay="4500"/>
                                  </p:stCondLst>
                                  <p:childTnLst>
                                    <p:set>
                                      <p:cBhvr>
                                        <p:cTn id="70" dur="1" fill="hold">
                                          <p:stCondLst>
                                            <p:cond delay="0"/>
                                          </p:stCondLst>
                                        </p:cTn>
                                        <p:tgtEl>
                                          <p:spTgt spid="41"/>
                                        </p:tgtEl>
                                        <p:attrNameLst>
                                          <p:attrName>style.visibility</p:attrName>
                                        </p:attrNameLst>
                                      </p:cBhvr>
                                      <p:to>
                                        <p:strVal val="visible"/>
                                      </p:to>
                                    </p:set>
                                    <p:animEffect transition="in" filter="fade">
                                      <p:cBhvr>
                                        <p:cTn id="71" dur="15000"/>
                                        <p:tgtEl>
                                          <p:spTgt spid="41"/>
                                        </p:tgtEl>
                                      </p:cBhvr>
                                    </p:animEffect>
                                  </p:childTnLst>
                                </p:cTn>
                              </p:par>
                              <p:par>
                                <p:cTn id="72" presetID="10" presetClass="entr" presetSubtype="0" fill="hold" grpId="0" nodeType="withEffect">
                                  <p:stCondLst>
                                    <p:cond delay="3000"/>
                                  </p:stCondLst>
                                  <p:childTnLst>
                                    <p:set>
                                      <p:cBhvr>
                                        <p:cTn id="73" dur="1" fill="hold">
                                          <p:stCondLst>
                                            <p:cond delay="0"/>
                                          </p:stCondLst>
                                        </p:cTn>
                                        <p:tgtEl>
                                          <p:spTgt spid="42"/>
                                        </p:tgtEl>
                                        <p:attrNameLst>
                                          <p:attrName>style.visibility</p:attrName>
                                        </p:attrNameLst>
                                      </p:cBhvr>
                                      <p:to>
                                        <p:strVal val="visible"/>
                                      </p:to>
                                    </p:set>
                                    <p:animEffect transition="in" filter="fade">
                                      <p:cBhvr>
                                        <p:cTn id="74" dur="15000"/>
                                        <p:tgtEl>
                                          <p:spTgt spid="42"/>
                                        </p:tgtEl>
                                      </p:cBhvr>
                                    </p:animEffect>
                                  </p:childTnLst>
                                </p:cTn>
                              </p:par>
                              <p:par>
                                <p:cTn id="75" presetID="10" presetClass="entr" presetSubtype="0" fill="hold" grpId="0" nodeType="withEffect">
                                  <p:stCondLst>
                                    <p:cond delay="3000"/>
                                  </p:stCondLst>
                                  <p:childTnLst>
                                    <p:set>
                                      <p:cBhvr>
                                        <p:cTn id="76" dur="1" fill="hold">
                                          <p:stCondLst>
                                            <p:cond delay="0"/>
                                          </p:stCondLst>
                                        </p:cTn>
                                        <p:tgtEl>
                                          <p:spTgt spid="43"/>
                                        </p:tgtEl>
                                        <p:attrNameLst>
                                          <p:attrName>style.visibility</p:attrName>
                                        </p:attrNameLst>
                                      </p:cBhvr>
                                      <p:to>
                                        <p:strVal val="visible"/>
                                      </p:to>
                                    </p:set>
                                    <p:animEffect transition="in" filter="fade">
                                      <p:cBhvr>
                                        <p:cTn id="77" dur="15000"/>
                                        <p:tgtEl>
                                          <p:spTgt spid="43"/>
                                        </p:tgtEl>
                                      </p:cBhvr>
                                    </p:animEffect>
                                  </p:childTnLst>
                                </p:cTn>
                              </p:par>
                              <p:par>
                                <p:cTn id="78" presetID="10" presetClass="entr" presetSubtype="0" fill="hold" grpId="0" nodeType="withEffect">
                                  <p:stCondLst>
                                    <p:cond delay="2000"/>
                                  </p:stCondLst>
                                  <p:childTnLst>
                                    <p:set>
                                      <p:cBhvr>
                                        <p:cTn id="79" dur="1" fill="hold">
                                          <p:stCondLst>
                                            <p:cond delay="0"/>
                                          </p:stCondLst>
                                        </p:cTn>
                                        <p:tgtEl>
                                          <p:spTgt spid="44"/>
                                        </p:tgtEl>
                                        <p:attrNameLst>
                                          <p:attrName>style.visibility</p:attrName>
                                        </p:attrNameLst>
                                      </p:cBhvr>
                                      <p:to>
                                        <p:strVal val="visible"/>
                                      </p:to>
                                    </p:set>
                                    <p:animEffect transition="in" filter="fade">
                                      <p:cBhvr>
                                        <p:cTn id="80" dur="10000"/>
                                        <p:tgtEl>
                                          <p:spTgt spid="44"/>
                                        </p:tgtEl>
                                      </p:cBhvr>
                                    </p:animEffect>
                                  </p:childTnLst>
                                </p:cTn>
                              </p:par>
                              <p:par>
                                <p:cTn id="81" presetID="10" presetClass="entr" presetSubtype="0" fill="hold" grpId="0" nodeType="withEffect">
                                  <p:stCondLst>
                                    <p:cond delay="1500"/>
                                  </p:stCondLst>
                                  <p:childTnLst>
                                    <p:set>
                                      <p:cBhvr>
                                        <p:cTn id="82" dur="1" fill="hold">
                                          <p:stCondLst>
                                            <p:cond delay="0"/>
                                          </p:stCondLst>
                                        </p:cTn>
                                        <p:tgtEl>
                                          <p:spTgt spid="45"/>
                                        </p:tgtEl>
                                        <p:attrNameLst>
                                          <p:attrName>style.visibility</p:attrName>
                                        </p:attrNameLst>
                                      </p:cBhvr>
                                      <p:to>
                                        <p:strVal val="visible"/>
                                      </p:to>
                                    </p:set>
                                    <p:animEffect transition="in" filter="fade">
                                      <p:cBhvr>
                                        <p:cTn id="83" dur="5000"/>
                                        <p:tgtEl>
                                          <p:spTgt spid="45"/>
                                        </p:tgtEl>
                                      </p:cBhvr>
                                    </p:animEffect>
                                  </p:childTnLst>
                                </p:cTn>
                              </p:par>
                              <p:par>
                                <p:cTn id="84" presetID="10" presetClass="entr" presetSubtype="0" fill="hold" grpId="0" nodeType="withEffect">
                                  <p:stCondLst>
                                    <p:cond delay="2000"/>
                                  </p:stCondLst>
                                  <p:childTnLst>
                                    <p:set>
                                      <p:cBhvr>
                                        <p:cTn id="85" dur="1" fill="hold">
                                          <p:stCondLst>
                                            <p:cond delay="0"/>
                                          </p:stCondLst>
                                        </p:cTn>
                                        <p:tgtEl>
                                          <p:spTgt spid="46"/>
                                        </p:tgtEl>
                                        <p:attrNameLst>
                                          <p:attrName>style.visibility</p:attrName>
                                        </p:attrNameLst>
                                      </p:cBhvr>
                                      <p:to>
                                        <p:strVal val="visible"/>
                                      </p:to>
                                    </p:set>
                                    <p:animEffect transition="in" filter="fade">
                                      <p:cBhvr>
                                        <p:cTn id="86" dur="5000"/>
                                        <p:tgtEl>
                                          <p:spTgt spid="46"/>
                                        </p:tgtEl>
                                      </p:cBhvr>
                                    </p:animEffect>
                                  </p:childTnLst>
                                </p:cTn>
                              </p:par>
                              <p:par>
                                <p:cTn id="87" presetID="10" presetClass="entr" presetSubtype="0" fill="hold" grpId="0" nodeType="withEffect">
                                  <p:stCondLst>
                                    <p:cond delay="2500"/>
                                  </p:stCondLst>
                                  <p:childTnLst>
                                    <p:set>
                                      <p:cBhvr>
                                        <p:cTn id="88" dur="1" fill="hold">
                                          <p:stCondLst>
                                            <p:cond delay="0"/>
                                          </p:stCondLst>
                                        </p:cTn>
                                        <p:tgtEl>
                                          <p:spTgt spid="47"/>
                                        </p:tgtEl>
                                        <p:attrNameLst>
                                          <p:attrName>style.visibility</p:attrName>
                                        </p:attrNameLst>
                                      </p:cBhvr>
                                      <p:to>
                                        <p:strVal val="visible"/>
                                      </p:to>
                                    </p:set>
                                    <p:animEffect transition="in" filter="fade">
                                      <p:cBhvr>
                                        <p:cTn id="89" dur="5000"/>
                                        <p:tgtEl>
                                          <p:spTgt spid="47"/>
                                        </p:tgtEl>
                                      </p:cBhvr>
                                    </p:animEffect>
                                  </p:childTnLst>
                                </p:cTn>
                              </p:par>
                              <p:par>
                                <p:cTn id="90" presetID="10" presetClass="entr" presetSubtype="0" fill="hold" grpId="0" nodeType="withEffect">
                                  <p:stCondLst>
                                    <p:cond delay="3500"/>
                                  </p:stCondLst>
                                  <p:childTnLst>
                                    <p:set>
                                      <p:cBhvr>
                                        <p:cTn id="91" dur="1" fill="hold">
                                          <p:stCondLst>
                                            <p:cond delay="0"/>
                                          </p:stCondLst>
                                        </p:cTn>
                                        <p:tgtEl>
                                          <p:spTgt spid="48"/>
                                        </p:tgtEl>
                                        <p:attrNameLst>
                                          <p:attrName>style.visibility</p:attrName>
                                        </p:attrNameLst>
                                      </p:cBhvr>
                                      <p:to>
                                        <p:strVal val="visible"/>
                                      </p:to>
                                    </p:set>
                                    <p:animEffect transition="in" filter="fade">
                                      <p:cBhvr>
                                        <p:cTn id="92" dur="5000"/>
                                        <p:tgtEl>
                                          <p:spTgt spid="48"/>
                                        </p:tgtEl>
                                      </p:cBhvr>
                                    </p:animEffect>
                                  </p:childTnLst>
                                </p:cTn>
                              </p:par>
                              <p:par>
                                <p:cTn id="93" presetID="10" presetClass="entr" presetSubtype="0" fill="hold" grpId="0" nodeType="withEffect">
                                  <p:stCondLst>
                                    <p:cond delay="8500"/>
                                  </p:stCondLst>
                                  <p:childTnLst>
                                    <p:set>
                                      <p:cBhvr>
                                        <p:cTn id="94" dur="1" fill="hold">
                                          <p:stCondLst>
                                            <p:cond delay="0"/>
                                          </p:stCondLst>
                                        </p:cTn>
                                        <p:tgtEl>
                                          <p:spTgt spid="58"/>
                                        </p:tgtEl>
                                        <p:attrNameLst>
                                          <p:attrName>style.visibility</p:attrName>
                                        </p:attrNameLst>
                                      </p:cBhvr>
                                      <p:to>
                                        <p:strVal val="visible"/>
                                      </p:to>
                                    </p:set>
                                    <p:animEffect transition="in" filter="fade">
                                      <p:cBhvr>
                                        <p:cTn id="95" dur="10000"/>
                                        <p:tgtEl>
                                          <p:spTgt spid="58"/>
                                        </p:tgtEl>
                                      </p:cBhvr>
                                    </p:animEffect>
                                  </p:childTnLst>
                                </p:cTn>
                              </p:par>
                              <p:par>
                                <p:cTn id="96" presetID="10" presetClass="entr" presetSubtype="0" fill="hold" grpId="0" nodeType="withEffect">
                                  <p:stCondLst>
                                    <p:cond delay="4500"/>
                                  </p:stCondLst>
                                  <p:childTnLst>
                                    <p:set>
                                      <p:cBhvr>
                                        <p:cTn id="97" dur="1" fill="hold">
                                          <p:stCondLst>
                                            <p:cond delay="0"/>
                                          </p:stCondLst>
                                        </p:cTn>
                                        <p:tgtEl>
                                          <p:spTgt spid="59"/>
                                        </p:tgtEl>
                                        <p:attrNameLst>
                                          <p:attrName>style.visibility</p:attrName>
                                        </p:attrNameLst>
                                      </p:cBhvr>
                                      <p:to>
                                        <p:strVal val="visible"/>
                                      </p:to>
                                    </p:set>
                                    <p:animEffect transition="in" filter="fade">
                                      <p:cBhvr>
                                        <p:cTn id="98" dur="15000"/>
                                        <p:tgtEl>
                                          <p:spTgt spid="59"/>
                                        </p:tgtEl>
                                      </p:cBhvr>
                                    </p:animEffect>
                                  </p:childTnLst>
                                </p:cTn>
                              </p:par>
                              <p:par>
                                <p:cTn id="99" presetID="10" presetClass="entr" presetSubtype="0" fill="hold" grpId="0" nodeType="withEffect">
                                  <p:stCondLst>
                                    <p:cond delay="8500"/>
                                  </p:stCondLst>
                                  <p:childTnLst>
                                    <p:set>
                                      <p:cBhvr>
                                        <p:cTn id="100" dur="1" fill="hold">
                                          <p:stCondLst>
                                            <p:cond delay="0"/>
                                          </p:stCondLst>
                                        </p:cTn>
                                        <p:tgtEl>
                                          <p:spTgt spid="54"/>
                                        </p:tgtEl>
                                        <p:attrNameLst>
                                          <p:attrName>style.visibility</p:attrName>
                                        </p:attrNameLst>
                                      </p:cBhvr>
                                      <p:to>
                                        <p:strVal val="visible"/>
                                      </p:to>
                                    </p:set>
                                    <p:animEffect transition="in" filter="fade">
                                      <p:cBhvr>
                                        <p:cTn id="101" dur="10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8" grpId="0" animBg="1"/>
      <p:bldP spid="59" grpId="0" animBg="1"/>
      <p:bldP spid="53" grpId="0"/>
      <p:bldP spid="54"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C:\Documents and Settings\mpietzke\My Documents\Pathways\pathway coverage with label and quant.png"/>
          <p:cNvPicPr>
            <a:picLocks noChangeAspect="1" noChangeArrowheads="1"/>
          </p:cNvPicPr>
          <p:nvPr/>
        </p:nvPicPr>
        <p:blipFill>
          <a:blip r:embed="rId2" cstate="print"/>
          <a:srcRect b="8905"/>
          <a:stretch>
            <a:fillRect/>
          </a:stretch>
        </p:blipFill>
        <p:spPr bwMode="auto">
          <a:xfrm>
            <a:off x="2423593" y="1196752"/>
            <a:ext cx="4036255" cy="4968552"/>
          </a:xfrm>
          <a:prstGeom prst="rect">
            <a:avLst/>
          </a:prstGeom>
          <a:noFill/>
        </p:spPr>
      </p:pic>
      <p:sp>
        <p:nvSpPr>
          <p:cNvPr id="7" name="Oval 6"/>
          <p:cNvSpPr/>
          <p:nvPr/>
        </p:nvSpPr>
        <p:spPr>
          <a:xfrm>
            <a:off x="3918977" y="1309237"/>
            <a:ext cx="216008" cy="14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8" name="TextBox 7"/>
          <p:cNvSpPr txBox="1"/>
          <p:nvPr/>
        </p:nvSpPr>
        <p:spPr>
          <a:xfrm>
            <a:off x="3390361" y="1105693"/>
            <a:ext cx="492443" cy="338555"/>
          </a:xfrm>
          <a:prstGeom prst="rect">
            <a:avLst/>
          </a:prstGeom>
          <a:noFill/>
        </p:spPr>
        <p:txBody>
          <a:bodyPr wrap="none" lIns="91438" tIns="45719" rIns="91438" bIns="45719" rtlCol="0">
            <a:spAutoFit/>
          </a:bodyPr>
          <a:lstStyle/>
          <a:p>
            <a:r>
              <a:rPr lang="de-DE" sz="1600" dirty="0" err="1">
                <a:latin typeface="Arial" pitchFamily="34" charset="0"/>
                <a:cs typeface="Arial" pitchFamily="34" charset="0"/>
              </a:rPr>
              <a:t>Glc</a:t>
            </a:r>
            <a:endParaRPr lang="de-DE" sz="1600" dirty="0">
              <a:latin typeface="Arial" pitchFamily="34" charset="0"/>
              <a:cs typeface="Arial" pitchFamily="34" charset="0"/>
            </a:endParaRPr>
          </a:p>
        </p:txBody>
      </p:sp>
      <p:sp>
        <p:nvSpPr>
          <p:cNvPr id="24" name="Oval 23"/>
          <p:cNvSpPr/>
          <p:nvPr/>
        </p:nvSpPr>
        <p:spPr>
          <a:xfrm>
            <a:off x="3948143" y="1705571"/>
            <a:ext cx="144000" cy="14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25" name="Oval 24"/>
          <p:cNvSpPr/>
          <p:nvPr/>
        </p:nvSpPr>
        <p:spPr>
          <a:xfrm>
            <a:off x="3948143" y="2087039"/>
            <a:ext cx="144000" cy="14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26" name="Oval 25"/>
          <p:cNvSpPr/>
          <p:nvPr/>
        </p:nvSpPr>
        <p:spPr>
          <a:xfrm>
            <a:off x="3948127" y="2488135"/>
            <a:ext cx="144000" cy="144000"/>
          </a:xfrm>
          <a:prstGeom prst="ellipse">
            <a:avLst/>
          </a:prstGeom>
          <a:solidFill>
            <a:srgbClr val="1F497D">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27" name="Oval 26"/>
          <p:cNvSpPr/>
          <p:nvPr/>
        </p:nvSpPr>
        <p:spPr>
          <a:xfrm>
            <a:off x="3949091" y="2759499"/>
            <a:ext cx="144000" cy="144000"/>
          </a:xfrm>
          <a:prstGeom prst="ellipse">
            <a:avLst/>
          </a:prstGeom>
          <a:solidFill>
            <a:srgbClr val="1F497D">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28" name="Oval 27"/>
          <p:cNvSpPr/>
          <p:nvPr/>
        </p:nvSpPr>
        <p:spPr>
          <a:xfrm>
            <a:off x="3621421" y="3049928"/>
            <a:ext cx="144000" cy="144000"/>
          </a:xfrm>
          <a:prstGeom prst="ellipse">
            <a:avLst/>
          </a:prstGeom>
          <a:solidFill>
            <a:srgbClr val="1F497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29" name="Oval 28"/>
          <p:cNvSpPr/>
          <p:nvPr/>
        </p:nvSpPr>
        <p:spPr>
          <a:xfrm>
            <a:off x="4259969" y="3414715"/>
            <a:ext cx="144000" cy="144000"/>
          </a:xfrm>
          <a:prstGeom prst="ellipse">
            <a:avLst/>
          </a:prstGeom>
          <a:solidFill>
            <a:srgbClr val="1F497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30" name="Oval 29"/>
          <p:cNvSpPr/>
          <p:nvPr/>
        </p:nvSpPr>
        <p:spPr>
          <a:xfrm>
            <a:off x="4257588" y="3851524"/>
            <a:ext cx="144000" cy="144000"/>
          </a:xfrm>
          <a:prstGeom prst="ellipse">
            <a:avLst/>
          </a:prstGeom>
          <a:solidFill>
            <a:srgbClr val="1F497D">
              <a:alpha val="6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31" name="Oval 30"/>
          <p:cNvSpPr/>
          <p:nvPr/>
        </p:nvSpPr>
        <p:spPr>
          <a:xfrm>
            <a:off x="4258551" y="4160985"/>
            <a:ext cx="144000" cy="144000"/>
          </a:xfrm>
          <a:prstGeom prst="ellipse">
            <a:avLst/>
          </a:prstGeom>
          <a:solidFill>
            <a:srgbClr val="1F497D">
              <a:alpha val="6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32" name="Oval 31"/>
          <p:cNvSpPr/>
          <p:nvPr/>
        </p:nvSpPr>
        <p:spPr>
          <a:xfrm>
            <a:off x="3733083" y="3906287"/>
            <a:ext cx="144000" cy="144000"/>
          </a:xfrm>
          <a:prstGeom prst="ellipse">
            <a:avLst/>
          </a:prstGeom>
          <a:solidFill>
            <a:srgbClr val="1F497D">
              <a:alpha val="6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33" name="Oval 32"/>
          <p:cNvSpPr/>
          <p:nvPr/>
        </p:nvSpPr>
        <p:spPr>
          <a:xfrm>
            <a:off x="4567049" y="4705519"/>
            <a:ext cx="144000" cy="144000"/>
          </a:xfrm>
          <a:prstGeom prst="ellipse">
            <a:avLst/>
          </a:prstGeom>
          <a:solidFill>
            <a:srgbClr val="1F497D">
              <a:alpha val="5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34" name="Oval 33"/>
          <p:cNvSpPr/>
          <p:nvPr/>
        </p:nvSpPr>
        <p:spPr>
          <a:xfrm>
            <a:off x="4732495" y="4869160"/>
            <a:ext cx="144000" cy="144000"/>
          </a:xfrm>
          <a:prstGeom prst="ellipse">
            <a:avLst/>
          </a:prstGeom>
          <a:solidFill>
            <a:srgbClr val="1F497D">
              <a:alpha val="2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35" name="Oval 34"/>
          <p:cNvSpPr/>
          <p:nvPr/>
        </p:nvSpPr>
        <p:spPr>
          <a:xfrm>
            <a:off x="4749739" y="5123859"/>
            <a:ext cx="144000" cy="144000"/>
          </a:xfrm>
          <a:prstGeom prst="ellipse">
            <a:avLst/>
          </a:prstGeom>
          <a:solidFill>
            <a:srgbClr val="1F497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36" name="Oval 35"/>
          <p:cNvSpPr/>
          <p:nvPr/>
        </p:nvSpPr>
        <p:spPr>
          <a:xfrm>
            <a:off x="4223676" y="5303589"/>
            <a:ext cx="144000" cy="144000"/>
          </a:xfrm>
          <a:prstGeom prst="ellipse">
            <a:avLst/>
          </a:prstGeom>
          <a:solidFill>
            <a:srgbClr val="1F497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37" name="Oval 36"/>
          <p:cNvSpPr/>
          <p:nvPr/>
        </p:nvSpPr>
        <p:spPr>
          <a:xfrm>
            <a:off x="4077295" y="5140525"/>
            <a:ext cx="144000" cy="144000"/>
          </a:xfrm>
          <a:prstGeom prst="ellipse">
            <a:avLst/>
          </a:prstGeom>
          <a:solidFill>
            <a:srgbClr val="1F497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38" name="Oval 37"/>
          <p:cNvSpPr/>
          <p:nvPr/>
        </p:nvSpPr>
        <p:spPr>
          <a:xfrm>
            <a:off x="4060612" y="4941168"/>
            <a:ext cx="144000" cy="144000"/>
          </a:xfrm>
          <a:prstGeom prst="ellipse">
            <a:avLst/>
          </a:prstGeom>
          <a:solidFill>
            <a:srgbClr val="1F497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39" name="Oval 38"/>
          <p:cNvSpPr/>
          <p:nvPr/>
        </p:nvSpPr>
        <p:spPr>
          <a:xfrm>
            <a:off x="3549413" y="4741811"/>
            <a:ext cx="144000" cy="144000"/>
          </a:xfrm>
          <a:prstGeom prst="ellipse">
            <a:avLst/>
          </a:prstGeom>
          <a:solidFill>
            <a:srgbClr val="1F497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40" name="Oval 39"/>
          <p:cNvSpPr/>
          <p:nvPr/>
        </p:nvSpPr>
        <p:spPr>
          <a:xfrm>
            <a:off x="3549413" y="4432351"/>
            <a:ext cx="144000" cy="144000"/>
          </a:xfrm>
          <a:prstGeom prst="ellipse">
            <a:avLst/>
          </a:prstGeom>
          <a:solidFill>
            <a:srgbClr val="1F497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41" name="Oval 40"/>
          <p:cNvSpPr/>
          <p:nvPr/>
        </p:nvSpPr>
        <p:spPr>
          <a:xfrm>
            <a:off x="5185971" y="4158604"/>
            <a:ext cx="144000" cy="144000"/>
          </a:xfrm>
          <a:prstGeom prst="ellipse">
            <a:avLst/>
          </a:prstGeom>
          <a:solidFill>
            <a:srgbClr val="1F497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42" name="Oval 41"/>
          <p:cNvSpPr/>
          <p:nvPr/>
        </p:nvSpPr>
        <p:spPr>
          <a:xfrm>
            <a:off x="3623803" y="3417095"/>
            <a:ext cx="144000" cy="144000"/>
          </a:xfrm>
          <a:prstGeom prst="ellipse">
            <a:avLst/>
          </a:prstGeom>
          <a:solidFill>
            <a:srgbClr val="1F497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43" name="Oval 42"/>
          <p:cNvSpPr/>
          <p:nvPr/>
        </p:nvSpPr>
        <p:spPr>
          <a:xfrm>
            <a:off x="3206040" y="3414715"/>
            <a:ext cx="144000" cy="144000"/>
          </a:xfrm>
          <a:prstGeom prst="ellipse">
            <a:avLst/>
          </a:prstGeom>
          <a:solidFill>
            <a:srgbClr val="1F497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44" name="Oval 43"/>
          <p:cNvSpPr/>
          <p:nvPr/>
        </p:nvSpPr>
        <p:spPr>
          <a:xfrm>
            <a:off x="3331008" y="2651199"/>
            <a:ext cx="144000" cy="144000"/>
          </a:xfrm>
          <a:prstGeom prst="ellipse">
            <a:avLst/>
          </a:prstGeom>
          <a:solidFill>
            <a:srgbClr val="1F497D">
              <a:alpha val="6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45" name="Oval 44"/>
          <p:cNvSpPr/>
          <p:nvPr/>
        </p:nvSpPr>
        <p:spPr>
          <a:xfrm>
            <a:off x="4495041" y="1832919"/>
            <a:ext cx="144000" cy="144000"/>
          </a:xfrm>
          <a:prstGeom prst="ellipse">
            <a:avLst/>
          </a:prstGeom>
          <a:solidFill>
            <a:srgbClr val="1F497D">
              <a:alpha val="7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46" name="Oval 45"/>
          <p:cNvSpPr/>
          <p:nvPr/>
        </p:nvSpPr>
        <p:spPr>
          <a:xfrm>
            <a:off x="4895312" y="1832919"/>
            <a:ext cx="144000" cy="144000"/>
          </a:xfrm>
          <a:prstGeom prst="ellipse">
            <a:avLst/>
          </a:prstGeom>
          <a:solidFill>
            <a:srgbClr val="1F497D">
              <a:alpha val="6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47" name="Oval 46"/>
          <p:cNvSpPr/>
          <p:nvPr/>
        </p:nvSpPr>
        <p:spPr>
          <a:xfrm>
            <a:off x="5169304" y="2178673"/>
            <a:ext cx="144000" cy="144000"/>
          </a:xfrm>
          <a:prstGeom prst="ellipse">
            <a:avLst/>
          </a:prstGeom>
          <a:solidFill>
            <a:srgbClr val="1F497D">
              <a:alpha val="6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48" name="Oval 47"/>
          <p:cNvSpPr/>
          <p:nvPr/>
        </p:nvSpPr>
        <p:spPr>
          <a:xfrm>
            <a:off x="5166923" y="2833888"/>
            <a:ext cx="144000" cy="144000"/>
          </a:xfrm>
          <a:prstGeom prst="ellipse">
            <a:avLst/>
          </a:prstGeom>
          <a:solidFill>
            <a:srgbClr val="1F497D">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grpSp>
        <p:nvGrpSpPr>
          <p:cNvPr id="56" name="Group 55"/>
          <p:cNvGrpSpPr/>
          <p:nvPr/>
        </p:nvGrpSpPr>
        <p:grpSpPr>
          <a:xfrm rot="2958754">
            <a:off x="5735961" y="1181081"/>
            <a:ext cx="277059" cy="279699"/>
            <a:chOff x="4355976" y="692696"/>
            <a:chExt cx="1008000" cy="1008112"/>
          </a:xfrm>
        </p:grpSpPr>
        <p:sp>
          <p:nvSpPr>
            <p:cNvPr id="50" name="Oval 49"/>
            <p:cNvSpPr/>
            <p:nvPr/>
          </p:nvSpPr>
          <p:spPr>
            <a:xfrm>
              <a:off x="4355976" y="692696"/>
              <a:ext cx="1008000" cy="1008112"/>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52" name="Straight Connector 51"/>
            <p:cNvCxnSpPr/>
            <p:nvPr/>
          </p:nvCxnSpPr>
          <p:spPr>
            <a:xfrm>
              <a:off x="4870987" y="798089"/>
              <a:ext cx="0" cy="389262"/>
            </a:xfrm>
            <a:prstGeom prst="line">
              <a:avLst/>
            </a:prstGeom>
            <a:ln w="19050"/>
          </p:spPr>
          <p:style>
            <a:lnRef idx="3">
              <a:schemeClr val="dk1"/>
            </a:lnRef>
            <a:fillRef idx="0">
              <a:schemeClr val="dk1"/>
            </a:fillRef>
            <a:effectRef idx="2">
              <a:schemeClr val="dk1"/>
            </a:effectRef>
            <a:fontRef idx="minor">
              <a:schemeClr val="tx1"/>
            </a:fontRef>
          </p:style>
        </p:cxnSp>
        <p:sp>
          <p:nvSpPr>
            <p:cNvPr id="55" name="Oval 54"/>
            <p:cNvSpPr/>
            <p:nvPr/>
          </p:nvSpPr>
          <p:spPr>
            <a:xfrm>
              <a:off x="4838025" y="1180085"/>
              <a:ext cx="72008" cy="72008"/>
            </a:xfrm>
            <a:prstGeom prst="ellipse">
              <a:avLst/>
            </a:prstGeom>
            <a:ln w="19050"/>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DE"/>
            </a:p>
          </p:txBody>
        </p:sp>
      </p:grpSp>
      <p:sp>
        <p:nvSpPr>
          <p:cNvPr id="57" name="Oval 56"/>
          <p:cNvSpPr/>
          <p:nvPr/>
        </p:nvSpPr>
        <p:spPr>
          <a:xfrm>
            <a:off x="3950049" y="1287812"/>
            <a:ext cx="144000" cy="144000"/>
          </a:xfrm>
          <a:prstGeom prst="ellipse">
            <a:avLst/>
          </a:prstGeom>
          <a:ln w="9525"/>
        </p:spPr>
        <p:style>
          <a:lnRef idx="2">
            <a:schemeClr val="dk1"/>
          </a:lnRef>
          <a:fillRef idx="1">
            <a:schemeClr val="lt1"/>
          </a:fillRef>
          <a:effectRef idx="0">
            <a:schemeClr val="dk1"/>
          </a:effectRef>
          <a:fontRef idx="minor">
            <a:schemeClr val="dk1"/>
          </a:fontRef>
        </p:style>
        <p:txBody>
          <a:bodyPr lIns="91438" tIns="45719" rIns="91438" bIns="45719" rtlCol="0" anchor="ctr"/>
          <a:lstStyle/>
          <a:p>
            <a:pPr algn="ctr"/>
            <a:endParaRPr lang="de-DE"/>
          </a:p>
        </p:txBody>
      </p:sp>
      <p:sp>
        <p:nvSpPr>
          <p:cNvPr id="49" name="Oval 48"/>
          <p:cNvSpPr/>
          <p:nvPr/>
        </p:nvSpPr>
        <p:spPr>
          <a:xfrm>
            <a:off x="3882835" y="1143795"/>
            <a:ext cx="288000" cy="288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58" name="Oval 57"/>
          <p:cNvSpPr/>
          <p:nvPr/>
        </p:nvSpPr>
        <p:spPr>
          <a:xfrm>
            <a:off x="5080268" y="5411316"/>
            <a:ext cx="144000" cy="144000"/>
          </a:xfrm>
          <a:prstGeom prst="ellipse">
            <a:avLst/>
          </a:prstGeom>
          <a:solidFill>
            <a:srgbClr val="1F497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59" name="Oval 58"/>
          <p:cNvSpPr/>
          <p:nvPr/>
        </p:nvSpPr>
        <p:spPr>
          <a:xfrm>
            <a:off x="5185137" y="3852859"/>
            <a:ext cx="144000" cy="144000"/>
          </a:xfrm>
          <a:prstGeom prst="ellipse">
            <a:avLst/>
          </a:prstGeom>
          <a:solidFill>
            <a:srgbClr val="1F497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53" name="TextBox 7"/>
          <p:cNvSpPr txBox="1"/>
          <p:nvPr/>
        </p:nvSpPr>
        <p:spPr>
          <a:xfrm>
            <a:off x="3022825" y="1109885"/>
            <a:ext cx="551755" cy="338555"/>
          </a:xfrm>
          <a:prstGeom prst="rect">
            <a:avLst/>
          </a:prstGeom>
          <a:noFill/>
        </p:spPr>
        <p:txBody>
          <a:bodyPr wrap="none" lIns="91438" tIns="45719" rIns="91438" bIns="45719" rtlCol="0">
            <a:spAutoFit/>
          </a:bodyPr>
          <a:lstStyle/>
          <a:p>
            <a:r>
              <a:rPr lang="de-DE" sz="1600" baseline="30000" dirty="0">
                <a:latin typeface="Arial" pitchFamily="34" charset="0"/>
                <a:cs typeface="Arial" pitchFamily="34" charset="0"/>
              </a:rPr>
              <a:t>13</a:t>
            </a:r>
            <a:r>
              <a:rPr lang="de-DE" sz="1600" dirty="0">
                <a:latin typeface="Arial" pitchFamily="34" charset="0"/>
                <a:cs typeface="Arial" pitchFamily="34" charset="0"/>
              </a:rPr>
              <a:t>C-</a:t>
            </a:r>
            <a:endParaRPr lang="de-DE" sz="1200" dirty="0">
              <a:latin typeface="Arial" pitchFamily="34" charset="0"/>
              <a:cs typeface="Arial" pitchFamily="34" charset="0"/>
            </a:endParaRPr>
          </a:p>
        </p:txBody>
      </p:sp>
      <p:sp>
        <p:nvSpPr>
          <p:cNvPr id="54" name="Oval 38"/>
          <p:cNvSpPr/>
          <p:nvPr/>
        </p:nvSpPr>
        <p:spPr>
          <a:xfrm>
            <a:off x="5456496" y="3413637"/>
            <a:ext cx="144000" cy="144000"/>
          </a:xfrm>
          <a:prstGeom prst="ellipse">
            <a:avLst/>
          </a:prstGeom>
          <a:solidFill>
            <a:srgbClr val="1F497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2" name="Textfeld 1"/>
          <p:cNvSpPr txBox="1"/>
          <p:nvPr/>
        </p:nvSpPr>
        <p:spPr>
          <a:xfrm>
            <a:off x="1524002" y="276890"/>
            <a:ext cx="8604447" cy="523220"/>
          </a:xfrm>
          <a:prstGeom prst="rect">
            <a:avLst/>
          </a:prstGeom>
          <a:noFill/>
        </p:spPr>
        <p:txBody>
          <a:bodyPr wrap="square" lIns="91438" tIns="45719" rIns="91438" bIns="45719" rtlCol="0">
            <a:spAutoFit/>
          </a:bodyPr>
          <a:lstStyle/>
          <a:p>
            <a:pPr algn="r"/>
            <a:r>
              <a:rPr lang="de-DE" sz="2800" dirty="0" err="1"/>
              <a:t>pulsed</a:t>
            </a:r>
            <a:r>
              <a:rPr lang="de-DE" sz="2800" dirty="0"/>
              <a:t> </a:t>
            </a:r>
            <a:r>
              <a:rPr lang="de-DE" sz="2800" dirty="0" err="1"/>
              <a:t>stable</a:t>
            </a:r>
            <a:r>
              <a:rPr lang="de-DE" sz="2800" dirty="0"/>
              <a:t> isotope </a:t>
            </a:r>
            <a:r>
              <a:rPr lang="de-DE" sz="2800" dirty="0" err="1"/>
              <a:t>resolved</a:t>
            </a:r>
            <a:r>
              <a:rPr lang="de-DE" sz="2800" dirty="0"/>
              <a:t> </a:t>
            </a:r>
            <a:r>
              <a:rPr lang="de-DE" sz="2800" dirty="0" err="1"/>
              <a:t>metabolomics</a:t>
            </a:r>
            <a:r>
              <a:rPr lang="de-DE" sz="2800" dirty="0"/>
              <a:t> (</a:t>
            </a:r>
            <a:r>
              <a:rPr lang="de-DE" sz="2800" dirty="0" err="1"/>
              <a:t>pSIRM</a:t>
            </a:r>
            <a:r>
              <a:rPr lang="de-DE" sz="2800" dirty="0"/>
              <a:t>)</a:t>
            </a:r>
          </a:p>
        </p:txBody>
      </p:sp>
      <p:sp>
        <p:nvSpPr>
          <p:cNvPr id="3" name="Textfeld 2"/>
          <p:cNvSpPr txBox="1"/>
          <p:nvPr/>
        </p:nvSpPr>
        <p:spPr>
          <a:xfrm>
            <a:off x="7176120" y="1471016"/>
            <a:ext cx="2952328" cy="2554545"/>
          </a:xfrm>
          <a:prstGeom prst="rect">
            <a:avLst/>
          </a:prstGeom>
          <a:noFill/>
        </p:spPr>
        <p:txBody>
          <a:bodyPr wrap="square" lIns="91438" tIns="45719" rIns="91438" bIns="45719" rtlCol="0">
            <a:spAutoFit/>
          </a:bodyPr>
          <a:lstStyle/>
          <a:p>
            <a:pPr marL="285744" indent="-285744">
              <a:buFont typeface="Arial" panose="020B0604020202020204" pitchFamily="34" charset="0"/>
              <a:buChar char="•"/>
            </a:pPr>
            <a:r>
              <a:rPr lang="de-DE" sz="2000" dirty="0" err="1"/>
              <a:t>short</a:t>
            </a:r>
            <a:r>
              <a:rPr lang="de-DE" sz="2000" dirty="0"/>
              <a:t> – </a:t>
            </a:r>
            <a:r>
              <a:rPr lang="de-DE" sz="2000" dirty="0" err="1"/>
              <a:t>term</a:t>
            </a:r>
            <a:r>
              <a:rPr lang="de-DE" sz="2000" dirty="0"/>
              <a:t> </a:t>
            </a:r>
            <a:r>
              <a:rPr lang="de-DE" sz="2000" dirty="0" err="1"/>
              <a:t>label</a:t>
            </a:r>
            <a:r>
              <a:rPr lang="de-DE" sz="2000" dirty="0"/>
              <a:t> </a:t>
            </a:r>
            <a:r>
              <a:rPr lang="de-DE" sz="2000" dirty="0" err="1"/>
              <a:t>incorporation</a:t>
            </a:r>
            <a:r>
              <a:rPr lang="de-DE" sz="2000" dirty="0"/>
              <a:t> (</a:t>
            </a:r>
            <a:r>
              <a:rPr lang="de-DE" sz="2000" dirty="0" err="1"/>
              <a:t>minutes</a:t>
            </a:r>
            <a:r>
              <a:rPr lang="de-DE" sz="2000" dirty="0"/>
              <a:t>)</a:t>
            </a:r>
          </a:p>
          <a:p>
            <a:pPr marL="285744" indent="-285744">
              <a:buFont typeface="Arial" panose="020B0604020202020204" pitchFamily="34" charset="0"/>
              <a:buChar char="•"/>
            </a:pPr>
            <a:endParaRPr lang="de-DE" sz="2000" dirty="0"/>
          </a:p>
          <a:p>
            <a:pPr marL="285744" indent="-285744">
              <a:buFont typeface="Arial" panose="020B0604020202020204" pitchFamily="34" charset="0"/>
              <a:buChar char="•"/>
            </a:pPr>
            <a:r>
              <a:rPr lang="de-DE" sz="2000" dirty="0"/>
              <a:t>partial </a:t>
            </a:r>
            <a:r>
              <a:rPr lang="de-DE" sz="2000" dirty="0" err="1"/>
              <a:t>labeling</a:t>
            </a:r>
            <a:r>
              <a:rPr lang="de-DE" sz="2000" dirty="0"/>
              <a:t> </a:t>
            </a:r>
            <a:r>
              <a:rPr lang="de-DE" sz="2000" dirty="0" err="1"/>
              <a:t>of</a:t>
            </a:r>
            <a:r>
              <a:rPr lang="de-DE" sz="2000" dirty="0"/>
              <a:t> </a:t>
            </a:r>
            <a:r>
              <a:rPr lang="de-DE" sz="2000" dirty="0" err="1"/>
              <a:t>the</a:t>
            </a:r>
            <a:r>
              <a:rPr lang="de-DE" sz="2000" dirty="0"/>
              <a:t> </a:t>
            </a:r>
            <a:r>
              <a:rPr lang="de-DE" sz="2000" dirty="0" err="1"/>
              <a:t>metabolites</a:t>
            </a:r>
            <a:endParaRPr lang="de-DE" sz="2000" dirty="0"/>
          </a:p>
          <a:p>
            <a:pPr marL="285744" indent="-285744">
              <a:buFont typeface="Arial" panose="020B0604020202020204" pitchFamily="34" charset="0"/>
              <a:buChar char="•"/>
            </a:pPr>
            <a:endParaRPr lang="de-DE" sz="2000" dirty="0"/>
          </a:p>
          <a:p>
            <a:pPr marL="285744" indent="-285744">
              <a:buFont typeface="Arial" panose="020B0604020202020204" pitchFamily="34" charset="0"/>
              <a:buChar char="•"/>
            </a:pPr>
            <a:r>
              <a:rPr lang="de-DE" sz="2000" dirty="0"/>
              <a:t>non-</a:t>
            </a:r>
            <a:r>
              <a:rPr lang="de-DE" sz="2000" dirty="0" err="1"/>
              <a:t>stationary</a:t>
            </a:r>
            <a:r>
              <a:rPr lang="de-DE" sz="2000" dirty="0"/>
              <a:t> </a:t>
            </a:r>
            <a:r>
              <a:rPr lang="de-DE" sz="2000" dirty="0" err="1"/>
              <a:t>metabolic</a:t>
            </a:r>
            <a:r>
              <a:rPr lang="de-DE" sz="2000" dirty="0"/>
              <a:t> </a:t>
            </a:r>
            <a:r>
              <a:rPr lang="de-DE" sz="2000" dirty="0" err="1"/>
              <a:t>flux</a:t>
            </a:r>
            <a:r>
              <a:rPr lang="de-DE" sz="2000" dirty="0"/>
              <a:t> </a:t>
            </a:r>
            <a:r>
              <a:rPr lang="de-DE" sz="2000" dirty="0" err="1"/>
              <a:t>analysis</a:t>
            </a:r>
            <a:endParaRPr lang="de-DE" sz="2000" dirty="0"/>
          </a:p>
        </p:txBody>
      </p:sp>
      <p:sp>
        <p:nvSpPr>
          <p:cNvPr id="4" name="TextBox 3"/>
          <p:cNvSpPr txBox="1"/>
          <p:nvPr/>
        </p:nvSpPr>
        <p:spPr>
          <a:xfrm>
            <a:off x="7437749" y="5537501"/>
            <a:ext cx="4754251" cy="1323439"/>
          </a:xfrm>
          <a:prstGeom prst="rect">
            <a:avLst/>
          </a:prstGeom>
          <a:noFill/>
        </p:spPr>
        <p:txBody>
          <a:bodyPr wrap="none" lIns="91438" tIns="45719" rIns="91438" bIns="45719" rtlCol="0">
            <a:spAutoFit/>
          </a:bodyPr>
          <a:lstStyle/>
          <a:p>
            <a:r>
              <a:rPr lang="en-US" sz="1600" dirty="0"/>
              <a:t>Liu et al., </a:t>
            </a:r>
            <a:r>
              <a:rPr lang="en-US" sz="1600" i="1" dirty="0"/>
              <a:t>Nature</a:t>
            </a:r>
            <a:r>
              <a:rPr lang="en-US" sz="1600" dirty="0"/>
              <a:t>, 2012</a:t>
            </a:r>
          </a:p>
          <a:p>
            <a:r>
              <a:rPr lang="en-US" sz="1600" dirty="0" err="1"/>
              <a:t>Dörr</a:t>
            </a:r>
            <a:r>
              <a:rPr lang="en-US" sz="1600" dirty="0"/>
              <a:t> et al., </a:t>
            </a:r>
            <a:r>
              <a:rPr lang="en-US" sz="1600" i="1" dirty="0"/>
              <a:t>Nature</a:t>
            </a:r>
            <a:r>
              <a:rPr lang="en-US" sz="1600" dirty="0"/>
              <a:t>, 2013</a:t>
            </a:r>
          </a:p>
          <a:p>
            <a:r>
              <a:rPr lang="en-US" sz="1600" dirty="0" err="1"/>
              <a:t>Pietzke</a:t>
            </a:r>
            <a:r>
              <a:rPr lang="en-US" sz="1600" dirty="0"/>
              <a:t> and </a:t>
            </a:r>
            <a:r>
              <a:rPr lang="en-US" sz="1600" dirty="0" err="1"/>
              <a:t>Zasada</a:t>
            </a:r>
            <a:r>
              <a:rPr lang="en-US" sz="1600" dirty="0"/>
              <a:t>, </a:t>
            </a:r>
            <a:r>
              <a:rPr lang="en-US" sz="1600" i="1" dirty="0"/>
              <a:t>Cancer and Metabolism </a:t>
            </a:r>
            <a:r>
              <a:rPr lang="en-US" sz="1600" dirty="0"/>
              <a:t>et al. 2014</a:t>
            </a:r>
          </a:p>
          <a:p>
            <a:r>
              <a:rPr lang="en-US" sz="1600" dirty="0" err="1"/>
              <a:t>Pietzke</a:t>
            </a:r>
            <a:r>
              <a:rPr lang="en-US" sz="1600" dirty="0"/>
              <a:t> and Kempa, </a:t>
            </a:r>
            <a:r>
              <a:rPr lang="en-US" sz="1600" i="1" dirty="0"/>
              <a:t>Methods in </a:t>
            </a:r>
            <a:r>
              <a:rPr lang="en-US" sz="1600" i="1" dirty="0" err="1"/>
              <a:t>Enz</a:t>
            </a:r>
            <a:r>
              <a:rPr lang="en-US" sz="1600" dirty="0"/>
              <a:t>., 2014</a:t>
            </a:r>
          </a:p>
          <a:p>
            <a:r>
              <a:rPr lang="en-US" sz="1600" dirty="0" err="1"/>
              <a:t>Pietzke</a:t>
            </a:r>
            <a:r>
              <a:rPr lang="en-US" sz="1600" dirty="0"/>
              <a:t> et al. EU-Patent No. 14168322</a:t>
            </a:r>
          </a:p>
        </p:txBody>
      </p:sp>
    </p:spTree>
    <p:extLst>
      <p:ext uri="{BB962C8B-B14F-4D97-AF65-F5344CB8AC3E}">
        <p14:creationId xmlns:p14="http://schemas.microsoft.com/office/powerpoint/2010/main" xmlns="" val="12060127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extfeld 9"/>
          <p:cNvSpPr txBox="1"/>
          <p:nvPr/>
        </p:nvSpPr>
        <p:spPr>
          <a:xfrm>
            <a:off x="1780151" y="1572687"/>
            <a:ext cx="3528392" cy="3785652"/>
          </a:xfrm>
          <a:prstGeom prst="rect">
            <a:avLst/>
          </a:prstGeom>
          <a:noFill/>
        </p:spPr>
        <p:txBody>
          <a:bodyPr wrap="square" lIns="91438" tIns="45719" rIns="91438" bIns="45719" rtlCol="0">
            <a:spAutoFit/>
          </a:bodyPr>
          <a:lstStyle/>
          <a:p>
            <a:pPr marL="285744" indent="-285744">
              <a:buFont typeface="Arial" panose="020B0604020202020204" pitchFamily="34" charset="0"/>
              <a:buChar char="•"/>
            </a:pPr>
            <a:r>
              <a:rPr lang="de-DE" sz="2000" dirty="0" err="1"/>
              <a:t>which</a:t>
            </a:r>
            <a:r>
              <a:rPr lang="de-DE" sz="2000" dirty="0"/>
              <a:t> </a:t>
            </a:r>
            <a:r>
              <a:rPr lang="de-DE" sz="2000" dirty="0" err="1"/>
              <a:t>compounds</a:t>
            </a:r>
            <a:r>
              <a:rPr lang="de-DE" sz="2000" dirty="0"/>
              <a:t> </a:t>
            </a:r>
            <a:r>
              <a:rPr lang="de-DE" sz="2000" dirty="0" err="1"/>
              <a:t>are</a:t>
            </a:r>
            <a:r>
              <a:rPr lang="de-DE" sz="2000" dirty="0"/>
              <a:t> </a:t>
            </a:r>
            <a:r>
              <a:rPr lang="de-DE" sz="2000" dirty="0" err="1"/>
              <a:t>labeled</a:t>
            </a:r>
            <a:r>
              <a:rPr lang="de-DE" sz="2000" dirty="0"/>
              <a:t> </a:t>
            </a:r>
            <a:r>
              <a:rPr lang="de-DE" sz="2000" dirty="0">
                <a:sym typeface="Wingdings" pitchFamily="2" charset="2"/>
              </a:rPr>
              <a:t> </a:t>
            </a:r>
            <a:r>
              <a:rPr lang="de-DE" sz="2000" dirty="0" err="1">
                <a:sym typeface="Wingdings" pitchFamily="2" charset="2"/>
              </a:rPr>
              <a:t>active</a:t>
            </a:r>
            <a:r>
              <a:rPr lang="de-DE" sz="2000" dirty="0">
                <a:sym typeface="Wingdings" pitchFamily="2" charset="2"/>
              </a:rPr>
              <a:t> </a:t>
            </a:r>
            <a:r>
              <a:rPr lang="de-DE" sz="2000" dirty="0" err="1">
                <a:sym typeface="Wingdings" pitchFamily="2" charset="2"/>
              </a:rPr>
              <a:t>connection</a:t>
            </a:r>
            <a:endParaRPr lang="de-DE" sz="2000" dirty="0">
              <a:sym typeface="Wingdings" pitchFamily="2" charset="2"/>
            </a:endParaRPr>
          </a:p>
          <a:p>
            <a:endParaRPr lang="de-DE" sz="2000" dirty="0"/>
          </a:p>
          <a:p>
            <a:pPr marL="285744" indent="-285744">
              <a:buFont typeface="Arial" panose="020B0604020202020204" pitchFamily="34" charset="0"/>
              <a:buChar char="•"/>
            </a:pPr>
            <a:r>
              <a:rPr lang="de-DE" sz="2000" dirty="0" err="1"/>
              <a:t>number</a:t>
            </a:r>
            <a:r>
              <a:rPr lang="de-DE" sz="2000" dirty="0"/>
              <a:t> /</a:t>
            </a:r>
            <a:r>
              <a:rPr lang="de-DE" sz="2000" dirty="0" err="1"/>
              <a:t>position</a:t>
            </a:r>
            <a:r>
              <a:rPr lang="de-DE" sz="2000" dirty="0"/>
              <a:t> </a:t>
            </a:r>
            <a:r>
              <a:rPr lang="de-DE" sz="2000" dirty="0" err="1"/>
              <a:t>of</a:t>
            </a:r>
            <a:r>
              <a:rPr lang="de-DE" sz="2000" dirty="0"/>
              <a:t> </a:t>
            </a:r>
            <a:r>
              <a:rPr lang="de-DE" sz="2000" baseline="30000" dirty="0"/>
              <a:t>13</a:t>
            </a:r>
            <a:r>
              <a:rPr lang="de-DE" sz="2000" dirty="0"/>
              <a:t>C-atoms in </a:t>
            </a:r>
            <a:r>
              <a:rPr lang="de-DE" sz="2000" dirty="0" err="1"/>
              <a:t>the</a:t>
            </a:r>
            <a:r>
              <a:rPr lang="de-DE" sz="2000" dirty="0"/>
              <a:t> </a:t>
            </a:r>
            <a:r>
              <a:rPr lang="de-DE" sz="2000" dirty="0" err="1"/>
              <a:t>molecule</a:t>
            </a:r>
            <a:r>
              <a:rPr lang="de-DE" sz="2000" dirty="0"/>
              <a:t> </a:t>
            </a:r>
            <a:r>
              <a:rPr lang="de-DE" sz="2000" dirty="0">
                <a:sym typeface="Wingdings" pitchFamily="2" charset="2"/>
              </a:rPr>
              <a:t> </a:t>
            </a:r>
            <a:r>
              <a:rPr lang="de-DE" sz="2000" dirty="0" err="1">
                <a:sym typeface="Wingdings" pitchFamily="2" charset="2"/>
              </a:rPr>
              <a:t>pathway</a:t>
            </a:r>
            <a:r>
              <a:rPr lang="de-DE" sz="2000" dirty="0">
                <a:sym typeface="Wingdings" pitchFamily="2" charset="2"/>
              </a:rPr>
              <a:t> </a:t>
            </a:r>
            <a:r>
              <a:rPr lang="de-DE" sz="2000" dirty="0" err="1">
                <a:sym typeface="Wingdings" pitchFamily="2" charset="2"/>
              </a:rPr>
              <a:t>direction</a:t>
            </a:r>
            <a:endParaRPr lang="de-DE" sz="2000" dirty="0">
              <a:sym typeface="Wingdings" pitchFamily="2" charset="2"/>
            </a:endParaRPr>
          </a:p>
          <a:p>
            <a:pPr marL="285744" indent="-285744">
              <a:buFont typeface="Arial" panose="020B0604020202020204" pitchFamily="34" charset="0"/>
              <a:buChar char="•"/>
            </a:pPr>
            <a:endParaRPr lang="de-DE" sz="2000" dirty="0">
              <a:sym typeface="Wingdings" pitchFamily="2" charset="2"/>
            </a:endParaRPr>
          </a:p>
          <a:p>
            <a:pPr marL="285744" indent="-285744">
              <a:buFont typeface="Arial" panose="020B0604020202020204" pitchFamily="34" charset="0"/>
              <a:buChar char="•"/>
            </a:pPr>
            <a:r>
              <a:rPr lang="de-DE" sz="2000" baseline="30000" dirty="0"/>
              <a:t>13</a:t>
            </a:r>
            <a:r>
              <a:rPr lang="de-DE" sz="2000" dirty="0"/>
              <a:t>C </a:t>
            </a:r>
            <a:r>
              <a:rPr lang="de-DE" sz="2000" dirty="0" err="1"/>
              <a:t>fraction</a:t>
            </a:r>
            <a:r>
              <a:rPr lang="de-DE" sz="2000" dirty="0"/>
              <a:t> </a:t>
            </a:r>
            <a:r>
              <a:rPr lang="de-DE" sz="2000" dirty="0" err="1"/>
              <a:t>within</a:t>
            </a:r>
            <a:r>
              <a:rPr lang="de-DE" sz="2000" dirty="0"/>
              <a:t> </a:t>
            </a:r>
            <a:r>
              <a:rPr lang="de-DE" sz="2000" dirty="0" err="1"/>
              <a:t>pool</a:t>
            </a:r>
            <a:r>
              <a:rPr lang="de-DE" sz="2000" dirty="0"/>
              <a:t> </a:t>
            </a:r>
            <a:r>
              <a:rPr lang="de-DE" sz="2000" dirty="0" err="1"/>
              <a:t>size</a:t>
            </a:r>
            <a:r>
              <a:rPr lang="de-DE" sz="2000" dirty="0"/>
              <a:t> </a:t>
            </a:r>
            <a:r>
              <a:rPr lang="de-DE" sz="2000" dirty="0" err="1"/>
              <a:t>of</a:t>
            </a:r>
            <a:r>
              <a:rPr lang="de-DE" sz="2000" dirty="0"/>
              <a:t> </a:t>
            </a:r>
            <a:r>
              <a:rPr lang="de-DE" sz="2000" dirty="0" err="1"/>
              <a:t>compound</a:t>
            </a:r>
            <a:r>
              <a:rPr lang="de-DE" sz="2000" dirty="0"/>
              <a:t> </a:t>
            </a:r>
            <a:r>
              <a:rPr lang="de-DE" sz="2000" dirty="0">
                <a:sym typeface="Wingdings" pitchFamily="2" charset="2"/>
              </a:rPr>
              <a:t> </a:t>
            </a:r>
            <a:r>
              <a:rPr lang="de-DE" sz="2000" dirty="0" err="1">
                <a:sym typeface="Wingdings" pitchFamily="2" charset="2"/>
              </a:rPr>
              <a:t>pathway</a:t>
            </a:r>
            <a:r>
              <a:rPr lang="de-DE" sz="2000" dirty="0">
                <a:sym typeface="Wingdings" pitchFamily="2" charset="2"/>
              </a:rPr>
              <a:t> </a:t>
            </a:r>
            <a:r>
              <a:rPr lang="de-DE" sz="2000" dirty="0" err="1">
                <a:sym typeface="Wingdings" pitchFamily="2" charset="2"/>
              </a:rPr>
              <a:t>activity</a:t>
            </a:r>
            <a:r>
              <a:rPr lang="de-DE" sz="2000" dirty="0"/>
              <a:t> </a:t>
            </a:r>
          </a:p>
          <a:p>
            <a:pPr marL="285744" indent="-285744">
              <a:buFont typeface="Arial" panose="020B0604020202020204" pitchFamily="34" charset="0"/>
              <a:buChar char="•"/>
            </a:pPr>
            <a:endParaRPr lang="de-DE" sz="2000" dirty="0"/>
          </a:p>
          <a:p>
            <a:pPr marL="285744" indent="-285744">
              <a:buFont typeface="Arial" panose="020B0604020202020204" pitchFamily="34" charset="0"/>
              <a:buChar char="•"/>
            </a:pPr>
            <a:r>
              <a:rPr lang="de-DE" sz="2000" dirty="0" err="1"/>
              <a:t>quantity</a:t>
            </a:r>
            <a:r>
              <a:rPr lang="de-DE" sz="2000" dirty="0"/>
              <a:t> </a:t>
            </a:r>
            <a:r>
              <a:rPr lang="de-DE" sz="2000" dirty="0" err="1"/>
              <a:t>changes</a:t>
            </a:r>
            <a:endParaRPr lang="de-DE" sz="2000" dirty="0"/>
          </a:p>
        </p:txBody>
      </p:sp>
      <p:grpSp>
        <p:nvGrpSpPr>
          <p:cNvPr id="2" name="Group 1"/>
          <p:cNvGrpSpPr/>
          <p:nvPr/>
        </p:nvGrpSpPr>
        <p:grpSpPr>
          <a:xfrm>
            <a:off x="6100794" y="1124746"/>
            <a:ext cx="4329076" cy="5265423"/>
            <a:chOff x="4464050" y="1124744"/>
            <a:chExt cx="4570413" cy="5535105"/>
          </a:xfrm>
        </p:grpSpPr>
        <p:grpSp>
          <p:nvGrpSpPr>
            <p:cNvPr id="4" name="Gruppieren 3"/>
            <p:cNvGrpSpPr/>
            <p:nvPr/>
          </p:nvGrpSpPr>
          <p:grpSpPr>
            <a:xfrm>
              <a:off x="5004048" y="2852936"/>
              <a:ext cx="3751410" cy="3806913"/>
              <a:chOff x="9612560" y="5251085"/>
              <a:chExt cx="4687514" cy="4815025"/>
            </a:xfrm>
          </p:grpSpPr>
          <p:grpSp>
            <p:nvGrpSpPr>
              <p:cNvPr id="5" name="Gruppieren 4"/>
              <p:cNvGrpSpPr/>
              <p:nvPr/>
            </p:nvGrpSpPr>
            <p:grpSpPr>
              <a:xfrm>
                <a:off x="9612560" y="5251085"/>
                <a:ext cx="4492722" cy="3942008"/>
                <a:chOff x="2548782" y="1787802"/>
                <a:chExt cx="4492722" cy="3942008"/>
              </a:xfrm>
            </p:grpSpPr>
            <p:pic>
              <p:nvPicPr>
                <p:cNvPr id="7" name="Picture 4"/>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a:stretch/>
              </p:blipFill>
              <p:spPr bwMode="auto">
                <a:xfrm>
                  <a:off x="2548782" y="3501016"/>
                  <a:ext cx="4464496" cy="2228794"/>
                </a:xfrm>
                <a:prstGeom prst="rect">
                  <a:avLst/>
                </a:prstGeom>
                <a:noFill/>
                <a:ln w="9525">
                  <a:noFill/>
                  <a:miter lim="800000"/>
                  <a:headEnd/>
                  <a:tailEnd/>
                </a:ln>
                <a:effectLst/>
              </p:spPr>
            </p:pic>
            <p:pic>
              <p:nvPicPr>
                <p:cNvPr id="8" name="Picture 4"/>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a:stretch/>
              </p:blipFill>
              <p:spPr bwMode="auto">
                <a:xfrm>
                  <a:off x="2577008" y="1787802"/>
                  <a:ext cx="4464496" cy="1350603"/>
                </a:xfrm>
                <a:prstGeom prst="rect">
                  <a:avLst/>
                </a:prstGeom>
                <a:noFill/>
                <a:ln w="9525">
                  <a:noFill/>
                  <a:miter lim="800000"/>
                  <a:headEnd/>
                  <a:tailEnd/>
                </a:ln>
                <a:effectLst/>
              </p:spPr>
            </p:pic>
          </p:grpSp>
          <p:pic>
            <p:nvPicPr>
              <p:cNvPr id="6" name="Picture 4"/>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a:stretch/>
            </p:blipFill>
            <p:spPr bwMode="auto">
              <a:xfrm>
                <a:off x="9835578" y="9117632"/>
                <a:ext cx="4464496" cy="948478"/>
              </a:xfrm>
              <a:prstGeom prst="rect">
                <a:avLst/>
              </a:prstGeom>
              <a:noFill/>
              <a:ln w="9525">
                <a:noFill/>
                <a:miter lim="800000"/>
                <a:headEnd/>
                <a:tailEnd/>
              </a:ln>
              <a:effectLst/>
            </p:spPr>
          </p:pic>
        </p:grpSp>
        <p:sp>
          <p:nvSpPr>
            <p:cNvPr id="1029" name="Rectangle 5"/>
            <p:cNvSpPr>
              <a:spLocks noChangeArrowheads="1"/>
            </p:cNvSpPr>
            <p:nvPr/>
          </p:nvSpPr>
          <p:spPr bwMode="auto">
            <a:xfrm>
              <a:off x="4548188" y="1876897"/>
              <a:ext cx="15875" cy="504825"/>
            </a:xfrm>
            <a:prstGeom prst="rect">
              <a:avLst/>
            </a:pr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30" name="Freeform 6"/>
            <p:cNvSpPr>
              <a:spLocks/>
            </p:cNvSpPr>
            <p:nvPr/>
          </p:nvSpPr>
          <p:spPr bwMode="auto">
            <a:xfrm>
              <a:off x="4495800" y="1751484"/>
              <a:ext cx="119063" cy="125413"/>
            </a:xfrm>
            <a:custGeom>
              <a:avLst/>
              <a:gdLst/>
              <a:ahLst/>
              <a:cxnLst>
                <a:cxn ang="0">
                  <a:pos x="0" y="184"/>
                </a:cxn>
                <a:cxn ang="0">
                  <a:pos x="176" y="0"/>
                </a:cxn>
                <a:cxn ang="0">
                  <a:pos x="176" y="0"/>
                </a:cxn>
                <a:cxn ang="0">
                  <a:pos x="176" y="0"/>
                </a:cxn>
                <a:cxn ang="0">
                  <a:pos x="352" y="184"/>
                </a:cxn>
                <a:cxn ang="0">
                  <a:pos x="352" y="184"/>
                </a:cxn>
                <a:cxn ang="0">
                  <a:pos x="352" y="184"/>
                </a:cxn>
                <a:cxn ang="0">
                  <a:pos x="176" y="368"/>
                </a:cxn>
                <a:cxn ang="0">
                  <a:pos x="176" y="368"/>
                </a:cxn>
                <a:cxn ang="0">
                  <a:pos x="176" y="368"/>
                </a:cxn>
                <a:cxn ang="0">
                  <a:pos x="0" y="184"/>
                </a:cxn>
                <a:cxn ang="0">
                  <a:pos x="0" y="184"/>
                </a:cxn>
              </a:cxnLst>
              <a:rect l="0" t="0" r="r" b="b"/>
              <a:pathLst>
                <a:path w="352" h="368">
                  <a:moveTo>
                    <a:pt x="0" y="184"/>
                  </a:moveTo>
                  <a:cubicBezTo>
                    <a:pt x="0" y="83"/>
                    <a:pt x="79" y="0"/>
                    <a:pt x="176" y="0"/>
                  </a:cubicBezTo>
                  <a:cubicBezTo>
                    <a:pt x="176" y="0"/>
                    <a:pt x="176" y="0"/>
                    <a:pt x="176" y="0"/>
                  </a:cubicBezTo>
                  <a:lnTo>
                    <a:pt x="176" y="0"/>
                  </a:lnTo>
                  <a:cubicBezTo>
                    <a:pt x="274" y="0"/>
                    <a:pt x="352" y="83"/>
                    <a:pt x="352" y="184"/>
                  </a:cubicBezTo>
                  <a:cubicBezTo>
                    <a:pt x="352" y="184"/>
                    <a:pt x="352" y="184"/>
                    <a:pt x="352" y="184"/>
                  </a:cubicBezTo>
                  <a:lnTo>
                    <a:pt x="352" y="184"/>
                  </a:lnTo>
                  <a:cubicBezTo>
                    <a:pt x="352" y="286"/>
                    <a:pt x="274" y="368"/>
                    <a:pt x="176" y="368"/>
                  </a:cubicBezTo>
                  <a:cubicBezTo>
                    <a:pt x="176" y="368"/>
                    <a:pt x="176" y="368"/>
                    <a:pt x="176" y="368"/>
                  </a:cubicBezTo>
                  <a:lnTo>
                    <a:pt x="176" y="368"/>
                  </a:lnTo>
                  <a:cubicBezTo>
                    <a:pt x="79" y="368"/>
                    <a:pt x="0" y="286"/>
                    <a:pt x="0" y="184"/>
                  </a:cubicBezTo>
                  <a:cubicBezTo>
                    <a:pt x="0" y="184"/>
                    <a:pt x="0" y="184"/>
                    <a:pt x="0" y="184"/>
                  </a:cubicBezTo>
                  <a:close/>
                </a:path>
              </a:pathLst>
            </a:custGeom>
            <a:solidFill>
              <a:srgbClr val="7F7F7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31" name="Freeform 7"/>
            <p:cNvSpPr>
              <a:spLocks noEditPoints="1"/>
            </p:cNvSpPr>
            <p:nvPr/>
          </p:nvSpPr>
          <p:spPr bwMode="auto">
            <a:xfrm>
              <a:off x="4487863" y="1743547"/>
              <a:ext cx="134938" cy="142875"/>
            </a:xfrm>
            <a:custGeom>
              <a:avLst/>
              <a:gdLst/>
              <a:ahLst/>
              <a:cxnLst>
                <a:cxn ang="0">
                  <a:pos x="1" y="206"/>
                </a:cxn>
                <a:cxn ang="0">
                  <a:pos x="5" y="165"/>
                </a:cxn>
                <a:cxn ang="0">
                  <a:pos x="18" y="124"/>
                </a:cxn>
                <a:cxn ang="0">
                  <a:pos x="61" y="60"/>
                </a:cxn>
                <a:cxn ang="0">
                  <a:pos x="91" y="36"/>
                </a:cxn>
                <a:cxn ang="0">
                  <a:pos x="125" y="17"/>
                </a:cxn>
                <a:cxn ang="0">
                  <a:pos x="163" y="5"/>
                </a:cxn>
                <a:cxn ang="0">
                  <a:pos x="203" y="1"/>
                </a:cxn>
                <a:cxn ang="0">
                  <a:pos x="244" y="6"/>
                </a:cxn>
                <a:cxn ang="0">
                  <a:pos x="281" y="19"/>
                </a:cxn>
                <a:cxn ang="0">
                  <a:pos x="315" y="38"/>
                </a:cxn>
                <a:cxn ang="0">
                  <a:pos x="346" y="66"/>
                </a:cxn>
                <a:cxn ang="0">
                  <a:pos x="385" y="131"/>
                </a:cxn>
                <a:cxn ang="0">
                  <a:pos x="396" y="169"/>
                </a:cxn>
                <a:cxn ang="0">
                  <a:pos x="400" y="211"/>
                </a:cxn>
                <a:cxn ang="0">
                  <a:pos x="396" y="252"/>
                </a:cxn>
                <a:cxn ang="0">
                  <a:pos x="383" y="293"/>
                </a:cxn>
                <a:cxn ang="0">
                  <a:pos x="341" y="356"/>
                </a:cxn>
                <a:cxn ang="0">
                  <a:pos x="311" y="382"/>
                </a:cxn>
                <a:cxn ang="0">
                  <a:pos x="276" y="401"/>
                </a:cxn>
                <a:cxn ang="0">
                  <a:pos x="239" y="412"/>
                </a:cxn>
                <a:cxn ang="0">
                  <a:pos x="198" y="416"/>
                </a:cxn>
                <a:cxn ang="0">
                  <a:pos x="159" y="411"/>
                </a:cxn>
                <a:cxn ang="0">
                  <a:pos x="121" y="399"/>
                </a:cxn>
                <a:cxn ang="0">
                  <a:pos x="87" y="379"/>
                </a:cxn>
                <a:cxn ang="0">
                  <a:pos x="56" y="352"/>
                </a:cxn>
                <a:cxn ang="0">
                  <a:pos x="15" y="287"/>
                </a:cxn>
                <a:cxn ang="0">
                  <a:pos x="5" y="248"/>
                </a:cxn>
                <a:cxn ang="0">
                  <a:pos x="52" y="243"/>
                </a:cxn>
                <a:cxn ang="0">
                  <a:pos x="62" y="274"/>
                </a:cxn>
                <a:cxn ang="0">
                  <a:pos x="97" y="325"/>
                </a:cxn>
                <a:cxn ang="0">
                  <a:pos x="118" y="343"/>
                </a:cxn>
                <a:cxn ang="0">
                  <a:pos x="144" y="358"/>
                </a:cxn>
                <a:cxn ang="0">
                  <a:pos x="172" y="365"/>
                </a:cxn>
                <a:cxn ang="0">
                  <a:pos x="203" y="369"/>
                </a:cxn>
                <a:cxn ang="0">
                  <a:pos x="234" y="365"/>
                </a:cxn>
                <a:cxn ang="0">
                  <a:pos x="263" y="355"/>
                </a:cxn>
                <a:cxn ang="0">
                  <a:pos x="288" y="341"/>
                </a:cxn>
                <a:cxn ang="0">
                  <a:pos x="310" y="320"/>
                </a:cxn>
                <a:cxn ang="0">
                  <a:pos x="342" y="268"/>
                </a:cxn>
                <a:cxn ang="0">
                  <a:pos x="349" y="239"/>
                </a:cxn>
                <a:cxn ang="0">
                  <a:pos x="353" y="206"/>
                </a:cxn>
                <a:cxn ang="0">
                  <a:pos x="349" y="174"/>
                </a:cxn>
                <a:cxn ang="0">
                  <a:pos x="339" y="144"/>
                </a:cxn>
                <a:cxn ang="0">
                  <a:pos x="305" y="91"/>
                </a:cxn>
                <a:cxn ang="0">
                  <a:pos x="284" y="75"/>
                </a:cxn>
                <a:cxn ang="0">
                  <a:pos x="258" y="60"/>
                </a:cxn>
                <a:cxn ang="0">
                  <a:pos x="229" y="51"/>
                </a:cxn>
                <a:cxn ang="0">
                  <a:pos x="198" y="48"/>
                </a:cxn>
                <a:cxn ang="0">
                  <a:pos x="168" y="52"/>
                </a:cxn>
                <a:cxn ang="0">
                  <a:pos x="140" y="62"/>
                </a:cxn>
                <a:cxn ang="0">
                  <a:pos x="114" y="77"/>
                </a:cxn>
                <a:cxn ang="0">
                  <a:pos x="92" y="97"/>
                </a:cxn>
                <a:cxn ang="0">
                  <a:pos x="59" y="150"/>
                </a:cxn>
                <a:cxn ang="0">
                  <a:pos x="51" y="178"/>
                </a:cxn>
                <a:cxn ang="0">
                  <a:pos x="48" y="211"/>
                </a:cxn>
                <a:cxn ang="0">
                  <a:pos x="52" y="243"/>
                </a:cxn>
              </a:cxnLst>
              <a:rect l="0" t="0" r="r" b="b"/>
              <a:pathLst>
                <a:path w="401" h="417">
                  <a:moveTo>
                    <a:pt x="1" y="211"/>
                  </a:moveTo>
                  <a:cubicBezTo>
                    <a:pt x="0" y="209"/>
                    <a:pt x="0" y="208"/>
                    <a:pt x="1" y="206"/>
                  </a:cubicBezTo>
                  <a:lnTo>
                    <a:pt x="5" y="169"/>
                  </a:lnTo>
                  <a:cubicBezTo>
                    <a:pt x="5" y="167"/>
                    <a:pt x="5" y="166"/>
                    <a:pt x="5" y="165"/>
                  </a:cubicBezTo>
                  <a:lnTo>
                    <a:pt x="15" y="131"/>
                  </a:lnTo>
                  <a:cubicBezTo>
                    <a:pt x="16" y="128"/>
                    <a:pt x="17" y="126"/>
                    <a:pt x="18" y="124"/>
                  </a:cubicBezTo>
                  <a:lnTo>
                    <a:pt x="56" y="65"/>
                  </a:lnTo>
                  <a:cubicBezTo>
                    <a:pt x="58" y="63"/>
                    <a:pt x="59" y="62"/>
                    <a:pt x="61" y="60"/>
                  </a:cubicBezTo>
                  <a:lnTo>
                    <a:pt x="87" y="38"/>
                  </a:lnTo>
                  <a:cubicBezTo>
                    <a:pt x="88" y="37"/>
                    <a:pt x="89" y="36"/>
                    <a:pt x="91" y="36"/>
                  </a:cubicBezTo>
                  <a:lnTo>
                    <a:pt x="121" y="19"/>
                  </a:lnTo>
                  <a:cubicBezTo>
                    <a:pt x="122" y="18"/>
                    <a:pt x="123" y="17"/>
                    <a:pt x="125" y="17"/>
                  </a:cubicBezTo>
                  <a:lnTo>
                    <a:pt x="158" y="6"/>
                  </a:lnTo>
                  <a:cubicBezTo>
                    <a:pt x="159" y="5"/>
                    <a:pt x="161" y="5"/>
                    <a:pt x="163" y="5"/>
                  </a:cubicBezTo>
                  <a:lnTo>
                    <a:pt x="198" y="1"/>
                  </a:lnTo>
                  <a:cubicBezTo>
                    <a:pt x="200" y="0"/>
                    <a:pt x="201" y="0"/>
                    <a:pt x="203" y="1"/>
                  </a:cubicBezTo>
                  <a:lnTo>
                    <a:pt x="239" y="5"/>
                  </a:lnTo>
                  <a:cubicBezTo>
                    <a:pt x="241" y="5"/>
                    <a:pt x="242" y="5"/>
                    <a:pt x="244" y="6"/>
                  </a:cubicBezTo>
                  <a:lnTo>
                    <a:pt x="277" y="17"/>
                  </a:lnTo>
                  <a:cubicBezTo>
                    <a:pt x="279" y="17"/>
                    <a:pt x="280" y="18"/>
                    <a:pt x="281" y="19"/>
                  </a:cubicBezTo>
                  <a:lnTo>
                    <a:pt x="311" y="36"/>
                  </a:lnTo>
                  <a:cubicBezTo>
                    <a:pt x="313" y="36"/>
                    <a:pt x="314" y="37"/>
                    <a:pt x="315" y="38"/>
                  </a:cubicBezTo>
                  <a:lnTo>
                    <a:pt x="341" y="60"/>
                  </a:lnTo>
                  <a:cubicBezTo>
                    <a:pt x="343" y="62"/>
                    <a:pt x="344" y="64"/>
                    <a:pt x="346" y="66"/>
                  </a:cubicBezTo>
                  <a:lnTo>
                    <a:pt x="383" y="125"/>
                  </a:lnTo>
                  <a:cubicBezTo>
                    <a:pt x="384" y="127"/>
                    <a:pt x="385" y="129"/>
                    <a:pt x="385" y="131"/>
                  </a:cubicBezTo>
                  <a:lnTo>
                    <a:pt x="395" y="165"/>
                  </a:lnTo>
                  <a:cubicBezTo>
                    <a:pt x="396" y="166"/>
                    <a:pt x="396" y="167"/>
                    <a:pt x="396" y="169"/>
                  </a:cubicBezTo>
                  <a:lnTo>
                    <a:pt x="400" y="206"/>
                  </a:lnTo>
                  <a:cubicBezTo>
                    <a:pt x="401" y="208"/>
                    <a:pt x="401" y="209"/>
                    <a:pt x="400" y="211"/>
                  </a:cubicBezTo>
                  <a:lnTo>
                    <a:pt x="396" y="248"/>
                  </a:lnTo>
                  <a:cubicBezTo>
                    <a:pt x="396" y="249"/>
                    <a:pt x="396" y="251"/>
                    <a:pt x="396" y="252"/>
                  </a:cubicBezTo>
                  <a:lnTo>
                    <a:pt x="386" y="287"/>
                  </a:lnTo>
                  <a:cubicBezTo>
                    <a:pt x="385" y="289"/>
                    <a:pt x="384" y="291"/>
                    <a:pt x="383" y="293"/>
                  </a:cubicBezTo>
                  <a:lnTo>
                    <a:pt x="346" y="351"/>
                  </a:lnTo>
                  <a:cubicBezTo>
                    <a:pt x="345" y="353"/>
                    <a:pt x="343" y="355"/>
                    <a:pt x="341" y="356"/>
                  </a:cubicBezTo>
                  <a:lnTo>
                    <a:pt x="315" y="379"/>
                  </a:lnTo>
                  <a:cubicBezTo>
                    <a:pt x="314" y="381"/>
                    <a:pt x="313" y="382"/>
                    <a:pt x="311" y="382"/>
                  </a:cubicBezTo>
                  <a:lnTo>
                    <a:pt x="281" y="399"/>
                  </a:lnTo>
                  <a:cubicBezTo>
                    <a:pt x="280" y="400"/>
                    <a:pt x="278" y="401"/>
                    <a:pt x="276" y="401"/>
                  </a:cubicBezTo>
                  <a:lnTo>
                    <a:pt x="243" y="411"/>
                  </a:lnTo>
                  <a:cubicBezTo>
                    <a:pt x="242" y="412"/>
                    <a:pt x="241" y="412"/>
                    <a:pt x="239" y="412"/>
                  </a:cubicBezTo>
                  <a:lnTo>
                    <a:pt x="203" y="416"/>
                  </a:lnTo>
                  <a:cubicBezTo>
                    <a:pt x="201" y="417"/>
                    <a:pt x="200" y="417"/>
                    <a:pt x="198" y="416"/>
                  </a:cubicBezTo>
                  <a:lnTo>
                    <a:pt x="163" y="412"/>
                  </a:lnTo>
                  <a:cubicBezTo>
                    <a:pt x="161" y="412"/>
                    <a:pt x="160" y="412"/>
                    <a:pt x="159" y="411"/>
                  </a:cubicBezTo>
                  <a:lnTo>
                    <a:pt x="126" y="401"/>
                  </a:lnTo>
                  <a:cubicBezTo>
                    <a:pt x="124" y="401"/>
                    <a:pt x="122" y="400"/>
                    <a:pt x="121" y="399"/>
                  </a:cubicBezTo>
                  <a:lnTo>
                    <a:pt x="91" y="382"/>
                  </a:lnTo>
                  <a:cubicBezTo>
                    <a:pt x="89" y="382"/>
                    <a:pt x="88" y="381"/>
                    <a:pt x="87" y="379"/>
                  </a:cubicBezTo>
                  <a:lnTo>
                    <a:pt x="61" y="356"/>
                  </a:lnTo>
                  <a:cubicBezTo>
                    <a:pt x="59" y="355"/>
                    <a:pt x="58" y="353"/>
                    <a:pt x="56" y="352"/>
                  </a:cubicBezTo>
                  <a:lnTo>
                    <a:pt x="18" y="294"/>
                  </a:lnTo>
                  <a:cubicBezTo>
                    <a:pt x="17" y="292"/>
                    <a:pt x="16" y="289"/>
                    <a:pt x="15" y="287"/>
                  </a:cubicBezTo>
                  <a:lnTo>
                    <a:pt x="5" y="252"/>
                  </a:lnTo>
                  <a:cubicBezTo>
                    <a:pt x="5" y="251"/>
                    <a:pt x="5" y="249"/>
                    <a:pt x="5" y="248"/>
                  </a:cubicBezTo>
                  <a:lnTo>
                    <a:pt x="1" y="211"/>
                  </a:lnTo>
                  <a:close/>
                  <a:moveTo>
                    <a:pt x="52" y="243"/>
                  </a:moveTo>
                  <a:lnTo>
                    <a:pt x="52" y="239"/>
                  </a:lnTo>
                  <a:lnTo>
                    <a:pt x="62" y="274"/>
                  </a:lnTo>
                  <a:lnTo>
                    <a:pt x="59" y="267"/>
                  </a:lnTo>
                  <a:lnTo>
                    <a:pt x="97" y="325"/>
                  </a:lnTo>
                  <a:lnTo>
                    <a:pt x="92" y="320"/>
                  </a:lnTo>
                  <a:lnTo>
                    <a:pt x="118" y="343"/>
                  </a:lnTo>
                  <a:lnTo>
                    <a:pt x="114" y="341"/>
                  </a:lnTo>
                  <a:lnTo>
                    <a:pt x="144" y="358"/>
                  </a:lnTo>
                  <a:lnTo>
                    <a:pt x="139" y="355"/>
                  </a:lnTo>
                  <a:lnTo>
                    <a:pt x="172" y="365"/>
                  </a:lnTo>
                  <a:lnTo>
                    <a:pt x="168" y="365"/>
                  </a:lnTo>
                  <a:lnTo>
                    <a:pt x="203" y="369"/>
                  </a:lnTo>
                  <a:lnTo>
                    <a:pt x="198" y="369"/>
                  </a:lnTo>
                  <a:lnTo>
                    <a:pt x="234" y="365"/>
                  </a:lnTo>
                  <a:lnTo>
                    <a:pt x="230" y="365"/>
                  </a:lnTo>
                  <a:lnTo>
                    <a:pt x="263" y="355"/>
                  </a:lnTo>
                  <a:lnTo>
                    <a:pt x="258" y="358"/>
                  </a:lnTo>
                  <a:lnTo>
                    <a:pt x="288" y="341"/>
                  </a:lnTo>
                  <a:lnTo>
                    <a:pt x="284" y="343"/>
                  </a:lnTo>
                  <a:lnTo>
                    <a:pt x="310" y="320"/>
                  </a:lnTo>
                  <a:lnTo>
                    <a:pt x="305" y="326"/>
                  </a:lnTo>
                  <a:lnTo>
                    <a:pt x="342" y="268"/>
                  </a:lnTo>
                  <a:lnTo>
                    <a:pt x="339" y="274"/>
                  </a:lnTo>
                  <a:lnTo>
                    <a:pt x="349" y="239"/>
                  </a:lnTo>
                  <a:lnTo>
                    <a:pt x="349" y="243"/>
                  </a:lnTo>
                  <a:lnTo>
                    <a:pt x="353" y="206"/>
                  </a:lnTo>
                  <a:lnTo>
                    <a:pt x="353" y="211"/>
                  </a:lnTo>
                  <a:lnTo>
                    <a:pt x="349" y="174"/>
                  </a:lnTo>
                  <a:lnTo>
                    <a:pt x="349" y="178"/>
                  </a:lnTo>
                  <a:lnTo>
                    <a:pt x="339" y="144"/>
                  </a:lnTo>
                  <a:lnTo>
                    <a:pt x="342" y="150"/>
                  </a:lnTo>
                  <a:lnTo>
                    <a:pt x="305" y="91"/>
                  </a:lnTo>
                  <a:lnTo>
                    <a:pt x="310" y="97"/>
                  </a:lnTo>
                  <a:lnTo>
                    <a:pt x="284" y="75"/>
                  </a:lnTo>
                  <a:lnTo>
                    <a:pt x="288" y="77"/>
                  </a:lnTo>
                  <a:lnTo>
                    <a:pt x="258" y="60"/>
                  </a:lnTo>
                  <a:lnTo>
                    <a:pt x="262" y="62"/>
                  </a:lnTo>
                  <a:lnTo>
                    <a:pt x="229" y="51"/>
                  </a:lnTo>
                  <a:lnTo>
                    <a:pt x="234" y="52"/>
                  </a:lnTo>
                  <a:lnTo>
                    <a:pt x="198" y="48"/>
                  </a:lnTo>
                  <a:lnTo>
                    <a:pt x="203" y="48"/>
                  </a:lnTo>
                  <a:lnTo>
                    <a:pt x="168" y="52"/>
                  </a:lnTo>
                  <a:lnTo>
                    <a:pt x="173" y="51"/>
                  </a:lnTo>
                  <a:lnTo>
                    <a:pt x="140" y="62"/>
                  </a:lnTo>
                  <a:lnTo>
                    <a:pt x="144" y="60"/>
                  </a:lnTo>
                  <a:lnTo>
                    <a:pt x="114" y="77"/>
                  </a:lnTo>
                  <a:lnTo>
                    <a:pt x="118" y="75"/>
                  </a:lnTo>
                  <a:lnTo>
                    <a:pt x="92" y="97"/>
                  </a:lnTo>
                  <a:lnTo>
                    <a:pt x="97" y="91"/>
                  </a:lnTo>
                  <a:lnTo>
                    <a:pt x="59" y="150"/>
                  </a:lnTo>
                  <a:lnTo>
                    <a:pt x="61" y="144"/>
                  </a:lnTo>
                  <a:lnTo>
                    <a:pt x="51" y="178"/>
                  </a:lnTo>
                  <a:lnTo>
                    <a:pt x="52" y="174"/>
                  </a:lnTo>
                  <a:lnTo>
                    <a:pt x="48" y="211"/>
                  </a:lnTo>
                  <a:lnTo>
                    <a:pt x="48" y="206"/>
                  </a:lnTo>
                  <a:lnTo>
                    <a:pt x="52" y="243"/>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32" name="Freeform 8"/>
            <p:cNvSpPr>
              <a:spLocks/>
            </p:cNvSpPr>
            <p:nvPr/>
          </p:nvSpPr>
          <p:spPr bwMode="auto">
            <a:xfrm>
              <a:off x="4495800" y="1959447"/>
              <a:ext cx="119063" cy="120650"/>
            </a:xfrm>
            <a:custGeom>
              <a:avLst/>
              <a:gdLst/>
              <a:ahLst/>
              <a:cxnLst>
                <a:cxn ang="0">
                  <a:pos x="0" y="176"/>
                </a:cxn>
                <a:cxn ang="0">
                  <a:pos x="176" y="0"/>
                </a:cxn>
                <a:cxn ang="0">
                  <a:pos x="176" y="0"/>
                </a:cxn>
                <a:cxn ang="0">
                  <a:pos x="176" y="0"/>
                </a:cxn>
                <a:cxn ang="0">
                  <a:pos x="352" y="176"/>
                </a:cxn>
                <a:cxn ang="0">
                  <a:pos x="352" y="176"/>
                </a:cxn>
                <a:cxn ang="0">
                  <a:pos x="352" y="176"/>
                </a:cxn>
                <a:cxn ang="0">
                  <a:pos x="176" y="352"/>
                </a:cxn>
                <a:cxn ang="0">
                  <a:pos x="176" y="352"/>
                </a:cxn>
                <a:cxn ang="0">
                  <a:pos x="176" y="352"/>
                </a:cxn>
                <a:cxn ang="0">
                  <a:pos x="0" y="176"/>
                </a:cxn>
                <a:cxn ang="0">
                  <a:pos x="0" y="176"/>
                </a:cxn>
              </a:cxnLst>
              <a:rect l="0" t="0" r="r" b="b"/>
              <a:pathLst>
                <a:path w="352" h="352">
                  <a:moveTo>
                    <a:pt x="0" y="176"/>
                  </a:moveTo>
                  <a:cubicBezTo>
                    <a:pt x="0" y="79"/>
                    <a:pt x="79" y="0"/>
                    <a:pt x="176" y="0"/>
                  </a:cubicBezTo>
                  <a:cubicBezTo>
                    <a:pt x="176" y="0"/>
                    <a:pt x="176" y="0"/>
                    <a:pt x="176" y="0"/>
                  </a:cubicBezTo>
                  <a:lnTo>
                    <a:pt x="176" y="0"/>
                  </a:lnTo>
                  <a:cubicBezTo>
                    <a:pt x="274" y="0"/>
                    <a:pt x="352" y="79"/>
                    <a:pt x="352" y="176"/>
                  </a:cubicBezTo>
                  <a:cubicBezTo>
                    <a:pt x="352" y="176"/>
                    <a:pt x="352" y="176"/>
                    <a:pt x="352" y="176"/>
                  </a:cubicBezTo>
                  <a:lnTo>
                    <a:pt x="352" y="176"/>
                  </a:lnTo>
                  <a:cubicBezTo>
                    <a:pt x="352" y="274"/>
                    <a:pt x="274" y="352"/>
                    <a:pt x="176" y="352"/>
                  </a:cubicBezTo>
                  <a:cubicBezTo>
                    <a:pt x="176" y="352"/>
                    <a:pt x="176" y="352"/>
                    <a:pt x="176" y="352"/>
                  </a:cubicBezTo>
                  <a:lnTo>
                    <a:pt x="176" y="352"/>
                  </a:lnTo>
                  <a:cubicBezTo>
                    <a:pt x="79" y="352"/>
                    <a:pt x="0" y="274"/>
                    <a:pt x="0" y="176"/>
                  </a:cubicBezTo>
                  <a:cubicBezTo>
                    <a:pt x="0" y="176"/>
                    <a:pt x="0" y="176"/>
                    <a:pt x="0" y="176"/>
                  </a:cubicBezTo>
                  <a:close/>
                </a:path>
              </a:pathLst>
            </a:custGeom>
            <a:solidFill>
              <a:srgbClr val="FFFFF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33" name="Freeform 9"/>
            <p:cNvSpPr>
              <a:spLocks noEditPoints="1"/>
            </p:cNvSpPr>
            <p:nvPr/>
          </p:nvSpPr>
          <p:spPr bwMode="auto">
            <a:xfrm>
              <a:off x="4487863" y="1951509"/>
              <a:ext cx="134938" cy="136525"/>
            </a:xfrm>
            <a:custGeom>
              <a:avLst/>
              <a:gdLst/>
              <a:ahLst/>
              <a:cxnLst>
                <a:cxn ang="0">
                  <a:pos x="1" y="198"/>
                </a:cxn>
                <a:cxn ang="0">
                  <a:pos x="5" y="159"/>
                </a:cxn>
                <a:cxn ang="0">
                  <a:pos x="19" y="119"/>
                </a:cxn>
                <a:cxn ang="0">
                  <a:pos x="63" y="57"/>
                </a:cxn>
                <a:cxn ang="0">
                  <a:pos x="126" y="15"/>
                </a:cxn>
                <a:cxn ang="0">
                  <a:pos x="163" y="5"/>
                </a:cxn>
                <a:cxn ang="0">
                  <a:pos x="203" y="1"/>
                </a:cxn>
                <a:cxn ang="0">
                  <a:pos x="243" y="5"/>
                </a:cxn>
                <a:cxn ang="0">
                  <a:pos x="283" y="19"/>
                </a:cxn>
                <a:cxn ang="0">
                  <a:pos x="345" y="63"/>
                </a:cxn>
                <a:cxn ang="0">
                  <a:pos x="385" y="126"/>
                </a:cxn>
                <a:cxn ang="0">
                  <a:pos x="396" y="163"/>
                </a:cxn>
                <a:cxn ang="0">
                  <a:pos x="400" y="203"/>
                </a:cxn>
                <a:cxn ang="0">
                  <a:pos x="395" y="243"/>
                </a:cxn>
                <a:cxn ang="0">
                  <a:pos x="382" y="283"/>
                </a:cxn>
                <a:cxn ang="0">
                  <a:pos x="339" y="345"/>
                </a:cxn>
                <a:cxn ang="0">
                  <a:pos x="276" y="385"/>
                </a:cxn>
                <a:cxn ang="0">
                  <a:pos x="239" y="396"/>
                </a:cxn>
                <a:cxn ang="0">
                  <a:pos x="198" y="400"/>
                </a:cxn>
                <a:cxn ang="0">
                  <a:pos x="159" y="395"/>
                </a:cxn>
                <a:cxn ang="0">
                  <a:pos x="119" y="382"/>
                </a:cxn>
                <a:cxn ang="0">
                  <a:pos x="57" y="339"/>
                </a:cxn>
                <a:cxn ang="0">
                  <a:pos x="15" y="276"/>
                </a:cxn>
                <a:cxn ang="0">
                  <a:pos x="5" y="239"/>
                </a:cxn>
                <a:cxn ang="0">
                  <a:pos x="52" y="234"/>
                </a:cxn>
                <a:cxn ang="0">
                  <a:pos x="61" y="263"/>
                </a:cxn>
                <a:cxn ang="0">
                  <a:pos x="96" y="312"/>
                </a:cxn>
                <a:cxn ang="0">
                  <a:pos x="146" y="342"/>
                </a:cxn>
                <a:cxn ang="0">
                  <a:pos x="172" y="349"/>
                </a:cxn>
                <a:cxn ang="0">
                  <a:pos x="203" y="353"/>
                </a:cxn>
                <a:cxn ang="0">
                  <a:pos x="234" y="349"/>
                </a:cxn>
                <a:cxn ang="0">
                  <a:pos x="263" y="339"/>
                </a:cxn>
                <a:cxn ang="0">
                  <a:pos x="312" y="305"/>
                </a:cxn>
                <a:cxn ang="0">
                  <a:pos x="342" y="256"/>
                </a:cxn>
                <a:cxn ang="0">
                  <a:pos x="349" y="230"/>
                </a:cxn>
                <a:cxn ang="0">
                  <a:pos x="353" y="198"/>
                </a:cxn>
                <a:cxn ang="0">
                  <a:pos x="349" y="168"/>
                </a:cxn>
                <a:cxn ang="0">
                  <a:pos x="339" y="139"/>
                </a:cxn>
                <a:cxn ang="0">
                  <a:pos x="305" y="90"/>
                </a:cxn>
                <a:cxn ang="0">
                  <a:pos x="256" y="58"/>
                </a:cxn>
                <a:cxn ang="0">
                  <a:pos x="230" y="51"/>
                </a:cxn>
                <a:cxn ang="0">
                  <a:pos x="198" y="48"/>
                </a:cxn>
                <a:cxn ang="0">
                  <a:pos x="168" y="52"/>
                </a:cxn>
                <a:cxn ang="0">
                  <a:pos x="139" y="61"/>
                </a:cxn>
                <a:cxn ang="0">
                  <a:pos x="90" y="96"/>
                </a:cxn>
                <a:cxn ang="0">
                  <a:pos x="58" y="146"/>
                </a:cxn>
                <a:cxn ang="0">
                  <a:pos x="51" y="172"/>
                </a:cxn>
                <a:cxn ang="0">
                  <a:pos x="48" y="203"/>
                </a:cxn>
                <a:cxn ang="0">
                  <a:pos x="52" y="234"/>
                </a:cxn>
              </a:cxnLst>
              <a:rect l="0" t="0" r="r" b="b"/>
              <a:pathLst>
                <a:path w="401" h="401">
                  <a:moveTo>
                    <a:pt x="1" y="203"/>
                  </a:moveTo>
                  <a:cubicBezTo>
                    <a:pt x="0" y="201"/>
                    <a:pt x="0" y="200"/>
                    <a:pt x="1" y="198"/>
                  </a:cubicBezTo>
                  <a:lnTo>
                    <a:pt x="5" y="163"/>
                  </a:lnTo>
                  <a:cubicBezTo>
                    <a:pt x="5" y="161"/>
                    <a:pt x="5" y="160"/>
                    <a:pt x="5" y="159"/>
                  </a:cubicBezTo>
                  <a:lnTo>
                    <a:pt x="15" y="126"/>
                  </a:lnTo>
                  <a:cubicBezTo>
                    <a:pt x="16" y="123"/>
                    <a:pt x="17" y="121"/>
                    <a:pt x="19" y="119"/>
                  </a:cubicBezTo>
                  <a:lnTo>
                    <a:pt x="57" y="63"/>
                  </a:lnTo>
                  <a:cubicBezTo>
                    <a:pt x="58" y="60"/>
                    <a:pt x="60" y="58"/>
                    <a:pt x="63" y="57"/>
                  </a:cubicBezTo>
                  <a:lnTo>
                    <a:pt x="119" y="19"/>
                  </a:lnTo>
                  <a:cubicBezTo>
                    <a:pt x="121" y="17"/>
                    <a:pt x="123" y="16"/>
                    <a:pt x="126" y="15"/>
                  </a:cubicBezTo>
                  <a:lnTo>
                    <a:pt x="159" y="5"/>
                  </a:lnTo>
                  <a:cubicBezTo>
                    <a:pt x="160" y="5"/>
                    <a:pt x="161" y="5"/>
                    <a:pt x="163" y="5"/>
                  </a:cubicBezTo>
                  <a:lnTo>
                    <a:pt x="198" y="1"/>
                  </a:lnTo>
                  <a:cubicBezTo>
                    <a:pt x="200" y="0"/>
                    <a:pt x="201" y="0"/>
                    <a:pt x="203" y="1"/>
                  </a:cubicBezTo>
                  <a:lnTo>
                    <a:pt x="239" y="5"/>
                  </a:lnTo>
                  <a:cubicBezTo>
                    <a:pt x="241" y="5"/>
                    <a:pt x="242" y="5"/>
                    <a:pt x="243" y="5"/>
                  </a:cubicBezTo>
                  <a:lnTo>
                    <a:pt x="276" y="15"/>
                  </a:lnTo>
                  <a:cubicBezTo>
                    <a:pt x="279" y="16"/>
                    <a:pt x="281" y="17"/>
                    <a:pt x="283" y="19"/>
                  </a:cubicBezTo>
                  <a:lnTo>
                    <a:pt x="339" y="57"/>
                  </a:lnTo>
                  <a:cubicBezTo>
                    <a:pt x="342" y="58"/>
                    <a:pt x="344" y="61"/>
                    <a:pt x="345" y="63"/>
                  </a:cubicBezTo>
                  <a:lnTo>
                    <a:pt x="382" y="119"/>
                  </a:lnTo>
                  <a:cubicBezTo>
                    <a:pt x="384" y="121"/>
                    <a:pt x="385" y="123"/>
                    <a:pt x="385" y="126"/>
                  </a:cubicBezTo>
                  <a:lnTo>
                    <a:pt x="395" y="159"/>
                  </a:lnTo>
                  <a:cubicBezTo>
                    <a:pt x="396" y="160"/>
                    <a:pt x="396" y="161"/>
                    <a:pt x="396" y="163"/>
                  </a:cubicBezTo>
                  <a:lnTo>
                    <a:pt x="400" y="198"/>
                  </a:lnTo>
                  <a:cubicBezTo>
                    <a:pt x="401" y="200"/>
                    <a:pt x="401" y="201"/>
                    <a:pt x="400" y="203"/>
                  </a:cubicBezTo>
                  <a:lnTo>
                    <a:pt x="396" y="239"/>
                  </a:lnTo>
                  <a:cubicBezTo>
                    <a:pt x="396" y="241"/>
                    <a:pt x="396" y="242"/>
                    <a:pt x="395" y="243"/>
                  </a:cubicBezTo>
                  <a:lnTo>
                    <a:pt x="385" y="276"/>
                  </a:lnTo>
                  <a:cubicBezTo>
                    <a:pt x="385" y="279"/>
                    <a:pt x="384" y="281"/>
                    <a:pt x="382" y="283"/>
                  </a:cubicBezTo>
                  <a:lnTo>
                    <a:pt x="345" y="339"/>
                  </a:lnTo>
                  <a:cubicBezTo>
                    <a:pt x="344" y="341"/>
                    <a:pt x="341" y="344"/>
                    <a:pt x="339" y="345"/>
                  </a:cubicBezTo>
                  <a:lnTo>
                    <a:pt x="283" y="382"/>
                  </a:lnTo>
                  <a:cubicBezTo>
                    <a:pt x="281" y="384"/>
                    <a:pt x="279" y="385"/>
                    <a:pt x="276" y="385"/>
                  </a:cubicBezTo>
                  <a:lnTo>
                    <a:pt x="243" y="395"/>
                  </a:lnTo>
                  <a:cubicBezTo>
                    <a:pt x="242" y="396"/>
                    <a:pt x="241" y="396"/>
                    <a:pt x="239" y="396"/>
                  </a:cubicBezTo>
                  <a:lnTo>
                    <a:pt x="203" y="400"/>
                  </a:lnTo>
                  <a:cubicBezTo>
                    <a:pt x="201" y="401"/>
                    <a:pt x="200" y="401"/>
                    <a:pt x="198" y="400"/>
                  </a:cubicBezTo>
                  <a:lnTo>
                    <a:pt x="163" y="396"/>
                  </a:lnTo>
                  <a:cubicBezTo>
                    <a:pt x="161" y="396"/>
                    <a:pt x="160" y="396"/>
                    <a:pt x="159" y="395"/>
                  </a:cubicBezTo>
                  <a:lnTo>
                    <a:pt x="126" y="385"/>
                  </a:lnTo>
                  <a:cubicBezTo>
                    <a:pt x="123" y="385"/>
                    <a:pt x="121" y="384"/>
                    <a:pt x="119" y="382"/>
                  </a:cubicBezTo>
                  <a:lnTo>
                    <a:pt x="63" y="345"/>
                  </a:lnTo>
                  <a:cubicBezTo>
                    <a:pt x="61" y="344"/>
                    <a:pt x="58" y="342"/>
                    <a:pt x="57" y="339"/>
                  </a:cubicBezTo>
                  <a:lnTo>
                    <a:pt x="19" y="283"/>
                  </a:lnTo>
                  <a:cubicBezTo>
                    <a:pt x="17" y="281"/>
                    <a:pt x="16" y="279"/>
                    <a:pt x="15" y="276"/>
                  </a:cubicBezTo>
                  <a:lnTo>
                    <a:pt x="5" y="243"/>
                  </a:lnTo>
                  <a:cubicBezTo>
                    <a:pt x="5" y="242"/>
                    <a:pt x="5" y="241"/>
                    <a:pt x="5" y="239"/>
                  </a:cubicBezTo>
                  <a:lnTo>
                    <a:pt x="1" y="203"/>
                  </a:lnTo>
                  <a:close/>
                  <a:moveTo>
                    <a:pt x="52" y="234"/>
                  </a:moveTo>
                  <a:lnTo>
                    <a:pt x="51" y="230"/>
                  </a:lnTo>
                  <a:lnTo>
                    <a:pt x="61" y="263"/>
                  </a:lnTo>
                  <a:lnTo>
                    <a:pt x="58" y="256"/>
                  </a:lnTo>
                  <a:lnTo>
                    <a:pt x="96" y="312"/>
                  </a:lnTo>
                  <a:lnTo>
                    <a:pt x="90" y="305"/>
                  </a:lnTo>
                  <a:lnTo>
                    <a:pt x="146" y="342"/>
                  </a:lnTo>
                  <a:lnTo>
                    <a:pt x="139" y="339"/>
                  </a:lnTo>
                  <a:lnTo>
                    <a:pt x="172" y="349"/>
                  </a:lnTo>
                  <a:lnTo>
                    <a:pt x="168" y="349"/>
                  </a:lnTo>
                  <a:lnTo>
                    <a:pt x="203" y="353"/>
                  </a:lnTo>
                  <a:lnTo>
                    <a:pt x="198" y="353"/>
                  </a:lnTo>
                  <a:lnTo>
                    <a:pt x="234" y="349"/>
                  </a:lnTo>
                  <a:lnTo>
                    <a:pt x="230" y="349"/>
                  </a:lnTo>
                  <a:lnTo>
                    <a:pt x="263" y="339"/>
                  </a:lnTo>
                  <a:lnTo>
                    <a:pt x="256" y="342"/>
                  </a:lnTo>
                  <a:lnTo>
                    <a:pt x="312" y="305"/>
                  </a:lnTo>
                  <a:lnTo>
                    <a:pt x="305" y="312"/>
                  </a:lnTo>
                  <a:lnTo>
                    <a:pt x="342" y="256"/>
                  </a:lnTo>
                  <a:lnTo>
                    <a:pt x="339" y="263"/>
                  </a:lnTo>
                  <a:lnTo>
                    <a:pt x="349" y="230"/>
                  </a:lnTo>
                  <a:lnTo>
                    <a:pt x="349" y="234"/>
                  </a:lnTo>
                  <a:lnTo>
                    <a:pt x="353" y="198"/>
                  </a:lnTo>
                  <a:lnTo>
                    <a:pt x="353" y="203"/>
                  </a:lnTo>
                  <a:lnTo>
                    <a:pt x="349" y="168"/>
                  </a:lnTo>
                  <a:lnTo>
                    <a:pt x="349" y="172"/>
                  </a:lnTo>
                  <a:lnTo>
                    <a:pt x="339" y="139"/>
                  </a:lnTo>
                  <a:lnTo>
                    <a:pt x="342" y="146"/>
                  </a:lnTo>
                  <a:lnTo>
                    <a:pt x="305" y="90"/>
                  </a:lnTo>
                  <a:lnTo>
                    <a:pt x="312" y="96"/>
                  </a:lnTo>
                  <a:lnTo>
                    <a:pt x="256" y="58"/>
                  </a:lnTo>
                  <a:lnTo>
                    <a:pt x="263" y="61"/>
                  </a:lnTo>
                  <a:lnTo>
                    <a:pt x="230" y="51"/>
                  </a:lnTo>
                  <a:lnTo>
                    <a:pt x="234" y="52"/>
                  </a:lnTo>
                  <a:lnTo>
                    <a:pt x="198" y="48"/>
                  </a:lnTo>
                  <a:lnTo>
                    <a:pt x="203" y="48"/>
                  </a:lnTo>
                  <a:lnTo>
                    <a:pt x="168" y="52"/>
                  </a:lnTo>
                  <a:lnTo>
                    <a:pt x="172" y="51"/>
                  </a:lnTo>
                  <a:lnTo>
                    <a:pt x="139" y="61"/>
                  </a:lnTo>
                  <a:lnTo>
                    <a:pt x="146" y="58"/>
                  </a:lnTo>
                  <a:lnTo>
                    <a:pt x="90" y="96"/>
                  </a:lnTo>
                  <a:lnTo>
                    <a:pt x="96" y="90"/>
                  </a:lnTo>
                  <a:lnTo>
                    <a:pt x="58" y="146"/>
                  </a:lnTo>
                  <a:lnTo>
                    <a:pt x="61" y="139"/>
                  </a:lnTo>
                  <a:lnTo>
                    <a:pt x="51" y="172"/>
                  </a:lnTo>
                  <a:lnTo>
                    <a:pt x="52" y="168"/>
                  </a:lnTo>
                  <a:lnTo>
                    <a:pt x="48" y="203"/>
                  </a:lnTo>
                  <a:lnTo>
                    <a:pt x="48" y="198"/>
                  </a:lnTo>
                  <a:lnTo>
                    <a:pt x="52" y="234"/>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34" name="Freeform 10"/>
            <p:cNvSpPr>
              <a:spLocks/>
            </p:cNvSpPr>
            <p:nvPr/>
          </p:nvSpPr>
          <p:spPr bwMode="auto">
            <a:xfrm>
              <a:off x="4495800" y="2172172"/>
              <a:ext cx="119063" cy="120650"/>
            </a:xfrm>
            <a:custGeom>
              <a:avLst/>
              <a:gdLst/>
              <a:ahLst/>
              <a:cxnLst>
                <a:cxn ang="0">
                  <a:pos x="0" y="176"/>
                </a:cxn>
                <a:cxn ang="0">
                  <a:pos x="176" y="0"/>
                </a:cxn>
                <a:cxn ang="0">
                  <a:pos x="176" y="0"/>
                </a:cxn>
                <a:cxn ang="0">
                  <a:pos x="176" y="0"/>
                </a:cxn>
                <a:cxn ang="0">
                  <a:pos x="352" y="176"/>
                </a:cxn>
                <a:cxn ang="0">
                  <a:pos x="352" y="176"/>
                </a:cxn>
                <a:cxn ang="0">
                  <a:pos x="352" y="176"/>
                </a:cxn>
                <a:cxn ang="0">
                  <a:pos x="176" y="352"/>
                </a:cxn>
                <a:cxn ang="0">
                  <a:pos x="176" y="352"/>
                </a:cxn>
                <a:cxn ang="0">
                  <a:pos x="176" y="352"/>
                </a:cxn>
                <a:cxn ang="0">
                  <a:pos x="0" y="176"/>
                </a:cxn>
                <a:cxn ang="0">
                  <a:pos x="0" y="176"/>
                </a:cxn>
              </a:cxnLst>
              <a:rect l="0" t="0" r="r" b="b"/>
              <a:pathLst>
                <a:path w="352" h="352">
                  <a:moveTo>
                    <a:pt x="0" y="176"/>
                  </a:moveTo>
                  <a:cubicBezTo>
                    <a:pt x="0" y="79"/>
                    <a:pt x="79" y="0"/>
                    <a:pt x="176" y="0"/>
                  </a:cubicBezTo>
                  <a:cubicBezTo>
                    <a:pt x="176" y="0"/>
                    <a:pt x="176" y="0"/>
                    <a:pt x="176" y="0"/>
                  </a:cubicBezTo>
                  <a:lnTo>
                    <a:pt x="176" y="0"/>
                  </a:lnTo>
                  <a:cubicBezTo>
                    <a:pt x="274" y="0"/>
                    <a:pt x="352" y="79"/>
                    <a:pt x="352" y="176"/>
                  </a:cubicBezTo>
                  <a:cubicBezTo>
                    <a:pt x="352" y="176"/>
                    <a:pt x="352" y="176"/>
                    <a:pt x="352" y="176"/>
                  </a:cubicBezTo>
                  <a:lnTo>
                    <a:pt x="352" y="176"/>
                  </a:lnTo>
                  <a:cubicBezTo>
                    <a:pt x="352" y="274"/>
                    <a:pt x="274" y="352"/>
                    <a:pt x="176" y="352"/>
                  </a:cubicBezTo>
                  <a:cubicBezTo>
                    <a:pt x="176" y="352"/>
                    <a:pt x="176" y="352"/>
                    <a:pt x="176" y="352"/>
                  </a:cubicBezTo>
                  <a:lnTo>
                    <a:pt x="176" y="352"/>
                  </a:lnTo>
                  <a:cubicBezTo>
                    <a:pt x="79" y="352"/>
                    <a:pt x="0" y="274"/>
                    <a:pt x="0" y="176"/>
                  </a:cubicBezTo>
                  <a:cubicBezTo>
                    <a:pt x="0" y="176"/>
                    <a:pt x="0" y="176"/>
                    <a:pt x="0" y="176"/>
                  </a:cubicBezTo>
                  <a:close/>
                </a:path>
              </a:pathLst>
            </a:custGeom>
            <a:solidFill>
              <a:srgbClr val="FFFFF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35" name="Freeform 11"/>
            <p:cNvSpPr>
              <a:spLocks noEditPoints="1"/>
            </p:cNvSpPr>
            <p:nvPr/>
          </p:nvSpPr>
          <p:spPr bwMode="auto">
            <a:xfrm>
              <a:off x="4487863" y="2164234"/>
              <a:ext cx="134938" cy="136525"/>
            </a:xfrm>
            <a:custGeom>
              <a:avLst/>
              <a:gdLst/>
              <a:ahLst/>
              <a:cxnLst>
                <a:cxn ang="0">
                  <a:pos x="1" y="198"/>
                </a:cxn>
                <a:cxn ang="0">
                  <a:pos x="5" y="159"/>
                </a:cxn>
                <a:cxn ang="0">
                  <a:pos x="19" y="119"/>
                </a:cxn>
                <a:cxn ang="0">
                  <a:pos x="63" y="57"/>
                </a:cxn>
                <a:cxn ang="0">
                  <a:pos x="126" y="15"/>
                </a:cxn>
                <a:cxn ang="0">
                  <a:pos x="163" y="5"/>
                </a:cxn>
                <a:cxn ang="0">
                  <a:pos x="203" y="1"/>
                </a:cxn>
                <a:cxn ang="0">
                  <a:pos x="243" y="5"/>
                </a:cxn>
                <a:cxn ang="0">
                  <a:pos x="283" y="19"/>
                </a:cxn>
                <a:cxn ang="0">
                  <a:pos x="345" y="63"/>
                </a:cxn>
                <a:cxn ang="0">
                  <a:pos x="385" y="126"/>
                </a:cxn>
                <a:cxn ang="0">
                  <a:pos x="396" y="163"/>
                </a:cxn>
                <a:cxn ang="0">
                  <a:pos x="400" y="203"/>
                </a:cxn>
                <a:cxn ang="0">
                  <a:pos x="395" y="243"/>
                </a:cxn>
                <a:cxn ang="0">
                  <a:pos x="382" y="283"/>
                </a:cxn>
                <a:cxn ang="0">
                  <a:pos x="339" y="345"/>
                </a:cxn>
                <a:cxn ang="0">
                  <a:pos x="276" y="385"/>
                </a:cxn>
                <a:cxn ang="0">
                  <a:pos x="239" y="396"/>
                </a:cxn>
                <a:cxn ang="0">
                  <a:pos x="198" y="400"/>
                </a:cxn>
                <a:cxn ang="0">
                  <a:pos x="159" y="395"/>
                </a:cxn>
                <a:cxn ang="0">
                  <a:pos x="119" y="382"/>
                </a:cxn>
                <a:cxn ang="0">
                  <a:pos x="57" y="339"/>
                </a:cxn>
                <a:cxn ang="0">
                  <a:pos x="15" y="276"/>
                </a:cxn>
                <a:cxn ang="0">
                  <a:pos x="5" y="239"/>
                </a:cxn>
                <a:cxn ang="0">
                  <a:pos x="52" y="234"/>
                </a:cxn>
                <a:cxn ang="0">
                  <a:pos x="61" y="263"/>
                </a:cxn>
                <a:cxn ang="0">
                  <a:pos x="96" y="312"/>
                </a:cxn>
                <a:cxn ang="0">
                  <a:pos x="146" y="342"/>
                </a:cxn>
                <a:cxn ang="0">
                  <a:pos x="172" y="349"/>
                </a:cxn>
                <a:cxn ang="0">
                  <a:pos x="203" y="353"/>
                </a:cxn>
                <a:cxn ang="0">
                  <a:pos x="234" y="349"/>
                </a:cxn>
                <a:cxn ang="0">
                  <a:pos x="263" y="339"/>
                </a:cxn>
                <a:cxn ang="0">
                  <a:pos x="312" y="305"/>
                </a:cxn>
                <a:cxn ang="0">
                  <a:pos x="342" y="256"/>
                </a:cxn>
                <a:cxn ang="0">
                  <a:pos x="349" y="230"/>
                </a:cxn>
                <a:cxn ang="0">
                  <a:pos x="353" y="198"/>
                </a:cxn>
                <a:cxn ang="0">
                  <a:pos x="349" y="168"/>
                </a:cxn>
                <a:cxn ang="0">
                  <a:pos x="339" y="139"/>
                </a:cxn>
                <a:cxn ang="0">
                  <a:pos x="305" y="90"/>
                </a:cxn>
                <a:cxn ang="0">
                  <a:pos x="256" y="58"/>
                </a:cxn>
                <a:cxn ang="0">
                  <a:pos x="230" y="51"/>
                </a:cxn>
                <a:cxn ang="0">
                  <a:pos x="198" y="48"/>
                </a:cxn>
                <a:cxn ang="0">
                  <a:pos x="168" y="52"/>
                </a:cxn>
                <a:cxn ang="0">
                  <a:pos x="139" y="61"/>
                </a:cxn>
                <a:cxn ang="0">
                  <a:pos x="90" y="96"/>
                </a:cxn>
                <a:cxn ang="0">
                  <a:pos x="58" y="146"/>
                </a:cxn>
                <a:cxn ang="0">
                  <a:pos x="51" y="172"/>
                </a:cxn>
                <a:cxn ang="0">
                  <a:pos x="48" y="203"/>
                </a:cxn>
                <a:cxn ang="0">
                  <a:pos x="52" y="234"/>
                </a:cxn>
              </a:cxnLst>
              <a:rect l="0" t="0" r="r" b="b"/>
              <a:pathLst>
                <a:path w="401" h="401">
                  <a:moveTo>
                    <a:pt x="1" y="203"/>
                  </a:moveTo>
                  <a:cubicBezTo>
                    <a:pt x="0" y="201"/>
                    <a:pt x="0" y="200"/>
                    <a:pt x="1" y="198"/>
                  </a:cubicBezTo>
                  <a:lnTo>
                    <a:pt x="5" y="163"/>
                  </a:lnTo>
                  <a:cubicBezTo>
                    <a:pt x="5" y="161"/>
                    <a:pt x="5" y="160"/>
                    <a:pt x="5" y="159"/>
                  </a:cubicBezTo>
                  <a:lnTo>
                    <a:pt x="15" y="126"/>
                  </a:lnTo>
                  <a:cubicBezTo>
                    <a:pt x="16" y="123"/>
                    <a:pt x="17" y="121"/>
                    <a:pt x="19" y="119"/>
                  </a:cubicBezTo>
                  <a:lnTo>
                    <a:pt x="57" y="63"/>
                  </a:lnTo>
                  <a:cubicBezTo>
                    <a:pt x="58" y="60"/>
                    <a:pt x="60" y="58"/>
                    <a:pt x="63" y="57"/>
                  </a:cubicBezTo>
                  <a:lnTo>
                    <a:pt x="119" y="19"/>
                  </a:lnTo>
                  <a:cubicBezTo>
                    <a:pt x="121" y="17"/>
                    <a:pt x="123" y="16"/>
                    <a:pt x="126" y="15"/>
                  </a:cubicBezTo>
                  <a:lnTo>
                    <a:pt x="159" y="5"/>
                  </a:lnTo>
                  <a:cubicBezTo>
                    <a:pt x="160" y="5"/>
                    <a:pt x="161" y="5"/>
                    <a:pt x="163" y="5"/>
                  </a:cubicBezTo>
                  <a:lnTo>
                    <a:pt x="198" y="1"/>
                  </a:lnTo>
                  <a:cubicBezTo>
                    <a:pt x="200" y="0"/>
                    <a:pt x="201" y="0"/>
                    <a:pt x="203" y="1"/>
                  </a:cubicBezTo>
                  <a:lnTo>
                    <a:pt x="239" y="5"/>
                  </a:lnTo>
                  <a:cubicBezTo>
                    <a:pt x="241" y="5"/>
                    <a:pt x="242" y="5"/>
                    <a:pt x="243" y="5"/>
                  </a:cubicBezTo>
                  <a:lnTo>
                    <a:pt x="276" y="15"/>
                  </a:lnTo>
                  <a:cubicBezTo>
                    <a:pt x="279" y="16"/>
                    <a:pt x="281" y="17"/>
                    <a:pt x="283" y="19"/>
                  </a:cubicBezTo>
                  <a:lnTo>
                    <a:pt x="339" y="57"/>
                  </a:lnTo>
                  <a:cubicBezTo>
                    <a:pt x="342" y="58"/>
                    <a:pt x="344" y="61"/>
                    <a:pt x="345" y="63"/>
                  </a:cubicBezTo>
                  <a:lnTo>
                    <a:pt x="382" y="119"/>
                  </a:lnTo>
                  <a:cubicBezTo>
                    <a:pt x="384" y="121"/>
                    <a:pt x="385" y="123"/>
                    <a:pt x="385" y="126"/>
                  </a:cubicBezTo>
                  <a:lnTo>
                    <a:pt x="395" y="159"/>
                  </a:lnTo>
                  <a:cubicBezTo>
                    <a:pt x="396" y="160"/>
                    <a:pt x="396" y="161"/>
                    <a:pt x="396" y="163"/>
                  </a:cubicBezTo>
                  <a:lnTo>
                    <a:pt x="400" y="198"/>
                  </a:lnTo>
                  <a:cubicBezTo>
                    <a:pt x="401" y="200"/>
                    <a:pt x="401" y="201"/>
                    <a:pt x="400" y="203"/>
                  </a:cubicBezTo>
                  <a:lnTo>
                    <a:pt x="396" y="239"/>
                  </a:lnTo>
                  <a:cubicBezTo>
                    <a:pt x="396" y="241"/>
                    <a:pt x="396" y="242"/>
                    <a:pt x="395" y="243"/>
                  </a:cubicBezTo>
                  <a:lnTo>
                    <a:pt x="385" y="276"/>
                  </a:lnTo>
                  <a:cubicBezTo>
                    <a:pt x="385" y="279"/>
                    <a:pt x="384" y="281"/>
                    <a:pt x="382" y="283"/>
                  </a:cubicBezTo>
                  <a:lnTo>
                    <a:pt x="345" y="339"/>
                  </a:lnTo>
                  <a:cubicBezTo>
                    <a:pt x="344" y="341"/>
                    <a:pt x="341" y="344"/>
                    <a:pt x="339" y="345"/>
                  </a:cubicBezTo>
                  <a:lnTo>
                    <a:pt x="283" y="382"/>
                  </a:lnTo>
                  <a:cubicBezTo>
                    <a:pt x="281" y="384"/>
                    <a:pt x="279" y="385"/>
                    <a:pt x="276" y="385"/>
                  </a:cubicBezTo>
                  <a:lnTo>
                    <a:pt x="243" y="395"/>
                  </a:lnTo>
                  <a:cubicBezTo>
                    <a:pt x="242" y="396"/>
                    <a:pt x="241" y="396"/>
                    <a:pt x="239" y="396"/>
                  </a:cubicBezTo>
                  <a:lnTo>
                    <a:pt x="203" y="400"/>
                  </a:lnTo>
                  <a:cubicBezTo>
                    <a:pt x="201" y="401"/>
                    <a:pt x="200" y="401"/>
                    <a:pt x="198" y="400"/>
                  </a:cubicBezTo>
                  <a:lnTo>
                    <a:pt x="163" y="396"/>
                  </a:lnTo>
                  <a:cubicBezTo>
                    <a:pt x="161" y="396"/>
                    <a:pt x="160" y="396"/>
                    <a:pt x="159" y="395"/>
                  </a:cubicBezTo>
                  <a:lnTo>
                    <a:pt x="126" y="385"/>
                  </a:lnTo>
                  <a:cubicBezTo>
                    <a:pt x="123" y="385"/>
                    <a:pt x="121" y="384"/>
                    <a:pt x="119" y="382"/>
                  </a:cubicBezTo>
                  <a:lnTo>
                    <a:pt x="63" y="345"/>
                  </a:lnTo>
                  <a:cubicBezTo>
                    <a:pt x="61" y="344"/>
                    <a:pt x="58" y="342"/>
                    <a:pt x="57" y="339"/>
                  </a:cubicBezTo>
                  <a:lnTo>
                    <a:pt x="19" y="283"/>
                  </a:lnTo>
                  <a:cubicBezTo>
                    <a:pt x="17" y="281"/>
                    <a:pt x="16" y="279"/>
                    <a:pt x="15" y="276"/>
                  </a:cubicBezTo>
                  <a:lnTo>
                    <a:pt x="5" y="243"/>
                  </a:lnTo>
                  <a:cubicBezTo>
                    <a:pt x="5" y="242"/>
                    <a:pt x="5" y="241"/>
                    <a:pt x="5" y="239"/>
                  </a:cubicBezTo>
                  <a:lnTo>
                    <a:pt x="1" y="203"/>
                  </a:lnTo>
                  <a:close/>
                  <a:moveTo>
                    <a:pt x="52" y="234"/>
                  </a:moveTo>
                  <a:lnTo>
                    <a:pt x="51" y="230"/>
                  </a:lnTo>
                  <a:lnTo>
                    <a:pt x="61" y="263"/>
                  </a:lnTo>
                  <a:lnTo>
                    <a:pt x="58" y="256"/>
                  </a:lnTo>
                  <a:lnTo>
                    <a:pt x="96" y="312"/>
                  </a:lnTo>
                  <a:lnTo>
                    <a:pt x="90" y="305"/>
                  </a:lnTo>
                  <a:lnTo>
                    <a:pt x="146" y="342"/>
                  </a:lnTo>
                  <a:lnTo>
                    <a:pt x="139" y="339"/>
                  </a:lnTo>
                  <a:lnTo>
                    <a:pt x="172" y="349"/>
                  </a:lnTo>
                  <a:lnTo>
                    <a:pt x="168" y="349"/>
                  </a:lnTo>
                  <a:lnTo>
                    <a:pt x="203" y="353"/>
                  </a:lnTo>
                  <a:lnTo>
                    <a:pt x="198" y="353"/>
                  </a:lnTo>
                  <a:lnTo>
                    <a:pt x="234" y="349"/>
                  </a:lnTo>
                  <a:lnTo>
                    <a:pt x="230" y="349"/>
                  </a:lnTo>
                  <a:lnTo>
                    <a:pt x="263" y="339"/>
                  </a:lnTo>
                  <a:lnTo>
                    <a:pt x="256" y="342"/>
                  </a:lnTo>
                  <a:lnTo>
                    <a:pt x="312" y="305"/>
                  </a:lnTo>
                  <a:lnTo>
                    <a:pt x="305" y="312"/>
                  </a:lnTo>
                  <a:lnTo>
                    <a:pt x="342" y="256"/>
                  </a:lnTo>
                  <a:lnTo>
                    <a:pt x="339" y="263"/>
                  </a:lnTo>
                  <a:lnTo>
                    <a:pt x="349" y="230"/>
                  </a:lnTo>
                  <a:lnTo>
                    <a:pt x="349" y="234"/>
                  </a:lnTo>
                  <a:lnTo>
                    <a:pt x="353" y="198"/>
                  </a:lnTo>
                  <a:lnTo>
                    <a:pt x="353" y="203"/>
                  </a:lnTo>
                  <a:lnTo>
                    <a:pt x="349" y="168"/>
                  </a:lnTo>
                  <a:lnTo>
                    <a:pt x="349" y="172"/>
                  </a:lnTo>
                  <a:lnTo>
                    <a:pt x="339" y="139"/>
                  </a:lnTo>
                  <a:lnTo>
                    <a:pt x="342" y="146"/>
                  </a:lnTo>
                  <a:lnTo>
                    <a:pt x="305" y="90"/>
                  </a:lnTo>
                  <a:lnTo>
                    <a:pt x="312" y="96"/>
                  </a:lnTo>
                  <a:lnTo>
                    <a:pt x="256" y="58"/>
                  </a:lnTo>
                  <a:lnTo>
                    <a:pt x="263" y="61"/>
                  </a:lnTo>
                  <a:lnTo>
                    <a:pt x="230" y="51"/>
                  </a:lnTo>
                  <a:lnTo>
                    <a:pt x="234" y="52"/>
                  </a:lnTo>
                  <a:lnTo>
                    <a:pt x="198" y="48"/>
                  </a:lnTo>
                  <a:lnTo>
                    <a:pt x="203" y="48"/>
                  </a:lnTo>
                  <a:lnTo>
                    <a:pt x="168" y="52"/>
                  </a:lnTo>
                  <a:lnTo>
                    <a:pt x="172" y="51"/>
                  </a:lnTo>
                  <a:lnTo>
                    <a:pt x="139" y="61"/>
                  </a:lnTo>
                  <a:lnTo>
                    <a:pt x="146" y="58"/>
                  </a:lnTo>
                  <a:lnTo>
                    <a:pt x="90" y="96"/>
                  </a:lnTo>
                  <a:lnTo>
                    <a:pt x="96" y="90"/>
                  </a:lnTo>
                  <a:lnTo>
                    <a:pt x="58" y="146"/>
                  </a:lnTo>
                  <a:lnTo>
                    <a:pt x="61" y="139"/>
                  </a:lnTo>
                  <a:lnTo>
                    <a:pt x="51" y="172"/>
                  </a:lnTo>
                  <a:lnTo>
                    <a:pt x="52" y="168"/>
                  </a:lnTo>
                  <a:lnTo>
                    <a:pt x="48" y="203"/>
                  </a:lnTo>
                  <a:lnTo>
                    <a:pt x="48" y="198"/>
                  </a:lnTo>
                  <a:lnTo>
                    <a:pt x="52" y="234"/>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36" name="Freeform 12"/>
            <p:cNvSpPr>
              <a:spLocks/>
            </p:cNvSpPr>
            <p:nvPr/>
          </p:nvSpPr>
          <p:spPr bwMode="auto">
            <a:xfrm>
              <a:off x="4495800" y="2380134"/>
              <a:ext cx="119063" cy="125413"/>
            </a:xfrm>
            <a:custGeom>
              <a:avLst/>
              <a:gdLst/>
              <a:ahLst/>
              <a:cxnLst>
                <a:cxn ang="0">
                  <a:pos x="0" y="184"/>
                </a:cxn>
                <a:cxn ang="0">
                  <a:pos x="176" y="0"/>
                </a:cxn>
                <a:cxn ang="0">
                  <a:pos x="176" y="0"/>
                </a:cxn>
                <a:cxn ang="0">
                  <a:pos x="176" y="0"/>
                </a:cxn>
                <a:cxn ang="0">
                  <a:pos x="352" y="184"/>
                </a:cxn>
                <a:cxn ang="0">
                  <a:pos x="352" y="184"/>
                </a:cxn>
                <a:cxn ang="0">
                  <a:pos x="352" y="184"/>
                </a:cxn>
                <a:cxn ang="0">
                  <a:pos x="176" y="368"/>
                </a:cxn>
                <a:cxn ang="0">
                  <a:pos x="176" y="368"/>
                </a:cxn>
                <a:cxn ang="0">
                  <a:pos x="176" y="368"/>
                </a:cxn>
                <a:cxn ang="0">
                  <a:pos x="0" y="184"/>
                </a:cxn>
                <a:cxn ang="0">
                  <a:pos x="0" y="184"/>
                </a:cxn>
              </a:cxnLst>
              <a:rect l="0" t="0" r="r" b="b"/>
              <a:pathLst>
                <a:path w="352" h="368">
                  <a:moveTo>
                    <a:pt x="0" y="184"/>
                  </a:moveTo>
                  <a:cubicBezTo>
                    <a:pt x="0" y="83"/>
                    <a:pt x="79" y="0"/>
                    <a:pt x="176" y="0"/>
                  </a:cubicBezTo>
                  <a:cubicBezTo>
                    <a:pt x="176" y="0"/>
                    <a:pt x="176" y="0"/>
                    <a:pt x="176" y="0"/>
                  </a:cubicBezTo>
                  <a:lnTo>
                    <a:pt x="176" y="0"/>
                  </a:lnTo>
                  <a:cubicBezTo>
                    <a:pt x="274" y="0"/>
                    <a:pt x="352" y="83"/>
                    <a:pt x="352" y="184"/>
                  </a:cubicBezTo>
                  <a:cubicBezTo>
                    <a:pt x="352" y="184"/>
                    <a:pt x="352" y="184"/>
                    <a:pt x="352" y="184"/>
                  </a:cubicBezTo>
                  <a:lnTo>
                    <a:pt x="352" y="184"/>
                  </a:lnTo>
                  <a:cubicBezTo>
                    <a:pt x="352" y="286"/>
                    <a:pt x="274" y="368"/>
                    <a:pt x="176" y="368"/>
                  </a:cubicBezTo>
                  <a:cubicBezTo>
                    <a:pt x="176" y="368"/>
                    <a:pt x="176" y="368"/>
                    <a:pt x="176" y="368"/>
                  </a:cubicBezTo>
                  <a:lnTo>
                    <a:pt x="176" y="368"/>
                  </a:lnTo>
                  <a:cubicBezTo>
                    <a:pt x="79" y="368"/>
                    <a:pt x="0" y="286"/>
                    <a:pt x="0" y="184"/>
                  </a:cubicBezTo>
                  <a:cubicBezTo>
                    <a:pt x="0" y="184"/>
                    <a:pt x="0" y="184"/>
                    <a:pt x="0" y="184"/>
                  </a:cubicBezTo>
                  <a:close/>
                </a:path>
              </a:pathLst>
            </a:custGeom>
            <a:solidFill>
              <a:srgbClr val="FFFFF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37" name="Freeform 13"/>
            <p:cNvSpPr>
              <a:spLocks noEditPoints="1"/>
            </p:cNvSpPr>
            <p:nvPr/>
          </p:nvSpPr>
          <p:spPr bwMode="auto">
            <a:xfrm>
              <a:off x="4487863" y="2372197"/>
              <a:ext cx="134938" cy="141288"/>
            </a:xfrm>
            <a:custGeom>
              <a:avLst/>
              <a:gdLst/>
              <a:ahLst/>
              <a:cxnLst>
                <a:cxn ang="0">
                  <a:pos x="1" y="206"/>
                </a:cxn>
                <a:cxn ang="0">
                  <a:pos x="5" y="165"/>
                </a:cxn>
                <a:cxn ang="0">
                  <a:pos x="18" y="124"/>
                </a:cxn>
                <a:cxn ang="0">
                  <a:pos x="61" y="60"/>
                </a:cxn>
                <a:cxn ang="0">
                  <a:pos x="91" y="36"/>
                </a:cxn>
                <a:cxn ang="0">
                  <a:pos x="125" y="17"/>
                </a:cxn>
                <a:cxn ang="0">
                  <a:pos x="163" y="5"/>
                </a:cxn>
                <a:cxn ang="0">
                  <a:pos x="203" y="1"/>
                </a:cxn>
                <a:cxn ang="0">
                  <a:pos x="244" y="6"/>
                </a:cxn>
                <a:cxn ang="0">
                  <a:pos x="281" y="19"/>
                </a:cxn>
                <a:cxn ang="0">
                  <a:pos x="315" y="38"/>
                </a:cxn>
                <a:cxn ang="0">
                  <a:pos x="346" y="66"/>
                </a:cxn>
                <a:cxn ang="0">
                  <a:pos x="385" y="131"/>
                </a:cxn>
                <a:cxn ang="0">
                  <a:pos x="396" y="169"/>
                </a:cxn>
                <a:cxn ang="0">
                  <a:pos x="400" y="211"/>
                </a:cxn>
                <a:cxn ang="0">
                  <a:pos x="396" y="252"/>
                </a:cxn>
                <a:cxn ang="0">
                  <a:pos x="383" y="293"/>
                </a:cxn>
                <a:cxn ang="0">
                  <a:pos x="341" y="356"/>
                </a:cxn>
                <a:cxn ang="0">
                  <a:pos x="311" y="382"/>
                </a:cxn>
                <a:cxn ang="0">
                  <a:pos x="276" y="401"/>
                </a:cxn>
                <a:cxn ang="0">
                  <a:pos x="239" y="412"/>
                </a:cxn>
                <a:cxn ang="0">
                  <a:pos x="198" y="416"/>
                </a:cxn>
                <a:cxn ang="0">
                  <a:pos x="159" y="411"/>
                </a:cxn>
                <a:cxn ang="0">
                  <a:pos x="121" y="399"/>
                </a:cxn>
                <a:cxn ang="0">
                  <a:pos x="87" y="379"/>
                </a:cxn>
                <a:cxn ang="0">
                  <a:pos x="56" y="352"/>
                </a:cxn>
                <a:cxn ang="0">
                  <a:pos x="15" y="287"/>
                </a:cxn>
                <a:cxn ang="0">
                  <a:pos x="5" y="248"/>
                </a:cxn>
                <a:cxn ang="0">
                  <a:pos x="52" y="243"/>
                </a:cxn>
                <a:cxn ang="0">
                  <a:pos x="62" y="274"/>
                </a:cxn>
                <a:cxn ang="0">
                  <a:pos x="97" y="325"/>
                </a:cxn>
                <a:cxn ang="0">
                  <a:pos x="118" y="343"/>
                </a:cxn>
                <a:cxn ang="0">
                  <a:pos x="144" y="358"/>
                </a:cxn>
                <a:cxn ang="0">
                  <a:pos x="172" y="365"/>
                </a:cxn>
                <a:cxn ang="0">
                  <a:pos x="203" y="369"/>
                </a:cxn>
                <a:cxn ang="0">
                  <a:pos x="234" y="365"/>
                </a:cxn>
                <a:cxn ang="0">
                  <a:pos x="263" y="355"/>
                </a:cxn>
                <a:cxn ang="0">
                  <a:pos x="288" y="341"/>
                </a:cxn>
                <a:cxn ang="0">
                  <a:pos x="310" y="320"/>
                </a:cxn>
                <a:cxn ang="0">
                  <a:pos x="342" y="268"/>
                </a:cxn>
                <a:cxn ang="0">
                  <a:pos x="349" y="239"/>
                </a:cxn>
                <a:cxn ang="0">
                  <a:pos x="353" y="206"/>
                </a:cxn>
                <a:cxn ang="0">
                  <a:pos x="349" y="174"/>
                </a:cxn>
                <a:cxn ang="0">
                  <a:pos x="339" y="144"/>
                </a:cxn>
                <a:cxn ang="0">
                  <a:pos x="305" y="91"/>
                </a:cxn>
                <a:cxn ang="0">
                  <a:pos x="284" y="75"/>
                </a:cxn>
                <a:cxn ang="0">
                  <a:pos x="258" y="60"/>
                </a:cxn>
                <a:cxn ang="0">
                  <a:pos x="229" y="51"/>
                </a:cxn>
                <a:cxn ang="0">
                  <a:pos x="198" y="48"/>
                </a:cxn>
                <a:cxn ang="0">
                  <a:pos x="168" y="52"/>
                </a:cxn>
                <a:cxn ang="0">
                  <a:pos x="140" y="62"/>
                </a:cxn>
                <a:cxn ang="0">
                  <a:pos x="114" y="77"/>
                </a:cxn>
                <a:cxn ang="0">
                  <a:pos x="92" y="97"/>
                </a:cxn>
                <a:cxn ang="0">
                  <a:pos x="59" y="150"/>
                </a:cxn>
                <a:cxn ang="0">
                  <a:pos x="51" y="178"/>
                </a:cxn>
                <a:cxn ang="0">
                  <a:pos x="48" y="211"/>
                </a:cxn>
                <a:cxn ang="0">
                  <a:pos x="52" y="243"/>
                </a:cxn>
              </a:cxnLst>
              <a:rect l="0" t="0" r="r" b="b"/>
              <a:pathLst>
                <a:path w="401" h="417">
                  <a:moveTo>
                    <a:pt x="1" y="211"/>
                  </a:moveTo>
                  <a:cubicBezTo>
                    <a:pt x="0" y="209"/>
                    <a:pt x="0" y="208"/>
                    <a:pt x="1" y="206"/>
                  </a:cubicBezTo>
                  <a:lnTo>
                    <a:pt x="5" y="169"/>
                  </a:lnTo>
                  <a:cubicBezTo>
                    <a:pt x="5" y="167"/>
                    <a:pt x="5" y="166"/>
                    <a:pt x="5" y="165"/>
                  </a:cubicBezTo>
                  <a:lnTo>
                    <a:pt x="15" y="131"/>
                  </a:lnTo>
                  <a:cubicBezTo>
                    <a:pt x="16" y="128"/>
                    <a:pt x="17" y="126"/>
                    <a:pt x="18" y="124"/>
                  </a:cubicBezTo>
                  <a:lnTo>
                    <a:pt x="56" y="65"/>
                  </a:lnTo>
                  <a:cubicBezTo>
                    <a:pt x="58" y="63"/>
                    <a:pt x="59" y="62"/>
                    <a:pt x="61" y="60"/>
                  </a:cubicBezTo>
                  <a:lnTo>
                    <a:pt x="87" y="38"/>
                  </a:lnTo>
                  <a:cubicBezTo>
                    <a:pt x="88" y="37"/>
                    <a:pt x="89" y="36"/>
                    <a:pt x="91" y="36"/>
                  </a:cubicBezTo>
                  <a:lnTo>
                    <a:pt x="121" y="19"/>
                  </a:lnTo>
                  <a:cubicBezTo>
                    <a:pt x="122" y="18"/>
                    <a:pt x="123" y="17"/>
                    <a:pt x="125" y="17"/>
                  </a:cubicBezTo>
                  <a:lnTo>
                    <a:pt x="158" y="6"/>
                  </a:lnTo>
                  <a:cubicBezTo>
                    <a:pt x="159" y="5"/>
                    <a:pt x="161" y="5"/>
                    <a:pt x="163" y="5"/>
                  </a:cubicBezTo>
                  <a:lnTo>
                    <a:pt x="198" y="1"/>
                  </a:lnTo>
                  <a:cubicBezTo>
                    <a:pt x="200" y="0"/>
                    <a:pt x="201" y="0"/>
                    <a:pt x="203" y="1"/>
                  </a:cubicBezTo>
                  <a:lnTo>
                    <a:pt x="239" y="5"/>
                  </a:lnTo>
                  <a:cubicBezTo>
                    <a:pt x="241" y="5"/>
                    <a:pt x="242" y="5"/>
                    <a:pt x="244" y="6"/>
                  </a:cubicBezTo>
                  <a:lnTo>
                    <a:pt x="277" y="17"/>
                  </a:lnTo>
                  <a:cubicBezTo>
                    <a:pt x="279" y="17"/>
                    <a:pt x="280" y="18"/>
                    <a:pt x="281" y="19"/>
                  </a:cubicBezTo>
                  <a:lnTo>
                    <a:pt x="311" y="36"/>
                  </a:lnTo>
                  <a:cubicBezTo>
                    <a:pt x="313" y="36"/>
                    <a:pt x="314" y="37"/>
                    <a:pt x="315" y="38"/>
                  </a:cubicBezTo>
                  <a:lnTo>
                    <a:pt x="341" y="60"/>
                  </a:lnTo>
                  <a:cubicBezTo>
                    <a:pt x="343" y="62"/>
                    <a:pt x="344" y="64"/>
                    <a:pt x="346" y="66"/>
                  </a:cubicBezTo>
                  <a:lnTo>
                    <a:pt x="383" y="125"/>
                  </a:lnTo>
                  <a:cubicBezTo>
                    <a:pt x="384" y="127"/>
                    <a:pt x="385" y="129"/>
                    <a:pt x="385" y="131"/>
                  </a:cubicBezTo>
                  <a:lnTo>
                    <a:pt x="395" y="165"/>
                  </a:lnTo>
                  <a:cubicBezTo>
                    <a:pt x="396" y="166"/>
                    <a:pt x="396" y="167"/>
                    <a:pt x="396" y="169"/>
                  </a:cubicBezTo>
                  <a:lnTo>
                    <a:pt x="400" y="206"/>
                  </a:lnTo>
                  <a:cubicBezTo>
                    <a:pt x="401" y="208"/>
                    <a:pt x="401" y="209"/>
                    <a:pt x="400" y="211"/>
                  </a:cubicBezTo>
                  <a:lnTo>
                    <a:pt x="396" y="248"/>
                  </a:lnTo>
                  <a:cubicBezTo>
                    <a:pt x="396" y="249"/>
                    <a:pt x="396" y="251"/>
                    <a:pt x="396" y="252"/>
                  </a:cubicBezTo>
                  <a:lnTo>
                    <a:pt x="386" y="287"/>
                  </a:lnTo>
                  <a:cubicBezTo>
                    <a:pt x="385" y="289"/>
                    <a:pt x="384" y="291"/>
                    <a:pt x="383" y="293"/>
                  </a:cubicBezTo>
                  <a:lnTo>
                    <a:pt x="346" y="351"/>
                  </a:lnTo>
                  <a:cubicBezTo>
                    <a:pt x="345" y="353"/>
                    <a:pt x="343" y="355"/>
                    <a:pt x="341" y="356"/>
                  </a:cubicBezTo>
                  <a:lnTo>
                    <a:pt x="315" y="379"/>
                  </a:lnTo>
                  <a:cubicBezTo>
                    <a:pt x="314" y="381"/>
                    <a:pt x="313" y="382"/>
                    <a:pt x="311" y="382"/>
                  </a:cubicBezTo>
                  <a:lnTo>
                    <a:pt x="281" y="399"/>
                  </a:lnTo>
                  <a:cubicBezTo>
                    <a:pt x="280" y="400"/>
                    <a:pt x="278" y="401"/>
                    <a:pt x="276" y="401"/>
                  </a:cubicBezTo>
                  <a:lnTo>
                    <a:pt x="243" y="411"/>
                  </a:lnTo>
                  <a:cubicBezTo>
                    <a:pt x="242" y="412"/>
                    <a:pt x="241" y="412"/>
                    <a:pt x="239" y="412"/>
                  </a:cubicBezTo>
                  <a:lnTo>
                    <a:pt x="203" y="416"/>
                  </a:lnTo>
                  <a:cubicBezTo>
                    <a:pt x="201" y="417"/>
                    <a:pt x="200" y="417"/>
                    <a:pt x="198" y="416"/>
                  </a:cubicBezTo>
                  <a:lnTo>
                    <a:pt x="163" y="412"/>
                  </a:lnTo>
                  <a:cubicBezTo>
                    <a:pt x="161" y="412"/>
                    <a:pt x="160" y="412"/>
                    <a:pt x="159" y="411"/>
                  </a:cubicBezTo>
                  <a:lnTo>
                    <a:pt x="126" y="401"/>
                  </a:lnTo>
                  <a:cubicBezTo>
                    <a:pt x="124" y="401"/>
                    <a:pt x="122" y="400"/>
                    <a:pt x="121" y="399"/>
                  </a:cubicBezTo>
                  <a:lnTo>
                    <a:pt x="91" y="382"/>
                  </a:lnTo>
                  <a:cubicBezTo>
                    <a:pt x="89" y="382"/>
                    <a:pt x="88" y="381"/>
                    <a:pt x="87" y="379"/>
                  </a:cubicBezTo>
                  <a:lnTo>
                    <a:pt x="61" y="356"/>
                  </a:lnTo>
                  <a:cubicBezTo>
                    <a:pt x="59" y="355"/>
                    <a:pt x="58" y="353"/>
                    <a:pt x="56" y="352"/>
                  </a:cubicBezTo>
                  <a:lnTo>
                    <a:pt x="18" y="294"/>
                  </a:lnTo>
                  <a:cubicBezTo>
                    <a:pt x="17" y="292"/>
                    <a:pt x="16" y="289"/>
                    <a:pt x="15" y="287"/>
                  </a:cubicBezTo>
                  <a:lnTo>
                    <a:pt x="5" y="252"/>
                  </a:lnTo>
                  <a:cubicBezTo>
                    <a:pt x="5" y="251"/>
                    <a:pt x="5" y="249"/>
                    <a:pt x="5" y="248"/>
                  </a:cubicBezTo>
                  <a:lnTo>
                    <a:pt x="1" y="211"/>
                  </a:lnTo>
                  <a:close/>
                  <a:moveTo>
                    <a:pt x="52" y="243"/>
                  </a:moveTo>
                  <a:lnTo>
                    <a:pt x="52" y="239"/>
                  </a:lnTo>
                  <a:lnTo>
                    <a:pt x="62" y="274"/>
                  </a:lnTo>
                  <a:lnTo>
                    <a:pt x="59" y="267"/>
                  </a:lnTo>
                  <a:lnTo>
                    <a:pt x="97" y="325"/>
                  </a:lnTo>
                  <a:lnTo>
                    <a:pt x="92" y="320"/>
                  </a:lnTo>
                  <a:lnTo>
                    <a:pt x="118" y="343"/>
                  </a:lnTo>
                  <a:lnTo>
                    <a:pt x="114" y="341"/>
                  </a:lnTo>
                  <a:lnTo>
                    <a:pt x="144" y="358"/>
                  </a:lnTo>
                  <a:lnTo>
                    <a:pt x="139" y="355"/>
                  </a:lnTo>
                  <a:lnTo>
                    <a:pt x="172" y="365"/>
                  </a:lnTo>
                  <a:lnTo>
                    <a:pt x="168" y="365"/>
                  </a:lnTo>
                  <a:lnTo>
                    <a:pt x="203" y="369"/>
                  </a:lnTo>
                  <a:lnTo>
                    <a:pt x="198" y="369"/>
                  </a:lnTo>
                  <a:lnTo>
                    <a:pt x="234" y="365"/>
                  </a:lnTo>
                  <a:lnTo>
                    <a:pt x="230" y="365"/>
                  </a:lnTo>
                  <a:lnTo>
                    <a:pt x="263" y="355"/>
                  </a:lnTo>
                  <a:lnTo>
                    <a:pt x="258" y="358"/>
                  </a:lnTo>
                  <a:lnTo>
                    <a:pt x="288" y="341"/>
                  </a:lnTo>
                  <a:lnTo>
                    <a:pt x="284" y="343"/>
                  </a:lnTo>
                  <a:lnTo>
                    <a:pt x="310" y="320"/>
                  </a:lnTo>
                  <a:lnTo>
                    <a:pt x="305" y="326"/>
                  </a:lnTo>
                  <a:lnTo>
                    <a:pt x="342" y="268"/>
                  </a:lnTo>
                  <a:lnTo>
                    <a:pt x="339" y="274"/>
                  </a:lnTo>
                  <a:lnTo>
                    <a:pt x="349" y="239"/>
                  </a:lnTo>
                  <a:lnTo>
                    <a:pt x="349" y="243"/>
                  </a:lnTo>
                  <a:lnTo>
                    <a:pt x="353" y="206"/>
                  </a:lnTo>
                  <a:lnTo>
                    <a:pt x="353" y="211"/>
                  </a:lnTo>
                  <a:lnTo>
                    <a:pt x="349" y="174"/>
                  </a:lnTo>
                  <a:lnTo>
                    <a:pt x="349" y="178"/>
                  </a:lnTo>
                  <a:lnTo>
                    <a:pt x="339" y="144"/>
                  </a:lnTo>
                  <a:lnTo>
                    <a:pt x="342" y="150"/>
                  </a:lnTo>
                  <a:lnTo>
                    <a:pt x="305" y="91"/>
                  </a:lnTo>
                  <a:lnTo>
                    <a:pt x="310" y="97"/>
                  </a:lnTo>
                  <a:lnTo>
                    <a:pt x="284" y="75"/>
                  </a:lnTo>
                  <a:lnTo>
                    <a:pt x="288" y="77"/>
                  </a:lnTo>
                  <a:lnTo>
                    <a:pt x="258" y="60"/>
                  </a:lnTo>
                  <a:lnTo>
                    <a:pt x="262" y="62"/>
                  </a:lnTo>
                  <a:lnTo>
                    <a:pt x="229" y="51"/>
                  </a:lnTo>
                  <a:lnTo>
                    <a:pt x="234" y="52"/>
                  </a:lnTo>
                  <a:lnTo>
                    <a:pt x="198" y="48"/>
                  </a:lnTo>
                  <a:lnTo>
                    <a:pt x="203" y="48"/>
                  </a:lnTo>
                  <a:lnTo>
                    <a:pt x="168" y="52"/>
                  </a:lnTo>
                  <a:lnTo>
                    <a:pt x="173" y="51"/>
                  </a:lnTo>
                  <a:lnTo>
                    <a:pt x="140" y="62"/>
                  </a:lnTo>
                  <a:lnTo>
                    <a:pt x="144" y="60"/>
                  </a:lnTo>
                  <a:lnTo>
                    <a:pt x="114" y="77"/>
                  </a:lnTo>
                  <a:lnTo>
                    <a:pt x="118" y="75"/>
                  </a:lnTo>
                  <a:lnTo>
                    <a:pt x="92" y="97"/>
                  </a:lnTo>
                  <a:lnTo>
                    <a:pt x="97" y="91"/>
                  </a:lnTo>
                  <a:lnTo>
                    <a:pt x="59" y="150"/>
                  </a:lnTo>
                  <a:lnTo>
                    <a:pt x="61" y="144"/>
                  </a:lnTo>
                  <a:lnTo>
                    <a:pt x="51" y="178"/>
                  </a:lnTo>
                  <a:lnTo>
                    <a:pt x="52" y="174"/>
                  </a:lnTo>
                  <a:lnTo>
                    <a:pt x="48" y="211"/>
                  </a:lnTo>
                  <a:lnTo>
                    <a:pt x="48" y="206"/>
                  </a:lnTo>
                  <a:lnTo>
                    <a:pt x="52" y="243"/>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38" name="Rectangle 14"/>
            <p:cNvSpPr>
              <a:spLocks noChangeArrowheads="1"/>
            </p:cNvSpPr>
            <p:nvPr/>
          </p:nvSpPr>
          <p:spPr bwMode="auto">
            <a:xfrm>
              <a:off x="4833938" y="1876897"/>
              <a:ext cx="15875" cy="504825"/>
            </a:xfrm>
            <a:prstGeom prst="rect">
              <a:avLst/>
            </a:pr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39" name="Freeform 15"/>
            <p:cNvSpPr>
              <a:spLocks/>
            </p:cNvSpPr>
            <p:nvPr/>
          </p:nvSpPr>
          <p:spPr bwMode="auto">
            <a:xfrm>
              <a:off x="4781550" y="1751484"/>
              <a:ext cx="119063" cy="125413"/>
            </a:xfrm>
            <a:custGeom>
              <a:avLst/>
              <a:gdLst/>
              <a:ahLst/>
              <a:cxnLst>
                <a:cxn ang="0">
                  <a:pos x="0" y="184"/>
                </a:cxn>
                <a:cxn ang="0">
                  <a:pos x="176" y="0"/>
                </a:cxn>
                <a:cxn ang="0">
                  <a:pos x="176" y="0"/>
                </a:cxn>
                <a:cxn ang="0">
                  <a:pos x="176" y="0"/>
                </a:cxn>
                <a:cxn ang="0">
                  <a:pos x="352" y="184"/>
                </a:cxn>
                <a:cxn ang="0">
                  <a:pos x="352" y="184"/>
                </a:cxn>
                <a:cxn ang="0">
                  <a:pos x="352" y="184"/>
                </a:cxn>
                <a:cxn ang="0">
                  <a:pos x="176" y="368"/>
                </a:cxn>
                <a:cxn ang="0">
                  <a:pos x="176" y="368"/>
                </a:cxn>
                <a:cxn ang="0">
                  <a:pos x="176" y="368"/>
                </a:cxn>
                <a:cxn ang="0">
                  <a:pos x="0" y="184"/>
                </a:cxn>
                <a:cxn ang="0">
                  <a:pos x="0" y="184"/>
                </a:cxn>
              </a:cxnLst>
              <a:rect l="0" t="0" r="r" b="b"/>
              <a:pathLst>
                <a:path w="352" h="368">
                  <a:moveTo>
                    <a:pt x="0" y="184"/>
                  </a:moveTo>
                  <a:cubicBezTo>
                    <a:pt x="0" y="83"/>
                    <a:pt x="79" y="0"/>
                    <a:pt x="176" y="0"/>
                  </a:cubicBezTo>
                  <a:cubicBezTo>
                    <a:pt x="176" y="0"/>
                    <a:pt x="176" y="0"/>
                    <a:pt x="176" y="0"/>
                  </a:cubicBezTo>
                  <a:lnTo>
                    <a:pt x="176" y="0"/>
                  </a:lnTo>
                  <a:cubicBezTo>
                    <a:pt x="274" y="0"/>
                    <a:pt x="352" y="83"/>
                    <a:pt x="352" y="184"/>
                  </a:cubicBezTo>
                  <a:cubicBezTo>
                    <a:pt x="352" y="184"/>
                    <a:pt x="352" y="184"/>
                    <a:pt x="352" y="184"/>
                  </a:cubicBezTo>
                  <a:lnTo>
                    <a:pt x="352" y="184"/>
                  </a:lnTo>
                  <a:cubicBezTo>
                    <a:pt x="352" y="286"/>
                    <a:pt x="274" y="368"/>
                    <a:pt x="176" y="368"/>
                  </a:cubicBezTo>
                  <a:cubicBezTo>
                    <a:pt x="176" y="368"/>
                    <a:pt x="176" y="368"/>
                    <a:pt x="176" y="368"/>
                  </a:cubicBezTo>
                  <a:lnTo>
                    <a:pt x="176" y="368"/>
                  </a:lnTo>
                  <a:cubicBezTo>
                    <a:pt x="79" y="368"/>
                    <a:pt x="0" y="286"/>
                    <a:pt x="0" y="184"/>
                  </a:cubicBezTo>
                  <a:cubicBezTo>
                    <a:pt x="0" y="184"/>
                    <a:pt x="0" y="184"/>
                    <a:pt x="0" y="184"/>
                  </a:cubicBezTo>
                  <a:close/>
                </a:path>
              </a:pathLst>
            </a:custGeom>
            <a:solidFill>
              <a:srgbClr val="7F7F7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40" name="Freeform 16"/>
            <p:cNvSpPr>
              <a:spLocks noEditPoints="1"/>
            </p:cNvSpPr>
            <p:nvPr/>
          </p:nvSpPr>
          <p:spPr bwMode="auto">
            <a:xfrm>
              <a:off x="4773613" y="1743547"/>
              <a:ext cx="134938" cy="142875"/>
            </a:xfrm>
            <a:custGeom>
              <a:avLst/>
              <a:gdLst/>
              <a:ahLst/>
              <a:cxnLst>
                <a:cxn ang="0">
                  <a:pos x="1" y="206"/>
                </a:cxn>
                <a:cxn ang="0">
                  <a:pos x="5" y="165"/>
                </a:cxn>
                <a:cxn ang="0">
                  <a:pos x="18" y="124"/>
                </a:cxn>
                <a:cxn ang="0">
                  <a:pos x="61" y="60"/>
                </a:cxn>
                <a:cxn ang="0">
                  <a:pos x="91" y="36"/>
                </a:cxn>
                <a:cxn ang="0">
                  <a:pos x="125" y="17"/>
                </a:cxn>
                <a:cxn ang="0">
                  <a:pos x="163" y="5"/>
                </a:cxn>
                <a:cxn ang="0">
                  <a:pos x="203" y="1"/>
                </a:cxn>
                <a:cxn ang="0">
                  <a:pos x="244" y="6"/>
                </a:cxn>
                <a:cxn ang="0">
                  <a:pos x="281" y="19"/>
                </a:cxn>
                <a:cxn ang="0">
                  <a:pos x="315" y="38"/>
                </a:cxn>
                <a:cxn ang="0">
                  <a:pos x="346" y="66"/>
                </a:cxn>
                <a:cxn ang="0">
                  <a:pos x="385" y="131"/>
                </a:cxn>
                <a:cxn ang="0">
                  <a:pos x="396" y="169"/>
                </a:cxn>
                <a:cxn ang="0">
                  <a:pos x="400" y="211"/>
                </a:cxn>
                <a:cxn ang="0">
                  <a:pos x="396" y="252"/>
                </a:cxn>
                <a:cxn ang="0">
                  <a:pos x="383" y="293"/>
                </a:cxn>
                <a:cxn ang="0">
                  <a:pos x="341" y="356"/>
                </a:cxn>
                <a:cxn ang="0">
                  <a:pos x="311" y="382"/>
                </a:cxn>
                <a:cxn ang="0">
                  <a:pos x="276" y="401"/>
                </a:cxn>
                <a:cxn ang="0">
                  <a:pos x="239" y="412"/>
                </a:cxn>
                <a:cxn ang="0">
                  <a:pos x="198" y="416"/>
                </a:cxn>
                <a:cxn ang="0">
                  <a:pos x="159" y="411"/>
                </a:cxn>
                <a:cxn ang="0">
                  <a:pos x="121" y="399"/>
                </a:cxn>
                <a:cxn ang="0">
                  <a:pos x="87" y="379"/>
                </a:cxn>
                <a:cxn ang="0">
                  <a:pos x="56" y="352"/>
                </a:cxn>
                <a:cxn ang="0">
                  <a:pos x="15" y="287"/>
                </a:cxn>
                <a:cxn ang="0">
                  <a:pos x="5" y="248"/>
                </a:cxn>
                <a:cxn ang="0">
                  <a:pos x="52" y="243"/>
                </a:cxn>
                <a:cxn ang="0">
                  <a:pos x="62" y="274"/>
                </a:cxn>
                <a:cxn ang="0">
                  <a:pos x="97" y="325"/>
                </a:cxn>
                <a:cxn ang="0">
                  <a:pos x="118" y="343"/>
                </a:cxn>
                <a:cxn ang="0">
                  <a:pos x="144" y="358"/>
                </a:cxn>
                <a:cxn ang="0">
                  <a:pos x="172" y="365"/>
                </a:cxn>
                <a:cxn ang="0">
                  <a:pos x="203" y="369"/>
                </a:cxn>
                <a:cxn ang="0">
                  <a:pos x="234" y="365"/>
                </a:cxn>
                <a:cxn ang="0">
                  <a:pos x="263" y="355"/>
                </a:cxn>
                <a:cxn ang="0">
                  <a:pos x="288" y="341"/>
                </a:cxn>
                <a:cxn ang="0">
                  <a:pos x="310" y="320"/>
                </a:cxn>
                <a:cxn ang="0">
                  <a:pos x="342" y="268"/>
                </a:cxn>
                <a:cxn ang="0">
                  <a:pos x="349" y="239"/>
                </a:cxn>
                <a:cxn ang="0">
                  <a:pos x="353" y="206"/>
                </a:cxn>
                <a:cxn ang="0">
                  <a:pos x="349" y="174"/>
                </a:cxn>
                <a:cxn ang="0">
                  <a:pos x="339" y="144"/>
                </a:cxn>
                <a:cxn ang="0">
                  <a:pos x="305" y="91"/>
                </a:cxn>
                <a:cxn ang="0">
                  <a:pos x="284" y="75"/>
                </a:cxn>
                <a:cxn ang="0">
                  <a:pos x="258" y="60"/>
                </a:cxn>
                <a:cxn ang="0">
                  <a:pos x="229" y="51"/>
                </a:cxn>
                <a:cxn ang="0">
                  <a:pos x="198" y="48"/>
                </a:cxn>
                <a:cxn ang="0">
                  <a:pos x="168" y="52"/>
                </a:cxn>
                <a:cxn ang="0">
                  <a:pos x="140" y="62"/>
                </a:cxn>
                <a:cxn ang="0">
                  <a:pos x="114" y="77"/>
                </a:cxn>
                <a:cxn ang="0">
                  <a:pos x="92" y="97"/>
                </a:cxn>
                <a:cxn ang="0">
                  <a:pos x="59" y="150"/>
                </a:cxn>
                <a:cxn ang="0">
                  <a:pos x="51" y="178"/>
                </a:cxn>
                <a:cxn ang="0">
                  <a:pos x="48" y="211"/>
                </a:cxn>
                <a:cxn ang="0">
                  <a:pos x="52" y="243"/>
                </a:cxn>
              </a:cxnLst>
              <a:rect l="0" t="0" r="r" b="b"/>
              <a:pathLst>
                <a:path w="401" h="417">
                  <a:moveTo>
                    <a:pt x="1" y="211"/>
                  </a:moveTo>
                  <a:cubicBezTo>
                    <a:pt x="0" y="209"/>
                    <a:pt x="0" y="208"/>
                    <a:pt x="1" y="206"/>
                  </a:cubicBezTo>
                  <a:lnTo>
                    <a:pt x="5" y="169"/>
                  </a:lnTo>
                  <a:cubicBezTo>
                    <a:pt x="5" y="167"/>
                    <a:pt x="5" y="166"/>
                    <a:pt x="5" y="165"/>
                  </a:cubicBezTo>
                  <a:lnTo>
                    <a:pt x="15" y="131"/>
                  </a:lnTo>
                  <a:cubicBezTo>
                    <a:pt x="16" y="128"/>
                    <a:pt x="17" y="126"/>
                    <a:pt x="18" y="124"/>
                  </a:cubicBezTo>
                  <a:lnTo>
                    <a:pt x="56" y="65"/>
                  </a:lnTo>
                  <a:cubicBezTo>
                    <a:pt x="58" y="63"/>
                    <a:pt x="59" y="62"/>
                    <a:pt x="61" y="60"/>
                  </a:cubicBezTo>
                  <a:lnTo>
                    <a:pt x="87" y="38"/>
                  </a:lnTo>
                  <a:cubicBezTo>
                    <a:pt x="88" y="37"/>
                    <a:pt x="89" y="36"/>
                    <a:pt x="91" y="36"/>
                  </a:cubicBezTo>
                  <a:lnTo>
                    <a:pt x="121" y="19"/>
                  </a:lnTo>
                  <a:cubicBezTo>
                    <a:pt x="122" y="18"/>
                    <a:pt x="123" y="17"/>
                    <a:pt x="125" y="17"/>
                  </a:cubicBezTo>
                  <a:lnTo>
                    <a:pt x="158" y="6"/>
                  </a:lnTo>
                  <a:cubicBezTo>
                    <a:pt x="159" y="5"/>
                    <a:pt x="161" y="5"/>
                    <a:pt x="163" y="5"/>
                  </a:cubicBezTo>
                  <a:lnTo>
                    <a:pt x="198" y="1"/>
                  </a:lnTo>
                  <a:cubicBezTo>
                    <a:pt x="200" y="0"/>
                    <a:pt x="201" y="0"/>
                    <a:pt x="203" y="1"/>
                  </a:cubicBezTo>
                  <a:lnTo>
                    <a:pt x="239" y="5"/>
                  </a:lnTo>
                  <a:cubicBezTo>
                    <a:pt x="241" y="5"/>
                    <a:pt x="242" y="5"/>
                    <a:pt x="244" y="6"/>
                  </a:cubicBezTo>
                  <a:lnTo>
                    <a:pt x="277" y="17"/>
                  </a:lnTo>
                  <a:cubicBezTo>
                    <a:pt x="279" y="17"/>
                    <a:pt x="280" y="18"/>
                    <a:pt x="281" y="19"/>
                  </a:cubicBezTo>
                  <a:lnTo>
                    <a:pt x="311" y="36"/>
                  </a:lnTo>
                  <a:cubicBezTo>
                    <a:pt x="313" y="36"/>
                    <a:pt x="314" y="37"/>
                    <a:pt x="315" y="38"/>
                  </a:cubicBezTo>
                  <a:lnTo>
                    <a:pt x="341" y="60"/>
                  </a:lnTo>
                  <a:cubicBezTo>
                    <a:pt x="343" y="62"/>
                    <a:pt x="344" y="64"/>
                    <a:pt x="346" y="66"/>
                  </a:cubicBezTo>
                  <a:lnTo>
                    <a:pt x="383" y="125"/>
                  </a:lnTo>
                  <a:cubicBezTo>
                    <a:pt x="384" y="127"/>
                    <a:pt x="385" y="129"/>
                    <a:pt x="385" y="131"/>
                  </a:cubicBezTo>
                  <a:lnTo>
                    <a:pt x="395" y="165"/>
                  </a:lnTo>
                  <a:cubicBezTo>
                    <a:pt x="396" y="166"/>
                    <a:pt x="396" y="167"/>
                    <a:pt x="396" y="169"/>
                  </a:cubicBezTo>
                  <a:lnTo>
                    <a:pt x="400" y="206"/>
                  </a:lnTo>
                  <a:cubicBezTo>
                    <a:pt x="401" y="208"/>
                    <a:pt x="401" y="209"/>
                    <a:pt x="400" y="211"/>
                  </a:cubicBezTo>
                  <a:lnTo>
                    <a:pt x="396" y="248"/>
                  </a:lnTo>
                  <a:cubicBezTo>
                    <a:pt x="396" y="249"/>
                    <a:pt x="396" y="251"/>
                    <a:pt x="396" y="252"/>
                  </a:cubicBezTo>
                  <a:lnTo>
                    <a:pt x="386" y="287"/>
                  </a:lnTo>
                  <a:cubicBezTo>
                    <a:pt x="385" y="289"/>
                    <a:pt x="384" y="291"/>
                    <a:pt x="383" y="293"/>
                  </a:cubicBezTo>
                  <a:lnTo>
                    <a:pt x="346" y="351"/>
                  </a:lnTo>
                  <a:cubicBezTo>
                    <a:pt x="345" y="353"/>
                    <a:pt x="343" y="355"/>
                    <a:pt x="341" y="356"/>
                  </a:cubicBezTo>
                  <a:lnTo>
                    <a:pt x="315" y="379"/>
                  </a:lnTo>
                  <a:cubicBezTo>
                    <a:pt x="314" y="381"/>
                    <a:pt x="313" y="382"/>
                    <a:pt x="311" y="382"/>
                  </a:cubicBezTo>
                  <a:lnTo>
                    <a:pt x="281" y="399"/>
                  </a:lnTo>
                  <a:cubicBezTo>
                    <a:pt x="280" y="400"/>
                    <a:pt x="278" y="401"/>
                    <a:pt x="276" y="401"/>
                  </a:cubicBezTo>
                  <a:lnTo>
                    <a:pt x="243" y="411"/>
                  </a:lnTo>
                  <a:cubicBezTo>
                    <a:pt x="242" y="412"/>
                    <a:pt x="241" y="412"/>
                    <a:pt x="239" y="412"/>
                  </a:cubicBezTo>
                  <a:lnTo>
                    <a:pt x="203" y="416"/>
                  </a:lnTo>
                  <a:cubicBezTo>
                    <a:pt x="201" y="417"/>
                    <a:pt x="200" y="417"/>
                    <a:pt x="198" y="416"/>
                  </a:cubicBezTo>
                  <a:lnTo>
                    <a:pt x="163" y="412"/>
                  </a:lnTo>
                  <a:cubicBezTo>
                    <a:pt x="161" y="412"/>
                    <a:pt x="160" y="412"/>
                    <a:pt x="159" y="411"/>
                  </a:cubicBezTo>
                  <a:lnTo>
                    <a:pt x="126" y="401"/>
                  </a:lnTo>
                  <a:cubicBezTo>
                    <a:pt x="124" y="401"/>
                    <a:pt x="122" y="400"/>
                    <a:pt x="121" y="399"/>
                  </a:cubicBezTo>
                  <a:lnTo>
                    <a:pt x="91" y="382"/>
                  </a:lnTo>
                  <a:cubicBezTo>
                    <a:pt x="89" y="382"/>
                    <a:pt x="88" y="381"/>
                    <a:pt x="87" y="379"/>
                  </a:cubicBezTo>
                  <a:lnTo>
                    <a:pt x="61" y="356"/>
                  </a:lnTo>
                  <a:cubicBezTo>
                    <a:pt x="59" y="355"/>
                    <a:pt x="58" y="353"/>
                    <a:pt x="56" y="352"/>
                  </a:cubicBezTo>
                  <a:lnTo>
                    <a:pt x="18" y="294"/>
                  </a:lnTo>
                  <a:cubicBezTo>
                    <a:pt x="17" y="292"/>
                    <a:pt x="16" y="289"/>
                    <a:pt x="15" y="287"/>
                  </a:cubicBezTo>
                  <a:lnTo>
                    <a:pt x="5" y="252"/>
                  </a:lnTo>
                  <a:cubicBezTo>
                    <a:pt x="5" y="251"/>
                    <a:pt x="5" y="249"/>
                    <a:pt x="5" y="248"/>
                  </a:cubicBezTo>
                  <a:lnTo>
                    <a:pt x="1" y="211"/>
                  </a:lnTo>
                  <a:close/>
                  <a:moveTo>
                    <a:pt x="52" y="243"/>
                  </a:moveTo>
                  <a:lnTo>
                    <a:pt x="52" y="239"/>
                  </a:lnTo>
                  <a:lnTo>
                    <a:pt x="62" y="274"/>
                  </a:lnTo>
                  <a:lnTo>
                    <a:pt x="59" y="267"/>
                  </a:lnTo>
                  <a:lnTo>
                    <a:pt x="97" y="325"/>
                  </a:lnTo>
                  <a:lnTo>
                    <a:pt x="92" y="320"/>
                  </a:lnTo>
                  <a:lnTo>
                    <a:pt x="118" y="343"/>
                  </a:lnTo>
                  <a:lnTo>
                    <a:pt x="114" y="341"/>
                  </a:lnTo>
                  <a:lnTo>
                    <a:pt x="144" y="358"/>
                  </a:lnTo>
                  <a:lnTo>
                    <a:pt x="139" y="355"/>
                  </a:lnTo>
                  <a:lnTo>
                    <a:pt x="172" y="365"/>
                  </a:lnTo>
                  <a:lnTo>
                    <a:pt x="168" y="365"/>
                  </a:lnTo>
                  <a:lnTo>
                    <a:pt x="203" y="369"/>
                  </a:lnTo>
                  <a:lnTo>
                    <a:pt x="198" y="369"/>
                  </a:lnTo>
                  <a:lnTo>
                    <a:pt x="234" y="365"/>
                  </a:lnTo>
                  <a:lnTo>
                    <a:pt x="230" y="365"/>
                  </a:lnTo>
                  <a:lnTo>
                    <a:pt x="263" y="355"/>
                  </a:lnTo>
                  <a:lnTo>
                    <a:pt x="258" y="358"/>
                  </a:lnTo>
                  <a:lnTo>
                    <a:pt x="288" y="341"/>
                  </a:lnTo>
                  <a:lnTo>
                    <a:pt x="284" y="343"/>
                  </a:lnTo>
                  <a:lnTo>
                    <a:pt x="310" y="320"/>
                  </a:lnTo>
                  <a:lnTo>
                    <a:pt x="305" y="326"/>
                  </a:lnTo>
                  <a:lnTo>
                    <a:pt x="342" y="268"/>
                  </a:lnTo>
                  <a:lnTo>
                    <a:pt x="339" y="274"/>
                  </a:lnTo>
                  <a:lnTo>
                    <a:pt x="349" y="239"/>
                  </a:lnTo>
                  <a:lnTo>
                    <a:pt x="349" y="243"/>
                  </a:lnTo>
                  <a:lnTo>
                    <a:pt x="353" y="206"/>
                  </a:lnTo>
                  <a:lnTo>
                    <a:pt x="353" y="211"/>
                  </a:lnTo>
                  <a:lnTo>
                    <a:pt x="349" y="174"/>
                  </a:lnTo>
                  <a:lnTo>
                    <a:pt x="349" y="178"/>
                  </a:lnTo>
                  <a:lnTo>
                    <a:pt x="339" y="144"/>
                  </a:lnTo>
                  <a:lnTo>
                    <a:pt x="342" y="150"/>
                  </a:lnTo>
                  <a:lnTo>
                    <a:pt x="305" y="91"/>
                  </a:lnTo>
                  <a:lnTo>
                    <a:pt x="310" y="97"/>
                  </a:lnTo>
                  <a:lnTo>
                    <a:pt x="284" y="75"/>
                  </a:lnTo>
                  <a:lnTo>
                    <a:pt x="288" y="77"/>
                  </a:lnTo>
                  <a:lnTo>
                    <a:pt x="258" y="60"/>
                  </a:lnTo>
                  <a:lnTo>
                    <a:pt x="262" y="62"/>
                  </a:lnTo>
                  <a:lnTo>
                    <a:pt x="229" y="51"/>
                  </a:lnTo>
                  <a:lnTo>
                    <a:pt x="234" y="52"/>
                  </a:lnTo>
                  <a:lnTo>
                    <a:pt x="198" y="48"/>
                  </a:lnTo>
                  <a:lnTo>
                    <a:pt x="203" y="48"/>
                  </a:lnTo>
                  <a:lnTo>
                    <a:pt x="168" y="52"/>
                  </a:lnTo>
                  <a:lnTo>
                    <a:pt x="173" y="51"/>
                  </a:lnTo>
                  <a:lnTo>
                    <a:pt x="140" y="62"/>
                  </a:lnTo>
                  <a:lnTo>
                    <a:pt x="144" y="60"/>
                  </a:lnTo>
                  <a:lnTo>
                    <a:pt x="114" y="77"/>
                  </a:lnTo>
                  <a:lnTo>
                    <a:pt x="118" y="75"/>
                  </a:lnTo>
                  <a:lnTo>
                    <a:pt x="92" y="97"/>
                  </a:lnTo>
                  <a:lnTo>
                    <a:pt x="97" y="91"/>
                  </a:lnTo>
                  <a:lnTo>
                    <a:pt x="59" y="150"/>
                  </a:lnTo>
                  <a:lnTo>
                    <a:pt x="61" y="144"/>
                  </a:lnTo>
                  <a:lnTo>
                    <a:pt x="51" y="178"/>
                  </a:lnTo>
                  <a:lnTo>
                    <a:pt x="52" y="174"/>
                  </a:lnTo>
                  <a:lnTo>
                    <a:pt x="48" y="211"/>
                  </a:lnTo>
                  <a:lnTo>
                    <a:pt x="48" y="206"/>
                  </a:lnTo>
                  <a:lnTo>
                    <a:pt x="52" y="243"/>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41" name="Freeform 17"/>
            <p:cNvSpPr>
              <a:spLocks/>
            </p:cNvSpPr>
            <p:nvPr/>
          </p:nvSpPr>
          <p:spPr bwMode="auto">
            <a:xfrm>
              <a:off x="4781550" y="1959447"/>
              <a:ext cx="119063" cy="125413"/>
            </a:xfrm>
            <a:custGeom>
              <a:avLst/>
              <a:gdLst/>
              <a:ahLst/>
              <a:cxnLst>
                <a:cxn ang="0">
                  <a:pos x="0" y="184"/>
                </a:cxn>
                <a:cxn ang="0">
                  <a:pos x="176" y="0"/>
                </a:cxn>
                <a:cxn ang="0">
                  <a:pos x="176" y="0"/>
                </a:cxn>
                <a:cxn ang="0">
                  <a:pos x="176" y="0"/>
                </a:cxn>
                <a:cxn ang="0">
                  <a:pos x="352" y="184"/>
                </a:cxn>
                <a:cxn ang="0">
                  <a:pos x="352" y="184"/>
                </a:cxn>
                <a:cxn ang="0">
                  <a:pos x="352" y="184"/>
                </a:cxn>
                <a:cxn ang="0">
                  <a:pos x="176" y="368"/>
                </a:cxn>
                <a:cxn ang="0">
                  <a:pos x="176" y="368"/>
                </a:cxn>
                <a:cxn ang="0">
                  <a:pos x="176" y="368"/>
                </a:cxn>
                <a:cxn ang="0">
                  <a:pos x="0" y="184"/>
                </a:cxn>
                <a:cxn ang="0">
                  <a:pos x="0" y="184"/>
                </a:cxn>
              </a:cxnLst>
              <a:rect l="0" t="0" r="r" b="b"/>
              <a:pathLst>
                <a:path w="352" h="368">
                  <a:moveTo>
                    <a:pt x="0" y="184"/>
                  </a:moveTo>
                  <a:cubicBezTo>
                    <a:pt x="0" y="83"/>
                    <a:pt x="79" y="0"/>
                    <a:pt x="176" y="0"/>
                  </a:cubicBezTo>
                  <a:cubicBezTo>
                    <a:pt x="176" y="0"/>
                    <a:pt x="176" y="0"/>
                    <a:pt x="176" y="0"/>
                  </a:cubicBezTo>
                  <a:lnTo>
                    <a:pt x="176" y="0"/>
                  </a:lnTo>
                  <a:cubicBezTo>
                    <a:pt x="274" y="0"/>
                    <a:pt x="352" y="83"/>
                    <a:pt x="352" y="184"/>
                  </a:cubicBezTo>
                  <a:cubicBezTo>
                    <a:pt x="352" y="184"/>
                    <a:pt x="352" y="184"/>
                    <a:pt x="352" y="184"/>
                  </a:cubicBezTo>
                  <a:lnTo>
                    <a:pt x="352" y="184"/>
                  </a:lnTo>
                  <a:cubicBezTo>
                    <a:pt x="352" y="286"/>
                    <a:pt x="274" y="368"/>
                    <a:pt x="176" y="368"/>
                  </a:cubicBezTo>
                  <a:cubicBezTo>
                    <a:pt x="176" y="368"/>
                    <a:pt x="176" y="368"/>
                    <a:pt x="176" y="368"/>
                  </a:cubicBezTo>
                  <a:lnTo>
                    <a:pt x="176" y="368"/>
                  </a:lnTo>
                  <a:cubicBezTo>
                    <a:pt x="79" y="368"/>
                    <a:pt x="0" y="286"/>
                    <a:pt x="0" y="184"/>
                  </a:cubicBezTo>
                  <a:cubicBezTo>
                    <a:pt x="0" y="184"/>
                    <a:pt x="0" y="184"/>
                    <a:pt x="0" y="184"/>
                  </a:cubicBezTo>
                  <a:close/>
                </a:path>
              </a:pathLst>
            </a:custGeom>
            <a:solidFill>
              <a:srgbClr val="7F7F7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42" name="Freeform 18"/>
            <p:cNvSpPr>
              <a:spLocks noEditPoints="1"/>
            </p:cNvSpPr>
            <p:nvPr/>
          </p:nvSpPr>
          <p:spPr bwMode="auto">
            <a:xfrm>
              <a:off x="4773613" y="1951509"/>
              <a:ext cx="134938" cy="141288"/>
            </a:xfrm>
            <a:custGeom>
              <a:avLst/>
              <a:gdLst/>
              <a:ahLst/>
              <a:cxnLst>
                <a:cxn ang="0">
                  <a:pos x="1" y="206"/>
                </a:cxn>
                <a:cxn ang="0">
                  <a:pos x="5" y="165"/>
                </a:cxn>
                <a:cxn ang="0">
                  <a:pos x="18" y="124"/>
                </a:cxn>
                <a:cxn ang="0">
                  <a:pos x="61" y="60"/>
                </a:cxn>
                <a:cxn ang="0">
                  <a:pos x="91" y="36"/>
                </a:cxn>
                <a:cxn ang="0">
                  <a:pos x="125" y="17"/>
                </a:cxn>
                <a:cxn ang="0">
                  <a:pos x="163" y="5"/>
                </a:cxn>
                <a:cxn ang="0">
                  <a:pos x="203" y="1"/>
                </a:cxn>
                <a:cxn ang="0">
                  <a:pos x="244" y="6"/>
                </a:cxn>
                <a:cxn ang="0">
                  <a:pos x="281" y="19"/>
                </a:cxn>
                <a:cxn ang="0">
                  <a:pos x="315" y="38"/>
                </a:cxn>
                <a:cxn ang="0">
                  <a:pos x="346" y="66"/>
                </a:cxn>
                <a:cxn ang="0">
                  <a:pos x="385" y="131"/>
                </a:cxn>
                <a:cxn ang="0">
                  <a:pos x="396" y="169"/>
                </a:cxn>
                <a:cxn ang="0">
                  <a:pos x="400" y="211"/>
                </a:cxn>
                <a:cxn ang="0">
                  <a:pos x="396" y="252"/>
                </a:cxn>
                <a:cxn ang="0">
                  <a:pos x="383" y="293"/>
                </a:cxn>
                <a:cxn ang="0">
                  <a:pos x="341" y="356"/>
                </a:cxn>
                <a:cxn ang="0">
                  <a:pos x="311" y="382"/>
                </a:cxn>
                <a:cxn ang="0">
                  <a:pos x="276" y="401"/>
                </a:cxn>
                <a:cxn ang="0">
                  <a:pos x="239" y="412"/>
                </a:cxn>
                <a:cxn ang="0">
                  <a:pos x="198" y="416"/>
                </a:cxn>
                <a:cxn ang="0">
                  <a:pos x="159" y="411"/>
                </a:cxn>
                <a:cxn ang="0">
                  <a:pos x="121" y="399"/>
                </a:cxn>
                <a:cxn ang="0">
                  <a:pos x="87" y="379"/>
                </a:cxn>
                <a:cxn ang="0">
                  <a:pos x="56" y="352"/>
                </a:cxn>
                <a:cxn ang="0">
                  <a:pos x="15" y="287"/>
                </a:cxn>
                <a:cxn ang="0">
                  <a:pos x="5" y="248"/>
                </a:cxn>
                <a:cxn ang="0">
                  <a:pos x="52" y="243"/>
                </a:cxn>
                <a:cxn ang="0">
                  <a:pos x="62" y="274"/>
                </a:cxn>
                <a:cxn ang="0">
                  <a:pos x="97" y="325"/>
                </a:cxn>
                <a:cxn ang="0">
                  <a:pos x="118" y="343"/>
                </a:cxn>
                <a:cxn ang="0">
                  <a:pos x="144" y="358"/>
                </a:cxn>
                <a:cxn ang="0">
                  <a:pos x="172" y="365"/>
                </a:cxn>
                <a:cxn ang="0">
                  <a:pos x="203" y="369"/>
                </a:cxn>
                <a:cxn ang="0">
                  <a:pos x="234" y="365"/>
                </a:cxn>
                <a:cxn ang="0">
                  <a:pos x="263" y="355"/>
                </a:cxn>
                <a:cxn ang="0">
                  <a:pos x="288" y="341"/>
                </a:cxn>
                <a:cxn ang="0">
                  <a:pos x="310" y="320"/>
                </a:cxn>
                <a:cxn ang="0">
                  <a:pos x="342" y="268"/>
                </a:cxn>
                <a:cxn ang="0">
                  <a:pos x="349" y="239"/>
                </a:cxn>
                <a:cxn ang="0">
                  <a:pos x="353" y="206"/>
                </a:cxn>
                <a:cxn ang="0">
                  <a:pos x="349" y="174"/>
                </a:cxn>
                <a:cxn ang="0">
                  <a:pos x="339" y="144"/>
                </a:cxn>
                <a:cxn ang="0">
                  <a:pos x="305" y="91"/>
                </a:cxn>
                <a:cxn ang="0">
                  <a:pos x="284" y="75"/>
                </a:cxn>
                <a:cxn ang="0">
                  <a:pos x="258" y="60"/>
                </a:cxn>
                <a:cxn ang="0">
                  <a:pos x="229" y="51"/>
                </a:cxn>
                <a:cxn ang="0">
                  <a:pos x="198" y="48"/>
                </a:cxn>
                <a:cxn ang="0">
                  <a:pos x="168" y="52"/>
                </a:cxn>
                <a:cxn ang="0">
                  <a:pos x="140" y="62"/>
                </a:cxn>
                <a:cxn ang="0">
                  <a:pos x="114" y="77"/>
                </a:cxn>
                <a:cxn ang="0">
                  <a:pos x="92" y="97"/>
                </a:cxn>
                <a:cxn ang="0">
                  <a:pos x="59" y="150"/>
                </a:cxn>
                <a:cxn ang="0">
                  <a:pos x="51" y="178"/>
                </a:cxn>
                <a:cxn ang="0">
                  <a:pos x="48" y="211"/>
                </a:cxn>
                <a:cxn ang="0">
                  <a:pos x="52" y="243"/>
                </a:cxn>
              </a:cxnLst>
              <a:rect l="0" t="0" r="r" b="b"/>
              <a:pathLst>
                <a:path w="401" h="417">
                  <a:moveTo>
                    <a:pt x="1" y="211"/>
                  </a:moveTo>
                  <a:cubicBezTo>
                    <a:pt x="0" y="209"/>
                    <a:pt x="0" y="208"/>
                    <a:pt x="1" y="206"/>
                  </a:cubicBezTo>
                  <a:lnTo>
                    <a:pt x="5" y="169"/>
                  </a:lnTo>
                  <a:cubicBezTo>
                    <a:pt x="5" y="167"/>
                    <a:pt x="5" y="166"/>
                    <a:pt x="5" y="165"/>
                  </a:cubicBezTo>
                  <a:lnTo>
                    <a:pt x="15" y="131"/>
                  </a:lnTo>
                  <a:cubicBezTo>
                    <a:pt x="16" y="128"/>
                    <a:pt x="17" y="126"/>
                    <a:pt x="18" y="124"/>
                  </a:cubicBezTo>
                  <a:lnTo>
                    <a:pt x="56" y="65"/>
                  </a:lnTo>
                  <a:cubicBezTo>
                    <a:pt x="58" y="63"/>
                    <a:pt x="59" y="62"/>
                    <a:pt x="61" y="60"/>
                  </a:cubicBezTo>
                  <a:lnTo>
                    <a:pt x="87" y="38"/>
                  </a:lnTo>
                  <a:cubicBezTo>
                    <a:pt x="88" y="37"/>
                    <a:pt x="89" y="36"/>
                    <a:pt x="91" y="36"/>
                  </a:cubicBezTo>
                  <a:lnTo>
                    <a:pt x="121" y="19"/>
                  </a:lnTo>
                  <a:cubicBezTo>
                    <a:pt x="122" y="18"/>
                    <a:pt x="123" y="17"/>
                    <a:pt x="125" y="17"/>
                  </a:cubicBezTo>
                  <a:lnTo>
                    <a:pt x="158" y="6"/>
                  </a:lnTo>
                  <a:cubicBezTo>
                    <a:pt x="159" y="5"/>
                    <a:pt x="161" y="5"/>
                    <a:pt x="163" y="5"/>
                  </a:cubicBezTo>
                  <a:lnTo>
                    <a:pt x="198" y="1"/>
                  </a:lnTo>
                  <a:cubicBezTo>
                    <a:pt x="200" y="0"/>
                    <a:pt x="201" y="0"/>
                    <a:pt x="203" y="1"/>
                  </a:cubicBezTo>
                  <a:lnTo>
                    <a:pt x="239" y="5"/>
                  </a:lnTo>
                  <a:cubicBezTo>
                    <a:pt x="241" y="5"/>
                    <a:pt x="242" y="5"/>
                    <a:pt x="244" y="6"/>
                  </a:cubicBezTo>
                  <a:lnTo>
                    <a:pt x="277" y="17"/>
                  </a:lnTo>
                  <a:cubicBezTo>
                    <a:pt x="279" y="17"/>
                    <a:pt x="280" y="18"/>
                    <a:pt x="281" y="19"/>
                  </a:cubicBezTo>
                  <a:lnTo>
                    <a:pt x="311" y="36"/>
                  </a:lnTo>
                  <a:cubicBezTo>
                    <a:pt x="313" y="36"/>
                    <a:pt x="314" y="37"/>
                    <a:pt x="315" y="38"/>
                  </a:cubicBezTo>
                  <a:lnTo>
                    <a:pt x="341" y="60"/>
                  </a:lnTo>
                  <a:cubicBezTo>
                    <a:pt x="343" y="62"/>
                    <a:pt x="344" y="64"/>
                    <a:pt x="346" y="66"/>
                  </a:cubicBezTo>
                  <a:lnTo>
                    <a:pt x="383" y="125"/>
                  </a:lnTo>
                  <a:cubicBezTo>
                    <a:pt x="384" y="127"/>
                    <a:pt x="385" y="129"/>
                    <a:pt x="385" y="131"/>
                  </a:cubicBezTo>
                  <a:lnTo>
                    <a:pt x="395" y="165"/>
                  </a:lnTo>
                  <a:cubicBezTo>
                    <a:pt x="396" y="166"/>
                    <a:pt x="396" y="167"/>
                    <a:pt x="396" y="169"/>
                  </a:cubicBezTo>
                  <a:lnTo>
                    <a:pt x="400" y="206"/>
                  </a:lnTo>
                  <a:cubicBezTo>
                    <a:pt x="401" y="208"/>
                    <a:pt x="401" y="209"/>
                    <a:pt x="400" y="211"/>
                  </a:cubicBezTo>
                  <a:lnTo>
                    <a:pt x="396" y="248"/>
                  </a:lnTo>
                  <a:cubicBezTo>
                    <a:pt x="396" y="249"/>
                    <a:pt x="396" y="251"/>
                    <a:pt x="396" y="252"/>
                  </a:cubicBezTo>
                  <a:lnTo>
                    <a:pt x="386" y="287"/>
                  </a:lnTo>
                  <a:cubicBezTo>
                    <a:pt x="385" y="289"/>
                    <a:pt x="384" y="291"/>
                    <a:pt x="383" y="293"/>
                  </a:cubicBezTo>
                  <a:lnTo>
                    <a:pt x="346" y="351"/>
                  </a:lnTo>
                  <a:cubicBezTo>
                    <a:pt x="345" y="353"/>
                    <a:pt x="343" y="355"/>
                    <a:pt x="341" y="356"/>
                  </a:cubicBezTo>
                  <a:lnTo>
                    <a:pt x="315" y="379"/>
                  </a:lnTo>
                  <a:cubicBezTo>
                    <a:pt x="314" y="381"/>
                    <a:pt x="313" y="382"/>
                    <a:pt x="311" y="382"/>
                  </a:cubicBezTo>
                  <a:lnTo>
                    <a:pt x="281" y="399"/>
                  </a:lnTo>
                  <a:cubicBezTo>
                    <a:pt x="280" y="400"/>
                    <a:pt x="278" y="401"/>
                    <a:pt x="276" y="401"/>
                  </a:cubicBezTo>
                  <a:lnTo>
                    <a:pt x="243" y="411"/>
                  </a:lnTo>
                  <a:cubicBezTo>
                    <a:pt x="242" y="412"/>
                    <a:pt x="241" y="412"/>
                    <a:pt x="239" y="412"/>
                  </a:cubicBezTo>
                  <a:lnTo>
                    <a:pt x="203" y="416"/>
                  </a:lnTo>
                  <a:cubicBezTo>
                    <a:pt x="201" y="417"/>
                    <a:pt x="200" y="417"/>
                    <a:pt x="198" y="416"/>
                  </a:cubicBezTo>
                  <a:lnTo>
                    <a:pt x="163" y="412"/>
                  </a:lnTo>
                  <a:cubicBezTo>
                    <a:pt x="161" y="412"/>
                    <a:pt x="160" y="412"/>
                    <a:pt x="159" y="411"/>
                  </a:cubicBezTo>
                  <a:lnTo>
                    <a:pt x="126" y="401"/>
                  </a:lnTo>
                  <a:cubicBezTo>
                    <a:pt x="124" y="401"/>
                    <a:pt x="122" y="400"/>
                    <a:pt x="121" y="399"/>
                  </a:cubicBezTo>
                  <a:lnTo>
                    <a:pt x="91" y="382"/>
                  </a:lnTo>
                  <a:cubicBezTo>
                    <a:pt x="89" y="382"/>
                    <a:pt x="88" y="381"/>
                    <a:pt x="87" y="379"/>
                  </a:cubicBezTo>
                  <a:lnTo>
                    <a:pt x="61" y="356"/>
                  </a:lnTo>
                  <a:cubicBezTo>
                    <a:pt x="59" y="355"/>
                    <a:pt x="58" y="353"/>
                    <a:pt x="56" y="352"/>
                  </a:cubicBezTo>
                  <a:lnTo>
                    <a:pt x="18" y="294"/>
                  </a:lnTo>
                  <a:cubicBezTo>
                    <a:pt x="17" y="292"/>
                    <a:pt x="16" y="289"/>
                    <a:pt x="15" y="287"/>
                  </a:cubicBezTo>
                  <a:lnTo>
                    <a:pt x="5" y="252"/>
                  </a:lnTo>
                  <a:cubicBezTo>
                    <a:pt x="5" y="251"/>
                    <a:pt x="5" y="249"/>
                    <a:pt x="5" y="248"/>
                  </a:cubicBezTo>
                  <a:lnTo>
                    <a:pt x="1" y="211"/>
                  </a:lnTo>
                  <a:close/>
                  <a:moveTo>
                    <a:pt x="52" y="243"/>
                  </a:moveTo>
                  <a:lnTo>
                    <a:pt x="52" y="239"/>
                  </a:lnTo>
                  <a:lnTo>
                    <a:pt x="62" y="274"/>
                  </a:lnTo>
                  <a:lnTo>
                    <a:pt x="59" y="267"/>
                  </a:lnTo>
                  <a:lnTo>
                    <a:pt x="97" y="325"/>
                  </a:lnTo>
                  <a:lnTo>
                    <a:pt x="92" y="320"/>
                  </a:lnTo>
                  <a:lnTo>
                    <a:pt x="118" y="343"/>
                  </a:lnTo>
                  <a:lnTo>
                    <a:pt x="114" y="341"/>
                  </a:lnTo>
                  <a:lnTo>
                    <a:pt x="144" y="358"/>
                  </a:lnTo>
                  <a:lnTo>
                    <a:pt x="139" y="355"/>
                  </a:lnTo>
                  <a:lnTo>
                    <a:pt x="172" y="365"/>
                  </a:lnTo>
                  <a:lnTo>
                    <a:pt x="168" y="365"/>
                  </a:lnTo>
                  <a:lnTo>
                    <a:pt x="203" y="369"/>
                  </a:lnTo>
                  <a:lnTo>
                    <a:pt x="198" y="369"/>
                  </a:lnTo>
                  <a:lnTo>
                    <a:pt x="234" y="365"/>
                  </a:lnTo>
                  <a:lnTo>
                    <a:pt x="230" y="365"/>
                  </a:lnTo>
                  <a:lnTo>
                    <a:pt x="263" y="355"/>
                  </a:lnTo>
                  <a:lnTo>
                    <a:pt x="258" y="358"/>
                  </a:lnTo>
                  <a:lnTo>
                    <a:pt x="288" y="341"/>
                  </a:lnTo>
                  <a:lnTo>
                    <a:pt x="284" y="343"/>
                  </a:lnTo>
                  <a:lnTo>
                    <a:pt x="310" y="320"/>
                  </a:lnTo>
                  <a:lnTo>
                    <a:pt x="305" y="326"/>
                  </a:lnTo>
                  <a:lnTo>
                    <a:pt x="342" y="268"/>
                  </a:lnTo>
                  <a:lnTo>
                    <a:pt x="339" y="274"/>
                  </a:lnTo>
                  <a:lnTo>
                    <a:pt x="349" y="239"/>
                  </a:lnTo>
                  <a:lnTo>
                    <a:pt x="349" y="243"/>
                  </a:lnTo>
                  <a:lnTo>
                    <a:pt x="353" y="206"/>
                  </a:lnTo>
                  <a:lnTo>
                    <a:pt x="353" y="211"/>
                  </a:lnTo>
                  <a:lnTo>
                    <a:pt x="349" y="174"/>
                  </a:lnTo>
                  <a:lnTo>
                    <a:pt x="349" y="178"/>
                  </a:lnTo>
                  <a:lnTo>
                    <a:pt x="339" y="144"/>
                  </a:lnTo>
                  <a:lnTo>
                    <a:pt x="342" y="150"/>
                  </a:lnTo>
                  <a:lnTo>
                    <a:pt x="305" y="91"/>
                  </a:lnTo>
                  <a:lnTo>
                    <a:pt x="310" y="97"/>
                  </a:lnTo>
                  <a:lnTo>
                    <a:pt x="284" y="75"/>
                  </a:lnTo>
                  <a:lnTo>
                    <a:pt x="288" y="77"/>
                  </a:lnTo>
                  <a:lnTo>
                    <a:pt x="258" y="60"/>
                  </a:lnTo>
                  <a:lnTo>
                    <a:pt x="262" y="62"/>
                  </a:lnTo>
                  <a:lnTo>
                    <a:pt x="229" y="51"/>
                  </a:lnTo>
                  <a:lnTo>
                    <a:pt x="234" y="52"/>
                  </a:lnTo>
                  <a:lnTo>
                    <a:pt x="198" y="48"/>
                  </a:lnTo>
                  <a:lnTo>
                    <a:pt x="203" y="48"/>
                  </a:lnTo>
                  <a:lnTo>
                    <a:pt x="168" y="52"/>
                  </a:lnTo>
                  <a:lnTo>
                    <a:pt x="173" y="51"/>
                  </a:lnTo>
                  <a:lnTo>
                    <a:pt x="140" y="62"/>
                  </a:lnTo>
                  <a:lnTo>
                    <a:pt x="144" y="60"/>
                  </a:lnTo>
                  <a:lnTo>
                    <a:pt x="114" y="77"/>
                  </a:lnTo>
                  <a:lnTo>
                    <a:pt x="118" y="75"/>
                  </a:lnTo>
                  <a:lnTo>
                    <a:pt x="92" y="97"/>
                  </a:lnTo>
                  <a:lnTo>
                    <a:pt x="97" y="91"/>
                  </a:lnTo>
                  <a:lnTo>
                    <a:pt x="59" y="150"/>
                  </a:lnTo>
                  <a:lnTo>
                    <a:pt x="61" y="144"/>
                  </a:lnTo>
                  <a:lnTo>
                    <a:pt x="51" y="178"/>
                  </a:lnTo>
                  <a:lnTo>
                    <a:pt x="52" y="174"/>
                  </a:lnTo>
                  <a:lnTo>
                    <a:pt x="48" y="211"/>
                  </a:lnTo>
                  <a:lnTo>
                    <a:pt x="48" y="206"/>
                  </a:lnTo>
                  <a:lnTo>
                    <a:pt x="52" y="243"/>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43" name="Freeform 19"/>
            <p:cNvSpPr>
              <a:spLocks/>
            </p:cNvSpPr>
            <p:nvPr/>
          </p:nvSpPr>
          <p:spPr bwMode="auto">
            <a:xfrm>
              <a:off x="4781550" y="2172172"/>
              <a:ext cx="119063" cy="120650"/>
            </a:xfrm>
            <a:custGeom>
              <a:avLst/>
              <a:gdLst/>
              <a:ahLst/>
              <a:cxnLst>
                <a:cxn ang="0">
                  <a:pos x="0" y="176"/>
                </a:cxn>
                <a:cxn ang="0">
                  <a:pos x="176" y="0"/>
                </a:cxn>
                <a:cxn ang="0">
                  <a:pos x="176" y="0"/>
                </a:cxn>
                <a:cxn ang="0">
                  <a:pos x="176" y="0"/>
                </a:cxn>
                <a:cxn ang="0">
                  <a:pos x="352" y="176"/>
                </a:cxn>
                <a:cxn ang="0">
                  <a:pos x="352" y="176"/>
                </a:cxn>
                <a:cxn ang="0">
                  <a:pos x="352" y="176"/>
                </a:cxn>
                <a:cxn ang="0">
                  <a:pos x="176" y="352"/>
                </a:cxn>
                <a:cxn ang="0">
                  <a:pos x="176" y="352"/>
                </a:cxn>
                <a:cxn ang="0">
                  <a:pos x="176" y="352"/>
                </a:cxn>
                <a:cxn ang="0">
                  <a:pos x="0" y="176"/>
                </a:cxn>
                <a:cxn ang="0">
                  <a:pos x="0" y="176"/>
                </a:cxn>
              </a:cxnLst>
              <a:rect l="0" t="0" r="r" b="b"/>
              <a:pathLst>
                <a:path w="352" h="352">
                  <a:moveTo>
                    <a:pt x="0" y="176"/>
                  </a:moveTo>
                  <a:cubicBezTo>
                    <a:pt x="0" y="79"/>
                    <a:pt x="79" y="0"/>
                    <a:pt x="176" y="0"/>
                  </a:cubicBezTo>
                  <a:cubicBezTo>
                    <a:pt x="176" y="0"/>
                    <a:pt x="176" y="0"/>
                    <a:pt x="176" y="0"/>
                  </a:cubicBezTo>
                  <a:lnTo>
                    <a:pt x="176" y="0"/>
                  </a:lnTo>
                  <a:cubicBezTo>
                    <a:pt x="274" y="0"/>
                    <a:pt x="352" y="79"/>
                    <a:pt x="352" y="176"/>
                  </a:cubicBezTo>
                  <a:cubicBezTo>
                    <a:pt x="352" y="176"/>
                    <a:pt x="352" y="176"/>
                    <a:pt x="352" y="176"/>
                  </a:cubicBezTo>
                  <a:lnTo>
                    <a:pt x="352" y="176"/>
                  </a:lnTo>
                  <a:cubicBezTo>
                    <a:pt x="352" y="274"/>
                    <a:pt x="274" y="352"/>
                    <a:pt x="176" y="352"/>
                  </a:cubicBezTo>
                  <a:cubicBezTo>
                    <a:pt x="176" y="352"/>
                    <a:pt x="176" y="352"/>
                    <a:pt x="176" y="352"/>
                  </a:cubicBezTo>
                  <a:lnTo>
                    <a:pt x="176" y="352"/>
                  </a:lnTo>
                  <a:cubicBezTo>
                    <a:pt x="79" y="352"/>
                    <a:pt x="0" y="274"/>
                    <a:pt x="0" y="176"/>
                  </a:cubicBezTo>
                  <a:cubicBezTo>
                    <a:pt x="0" y="176"/>
                    <a:pt x="0" y="176"/>
                    <a:pt x="0" y="176"/>
                  </a:cubicBezTo>
                  <a:close/>
                </a:path>
              </a:pathLst>
            </a:custGeom>
            <a:solidFill>
              <a:srgbClr val="FFFFF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44" name="Freeform 20"/>
            <p:cNvSpPr>
              <a:spLocks noEditPoints="1"/>
            </p:cNvSpPr>
            <p:nvPr/>
          </p:nvSpPr>
          <p:spPr bwMode="auto">
            <a:xfrm>
              <a:off x="4773613" y="2164234"/>
              <a:ext cx="134938" cy="136525"/>
            </a:xfrm>
            <a:custGeom>
              <a:avLst/>
              <a:gdLst/>
              <a:ahLst/>
              <a:cxnLst>
                <a:cxn ang="0">
                  <a:pos x="1" y="198"/>
                </a:cxn>
                <a:cxn ang="0">
                  <a:pos x="5" y="159"/>
                </a:cxn>
                <a:cxn ang="0">
                  <a:pos x="19" y="119"/>
                </a:cxn>
                <a:cxn ang="0">
                  <a:pos x="63" y="57"/>
                </a:cxn>
                <a:cxn ang="0">
                  <a:pos x="126" y="15"/>
                </a:cxn>
                <a:cxn ang="0">
                  <a:pos x="163" y="5"/>
                </a:cxn>
                <a:cxn ang="0">
                  <a:pos x="203" y="1"/>
                </a:cxn>
                <a:cxn ang="0">
                  <a:pos x="243" y="5"/>
                </a:cxn>
                <a:cxn ang="0">
                  <a:pos x="283" y="19"/>
                </a:cxn>
                <a:cxn ang="0">
                  <a:pos x="345" y="63"/>
                </a:cxn>
                <a:cxn ang="0">
                  <a:pos x="385" y="126"/>
                </a:cxn>
                <a:cxn ang="0">
                  <a:pos x="396" y="163"/>
                </a:cxn>
                <a:cxn ang="0">
                  <a:pos x="400" y="203"/>
                </a:cxn>
                <a:cxn ang="0">
                  <a:pos x="395" y="243"/>
                </a:cxn>
                <a:cxn ang="0">
                  <a:pos x="382" y="283"/>
                </a:cxn>
                <a:cxn ang="0">
                  <a:pos x="339" y="345"/>
                </a:cxn>
                <a:cxn ang="0">
                  <a:pos x="276" y="385"/>
                </a:cxn>
                <a:cxn ang="0">
                  <a:pos x="239" y="396"/>
                </a:cxn>
                <a:cxn ang="0">
                  <a:pos x="198" y="400"/>
                </a:cxn>
                <a:cxn ang="0">
                  <a:pos x="159" y="395"/>
                </a:cxn>
                <a:cxn ang="0">
                  <a:pos x="119" y="382"/>
                </a:cxn>
                <a:cxn ang="0">
                  <a:pos x="57" y="339"/>
                </a:cxn>
                <a:cxn ang="0">
                  <a:pos x="15" y="276"/>
                </a:cxn>
                <a:cxn ang="0">
                  <a:pos x="5" y="239"/>
                </a:cxn>
                <a:cxn ang="0">
                  <a:pos x="52" y="234"/>
                </a:cxn>
                <a:cxn ang="0">
                  <a:pos x="61" y="263"/>
                </a:cxn>
                <a:cxn ang="0">
                  <a:pos x="96" y="312"/>
                </a:cxn>
                <a:cxn ang="0">
                  <a:pos x="146" y="342"/>
                </a:cxn>
                <a:cxn ang="0">
                  <a:pos x="172" y="349"/>
                </a:cxn>
                <a:cxn ang="0">
                  <a:pos x="203" y="353"/>
                </a:cxn>
                <a:cxn ang="0">
                  <a:pos x="234" y="349"/>
                </a:cxn>
                <a:cxn ang="0">
                  <a:pos x="263" y="339"/>
                </a:cxn>
                <a:cxn ang="0">
                  <a:pos x="312" y="305"/>
                </a:cxn>
                <a:cxn ang="0">
                  <a:pos x="342" y="256"/>
                </a:cxn>
                <a:cxn ang="0">
                  <a:pos x="349" y="230"/>
                </a:cxn>
                <a:cxn ang="0">
                  <a:pos x="353" y="198"/>
                </a:cxn>
                <a:cxn ang="0">
                  <a:pos x="349" y="168"/>
                </a:cxn>
                <a:cxn ang="0">
                  <a:pos x="339" y="139"/>
                </a:cxn>
                <a:cxn ang="0">
                  <a:pos x="305" y="90"/>
                </a:cxn>
                <a:cxn ang="0">
                  <a:pos x="256" y="58"/>
                </a:cxn>
                <a:cxn ang="0">
                  <a:pos x="230" y="51"/>
                </a:cxn>
                <a:cxn ang="0">
                  <a:pos x="198" y="48"/>
                </a:cxn>
                <a:cxn ang="0">
                  <a:pos x="168" y="52"/>
                </a:cxn>
                <a:cxn ang="0">
                  <a:pos x="139" y="61"/>
                </a:cxn>
                <a:cxn ang="0">
                  <a:pos x="90" y="96"/>
                </a:cxn>
                <a:cxn ang="0">
                  <a:pos x="58" y="146"/>
                </a:cxn>
                <a:cxn ang="0">
                  <a:pos x="51" y="172"/>
                </a:cxn>
                <a:cxn ang="0">
                  <a:pos x="48" y="203"/>
                </a:cxn>
                <a:cxn ang="0">
                  <a:pos x="52" y="234"/>
                </a:cxn>
              </a:cxnLst>
              <a:rect l="0" t="0" r="r" b="b"/>
              <a:pathLst>
                <a:path w="401" h="401">
                  <a:moveTo>
                    <a:pt x="1" y="203"/>
                  </a:moveTo>
                  <a:cubicBezTo>
                    <a:pt x="0" y="201"/>
                    <a:pt x="0" y="200"/>
                    <a:pt x="1" y="198"/>
                  </a:cubicBezTo>
                  <a:lnTo>
                    <a:pt x="5" y="163"/>
                  </a:lnTo>
                  <a:cubicBezTo>
                    <a:pt x="5" y="161"/>
                    <a:pt x="5" y="160"/>
                    <a:pt x="5" y="159"/>
                  </a:cubicBezTo>
                  <a:lnTo>
                    <a:pt x="15" y="126"/>
                  </a:lnTo>
                  <a:cubicBezTo>
                    <a:pt x="16" y="123"/>
                    <a:pt x="17" y="121"/>
                    <a:pt x="19" y="119"/>
                  </a:cubicBezTo>
                  <a:lnTo>
                    <a:pt x="57" y="63"/>
                  </a:lnTo>
                  <a:cubicBezTo>
                    <a:pt x="58" y="60"/>
                    <a:pt x="60" y="58"/>
                    <a:pt x="63" y="57"/>
                  </a:cubicBezTo>
                  <a:lnTo>
                    <a:pt x="119" y="19"/>
                  </a:lnTo>
                  <a:cubicBezTo>
                    <a:pt x="121" y="17"/>
                    <a:pt x="123" y="16"/>
                    <a:pt x="126" y="15"/>
                  </a:cubicBezTo>
                  <a:lnTo>
                    <a:pt x="159" y="5"/>
                  </a:lnTo>
                  <a:cubicBezTo>
                    <a:pt x="160" y="5"/>
                    <a:pt x="161" y="5"/>
                    <a:pt x="163" y="5"/>
                  </a:cubicBezTo>
                  <a:lnTo>
                    <a:pt x="198" y="1"/>
                  </a:lnTo>
                  <a:cubicBezTo>
                    <a:pt x="200" y="0"/>
                    <a:pt x="201" y="0"/>
                    <a:pt x="203" y="1"/>
                  </a:cubicBezTo>
                  <a:lnTo>
                    <a:pt x="239" y="5"/>
                  </a:lnTo>
                  <a:cubicBezTo>
                    <a:pt x="241" y="5"/>
                    <a:pt x="242" y="5"/>
                    <a:pt x="243" y="5"/>
                  </a:cubicBezTo>
                  <a:lnTo>
                    <a:pt x="276" y="15"/>
                  </a:lnTo>
                  <a:cubicBezTo>
                    <a:pt x="279" y="16"/>
                    <a:pt x="281" y="17"/>
                    <a:pt x="283" y="19"/>
                  </a:cubicBezTo>
                  <a:lnTo>
                    <a:pt x="339" y="57"/>
                  </a:lnTo>
                  <a:cubicBezTo>
                    <a:pt x="342" y="58"/>
                    <a:pt x="344" y="61"/>
                    <a:pt x="345" y="63"/>
                  </a:cubicBezTo>
                  <a:lnTo>
                    <a:pt x="382" y="119"/>
                  </a:lnTo>
                  <a:cubicBezTo>
                    <a:pt x="384" y="121"/>
                    <a:pt x="385" y="123"/>
                    <a:pt x="385" y="126"/>
                  </a:cubicBezTo>
                  <a:lnTo>
                    <a:pt x="395" y="159"/>
                  </a:lnTo>
                  <a:cubicBezTo>
                    <a:pt x="396" y="160"/>
                    <a:pt x="396" y="161"/>
                    <a:pt x="396" y="163"/>
                  </a:cubicBezTo>
                  <a:lnTo>
                    <a:pt x="400" y="198"/>
                  </a:lnTo>
                  <a:cubicBezTo>
                    <a:pt x="401" y="200"/>
                    <a:pt x="401" y="201"/>
                    <a:pt x="400" y="203"/>
                  </a:cubicBezTo>
                  <a:lnTo>
                    <a:pt x="396" y="239"/>
                  </a:lnTo>
                  <a:cubicBezTo>
                    <a:pt x="396" y="241"/>
                    <a:pt x="396" y="242"/>
                    <a:pt x="395" y="243"/>
                  </a:cubicBezTo>
                  <a:lnTo>
                    <a:pt x="385" y="276"/>
                  </a:lnTo>
                  <a:cubicBezTo>
                    <a:pt x="385" y="279"/>
                    <a:pt x="384" y="281"/>
                    <a:pt x="382" y="283"/>
                  </a:cubicBezTo>
                  <a:lnTo>
                    <a:pt x="345" y="339"/>
                  </a:lnTo>
                  <a:cubicBezTo>
                    <a:pt x="344" y="341"/>
                    <a:pt x="341" y="344"/>
                    <a:pt x="339" y="345"/>
                  </a:cubicBezTo>
                  <a:lnTo>
                    <a:pt x="283" y="382"/>
                  </a:lnTo>
                  <a:cubicBezTo>
                    <a:pt x="281" y="384"/>
                    <a:pt x="279" y="385"/>
                    <a:pt x="276" y="385"/>
                  </a:cubicBezTo>
                  <a:lnTo>
                    <a:pt x="243" y="395"/>
                  </a:lnTo>
                  <a:cubicBezTo>
                    <a:pt x="242" y="396"/>
                    <a:pt x="241" y="396"/>
                    <a:pt x="239" y="396"/>
                  </a:cubicBezTo>
                  <a:lnTo>
                    <a:pt x="203" y="400"/>
                  </a:lnTo>
                  <a:cubicBezTo>
                    <a:pt x="201" y="401"/>
                    <a:pt x="200" y="401"/>
                    <a:pt x="198" y="400"/>
                  </a:cubicBezTo>
                  <a:lnTo>
                    <a:pt x="163" y="396"/>
                  </a:lnTo>
                  <a:cubicBezTo>
                    <a:pt x="161" y="396"/>
                    <a:pt x="160" y="396"/>
                    <a:pt x="159" y="395"/>
                  </a:cubicBezTo>
                  <a:lnTo>
                    <a:pt x="126" y="385"/>
                  </a:lnTo>
                  <a:cubicBezTo>
                    <a:pt x="123" y="385"/>
                    <a:pt x="121" y="384"/>
                    <a:pt x="119" y="382"/>
                  </a:cubicBezTo>
                  <a:lnTo>
                    <a:pt x="63" y="345"/>
                  </a:lnTo>
                  <a:cubicBezTo>
                    <a:pt x="61" y="344"/>
                    <a:pt x="58" y="342"/>
                    <a:pt x="57" y="339"/>
                  </a:cubicBezTo>
                  <a:lnTo>
                    <a:pt x="19" y="283"/>
                  </a:lnTo>
                  <a:cubicBezTo>
                    <a:pt x="17" y="281"/>
                    <a:pt x="16" y="279"/>
                    <a:pt x="15" y="276"/>
                  </a:cubicBezTo>
                  <a:lnTo>
                    <a:pt x="5" y="243"/>
                  </a:lnTo>
                  <a:cubicBezTo>
                    <a:pt x="5" y="242"/>
                    <a:pt x="5" y="241"/>
                    <a:pt x="5" y="239"/>
                  </a:cubicBezTo>
                  <a:lnTo>
                    <a:pt x="1" y="203"/>
                  </a:lnTo>
                  <a:close/>
                  <a:moveTo>
                    <a:pt x="52" y="234"/>
                  </a:moveTo>
                  <a:lnTo>
                    <a:pt x="51" y="230"/>
                  </a:lnTo>
                  <a:lnTo>
                    <a:pt x="61" y="263"/>
                  </a:lnTo>
                  <a:lnTo>
                    <a:pt x="58" y="256"/>
                  </a:lnTo>
                  <a:lnTo>
                    <a:pt x="96" y="312"/>
                  </a:lnTo>
                  <a:lnTo>
                    <a:pt x="90" y="305"/>
                  </a:lnTo>
                  <a:lnTo>
                    <a:pt x="146" y="342"/>
                  </a:lnTo>
                  <a:lnTo>
                    <a:pt x="139" y="339"/>
                  </a:lnTo>
                  <a:lnTo>
                    <a:pt x="172" y="349"/>
                  </a:lnTo>
                  <a:lnTo>
                    <a:pt x="168" y="349"/>
                  </a:lnTo>
                  <a:lnTo>
                    <a:pt x="203" y="353"/>
                  </a:lnTo>
                  <a:lnTo>
                    <a:pt x="198" y="353"/>
                  </a:lnTo>
                  <a:lnTo>
                    <a:pt x="234" y="349"/>
                  </a:lnTo>
                  <a:lnTo>
                    <a:pt x="230" y="349"/>
                  </a:lnTo>
                  <a:lnTo>
                    <a:pt x="263" y="339"/>
                  </a:lnTo>
                  <a:lnTo>
                    <a:pt x="256" y="342"/>
                  </a:lnTo>
                  <a:lnTo>
                    <a:pt x="312" y="305"/>
                  </a:lnTo>
                  <a:lnTo>
                    <a:pt x="305" y="312"/>
                  </a:lnTo>
                  <a:lnTo>
                    <a:pt x="342" y="256"/>
                  </a:lnTo>
                  <a:lnTo>
                    <a:pt x="339" y="263"/>
                  </a:lnTo>
                  <a:lnTo>
                    <a:pt x="349" y="230"/>
                  </a:lnTo>
                  <a:lnTo>
                    <a:pt x="349" y="234"/>
                  </a:lnTo>
                  <a:lnTo>
                    <a:pt x="353" y="198"/>
                  </a:lnTo>
                  <a:lnTo>
                    <a:pt x="353" y="203"/>
                  </a:lnTo>
                  <a:lnTo>
                    <a:pt x="349" y="168"/>
                  </a:lnTo>
                  <a:lnTo>
                    <a:pt x="349" y="172"/>
                  </a:lnTo>
                  <a:lnTo>
                    <a:pt x="339" y="139"/>
                  </a:lnTo>
                  <a:lnTo>
                    <a:pt x="342" y="146"/>
                  </a:lnTo>
                  <a:lnTo>
                    <a:pt x="305" y="90"/>
                  </a:lnTo>
                  <a:lnTo>
                    <a:pt x="312" y="96"/>
                  </a:lnTo>
                  <a:lnTo>
                    <a:pt x="256" y="58"/>
                  </a:lnTo>
                  <a:lnTo>
                    <a:pt x="263" y="61"/>
                  </a:lnTo>
                  <a:lnTo>
                    <a:pt x="230" y="51"/>
                  </a:lnTo>
                  <a:lnTo>
                    <a:pt x="234" y="52"/>
                  </a:lnTo>
                  <a:lnTo>
                    <a:pt x="198" y="48"/>
                  </a:lnTo>
                  <a:lnTo>
                    <a:pt x="203" y="48"/>
                  </a:lnTo>
                  <a:lnTo>
                    <a:pt x="168" y="52"/>
                  </a:lnTo>
                  <a:lnTo>
                    <a:pt x="172" y="51"/>
                  </a:lnTo>
                  <a:lnTo>
                    <a:pt x="139" y="61"/>
                  </a:lnTo>
                  <a:lnTo>
                    <a:pt x="146" y="58"/>
                  </a:lnTo>
                  <a:lnTo>
                    <a:pt x="90" y="96"/>
                  </a:lnTo>
                  <a:lnTo>
                    <a:pt x="96" y="90"/>
                  </a:lnTo>
                  <a:lnTo>
                    <a:pt x="58" y="146"/>
                  </a:lnTo>
                  <a:lnTo>
                    <a:pt x="61" y="139"/>
                  </a:lnTo>
                  <a:lnTo>
                    <a:pt x="51" y="172"/>
                  </a:lnTo>
                  <a:lnTo>
                    <a:pt x="52" y="168"/>
                  </a:lnTo>
                  <a:lnTo>
                    <a:pt x="48" y="203"/>
                  </a:lnTo>
                  <a:lnTo>
                    <a:pt x="48" y="198"/>
                  </a:lnTo>
                  <a:lnTo>
                    <a:pt x="52" y="234"/>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45" name="Freeform 21"/>
            <p:cNvSpPr>
              <a:spLocks/>
            </p:cNvSpPr>
            <p:nvPr/>
          </p:nvSpPr>
          <p:spPr bwMode="auto">
            <a:xfrm>
              <a:off x="4781550" y="2380134"/>
              <a:ext cx="119063" cy="125413"/>
            </a:xfrm>
            <a:custGeom>
              <a:avLst/>
              <a:gdLst/>
              <a:ahLst/>
              <a:cxnLst>
                <a:cxn ang="0">
                  <a:pos x="0" y="184"/>
                </a:cxn>
                <a:cxn ang="0">
                  <a:pos x="176" y="0"/>
                </a:cxn>
                <a:cxn ang="0">
                  <a:pos x="176" y="0"/>
                </a:cxn>
                <a:cxn ang="0">
                  <a:pos x="176" y="0"/>
                </a:cxn>
                <a:cxn ang="0">
                  <a:pos x="352" y="184"/>
                </a:cxn>
                <a:cxn ang="0">
                  <a:pos x="352" y="184"/>
                </a:cxn>
                <a:cxn ang="0">
                  <a:pos x="352" y="184"/>
                </a:cxn>
                <a:cxn ang="0">
                  <a:pos x="176" y="368"/>
                </a:cxn>
                <a:cxn ang="0">
                  <a:pos x="176" y="368"/>
                </a:cxn>
                <a:cxn ang="0">
                  <a:pos x="176" y="368"/>
                </a:cxn>
                <a:cxn ang="0">
                  <a:pos x="0" y="184"/>
                </a:cxn>
                <a:cxn ang="0">
                  <a:pos x="0" y="184"/>
                </a:cxn>
              </a:cxnLst>
              <a:rect l="0" t="0" r="r" b="b"/>
              <a:pathLst>
                <a:path w="352" h="368">
                  <a:moveTo>
                    <a:pt x="0" y="184"/>
                  </a:moveTo>
                  <a:cubicBezTo>
                    <a:pt x="0" y="83"/>
                    <a:pt x="79" y="0"/>
                    <a:pt x="176" y="0"/>
                  </a:cubicBezTo>
                  <a:cubicBezTo>
                    <a:pt x="176" y="0"/>
                    <a:pt x="176" y="0"/>
                    <a:pt x="176" y="0"/>
                  </a:cubicBezTo>
                  <a:lnTo>
                    <a:pt x="176" y="0"/>
                  </a:lnTo>
                  <a:cubicBezTo>
                    <a:pt x="274" y="0"/>
                    <a:pt x="352" y="83"/>
                    <a:pt x="352" y="184"/>
                  </a:cubicBezTo>
                  <a:cubicBezTo>
                    <a:pt x="352" y="184"/>
                    <a:pt x="352" y="184"/>
                    <a:pt x="352" y="184"/>
                  </a:cubicBezTo>
                  <a:lnTo>
                    <a:pt x="352" y="184"/>
                  </a:lnTo>
                  <a:cubicBezTo>
                    <a:pt x="352" y="286"/>
                    <a:pt x="274" y="368"/>
                    <a:pt x="176" y="368"/>
                  </a:cubicBezTo>
                  <a:cubicBezTo>
                    <a:pt x="176" y="368"/>
                    <a:pt x="176" y="368"/>
                    <a:pt x="176" y="368"/>
                  </a:cubicBezTo>
                  <a:lnTo>
                    <a:pt x="176" y="368"/>
                  </a:lnTo>
                  <a:cubicBezTo>
                    <a:pt x="79" y="368"/>
                    <a:pt x="0" y="286"/>
                    <a:pt x="0" y="184"/>
                  </a:cubicBezTo>
                  <a:cubicBezTo>
                    <a:pt x="0" y="184"/>
                    <a:pt x="0" y="184"/>
                    <a:pt x="0" y="184"/>
                  </a:cubicBezTo>
                  <a:close/>
                </a:path>
              </a:pathLst>
            </a:custGeom>
            <a:solidFill>
              <a:srgbClr val="FFFFF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46" name="Freeform 22"/>
            <p:cNvSpPr>
              <a:spLocks noEditPoints="1"/>
            </p:cNvSpPr>
            <p:nvPr/>
          </p:nvSpPr>
          <p:spPr bwMode="auto">
            <a:xfrm>
              <a:off x="4773613" y="2372197"/>
              <a:ext cx="134938" cy="141288"/>
            </a:xfrm>
            <a:custGeom>
              <a:avLst/>
              <a:gdLst/>
              <a:ahLst/>
              <a:cxnLst>
                <a:cxn ang="0">
                  <a:pos x="1" y="206"/>
                </a:cxn>
                <a:cxn ang="0">
                  <a:pos x="5" y="165"/>
                </a:cxn>
                <a:cxn ang="0">
                  <a:pos x="18" y="124"/>
                </a:cxn>
                <a:cxn ang="0">
                  <a:pos x="61" y="60"/>
                </a:cxn>
                <a:cxn ang="0">
                  <a:pos x="91" y="36"/>
                </a:cxn>
                <a:cxn ang="0">
                  <a:pos x="125" y="17"/>
                </a:cxn>
                <a:cxn ang="0">
                  <a:pos x="163" y="5"/>
                </a:cxn>
                <a:cxn ang="0">
                  <a:pos x="203" y="1"/>
                </a:cxn>
                <a:cxn ang="0">
                  <a:pos x="244" y="6"/>
                </a:cxn>
                <a:cxn ang="0">
                  <a:pos x="281" y="19"/>
                </a:cxn>
                <a:cxn ang="0">
                  <a:pos x="315" y="38"/>
                </a:cxn>
                <a:cxn ang="0">
                  <a:pos x="346" y="66"/>
                </a:cxn>
                <a:cxn ang="0">
                  <a:pos x="385" y="131"/>
                </a:cxn>
                <a:cxn ang="0">
                  <a:pos x="396" y="169"/>
                </a:cxn>
                <a:cxn ang="0">
                  <a:pos x="400" y="211"/>
                </a:cxn>
                <a:cxn ang="0">
                  <a:pos x="396" y="252"/>
                </a:cxn>
                <a:cxn ang="0">
                  <a:pos x="383" y="293"/>
                </a:cxn>
                <a:cxn ang="0">
                  <a:pos x="341" y="356"/>
                </a:cxn>
                <a:cxn ang="0">
                  <a:pos x="311" y="382"/>
                </a:cxn>
                <a:cxn ang="0">
                  <a:pos x="276" y="401"/>
                </a:cxn>
                <a:cxn ang="0">
                  <a:pos x="239" y="412"/>
                </a:cxn>
                <a:cxn ang="0">
                  <a:pos x="198" y="416"/>
                </a:cxn>
                <a:cxn ang="0">
                  <a:pos x="159" y="411"/>
                </a:cxn>
                <a:cxn ang="0">
                  <a:pos x="121" y="399"/>
                </a:cxn>
                <a:cxn ang="0">
                  <a:pos x="87" y="379"/>
                </a:cxn>
                <a:cxn ang="0">
                  <a:pos x="56" y="352"/>
                </a:cxn>
                <a:cxn ang="0">
                  <a:pos x="15" y="287"/>
                </a:cxn>
                <a:cxn ang="0">
                  <a:pos x="5" y="248"/>
                </a:cxn>
                <a:cxn ang="0">
                  <a:pos x="52" y="243"/>
                </a:cxn>
                <a:cxn ang="0">
                  <a:pos x="62" y="274"/>
                </a:cxn>
                <a:cxn ang="0">
                  <a:pos x="97" y="325"/>
                </a:cxn>
                <a:cxn ang="0">
                  <a:pos x="118" y="343"/>
                </a:cxn>
                <a:cxn ang="0">
                  <a:pos x="144" y="358"/>
                </a:cxn>
                <a:cxn ang="0">
                  <a:pos x="172" y="365"/>
                </a:cxn>
                <a:cxn ang="0">
                  <a:pos x="203" y="369"/>
                </a:cxn>
                <a:cxn ang="0">
                  <a:pos x="234" y="365"/>
                </a:cxn>
                <a:cxn ang="0">
                  <a:pos x="263" y="355"/>
                </a:cxn>
                <a:cxn ang="0">
                  <a:pos x="288" y="341"/>
                </a:cxn>
                <a:cxn ang="0">
                  <a:pos x="310" y="320"/>
                </a:cxn>
                <a:cxn ang="0">
                  <a:pos x="342" y="268"/>
                </a:cxn>
                <a:cxn ang="0">
                  <a:pos x="349" y="239"/>
                </a:cxn>
                <a:cxn ang="0">
                  <a:pos x="353" y="206"/>
                </a:cxn>
                <a:cxn ang="0">
                  <a:pos x="349" y="174"/>
                </a:cxn>
                <a:cxn ang="0">
                  <a:pos x="339" y="144"/>
                </a:cxn>
                <a:cxn ang="0">
                  <a:pos x="305" y="91"/>
                </a:cxn>
                <a:cxn ang="0">
                  <a:pos x="284" y="75"/>
                </a:cxn>
                <a:cxn ang="0">
                  <a:pos x="258" y="60"/>
                </a:cxn>
                <a:cxn ang="0">
                  <a:pos x="229" y="51"/>
                </a:cxn>
                <a:cxn ang="0">
                  <a:pos x="198" y="48"/>
                </a:cxn>
                <a:cxn ang="0">
                  <a:pos x="168" y="52"/>
                </a:cxn>
                <a:cxn ang="0">
                  <a:pos x="140" y="62"/>
                </a:cxn>
                <a:cxn ang="0">
                  <a:pos x="114" y="77"/>
                </a:cxn>
                <a:cxn ang="0">
                  <a:pos x="92" y="97"/>
                </a:cxn>
                <a:cxn ang="0">
                  <a:pos x="59" y="150"/>
                </a:cxn>
                <a:cxn ang="0">
                  <a:pos x="51" y="178"/>
                </a:cxn>
                <a:cxn ang="0">
                  <a:pos x="48" y="211"/>
                </a:cxn>
                <a:cxn ang="0">
                  <a:pos x="52" y="243"/>
                </a:cxn>
              </a:cxnLst>
              <a:rect l="0" t="0" r="r" b="b"/>
              <a:pathLst>
                <a:path w="401" h="417">
                  <a:moveTo>
                    <a:pt x="1" y="211"/>
                  </a:moveTo>
                  <a:cubicBezTo>
                    <a:pt x="0" y="209"/>
                    <a:pt x="0" y="208"/>
                    <a:pt x="1" y="206"/>
                  </a:cubicBezTo>
                  <a:lnTo>
                    <a:pt x="5" y="169"/>
                  </a:lnTo>
                  <a:cubicBezTo>
                    <a:pt x="5" y="167"/>
                    <a:pt x="5" y="166"/>
                    <a:pt x="5" y="165"/>
                  </a:cubicBezTo>
                  <a:lnTo>
                    <a:pt x="15" y="131"/>
                  </a:lnTo>
                  <a:cubicBezTo>
                    <a:pt x="16" y="128"/>
                    <a:pt x="17" y="126"/>
                    <a:pt x="18" y="124"/>
                  </a:cubicBezTo>
                  <a:lnTo>
                    <a:pt x="56" y="65"/>
                  </a:lnTo>
                  <a:cubicBezTo>
                    <a:pt x="58" y="63"/>
                    <a:pt x="59" y="62"/>
                    <a:pt x="61" y="60"/>
                  </a:cubicBezTo>
                  <a:lnTo>
                    <a:pt x="87" y="38"/>
                  </a:lnTo>
                  <a:cubicBezTo>
                    <a:pt x="88" y="37"/>
                    <a:pt x="89" y="36"/>
                    <a:pt x="91" y="36"/>
                  </a:cubicBezTo>
                  <a:lnTo>
                    <a:pt x="121" y="19"/>
                  </a:lnTo>
                  <a:cubicBezTo>
                    <a:pt x="122" y="18"/>
                    <a:pt x="123" y="17"/>
                    <a:pt x="125" y="17"/>
                  </a:cubicBezTo>
                  <a:lnTo>
                    <a:pt x="158" y="6"/>
                  </a:lnTo>
                  <a:cubicBezTo>
                    <a:pt x="159" y="5"/>
                    <a:pt x="161" y="5"/>
                    <a:pt x="163" y="5"/>
                  </a:cubicBezTo>
                  <a:lnTo>
                    <a:pt x="198" y="1"/>
                  </a:lnTo>
                  <a:cubicBezTo>
                    <a:pt x="200" y="0"/>
                    <a:pt x="201" y="0"/>
                    <a:pt x="203" y="1"/>
                  </a:cubicBezTo>
                  <a:lnTo>
                    <a:pt x="239" y="5"/>
                  </a:lnTo>
                  <a:cubicBezTo>
                    <a:pt x="241" y="5"/>
                    <a:pt x="242" y="5"/>
                    <a:pt x="244" y="6"/>
                  </a:cubicBezTo>
                  <a:lnTo>
                    <a:pt x="277" y="17"/>
                  </a:lnTo>
                  <a:cubicBezTo>
                    <a:pt x="279" y="17"/>
                    <a:pt x="280" y="18"/>
                    <a:pt x="281" y="19"/>
                  </a:cubicBezTo>
                  <a:lnTo>
                    <a:pt x="311" y="36"/>
                  </a:lnTo>
                  <a:cubicBezTo>
                    <a:pt x="313" y="36"/>
                    <a:pt x="314" y="37"/>
                    <a:pt x="315" y="38"/>
                  </a:cubicBezTo>
                  <a:lnTo>
                    <a:pt x="341" y="60"/>
                  </a:lnTo>
                  <a:cubicBezTo>
                    <a:pt x="343" y="62"/>
                    <a:pt x="344" y="64"/>
                    <a:pt x="346" y="66"/>
                  </a:cubicBezTo>
                  <a:lnTo>
                    <a:pt x="383" y="125"/>
                  </a:lnTo>
                  <a:cubicBezTo>
                    <a:pt x="384" y="127"/>
                    <a:pt x="385" y="129"/>
                    <a:pt x="385" y="131"/>
                  </a:cubicBezTo>
                  <a:lnTo>
                    <a:pt x="395" y="165"/>
                  </a:lnTo>
                  <a:cubicBezTo>
                    <a:pt x="396" y="166"/>
                    <a:pt x="396" y="167"/>
                    <a:pt x="396" y="169"/>
                  </a:cubicBezTo>
                  <a:lnTo>
                    <a:pt x="400" y="206"/>
                  </a:lnTo>
                  <a:cubicBezTo>
                    <a:pt x="401" y="208"/>
                    <a:pt x="401" y="209"/>
                    <a:pt x="400" y="211"/>
                  </a:cubicBezTo>
                  <a:lnTo>
                    <a:pt x="396" y="248"/>
                  </a:lnTo>
                  <a:cubicBezTo>
                    <a:pt x="396" y="249"/>
                    <a:pt x="396" y="251"/>
                    <a:pt x="396" y="252"/>
                  </a:cubicBezTo>
                  <a:lnTo>
                    <a:pt x="386" y="287"/>
                  </a:lnTo>
                  <a:cubicBezTo>
                    <a:pt x="385" y="289"/>
                    <a:pt x="384" y="291"/>
                    <a:pt x="383" y="293"/>
                  </a:cubicBezTo>
                  <a:lnTo>
                    <a:pt x="346" y="351"/>
                  </a:lnTo>
                  <a:cubicBezTo>
                    <a:pt x="345" y="353"/>
                    <a:pt x="343" y="355"/>
                    <a:pt x="341" y="356"/>
                  </a:cubicBezTo>
                  <a:lnTo>
                    <a:pt x="315" y="379"/>
                  </a:lnTo>
                  <a:cubicBezTo>
                    <a:pt x="314" y="381"/>
                    <a:pt x="313" y="382"/>
                    <a:pt x="311" y="382"/>
                  </a:cubicBezTo>
                  <a:lnTo>
                    <a:pt x="281" y="399"/>
                  </a:lnTo>
                  <a:cubicBezTo>
                    <a:pt x="280" y="400"/>
                    <a:pt x="278" y="401"/>
                    <a:pt x="276" y="401"/>
                  </a:cubicBezTo>
                  <a:lnTo>
                    <a:pt x="243" y="411"/>
                  </a:lnTo>
                  <a:cubicBezTo>
                    <a:pt x="242" y="412"/>
                    <a:pt x="241" y="412"/>
                    <a:pt x="239" y="412"/>
                  </a:cubicBezTo>
                  <a:lnTo>
                    <a:pt x="203" y="416"/>
                  </a:lnTo>
                  <a:cubicBezTo>
                    <a:pt x="201" y="417"/>
                    <a:pt x="200" y="417"/>
                    <a:pt x="198" y="416"/>
                  </a:cubicBezTo>
                  <a:lnTo>
                    <a:pt x="163" y="412"/>
                  </a:lnTo>
                  <a:cubicBezTo>
                    <a:pt x="161" y="412"/>
                    <a:pt x="160" y="412"/>
                    <a:pt x="159" y="411"/>
                  </a:cubicBezTo>
                  <a:lnTo>
                    <a:pt x="126" y="401"/>
                  </a:lnTo>
                  <a:cubicBezTo>
                    <a:pt x="124" y="401"/>
                    <a:pt x="122" y="400"/>
                    <a:pt x="121" y="399"/>
                  </a:cubicBezTo>
                  <a:lnTo>
                    <a:pt x="91" y="382"/>
                  </a:lnTo>
                  <a:cubicBezTo>
                    <a:pt x="89" y="382"/>
                    <a:pt x="88" y="381"/>
                    <a:pt x="87" y="379"/>
                  </a:cubicBezTo>
                  <a:lnTo>
                    <a:pt x="61" y="356"/>
                  </a:lnTo>
                  <a:cubicBezTo>
                    <a:pt x="59" y="355"/>
                    <a:pt x="58" y="353"/>
                    <a:pt x="56" y="352"/>
                  </a:cubicBezTo>
                  <a:lnTo>
                    <a:pt x="18" y="294"/>
                  </a:lnTo>
                  <a:cubicBezTo>
                    <a:pt x="17" y="292"/>
                    <a:pt x="16" y="289"/>
                    <a:pt x="15" y="287"/>
                  </a:cubicBezTo>
                  <a:lnTo>
                    <a:pt x="5" y="252"/>
                  </a:lnTo>
                  <a:cubicBezTo>
                    <a:pt x="5" y="251"/>
                    <a:pt x="5" y="249"/>
                    <a:pt x="5" y="248"/>
                  </a:cubicBezTo>
                  <a:lnTo>
                    <a:pt x="1" y="211"/>
                  </a:lnTo>
                  <a:close/>
                  <a:moveTo>
                    <a:pt x="52" y="243"/>
                  </a:moveTo>
                  <a:lnTo>
                    <a:pt x="52" y="239"/>
                  </a:lnTo>
                  <a:lnTo>
                    <a:pt x="62" y="274"/>
                  </a:lnTo>
                  <a:lnTo>
                    <a:pt x="59" y="267"/>
                  </a:lnTo>
                  <a:lnTo>
                    <a:pt x="97" y="325"/>
                  </a:lnTo>
                  <a:lnTo>
                    <a:pt x="92" y="320"/>
                  </a:lnTo>
                  <a:lnTo>
                    <a:pt x="118" y="343"/>
                  </a:lnTo>
                  <a:lnTo>
                    <a:pt x="114" y="341"/>
                  </a:lnTo>
                  <a:lnTo>
                    <a:pt x="144" y="358"/>
                  </a:lnTo>
                  <a:lnTo>
                    <a:pt x="139" y="355"/>
                  </a:lnTo>
                  <a:lnTo>
                    <a:pt x="172" y="365"/>
                  </a:lnTo>
                  <a:lnTo>
                    <a:pt x="168" y="365"/>
                  </a:lnTo>
                  <a:lnTo>
                    <a:pt x="203" y="369"/>
                  </a:lnTo>
                  <a:lnTo>
                    <a:pt x="198" y="369"/>
                  </a:lnTo>
                  <a:lnTo>
                    <a:pt x="234" y="365"/>
                  </a:lnTo>
                  <a:lnTo>
                    <a:pt x="230" y="365"/>
                  </a:lnTo>
                  <a:lnTo>
                    <a:pt x="263" y="355"/>
                  </a:lnTo>
                  <a:lnTo>
                    <a:pt x="258" y="358"/>
                  </a:lnTo>
                  <a:lnTo>
                    <a:pt x="288" y="341"/>
                  </a:lnTo>
                  <a:lnTo>
                    <a:pt x="284" y="343"/>
                  </a:lnTo>
                  <a:lnTo>
                    <a:pt x="310" y="320"/>
                  </a:lnTo>
                  <a:lnTo>
                    <a:pt x="305" y="326"/>
                  </a:lnTo>
                  <a:lnTo>
                    <a:pt x="342" y="268"/>
                  </a:lnTo>
                  <a:lnTo>
                    <a:pt x="339" y="274"/>
                  </a:lnTo>
                  <a:lnTo>
                    <a:pt x="349" y="239"/>
                  </a:lnTo>
                  <a:lnTo>
                    <a:pt x="349" y="243"/>
                  </a:lnTo>
                  <a:lnTo>
                    <a:pt x="353" y="206"/>
                  </a:lnTo>
                  <a:lnTo>
                    <a:pt x="353" y="211"/>
                  </a:lnTo>
                  <a:lnTo>
                    <a:pt x="349" y="174"/>
                  </a:lnTo>
                  <a:lnTo>
                    <a:pt x="349" y="178"/>
                  </a:lnTo>
                  <a:lnTo>
                    <a:pt x="339" y="144"/>
                  </a:lnTo>
                  <a:lnTo>
                    <a:pt x="342" y="150"/>
                  </a:lnTo>
                  <a:lnTo>
                    <a:pt x="305" y="91"/>
                  </a:lnTo>
                  <a:lnTo>
                    <a:pt x="310" y="97"/>
                  </a:lnTo>
                  <a:lnTo>
                    <a:pt x="284" y="75"/>
                  </a:lnTo>
                  <a:lnTo>
                    <a:pt x="288" y="77"/>
                  </a:lnTo>
                  <a:lnTo>
                    <a:pt x="258" y="60"/>
                  </a:lnTo>
                  <a:lnTo>
                    <a:pt x="262" y="62"/>
                  </a:lnTo>
                  <a:lnTo>
                    <a:pt x="229" y="51"/>
                  </a:lnTo>
                  <a:lnTo>
                    <a:pt x="234" y="52"/>
                  </a:lnTo>
                  <a:lnTo>
                    <a:pt x="198" y="48"/>
                  </a:lnTo>
                  <a:lnTo>
                    <a:pt x="203" y="48"/>
                  </a:lnTo>
                  <a:lnTo>
                    <a:pt x="168" y="52"/>
                  </a:lnTo>
                  <a:lnTo>
                    <a:pt x="173" y="51"/>
                  </a:lnTo>
                  <a:lnTo>
                    <a:pt x="140" y="62"/>
                  </a:lnTo>
                  <a:lnTo>
                    <a:pt x="144" y="60"/>
                  </a:lnTo>
                  <a:lnTo>
                    <a:pt x="114" y="77"/>
                  </a:lnTo>
                  <a:lnTo>
                    <a:pt x="118" y="75"/>
                  </a:lnTo>
                  <a:lnTo>
                    <a:pt x="92" y="97"/>
                  </a:lnTo>
                  <a:lnTo>
                    <a:pt x="97" y="91"/>
                  </a:lnTo>
                  <a:lnTo>
                    <a:pt x="59" y="150"/>
                  </a:lnTo>
                  <a:lnTo>
                    <a:pt x="61" y="144"/>
                  </a:lnTo>
                  <a:lnTo>
                    <a:pt x="51" y="178"/>
                  </a:lnTo>
                  <a:lnTo>
                    <a:pt x="52" y="174"/>
                  </a:lnTo>
                  <a:lnTo>
                    <a:pt x="48" y="211"/>
                  </a:lnTo>
                  <a:lnTo>
                    <a:pt x="48" y="206"/>
                  </a:lnTo>
                  <a:lnTo>
                    <a:pt x="52" y="243"/>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47" name="Rectangle 23"/>
            <p:cNvSpPr>
              <a:spLocks noChangeArrowheads="1"/>
            </p:cNvSpPr>
            <p:nvPr/>
          </p:nvSpPr>
          <p:spPr bwMode="auto">
            <a:xfrm>
              <a:off x="5092700" y="1876897"/>
              <a:ext cx="15875" cy="504825"/>
            </a:xfrm>
            <a:prstGeom prst="rect">
              <a:avLst/>
            </a:pr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48" name="Freeform 24"/>
            <p:cNvSpPr>
              <a:spLocks/>
            </p:cNvSpPr>
            <p:nvPr/>
          </p:nvSpPr>
          <p:spPr bwMode="auto">
            <a:xfrm>
              <a:off x="5040313" y="1751484"/>
              <a:ext cx="119063" cy="125413"/>
            </a:xfrm>
            <a:custGeom>
              <a:avLst/>
              <a:gdLst/>
              <a:ahLst/>
              <a:cxnLst>
                <a:cxn ang="0">
                  <a:pos x="0" y="184"/>
                </a:cxn>
                <a:cxn ang="0">
                  <a:pos x="176" y="0"/>
                </a:cxn>
                <a:cxn ang="0">
                  <a:pos x="176" y="0"/>
                </a:cxn>
                <a:cxn ang="0">
                  <a:pos x="176" y="0"/>
                </a:cxn>
                <a:cxn ang="0">
                  <a:pos x="352" y="184"/>
                </a:cxn>
                <a:cxn ang="0">
                  <a:pos x="352" y="184"/>
                </a:cxn>
                <a:cxn ang="0">
                  <a:pos x="352" y="184"/>
                </a:cxn>
                <a:cxn ang="0">
                  <a:pos x="176" y="368"/>
                </a:cxn>
                <a:cxn ang="0">
                  <a:pos x="176" y="368"/>
                </a:cxn>
                <a:cxn ang="0">
                  <a:pos x="176" y="368"/>
                </a:cxn>
                <a:cxn ang="0">
                  <a:pos x="0" y="184"/>
                </a:cxn>
                <a:cxn ang="0">
                  <a:pos x="0" y="184"/>
                </a:cxn>
              </a:cxnLst>
              <a:rect l="0" t="0" r="r" b="b"/>
              <a:pathLst>
                <a:path w="352" h="368">
                  <a:moveTo>
                    <a:pt x="0" y="184"/>
                  </a:moveTo>
                  <a:cubicBezTo>
                    <a:pt x="0" y="83"/>
                    <a:pt x="79" y="0"/>
                    <a:pt x="176" y="0"/>
                  </a:cubicBezTo>
                  <a:cubicBezTo>
                    <a:pt x="176" y="0"/>
                    <a:pt x="176" y="0"/>
                    <a:pt x="176" y="0"/>
                  </a:cubicBezTo>
                  <a:lnTo>
                    <a:pt x="176" y="0"/>
                  </a:lnTo>
                  <a:cubicBezTo>
                    <a:pt x="274" y="0"/>
                    <a:pt x="352" y="83"/>
                    <a:pt x="352" y="184"/>
                  </a:cubicBezTo>
                  <a:cubicBezTo>
                    <a:pt x="352" y="184"/>
                    <a:pt x="352" y="184"/>
                    <a:pt x="352" y="184"/>
                  </a:cubicBezTo>
                  <a:lnTo>
                    <a:pt x="352" y="184"/>
                  </a:lnTo>
                  <a:cubicBezTo>
                    <a:pt x="352" y="286"/>
                    <a:pt x="274" y="368"/>
                    <a:pt x="176" y="368"/>
                  </a:cubicBezTo>
                  <a:cubicBezTo>
                    <a:pt x="176" y="368"/>
                    <a:pt x="176" y="368"/>
                    <a:pt x="176" y="368"/>
                  </a:cubicBezTo>
                  <a:lnTo>
                    <a:pt x="176" y="368"/>
                  </a:lnTo>
                  <a:cubicBezTo>
                    <a:pt x="79" y="368"/>
                    <a:pt x="0" y="286"/>
                    <a:pt x="0" y="184"/>
                  </a:cubicBezTo>
                  <a:cubicBezTo>
                    <a:pt x="0" y="184"/>
                    <a:pt x="0" y="184"/>
                    <a:pt x="0" y="184"/>
                  </a:cubicBezTo>
                  <a:close/>
                </a:path>
              </a:pathLst>
            </a:custGeom>
            <a:solidFill>
              <a:srgbClr val="7F7F7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49" name="Freeform 25"/>
            <p:cNvSpPr>
              <a:spLocks noEditPoints="1"/>
            </p:cNvSpPr>
            <p:nvPr/>
          </p:nvSpPr>
          <p:spPr bwMode="auto">
            <a:xfrm>
              <a:off x="5032375" y="1743547"/>
              <a:ext cx="134938" cy="142875"/>
            </a:xfrm>
            <a:custGeom>
              <a:avLst/>
              <a:gdLst/>
              <a:ahLst/>
              <a:cxnLst>
                <a:cxn ang="0">
                  <a:pos x="1" y="206"/>
                </a:cxn>
                <a:cxn ang="0">
                  <a:pos x="5" y="165"/>
                </a:cxn>
                <a:cxn ang="0">
                  <a:pos x="18" y="124"/>
                </a:cxn>
                <a:cxn ang="0">
                  <a:pos x="61" y="60"/>
                </a:cxn>
                <a:cxn ang="0">
                  <a:pos x="91" y="36"/>
                </a:cxn>
                <a:cxn ang="0">
                  <a:pos x="125" y="17"/>
                </a:cxn>
                <a:cxn ang="0">
                  <a:pos x="163" y="5"/>
                </a:cxn>
                <a:cxn ang="0">
                  <a:pos x="203" y="1"/>
                </a:cxn>
                <a:cxn ang="0">
                  <a:pos x="244" y="6"/>
                </a:cxn>
                <a:cxn ang="0">
                  <a:pos x="281" y="19"/>
                </a:cxn>
                <a:cxn ang="0">
                  <a:pos x="315" y="38"/>
                </a:cxn>
                <a:cxn ang="0">
                  <a:pos x="346" y="66"/>
                </a:cxn>
                <a:cxn ang="0">
                  <a:pos x="385" y="131"/>
                </a:cxn>
                <a:cxn ang="0">
                  <a:pos x="396" y="169"/>
                </a:cxn>
                <a:cxn ang="0">
                  <a:pos x="400" y="211"/>
                </a:cxn>
                <a:cxn ang="0">
                  <a:pos x="396" y="252"/>
                </a:cxn>
                <a:cxn ang="0">
                  <a:pos x="383" y="293"/>
                </a:cxn>
                <a:cxn ang="0">
                  <a:pos x="341" y="356"/>
                </a:cxn>
                <a:cxn ang="0">
                  <a:pos x="311" y="382"/>
                </a:cxn>
                <a:cxn ang="0">
                  <a:pos x="276" y="401"/>
                </a:cxn>
                <a:cxn ang="0">
                  <a:pos x="239" y="412"/>
                </a:cxn>
                <a:cxn ang="0">
                  <a:pos x="198" y="416"/>
                </a:cxn>
                <a:cxn ang="0">
                  <a:pos x="159" y="411"/>
                </a:cxn>
                <a:cxn ang="0">
                  <a:pos x="121" y="399"/>
                </a:cxn>
                <a:cxn ang="0">
                  <a:pos x="87" y="379"/>
                </a:cxn>
                <a:cxn ang="0">
                  <a:pos x="56" y="352"/>
                </a:cxn>
                <a:cxn ang="0">
                  <a:pos x="15" y="287"/>
                </a:cxn>
                <a:cxn ang="0">
                  <a:pos x="5" y="248"/>
                </a:cxn>
                <a:cxn ang="0">
                  <a:pos x="52" y="243"/>
                </a:cxn>
                <a:cxn ang="0">
                  <a:pos x="62" y="274"/>
                </a:cxn>
                <a:cxn ang="0">
                  <a:pos x="97" y="325"/>
                </a:cxn>
                <a:cxn ang="0">
                  <a:pos x="118" y="343"/>
                </a:cxn>
                <a:cxn ang="0">
                  <a:pos x="144" y="358"/>
                </a:cxn>
                <a:cxn ang="0">
                  <a:pos x="172" y="365"/>
                </a:cxn>
                <a:cxn ang="0">
                  <a:pos x="203" y="369"/>
                </a:cxn>
                <a:cxn ang="0">
                  <a:pos x="234" y="365"/>
                </a:cxn>
                <a:cxn ang="0">
                  <a:pos x="263" y="355"/>
                </a:cxn>
                <a:cxn ang="0">
                  <a:pos x="288" y="341"/>
                </a:cxn>
                <a:cxn ang="0">
                  <a:pos x="310" y="320"/>
                </a:cxn>
                <a:cxn ang="0">
                  <a:pos x="342" y="268"/>
                </a:cxn>
                <a:cxn ang="0">
                  <a:pos x="349" y="239"/>
                </a:cxn>
                <a:cxn ang="0">
                  <a:pos x="353" y="206"/>
                </a:cxn>
                <a:cxn ang="0">
                  <a:pos x="349" y="174"/>
                </a:cxn>
                <a:cxn ang="0">
                  <a:pos x="339" y="144"/>
                </a:cxn>
                <a:cxn ang="0">
                  <a:pos x="305" y="91"/>
                </a:cxn>
                <a:cxn ang="0">
                  <a:pos x="284" y="75"/>
                </a:cxn>
                <a:cxn ang="0">
                  <a:pos x="258" y="60"/>
                </a:cxn>
                <a:cxn ang="0">
                  <a:pos x="229" y="51"/>
                </a:cxn>
                <a:cxn ang="0">
                  <a:pos x="198" y="48"/>
                </a:cxn>
                <a:cxn ang="0">
                  <a:pos x="168" y="52"/>
                </a:cxn>
                <a:cxn ang="0">
                  <a:pos x="140" y="62"/>
                </a:cxn>
                <a:cxn ang="0">
                  <a:pos x="114" y="77"/>
                </a:cxn>
                <a:cxn ang="0">
                  <a:pos x="92" y="97"/>
                </a:cxn>
                <a:cxn ang="0">
                  <a:pos x="59" y="150"/>
                </a:cxn>
                <a:cxn ang="0">
                  <a:pos x="51" y="178"/>
                </a:cxn>
                <a:cxn ang="0">
                  <a:pos x="48" y="211"/>
                </a:cxn>
                <a:cxn ang="0">
                  <a:pos x="52" y="243"/>
                </a:cxn>
              </a:cxnLst>
              <a:rect l="0" t="0" r="r" b="b"/>
              <a:pathLst>
                <a:path w="401" h="417">
                  <a:moveTo>
                    <a:pt x="1" y="211"/>
                  </a:moveTo>
                  <a:cubicBezTo>
                    <a:pt x="0" y="209"/>
                    <a:pt x="0" y="208"/>
                    <a:pt x="1" y="206"/>
                  </a:cubicBezTo>
                  <a:lnTo>
                    <a:pt x="5" y="169"/>
                  </a:lnTo>
                  <a:cubicBezTo>
                    <a:pt x="5" y="167"/>
                    <a:pt x="5" y="166"/>
                    <a:pt x="5" y="165"/>
                  </a:cubicBezTo>
                  <a:lnTo>
                    <a:pt x="15" y="131"/>
                  </a:lnTo>
                  <a:cubicBezTo>
                    <a:pt x="16" y="128"/>
                    <a:pt x="17" y="126"/>
                    <a:pt x="18" y="124"/>
                  </a:cubicBezTo>
                  <a:lnTo>
                    <a:pt x="56" y="65"/>
                  </a:lnTo>
                  <a:cubicBezTo>
                    <a:pt x="58" y="63"/>
                    <a:pt x="59" y="62"/>
                    <a:pt x="61" y="60"/>
                  </a:cubicBezTo>
                  <a:lnTo>
                    <a:pt x="87" y="38"/>
                  </a:lnTo>
                  <a:cubicBezTo>
                    <a:pt x="88" y="37"/>
                    <a:pt x="89" y="36"/>
                    <a:pt x="91" y="36"/>
                  </a:cubicBezTo>
                  <a:lnTo>
                    <a:pt x="121" y="19"/>
                  </a:lnTo>
                  <a:cubicBezTo>
                    <a:pt x="122" y="18"/>
                    <a:pt x="123" y="17"/>
                    <a:pt x="125" y="17"/>
                  </a:cubicBezTo>
                  <a:lnTo>
                    <a:pt x="158" y="6"/>
                  </a:lnTo>
                  <a:cubicBezTo>
                    <a:pt x="159" y="5"/>
                    <a:pt x="161" y="5"/>
                    <a:pt x="163" y="5"/>
                  </a:cubicBezTo>
                  <a:lnTo>
                    <a:pt x="198" y="1"/>
                  </a:lnTo>
                  <a:cubicBezTo>
                    <a:pt x="200" y="0"/>
                    <a:pt x="201" y="0"/>
                    <a:pt x="203" y="1"/>
                  </a:cubicBezTo>
                  <a:lnTo>
                    <a:pt x="239" y="5"/>
                  </a:lnTo>
                  <a:cubicBezTo>
                    <a:pt x="241" y="5"/>
                    <a:pt x="242" y="5"/>
                    <a:pt x="244" y="6"/>
                  </a:cubicBezTo>
                  <a:lnTo>
                    <a:pt x="277" y="17"/>
                  </a:lnTo>
                  <a:cubicBezTo>
                    <a:pt x="279" y="17"/>
                    <a:pt x="280" y="18"/>
                    <a:pt x="281" y="19"/>
                  </a:cubicBezTo>
                  <a:lnTo>
                    <a:pt x="311" y="36"/>
                  </a:lnTo>
                  <a:cubicBezTo>
                    <a:pt x="313" y="36"/>
                    <a:pt x="314" y="37"/>
                    <a:pt x="315" y="38"/>
                  </a:cubicBezTo>
                  <a:lnTo>
                    <a:pt x="341" y="60"/>
                  </a:lnTo>
                  <a:cubicBezTo>
                    <a:pt x="343" y="62"/>
                    <a:pt x="344" y="64"/>
                    <a:pt x="346" y="66"/>
                  </a:cubicBezTo>
                  <a:lnTo>
                    <a:pt x="383" y="125"/>
                  </a:lnTo>
                  <a:cubicBezTo>
                    <a:pt x="384" y="127"/>
                    <a:pt x="385" y="129"/>
                    <a:pt x="385" y="131"/>
                  </a:cubicBezTo>
                  <a:lnTo>
                    <a:pt x="395" y="165"/>
                  </a:lnTo>
                  <a:cubicBezTo>
                    <a:pt x="396" y="166"/>
                    <a:pt x="396" y="167"/>
                    <a:pt x="396" y="169"/>
                  </a:cubicBezTo>
                  <a:lnTo>
                    <a:pt x="400" y="206"/>
                  </a:lnTo>
                  <a:cubicBezTo>
                    <a:pt x="401" y="208"/>
                    <a:pt x="401" y="209"/>
                    <a:pt x="400" y="211"/>
                  </a:cubicBezTo>
                  <a:lnTo>
                    <a:pt x="396" y="248"/>
                  </a:lnTo>
                  <a:cubicBezTo>
                    <a:pt x="396" y="249"/>
                    <a:pt x="396" y="251"/>
                    <a:pt x="396" y="252"/>
                  </a:cubicBezTo>
                  <a:lnTo>
                    <a:pt x="386" y="287"/>
                  </a:lnTo>
                  <a:cubicBezTo>
                    <a:pt x="385" y="289"/>
                    <a:pt x="384" y="291"/>
                    <a:pt x="383" y="293"/>
                  </a:cubicBezTo>
                  <a:lnTo>
                    <a:pt x="346" y="351"/>
                  </a:lnTo>
                  <a:cubicBezTo>
                    <a:pt x="345" y="353"/>
                    <a:pt x="343" y="355"/>
                    <a:pt x="341" y="356"/>
                  </a:cubicBezTo>
                  <a:lnTo>
                    <a:pt x="315" y="379"/>
                  </a:lnTo>
                  <a:cubicBezTo>
                    <a:pt x="314" y="381"/>
                    <a:pt x="313" y="382"/>
                    <a:pt x="311" y="382"/>
                  </a:cubicBezTo>
                  <a:lnTo>
                    <a:pt x="281" y="399"/>
                  </a:lnTo>
                  <a:cubicBezTo>
                    <a:pt x="280" y="400"/>
                    <a:pt x="278" y="401"/>
                    <a:pt x="276" y="401"/>
                  </a:cubicBezTo>
                  <a:lnTo>
                    <a:pt x="243" y="411"/>
                  </a:lnTo>
                  <a:cubicBezTo>
                    <a:pt x="242" y="412"/>
                    <a:pt x="241" y="412"/>
                    <a:pt x="239" y="412"/>
                  </a:cubicBezTo>
                  <a:lnTo>
                    <a:pt x="203" y="416"/>
                  </a:lnTo>
                  <a:cubicBezTo>
                    <a:pt x="201" y="417"/>
                    <a:pt x="200" y="417"/>
                    <a:pt x="198" y="416"/>
                  </a:cubicBezTo>
                  <a:lnTo>
                    <a:pt x="163" y="412"/>
                  </a:lnTo>
                  <a:cubicBezTo>
                    <a:pt x="161" y="412"/>
                    <a:pt x="160" y="412"/>
                    <a:pt x="159" y="411"/>
                  </a:cubicBezTo>
                  <a:lnTo>
                    <a:pt x="126" y="401"/>
                  </a:lnTo>
                  <a:cubicBezTo>
                    <a:pt x="124" y="401"/>
                    <a:pt x="122" y="400"/>
                    <a:pt x="121" y="399"/>
                  </a:cubicBezTo>
                  <a:lnTo>
                    <a:pt x="91" y="382"/>
                  </a:lnTo>
                  <a:cubicBezTo>
                    <a:pt x="89" y="382"/>
                    <a:pt x="88" y="381"/>
                    <a:pt x="87" y="379"/>
                  </a:cubicBezTo>
                  <a:lnTo>
                    <a:pt x="61" y="356"/>
                  </a:lnTo>
                  <a:cubicBezTo>
                    <a:pt x="59" y="355"/>
                    <a:pt x="58" y="353"/>
                    <a:pt x="56" y="352"/>
                  </a:cubicBezTo>
                  <a:lnTo>
                    <a:pt x="18" y="294"/>
                  </a:lnTo>
                  <a:cubicBezTo>
                    <a:pt x="17" y="292"/>
                    <a:pt x="16" y="289"/>
                    <a:pt x="15" y="287"/>
                  </a:cubicBezTo>
                  <a:lnTo>
                    <a:pt x="5" y="252"/>
                  </a:lnTo>
                  <a:cubicBezTo>
                    <a:pt x="5" y="251"/>
                    <a:pt x="5" y="249"/>
                    <a:pt x="5" y="248"/>
                  </a:cubicBezTo>
                  <a:lnTo>
                    <a:pt x="1" y="211"/>
                  </a:lnTo>
                  <a:close/>
                  <a:moveTo>
                    <a:pt x="52" y="243"/>
                  </a:moveTo>
                  <a:lnTo>
                    <a:pt x="52" y="239"/>
                  </a:lnTo>
                  <a:lnTo>
                    <a:pt x="62" y="274"/>
                  </a:lnTo>
                  <a:lnTo>
                    <a:pt x="59" y="267"/>
                  </a:lnTo>
                  <a:lnTo>
                    <a:pt x="97" y="325"/>
                  </a:lnTo>
                  <a:lnTo>
                    <a:pt x="92" y="320"/>
                  </a:lnTo>
                  <a:lnTo>
                    <a:pt x="118" y="343"/>
                  </a:lnTo>
                  <a:lnTo>
                    <a:pt x="114" y="341"/>
                  </a:lnTo>
                  <a:lnTo>
                    <a:pt x="144" y="358"/>
                  </a:lnTo>
                  <a:lnTo>
                    <a:pt x="139" y="355"/>
                  </a:lnTo>
                  <a:lnTo>
                    <a:pt x="172" y="365"/>
                  </a:lnTo>
                  <a:lnTo>
                    <a:pt x="168" y="365"/>
                  </a:lnTo>
                  <a:lnTo>
                    <a:pt x="203" y="369"/>
                  </a:lnTo>
                  <a:lnTo>
                    <a:pt x="198" y="369"/>
                  </a:lnTo>
                  <a:lnTo>
                    <a:pt x="234" y="365"/>
                  </a:lnTo>
                  <a:lnTo>
                    <a:pt x="230" y="365"/>
                  </a:lnTo>
                  <a:lnTo>
                    <a:pt x="263" y="355"/>
                  </a:lnTo>
                  <a:lnTo>
                    <a:pt x="258" y="358"/>
                  </a:lnTo>
                  <a:lnTo>
                    <a:pt x="288" y="341"/>
                  </a:lnTo>
                  <a:lnTo>
                    <a:pt x="284" y="343"/>
                  </a:lnTo>
                  <a:lnTo>
                    <a:pt x="310" y="320"/>
                  </a:lnTo>
                  <a:lnTo>
                    <a:pt x="305" y="326"/>
                  </a:lnTo>
                  <a:lnTo>
                    <a:pt x="342" y="268"/>
                  </a:lnTo>
                  <a:lnTo>
                    <a:pt x="339" y="274"/>
                  </a:lnTo>
                  <a:lnTo>
                    <a:pt x="349" y="239"/>
                  </a:lnTo>
                  <a:lnTo>
                    <a:pt x="349" y="243"/>
                  </a:lnTo>
                  <a:lnTo>
                    <a:pt x="353" y="206"/>
                  </a:lnTo>
                  <a:lnTo>
                    <a:pt x="353" y="211"/>
                  </a:lnTo>
                  <a:lnTo>
                    <a:pt x="349" y="174"/>
                  </a:lnTo>
                  <a:lnTo>
                    <a:pt x="349" y="178"/>
                  </a:lnTo>
                  <a:lnTo>
                    <a:pt x="339" y="144"/>
                  </a:lnTo>
                  <a:lnTo>
                    <a:pt x="342" y="150"/>
                  </a:lnTo>
                  <a:lnTo>
                    <a:pt x="305" y="91"/>
                  </a:lnTo>
                  <a:lnTo>
                    <a:pt x="310" y="97"/>
                  </a:lnTo>
                  <a:lnTo>
                    <a:pt x="284" y="75"/>
                  </a:lnTo>
                  <a:lnTo>
                    <a:pt x="288" y="77"/>
                  </a:lnTo>
                  <a:lnTo>
                    <a:pt x="258" y="60"/>
                  </a:lnTo>
                  <a:lnTo>
                    <a:pt x="262" y="62"/>
                  </a:lnTo>
                  <a:lnTo>
                    <a:pt x="229" y="51"/>
                  </a:lnTo>
                  <a:lnTo>
                    <a:pt x="234" y="52"/>
                  </a:lnTo>
                  <a:lnTo>
                    <a:pt x="198" y="48"/>
                  </a:lnTo>
                  <a:lnTo>
                    <a:pt x="203" y="48"/>
                  </a:lnTo>
                  <a:lnTo>
                    <a:pt x="168" y="52"/>
                  </a:lnTo>
                  <a:lnTo>
                    <a:pt x="173" y="51"/>
                  </a:lnTo>
                  <a:lnTo>
                    <a:pt x="140" y="62"/>
                  </a:lnTo>
                  <a:lnTo>
                    <a:pt x="144" y="60"/>
                  </a:lnTo>
                  <a:lnTo>
                    <a:pt x="114" y="77"/>
                  </a:lnTo>
                  <a:lnTo>
                    <a:pt x="118" y="75"/>
                  </a:lnTo>
                  <a:lnTo>
                    <a:pt x="92" y="97"/>
                  </a:lnTo>
                  <a:lnTo>
                    <a:pt x="97" y="91"/>
                  </a:lnTo>
                  <a:lnTo>
                    <a:pt x="59" y="150"/>
                  </a:lnTo>
                  <a:lnTo>
                    <a:pt x="61" y="144"/>
                  </a:lnTo>
                  <a:lnTo>
                    <a:pt x="51" y="178"/>
                  </a:lnTo>
                  <a:lnTo>
                    <a:pt x="52" y="174"/>
                  </a:lnTo>
                  <a:lnTo>
                    <a:pt x="48" y="211"/>
                  </a:lnTo>
                  <a:lnTo>
                    <a:pt x="48" y="206"/>
                  </a:lnTo>
                  <a:lnTo>
                    <a:pt x="52" y="243"/>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50" name="Freeform 26"/>
            <p:cNvSpPr>
              <a:spLocks/>
            </p:cNvSpPr>
            <p:nvPr/>
          </p:nvSpPr>
          <p:spPr bwMode="auto">
            <a:xfrm>
              <a:off x="5040313" y="1959447"/>
              <a:ext cx="119063" cy="125413"/>
            </a:xfrm>
            <a:custGeom>
              <a:avLst/>
              <a:gdLst/>
              <a:ahLst/>
              <a:cxnLst>
                <a:cxn ang="0">
                  <a:pos x="0" y="184"/>
                </a:cxn>
                <a:cxn ang="0">
                  <a:pos x="176" y="0"/>
                </a:cxn>
                <a:cxn ang="0">
                  <a:pos x="176" y="0"/>
                </a:cxn>
                <a:cxn ang="0">
                  <a:pos x="176" y="0"/>
                </a:cxn>
                <a:cxn ang="0">
                  <a:pos x="352" y="184"/>
                </a:cxn>
                <a:cxn ang="0">
                  <a:pos x="352" y="184"/>
                </a:cxn>
                <a:cxn ang="0">
                  <a:pos x="352" y="184"/>
                </a:cxn>
                <a:cxn ang="0">
                  <a:pos x="176" y="368"/>
                </a:cxn>
                <a:cxn ang="0">
                  <a:pos x="176" y="368"/>
                </a:cxn>
                <a:cxn ang="0">
                  <a:pos x="176" y="368"/>
                </a:cxn>
                <a:cxn ang="0">
                  <a:pos x="0" y="184"/>
                </a:cxn>
                <a:cxn ang="0">
                  <a:pos x="0" y="184"/>
                </a:cxn>
              </a:cxnLst>
              <a:rect l="0" t="0" r="r" b="b"/>
              <a:pathLst>
                <a:path w="352" h="368">
                  <a:moveTo>
                    <a:pt x="0" y="184"/>
                  </a:moveTo>
                  <a:cubicBezTo>
                    <a:pt x="0" y="83"/>
                    <a:pt x="79" y="0"/>
                    <a:pt x="176" y="0"/>
                  </a:cubicBezTo>
                  <a:cubicBezTo>
                    <a:pt x="176" y="0"/>
                    <a:pt x="176" y="0"/>
                    <a:pt x="176" y="0"/>
                  </a:cubicBezTo>
                  <a:lnTo>
                    <a:pt x="176" y="0"/>
                  </a:lnTo>
                  <a:cubicBezTo>
                    <a:pt x="274" y="0"/>
                    <a:pt x="352" y="83"/>
                    <a:pt x="352" y="184"/>
                  </a:cubicBezTo>
                  <a:cubicBezTo>
                    <a:pt x="352" y="184"/>
                    <a:pt x="352" y="184"/>
                    <a:pt x="352" y="184"/>
                  </a:cubicBezTo>
                  <a:lnTo>
                    <a:pt x="352" y="184"/>
                  </a:lnTo>
                  <a:cubicBezTo>
                    <a:pt x="352" y="286"/>
                    <a:pt x="274" y="368"/>
                    <a:pt x="176" y="368"/>
                  </a:cubicBezTo>
                  <a:cubicBezTo>
                    <a:pt x="176" y="368"/>
                    <a:pt x="176" y="368"/>
                    <a:pt x="176" y="368"/>
                  </a:cubicBezTo>
                  <a:lnTo>
                    <a:pt x="176" y="368"/>
                  </a:lnTo>
                  <a:cubicBezTo>
                    <a:pt x="79" y="368"/>
                    <a:pt x="0" y="286"/>
                    <a:pt x="0" y="184"/>
                  </a:cubicBezTo>
                  <a:cubicBezTo>
                    <a:pt x="0" y="184"/>
                    <a:pt x="0" y="184"/>
                    <a:pt x="0" y="184"/>
                  </a:cubicBezTo>
                  <a:close/>
                </a:path>
              </a:pathLst>
            </a:custGeom>
            <a:solidFill>
              <a:srgbClr val="7F7F7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51" name="Freeform 27"/>
            <p:cNvSpPr>
              <a:spLocks noEditPoints="1"/>
            </p:cNvSpPr>
            <p:nvPr/>
          </p:nvSpPr>
          <p:spPr bwMode="auto">
            <a:xfrm>
              <a:off x="5032375" y="1951509"/>
              <a:ext cx="134938" cy="141288"/>
            </a:xfrm>
            <a:custGeom>
              <a:avLst/>
              <a:gdLst/>
              <a:ahLst/>
              <a:cxnLst>
                <a:cxn ang="0">
                  <a:pos x="1" y="206"/>
                </a:cxn>
                <a:cxn ang="0">
                  <a:pos x="5" y="165"/>
                </a:cxn>
                <a:cxn ang="0">
                  <a:pos x="18" y="124"/>
                </a:cxn>
                <a:cxn ang="0">
                  <a:pos x="61" y="60"/>
                </a:cxn>
                <a:cxn ang="0">
                  <a:pos x="91" y="36"/>
                </a:cxn>
                <a:cxn ang="0">
                  <a:pos x="125" y="17"/>
                </a:cxn>
                <a:cxn ang="0">
                  <a:pos x="163" y="5"/>
                </a:cxn>
                <a:cxn ang="0">
                  <a:pos x="203" y="1"/>
                </a:cxn>
                <a:cxn ang="0">
                  <a:pos x="244" y="6"/>
                </a:cxn>
                <a:cxn ang="0">
                  <a:pos x="281" y="19"/>
                </a:cxn>
                <a:cxn ang="0">
                  <a:pos x="315" y="38"/>
                </a:cxn>
                <a:cxn ang="0">
                  <a:pos x="346" y="66"/>
                </a:cxn>
                <a:cxn ang="0">
                  <a:pos x="385" y="131"/>
                </a:cxn>
                <a:cxn ang="0">
                  <a:pos x="396" y="169"/>
                </a:cxn>
                <a:cxn ang="0">
                  <a:pos x="400" y="211"/>
                </a:cxn>
                <a:cxn ang="0">
                  <a:pos x="396" y="252"/>
                </a:cxn>
                <a:cxn ang="0">
                  <a:pos x="383" y="293"/>
                </a:cxn>
                <a:cxn ang="0">
                  <a:pos x="341" y="356"/>
                </a:cxn>
                <a:cxn ang="0">
                  <a:pos x="311" y="382"/>
                </a:cxn>
                <a:cxn ang="0">
                  <a:pos x="276" y="401"/>
                </a:cxn>
                <a:cxn ang="0">
                  <a:pos x="239" y="412"/>
                </a:cxn>
                <a:cxn ang="0">
                  <a:pos x="198" y="416"/>
                </a:cxn>
                <a:cxn ang="0">
                  <a:pos x="159" y="411"/>
                </a:cxn>
                <a:cxn ang="0">
                  <a:pos x="121" y="399"/>
                </a:cxn>
                <a:cxn ang="0">
                  <a:pos x="87" y="379"/>
                </a:cxn>
                <a:cxn ang="0">
                  <a:pos x="56" y="352"/>
                </a:cxn>
                <a:cxn ang="0">
                  <a:pos x="15" y="287"/>
                </a:cxn>
                <a:cxn ang="0">
                  <a:pos x="5" y="248"/>
                </a:cxn>
                <a:cxn ang="0">
                  <a:pos x="52" y="243"/>
                </a:cxn>
                <a:cxn ang="0">
                  <a:pos x="62" y="274"/>
                </a:cxn>
                <a:cxn ang="0">
                  <a:pos x="97" y="325"/>
                </a:cxn>
                <a:cxn ang="0">
                  <a:pos x="118" y="343"/>
                </a:cxn>
                <a:cxn ang="0">
                  <a:pos x="144" y="358"/>
                </a:cxn>
                <a:cxn ang="0">
                  <a:pos x="172" y="365"/>
                </a:cxn>
                <a:cxn ang="0">
                  <a:pos x="203" y="369"/>
                </a:cxn>
                <a:cxn ang="0">
                  <a:pos x="234" y="365"/>
                </a:cxn>
                <a:cxn ang="0">
                  <a:pos x="263" y="355"/>
                </a:cxn>
                <a:cxn ang="0">
                  <a:pos x="288" y="341"/>
                </a:cxn>
                <a:cxn ang="0">
                  <a:pos x="310" y="320"/>
                </a:cxn>
                <a:cxn ang="0">
                  <a:pos x="342" y="268"/>
                </a:cxn>
                <a:cxn ang="0">
                  <a:pos x="349" y="239"/>
                </a:cxn>
                <a:cxn ang="0">
                  <a:pos x="353" y="206"/>
                </a:cxn>
                <a:cxn ang="0">
                  <a:pos x="349" y="174"/>
                </a:cxn>
                <a:cxn ang="0">
                  <a:pos x="339" y="144"/>
                </a:cxn>
                <a:cxn ang="0">
                  <a:pos x="305" y="91"/>
                </a:cxn>
                <a:cxn ang="0">
                  <a:pos x="284" y="75"/>
                </a:cxn>
                <a:cxn ang="0">
                  <a:pos x="258" y="60"/>
                </a:cxn>
                <a:cxn ang="0">
                  <a:pos x="229" y="51"/>
                </a:cxn>
                <a:cxn ang="0">
                  <a:pos x="198" y="48"/>
                </a:cxn>
                <a:cxn ang="0">
                  <a:pos x="168" y="52"/>
                </a:cxn>
                <a:cxn ang="0">
                  <a:pos x="140" y="62"/>
                </a:cxn>
                <a:cxn ang="0">
                  <a:pos x="114" y="77"/>
                </a:cxn>
                <a:cxn ang="0">
                  <a:pos x="92" y="97"/>
                </a:cxn>
                <a:cxn ang="0">
                  <a:pos x="59" y="150"/>
                </a:cxn>
                <a:cxn ang="0">
                  <a:pos x="51" y="178"/>
                </a:cxn>
                <a:cxn ang="0">
                  <a:pos x="48" y="211"/>
                </a:cxn>
                <a:cxn ang="0">
                  <a:pos x="52" y="243"/>
                </a:cxn>
              </a:cxnLst>
              <a:rect l="0" t="0" r="r" b="b"/>
              <a:pathLst>
                <a:path w="401" h="417">
                  <a:moveTo>
                    <a:pt x="1" y="211"/>
                  </a:moveTo>
                  <a:cubicBezTo>
                    <a:pt x="0" y="209"/>
                    <a:pt x="0" y="208"/>
                    <a:pt x="1" y="206"/>
                  </a:cubicBezTo>
                  <a:lnTo>
                    <a:pt x="5" y="169"/>
                  </a:lnTo>
                  <a:cubicBezTo>
                    <a:pt x="5" y="167"/>
                    <a:pt x="5" y="166"/>
                    <a:pt x="5" y="165"/>
                  </a:cubicBezTo>
                  <a:lnTo>
                    <a:pt x="15" y="131"/>
                  </a:lnTo>
                  <a:cubicBezTo>
                    <a:pt x="16" y="128"/>
                    <a:pt x="17" y="126"/>
                    <a:pt x="18" y="124"/>
                  </a:cubicBezTo>
                  <a:lnTo>
                    <a:pt x="56" y="65"/>
                  </a:lnTo>
                  <a:cubicBezTo>
                    <a:pt x="58" y="63"/>
                    <a:pt x="59" y="62"/>
                    <a:pt x="61" y="60"/>
                  </a:cubicBezTo>
                  <a:lnTo>
                    <a:pt x="87" y="38"/>
                  </a:lnTo>
                  <a:cubicBezTo>
                    <a:pt x="88" y="37"/>
                    <a:pt x="89" y="36"/>
                    <a:pt x="91" y="36"/>
                  </a:cubicBezTo>
                  <a:lnTo>
                    <a:pt x="121" y="19"/>
                  </a:lnTo>
                  <a:cubicBezTo>
                    <a:pt x="122" y="18"/>
                    <a:pt x="123" y="17"/>
                    <a:pt x="125" y="17"/>
                  </a:cubicBezTo>
                  <a:lnTo>
                    <a:pt x="158" y="6"/>
                  </a:lnTo>
                  <a:cubicBezTo>
                    <a:pt x="159" y="5"/>
                    <a:pt x="161" y="5"/>
                    <a:pt x="163" y="5"/>
                  </a:cubicBezTo>
                  <a:lnTo>
                    <a:pt x="198" y="1"/>
                  </a:lnTo>
                  <a:cubicBezTo>
                    <a:pt x="200" y="0"/>
                    <a:pt x="201" y="0"/>
                    <a:pt x="203" y="1"/>
                  </a:cubicBezTo>
                  <a:lnTo>
                    <a:pt x="239" y="5"/>
                  </a:lnTo>
                  <a:cubicBezTo>
                    <a:pt x="241" y="5"/>
                    <a:pt x="242" y="5"/>
                    <a:pt x="244" y="6"/>
                  </a:cubicBezTo>
                  <a:lnTo>
                    <a:pt x="277" y="17"/>
                  </a:lnTo>
                  <a:cubicBezTo>
                    <a:pt x="279" y="17"/>
                    <a:pt x="280" y="18"/>
                    <a:pt x="281" y="19"/>
                  </a:cubicBezTo>
                  <a:lnTo>
                    <a:pt x="311" y="36"/>
                  </a:lnTo>
                  <a:cubicBezTo>
                    <a:pt x="313" y="36"/>
                    <a:pt x="314" y="37"/>
                    <a:pt x="315" y="38"/>
                  </a:cubicBezTo>
                  <a:lnTo>
                    <a:pt x="341" y="60"/>
                  </a:lnTo>
                  <a:cubicBezTo>
                    <a:pt x="343" y="62"/>
                    <a:pt x="344" y="64"/>
                    <a:pt x="346" y="66"/>
                  </a:cubicBezTo>
                  <a:lnTo>
                    <a:pt x="383" y="125"/>
                  </a:lnTo>
                  <a:cubicBezTo>
                    <a:pt x="384" y="127"/>
                    <a:pt x="385" y="129"/>
                    <a:pt x="385" y="131"/>
                  </a:cubicBezTo>
                  <a:lnTo>
                    <a:pt x="395" y="165"/>
                  </a:lnTo>
                  <a:cubicBezTo>
                    <a:pt x="396" y="166"/>
                    <a:pt x="396" y="167"/>
                    <a:pt x="396" y="169"/>
                  </a:cubicBezTo>
                  <a:lnTo>
                    <a:pt x="400" y="206"/>
                  </a:lnTo>
                  <a:cubicBezTo>
                    <a:pt x="401" y="208"/>
                    <a:pt x="401" y="209"/>
                    <a:pt x="400" y="211"/>
                  </a:cubicBezTo>
                  <a:lnTo>
                    <a:pt x="396" y="248"/>
                  </a:lnTo>
                  <a:cubicBezTo>
                    <a:pt x="396" y="249"/>
                    <a:pt x="396" y="251"/>
                    <a:pt x="396" y="252"/>
                  </a:cubicBezTo>
                  <a:lnTo>
                    <a:pt x="386" y="287"/>
                  </a:lnTo>
                  <a:cubicBezTo>
                    <a:pt x="385" y="289"/>
                    <a:pt x="384" y="291"/>
                    <a:pt x="383" y="293"/>
                  </a:cubicBezTo>
                  <a:lnTo>
                    <a:pt x="346" y="351"/>
                  </a:lnTo>
                  <a:cubicBezTo>
                    <a:pt x="345" y="353"/>
                    <a:pt x="343" y="355"/>
                    <a:pt x="341" y="356"/>
                  </a:cubicBezTo>
                  <a:lnTo>
                    <a:pt x="315" y="379"/>
                  </a:lnTo>
                  <a:cubicBezTo>
                    <a:pt x="314" y="381"/>
                    <a:pt x="313" y="382"/>
                    <a:pt x="311" y="382"/>
                  </a:cubicBezTo>
                  <a:lnTo>
                    <a:pt x="281" y="399"/>
                  </a:lnTo>
                  <a:cubicBezTo>
                    <a:pt x="280" y="400"/>
                    <a:pt x="278" y="401"/>
                    <a:pt x="276" y="401"/>
                  </a:cubicBezTo>
                  <a:lnTo>
                    <a:pt x="243" y="411"/>
                  </a:lnTo>
                  <a:cubicBezTo>
                    <a:pt x="242" y="412"/>
                    <a:pt x="241" y="412"/>
                    <a:pt x="239" y="412"/>
                  </a:cubicBezTo>
                  <a:lnTo>
                    <a:pt x="203" y="416"/>
                  </a:lnTo>
                  <a:cubicBezTo>
                    <a:pt x="201" y="417"/>
                    <a:pt x="200" y="417"/>
                    <a:pt x="198" y="416"/>
                  </a:cubicBezTo>
                  <a:lnTo>
                    <a:pt x="163" y="412"/>
                  </a:lnTo>
                  <a:cubicBezTo>
                    <a:pt x="161" y="412"/>
                    <a:pt x="160" y="412"/>
                    <a:pt x="159" y="411"/>
                  </a:cubicBezTo>
                  <a:lnTo>
                    <a:pt x="126" y="401"/>
                  </a:lnTo>
                  <a:cubicBezTo>
                    <a:pt x="124" y="401"/>
                    <a:pt x="122" y="400"/>
                    <a:pt x="121" y="399"/>
                  </a:cubicBezTo>
                  <a:lnTo>
                    <a:pt x="91" y="382"/>
                  </a:lnTo>
                  <a:cubicBezTo>
                    <a:pt x="89" y="382"/>
                    <a:pt x="88" y="381"/>
                    <a:pt x="87" y="379"/>
                  </a:cubicBezTo>
                  <a:lnTo>
                    <a:pt x="61" y="356"/>
                  </a:lnTo>
                  <a:cubicBezTo>
                    <a:pt x="59" y="355"/>
                    <a:pt x="58" y="353"/>
                    <a:pt x="56" y="352"/>
                  </a:cubicBezTo>
                  <a:lnTo>
                    <a:pt x="18" y="294"/>
                  </a:lnTo>
                  <a:cubicBezTo>
                    <a:pt x="17" y="292"/>
                    <a:pt x="16" y="289"/>
                    <a:pt x="15" y="287"/>
                  </a:cubicBezTo>
                  <a:lnTo>
                    <a:pt x="5" y="252"/>
                  </a:lnTo>
                  <a:cubicBezTo>
                    <a:pt x="5" y="251"/>
                    <a:pt x="5" y="249"/>
                    <a:pt x="5" y="248"/>
                  </a:cubicBezTo>
                  <a:lnTo>
                    <a:pt x="1" y="211"/>
                  </a:lnTo>
                  <a:close/>
                  <a:moveTo>
                    <a:pt x="52" y="243"/>
                  </a:moveTo>
                  <a:lnTo>
                    <a:pt x="52" y="239"/>
                  </a:lnTo>
                  <a:lnTo>
                    <a:pt x="62" y="274"/>
                  </a:lnTo>
                  <a:lnTo>
                    <a:pt x="59" y="267"/>
                  </a:lnTo>
                  <a:lnTo>
                    <a:pt x="97" y="325"/>
                  </a:lnTo>
                  <a:lnTo>
                    <a:pt x="92" y="320"/>
                  </a:lnTo>
                  <a:lnTo>
                    <a:pt x="118" y="343"/>
                  </a:lnTo>
                  <a:lnTo>
                    <a:pt x="114" y="341"/>
                  </a:lnTo>
                  <a:lnTo>
                    <a:pt x="144" y="358"/>
                  </a:lnTo>
                  <a:lnTo>
                    <a:pt x="139" y="355"/>
                  </a:lnTo>
                  <a:lnTo>
                    <a:pt x="172" y="365"/>
                  </a:lnTo>
                  <a:lnTo>
                    <a:pt x="168" y="365"/>
                  </a:lnTo>
                  <a:lnTo>
                    <a:pt x="203" y="369"/>
                  </a:lnTo>
                  <a:lnTo>
                    <a:pt x="198" y="369"/>
                  </a:lnTo>
                  <a:lnTo>
                    <a:pt x="234" y="365"/>
                  </a:lnTo>
                  <a:lnTo>
                    <a:pt x="230" y="365"/>
                  </a:lnTo>
                  <a:lnTo>
                    <a:pt x="263" y="355"/>
                  </a:lnTo>
                  <a:lnTo>
                    <a:pt x="258" y="358"/>
                  </a:lnTo>
                  <a:lnTo>
                    <a:pt x="288" y="341"/>
                  </a:lnTo>
                  <a:lnTo>
                    <a:pt x="284" y="343"/>
                  </a:lnTo>
                  <a:lnTo>
                    <a:pt x="310" y="320"/>
                  </a:lnTo>
                  <a:lnTo>
                    <a:pt x="305" y="326"/>
                  </a:lnTo>
                  <a:lnTo>
                    <a:pt x="342" y="268"/>
                  </a:lnTo>
                  <a:lnTo>
                    <a:pt x="339" y="274"/>
                  </a:lnTo>
                  <a:lnTo>
                    <a:pt x="349" y="239"/>
                  </a:lnTo>
                  <a:lnTo>
                    <a:pt x="349" y="243"/>
                  </a:lnTo>
                  <a:lnTo>
                    <a:pt x="353" y="206"/>
                  </a:lnTo>
                  <a:lnTo>
                    <a:pt x="353" y="211"/>
                  </a:lnTo>
                  <a:lnTo>
                    <a:pt x="349" y="174"/>
                  </a:lnTo>
                  <a:lnTo>
                    <a:pt x="349" y="178"/>
                  </a:lnTo>
                  <a:lnTo>
                    <a:pt x="339" y="144"/>
                  </a:lnTo>
                  <a:lnTo>
                    <a:pt x="342" y="150"/>
                  </a:lnTo>
                  <a:lnTo>
                    <a:pt x="305" y="91"/>
                  </a:lnTo>
                  <a:lnTo>
                    <a:pt x="310" y="97"/>
                  </a:lnTo>
                  <a:lnTo>
                    <a:pt x="284" y="75"/>
                  </a:lnTo>
                  <a:lnTo>
                    <a:pt x="288" y="77"/>
                  </a:lnTo>
                  <a:lnTo>
                    <a:pt x="258" y="60"/>
                  </a:lnTo>
                  <a:lnTo>
                    <a:pt x="262" y="62"/>
                  </a:lnTo>
                  <a:lnTo>
                    <a:pt x="229" y="51"/>
                  </a:lnTo>
                  <a:lnTo>
                    <a:pt x="234" y="52"/>
                  </a:lnTo>
                  <a:lnTo>
                    <a:pt x="198" y="48"/>
                  </a:lnTo>
                  <a:lnTo>
                    <a:pt x="203" y="48"/>
                  </a:lnTo>
                  <a:lnTo>
                    <a:pt x="168" y="52"/>
                  </a:lnTo>
                  <a:lnTo>
                    <a:pt x="173" y="51"/>
                  </a:lnTo>
                  <a:lnTo>
                    <a:pt x="140" y="62"/>
                  </a:lnTo>
                  <a:lnTo>
                    <a:pt x="144" y="60"/>
                  </a:lnTo>
                  <a:lnTo>
                    <a:pt x="114" y="77"/>
                  </a:lnTo>
                  <a:lnTo>
                    <a:pt x="118" y="75"/>
                  </a:lnTo>
                  <a:lnTo>
                    <a:pt x="92" y="97"/>
                  </a:lnTo>
                  <a:lnTo>
                    <a:pt x="97" y="91"/>
                  </a:lnTo>
                  <a:lnTo>
                    <a:pt x="59" y="150"/>
                  </a:lnTo>
                  <a:lnTo>
                    <a:pt x="61" y="144"/>
                  </a:lnTo>
                  <a:lnTo>
                    <a:pt x="51" y="178"/>
                  </a:lnTo>
                  <a:lnTo>
                    <a:pt x="52" y="174"/>
                  </a:lnTo>
                  <a:lnTo>
                    <a:pt x="48" y="211"/>
                  </a:lnTo>
                  <a:lnTo>
                    <a:pt x="48" y="206"/>
                  </a:lnTo>
                  <a:lnTo>
                    <a:pt x="52" y="243"/>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52" name="Freeform 28"/>
            <p:cNvSpPr>
              <a:spLocks/>
            </p:cNvSpPr>
            <p:nvPr/>
          </p:nvSpPr>
          <p:spPr bwMode="auto">
            <a:xfrm>
              <a:off x="5040313" y="2172172"/>
              <a:ext cx="119063" cy="120650"/>
            </a:xfrm>
            <a:custGeom>
              <a:avLst/>
              <a:gdLst/>
              <a:ahLst/>
              <a:cxnLst>
                <a:cxn ang="0">
                  <a:pos x="0" y="176"/>
                </a:cxn>
                <a:cxn ang="0">
                  <a:pos x="176" y="0"/>
                </a:cxn>
                <a:cxn ang="0">
                  <a:pos x="176" y="0"/>
                </a:cxn>
                <a:cxn ang="0">
                  <a:pos x="176" y="0"/>
                </a:cxn>
                <a:cxn ang="0">
                  <a:pos x="352" y="176"/>
                </a:cxn>
                <a:cxn ang="0">
                  <a:pos x="352" y="176"/>
                </a:cxn>
                <a:cxn ang="0">
                  <a:pos x="352" y="176"/>
                </a:cxn>
                <a:cxn ang="0">
                  <a:pos x="176" y="352"/>
                </a:cxn>
                <a:cxn ang="0">
                  <a:pos x="176" y="352"/>
                </a:cxn>
                <a:cxn ang="0">
                  <a:pos x="176" y="352"/>
                </a:cxn>
                <a:cxn ang="0">
                  <a:pos x="0" y="176"/>
                </a:cxn>
                <a:cxn ang="0">
                  <a:pos x="0" y="176"/>
                </a:cxn>
              </a:cxnLst>
              <a:rect l="0" t="0" r="r" b="b"/>
              <a:pathLst>
                <a:path w="352" h="352">
                  <a:moveTo>
                    <a:pt x="0" y="176"/>
                  </a:moveTo>
                  <a:cubicBezTo>
                    <a:pt x="0" y="79"/>
                    <a:pt x="79" y="0"/>
                    <a:pt x="176" y="0"/>
                  </a:cubicBezTo>
                  <a:cubicBezTo>
                    <a:pt x="176" y="0"/>
                    <a:pt x="176" y="0"/>
                    <a:pt x="176" y="0"/>
                  </a:cubicBezTo>
                  <a:lnTo>
                    <a:pt x="176" y="0"/>
                  </a:lnTo>
                  <a:cubicBezTo>
                    <a:pt x="274" y="0"/>
                    <a:pt x="352" y="79"/>
                    <a:pt x="352" y="176"/>
                  </a:cubicBezTo>
                  <a:cubicBezTo>
                    <a:pt x="352" y="176"/>
                    <a:pt x="352" y="176"/>
                    <a:pt x="352" y="176"/>
                  </a:cubicBezTo>
                  <a:lnTo>
                    <a:pt x="352" y="176"/>
                  </a:lnTo>
                  <a:cubicBezTo>
                    <a:pt x="352" y="274"/>
                    <a:pt x="274" y="352"/>
                    <a:pt x="176" y="352"/>
                  </a:cubicBezTo>
                  <a:cubicBezTo>
                    <a:pt x="176" y="352"/>
                    <a:pt x="176" y="352"/>
                    <a:pt x="176" y="352"/>
                  </a:cubicBezTo>
                  <a:lnTo>
                    <a:pt x="176" y="352"/>
                  </a:lnTo>
                  <a:cubicBezTo>
                    <a:pt x="79" y="352"/>
                    <a:pt x="0" y="274"/>
                    <a:pt x="0" y="176"/>
                  </a:cubicBezTo>
                  <a:cubicBezTo>
                    <a:pt x="0" y="176"/>
                    <a:pt x="0" y="176"/>
                    <a:pt x="0" y="176"/>
                  </a:cubicBezTo>
                  <a:close/>
                </a:path>
              </a:pathLst>
            </a:custGeom>
            <a:solidFill>
              <a:srgbClr val="7F7F7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53" name="Freeform 29"/>
            <p:cNvSpPr>
              <a:spLocks noEditPoints="1"/>
            </p:cNvSpPr>
            <p:nvPr/>
          </p:nvSpPr>
          <p:spPr bwMode="auto">
            <a:xfrm>
              <a:off x="5032375" y="2164234"/>
              <a:ext cx="134938" cy="136525"/>
            </a:xfrm>
            <a:custGeom>
              <a:avLst/>
              <a:gdLst/>
              <a:ahLst/>
              <a:cxnLst>
                <a:cxn ang="0">
                  <a:pos x="1" y="198"/>
                </a:cxn>
                <a:cxn ang="0">
                  <a:pos x="5" y="159"/>
                </a:cxn>
                <a:cxn ang="0">
                  <a:pos x="19" y="119"/>
                </a:cxn>
                <a:cxn ang="0">
                  <a:pos x="63" y="57"/>
                </a:cxn>
                <a:cxn ang="0">
                  <a:pos x="126" y="15"/>
                </a:cxn>
                <a:cxn ang="0">
                  <a:pos x="163" y="5"/>
                </a:cxn>
                <a:cxn ang="0">
                  <a:pos x="203" y="1"/>
                </a:cxn>
                <a:cxn ang="0">
                  <a:pos x="243" y="5"/>
                </a:cxn>
                <a:cxn ang="0">
                  <a:pos x="283" y="19"/>
                </a:cxn>
                <a:cxn ang="0">
                  <a:pos x="345" y="63"/>
                </a:cxn>
                <a:cxn ang="0">
                  <a:pos x="385" y="126"/>
                </a:cxn>
                <a:cxn ang="0">
                  <a:pos x="396" y="163"/>
                </a:cxn>
                <a:cxn ang="0">
                  <a:pos x="400" y="203"/>
                </a:cxn>
                <a:cxn ang="0">
                  <a:pos x="395" y="243"/>
                </a:cxn>
                <a:cxn ang="0">
                  <a:pos x="382" y="283"/>
                </a:cxn>
                <a:cxn ang="0">
                  <a:pos x="339" y="345"/>
                </a:cxn>
                <a:cxn ang="0">
                  <a:pos x="276" y="385"/>
                </a:cxn>
                <a:cxn ang="0">
                  <a:pos x="239" y="396"/>
                </a:cxn>
                <a:cxn ang="0">
                  <a:pos x="198" y="400"/>
                </a:cxn>
                <a:cxn ang="0">
                  <a:pos x="159" y="395"/>
                </a:cxn>
                <a:cxn ang="0">
                  <a:pos x="119" y="382"/>
                </a:cxn>
                <a:cxn ang="0">
                  <a:pos x="57" y="339"/>
                </a:cxn>
                <a:cxn ang="0">
                  <a:pos x="15" y="276"/>
                </a:cxn>
                <a:cxn ang="0">
                  <a:pos x="5" y="239"/>
                </a:cxn>
                <a:cxn ang="0">
                  <a:pos x="52" y="234"/>
                </a:cxn>
                <a:cxn ang="0">
                  <a:pos x="61" y="263"/>
                </a:cxn>
                <a:cxn ang="0">
                  <a:pos x="96" y="312"/>
                </a:cxn>
                <a:cxn ang="0">
                  <a:pos x="146" y="342"/>
                </a:cxn>
                <a:cxn ang="0">
                  <a:pos x="172" y="349"/>
                </a:cxn>
                <a:cxn ang="0">
                  <a:pos x="203" y="353"/>
                </a:cxn>
                <a:cxn ang="0">
                  <a:pos x="234" y="349"/>
                </a:cxn>
                <a:cxn ang="0">
                  <a:pos x="263" y="339"/>
                </a:cxn>
                <a:cxn ang="0">
                  <a:pos x="312" y="305"/>
                </a:cxn>
                <a:cxn ang="0">
                  <a:pos x="342" y="256"/>
                </a:cxn>
                <a:cxn ang="0">
                  <a:pos x="349" y="230"/>
                </a:cxn>
                <a:cxn ang="0">
                  <a:pos x="353" y="198"/>
                </a:cxn>
                <a:cxn ang="0">
                  <a:pos x="349" y="168"/>
                </a:cxn>
                <a:cxn ang="0">
                  <a:pos x="339" y="139"/>
                </a:cxn>
                <a:cxn ang="0">
                  <a:pos x="305" y="90"/>
                </a:cxn>
                <a:cxn ang="0">
                  <a:pos x="256" y="58"/>
                </a:cxn>
                <a:cxn ang="0">
                  <a:pos x="230" y="51"/>
                </a:cxn>
                <a:cxn ang="0">
                  <a:pos x="198" y="48"/>
                </a:cxn>
                <a:cxn ang="0">
                  <a:pos x="168" y="52"/>
                </a:cxn>
                <a:cxn ang="0">
                  <a:pos x="139" y="61"/>
                </a:cxn>
                <a:cxn ang="0">
                  <a:pos x="90" y="96"/>
                </a:cxn>
                <a:cxn ang="0">
                  <a:pos x="58" y="146"/>
                </a:cxn>
                <a:cxn ang="0">
                  <a:pos x="51" y="172"/>
                </a:cxn>
                <a:cxn ang="0">
                  <a:pos x="48" y="203"/>
                </a:cxn>
                <a:cxn ang="0">
                  <a:pos x="52" y="234"/>
                </a:cxn>
              </a:cxnLst>
              <a:rect l="0" t="0" r="r" b="b"/>
              <a:pathLst>
                <a:path w="401" h="401">
                  <a:moveTo>
                    <a:pt x="1" y="203"/>
                  </a:moveTo>
                  <a:cubicBezTo>
                    <a:pt x="0" y="201"/>
                    <a:pt x="0" y="200"/>
                    <a:pt x="1" y="198"/>
                  </a:cubicBezTo>
                  <a:lnTo>
                    <a:pt x="5" y="163"/>
                  </a:lnTo>
                  <a:cubicBezTo>
                    <a:pt x="5" y="161"/>
                    <a:pt x="5" y="160"/>
                    <a:pt x="5" y="159"/>
                  </a:cubicBezTo>
                  <a:lnTo>
                    <a:pt x="15" y="126"/>
                  </a:lnTo>
                  <a:cubicBezTo>
                    <a:pt x="16" y="123"/>
                    <a:pt x="17" y="121"/>
                    <a:pt x="19" y="119"/>
                  </a:cubicBezTo>
                  <a:lnTo>
                    <a:pt x="57" y="63"/>
                  </a:lnTo>
                  <a:cubicBezTo>
                    <a:pt x="58" y="60"/>
                    <a:pt x="60" y="58"/>
                    <a:pt x="63" y="57"/>
                  </a:cubicBezTo>
                  <a:lnTo>
                    <a:pt x="119" y="19"/>
                  </a:lnTo>
                  <a:cubicBezTo>
                    <a:pt x="121" y="17"/>
                    <a:pt x="123" y="16"/>
                    <a:pt x="126" y="15"/>
                  </a:cubicBezTo>
                  <a:lnTo>
                    <a:pt x="159" y="5"/>
                  </a:lnTo>
                  <a:cubicBezTo>
                    <a:pt x="160" y="5"/>
                    <a:pt x="161" y="5"/>
                    <a:pt x="163" y="5"/>
                  </a:cubicBezTo>
                  <a:lnTo>
                    <a:pt x="198" y="1"/>
                  </a:lnTo>
                  <a:cubicBezTo>
                    <a:pt x="200" y="0"/>
                    <a:pt x="201" y="0"/>
                    <a:pt x="203" y="1"/>
                  </a:cubicBezTo>
                  <a:lnTo>
                    <a:pt x="239" y="5"/>
                  </a:lnTo>
                  <a:cubicBezTo>
                    <a:pt x="241" y="5"/>
                    <a:pt x="242" y="5"/>
                    <a:pt x="243" y="5"/>
                  </a:cubicBezTo>
                  <a:lnTo>
                    <a:pt x="276" y="15"/>
                  </a:lnTo>
                  <a:cubicBezTo>
                    <a:pt x="279" y="16"/>
                    <a:pt x="281" y="17"/>
                    <a:pt x="283" y="19"/>
                  </a:cubicBezTo>
                  <a:lnTo>
                    <a:pt x="339" y="57"/>
                  </a:lnTo>
                  <a:cubicBezTo>
                    <a:pt x="342" y="58"/>
                    <a:pt x="344" y="61"/>
                    <a:pt x="345" y="63"/>
                  </a:cubicBezTo>
                  <a:lnTo>
                    <a:pt x="382" y="119"/>
                  </a:lnTo>
                  <a:cubicBezTo>
                    <a:pt x="384" y="121"/>
                    <a:pt x="385" y="123"/>
                    <a:pt x="385" y="126"/>
                  </a:cubicBezTo>
                  <a:lnTo>
                    <a:pt x="395" y="159"/>
                  </a:lnTo>
                  <a:cubicBezTo>
                    <a:pt x="396" y="160"/>
                    <a:pt x="396" y="161"/>
                    <a:pt x="396" y="163"/>
                  </a:cubicBezTo>
                  <a:lnTo>
                    <a:pt x="400" y="198"/>
                  </a:lnTo>
                  <a:cubicBezTo>
                    <a:pt x="401" y="200"/>
                    <a:pt x="401" y="201"/>
                    <a:pt x="400" y="203"/>
                  </a:cubicBezTo>
                  <a:lnTo>
                    <a:pt x="396" y="239"/>
                  </a:lnTo>
                  <a:cubicBezTo>
                    <a:pt x="396" y="241"/>
                    <a:pt x="396" y="242"/>
                    <a:pt x="395" y="243"/>
                  </a:cubicBezTo>
                  <a:lnTo>
                    <a:pt x="385" y="276"/>
                  </a:lnTo>
                  <a:cubicBezTo>
                    <a:pt x="385" y="279"/>
                    <a:pt x="384" y="281"/>
                    <a:pt x="382" y="283"/>
                  </a:cubicBezTo>
                  <a:lnTo>
                    <a:pt x="345" y="339"/>
                  </a:lnTo>
                  <a:cubicBezTo>
                    <a:pt x="344" y="341"/>
                    <a:pt x="341" y="344"/>
                    <a:pt x="339" y="345"/>
                  </a:cubicBezTo>
                  <a:lnTo>
                    <a:pt x="283" y="382"/>
                  </a:lnTo>
                  <a:cubicBezTo>
                    <a:pt x="281" y="384"/>
                    <a:pt x="279" y="385"/>
                    <a:pt x="276" y="385"/>
                  </a:cubicBezTo>
                  <a:lnTo>
                    <a:pt x="243" y="395"/>
                  </a:lnTo>
                  <a:cubicBezTo>
                    <a:pt x="242" y="396"/>
                    <a:pt x="241" y="396"/>
                    <a:pt x="239" y="396"/>
                  </a:cubicBezTo>
                  <a:lnTo>
                    <a:pt x="203" y="400"/>
                  </a:lnTo>
                  <a:cubicBezTo>
                    <a:pt x="201" y="401"/>
                    <a:pt x="200" y="401"/>
                    <a:pt x="198" y="400"/>
                  </a:cubicBezTo>
                  <a:lnTo>
                    <a:pt x="163" y="396"/>
                  </a:lnTo>
                  <a:cubicBezTo>
                    <a:pt x="161" y="396"/>
                    <a:pt x="160" y="396"/>
                    <a:pt x="159" y="395"/>
                  </a:cubicBezTo>
                  <a:lnTo>
                    <a:pt x="126" y="385"/>
                  </a:lnTo>
                  <a:cubicBezTo>
                    <a:pt x="123" y="385"/>
                    <a:pt x="121" y="384"/>
                    <a:pt x="119" y="382"/>
                  </a:cubicBezTo>
                  <a:lnTo>
                    <a:pt x="63" y="345"/>
                  </a:lnTo>
                  <a:cubicBezTo>
                    <a:pt x="61" y="344"/>
                    <a:pt x="58" y="342"/>
                    <a:pt x="57" y="339"/>
                  </a:cubicBezTo>
                  <a:lnTo>
                    <a:pt x="19" y="283"/>
                  </a:lnTo>
                  <a:cubicBezTo>
                    <a:pt x="17" y="281"/>
                    <a:pt x="16" y="279"/>
                    <a:pt x="15" y="276"/>
                  </a:cubicBezTo>
                  <a:lnTo>
                    <a:pt x="5" y="243"/>
                  </a:lnTo>
                  <a:cubicBezTo>
                    <a:pt x="5" y="242"/>
                    <a:pt x="5" y="241"/>
                    <a:pt x="5" y="239"/>
                  </a:cubicBezTo>
                  <a:lnTo>
                    <a:pt x="1" y="203"/>
                  </a:lnTo>
                  <a:close/>
                  <a:moveTo>
                    <a:pt x="52" y="234"/>
                  </a:moveTo>
                  <a:lnTo>
                    <a:pt x="51" y="230"/>
                  </a:lnTo>
                  <a:lnTo>
                    <a:pt x="61" y="263"/>
                  </a:lnTo>
                  <a:lnTo>
                    <a:pt x="58" y="256"/>
                  </a:lnTo>
                  <a:lnTo>
                    <a:pt x="96" y="312"/>
                  </a:lnTo>
                  <a:lnTo>
                    <a:pt x="90" y="305"/>
                  </a:lnTo>
                  <a:lnTo>
                    <a:pt x="146" y="342"/>
                  </a:lnTo>
                  <a:lnTo>
                    <a:pt x="139" y="339"/>
                  </a:lnTo>
                  <a:lnTo>
                    <a:pt x="172" y="349"/>
                  </a:lnTo>
                  <a:lnTo>
                    <a:pt x="168" y="349"/>
                  </a:lnTo>
                  <a:lnTo>
                    <a:pt x="203" y="353"/>
                  </a:lnTo>
                  <a:lnTo>
                    <a:pt x="198" y="353"/>
                  </a:lnTo>
                  <a:lnTo>
                    <a:pt x="234" y="349"/>
                  </a:lnTo>
                  <a:lnTo>
                    <a:pt x="230" y="349"/>
                  </a:lnTo>
                  <a:lnTo>
                    <a:pt x="263" y="339"/>
                  </a:lnTo>
                  <a:lnTo>
                    <a:pt x="256" y="342"/>
                  </a:lnTo>
                  <a:lnTo>
                    <a:pt x="312" y="305"/>
                  </a:lnTo>
                  <a:lnTo>
                    <a:pt x="305" y="312"/>
                  </a:lnTo>
                  <a:lnTo>
                    <a:pt x="342" y="256"/>
                  </a:lnTo>
                  <a:lnTo>
                    <a:pt x="339" y="263"/>
                  </a:lnTo>
                  <a:lnTo>
                    <a:pt x="349" y="230"/>
                  </a:lnTo>
                  <a:lnTo>
                    <a:pt x="349" y="234"/>
                  </a:lnTo>
                  <a:lnTo>
                    <a:pt x="353" y="198"/>
                  </a:lnTo>
                  <a:lnTo>
                    <a:pt x="353" y="203"/>
                  </a:lnTo>
                  <a:lnTo>
                    <a:pt x="349" y="168"/>
                  </a:lnTo>
                  <a:lnTo>
                    <a:pt x="349" y="172"/>
                  </a:lnTo>
                  <a:lnTo>
                    <a:pt x="339" y="139"/>
                  </a:lnTo>
                  <a:lnTo>
                    <a:pt x="342" y="146"/>
                  </a:lnTo>
                  <a:lnTo>
                    <a:pt x="305" y="90"/>
                  </a:lnTo>
                  <a:lnTo>
                    <a:pt x="312" y="96"/>
                  </a:lnTo>
                  <a:lnTo>
                    <a:pt x="256" y="58"/>
                  </a:lnTo>
                  <a:lnTo>
                    <a:pt x="263" y="61"/>
                  </a:lnTo>
                  <a:lnTo>
                    <a:pt x="230" y="51"/>
                  </a:lnTo>
                  <a:lnTo>
                    <a:pt x="234" y="52"/>
                  </a:lnTo>
                  <a:lnTo>
                    <a:pt x="198" y="48"/>
                  </a:lnTo>
                  <a:lnTo>
                    <a:pt x="203" y="48"/>
                  </a:lnTo>
                  <a:lnTo>
                    <a:pt x="168" y="52"/>
                  </a:lnTo>
                  <a:lnTo>
                    <a:pt x="172" y="51"/>
                  </a:lnTo>
                  <a:lnTo>
                    <a:pt x="139" y="61"/>
                  </a:lnTo>
                  <a:lnTo>
                    <a:pt x="146" y="58"/>
                  </a:lnTo>
                  <a:lnTo>
                    <a:pt x="90" y="96"/>
                  </a:lnTo>
                  <a:lnTo>
                    <a:pt x="96" y="90"/>
                  </a:lnTo>
                  <a:lnTo>
                    <a:pt x="58" y="146"/>
                  </a:lnTo>
                  <a:lnTo>
                    <a:pt x="61" y="139"/>
                  </a:lnTo>
                  <a:lnTo>
                    <a:pt x="51" y="172"/>
                  </a:lnTo>
                  <a:lnTo>
                    <a:pt x="52" y="168"/>
                  </a:lnTo>
                  <a:lnTo>
                    <a:pt x="48" y="203"/>
                  </a:lnTo>
                  <a:lnTo>
                    <a:pt x="48" y="198"/>
                  </a:lnTo>
                  <a:lnTo>
                    <a:pt x="52" y="234"/>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54" name="Freeform 30"/>
            <p:cNvSpPr>
              <a:spLocks/>
            </p:cNvSpPr>
            <p:nvPr/>
          </p:nvSpPr>
          <p:spPr bwMode="auto">
            <a:xfrm>
              <a:off x="5040313" y="2380134"/>
              <a:ext cx="119063" cy="125413"/>
            </a:xfrm>
            <a:custGeom>
              <a:avLst/>
              <a:gdLst/>
              <a:ahLst/>
              <a:cxnLst>
                <a:cxn ang="0">
                  <a:pos x="0" y="184"/>
                </a:cxn>
                <a:cxn ang="0">
                  <a:pos x="176" y="0"/>
                </a:cxn>
                <a:cxn ang="0">
                  <a:pos x="176" y="0"/>
                </a:cxn>
                <a:cxn ang="0">
                  <a:pos x="176" y="0"/>
                </a:cxn>
                <a:cxn ang="0">
                  <a:pos x="352" y="184"/>
                </a:cxn>
                <a:cxn ang="0">
                  <a:pos x="352" y="184"/>
                </a:cxn>
                <a:cxn ang="0">
                  <a:pos x="352" y="184"/>
                </a:cxn>
                <a:cxn ang="0">
                  <a:pos x="176" y="368"/>
                </a:cxn>
                <a:cxn ang="0">
                  <a:pos x="176" y="368"/>
                </a:cxn>
                <a:cxn ang="0">
                  <a:pos x="176" y="368"/>
                </a:cxn>
                <a:cxn ang="0">
                  <a:pos x="0" y="184"/>
                </a:cxn>
                <a:cxn ang="0">
                  <a:pos x="0" y="184"/>
                </a:cxn>
              </a:cxnLst>
              <a:rect l="0" t="0" r="r" b="b"/>
              <a:pathLst>
                <a:path w="352" h="368">
                  <a:moveTo>
                    <a:pt x="0" y="184"/>
                  </a:moveTo>
                  <a:cubicBezTo>
                    <a:pt x="0" y="83"/>
                    <a:pt x="79" y="0"/>
                    <a:pt x="176" y="0"/>
                  </a:cubicBezTo>
                  <a:cubicBezTo>
                    <a:pt x="176" y="0"/>
                    <a:pt x="176" y="0"/>
                    <a:pt x="176" y="0"/>
                  </a:cubicBezTo>
                  <a:lnTo>
                    <a:pt x="176" y="0"/>
                  </a:lnTo>
                  <a:cubicBezTo>
                    <a:pt x="274" y="0"/>
                    <a:pt x="352" y="83"/>
                    <a:pt x="352" y="184"/>
                  </a:cubicBezTo>
                  <a:cubicBezTo>
                    <a:pt x="352" y="184"/>
                    <a:pt x="352" y="184"/>
                    <a:pt x="352" y="184"/>
                  </a:cubicBezTo>
                  <a:lnTo>
                    <a:pt x="352" y="184"/>
                  </a:lnTo>
                  <a:cubicBezTo>
                    <a:pt x="352" y="286"/>
                    <a:pt x="274" y="368"/>
                    <a:pt x="176" y="368"/>
                  </a:cubicBezTo>
                  <a:cubicBezTo>
                    <a:pt x="176" y="368"/>
                    <a:pt x="176" y="368"/>
                    <a:pt x="176" y="368"/>
                  </a:cubicBezTo>
                  <a:lnTo>
                    <a:pt x="176" y="368"/>
                  </a:lnTo>
                  <a:cubicBezTo>
                    <a:pt x="79" y="368"/>
                    <a:pt x="0" y="286"/>
                    <a:pt x="0" y="184"/>
                  </a:cubicBezTo>
                  <a:cubicBezTo>
                    <a:pt x="0" y="184"/>
                    <a:pt x="0" y="184"/>
                    <a:pt x="0" y="184"/>
                  </a:cubicBezTo>
                  <a:close/>
                </a:path>
              </a:pathLst>
            </a:custGeom>
            <a:solidFill>
              <a:srgbClr val="FFFFF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55" name="Freeform 31"/>
            <p:cNvSpPr>
              <a:spLocks noEditPoints="1"/>
            </p:cNvSpPr>
            <p:nvPr/>
          </p:nvSpPr>
          <p:spPr bwMode="auto">
            <a:xfrm>
              <a:off x="5032375" y="2372197"/>
              <a:ext cx="134938" cy="141288"/>
            </a:xfrm>
            <a:custGeom>
              <a:avLst/>
              <a:gdLst/>
              <a:ahLst/>
              <a:cxnLst>
                <a:cxn ang="0">
                  <a:pos x="1" y="206"/>
                </a:cxn>
                <a:cxn ang="0">
                  <a:pos x="5" y="165"/>
                </a:cxn>
                <a:cxn ang="0">
                  <a:pos x="18" y="124"/>
                </a:cxn>
                <a:cxn ang="0">
                  <a:pos x="61" y="60"/>
                </a:cxn>
                <a:cxn ang="0">
                  <a:pos x="91" y="36"/>
                </a:cxn>
                <a:cxn ang="0">
                  <a:pos x="125" y="17"/>
                </a:cxn>
                <a:cxn ang="0">
                  <a:pos x="163" y="5"/>
                </a:cxn>
                <a:cxn ang="0">
                  <a:pos x="203" y="1"/>
                </a:cxn>
                <a:cxn ang="0">
                  <a:pos x="244" y="6"/>
                </a:cxn>
                <a:cxn ang="0">
                  <a:pos x="281" y="19"/>
                </a:cxn>
                <a:cxn ang="0">
                  <a:pos x="315" y="38"/>
                </a:cxn>
                <a:cxn ang="0">
                  <a:pos x="346" y="66"/>
                </a:cxn>
                <a:cxn ang="0">
                  <a:pos x="385" y="131"/>
                </a:cxn>
                <a:cxn ang="0">
                  <a:pos x="396" y="169"/>
                </a:cxn>
                <a:cxn ang="0">
                  <a:pos x="400" y="211"/>
                </a:cxn>
                <a:cxn ang="0">
                  <a:pos x="396" y="252"/>
                </a:cxn>
                <a:cxn ang="0">
                  <a:pos x="383" y="293"/>
                </a:cxn>
                <a:cxn ang="0">
                  <a:pos x="341" y="356"/>
                </a:cxn>
                <a:cxn ang="0">
                  <a:pos x="311" y="382"/>
                </a:cxn>
                <a:cxn ang="0">
                  <a:pos x="276" y="401"/>
                </a:cxn>
                <a:cxn ang="0">
                  <a:pos x="239" y="412"/>
                </a:cxn>
                <a:cxn ang="0">
                  <a:pos x="198" y="416"/>
                </a:cxn>
                <a:cxn ang="0">
                  <a:pos x="159" y="411"/>
                </a:cxn>
                <a:cxn ang="0">
                  <a:pos x="121" y="399"/>
                </a:cxn>
                <a:cxn ang="0">
                  <a:pos x="87" y="379"/>
                </a:cxn>
                <a:cxn ang="0">
                  <a:pos x="56" y="352"/>
                </a:cxn>
                <a:cxn ang="0">
                  <a:pos x="15" y="287"/>
                </a:cxn>
                <a:cxn ang="0">
                  <a:pos x="5" y="248"/>
                </a:cxn>
                <a:cxn ang="0">
                  <a:pos x="52" y="243"/>
                </a:cxn>
                <a:cxn ang="0">
                  <a:pos x="62" y="274"/>
                </a:cxn>
                <a:cxn ang="0">
                  <a:pos x="97" y="325"/>
                </a:cxn>
                <a:cxn ang="0">
                  <a:pos x="118" y="343"/>
                </a:cxn>
                <a:cxn ang="0">
                  <a:pos x="144" y="358"/>
                </a:cxn>
                <a:cxn ang="0">
                  <a:pos x="172" y="365"/>
                </a:cxn>
                <a:cxn ang="0">
                  <a:pos x="203" y="369"/>
                </a:cxn>
                <a:cxn ang="0">
                  <a:pos x="234" y="365"/>
                </a:cxn>
                <a:cxn ang="0">
                  <a:pos x="263" y="355"/>
                </a:cxn>
                <a:cxn ang="0">
                  <a:pos x="288" y="341"/>
                </a:cxn>
                <a:cxn ang="0">
                  <a:pos x="310" y="320"/>
                </a:cxn>
                <a:cxn ang="0">
                  <a:pos x="342" y="268"/>
                </a:cxn>
                <a:cxn ang="0">
                  <a:pos x="349" y="239"/>
                </a:cxn>
                <a:cxn ang="0">
                  <a:pos x="353" y="206"/>
                </a:cxn>
                <a:cxn ang="0">
                  <a:pos x="349" y="174"/>
                </a:cxn>
                <a:cxn ang="0">
                  <a:pos x="339" y="144"/>
                </a:cxn>
                <a:cxn ang="0">
                  <a:pos x="305" y="91"/>
                </a:cxn>
                <a:cxn ang="0">
                  <a:pos x="284" y="75"/>
                </a:cxn>
                <a:cxn ang="0">
                  <a:pos x="258" y="60"/>
                </a:cxn>
                <a:cxn ang="0">
                  <a:pos x="229" y="51"/>
                </a:cxn>
                <a:cxn ang="0">
                  <a:pos x="198" y="48"/>
                </a:cxn>
                <a:cxn ang="0">
                  <a:pos x="168" y="52"/>
                </a:cxn>
                <a:cxn ang="0">
                  <a:pos x="140" y="62"/>
                </a:cxn>
                <a:cxn ang="0">
                  <a:pos x="114" y="77"/>
                </a:cxn>
                <a:cxn ang="0">
                  <a:pos x="92" y="97"/>
                </a:cxn>
                <a:cxn ang="0">
                  <a:pos x="59" y="150"/>
                </a:cxn>
                <a:cxn ang="0">
                  <a:pos x="51" y="178"/>
                </a:cxn>
                <a:cxn ang="0">
                  <a:pos x="48" y="211"/>
                </a:cxn>
                <a:cxn ang="0">
                  <a:pos x="52" y="243"/>
                </a:cxn>
              </a:cxnLst>
              <a:rect l="0" t="0" r="r" b="b"/>
              <a:pathLst>
                <a:path w="401" h="417">
                  <a:moveTo>
                    <a:pt x="1" y="211"/>
                  </a:moveTo>
                  <a:cubicBezTo>
                    <a:pt x="0" y="209"/>
                    <a:pt x="0" y="208"/>
                    <a:pt x="1" y="206"/>
                  </a:cubicBezTo>
                  <a:lnTo>
                    <a:pt x="5" y="169"/>
                  </a:lnTo>
                  <a:cubicBezTo>
                    <a:pt x="5" y="167"/>
                    <a:pt x="5" y="166"/>
                    <a:pt x="5" y="165"/>
                  </a:cubicBezTo>
                  <a:lnTo>
                    <a:pt x="15" y="131"/>
                  </a:lnTo>
                  <a:cubicBezTo>
                    <a:pt x="16" y="128"/>
                    <a:pt x="17" y="126"/>
                    <a:pt x="18" y="124"/>
                  </a:cubicBezTo>
                  <a:lnTo>
                    <a:pt x="56" y="65"/>
                  </a:lnTo>
                  <a:cubicBezTo>
                    <a:pt x="58" y="63"/>
                    <a:pt x="59" y="62"/>
                    <a:pt x="61" y="60"/>
                  </a:cubicBezTo>
                  <a:lnTo>
                    <a:pt x="87" y="38"/>
                  </a:lnTo>
                  <a:cubicBezTo>
                    <a:pt x="88" y="37"/>
                    <a:pt x="89" y="36"/>
                    <a:pt x="91" y="36"/>
                  </a:cubicBezTo>
                  <a:lnTo>
                    <a:pt x="121" y="19"/>
                  </a:lnTo>
                  <a:cubicBezTo>
                    <a:pt x="122" y="18"/>
                    <a:pt x="123" y="17"/>
                    <a:pt x="125" y="17"/>
                  </a:cubicBezTo>
                  <a:lnTo>
                    <a:pt x="158" y="6"/>
                  </a:lnTo>
                  <a:cubicBezTo>
                    <a:pt x="159" y="5"/>
                    <a:pt x="161" y="5"/>
                    <a:pt x="163" y="5"/>
                  </a:cubicBezTo>
                  <a:lnTo>
                    <a:pt x="198" y="1"/>
                  </a:lnTo>
                  <a:cubicBezTo>
                    <a:pt x="200" y="0"/>
                    <a:pt x="201" y="0"/>
                    <a:pt x="203" y="1"/>
                  </a:cubicBezTo>
                  <a:lnTo>
                    <a:pt x="239" y="5"/>
                  </a:lnTo>
                  <a:cubicBezTo>
                    <a:pt x="241" y="5"/>
                    <a:pt x="242" y="5"/>
                    <a:pt x="244" y="6"/>
                  </a:cubicBezTo>
                  <a:lnTo>
                    <a:pt x="277" y="17"/>
                  </a:lnTo>
                  <a:cubicBezTo>
                    <a:pt x="279" y="17"/>
                    <a:pt x="280" y="18"/>
                    <a:pt x="281" y="19"/>
                  </a:cubicBezTo>
                  <a:lnTo>
                    <a:pt x="311" y="36"/>
                  </a:lnTo>
                  <a:cubicBezTo>
                    <a:pt x="313" y="36"/>
                    <a:pt x="314" y="37"/>
                    <a:pt x="315" y="38"/>
                  </a:cubicBezTo>
                  <a:lnTo>
                    <a:pt x="341" y="60"/>
                  </a:lnTo>
                  <a:cubicBezTo>
                    <a:pt x="343" y="62"/>
                    <a:pt x="344" y="64"/>
                    <a:pt x="346" y="66"/>
                  </a:cubicBezTo>
                  <a:lnTo>
                    <a:pt x="383" y="125"/>
                  </a:lnTo>
                  <a:cubicBezTo>
                    <a:pt x="384" y="127"/>
                    <a:pt x="385" y="129"/>
                    <a:pt x="385" y="131"/>
                  </a:cubicBezTo>
                  <a:lnTo>
                    <a:pt x="395" y="165"/>
                  </a:lnTo>
                  <a:cubicBezTo>
                    <a:pt x="396" y="166"/>
                    <a:pt x="396" y="167"/>
                    <a:pt x="396" y="169"/>
                  </a:cubicBezTo>
                  <a:lnTo>
                    <a:pt x="400" y="206"/>
                  </a:lnTo>
                  <a:cubicBezTo>
                    <a:pt x="401" y="208"/>
                    <a:pt x="401" y="209"/>
                    <a:pt x="400" y="211"/>
                  </a:cubicBezTo>
                  <a:lnTo>
                    <a:pt x="396" y="248"/>
                  </a:lnTo>
                  <a:cubicBezTo>
                    <a:pt x="396" y="249"/>
                    <a:pt x="396" y="251"/>
                    <a:pt x="396" y="252"/>
                  </a:cubicBezTo>
                  <a:lnTo>
                    <a:pt x="386" y="287"/>
                  </a:lnTo>
                  <a:cubicBezTo>
                    <a:pt x="385" y="289"/>
                    <a:pt x="384" y="291"/>
                    <a:pt x="383" y="293"/>
                  </a:cubicBezTo>
                  <a:lnTo>
                    <a:pt x="346" y="351"/>
                  </a:lnTo>
                  <a:cubicBezTo>
                    <a:pt x="345" y="353"/>
                    <a:pt x="343" y="355"/>
                    <a:pt x="341" y="356"/>
                  </a:cubicBezTo>
                  <a:lnTo>
                    <a:pt x="315" y="379"/>
                  </a:lnTo>
                  <a:cubicBezTo>
                    <a:pt x="314" y="381"/>
                    <a:pt x="313" y="382"/>
                    <a:pt x="311" y="382"/>
                  </a:cubicBezTo>
                  <a:lnTo>
                    <a:pt x="281" y="399"/>
                  </a:lnTo>
                  <a:cubicBezTo>
                    <a:pt x="280" y="400"/>
                    <a:pt x="278" y="401"/>
                    <a:pt x="276" y="401"/>
                  </a:cubicBezTo>
                  <a:lnTo>
                    <a:pt x="243" y="411"/>
                  </a:lnTo>
                  <a:cubicBezTo>
                    <a:pt x="242" y="412"/>
                    <a:pt x="241" y="412"/>
                    <a:pt x="239" y="412"/>
                  </a:cubicBezTo>
                  <a:lnTo>
                    <a:pt x="203" y="416"/>
                  </a:lnTo>
                  <a:cubicBezTo>
                    <a:pt x="201" y="417"/>
                    <a:pt x="200" y="417"/>
                    <a:pt x="198" y="416"/>
                  </a:cubicBezTo>
                  <a:lnTo>
                    <a:pt x="163" y="412"/>
                  </a:lnTo>
                  <a:cubicBezTo>
                    <a:pt x="161" y="412"/>
                    <a:pt x="160" y="412"/>
                    <a:pt x="159" y="411"/>
                  </a:cubicBezTo>
                  <a:lnTo>
                    <a:pt x="126" y="401"/>
                  </a:lnTo>
                  <a:cubicBezTo>
                    <a:pt x="124" y="401"/>
                    <a:pt x="122" y="400"/>
                    <a:pt x="121" y="399"/>
                  </a:cubicBezTo>
                  <a:lnTo>
                    <a:pt x="91" y="382"/>
                  </a:lnTo>
                  <a:cubicBezTo>
                    <a:pt x="89" y="382"/>
                    <a:pt x="88" y="381"/>
                    <a:pt x="87" y="379"/>
                  </a:cubicBezTo>
                  <a:lnTo>
                    <a:pt x="61" y="356"/>
                  </a:lnTo>
                  <a:cubicBezTo>
                    <a:pt x="59" y="355"/>
                    <a:pt x="58" y="353"/>
                    <a:pt x="56" y="352"/>
                  </a:cubicBezTo>
                  <a:lnTo>
                    <a:pt x="18" y="294"/>
                  </a:lnTo>
                  <a:cubicBezTo>
                    <a:pt x="17" y="292"/>
                    <a:pt x="16" y="289"/>
                    <a:pt x="15" y="287"/>
                  </a:cubicBezTo>
                  <a:lnTo>
                    <a:pt x="5" y="252"/>
                  </a:lnTo>
                  <a:cubicBezTo>
                    <a:pt x="5" y="251"/>
                    <a:pt x="5" y="249"/>
                    <a:pt x="5" y="248"/>
                  </a:cubicBezTo>
                  <a:lnTo>
                    <a:pt x="1" y="211"/>
                  </a:lnTo>
                  <a:close/>
                  <a:moveTo>
                    <a:pt x="52" y="243"/>
                  </a:moveTo>
                  <a:lnTo>
                    <a:pt x="52" y="239"/>
                  </a:lnTo>
                  <a:lnTo>
                    <a:pt x="62" y="274"/>
                  </a:lnTo>
                  <a:lnTo>
                    <a:pt x="59" y="267"/>
                  </a:lnTo>
                  <a:lnTo>
                    <a:pt x="97" y="325"/>
                  </a:lnTo>
                  <a:lnTo>
                    <a:pt x="92" y="320"/>
                  </a:lnTo>
                  <a:lnTo>
                    <a:pt x="118" y="343"/>
                  </a:lnTo>
                  <a:lnTo>
                    <a:pt x="114" y="341"/>
                  </a:lnTo>
                  <a:lnTo>
                    <a:pt x="144" y="358"/>
                  </a:lnTo>
                  <a:lnTo>
                    <a:pt x="139" y="355"/>
                  </a:lnTo>
                  <a:lnTo>
                    <a:pt x="172" y="365"/>
                  </a:lnTo>
                  <a:lnTo>
                    <a:pt x="168" y="365"/>
                  </a:lnTo>
                  <a:lnTo>
                    <a:pt x="203" y="369"/>
                  </a:lnTo>
                  <a:lnTo>
                    <a:pt x="198" y="369"/>
                  </a:lnTo>
                  <a:lnTo>
                    <a:pt x="234" y="365"/>
                  </a:lnTo>
                  <a:lnTo>
                    <a:pt x="230" y="365"/>
                  </a:lnTo>
                  <a:lnTo>
                    <a:pt x="263" y="355"/>
                  </a:lnTo>
                  <a:lnTo>
                    <a:pt x="258" y="358"/>
                  </a:lnTo>
                  <a:lnTo>
                    <a:pt x="288" y="341"/>
                  </a:lnTo>
                  <a:lnTo>
                    <a:pt x="284" y="343"/>
                  </a:lnTo>
                  <a:lnTo>
                    <a:pt x="310" y="320"/>
                  </a:lnTo>
                  <a:lnTo>
                    <a:pt x="305" y="326"/>
                  </a:lnTo>
                  <a:lnTo>
                    <a:pt x="342" y="268"/>
                  </a:lnTo>
                  <a:lnTo>
                    <a:pt x="339" y="274"/>
                  </a:lnTo>
                  <a:lnTo>
                    <a:pt x="349" y="239"/>
                  </a:lnTo>
                  <a:lnTo>
                    <a:pt x="349" y="243"/>
                  </a:lnTo>
                  <a:lnTo>
                    <a:pt x="353" y="206"/>
                  </a:lnTo>
                  <a:lnTo>
                    <a:pt x="353" y="211"/>
                  </a:lnTo>
                  <a:lnTo>
                    <a:pt x="349" y="174"/>
                  </a:lnTo>
                  <a:lnTo>
                    <a:pt x="349" y="178"/>
                  </a:lnTo>
                  <a:lnTo>
                    <a:pt x="339" y="144"/>
                  </a:lnTo>
                  <a:lnTo>
                    <a:pt x="342" y="150"/>
                  </a:lnTo>
                  <a:lnTo>
                    <a:pt x="305" y="91"/>
                  </a:lnTo>
                  <a:lnTo>
                    <a:pt x="310" y="97"/>
                  </a:lnTo>
                  <a:lnTo>
                    <a:pt x="284" y="75"/>
                  </a:lnTo>
                  <a:lnTo>
                    <a:pt x="288" y="77"/>
                  </a:lnTo>
                  <a:lnTo>
                    <a:pt x="258" y="60"/>
                  </a:lnTo>
                  <a:lnTo>
                    <a:pt x="262" y="62"/>
                  </a:lnTo>
                  <a:lnTo>
                    <a:pt x="229" y="51"/>
                  </a:lnTo>
                  <a:lnTo>
                    <a:pt x="234" y="52"/>
                  </a:lnTo>
                  <a:lnTo>
                    <a:pt x="198" y="48"/>
                  </a:lnTo>
                  <a:lnTo>
                    <a:pt x="203" y="48"/>
                  </a:lnTo>
                  <a:lnTo>
                    <a:pt x="168" y="52"/>
                  </a:lnTo>
                  <a:lnTo>
                    <a:pt x="173" y="51"/>
                  </a:lnTo>
                  <a:lnTo>
                    <a:pt x="140" y="62"/>
                  </a:lnTo>
                  <a:lnTo>
                    <a:pt x="144" y="60"/>
                  </a:lnTo>
                  <a:lnTo>
                    <a:pt x="114" y="77"/>
                  </a:lnTo>
                  <a:lnTo>
                    <a:pt x="118" y="75"/>
                  </a:lnTo>
                  <a:lnTo>
                    <a:pt x="92" y="97"/>
                  </a:lnTo>
                  <a:lnTo>
                    <a:pt x="97" y="91"/>
                  </a:lnTo>
                  <a:lnTo>
                    <a:pt x="59" y="150"/>
                  </a:lnTo>
                  <a:lnTo>
                    <a:pt x="61" y="144"/>
                  </a:lnTo>
                  <a:lnTo>
                    <a:pt x="51" y="178"/>
                  </a:lnTo>
                  <a:lnTo>
                    <a:pt x="52" y="174"/>
                  </a:lnTo>
                  <a:lnTo>
                    <a:pt x="48" y="211"/>
                  </a:lnTo>
                  <a:lnTo>
                    <a:pt x="48" y="206"/>
                  </a:lnTo>
                  <a:lnTo>
                    <a:pt x="52" y="243"/>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56" name="Freeform 32"/>
            <p:cNvSpPr>
              <a:spLocks/>
            </p:cNvSpPr>
            <p:nvPr/>
          </p:nvSpPr>
          <p:spPr bwMode="auto">
            <a:xfrm>
              <a:off x="5360988" y="1876897"/>
              <a:ext cx="17463" cy="504825"/>
            </a:xfrm>
            <a:custGeom>
              <a:avLst/>
              <a:gdLst/>
              <a:ahLst/>
              <a:cxnLst>
                <a:cxn ang="0">
                  <a:pos x="11" y="0"/>
                </a:cxn>
                <a:cxn ang="0">
                  <a:pos x="11" y="318"/>
                </a:cxn>
                <a:cxn ang="0">
                  <a:pos x="1" y="318"/>
                </a:cxn>
                <a:cxn ang="0">
                  <a:pos x="0" y="0"/>
                </a:cxn>
                <a:cxn ang="0">
                  <a:pos x="11" y="0"/>
                </a:cxn>
              </a:cxnLst>
              <a:rect l="0" t="0" r="r" b="b"/>
              <a:pathLst>
                <a:path w="11" h="318">
                  <a:moveTo>
                    <a:pt x="11" y="0"/>
                  </a:moveTo>
                  <a:lnTo>
                    <a:pt x="11" y="318"/>
                  </a:lnTo>
                  <a:lnTo>
                    <a:pt x="1" y="318"/>
                  </a:lnTo>
                  <a:lnTo>
                    <a:pt x="0" y="0"/>
                  </a:lnTo>
                  <a:lnTo>
                    <a:pt x="11" y="0"/>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57" name="Freeform 33"/>
            <p:cNvSpPr>
              <a:spLocks/>
            </p:cNvSpPr>
            <p:nvPr/>
          </p:nvSpPr>
          <p:spPr bwMode="auto">
            <a:xfrm>
              <a:off x="5310188" y="1751484"/>
              <a:ext cx="123825" cy="125413"/>
            </a:xfrm>
            <a:custGeom>
              <a:avLst/>
              <a:gdLst/>
              <a:ahLst/>
              <a:cxnLst>
                <a:cxn ang="0">
                  <a:pos x="0" y="184"/>
                </a:cxn>
                <a:cxn ang="0">
                  <a:pos x="184" y="0"/>
                </a:cxn>
                <a:cxn ang="0">
                  <a:pos x="184" y="0"/>
                </a:cxn>
                <a:cxn ang="0">
                  <a:pos x="184" y="0"/>
                </a:cxn>
                <a:cxn ang="0">
                  <a:pos x="368" y="184"/>
                </a:cxn>
                <a:cxn ang="0">
                  <a:pos x="368" y="184"/>
                </a:cxn>
                <a:cxn ang="0">
                  <a:pos x="368" y="184"/>
                </a:cxn>
                <a:cxn ang="0">
                  <a:pos x="184" y="368"/>
                </a:cxn>
                <a:cxn ang="0">
                  <a:pos x="184" y="368"/>
                </a:cxn>
                <a:cxn ang="0">
                  <a:pos x="184" y="368"/>
                </a:cxn>
                <a:cxn ang="0">
                  <a:pos x="0" y="184"/>
                </a:cxn>
                <a:cxn ang="0">
                  <a:pos x="0" y="184"/>
                </a:cxn>
              </a:cxnLst>
              <a:rect l="0" t="0" r="r" b="b"/>
              <a:pathLst>
                <a:path w="368" h="368">
                  <a:moveTo>
                    <a:pt x="0" y="184"/>
                  </a:moveTo>
                  <a:cubicBezTo>
                    <a:pt x="0" y="83"/>
                    <a:pt x="83" y="0"/>
                    <a:pt x="184" y="0"/>
                  </a:cubicBezTo>
                  <a:cubicBezTo>
                    <a:pt x="184" y="0"/>
                    <a:pt x="184" y="0"/>
                    <a:pt x="184" y="0"/>
                  </a:cubicBezTo>
                  <a:lnTo>
                    <a:pt x="184" y="0"/>
                  </a:lnTo>
                  <a:cubicBezTo>
                    <a:pt x="286" y="0"/>
                    <a:pt x="368" y="83"/>
                    <a:pt x="368" y="184"/>
                  </a:cubicBezTo>
                  <a:cubicBezTo>
                    <a:pt x="368" y="184"/>
                    <a:pt x="368" y="184"/>
                    <a:pt x="368" y="184"/>
                  </a:cubicBezTo>
                  <a:lnTo>
                    <a:pt x="368" y="184"/>
                  </a:lnTo>
                  <a:cubicBezTo>
                    <a:pt x="368" y="286"/>
                    <a:pt x="286" y="368"/>
                    <a:pt x="184" y="368"/>
                  </a:cubicBezTo>
                  <a:cubicBezTo>
                    <a:pt x="184" y="368"/>
                    <a:pt x="184" y="368"/>
                    <a:pt x="184" y="368"/>
                  </a:cubicBezTo>
                  <a:lnTo>
                    <a:pt x="184" y="368"/>
                  </a:lnTo>
                  <a:cubicBezTo>
                    <a:pt x="83" y="368"/>
                    <a:pt x="0" y="286"/>
                    <a:pt x="0" y="184"/>
                  </a:cubicBezTo>
                  <a:cubicBezTo>
                    <a:pt x="0" y="184"/>
                    <a:pt x="0" y="184"/>
                    <a:pt x="0" y="184"/>
                  </a:cubicBezTo>
                  <a:close/>
                </a:path>
              </a:pathLst>
            </a:custGeom>
            <a:solidFill>
              <a:srgbClr val="7F7F7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58" name="Freeform 34"/>
            <p:cNvSpPr>
              <a:spLocks noEditPoints="1"/>
            </p:cNvSpPr>
            <p:nvPr/>
          </p:nvSpPr>
          <p:spPr bwMode="auto">
            <a:xfrm>
              <a:off x="5302250" y="1743547"/>
              <a:ext cx="141288" cy="142875"/>
            </a:xfrm>
            <a:custGeom>
              <a:avLst/>
              <a:gdLst/>
              <a:ahLst/>
              <a:cxnLst>
                <a:cxn ang="0">
                  <a:pos x="5" y="169"/>
                </a:cxn>
                <a:cxn ang="0">
                  <a:pos x="18" y="126"/>
                </a:cxn>
                <a:cxn ang="0">
                  <a:pos x="60" y="63"/>
                </a:cxn>
                <a:cxn ang="0">
                  <a:pos x="94" y="35"/>
                </a:cxn>
                <a:cxn ang="0">
                  <a:pos x="164" y="6"/>
                </a:cxn>
                <a:cxn ang="0">
                  <a:pos x="211" y="1"/>
                </a:cxn>
                <a:cxn ang="0">
                  <a:pos x="288" y="17"/>
                </a:cxn>
                <a:cxn ang="0">
                  <a:pos x="327" y="38"/>
                </a:cxn>
                <a:cxn ang="0">
                  <a:pos x="380" y="90"/>
                </a:cxn>
                <a:cxn ang="0">
                  <a:pos x="401" y="131"/>
                </a:cxn>
                <a:cxn ang="0">
                  <a:pos x="416" y="206"/>
                </a:cxn>
                <a:cxn ang="0">
                  <a:pos x="412" y="252"/>
                </a:cxn>
                <a:cxn ang="0">
                  <a:pos x="383" y="323"/>
                </a:cxn>
                <a:cxn ang="0">
                  <a:pos x="354" y="357"/>
                </a:cxn>
                <a:cxn ang="0">
                  <a:pos x="292" y="400"/>
                </a:cxn>
                <a:cxn ang="0">
                  <a:pos x="248" y="412"/>
                </a:cxn>
                <a:cxn ang="0">
                  <a:pos x="169" y="412"/>
                </a:cxn>
                <a:cxn ang="0">
                  <a:pos x="126" y="400"/>
                </a:cxn>
                <a:cxn ang="0">
                  <a:pos x="63" y="357"/>
                </a:cxn>
                <a:cxn ang="0">
                  <a:pos x="35" y="323"/>
                </a:cxn>
                <a:cxn ang="0">
                  <a:pos x="6" y="253"/>
                </a:cxn>
                <a:cxn ang="0">
                  <a:pos x="52" y="243"/>
                </a:cxn>
                <a:cxn ang="0">
                  <a:pos x="61" y="269"/>
                </a:cxn>
                <a:cxn ang="0">
                  <a:pos x="97" y="323"/>
                </a:cxn>
                <a:cxn ang="0">
                  <a:pos x="117" y="340"/>
                </a:cxn>
                <a:cxn ang="0">
                  <a:pos x="178" y="365"/>
                </a:cxn>
                <a:cxn ang="0">
                  <a:pos x="206" y="369"/>
                </a:cxn>
                <a:cxn ang="0">
                  <a:pos x="274" y="355"/>
                </a:cxn>
                <a:cxn ang="0">
                  <a:pos x="296" y="343"/>
                </a:cxn>
                <a:cxn ang="0">
                  <a:pos x="343" y="296"/>
                </a:cxn>
                <a:cxn ang="0">
                  <a:pos x="355" y="274"/>
                </a:cxn>
                <a:cxn ang="0">
                  <a:pos x="369" y="206"/>
                </a:cxn>
                <a:cxn ang="0">
                  <a:pos x="365" y="178"/>
                </a:cxn>
                <a:cxn ang="0">
                  <a:pos x="340" y="117"/>
                </a:cxn>
                <a:cxn ang="0">
                  <a:pos x="323" y="97"/>
                </a:cxn>
                <a:cxn ang="0">
                  <a:pos x="269" y="61"/>
                </a:cxn>
                <a:cxn ang="0">
                  <a:pos x="243" y="52"/>
                </a:cxn>
                <a:cxn ang="0">
                  <a:pos x="174" y="52"/>
                </a:cxn>
                <a:cxn ang="0">
                  <a:pos x="149" y="61"/>
                </a:cxn>
                <a:cxn ang="0">
                  <a:pos x="94" y="97"/>
                </a:cxn>
                <a:cxn ang="0">
                  <a:pos x="78" y="117"/>
                </a:cxn>
                <a:cxn ang="0">
                  <a:pos x="51" y="179"/>
                </a:cxn>
                <a:cxn ang="0">
                  <a:pos x="48" y="206"/>
                </a:cxn>
              </a:cxnLst>
              <a:rect l="0" t="0" r="r" b="b"/>
              <a:pathLst>
                <a:path w="417" h="417">
                  <a:moveTo>
                    <a:pt x="1" y="211"/>
                  </a:moveTo>
                  <a:cubicBezTo>
                    <a:pt x="0" y="209"/>
                    <a:pt x="0" y="208"/>
                    <a:pt x="1" y="206"/>
                  </a:cubicBezTo>
                  <a:lnTo>
                    <a:pt x="5" y="169"/>
                  </a:lnTo>
                  <a:cubicBezTo>
                    <a:pt x="5" y="167"/>
                    <a:pt x="5" y="166"/>
                    <a:pt x="6" y="164"/>
                  </a:cubicBezTo>
                  <a:lnTo>
                    <a:pt x="17" y="130"/>
                  </a:lnTo>
                  <a:cubicBezTo>
                    <a:pt x="17" y="129"/>
                    <a:pt x="18" y="127"/>
                    <a:pt x="18" y="126"/>
                  </a:cubicBezTo>
                  <a:lnTo>
                    <a:pt x="35" y="94"/>
                  </a:lnTo>
                  <a:cubicBezTo>
                    <a:pt x="36" y="93"/>
                    <a:pt x="37" y="92"/>
                    <a:pt x="38" y="90"/>
                  </a:cubicBezTo>
                  <a:lnTo>
                    <a:pt x="60" y="63"/>
                  </a:lnTo>
                  <a:cubicBezTo>
                    <a:pt x="61" y="62"/>
                    <a:pt x="62" y="61"/>
                    <a:pt x="63" y="60"/>
                  </a:cubicBezTo>
                  <a:lnTo>
                    <a:pt x="90" y="38"/>
                  </a:lnTo>
                  <a:cubicBezTo>
                    <a:pt x="92" y="37"/>
                    <a:pt x="93" y="36"/>
                    <a:pt x="94" y="35"/>
                  </a:cubicBezTo>
                  <a:lnTo>
                    <a:pt x="126" y="18"/>
                  </a:lnTo>
                  <a:cubicBezTo>
                    <a:pt x="127" y="18"/>
                    <a:pt x="129" y="17"/>
                    <a:pt x="130" y="17"/>
                  </a:cubicBezTo>
                  <a:lnTo>
                    <a:pt x="164" y="6"/>
                  </a:lnTo>
                  <a:cubicBezTo>
                    <a:pt x="166" y="5"/>
                    <a:pt x="167" y="5"/>
                    <a:pt x="169" y="5"/>
                  </a:cubicBezTo>
                  <a:lnTo>
                    <a:pt x="206" y="1"/>
                  </a:lnTo>
                  <a:cubicBezTo>
                    <a:pt x="208" y="0"/>
                    <a:pt x="209" y="0"/>
                    <a:pt x="211" y="1"/>
                  </a:cubicBezTo>
                  <a:lnTo>
                    <a:pt x="248" y="5"/>
                  </a:lnTo>
                  <a:cubicBezTo>
                    <a:pt x="250" y="5"/>
                    <a:pt x="251" y="5"/>
                    <a:pt x="253" y="6"/>
                  </a:cubicBezTo>
                  <a:lnTo>
                    <a:pt x="288" y="17"/>
                  </a:lnTo>
                  <a:cubicBezTo>
                    <a:pt x="289" y="17"/>
                    <a:pt x="291" y="18"/>
                    <a:pt x="292" y="18"/>
                  </a:cubicBezTo>
                  <a:lnTo>
                    <a:pt x="323" y="35"/>
                  </a:lnTo>
                  <a:cubicBezTo>
                    <a:pt x="324" y="36"/>
                    <a:pt x="325" y="37"/>
                    <a:pt x="327" y="38"/>
                  </a:cubicBezTo>
                  <a:lnTo>
                    <a:pt x="354" y="60"/>
                  </a:lnTo>
                  <a:cubicBezTo>
                    <a:pt x="355" y="61"/>
                    <a:pt x="356" y="62"/>
                    <a:pt x="357" y="63"/>
                  </a:cubicBezTo>
                  <a:lnTo>
                    <a:pt x="380" y="90"/>
                  </a:lnTo>
                  <a:cubicBezTo>
                    <a:pt x="381" y="91"/>
                    <a:pt x="382" y="93"/>
                    <a:pt x="383" y="94"/>
                  </a:cubicBezTo>
                  <a:lnTo>
                    <a:pt x="400" y="126"/>
                  </a:lnTo>
                  <a:cubicBezTo>
                    <a:pt x="400" y="128"/>
                    <a:pt x="401" y="129"/>
                    <a:pt x="401" y="131"/>
                  </a:cubicBezTo>
                  <a:lnTo>
                    <a:pt x="411" y="165"/>
                  </a:lnTo>
                  <a:cubicBezTo>
                    <a:pt x="412" y="166"/>
                    <a:pt x="412" y="167"/>
                    <a:pt x="412" y="169"/>
                  </a:cubicBezTo>
                  <a:lnTo>
                    <a:pt x="416" y="206"/>
                  </a:lnTo>
                  <a:cubicBezTo>
                    <a:pt x="417" y="208"/>
                    <a:pt x="417" y="209"/>
                    <a:pt x="416" y="211"/>
                  </a:cubicBezTo>
                  <a:lnTo>
                    <a:pt x="412" y="248"/>
                  </a:lnTo>
                  <a:cubicBezTo>
                    <a:pt x="412" y="249"/>
                    <a:pt x="412" y="251"/>
                    <a:pt x="412" y="252"/>
                  </a:cubicBezTo>
                  <a:lnTo>
                    <a:pt x="402" y="287"/>
                  </a:lnTo>
                  <a:cubicBezTo>
                    <a:pt x="401" y="289"/>
                    <a:pt x="400" y="290"/>
                    <a:pt x="400" y="292"/>
                  </a:cubicBezTo>
                  <a:lnTo>
                    <a:pt x="383" y="323"/>
                  </a:lnTo>
                  <a:cubicBezTo>
                    <a:pt x="382" y="324"/>
                    <a:pt x="381" y="326"/>
                    <a:pt x="380" y="327"/>
                  </a:cubicBezTo>
                  <a:lnTo>
                    <a:pt x="357" y="354"/>
                  </a:lnTo>
                  <a:cubicBezTo>
                    <a:pt x="356" y="355"/>
                    <a:pt x="355" y="356"/>
                    <a:pt x="354" y="357"/>
                  </a:cubicBezTo>
                  <a:lnTo>
                    <a:pt x="327" y="380"/>
                  </a:lnTo>
                  <a:cubicBezTo>
                    <a:pt x="326" y="381"/>
                    <a:pt x="324" y="382"/>
                    <a:pt x="323" y="383"/>
                  </a:cubicBezTo>
                  <a:lnTo>
                    <a:pt x="292" y="400"/>
                  </a:lnTo>
                  <a:cubicBezTo>
                    <a:pt x="290" y="400"/>
                    <a:pt x="289" y="401"/>
                    <a:pt x="287" y="402"/>
                  </a:cubicBezTo>
                  <a:lnTo>
                    <a:pt x="252" y="412"/>
                  </a:lnTo>
                  <a:cubicBezTo>
                    <a:pt x="251" y="412"/>
                    <a:pt x="249" y="412"/>
                    <a:pt x="248" y="412"/>
                  </a:cubicBezTo>
                  <a:lnTo>
                    <a:pt x="211" y="416"/>
                  </a:lnTo>
                  <a:cubicBezTo>
                    <a:pt x="209" y="417"/>
                    <a:pt x="208" y="417"/>
                    <a:pt x="206" y="416"/>
                  </a:cubicBezTo>
                  <a:lnTo>
                    <a:pt x="169" y="412"/>
                  </a:lnTo>
                  <a:cubicBezTo>
                    <a:pt x="167" y="412"/>
                    <a:pt x="166" y="412"/>
                    <a:pt x="165" y="411"/>
                  </a:cubicBezTo>
                  <a:lnTo>
                    <a:pt x="131" y="401"/>
                  </a:lnTo>
                  <a:cubicBezTo>
                    <a:pt x="129" y="401"/>
                    <a:pt x="128" y="400"/>
                    <a:pt x="126" y="400"/>
                  </a:cubicBezTo>
                  <a:lnTo>
                    <a:pt x="94" y="383"/>
                  </a:lnTo>
                  <a:cubicBezTo>
                    <a:pt x="93" y="382"/>
                    <a:pt x="91" y="381"/>
                    <a:pt x="90" y="380"/>
                  </a:cubicBezTo>
                  <a:lnTo>
                    <a:pt x="63" y="357"/>
                  </a:lnTo>
                  <a:cubicBezTo>
                    <a:pt x="62" y="356"/>
                    <a:pt x="61" y="355"/>
                    <a:pt x="60" y="354"/>
                  </a:cubicBezTo>
                  <a:lnTo>
                    <a:pt x="38" y="327"/>
                  </a:lnTo>
                  <a:cubicBezTo>
                    <a:pt x="37" y="325"/>
                    <a:pt x="36" y="324"/>
                    <a:pt x="35" y="323"/>
                  </a:cubicBezTo>
                  <a:lnTo>
                    <a:pt x="18" y="292"/>
                  </a:lnTo>
                  <a:cubicBezTo>
                    <a:pt x="18" y="291"/>
                    <a:pt x="17" y="289"/>
                    <a:pt x="17" y="288"/>
                  </a:cubicBezTo>
                  <a:lnTo>
                    <a:pt x="6" y="253"/>
                  </a:lnTo>
                  <a:cubicBezTo>
                    <a:pt x="5" y="251"/>
                    <a:pt x="5" y="250"/>
                    <a:pt x="5" y="248"/>
                  </a:cubicBezTo>
                  <a:lnTo>
                    <a:pt x="1" y="211"/>
                  </a:lnTo>
                  <a:close/>
                  <a:moveTo>
                    <a:pt x="52" y="243"/>
                  </a:moveTo>
                  <a:lnTo>
                    <a:pt x="51" y="238"/>
                  </a:lnTo>
                  <a:lnTo>
                    <a:pt x="62" y="273"/>
                  </a:lnTo>
                  <a:lnTo>
                    <a:pt x="61" y="269"/>
                  </a:lnTo>
                  <a:lnTo>
                    <a:pt x="78" y="300"/>
                  </a:lnTo>
                  <a:lnTo>
                    <a:pt x="75" y="296"/>
                  </a:lnTo>
                  <a:lnTo>
                    <a:pt x="97" y="323"/>
                  </a:lnTo>
                  <a:lnTo>
                    <a:pt x="94" y="320"/>
                  </a:lnTo>
                  <a:lnTo>
                    <a:pt x="121" y="343"/>
                  </a:lnTo>
                  <a:lnTo>
                    <a:pt x="117" y="340"/>
                  </a:lnTo>
                  <a:lnTo>
                    <a:pt x="149" y="357"/>
                  </a:lnTo>
                  <a:lnTo>
                    <a:pt x="144" y="355"/>
                  </a:lnTo>
                  <a:lnTo>
                    <a:pt x="178" y="365"/>
                  </a:lnTo>
                  <a:lnTo>
                    <a:pt x="174" y="365"/>
                  </a:lnTo>
                  <a:lnTo>
                    <a:pt x="211" y="369"/>
                  </a:lnTo>
                  <a:lnTo>
                    <a:pt x="206" y="369"/>
                  </a:lnTo>
                  <a:lnTo>
                    <a:pt x="243" y="365"/>
                  </a:lnTo>
                  <a:lnTo>
                    <a:pt x="239" y="365"/>
                  </a:lnTo>
                  <a:lnTo>
                    <a:pt x="274" y="355"/>
                  </a:lnTo>
                  <a:lnTo>
                    <a:pt x="269" y="357"/>
                  </a:lnTo>
                  <a:lnTo>
                    <a:pt x="300" y="340"/>
                  </a:lnTo>
                  <a:lnTo>
                    <a:pt x="296" y="343"/>
                  </a:lnTo>
                  <a:lnTo>
                    <a:pt x="323" y="320"/>
                  </a:lnTo>
                  <a:lnTo>
                    <a:pt x="320" y="323"/>
                  </a:lnTo>
                  <a:lnTo>
                    <a:pt x="343" y="296"/>
                  </a:lnTo>
                  <a:lnTo>
                    <a:pt x="340" y="300"/>
                  </a:lnTo>
                  <a:lnTo>
                    <a:pt x="357" y="269"/>
                  </a:lnTo>
                  <a:lnTo>
                    <a:pt x="355" y="274"/>
                  </a:lnTo>
                  <a:lnTo>
                    <a:pt x="365" y="239"/>
                  </a:lnTo>
                  <a:lnTo>
                    <a:pt x="365" y="243"/>
                  </a:lnTo>
                  <a:lnTo>
                    <a:pt x="369" y="206"/>
                  </a:lnTo>
                  <a:lnTo>
                    <a:pt x="369" y="211"/>
                  </a:lnTo>
                  <a:lnTo>
                    <a:pt x="365" y="174"/>
                  </a:lnTo>
                  <a:lnTo>
                    <a:pt x="365" y="178"/>
                  </a:lnTo>
                  <a:lnTo>
                    <a:pt x="355" y="144"/>
                  </a:lnTo>
                  <a:lnTo>
                    <a:pt x="357" y="149"/>
                  </a:lnTo>
                  <a:lnTo>
                    <a:pt x="340" y="117"/>
                  </a:lnTo>
                  <a:lnTo>
                    <a:pt x="343" y="121"/>
                  </a:lnTo>
                  <a:lnTo>
                    <a:pt x="320" y="94"/>
                  </a:lnTo>
                  <a:lnTo>
                    <a:pt x="323" y="97"/>
                  </a:lnTo>
                  <a:lnTo>
                    <a:pt x="296" y="75"/>
                  </a:lnTo>
                  <a:lnTo>
                    <a:pt x="300" y="78"/>
                  </a:lnTo>
                  <a:lnTo>
                    <a:pt x="269" y="61"/>
                  </a:lnTo>
                  <a:lnTo>
                    <a:pt x="273" y="62"/>
                  </a:lnTo>
                  <a:lnTo>
                    <a:pt x="238" y="51"/>
                  </a:lnTo>
                  <a:lnTo>
                    <a:pt x="243" y="52"/>
                  </a:lnTo>
                  <a:lnTo>
                    <a:pt x="206" y="48"/>
                  </a:lnTo>
                  <a:lnTo>
                    <a:pt x="211" y="48"/>
                  </a:lnTo>
                  <a:lnTo>
                    <a:pt x="174" y="52"/>
                  </a:lnTo>
                  <a:lnTo>
                    <a:pt x="179" y="51"/>
                  </a:lnTo>
                  <a:lnTo>
                    <a:pt x="145" y="62"/>
                  </a:lnTo>
                  <a:lnTo>
                    <a:pt x="149" y="61"/>
                  </a:lnTo>
                  <a:lnTo>
                    <a:pt x="117" y="78"/>
                  </a:lnTo>
                  <a:lnTo>
                    <a:pt x="121" y="75"/>
                  </a:lnTo>
                  <a:lnTo>
                    <a:pt x="94" y="97"/>
                  </a:lnTo>
                  <a:lnTo>
                    <a:pt x="97" y="94"/>
                  </a:lnTo>
                  <a:lnTo>
                    <a:pt x="75" y="121"/>
                  </a:lnTo>
                  <a:lnTo>
                    <a:pt x="78" y="117"/>
                  </a:lnTo>
                  <a:lnTo>
                    <a:pt x="61" y="149"/>
                  </a:lnTo>
                  <a:lnTo>
                    <a:pt x="62" y="145"/>
                  </a:lnTo>
                  <a:lnTo>
                    <a:pt x="51" y="179"/>
                  </a:lnTo>
                  <a:lnTo>
                    <a:pt x="52" y="174"/>
                  </a:lnTo>
                  <a:lnTo>
                    <a:pt x="48" y="211"/>
                  </a:lnTo>
                  <a:lnTo>
                    <a:pt x="48" y="206"/>
                  </a:lnTo>
                  <a:lnTo>
                    <a:pt x="52" y="243"/>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59" name="Freeform 35"/>
            <p:cNvSpPr>
              <a:spLocks/>
            </p:cNvSpPr>
            <p:nvPr/>
          </p:nvSpPr>
          <p:spPr bwMode="auto">
            <a:xfrm>
              <a:off x="5310188" y="1959447"/>
              <a:ext cx="123825" cy="120650"/>
            </a:xfrm>
            <a:custGeom>
              <a:avLst/>
              <a:gdLst/>
              <a:ahLst/>
              <a:cxnLst>
                <a:cxn ang="0">
                  <a:pos x="0" y="176"/>
                </a:cxn>
                <a:cxn ang="0">
                  <a:pos x="184" y="0"/>
                </a:cxn>
                <a:cxn ang="0">
                  <a:pos x="184" y="0"/>
                </a:cxn>
                <a:cxn ang="0">
                  <a:pos x="184" y="0"/>
                </a:cxn>
                <a:cxn ang="0">
                  <a:pos x="368" y="176"/>
                </a:cxn>
                <a:cxn ang="0">
                  <a:pos x="368" y="176"/>
                </a:cxn>
                <a:cxn ang="0">
                  <a:pos x="368" y="176"/>
                </a:cxn>
                <a:cxn ang="0">
                  <a:pos x="184" y="352"/>
                </a:cxn>
                <a:cxn ang="0">
                  <a:pos x="184" y="352"/>
                </a:cxn>
                <a:cxn ang="0">
                  <a:pos x="184" y="352"/>
                </a:cxn>
                <a:cxn ang="0">
                  <a:pos x="0" y="176"/>
                </a:cxn>
                <a:cxn ang="0">
                  <a:pos x="0" y="176"/>
                </a:cxn>
              </a:cxnLst>
              <a:rect l="0" t="0" r="r" b="b"/>
              <a:pathLst>
                <a:path w="368" h="352">
                  <a:moveTo>
                    <a:pt x="0" y="176"/>
                  </a:moveTo>
                  <a:cubicBezTo>
                    <a:pt x="0" y="79"/>
                    <a:pt x="83" y="0"/>
                    <a:pt x="184" y="0"/>
                  </a:cubicBezTo>
                  <a:cubicBezTo>
                    <a:pt x="184" y="0"/>
                    <a:pt x="184" y="0"/>
                    <a:pt x="184" y="0"/>
                  </a:cubicBezTo>
                  <a:lnTo>
                    <a:pt x="184" y="0"/>
                  </a:lnTo>
                  <a:cubicBezTo>
                    <a:pt x="286" y="0"/>
                    <a:pt x="368" y="79"/>
                    <a:pt x="368" y="176"/>
                  </a:cubicBezTo>
                  <a:cubicBezTo>
                    <a:pt x="368" y="176"/>
                    <a:pt x="368" y="176"/>
                    <a:pt x="368" y="176"/>
                  </a:cubicBezTo>
                  <a:lnTo>
                    <a:pt x="368" y="176"/>
                  </a:lnTo>
                  <a:cubicBezTo>
                    <a:pt x="368" y="274"/>
                    <a:pt x="286" y="352"/>
                    <a:pt x="184" y="352"/>
                  </a:cubicBezTo>
                  <a:cubicBezTo>
                    <a:pt x="184" y="352"/>
                    <a:pt x="184" y="352"/>
                    <a:pt x="184" y="352"/>
                  </a:cubicBezTo>
                  <a:lnTo>
                    <a:pt x="184" y="352"/>
                  </a:lnTo>
                  <a:cubicBezTo>
                    <a:pt x="83" y="352"/>
                    <a:pt x="0" y="274"/>
                    <a:pt x="0" y="176"/>
                  </a:cubicBezTo>
                  <a:cubicBezTo>
                    <a:pt x="0" y="176"/>
                    <a:pt x="0" y="176"/>
                    <a:pt x="0" y="176"/>
                  </a:cubicBezTo>
                  <a:close/>
                </a:path>
              </a:pathLst>
            </a:custGeom>
            <a:solidFill>
              <a:srgbClr val="7F7F7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60" name="Freeform 36"/>
            <p:cNvSpPr>
              <a:spLocks noEditPoints="1"/>
            </p:cNvSpPr>
            <p:nvPr/>
          </p:nvSpPr>
          <p:spPr bwMode="auto">
            <a:xfrm>
              <a:off x="5302250" y="1951509"/>
              <a:ext cx="141288" cy="136525"/>
            </a:xfrm>
            <a:custGeom>
              <a:avLst/>
              <a:gdLst/>
              <a:ahLst/>
              <a:cxnLst>
                <a:cxn ang="0">
                  <a:pos x="1" y="198"/>
                </a:cxn>
                <a:cxn ang="0">
                  <a:pos x="6" y="158"/>
                </a:cxn>
                <a:cxn ang="0">
                  <a:pos x="19" y="121"/>
                </a:cxn>
                <a:cxn ang="0">
                  <a:pos x="38" y="87"/>
                </a:cxn>
                <a:cxn ang="0">
                  <a:pos x="65" y="56"/>
                </a:cxn>
                <a:cxn ang="0">
                  <a:pos x="131" y="15"/>
                </a:cxn>
                <a:cxn ang="0">
                  <a:pos x="169" y="5"/>
                </a:cxn>
                <a:cxn ang="0">
                  <a:pos x="211" y="1"/>
                </a:cxn>
                <a:cxn ang="0">
                  <a:pos x="252" y="5"/>
                </a:cxn>
                <a:cxn ang="0">
                  <a:pos x="294" y="18"/>
                </a:cxn>
                <a:cxn ang="0">
                  <a:pos x="356" y="61"/>
                </a:cxn>
                <a:cxn ang="0">
                  <a:pos x="382" y="91"/>
                </a:cxn>
                <a:cxn ang="0">
                  <a:pos x="401" y="126"/>
                </a:cxn>
                <a:cxn ang="0">
                  <a:pos x="412" y="163"/>
                </a:cxn>
                <a:cxn ang="0">
                  <a:pos x="416" y="203"/>
                </a:cxn>
                <a:cxn ang="0">
                  <a:pos x="411" y="243"/>
                </a:cxn>
                <a:cxn ang="0">
                  <a:pos x="399" y="281"/>
                </a:cxn>
                <a:cxn ang="0">
                  <a:pos x="379" y="315"/>
                </a:cxn>
                <a:cxn ang="0">
                  <a:pos x="351" y="346"/>
                </a:cxn>
                <a:cxn ang="0">
                  <a:pos x="287" y="386"/>
                </a:cxn>
                <a:cxn ang="0">
                  <a:pos x="248" y="396"/>
                </a:cxn>
                <a:cxn ang="0">
                  <a:pos x="206" y="400"/>
                </a:cxn>
                <a:cxn ang="0">
                  <a:pos x="165" y="395"/>
                </a:cxn>
                <a:cxn ang="0">
                  <a:pos x="125" y="383"/>
                </a:cxn>
                <a:cxn ang="0">
                  <a:pos x="60" y="341"/>
                </a:cxn>
                <a:cxn ang="0">
                  <a:pos x="36" y="311"/>
                </a:cxn>
                <a:cxn ang="0">
                  <a:pos x="17" y="277"/>
                </a:cxn>
                <a:cxn ang="0">
                  <a:pos x="5" y="239"/>
                </a:cxn>
                <a:cxn ang="0">
                  <a:pos x="52" y="234"/>
                </a:cxn>
                <a:cxn ang="0">
                  <a:pos x="62" y="262"/>
                </a:cxn>
                <a:cxn ang="0">
                  <a:pos x="77" y="288"/>
                </a:cxn>
                <a:cxn ang="0">
                  <a:pos x="97" y="310"/>
                </a:cxn>
                <a:cxn ang="0">
                  <a:pos x="150" y="342"/>
                </a:cxn>
                <a:cxn ang="0">
                  <a:pos x="178" y="349"/>
                </a:cxn>
                <a:cxn ang="0">
                  <a:pos x="211" y="353"/>
                </a:cxn>
                <a:cxn ang="0">
                  <a:pos x="243" y="349"/>
                </a:cxn>
                <a:cxn ang="0">
                  <a:pos x="274" y="339"/>
                </a:cxn>
                <a:cxn ang="0">
                  <a:pos x="326" y="305"/>
                </a:cxn>
                <a:cxn ang="0">
                  <a:pos x="343" y="284"/>
                </a:cxn>
                <a:cxn ang="0">
                  <a:pos x="358" y="258"/>
                </a:cxn>
                <a:cxn ang="0">
                  <a:pos x="365" y="230"/>
                </a:cxn>
                <a:cxn ang="0">
                  <a:pos x="369" y="198"/>
                </a:cxn>
                <a:cxn ang="0">
                  <a:pos x="365" y="168"/>
                </a:cxn>
                <a:cxn ang="0">
                  <a:pos x="355" y="139"/>
                </a:cxn>
                <a:cxn ang="0">
                  <a:pos x="341" y="114"/>
                </a:cxn>
                <a:cxn ang="0">
                  <a:pos x="320" y="92"/>
                </a:cxn>
                <a:cxn ang="0">
                  <a:pos x="267" y="59"/>
                </a:cxn>
                <a:cxn ang="0">
                  <a:pos x="239" y="52"/>
                </a:cxn>
                <a:cxn ang="0">
                  <a:pos x="206" y="48"/>
                </a:cxn>
                <a:cxn ang="0">
                  <a:pos x="174" y="52"/>
                </a:cxn>
                <a:cxn ang="0">
                  <a:pos x="144" y="61"/>
                </a:cxn>
                <a:cxn ang="0">
                  <a:pos x="91" y="97"/>
                </a:cxn>
                <a:cxn ang="0">
                  <a:pos x="75" y="118"/>
                </a:cxn>
                <a:cxn ang="0">
                  <a:pos x="60" y="144"/>
                </a:cxn>
                <a:cxn ang="0">
                  <a:pos x="51" y="173"/>
                </a:cxn>
                <a:cxn ang="0">
                  <a:pos x="48" y="203"/>
                </a:cxn>
                <a:cxn ang="0">
                  <a:pos x="52" y="234"/>
                </a:cxn>
              </a:cxnLst>
              <a:rect l="0" t="0" r="r" b="b"/>
              <a:pathLst>
                <a:path w="417" h="401">
                  <a:moveTo>
                    <a:pt x="1" y="203"/>
                  </a:moveTo>
                  <a:cubicBezTo>
                    <a:pt x="0" y="201"/>
                    <a:pt x="0" y="200"/>
                    <a:pt x="1" y="198"/>
                  </a:cubicBezTo>
                  <a:lnTo>
                    <a:pt x="5" y="163"/>
                  </a:lnTo>
                  <a:cubicBezTo>
                    <a:pt x="5" y="161"/>
                    <a:pt x="5" y="159"/>
                    <a:pt x="6" y="158"/>
                  </a:cubicBezTo>
                  <a:lnTo>
                    <a:pt x="17" y="125"/>
                  </a:lnTo>
                  <a:cubicBezTo>
                    <a:pt x="17" y="123"/>
                    <a:pt x="18" y="122"/>
                    <a:pt x="19" y="121"/>
                  </a:cubicBezTo>
                  <a:lnTo>
                    <a:pt x="36" y="91"/>
                  </a:lnTo>
                  <a:cubicBezTo>
                    <a:pt x="36" y="89"/>
                    <a:pt x="37" y="88"/>
                    <a:pt x="38" y="87"/>
                  </a:cubicBezTo>
                  <a:lnTo>
                    <a:pt x="60" y="61"/>
                  </a:lnTo>
                  <a:cubicBezTo>
                    <a:pt x="62" y="59"/>
                    <a:pt x="63" y="58"/>
                    <a:pt x="65" y="56"/>
                  </a:cubicBezTo>
                  <a:lnTo>
                    <a:pt x="124" y="18"/>
                  </a:lnTo>
                  <a:cubicBezTo>
                    <a:pt x="126" y="17"/>
                    <a:pt x="128" y="16"/>
                    <a:pt x="131" y="15"/>
                  </a:cubicBezTo>
                  <a:lnTo>
                    <a:pt x="165" y="5"/>
                  </a:lnTo>
                  <a:cubicBezTo>
                    <a:pt x="166" y="5"/>
                    <a:pt x="167" y="5"/>
                    <a:pt x="169" y="5"/>
                  </a:cubicBezTo>
                  <a:lnTo>
                    <a:pt x="206" y="1"/>
                  </a:lnTo>
                  <a:cubicBezTo>
                    <a:pt x="208" y="0"/>
                    <a:pt x="209" y="0"/>
                    <a:pt x="211" y="1"/>
                  </a:cubicBezTo>
                  <a:lnTo>
                    <a:pt x="248" y="5"/>
                  </a:lnTo>
                  <a:cubicBezTo>
                    <a:pt x="249" y="5"/>
                    <a:pt x="251" y="5"/>
                    <a:pt x="252" y="5"/>
                  </a:cubicBezTo>
                  <a:lnTo>
                    <a:pt x="287" y="15"/>
                  </a:lnTo>
                  <a:cubicBezTo>
                    <a:pt x="289" y="16"/>
                    <a:pt x="292" y="17"/>
                    <a:pt x="294" y="18"/>
                  </a:cubicBezTo>
                  <a:lnTo>
                    <a:pt x="352" y="56"/>
                  </a:lnTo>
                  <a:cubicBezTo>
                    <a:pt x="353" y="58"/>
                    <a:pt x="355" y="59"/>
                    <a:pt x="356" y="61"/>
                  </a:cubicBezTo>
                  <a:lnTo>
                    <a:pt x="379" y="87"/>
                  </a:lnTo>
                  <a:cubicBezTo>
                    <a:pt x="381" y="88"/>
                    <a:pt x="382" y="89"/>
                    <a:pt x="382" y="91"/>
                  </a:cubicBezTo>
                  <a:lnTo>
                    <a:pt x="399" y="121"/>
                  </a:lnTo>
                  <a:cubicBezTo>
                    <a:pt x="400" y="122"/>
                    <a:pt x="401" y="124"/>
                    <a:pt x="401" y="126"/>
                  </a:cubicBezTo>
                  <a:lnTo>
                    <a:pt x="411" y="159"/>
                  </a:lnTo>
                  <a:cubicBezTo>
                    <a:pt x="412" y="160"/>
                    <a:pt x="412" y="161"/>
                    <a:pt x="412" y="163"/>
                  </a:cubicBezTo>
                  <a:lnTo>
                    <a:pt x="416" y="198"/>
                  </a:lnTo>
                  <a:cubicBezTo>
                    <a:pt x="417" y="200"/>
                    <a:pt x="417" y="201"/>
                    <a:pt x="416" y="203"/>
                  </a:cubicBezTo>
                  <a:lnTo>
                    <a:pt x="412" y="239"/>
                  </a:lnTo>
                  <a:cubicBezTo>
                    <a:pt x="412" y="241"/>
                    <a:pt x="412" y="242"/>
                    <a:pt x="411" y="243"/>
                  </a:cubicBezTo>
                  <a:lnTo>
                    <a:pt x="401" y="276"/>
                  </a:lnTo>
                  <a:cubicBezTo>
                    <a:pt x="401" y="278"/>
                    <a:pt x="400" y="280"/>
                    <a:pt x="399" y="281"/>
                  </a:cubicBezTo>
                  <a:lnTo>
                    <a:pt x="382" y="311"/>
                  </a:lnTo>
                  <a:cubicBezTo>
                    <a:pt x="382" y="313"/>
                    <a:pt x="381" y="314"/>
                    <a:pt x="379" y="315"/>
                  </a:cubicBezTo>
                  <a:lnTo>
                    <a:pt x="356" y="341"/>
                  </a:lnTo>
                  <a:cubicBezTo>
                    <a:pt x="355" y="343"/>
                    <a:pt x="353" y="344"/>
                    <a:pt x="351" y="346"/>
                  </a:cubicBezTo>
                  <a:lnTo>
                    <a:pt x="293" y="383"/>
                  </a:lnTo>
                  <a:cubicBezTo>
                    <a:pt x="291" y="384"/>
                    <a:pt x="289" y="385"/>
                    <a:pt x="287" y="386"/>
                  </a:cubicBezTo>
                  <a:lnTo>
                    <a:pt x="252" y="396"/>
                  </a:lnTo>
                  <a:cubicBezTo>
                    <a:pt x="251" y="396"/>
                    <a:pt x="249" y="396"/>
                    <a:pt x="248" y="396"/>
                  </a:cubicBezTo>
                  <a:lnTo>
                    <a:pt x="211" y="400"/>
                  </a:lnTo>
                  <a:cubicBezTo>
                    <a:pt x="209" y="401"/>
                    <a:pt x="208" y="401"/>
                    <a:pt x="206" y="400"/>
                  </a:cubicBezTo>
                  <a:lnTo>
                    <a:pt x="169" y="396"/>
                  </a:lnTo>
                  <a:cubicBezTo>
                    <a:pt x="167" y="396"/>
                    <a:pt x="166" y="396"/>
                    <a:pt x="165" y="395"/>
                  </a:cubicBezTo>
                  <a:lnTo>
                    <a:pt x="131" y="385"/>
                  </a:lnTo>
                  <a:cubicBezTo>
                    <a:pt x="129" y="385"/>
                    <a:pt x="127" y="384"/>
                    <a:pt x="125" y="383"/>
                  </a:cubicBezTo>
                  <a:lnTo>
                    <a:pt x="66" y="346"/>
                  </a:lnTo>
                  <a:cubicBezTo>
                    <a:pt x="64" y="344"/>
                    <a:pt x="62" y="343"/>
                    <a:pt x="60" y="341"/>
                  </a:cubicBezTo>
                  <a:lnTo>
                    <a:pt x="38" y="315"/>
                  </a:lnTo>
                  <a:cubicBezTo>
                    <a:pt x="37" y="314"/>
                    <a:pt x="36" y="313"/>
                    <a:pt x="36" y="311"/>
                  </a:cubicBezTo>
                  <a:lnTo>
                    <a:pt x="19" y="281"/>
                  </a:lnTo>
                  <a:cubicBezTo>
                    <a:pt x="18" y="280"/>
                    <a:pt x="17" y="279"/>
                    <a:pt x="17" y="277"/>
                  </a:cubicBezTo>
                  <a:lnTo>
                    <a:pt x="6" y="244"/>
                  </a:lnTo>
                  <a:cubicBezTo>
                    <a:pt x="5" y="242"/>
                    <a:pt x="5" y="241"/>
                    <a:pt x="5" y="239"/>
                  </a:cubicBezTo>
                  <a:lnTo>
                    <a:pt x="1" y="203"/>
                  </a:lnTo>
                  <a:close/>
                  <a:moveTo>
                    <a:pt x="52" y="234"/>
                  </a:moveTo>
                  <a:lnTo>
                    <a:pt x="51" y="229"/>
                  </a:lnTo>
                  <a:lnTo>
                    <a:pt x="62" y="262"/>
                  </a:lnTo>
                  <a:lnTo>
                    <a:pt x="60" y="258"/>
                  </a:lnTo>
                  <a:lnTo>
                    <a:pt x="77" y="288"/>
                  </a:lnTo>
                  <a:lnTo>
                    <a:pt x="75" y="284"/>
                  </a:lnTo>
                  <a:lnTo>
                    <a:pt x="97" y="310"/>
                  </a:lnTo>
                  <a:lnTo>
                    <a:pt x="91" y="305"/>
                  </a:lnTo>
                  <a:lnTo>
                    <a:pt x="150" y="342"/>
                  </a:lnTo>
                  <a:lnTo>
                    <a:pt x="144" y="339"/>
                  </a:lnTo>
                  <a:lnTo>
                    <a:pt x="178" y="349"/>
                  </a:lnTo>
                  <a:lnTo>
                    <a:pt x="174" y="349"/>
                  </a:lnTo>
                  <a:lnTo>
                    <a:pt x="211" y="353"/>
                  </a:lnTo>
                  <a:lnTo>
                    <a:pt x="206" y="353"/>
                  </a:lnTo>
                  <a:lnTo>
                    <a:pt x="243" y="349"/>
                  </a:lnTo>
                  <a:lnTo>
                    <a:pt x="239" y="349"/>
                  </a:lnTo>
                  <a:lnTo>
                    <a:pt x="274" y="339"/>
                  </a:lnTo>
                  <a:lnTo>
                    <a:pt x="268" y="342"/>
                  </a:lnTo>
                  <a:lnTo>
                    <a:pt x="326" y="305"/>
                  </a:lnTo>
                  <a:lnTo>
                    <a:pt x="320" y="310"/>
                  </a:lnTo>
                  <a:lnTo>
                    <a:pt x="343" y="284"/>
                  </a:lnTo>
                  <a:lnTo>
                    <a:pt x="341" y="288"/>
                  </a:lnTo>
                  <a:lnTo>
                    <a:pt x="358" y="258"/>
                  </a:lnTo>
                  <a:lnTo>
                    <a:pt x="355" y="263"/>
                  </a:lnTo>
                  <a:lnTo>
                    <a:pt x="365" y="230"/>
                  </a:lnTo>
                  <a:lnTo>
                    <a:pt x="365" y="234"/>
                  </a:lnTo>
                  <a:lnTo>
                    <a:pt x="369" y="198"/>
                  </a:lnTo>
                  <a:lnTo>
                    <a:pt x="369" y="203"/>
                  </a:lnTo>
                  <a:lnTo>
                    <a:pt x="365" y="168"/>
                  </a:lnTo>
                  <a:lnTo>
                    <a:pt x="365" y="172"/>
                  </a:lnTo>
                  <a:lnTo>
                    <a:pt x="355" y="139"/>
                  </a:lnTo>
                  <a:lnTo>
                    <a:pt x="358" y="144"/>
                  </a:lnTo>
                  <a:lnTo>
                    <a:pt x="341" y="114"/>
                  </a:lnTo>
                  <a:lnTo>
                    <a:pt x="343" y="118"/>
                  </a:lnTo>
                  <a:lnTo>
                    <a:pt x="320" y="92"/>
                  </a:lnTo>
                  <a:lnTo>
                    <a:pt x="325" y="97"/>
                  </a:lnTo>
                  <a:lnTo>
                    <a:pt x="267" y="59"/>
                  </a:lnTo>
                  <a:lnTo>
                    <a:pt x="274" y="62"/>
                  </a:lnTo>
                  <a:lnTo>
                    <a:pt x="239" y="52"/>
                  </a:lnTo>
                  <a:lnTo>
                    <a:pt x="243" y="52"/>
                  </a:lnTo>
                  <a:lnTo>
                    <a:pt x="206" y="48"/>
                  </a:lnTo>
                  <a:lnTo>
                    <a:pt x="211" y="48"/>
                  </a:lnTo>
                  <a:lnTo>
                    <a:pt x="174" y="52"/>
                  </a:lnTo>
                  <a:lnTo>
                    <a:pt x="178" y="51"/>
                  </a:lnTo>
                  <a:lnTo>
                    <a:pt x="144" y="61"/>
                  </a:lnTo>
                  <a:lnTo>
                    <a:pt x="150" y="59"/>
                  </a:lnTo>
                  <a:lnTo>
                    <a:pt x="91" y="97"/>
                  </a:lnTo>
                  <a:lnTo>
                    <a:pt x="97" y="92"/>
                  </a:lnTo>
                  <a:lnTo>
                    <a:pt x="75" y="118"/>
                  </a:lnTo>
                  <a:lnTo>
                    <a:pt x="77" y="114"/>
                  </a:lnTo>
                  <a:lnTo>
                    <a:pt x="60" y="144"/>
                  </a:lnTo>
                  <a:lnTo>
                    <a:pt x="62" y="140"/>
                  </a:lnTo>
                  <a:lnTo>
                    <a:pt x="51" y="173"/>
                  </a:lnTo>
                  <a:lnTo>
                    <a:pt x="52" y="168"/>
                  </a:lnTo>
                  <a:lnTo>
                    <a:pt x="48" y="203"/>
                  </a:lnTo>
                  <a:lnTo>
                    <a:pt x="48" y="198"/>
                  </a:lnTo>
                  <a:lnTo>
                    <a:pt x="52" y="234"/>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61" name="Freeform 37"/>
            <p:cNvSpPr>
              <a:spLocks/>
            </p:cNvSpPr>
            <p:nvPr/>
          </p:nvSpPr>
          <p:spPr bwMode="auto">
            <a:xfrm>
              <a:off x="5310188" y="2172172"/>
              <a:ext cx="123825" cy="120650"/>
            </a:xfrm>
            <a:custGeom>
              <a:avLst/>
              <a:gdLst/>
              <a:ahLst/>
              <a:cxnLst>
                <a:cxn ang="0">
                  <a:pos x="0" y="176"/>
                </a:cxn>
                <a:cxn ang="0">
                  <a:pos x="184" y="0"/>
                </a:cxn>
                <a:cxn ang="0">
                  <a:pos x="184" y="0"/>
                </a:cxn>
                <a:cxn ang="0">
                  <a:pos x="184" y="0"/>
                </a:cxn>
                <a:cxn ang="0">
                  <a:pos x="368" y="176"/>
                </a:cxn>
                <a:cxn ang="0">
                  <a:pos x="368" y="176"/>
                </a:cxn>
                <a:cxn ang="0">
                  <a:pos x="368" y="176"/>
                </a:cxn>
                <a:cxn ang="0">
                  <a:pos x="184" y="352"/>
                </a:cxn>
                <a:cxn ang="0">
                  <a:pos x="184" y="352"/>
                </a:cxn>
                <a:cxn ang="0">
                  <a:pos x="184" y="352"/>
                </a:cxn>
                <a:cxn ang="0">
                  <a:pos x="0" y="176"/>
                </a:cxn>
                <a:cxn ang="0">
                  <a:pos x="0" y="176"/>
                </a:cxn>
              </a:cxnLst>
              <a:rect l="0" t="0" r="r" b="b"/>
              <a:pathLst>
                <a:path w="368" h="352">
                  <a:moveTo>
                    <a:pt x="0" y="176"/>
                  </a:moveTo>
                  <a:cubicBezTo>
                    <a:pt x="0" y="79"/>
                    <a:pt x="83" y="0"/>
                    <a:pt x="184" y="0"/>
                  </a:cubicBezTo>
                  <a:cubicBezTo>
                    <a:pt x="184" y="0"/>
                    <a:pt x="184" y="0"/>
                    <a:pt x="184" y="0"/>
                  </a:cubicBezTo>
                  <a:lnTo>
                    <a:pt x="184" y="0"/>
                  </a:lnTo>
                  <a:cubicBezTo>
                    <a:pt x="286" y="0"/>
                    <a:pt x="368" y="79"/>
                    <a:pt x="368" y="176"/>
                  </a:cubicBezTo>
                  <a:cubicBezTo>
                    <a:pt x="368" y="176"/>
                    <a:pt x="368" y="176"/>
                    <a:pt x="368" y="176"/>
                  </a:cubicBezTo>
                  <a:lnTo>
                    <a:pt x="368" y="176"/>
                  </a:lnTo>
                  <a:cubicBezTo>
                    <a:pt x="368" y="274"/>
                    <a:pt x="286" y="352"/>
                    <a:pt x="184" y="352"/>
                  </a:cubicBezTo>
                  <a:cubicBezTo>
                    <a:pt x="184" y="352"/>
                    <a:pt x="184" y="352"/>
                    <a:pt x="184" y="352"/>
                  </a:cubicBezTo>
                  <a:lnTo>
                    <a:pt x="184" y="352"/>
                  </a:lnTo>
                  <a:cubicBezTo>
                    <a:pt x="83" y="352"/>
                    <a:pt x="0" y="274"/>
                    <a:pt x="0" y="176"/>
                  </a:cubicBezTo>
                  <a:cubicBezTo>
                    <a:pt x="0" y="176"/>
                    <a:pt x="0" y="176"/>
                    <a:pt x="0" y="176"/>
                  </a:cubicBezTo>
                  <a:close/>
                </a:path>
              </a:pathLst>
            </a:custGeom>
            <a:solidFill>
              <a:srgbClr val="7F7F7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62" name="Freeform 38"/>
            <p:cNvSpPr>
              <a:spLocks noEditPoints="1"/>
            </p:cNvSpPr>
            <p:nvPr/>
          </p:nvSpPr>
          <p:spPr bwMode="auto">
            <a:xfrm>
              <a:off x="5302250" y="2164234"/>
              <a:ext cx="141288" cy="136525"/>
            </a:xfrm>
            <a:custGeom>
              <a:avLst/>
              <a:gdLst/>
              <a:ahLst/>
              <a:cxnLst>
                <a:cxn ang="0">
                  <a:pos x="1" y="198"/>
                </a:cxn>
                <a:cxn ang="0">
                  <a:pos x="6" y="158"/>
                </a:cxn>
                <a:cxn ang="0">
                  <a:pos x="19" y="121"/>
                </a:cxn>
                <a:cxn ang="0">
                  <a:pos x="38" y="87"/>
                </a:cxn>
                <a:cxn ang="0">
                  <a:pos x="65" y="56"/>
                </a:cxn>
                <a:cxn ang="0">
                  <a:pos x="131" y="15"/>
                </a:cxn>
                <a:cxn ang="0">
                  <a:pos x="169" y="5"/>
                </a:cxn>
                <a:cxn ang="0">
                  <a:pos x="211" y="1"/>
                </a:cxn>
                <a:cxn ang="0">
                  <a:pos x="252" y="5"/>
                </a:cxn>
                <a:cxn ang="0">
                  <a:pos x="294" y="18"/>
                </a:cxn>
                <a:cxn ang="0">
                  <a:pos x="356" y="61"/>
                </a:cxn>
                <a:cxn ang="0">
                  <a:pos x="382" y="91"/>
                </a:cxn>
                <a:cxn ang="0">
                  <a:pos x="401" y="126"/>
                </a:cxn>
                <a:cxn ang="0">
                  <a:pos x="412" y="163"/>
                </a:cxn>
                <a:cxn ang="0">
                  <a:pos x="416" y="203"/>
                </a:cxn>
                <a:cxn ang="0">
                  <a:pos x="411" y="243"/>
                </a:cxn>
                <a:cxn ang="0">
                  <a:pos x="399" y="281"/>
                </a:cxn>
                <a:cxn ang="0">
                  <a:pos x="379" y="315"/>
                </a:cxn>
                <a:cxn ang="0">
                  <a:pos x="351" y="346"/>
                </a:cxn>
                <a:cxn ang="0">
                  <a:pos x="287" y="386"/>
                </a:cxn>
                <a:cxn ang="0">
                  <a:pos x="248" y="396"/>
                </a:cxn>
                <a:cxn ang="0">
                  <a:pos x="206" y="400"/>
                </a:cxn>
                <a:cxn ang="0">
                  <a:pos x="165" y="395"/>
                </a:cxn>
                <a:cxn ang="0">
                  <a:pos x="125" y="383"/>
                </a:cxn>
                <a:cxn ang="0">
                  <a:pos x="60" y="341"/>
                </a:cxn>
                <a:cxn ang="0">
                  <a:pos x="36" y="311"/>
                </a:cxn>
                <a:cxn ang="0">
                  <a:pos x="17" y="277"/>
                </a:cxn>
                <a:cxn ang="0">
                  <a:pos x="5" y="239"/>
                </a:cxn>
                <a:cxn ang="0">
                  <a:pos x="52" y="234"/>
                </a:cxn>
                <a:cxn ang="0">
                  <a:pos x="62" y="262"/>
                </a:cxn>
                <a:cxn ang="0">
                  <a:pos x="77" y="288"/>
                </a:cxn>
                <a:cxn ang="0">
                  <a:pos x="97" y="310"/>
                </a:cxn>
                <a:cxn ang="0">
                  <a:pos x="150" y="342"/>
                </a:cxn>
                <a:cxn ang="0">
                  <a:pos x="178" y="349"/>
                </a:cxn>
                <a:cxn ang="0">
                  <a:pos x="211" y="353"/>
                </a:cxn>
                <a:cxn ang="0">
                  <a:pos x="243" y="349"/>
                </a:cxn>
                <a:cxn ang="0">
                  <a:pos x="274" y="339"/>
                </a:cxn>
                <a:cxn ang="0">
                  <a:pos x="326" y="305"/>
                </a:cxn>
                <a:cxn ang="0">
                  <a:pos x="343" y="284"/>
                </a:cxn>
                <a:cxn ang="0">
                  <a:pos x="358" y="258"/>
                </a:cxn>
                <a:cxn ang="0">
                  <a:pos x="365" y="230"/>
                </a:cxn>
                <a:cxn ang="0">
                  <a:pos x="369" y="198"/>
                </a:cxn>
                <a:cxn ang="0">
                  <a:pos x="365" y="168"/>
                </a:cxn>
                <a:cxn ang="0">
                  <a:pos x="355" y="139"/>
                </a:cxn>
                <a:cxn ang="0">
                  <a:pos x="341" y="114"/>
                </a:cxn>
                <a:cxn ang="0">
                  <a:pos x="320" y="92"/>
                </a:cxn>
                <a:cxn ang="0">
                  <a:pos x="267" y="59"/>
                </a:cxn>
                <a:cxn ang="0">
                  <a:pos x="239" y="52"/>
                </a:cxn>
                <a:cxn ang="0">
                  <a:pos x="206" y="48"/>
                </a:cxn>
                <a:cxn ang="0">
                  <a:pos x="174" y="52"/>
                </a:cxn>
                <a:cxn ang="0">
                  <a:pos x="144" y="61"/>
                </a:cxn>
                <a:cxn ang="0">
                  <a:pos x="91" y="97"/>
                </a:cxn>
                <a:cxn ang="0">
                  <a:pos x="75" y="118"/>
                </a:cxn>
                <a:cxn ang="0">
                  <a:pos x="60" y="144"/>
                </a:cxn>
                <a:cxn ang="0">
                  <a:pos x="51" y="173"/>
                </a:cxn>
                <a:cxn ang="0">
                  <a:pos x="48" y="203"/>
                </a:cxn>
                <a:cxn ang="0">
                  <a:pos x="52" y="234"/>
                </a:cxn>
              </a:cxnLst>
              <a:rect l="0" t="0" r="r" b="b"/>
              <a:pathLst>
                <a:path w="417" h="401">
                  <a:moveTo>
                    <a:pt x="1" y="203"/>
                  </a:moveTo>
                  <a:cubicBezTo>
                    <a:pt x="0" y="201"/>
                    <a:pt x="0" y="200"/>
                    <a:pt x="1" y="198"/>
                  </a:cubicBezTo>
                  <a:lnTo>
                    <a:pt x="5" y="163"/>
                  </a:lnTo>
                  <a:cubicBezTo>
                    <a:pt x="5" y="161"/>
                    <a:pt x="5" y="159"/>
                    <a:pt x="6" y="158"/>
                  </a:cubicBezTo>
                  <a:lnTo>
                    <a:pt x="17" y="125"/>
                  </a:lnTo>
                  <a:cubicBezTo>
                    <a:pt x="17" y="123"/>
                    <a:pt x="18" y="122"/>
                    <a:pt x="19" y="121"/>
                  </a:cubicBezTo>
                  <a:lnTo>
                    <a:pt x="36" y="91"/>
                  </a:lnTo>
                  <a:cubicBezTo>
                    <a:pt x="36" y="89"/>
                    <a:pt x="37" y="88"/>
                    <a:pt x="38" y="87"/>
                  </a:cubicBezTo>
                  <a:lnTo>
                    <a:pt x="60" y="61"/>
                  </a:lnTo>
                  <a:cubicBezTo>
                    <a:pt x="62" y="59"/>
                    <a:pt x="63" y="58"/>
                    <a:pt x="65" y="56"/>
                  </a:cubicBezTo>
                  <a:lnTo>
                    <a:pt x="124" y="18"/>
                  </a:lnTo>
                  <a:cubicBezTo>
                    <a:pt x="126" y="17"/>
                    <a:pt x="128" y="16"/>
                    <a:pt x="131" y="15"/>
                  </a:cubicBezTo>
                  <a:lnTo>
                    <a:pt x="165" y="5"/>
                  </a:lnTo>
                  <a:cubicBezTo>
                    <a:pt x="166" y="5"/>
                    <a:pt x="167" y="5"/>
                    <a:pt x="169" y="5"/>
                  </a:cubicBezTo>
                  <a:lnTo>
                    <a:pt x="206" y="1"/>
                  </a:lnTo>
                  <a:cubicBezTo>
                    <a:pt x="208" y="0"/>
                    <a:pt x="209" y="0"/>
                    <a:pt x="211" y="1"/>
                  </a:cubicBezTo>
                  <a:lnTo>
                    <a:pt x="248" y="5"/>
                  </a:lnTo>
                  <a:cubicBezTo>
                    <a:pt x="249" y="5"/>
                    <a:pt x="251" y="5"/>
                    <a:pt x="252" y="5"/>
                  </a:cubicBezTo>
                  <a:lnTo>
                    <a:pt x="287" y="15"/>
                  </a:lnTo>
                  <a:cubicBezTo>
                    <a:pt x="289" y="16"/>
                    <a:pt x="292" y="17"/>
                    <a:pt x="294" y="18"/>
                  </a:cubicBezTo>
                  <a:lnTo>
                    <a:pt x="352" y="56"/>
                  </a:lnTo>
                  <a:cubicBezTo>
                    <a:pt x="353" y="58"/>
                    <a:pt x="355" y="59"/>
                    <a:pt x="356" y="61"/>
                  </a:cubicBezTo>
                  <a:lnTo>
                    <a:pt x="379" y="87"/>
                  </a:lnTo>
                  <a:cubicBezTo>
                    <a:pt x="381" y="88"/>
                    <a:pt x="382" y="89"/>
                    <a:pt x="382" y="91"/>
                  </a:cubicBezTo>
                  <a:lnTo>
                    <a:pt x="399" y="121"/>
                  </a:lnTo>
                  <a:cubicBezTo>
                    <a:pt x="400" y="122"/>
                    <a:pt x="401" y="124"/>
                    <a:pt x="401" y="126"/>
                  </a:cubicBezTo>
                  <a:lnTo>
                    <a:pt x="411" y="159"/>
                  </a:lnTo>
                  <a:cubicBezTo>
                    <a:pt x="412" y="160"/>
                    <a:pt x="412" y="161"/>
                    <a:pt x="412" y="163"/>
                  </a:cubicBezTo>
                  <a:lnTo>
                    <a:pt x="416" y="198"/>
                  </a:lnTo>
                  <a:cubicBezTo>
                    <a:pt x="417" y="200"/>
                    <a:pt x="417" y="201"/>
                    <a:pt x="416" y="203"/>
                  </a:cubicBezTo>
                  <a:lnTo>
                    <a:pt x="412" y="239"/>
                  </a:lnTo>
                  <a:cubicBezTo>
                    <a:pt x="412" y="241"/>
                    <a:pt x="412" y="242"/>
                    <a:pt x="411" y="243"/>
                  </a:cubicBezTo>
                  <a:lnTo>
                    <a:pt x="401" y="276"/>
                  </a:lnTo>
                  <a:cubicBezTo>
                    <a:pt x="401" y="278"/>
                    <a:pt x="400" y="280"/>
                    <a:pt x="399" y="281"/>
                  </a:cubicBezTo>
                  <a:lnTo>
                    <a:pt x="382" y="311"/>
                  </a:lnTo>
                  <a:cubicBezTo>
                    <a:pt x="382" y="313"/>
                    <a:pt x="381" y="314"/>
                    <a:pt x="379" y="315"/>
                  </a:cubicBezTo>
                  <a:lnTo>
                    <a:pt x="356" y="341"/>
                  </a:lnTo>
                  <a:cubicBezTo>
                    <a:pt x="355" y="343"/>
                    <a:pt x="353" y="344"/>
                    <a:pt x="351" y="346"/>
                  </a:cubicBezTo>
                  <a:lnTo>
                    <a:pt x="293" y="383"/>
                  </a:lnTo>
                  <a:cubicBezTo>
                    <a:pt x="291" y="384"/>
                    <a:pt x="289" y="385"/>
                    <a:pt x="287" y="386"/>
                  </a:cubicBezTo>
                  <a:lnTo>
                    <a:pt x="252" y="396"/>
                  </a:lnTo>
                  <a:cubicBezTo>
                    <a:pt x="251" y="396"/>
                    <a:pt x="249" y="396"/>
                    <a:pt x="248" y="396"/>
                  </a:cubicBezTo>
                  <a:lnTo>
                    <a:pt x="211" y="400"/>
                  </a:lnTo>
                  <a:cubicBezTo>
                    <a:pt x="209" y="401"/>
                    <a:pt x="208" y="401"/>
                    <a:pt x="206" y="400"/>
                  </a:cubicBezTo>
                  <a:lnTo>
                    <a:pt x="169" y="396"/>
                  </a:lnTo>
                  <a:cubicBezTo>
                    <a:pt x="167" y="396"/>
                    <a:pt x="166" y="396"/>
                    <a:pt x="165" y="395"/>
                  </a:cubicBezTo>
                  <a:lnTo>
                    <a:pt x="131" y="385"/>
                  </a:lnTo>
                  <a:cubicBezTo>
                    <a:pt x="129" y="385"/>
                    <a:pt x="127" y="384"/>
                    <a:pt x="125" y="383"/>
                  </a:cubicBezTo>
                  <a:lnTo>
                    <a:pt x="66" y="346"/>
                  </a:lnTo>
                  <a:cubicBezTo>
                    <a:pt x="64" y="344"/>
                    <a:pt x="62" y="343"/>
                    <a:pt x="60" y="341"/>
                  </a:cubicBezTo>
                  <a:lnTo>
                    <a:pt x="38" y="315"/>
                  </a:lnTo>
                  <a:cubicBezTo>
                    <a:pt x="37" y="314"/>
                    <a:pt x="36" y="313"/>
                    <a:pt x="36" y="311"/>
                  </a:cubicBezTo>
                  <a:lnTo>
                    <a:pt x="19" y="281"/>
                  </a:lnTo>
                  <a:cubicBezTo>
                    <a:pt x="18" y="280"/>
                    <a:pt x="17" y="279"/>
                    <a:pt x="17" y="277"/>
                  </a:cubicBezTo>
                  <a:lnTo>
                    <a:pt x="6" y="244"/>
                  </a:lnTo>
                  <a:cubicBezTo>
                    <a:pt x="5" y="242"/>
                    <a:pt x="5" y="241"/>
                    <a:pt x="5" y="239"/>
                  </a:cubicBezTo>
                  <a:lnTo>
                    <a:pt x="1" y="203"/>
                  </a:lnTo>
                  <a:close/>
                  <a:moveTo>
                    <a:pt x="52" y="234"/>
                  </a:moveTo>
                  <a:lnTo>
                    <a:pt x="51" y="229"/>
                  </a:lnTo>
                  <a:lnTo>
                    <a:pt x="62" y="262"/>
                  </a:lnTo>
                  <a:lnTo>
                    <a:pt x="60" y="258"/>
                  </a:lnTo>
                  <a:lnTo>
                    <a:pt x="77" y="288"/>
                  </a:lnTo>
                  <a:lnTo>
                    <a:pt x="75" y="284"/>
                  </a:lnTo>
                  <a:lnTo>
                    <a:pt x="97" y="310"/>
                  </a:lnTo>
                  <a:lnTo>
                    <a:pt x="91" y="305"/>
                  </a:lnTo>
                  <a:lnTo>
                    <a:pt x="150" y="342"/>
                  </a:lnTo>
                  <a:lnTo>
                    <a:pt x="144" y="339"/>
                  </a:lnTo>
                  <a:lnTo>
                    <a:pt x="178" y="349"/>
                  </a:lnTo>
                  <a:lnTo>
                    <a:pt x="174" y="349"/>
                  </a:lnTo>
                  <a:lnTo>
                    <a:pt x="211" y="353"/>
                  </a:lnTo>
                  <a:lnTo>
                    <a:pt x="206" y="353"/>
                  </a:lnTo>
                  <a:lnTo>
                    <a:pt x="243" y="349"/>
                  </a:lnTo>
                  <a:lnTo>
                    <a:pt x="239" y="349"/>
                  </a:lnTo>
                  <a:lnTo>
                    <a:pt x="274" y="339"/>
                  </a:lnTo>
                  <a:lnTo>
                    <a:pt x="268" y="342"/>
                  </a:lnTo>
                  <a:lnTo>
                    <a:pt x="326" y="305"/>
                  </a:lnTo>
                  <a:lnTo>
                    <a:pt x="320" y="310"/>
                  </a:lnTo>
                  <a:lnTo>
                    <a:pt x="343" y="284"/>
                  </a:lnTo>
                  <a:lnTo>
                    <a:pt x="341" y="288"/>
                  </a:lnTo>
                  <a:lnTo>
                    <a:pt x="358" y="258"/>
                  </a:lnTo>
                  <a:lnTo>
                    <a:pt x="355" y="263"/>
                  </a:lnTo>
                  <a:lnTo>
                    <a:pt x="365" y="230"/>
                  </a:lnTo>
                  <a:lnTo>
                    <a:pt x="365" y="234"/>
                  </a:lnTo>
                  <a:lnTo>
                    <a:pt x="369" y="198"/>
                  </a:lnTo>
                  <a:lnTo>
                    <a:pt x="369" y="203"/>
                  </a:lnTo>
                  <a:lnTo>
                    <a:pt x="365" y="168"/>
                  </a:lnTo>
                  <a:lnTo>
                    <a:pt x="365" y="172"/>
                  </a:lnTo>
                  <a:lnTo>
                    <a:pt x="355" y="139"/>
                  </a:lnTo>
                  <a:lnTo>
                    <a:pt x="358" y="144"/>
                  </a:lnTo>
                  <a:lnTo>
                    <a:pt x="341" y="114"/>
                  </a:lnTo>
                  <a:lnTo>
                    <a:pt x="343" y="118"/>
                  </a:lnTo>
                  <a:lnTo>
                    <a:pt x="320" y="92"/>
                  </a:lnTo>
                  <a:lnTo>
                    <a:pt x="325" y="97"/>
                  </a:lnTo>
                  <a:lnTo>
                    <a:pt x="267" y="59"/>
                  </a:lnTo>
                  <a:lnTo>
                    <a:pt x="274" y="62"/>
                  </a:lnTo>
                  <a:lnTo>
                    <a:pt x="239" y="52"/>
                  </a:lnTo>
                  <a:lnTo>
                    <a:pt x="243" y="52"/>
                  </a:lnTo>
                  <a:lnTo>
                    <a:pt x="206" y="48"/>
                  </a:lnTo>
                  <a:lnTo>
                    <a:pt x="211" y="48"/>
                  </a:lnTo>
                  <a:lnTo>
                    <a:pt x="174" y="52"/>
                  </a:lnTo>
                  <a:lnTo>
                    <a:pt x="178" y="51"/>
                  </a:lnTo>
                  <a:lnTo>
                    <a:pt x="144" y="61"/>
                  </a:lnTo>
                  <a:lnTo>
                    <a:pt x="150" y="59"/>
                  </a:lnTo>
                  <a:lnTo>
                    <a:pt x="91" y="97"/>
                  </a:lnTo>
                  <a:lnTo>
                    <a:pt x="97" y="92"/>
                  </a:lnTo>
                  <a:lnTo>
                    <a:pt x="75" y="118"/>
                  </a:lnTo>
                  <a:lnTo>
                    <a:pt x="77" y="114"/>
                  </a:lnTo>
                  <a:lnTo>
                    <a:pt x="60" y="144"/>
                  </a:lnTo>
                  <a:lnTo>
                    <a:pt x="62" y="140"/>
                  </a:lnTo>
                  <a:lnTo>
                    <a:pt x="51" y="173"/>
                  </a:lnTo>
                  <a:lnTo>
                    <a:pt x="52" y="168"/>
                  </a:lnTo>
                  <a:lnTo>
                    <a:pt x="48" y="203"/>
                  </a:lnTo>
                  <a:lnTo>
                    <a:pt x="48" y="198"/>
                  </a:lnTo>
                  <a:lnTo>
                    <a:pt x="52" y="234"/>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63" name="Freeform 39"/>
            <p:cNvSpPr>
              <a:spLocks/>
            </p:cNvSpPr>
            <p:nvPr/>
          </p:nvSpPr>
          <p:spPr bwMode="auto">
            <a:xfrm>
              <a:off x="5310188" y="2380134"/>
              <a:ext cx="123825" cy="125413"/>
            </a:xfrm>
            <a:custGeom>
              <a:avLst/>
              <a:gdLst/>
              <a:ahLst/>
              <a:cxnLst>
                <a:cxn ang="0">
                  <a:pos x="0" y="184"/>
                </a:cxn>
                <a:cxn ang="0">
                  <a:pos x="184" y="0"/>
                </a:cxn>
                <a:cxn ang="0">
                  <a:pos x="184" y="0"/>
                </a:cxn>
                <a:cxn ang="0">
                  <a:pos x="184" y="0"/>
                </a:cxn>
                <a:cxn ang="0">
                  <a:pos x="368" y="184"/>
                </a:cxn>
                <a:cxn ang="0">
                  <a:pos x="368" y="184"/>
                </a:cxn>
                <a:cxn ang="0">
                  <a:pos x="368" y="184"/>
                </a:cxn>
                <a:cxn ang="0">
                  <a:pos x="184" y="368"/>
                </a:cxn>
                <a:cxn ang="0">
                  <a:pos x="184" y="368"/>
                </a:cxn>
                <a:cxn ang="0">
                  <a:pos x="184" y="368"/>
                </a:cxn>
                <a:cxn ang="0">
                  <a:pos x="0" y="184"/>
                </a:cxn>
                <a:cxn ang="0">
                  <a:pos x="0" y="184"/>
                </a:cxn>
              </a:cxnLst>
              <a:rect l="0" t="0" r="r" b="b"/>
              <a:pathLst>
                <a:path w="368" h="368">
                  <a:moveTo>
                    <a:pt x="0" y="184"/>
                  </a:moveTo>
                  <a:cubicBezTo>
                    <a:pt x="0" y="83"/>
                    <a:pt x="83" y="0"/>
                    <a:pt x="184" y="0"/>
                  </a:cubicBezTo>
                  <a:cubicBezTo>
                    <a:pt x="184" y="0"/>
                    <a:pt x="184" y="0"/>
                    <a:pt x="184" y="0"/>
                  </a:cubicBezTo>
                  <a:lnTo>
                    <a:pt x="184" y="0"/>
                  </a:lnTo>
                  <a:cubicBezTo>
                    <a:pt x="286" y="0"/>
                    <a:pt x="368" y="83"/>
                    <a:pt x="368" y="184"/>
                  </a:cubicBezTo>
                  <a:cubicBezTo>
                    <a:pt x="368" y="184"/>
                    <a:pt x="368" y="184"/>
                    <a:pt x="368" y="184"/>
                  </a:cubicBezTo>
                  <a:lnTo>
                    <a:pt x="368" y="184"/>
                  </a:lnTo>
                  <a:cubicBezTo>
                    <a:pt x="368" y="286"/>
                    <a:pt x="286" y="368"/>
                    <a:pt x="184" y="368"/>
                  </a:cubicBezTo>
                  <a:cubicBezTo>
                    <a:pt x="184" y="368"/>
                    <a:pt x="184" y="368"/>
                    <a:pt x="184" y="368"/>
                  </a:cubicBezTo>
                  <a:lnTo>
                    <a:pt x="184" y="368"/>
                  </a:lnTo>
                  <a:cubicBezTo>
                    <a:pt x="83" y="368"/>
                    <a:pt x="0" y="286"/>
                    <a:pt x="0" y="184"/>
                  </a:cubicBezTo>
                  <a:cubicBezTo>
                    <a:pt x="0" y="184"/>
                    <a:pt x="0" y="184"/>
                    <a:pt x="0" y="184"/>
                  </a:cubicBezTo>
                  <a:close/>
                </a:path>
              </a:pathLst>
            </a:custGeom>
            <a:solidFill>
              <a:srgbClr val="7F7F7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64" name="Freeform 40"/>
            <p:cNvSpPr>
              <a:spLocks noEditPoints="1"/>
            </p:cNvSpPr>
            <p:nvPr/>
          </p:nvSpPr>
          <p:spPr bwMode="auto">
            <a:xfrm>
              <a:off x="5302250" y="2372197"/>
              <a:ext cx="141288" cy="141288"/>
            </a:xfrm>
            <a:custGeom>
              <a:avLst/>
              <a:gdLst/>
              <a:ahLst/>
              <a:cxnLst>
                <a:cxn ang="0">
                  <a:pos x="5" y="169"/>
                </a:cxn>
                <a:cxn ang="0">
                  <a:pos x="18" y="126"/>
                </a:cxn>
                <a:cxn ang="0">
                  <a:pos x="60" y="63"/>
                </a:cxn>
                <a:cxn ang="0">
                  <a:pos x="94" y="35"/>
                </a:cxn>
                <a:cxn ang="0">
                  <a:pos x="164" y="6"/>
                </a:cxn>
                <a:cxn ang="0">
                  <a:pos x="211" y="1"/>
                </a:cxn>
                <a:cxn ang="0">
                  <a:pos x="288" y="17"/>
                </a:cxn>
                <a:cxn ang="0">
                  <a:pos x="327" y="38"/>
                </a:cxn>
                <a:cxn ang="0">
                  <a:pos x="380" y="90"/>
                </a:cxn>
                <a:cxn ang="0">
                  <a:pos x="401" y="131"/>
                </a:cxn>
                <a:cxn ang="0">
                  <a:pos x="416" y="206"/>
                </a:cxn>
                <a:cxn ang="0">
                  <a:pos x="412" y="252"/>
                </a:cxn>
                <a:cxn ang="0">
                  <a:pos x="383" y="323"/>
                </a:cxn>
                <a:cxn ang="0">
                  <a:pos x="354" y="357"/>
                </a:cxn>
                <a:cxn ang="0">
                  <a:pos x="292" y="400"/>
                </a:cxn>
                <a:cxn ang="0">
                  <a:pos x="248" y="412"/>
                </a:cxn>
                <a:cxn ang="0">
                  <a:pos x="169" y="412"/>
                </a:cxn>
                <a:cxn ang="0">
                  <a:pos x="126" y="400"/>
                </a:cxn>
                <a:cxn ang="0">
                  <a:pos x="63" y="357"/>
                </a:cxn>
                <a:cxn ang="0">
                  <a:pos x="35" y="323"/>
                </a:cxn>
                <a:cxn ang="0">
                  <a:pos x="6" y="253"/>
                </a:cxn>
                <a:cxn ang="0">
                  <a:pos x="52" y="243"/>
                </a:cxn>
                <a:cxn ang="0">
                  <a:pos x="61" y="269"/>
                </a:cxn>
                <a:cxn ang="0">
                  <a:pos x="97" y="323"/>
                </a:cxn>
                <a:cxn ang="0">
                  <a:pos x="117" y="340"/>
                </a:cxn>
                <a:cxn ang="0">
                  <a:pos x="178" y="365"/>
                </a:cxn>
                <a:cxn ang="0">
                  <a:pos x="206" y="369"/>
                </a:cxn>
                <a:cxn ang="0">
                  <a:pos x="274" y="355"/>
                </a:cxn>
                <a:cxn ang="0">
                  <a:pos x="296" y="343"/>
                </a:cxn>
                <a:cxn ang="0">
                  <a:pos x="343" y="296"/>
                </a:cxn>
                <a:cxn ang="0">
                  <a:pos x="355" y="274"/>
                </a:cxn>
                <a:cxn ang="0">
                  <a:pos x="369" y="206"/>
                </a:cxn>
                <a:cxn ang="0">
                  <a:pos x="365" y="178"/>
                </a:cxn>
                <a:cxn ang="0">
                  <a:pos x="340" y="117"/>
                </a:cxn>
                <a:cxn ang="0">
                  <a:pos x="323" y="97"/>
                </a:cxn>
                <a:cxn ang="0">
                  <a:pos x="269" y="61"/>
                </a:cxn>
                <a:cxn ang="0">
                  <a:pos x="243" y="52"/>
                </a:cxn>
                <a:cxn ang="0">
                  <a:pos x="174" y="52"/>
                </a:cxn>
                <a:cxn ang="0">
                  <a:pos x="149" y="61"/>
                </a:cxn>
                <a:cxn ang="0">
                  <a:pos x="94" y="97"/>
                </a:cxn>
                <a:cxn ang="0">
                  <a:pos x="78" y="117"/>
                </a:cxn>
                <a:cxn ang="0">
                  <a:pos x="51" y="179"/>
                </a:cxn>
                <a:cxn ang="0">
                  <a:pos x="48" y="206"/>
                </a:cxn>
              </a:cxnLst>
              <a:rect l="0" t="0" r="r" b="b"/>
              <a:pathLst>
                <a:path w="417" h="417">
                  <a:moveTo>
                    <a:pt x="1" y="211"/>
                  </a:moveTo>
                  <a:cubicBezTo>
                    <a:pt x="0" y="209"/>
                    <a:pt x="0" y="208"/>
                    <a:pt x="1" y="206"/>
                  </a:cubicBezTo>
                  <a:lnTo>
                    <a:pt x="5" y="169"/>
                  </a:lnTo>
                  <a:cubicBezTo>
                    <a:pt x="5" y="167"/>
                    <a:pt x="5" y="166"/>
                    <a:pt x="6" y="164"/>
                  </a:cubicBezTo>
                  <a:lnTo>
                    <a:pt x="17" y="130"/>
                  </a:lnTo>
                  <a:cubicBezTo>
                    <a:pt x="17" y="129"/>
                    <a:pt x="18" y="127"/>
                    <a:pt x="18" y="126"/>
                  </a:cubicBezTo>
                  <a:lnTo>
                    <a:pt x="35" y="94"/>
                  </a:lnTo>
                  <a:cubicBezTo>
                    <a:pt x="36" y="93"/>
                    <a:pt x="37" y="92"/>
                    <a:pt x="38" y="90"/>
                  </a:cubicBezTo>
                  <a:lnTo>
                    <a:pt x="60" y="63"/>
                  </a:lnTo>
                  <a:cubicBezTo>
                    <a:pt x="61" y="62"/>
                    <a:pt x="62" y="61"/>
                    <a:pt x="63" y="60"/>
                  </a:cubicBezTo>
                  <a:lnTo>
                    <a:pt x="90" y="38"/>
                  </a:lnTo>
                  <a:cubicBezTo>
                    <a:pt x="92" y="37"/>
                    <a:pt x="93" y="36"/>
                    <a:pt x="94" y="35"/>
                  </a:cubicBezTo>
                  <a:lnTo>
                    <a:pt x="126" y="18"/>
                  </a:lnTo>
                  <a:cubicBezTo>
                    <a:pt x="127" y="18"/>
                    <a:pt x="129" y="17"/>
                    <a:pt x="130" y="17"/>
                  </a:cubicBezTo>
                  <a:lnTo>
                    <a:pt x="164" y="6"/>
                  </a:lnTo>
                  <a:cubicBezTo>
                    <a:pt x="166" y="5"/>
                    <a:pt x="167" y="5"/>
                    <a:pt x="169" y="5"/>
                  </a:cubicBezTo>
                  <a:lnTo>
                    <a:pt x="206" y="1"/>
                  </a:lnTo>
                  <a:cubicBezTo>
                    <a:pt x="208" y="0"/>
                    <a:pt x="209" y="0"/>
                    <a:pt x="211" y="1"/>
                  </a:cubicBezTo>
                  <a:lnTo>
                    <a:pt x="248" y="5"/>
                  </a:lnTo>
                  <a:cubicBezTo>
                    <a:pt x="250" y="5"/>
                    <a:pt x="251" y="5"/>
                    <a:pt x="253" y="6"/>
                  </a:cubicBezTo>
                  <a:lnTo>
                    <a:pt x="288" y="17"/>
                  </a:lnTo>
                  <a:cubicBezTo>
                    <a:pt x="289" y="17"/>
                    <a:pt x="291" y="18"/>
                    <a:pt x="292" y="18"/>
                  </a:cubicBezTo>
                  <a:lnTo>
                    <a:pt x="323" y="35"/>
                  </a:lnTo>
                  <a:cubicBezTo>
                    <a:pt x="324" y="36"/>
                    <a:pt x="325" y="37"/>
                    <a:pt x="327" y="38"/>
                  </a:cubicBezTo>
                  <a:lnTo>
                    <a:pt x="354" y="60"/>
                  </a:lnTo>
                  <a:cubicBezTo>
                    <a:pt x="355" y="61"/>
                    <a:pt x="356" y="62"/>
                    <a:pt x="357" y="63"/>
                  </a:cubicBezTo>
                  <a:lnTo>
                    <a:pt x="380" y="90"/>
                  </a:lnTo>
                  <a:cubicBezTo>
                    <a:pt x="381" y="91"/>
                    <a:pt x="382" y="93"/>
                    <a:pt x="383" y="94"/>
                  </a:cubicBezTo>
                  <a:lnTo>
                    <a:pt x="400" y="126"/>
                  </a:lnTo>
                  <a:cubicBezTo>
                    <a:pt x="400" y="128"/>
                    <a:pt x="401" y="129"/>
                    <a:pt x="401" y="131"/>
                  </a:cubicBezTo>
                  <a:lnTo>
                    <a:pt x="411" y="165"/>
                  </a:lnTo>
                  <a:cubicBezTo>
                    <a:pt x="412" y="166"/>
                    <a:pt x="412" y="167"/>
                    <a:pt x="412" y="169"/>
                  </a:cubicBezTo>
                  <a:lnTo>
                    <a:pt x="416" y="206"/>
                  </a:lnTo>
                  <a:cubicBezTo>
                    <a:pt x="417" y="208"/>
                    <a:pt x="417" y="209"/>
                    <a:pt x="416" y="211"/>
                  </a:cubicBezTo>
                  <a:lnTo>
                    <a:pt x="412" y="248"/>
                  </a:lnTo>
                  <a:cubicBezTo>
                    <a:pt x="412" y="249"/>
                    <a:pt x="412" y="251"/>
                    <a:pt x="412" y="252"/>
                  </a:cubicBezTo>
                  <a:lnTo>
                    <a:pt x="402" y="287"/>
                  </a:lnTo>
                  <a:cubicBezTo>
                    <a:pt x="401" y="289"/>
                    <a:pt x="400" y="290"/>
                    <a:pt x="400" y="292"/>
                  </a:cubicBezTo>
                  <a:lnTo>
                    <a:pt x="383" y="323"/>
                  </a:lnTo>
                  <a:cubicBezTo>
                    <a:pt x="382" y="324"/>
                    <a:pt x="381" y="326"/>
                    <a:pt x="380" y="327"/>
                  </a:cubicBezTo>
                  <a:lnTo>
                    <a:pt x="357" y="354"/>
                  </a:lnTo>
                  <a:cubicBezTo>
                    <a:pt x="356" y="355"/>
                    <a:pt x="355" y="356"/>
                    <a:pt x="354" y="357"/>
                  </a:cubicBezTo>
                  <a:lnTo>
                    <a:pt x="327" y="380"/>
                  </a:lnTo>
                  <a:cubicBezTo>
                    <a:pt x="326" y="381"/>
                    <a:pt x="324" y="382"/>
                    <a:pt x="323" y="383"/>
                  </a:cubicBezTo>
                  <a:lnTo>
                    <a:pt x="292" y="400"/>
                  </a:lnTo>
                  <a:cubicBezTo>
                    <a:pt x="290" y="400"/>
                    <a:pt x="289" y="401"/>
                    <a:pt x="287" y="402"/>
                  </a:cubicBezTo>
                  <a:lnTo>
                    <a:pt x="252" y="412"/>
                  </a:lnTo>
                  <a:cubicBezTo>
                    <a:pt x="251" y="412"/>
                    <a:pt x="249" y="412"/>
                    <a:pt x="248" y="412"/>
                  </a:cubicBezTo>
                  <a:lnTo>
                    <a:pt x="211" y="416"/>
                  </a:lnTo>
                  <a:cubicBezTo>
                    <a:pt x="209" y="417"/>
                    <a:pt x="208" y="417"/>
                    <a:pt x="206" y="416"/>
                  </a:cubicBezTo>
                  <a:lnTo>
                    <a:pt x="169" y="412"/>
                  </a:lnTo>
                  <a:cubicBezTo>
                    <a:pt x="167" y="412"/>
                    <a:pt x="166" y="412"/>
                    <a:pt x="165" y="411"/>
                  </a:cubicBezTo>
                  <a:lnTo>
                    <a:pt x="131" y="401"/>
                  </a:lnTo>
                  <a:cubicBezTo>
                    <a:pt x="129" y="401"/>
                    <a:pt x="128" y="400"/>
                    <a:pt x="126" y="400"/>
                  </a:cubicBezTo>
                  <a:lnTo>
                    <a:pt x="94" y="383"/>
                  </a:lnTo>
                  <a:cubicBezTo>
                    <a:pt x="93" y="382"/>
                    <a:pt x="91" y="381"/>
                    <a:pt x="90" y="380"/>
                  </a:cubicBezTo>
                  <a:lnTo>
                    <a:pt x="63" y="357"/>
                  </a:lnTo>
                  <a:cubicBezTo>
                    <a:pt x="62" y="356"/>
                    <a:pt x="61" y="355"/>
                    <a:pt x="60" y="354"/>
                  </a:cubicBezTo>
                  <a:lnTo>
                    <a:pt x="38" y="327"/>
                  </a:lnTo>
                  <a:cubicBezTo>
                    <a:pt x="37" y="325"/>
                    <a:pt x="36" y="324"/>
                    <a:pt x="35" y="323"/>
                  </a:cubicBezTo>
                  <a:lnTo>
                    <a:pt x="18" y="292"/>
                  </a:lnTo>
                  <a:cubicBezTo>
                    <a:pt x="18" y="291"/>
                    <a:pt x="17" y="289"/>
                    <a:pt x="17" y="288"/>
                  </a:cubicBezTo>
                  <a:lnTo>
                    <a:pt x="6" y="253"/>
                  </a:lnTo>
                  <a:cubicBezTo>
                    <a:pt x="5" y="251"/>
                    <a:pt x="5" y="250"/>
                    <a:pt x="5" y="248"/>
                  </a:cubicBezTo>
                  <a:lnTo>
                    <a:pt x="1" y="211"/>
                  </a:lnTo>
                  <a:close/>
                  <a:moveTo>
                    <a:pt x="52" y="243"/>
                  </a:moveTo>
                  <a:lnTo>
                    <a:pt x="51" y="238"/>
                  </a:lnTo>
                  <a:lnTo>
                    <a:pt x="62" y="273"/>
                  </a:lnTo>
                  <a:lnTo>
                    <a:pt x="61" y="269"/>
                  </a:lnTo>
                  <a:lnTo>
                    <a:pt x="78" y="300"/>
                  </a:lnTo>
                  <a:lnTo>
                    <a:pt x="75" y="296"/>
                  </a:lnTo>
                  <a:lnTo>
                    <a:pt x="97" y="323"/>
                  </a:lnTo>
                  <a:lnTo>
                    <a:pt x="94" y="320"/>
                  </a:lnTo>
                  <a:lnTo>
                    <a:pt x="121" y="343"/>
                  </a:lnTo>
                  <a:lnTo>
                    <a:pt x="117" y="340"/>
                  </a:lnTo>
                  <a:lnTo>
                    <a:pt x="149" y="357"/>
                  </a:lnTo>
                  <a:lnTo>
                    <a:pt x="144" y="355"/>
                  </a:lnTo>
                  <a:lnTo>
                    <a:pt x="178" y="365"/>
                  </a:lnTo>
                  <a:lnTo>
                    <a:pt x="174" y="365"/>
                  </a:lnTo>
                  <a:lnTo>
                    <a:pt x="211" y="369"/>
                  </a:lnTo>
                  <a:lnTo>
                    <a:pt x="206" y="369"/>
                  </a:lnTo>
                  <a:lnTo>
                    <a:pt x="243" y="365"/>
                  </a:lnTo>
                  <a:lnTo>
                    <a:pt x="239" y="365"/>
                  </a:lnTo>
                  <a:lnTo>
                    <a:pt x="274" y="355"/>
                  </a:lnTo>
                  <a:lnTo>
                    <a:pt x="269" y="357"/>
                  </a:lnTo>
                  <a:lnTo>
                    <a:pt x="300" y="340"/>
                  </a:lnTo>
                  <a:lnTo>
                    <a:pt x="296" y="343"/>
                  </a:lnTo>
                  <a:lnTo>
                    <a:pt x="323" y="320"/>
                  </a:lnTo>
                  <a:lnTo>
                    <a:pt x="320" y="323"/>
                  </a:lnTo>
                  <a:lnTo>
                    <a:pt x="343" y="296"/>
                  </a:lnTo>
                  <a:lnTo>
                    <a:pt x="340" y="300"/>
                  </a:lnTo>
                  <a:lnTo>
                    <a:pt x="357" y="269"/>
                  </a:lnTo>
                  <a:lnTo>
                    <a:pt x="355" y="274"/>
                  </a:lnTo>
                  <a:lnTo>
                    <a:pt x="365" y="239"/>
                  </a:lnTo>
                  <a:lnTo>
                    <a:pt x="365" y="243"/>
                  </a:lnTo>
                  <a:lnTo>
                    <a:pt x="369" y="206"/>
                  </a:lnTo>
                  <a:lnTo>
                    <a:pt x="369" y="211"/>
                  </a:lnTo>
                  <a:lnTo>
                    <a:pt x="365" y="174"/>
                  </a:lnTo>
                  <a:lnTo>
                    <a:pt x="365" y="178"/>
                  </a:lnTo>
                  <a:lnTo>
                    <a:pt x="355" y="144"/>
                  </a:lnTo>
                  <a:lnTo>
                    <a:pt x="357" y="149"/>
                  </a:lnTo>
                  <a:lnTo>
                    <a:pt x="340" y="117"/>
                  </a:lnTo>
                  <a:lnTo>
                    <a:pt x="343" y="121"/>
                  </a:lnTo>
                  <a:lnTo>
                    <a:pt x="320" y="94"/>
                  </a:lnTo>
                  <a:lnTo>
                    <a:pt x="323" y="97"/>
                  </a:lnTo>
                  <a:lnTo>
                    <a:pt x="296" y="75"/>
                  </a:lnTo>
                  <a:lnTo>
                    <a:pt x="300" y="78"/>
                  </a:lnTo>
                  <a:lnTo>
                    <a:pt x="269" y="61"/>
                  </a:lnTo>
                  <a:lnTo>
                    <a:pt x="273" y="62"/>
                  </a:lnTo>
                  <a:lnTo>
                    <a:pt x="238" y="51"/>
                  </a:lnTo>
                  <a:lnTo>
                    <a:pt x="243" y="52"/>
                  </a:lnTo>
                  <a:lnTo>
                    <a:pt x="206" y="48"/>
                  </a:lnTo>
                  <a:lnTo>
                    <a:pt x="211" y="48"/>
                  </a:lnTo>
                  <a:lnTo>
                    <a:pt x="174" y="52"/>
                  </a:lnTo>
                  <a:lnTo>
                    <a:pt x="179" y="51"/>
                  </a:lnTo>
                  <a:lnTo>
                    <a:pt x="145" y="62"/>
                  </a:lnTo>
                  <a:lnTo>
                    <a:pt x="149" y="61"/>
                  </a:lnTo>
                  <a:lnTo>
                    <a:pt x="117" y="78"/>
                  </a:lnTo>
                  <a:lnTo>
                    <a:pt x="121" y="75"/>
                  </a:lnTo>
                  <a:lnTo>
                    <a:pt x="94" y="97"/>
                  </a:lnTo>
                  <a:lnTo>
                    <a:pt x="97" y="94"/>
                  </a:lnTo>
                  <a:lnTo>
                    <a:pt x="75" y="121"/>
                  </a:lnTo>
                  <a:lnTo>
                    <a:pt x="78" y="117"/>
                  </a:lnTo>
                  <a:lnTo>
                    <a:pt x="61" y="149"/>
                  </a:lnTo>
                  <a:lnTo>
                    <a:pt x="62" y="145"/>
                  </a:lnTo>
                  <a:lnTo>
                    <a:pt x="51" y="179"/>
                  </a:lnTo>
                  <a:lnTo>
                    <a:pt x="52" y="174"/>
                  </a:lnTo>
                  <a:lnTo>
                    <a:pt x="48" y="211"/>
                  </a:lnTo>
                  <a:lnTo>
                    <a:pt x="48" y="206"/>
                  </a:lnTo>
                  <a:lnTo>
                    <a:pt x="52" y="243"/>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65" name="Rectangle 41"/>
            <p:cNvSpPr>
              <a:spLocks noChangeArrowheads="1"/>
            </p:cNvSpPr>
            <p:nvPr/>
          </p:nvSpPr>
          <p:spPr bwMode="auto">
            <a:xfrm>
              <a:off x="5976938" y="1876897"/>
              <a:ext cx="15875" cy="504825"/>
            </a:xfrm>
            <a:prstGeom prst="rect">
              <a:avLst/>
            </a:pr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66" name="Freeform 42"/>
            <p:cNvSpPr>
              <a:spLocks/>
            </p:cNvSpPr>
            <p:nvPr/>
          </p:nvSpPr>
          <p:spPr bwMode="auto">
            <a:xfrm>
              <a:off x="5919788" y="1751484"/>
              <a:ext cx="123825" cy="125413"/>
            </a:xfrm>
            <a:custGeom>
              <a:avLst/>
              <a:gdLst/>
              <a:ahLst/>
              <a:cxnLst>
                <a:cxn ang="0">
                  <a:pos x="0" y="184"/>
                </a:cxn>
                <a:cxn ang="0">
                  <a:pos x="184" y="0"/>
                </a:cxn>
                <a:cxn ang="0">
                  <a:pos x="184" y="0"/>
                </a:cxn>
                <a:cxn ang="0">
                  <a:pos x="184" y="0"/>
                </a:cxn>
                <a:cxn ang="0">
                  <a:pos x="368" y="184"/>
                </a:cxn>
                <a:cxn ang="0">
                  <a:pos x="368" y="184"/>
                </a:cxn>
                <a:cxn ang="0">
                  <a:pos x="368" y="184"/>
                </a:cxn>
                <a:cxn ang="0">
                  <a:pos x="184" y="368"/>
                </a:cxn>
                <a:cxn ang="0">
                  <a:pos x="184" y="368"/>
                </a:cxn>
                <a:cxn ang="0">
                  <a:pos x="184" y="368"/>
                </a:cxn>
                <a:cxn ang="0">
                  <a:pos x="0" y="184"/>
                </a:cxn>
                <a:cxn ang="0">
                  <a:pos x="0" y="184"/>
                </a:cxn>
              </a:cxnLst>
              <a:rect l="0" t="0" r="r" b="b"/>
              <a:pathLst>
                <a:path w="368" h="368">
                  <a:moveTo>
                    <a:pt x="0" y="184"/>
                  </a:moveTo>
                  <a:cubicBezTo>
                    <a:pt x="0" y="83"/>
                    <a:pt x="83" y="0"/>
                    <a:pt x="184" y="0"/>
                  </a:cubicBezTo>
                  <a:cubicBezTo>
                    <a:pt x="184" y="0"/>
                    <a:pt x="184" y="0"/>
                    <a:pt x="184" y="0"/>
                  </a:cubicBezTo>
                  <a:lnTo>
                    <a:pt x="184" y="0"/>
                  </a:lnTo>
                  <a:cubicBezTo>
                    <a:pt x="286" y="0"/>
                    <a:pt x="368" y="83"/>
                    <a:pt x="368" y="184"/>
                  </a:cubicBezTo>
                  <a:cubicBezTo>
                    <a:pt x="368" y="184"/>
                    <a:pt x="368" y="184"/>
                    <a:pt x="368" y="184"/>
                  </a:cubicBezTo>
                  <a:lnTo>
                    <a:pt x="368" y="184"/>
                  </a:lnTo>
                  <a:cubicBezTo>
                    <a:pt x="368" y="286"/>
                    <a:pt x="286" y="368"/>
                    <a:pt x="184" y="368"/>
                  </a:cubicBezTo>
                  <a:cubicBezTo>
                    <a:pt x="184" y="368"/>
                    <a:pt x="184" y="368"/>
                    <a:pt x="184" y="368"/>
                  </a:cubicBezTo>
                  <a:lnTo>
                    <a:pt x="184" y="368"/>
                  </a:lnTo>
                  <a:cubicBezTo>
                    <a:pt x="83" y="368"/>
                    <a:pt x="0" y="286"/>
                    <a:pt x="0" y="184"/>
                  </a:cubicBezTo>
                  <a:cubicBezTo>
                    <a:pt x="0" y="184"/>
                    <a:pt x="0" y="184"/>
                    <a:pt x="0" y="184"/>
                  </a:cubicBezTo>
                  <a:close/>
                </a:path>
              </a:pathLst>
            </a:custGeom>
            <a:solidFill>
              <a:srgbClr val="7F7F7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67" name="Freeform 43"/>
            <p:cNvSpPr>
              <a:spLocks noEditPoints="1"/>
            </p:cNvSpPr>
            <p:nvPr/>
          </p:nvSpPr>
          <p:spPr bwMode="auto">
            <a:xfrm>
              <a:off x="5911850" y="1743547"/>
              <a:ext cx="139700" cy="142875"/>
            </a:xfrm>
            <a:custGeom>
              <a:avLst/>
              <a:gdLst/>
              <a:ahLst/>
              <a:cxnLst>
                <a:cxn ang="0">
                  <a:pos x="5" y="169"/>
                </a:cxn>
                <a:cxn ang="0">
                  <a:pos x="18" y="126"/>
                </a:cxn>
                <a:cxn ang="0">
                  <a:pos x="60" y="63"/>
                </a:cxn>
                <a:cxn ang="0">
                  <a:pos x="94" y="35"/>
                </a:cxn>
                <a:cxn ang="0">
                  <a:pos x="164" y="6"/>
                </a:cxn>
                <a:cxn ang="0">
                  <a:pos x="211" y="1"/>
                </a:cxn>
                <a:cxn ang="0">
                  <a:pos x="288" y="17"/>
                </a:cxn>
                <a:cxn ang="0">
                  <a:pos x="327" y="38"/>
                </a:cxn>
                <a:cxn ang="0">
                  <a:pos x="380" y="90"/>
                </a:cxn>
                <a:cxn ang="0">
                  <a:pos x="401" y="131"/>
                </a:cxn>
                <a:cxn ang="0">
                  <a:pos x="416" y="206"/>
                </a:cxn>
                <a:cxn ang="0">
                  <a:pos x="412" y="252"/>
                </a:cxn>
                <a:cxn ang="0">
                  <a:pos x="383" y="323"/>
                </a:cxn>
                <a:cxn ang="0">
                  <a:pos x="354" y="357"/>
                </a:cxn>
                <a:cxn ang="0">
                  <a:pos x="292" y="400"/>
                </a:cxn>
                <a:cxn ang="0">
                  <a:pos x="248" y="412"/>
                </a:cxn>
                <a:cxn ang="0">
                  <a:pos x="169" y="412"/>
                </a:cxn>
                <a:cxn ang="0">
                  <a:pos x="126" y="400"/>
                </a:cxn>
                <a:cxn ang="0">
                  <a:pos x="63" y="357"/>
                </a:cxn>
                <a:cxn ang="0">
                  <a:pos x="35" y="323"/>
                </a:cxn>
                <a:cxn ang="0">
                  <a:pos x="6" y="253"/>
                </a:cxn>
                <a:cxn ang="0">
                  <a:pos x="52" y="243"/>
                </a:cxn>
                <a:cxn ang="0">
                  <a:pos x="61" y="269"/>
                </a:cxn>
                <a:cxn ang="0">
                  <a:pos x="97" y="323"/>
                </a:cxn>
                <a:cxn ang="0">
                  <a:pos x="117" y="340"/>
                </a:cxn>
                <a:cxn ang="0">
                  <a:pos x="178" y="365"/>
                </a:cxn>
                <a:cxn ang="0">
                  <a:pos x="206" y="369"/>
                </a:cxn>
                <a:cxn ang="0">
                  <a:pos x="274" y="355"/>
                </a:cxn>
                <a:cxn ang="0">
                  <a:pos x="296" y="343"/>
                </a:cxn>
                <a:cxn ang="0">
                  <a:pos x="343" y="296"/>
                </a:cxn>
                <a:cxn ang="0">
                  <a:pos x="355" y="274"/>
                </a:cxn>
                <a:cxn ang="0">
                  <a:pos x="369" y="206"/>
                </a:cxn>
                <a:cxn ang="0">
                  <a:pos x="365" y="178"/>
                </a:cxn>
                <a:cxn ang="0">
                  <a:pos x="340" y="117"/>
                </a:cxn>
                <a:cxn ang="0">
                  <a:pos x="323" y="97"/>
                </a:cxn>
                <a:cxn ang="0">
                  <a:pos x="269" y="61"/>
                </a:cxn>
                <a:cxn ang="0">
                  <a:pos x="243" y="52"/>
                </a:cxn>
                <a:cxn ang="0">
                  <a:pos x="174" y="52"/>
                </a:cxn>
                <a:cxn ang="0">
                  <a:pos x="149" y="61"/>
                </a:cxn>
                <a:cxn ang="0">
                  <a:pos x="94" y="97"/>
                </a:cxn>
                <a:cxn ang="0">
                  <a:pos x="78" y="117"/>
                </a:cxn>
                <a:cxn ang="0">
                  <a:pos x="51" y="179"/>
                </a:cxn>
                <a:cxn ang="0">
                  <a:pos x="48" y="206"/>
                </a:cxn>
              </a:cxnLst>
              <a:rect l="0" t="0" r="r" b="b"/>
              <a:pathLst>
                <a:path w="417" h="417">
                  <a:moveTo>
                    <a:pt x="1" y="211"/>
                  </a:moveTo>
                  <a:cubicBezTo>
                    <a:pt x="0" y="209"/>
                    <a:pt x="0" y="208"/>
                    <a:pt x="1" y="206"/>
                  </a:cubicBezTo>
                  <a:lnTo>
                    <a:pt x="5" y="169"/>
                  </a:lnTo>
                  <a:cubicBezTo>
                    <a:pt x="5" y="167"/>
                    <a:pt x="5" y="166"/>
                    <a:pt x="6" y="164"/>
                  </a:cubicBezTo>
                  <a:lnTo>
                    <a:pt x="17" y="130"/>
                  </a:lnTo>
                  <a:cubicBezTo>
                    <a:pt x="17" y="129"/>
                    <a:pt x="18" y="127"/>
                    <a:pt x="18" y="126"/>
                  </a:cubicBezTo>
                  <a:lnTo>
                    <a:pt x="35" y="94"/>
                  </a:lnTo>
                  <a:cubicBezTo>
                    <a:pt x="36" y="93"/>
                    <a:pt x="37" y="92"/>
                    <a:pt x="38" y="90"/>
                  </a:cubicBezTo>
                  <a:lnTo>
                    <a:pt x="60" y="63"/>
                  </a:lnTo>
                  <a:cubicBezTo>
                    <a:pt x="61" y="62"/>
                    <a:pt x="62" y="61"/>
                    <a:pt x="63" y="60"/>
                  </a:cubicBezTo>
                  <a:lnTo>
                    <a:pt x="90" y="38"/>
                  </a:lnTo>
                  <a:cubicBezTo>
                    <a:pt x="92" y="37"/>
                    <a:pt x="93" y="36"/>
                    <a:pt x="94" y="35"/>
                  </a:cubicBezTo>
                  <a:lnTo>
                    <a:pt x="126" y="18"/>
                  </a:lnTo>
                  <a:cubicBezTo>
                    <a:pt x="127" y="18"/>
                    <a:pt x="129" y="17"/>
                    <a:pt x="130" y="17"/>
                  </a:cubicBezTo>
                  <a:lnTo>
                    <a:pt x="164" y="6"/>
                  </a:lnTo>
                  <a:cubicBezTo>
                    <a:pt x="166" y="5"/>
                    <a:pt x="167" y="5"/>
                    <a:pt x="169" y="5"/>
                  </a:cubicBezTo>
                  <a:lnTo>
                    <a:pt x="206" y="1"/>
                  </a:lnTo>
                  <a:cubicBezTo>
                    <a:pt x="208" y="0"/>
                    <a:pt x="209" y="0"/>
                    <a:pt x="211" y="1"/>
                  </a:cubicBezTo>
                  <a:lnTo>
                    <a:pt x="248" y="5"/>
                  </a:lnTo>
                  <a:cubicBezTo>
                    <a:pt x="250" y="5"/>
                    <a:pt x="251" y="5"/>
                    <a:pt x="253" y="6"/>
                  </a:cubicBezTo>
                  <a:lnTo>
                    <a:pt x="288" y="17"/>
                  </a:lnTo>
                  <a:cubicBezTo>
                    <a:pt x="289" y="17"/>
                    <a:pt x="291" y="18"/>
                    <a:pt x="292" y="18"/>
                  </a:cubicBezTo>
                  <a:lnTo>
                    <a:pt x="323" y="35"/>
                  </a:lnTo>
                  <a:cubicBezTo>
                    <a:pt x="324" y="36"/>
                    <a:pt x="325" y="37"/>
                    <a:pt x="327" y="38"/>
                  </a:cubicBezTo>
                  <a:lnTo>
                    <a:pt x="354" y="60"/>
                  </a:lnTo>
                  <a:cubicBezTo>
                    <a:pt x="355" y="61"/>
                    <a:pt x="356" y="62"/>
                    <a:pt x="357" y="63"/>
                  </a:cubicBezTo>
                  <a:lnTo>
                    <a:pt x="380" y="90"/>
                  </a:lnTo>
                  <a:cubicBezTo>
                    <a:pt x="381" y="91"/>
                    <a:pt x="382" y="93"/>
                    <a:pt x="383" y="94"/>
                  </a:cubicBezTo>
                  <a:lnTo>
                    <a:pt x="400" y="126"/>
                  </a:lnTo>
                  <a:cubicBezTo>
                    <a:pt x="400" y="128"/>
                    <a:pt x="401" y="129"/>
                    <a:pt x="401" y="131"/>
                  </a:cubicBezTo>
                  <a:lnTo>
                    <a:pt x="411" y="165"/>
                  </a:lnTo>
                  <a:cubicBezTo>
                    <a:pt x="412" y="166"/>
                    <a:pt x="412" y="167"/>
                    <a:pt x="412" y="169"/>
                  </a:cubicBezTo>
                  <a:lnTo>
                    <a:pt x="416" y="206"/>
                  </a:lnTo>
                  <a:cubicBezTo>
                    <a:pt x="417" y="208"/>
                    <a:pt x="417" y="209"/>
                    <a:pt x="416" y="211"/>
                  </a:cubicBezTo>
                  <a:lnTo>
                    <a:pt x="412" y="248"/>
                  </a:lnTo>
                  <a:cubicBezTo>
                    <a:pt x="412" y="249"/>
                    <a:pt x="412" y="251"/>
                    <a:pt x="412" y="252"/>
                  </a:cubicBezTo>
                  <a:lnTo>
                    <a:pt x="402" y="287"/>
                  </a:lnTo>
                  <a:cubicBezTo>
                    <a:pt x="401" y="289"/>
                    <a:pt x="400" y="290"/>
                    <a:pt x="400" y="292"/>
                  </a:cubicBezTo>
                  <a:lnTo>
                    <a:pt x="383" y="323"/>
                  </a:lnTo>
                  <a:cubicBezTo>
                    <a:pt x="382" y="324"/>
                    <a:pt x="381" y="326"/>
                    <a:pt x="380" y="327"/>
                  </a:cubicBezTo>
                  <a:lnTo>
                    <a:pt x="357" y="354"/>
                  </a:lnTo>
                  <a:cubicBezTo>
                    <a:pt x="356" y="355"/>
                    <a:pt x="355" y="356"/>
                    <a:pt x="354" y="357"/>
                  </a:cubicBezTo>
                  <a:lnTo>
                    <a:pt x="327" y="380"/>
                  </a:lnTo>
                  <a:cubicBezTo>
                    <a:pt x="326" y="381"/>
                    <a:pt x="324" y="382"/>
                    <a:pt x="323" y="383"/>
                  </a:cubicBezTo>
                  <a:lnTo>
                    <a:pt x="292" y="400"/>
                  </a:lnTo>
                  <a:cubicBezTo>
                    <a:pt x="290" y="400"/>
                    <a:pt x="289" y="401"/>
                    <a:pt x="287" y="402"/>
                  </a:cubicBezTo>
                  <a:lnTo>
                    <a:pt x="252" y="412"/>
                  </a:lnTo>
                  <a:cubicBezTo>
                    <a:pt x="251" y="412"/>
                    <a:pt x="249" y="412"/>
                    <a:pt x="248" y="412"/>
                  </a:cubicBezTo>
                  <a:lnTo>
                    <a:pt x="211" y="416"/>
                  </a:lnTo>
                  <a:cubicBezTo>
                    <a:pt x="209" y="417"/>
                    <a:pt x="208" y="417"/>
                    <a:pt x="206" y="416"/>
                  </a:cubicBezTo>
                  <a:lnTo>
                    <a:pt x="169" y="412"/>
                  </a:lnTo>
                  <a:cubicBezTo>
                    <a:pt x="167" y="412"/>
                    <a:pt x="166" y="412"/>
                    <a:pt x="165" y="411"/>
                  </a:cubicBezTo>
                  <a:lnTo>
                    <a:pt x="131" y="401"/>
                  </a:lnTo>
                  <a:cubicBezTo>
                    <a:pt x="129" y="401"/>
                    <a:pt x="128" y="400"/>
                    <a:pt x="126" y="400"/>
                  </a:cubicBezTo>
                  <a:lnTo>
                    <a:pt x="94" y="383"/>
                  </a:lnTo>
                  <a:cubicBezTo>
                    <a:pt x="93" y="382"/>
                    <a:pt x="91" y="381"/>
                    <a:pt x="90" y="380"/>
                  </a:cubicBezTo>
                  <a:lnTo>
                    <a:pt x="63" y="357"/>
                  </a:lnTo>
                  <a:cubicBezTo>
                    <a:pt x="62" y="356"/>
                    <a:pt x="61" y="355"/>
                    <a:pt x="60" y="354"/>
                  </a:cubicBezTo>
                  <a:lnTo>
                    <a:pt x="38" y="327"/>
                  </a:lnTo>
                  <a:cubicBezTo>
                    <a:pt x="37" y="325"/>
                    <a:pt x="36" y="324"/>
                    <a:pt x="35" y="323"/>
                  </a:cubicBezTo>
                  <a:lnTo>
                    <a:pt x="18" y="292"/>
                  </a:lnTo>
                  <a:cubicBezTo>
                    <a:pt x="18" y="291"/>
                    <a:pt x="17" y="289"/>
                    <a:pt x="17" y="288"/>
                  </a:cubicBezTo>
                  <a:lnTo>
                    <a:pt x="6" y="253"/>
                  </a:lnTo>
                  <a:cubicBezTo>
                    <a:pt x="5" y="251"/>
                    <a:pt x="5" y="250"/>
                    <a:pt x="5" y="248"/>
                  </a:cubicBezTo>
                  <a:lnTo>
                    <a:pt x="1" y="211"/>
                  </a:lnTo>
                  <a:close/>
                  <a:moveTo>
                    <a:pt x="52" y="243"/>
                  </a:moveTo>
                  <a:lnTo>
                    <a:pt x="51" y="238"/>
                  </a:lnTo>
                  <a:lnTo>
                    <a:pt x="62" y="273"/>
                  </a:lnTo>
                  <a:lnTo>
                    <a:pt x="61" y="269"/>
                  </a:lnTo>
                  <a:lnTo>
                    <a:pt x="78" y="300"/>
                  </a:lnTo>
                  <a:lnTo>
                    <a:pt x="75" y="296"/>
                  </a:lnTo>
                  <a:lnTo>
                    <a:pt x="97" y="323"/>
                  </a:lnTo>
                  <a:lnTo>
                    <a:pt x="94" y="320"/>
                  </a:lnTo>
                  <a:lnTo>
                    <a:pt x="121" y="343"/>
                  </a:lnTo>
                  <a:lnTo>
                    <a:pt x="117" y="340"/>
                  </a:lnTo>
                  <a:lnTo>
                    <a:pt x="149" y="357"/>
                  </a:lnTo>
                  <a:lnTo>
                    <a:pt x="144" y="355"/>
                  </a:lnTo>
                  <a:lnTo>
                    <a:pt x="178" y="365"/>
                  </a:lnTo>
                  <a:lnTo>
                    <a:pt x="174" y="365"/>
                  </a:lnTo>
                  <a:lnTo>
                    <a:pt x="211" y="369"/>
                  </a:lnTo>
                  <a:lnTo>
                    <a:pt x="206" y="369"/>
                  </a:lnTo>
                  <a:lnTo>
                    <a:pt x="243" y="365"/>
                  </a:lnTo>
                  <a:lnTo>
                    <a:pt x="239" y="365"/>
                  </a:lnTo>
                  <a:lnTo>
                    <a:pt x="274" y="355"/>
                  </a:lnTo>
                  <a:lnTo>
                    <a:pt x="269" y="357"/>
                  </a:lnTo>
                  <a:lnTo>
                    <a:pt x="300" y="340"/>
                  </a:lnTo>
                  <a:lnTo>
                    <a:pt x="296" y="343"/>
                  </a:lnTo>
                  <a:lnTo>
                    <a:pt x="323" y="320"/>
                  </a:lnTo>
                  <a:lnTo>
                    <a:pt x="320" y="323"/>
                  </a:lnTo>
                  <a:lnTo>
                    <a:pt x="343" y="296"/>
                  </a:lnTo>
                  <a:lnTo>
                    <a:pt x="340" y="300"/>
                  </a:lnTo>
                  <a:lnTo>
                    <a:pt x="357" y="269"/>
                  </a:lnTo>
                  <a:lnTo>
                    <a:pt x="355" y="274"/>
                  </a:lnTo>
                  <a:lnTo>
                    <a:pt x="365" y="239"/>
                  </a:lnTo>
                  <a:lnTo>
                    <a:pt x="365" y="243"/>
                  </a:lnTo>
                  <a:lnTo>
                    <a:pt x="369" y="206"/>
                  </a:lnTo>
                  <a:lnTo>
                    <a:pt x="369" y="211"/>
                  </a:lnTo>
                  <a:lnTo>
                    <a:pt x="365" y="174"/>
                  </a:lnTo>
                  <a:lnTo>
                    <a:pt x="365" y="178"/>
                  </a:lnTo>
                  <a:lnTo>
                    <a:pt x="355" y="144"/>
                  </a:lnTo>
                  <a:lnTo>
                    <a:pt x="357" y="149"/>
                  </a:lnTo>
                  <a:lnTo>
                    <a:pt x="340" y="117"/>
                  </a:lnTo>
                  <a:lnTo>
                    <a:pt x="343" y="121"/>
                  </a:lnTo>
                  <a:lnTo>
                    <a:pt x="320" y="94"/>
                  </a:lnTo>
                  <a:lnTo>
                    <a:pt x="323" y="97"/>
                  </a:lnTo>
                  <a:lnTo>
                    <a:pt x="296" y="75"/>
                  </a:lnTo>
                  <a:lnTo>
                    <a:pt x="300" y="78"/>
                  </a:lnTo>
                  <a:lnTo>
                    <a:pt x="269" y="61"/>
                  </a:lnTo>
                  <a:lnTo>
                    <a:pt x="273" y="62"/>
                  </a:lnTo>
                  <a:lnTo>
                    <a:pt x="238" y="51"/>
                  </a:lnTo>
                  <a:lnTo>
                    <a:pt x="243" y="52"/>
                  </a:lnTo>
                  <a:lnTo>
                    <a:pt x="206" y="48"/>
                  </a:lnTo>
                  <a:lnTo>
                    <a:pt x="211" y="48"/>
                  </a:lnTo>
                  <a:lnTo>
                    <a:pt x="174" y="52"/>
                  </a:lnTo>
                  <a:lnTo>
                    <a:pt x="179" y="51"/>
                  </a:lnTo>
                  <a:lnTo>
                    <a:pt x="145" y="62"/>
                  </a:lnTo>
                  <a:lnTo>
                    <a:pt x="149" y="61"/>
                  </a:lnTo>
                  <a:lnTo>
                    <a:pt x="117" y="78"/>
                  </a:lnTo>
                  <a:lnTo>
                    <a:pt x="121" y="75"/>
                  </a:lnTo>
                  <a:lnTo>
                    <a:pt x="94" y="97"/>
                  </a:lnTo>
                  <a:lnTo>
                    <a:pt x="97" y="94"/>
                  </a:lnTo>
                  <a:lnTo>
                    <a:pt x="75" y="121"/>
                  </a:lnTo>
                  <a:lnTo>
                    <a:pt x="78" y="117"/>
                  </a:lnTo>
                  <a:lnTo>
                    <a:pt x="61" y="149"/>
                  </a:lnTo>
                  <a:lnTo>
                    <a:pt x="62" y="145"/>
                  </a:lnTo>
                  <a:lnTo>
                    <a:pt x="51" y="179"/>
                  </a:lnTo>
                  <a:lnTo>
                    <a:pt x="52" y="174"/>
                  </a:lnTo>
                  <a:lnTo>
                    <a:pt x="48" y="211"/>
                  </a:lnTo>
                  <a:lnTo>
                    <a:pt x="48" y="206"/>
                  </a:lnTo>
                  <a:lnTo>
                    <a:pt x="52" y="243"/>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68" name="Freeform 44"/>
            <p:cNvSpPr>
              <a:spLocks/>
            </p:cNvSpPr>
            <p:nvPr/>
          </p:nvSpPr>
          <p:spPr bwMode="auto">
            <a:xfrm>
              <a:off x="5919788" y="1959447"/>
              <a:ext cx="123825" cy="120650"/>
            </a:xfrm>
            <a:custGeom>
              <a:avLst/>
              <a:gdLst/>
              <a:ahLst/>
              <a:cxnLst>
                <a:cxn ang="0">
                  <a:pos x="0" y="176"/>
                </a:cxn>
                <a:cxn ang="0">
                  <a:pos x="184" y="0"/>
                </a:cxn>
                <a:cxn ang="0">
                  <a:pos x="184" y="0"/>
                </a:cxn>
                <a:cxn ang="0">
                  <a:pos x="184" y="0"/>
                </a:cxn>
                <a:cxn ang="0">
                  <a:pos x="368" y="176"/>
                </a:cxn>
                <a:cxn ang="0">
                  <a:pos x="368" y="176"/>
                </a:cxn>
                <a:cxn ang="0">
                  <a:pos x="368" y="176"/>
                </a:cxn>
                <a:cxn ang="0">
                  <a:pos x="184" y="352"/>
                </a:cxn>
                <a:cxn ang="0">
                  <a:pos x="184" y="352"/>
                </a:cxn>
                <a:cxn ang="0">
                  <a:pos x="184" y="352"/>
                </a:cxn>
                <a:cxn ang="0">
                  <a:pos x="0" y="176"/>
                </a:cxn>
                <a:cxn ang="0">
                  <a:pos x="0" y="176"/>
                </a:cxn>
              </a:cxnLst>
              <a:rect l="0" t="0" r="r" b="b"/>
              <a:pathLst>
                <a:path w="368" h="352">
                  <a:moveTo>
                    <a:pt x="0" y="176"/>
                  </a:moveTo>
                  <a:cubicBezTo>
                    <a:pt x="0" y="79"/>
                    <a:pt x="83" y="0"/>
                    <a:pt x="184" y="0"/>
                  </a:cubicBezTo>
                  <a:cubicBezTo>
                    <a:pt x="184" y="0"/>
                    <a:pt x="184" y="0"/>
                    <a:pt x="184" y="0"/>
                  </a:cubicBezTo>
                  <a:lnTo>
                    <a:pt x="184" y="0"/>
                  </a:lnTo>
                  <a:cubicBezTo>
                    <a:pt x="286" y="0"/>
                    <a:pt x="368" y="79"/>
                    <a:pt x="368" y="176"/>
                  </a:cubicBezTo>
                  <a:cubicBezTo>
                    <a:pt x="368" y="176"/>
                    <a:pt x="368" y="176"/>
                    <a:pt x="368" y="176"/>
                  </a:cubicBezTo>
                  <a:lnTo>
                    <a:pt x="368" y="176"/>
                  </a:lnTo>
                  <a:cubicBezTo>
                    <a:pt x="368" y="274"/>
                    <a:pt x="286" y="352"/>
                    <a:pt x="184" y="352"/>
                  </a:cubicBezTo>
                  <a:cubicBezTo>
                    <a:pt x="184" y="352"/>
                    <a:pt x="184" y="352"/>
                    <a:pt x="184" y="352"/>
                  </a:cubicBezTo>
                  <a:lnTo>
                    <a:pt x="184" y="352"/>
                  </a:lnTo>
                  <a:cubicBezTo>
                    <a:pt x="83" y="352"/>
                    <a:pt x="0" y="274"/>
                    <a:pt x="0" y="176"/>
                  </a:cubicBezTo>
                  <a:cubicBezTo>
                    <a:pt x="0" y="176"/>
                    <a:pt x="0" y="176"/>
                    <a:pt x="0" y="176"/>
                  </a:cubicBezTo>
                  <a:close/>
                </a:path>
              </a:pathLst>
            </a:custGeom>
            <a:solidFill>
              <a:srgbClr val="FFFFF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69" name="Freeform 45"/>
            <p:cNvSpPr>
              <a:spLocks noEditPoints="1"/>
            </p:cNvSpPr>
            <p:nvPr/>
          </p:nvSpPr>
          <p:spPr bwMode="auto">
            <a:xfrm>
              <a:off x="5911850" y="1951509"/>
              <a:ext cx="139700" cy="136525"/>
            </a:xfrm>
            <a:custGeom>
              <a:avLst/>
              <a:gdLst/>
              <a:ahLst/>
              <a:cxnLst>
                <a:cxn ang="0">
                  <a:pos x="1" y="198"/>
                </a:cxn>
                <a:cxn ang="0">
                  <a:pos x="6" y="158"/>
                </a:cxn>
                <a:cxn ang="0">
                  <a:pos x="19" y="121"/>
                </a:cxn>
                <a:cxn ang="0">
                  <a:pos x="38" y="87"/>
                </a:cxn>
                <a:cxn ang="0">
                  <a:pos x="65" y="56"/>
                </a:cxn>
                <a:cxn ang="0">
                  <a:pos x="131" y="15"/>
                </a:cxn>
                <a:cxn ang="0">
                  <a:pos x="169" y="5"/>
                </a:cxn>
                <a:cxn ang="0">
                  <a:pos x="211" y="1"/>
                </a:cxn>
                <a:cxn ang="0">
                  <a:pos x="252" y="5"/>
                </a:cxn>
                <a:cxn ang="0">
                  <a:pos x="294" y="18"/>
                </a:cxn>
                <a:cxn ang="0">
                  <a:pos x="356" y="61"/>
                </a:cxn>
                <a:cxn ang="0">
                  <a:pos x="382" y="91"/>
                </a:cxn>
                <a:cxn ang="0">
                  <a:pos x="401" y="126"/>
                </a:cxn>
                <a:cxn ang="0">
                  <a:pos x="412" y="163"/>
                </a:cxn>
                <a:cxn ang="0">
                  <a:pos x="416" y="203"/>
                </a:cxn>
                <a:cxn ang="0">
                  <a:pos x="411" y="243"/>
                </a:cxn>
                <a:cxn ang="0">
                  <a:pos x="399" y="281"/>
                </a:cxn>
                <a:cxn ang="0">
                  <a:pos x="379" y="315"/>
                </a:cxn>
                <a:cxn ang="0">
                  <a:pos x="351" y="346"/>
                </a:cxn>
                <a:cxn ang="0">
                  <a:pos x="287" y="386"/>
                </a:cxn>
                <a:cxn ang="0">
                  <a:pos x="248" y="396"/>
                </a:cxn>
                <a:cxn ang="0">
                  <a:pos x="206" y="400"/>
                </a:cxn>
                <a:cxn ang="0">
                  <a:pos x="165" y="395"/>
                </a:cxn>
                <a:cxn ang="0">
                  <a:pos x="125" y="383"/>
                </a:cxn>
                <a:cxn ang="0">
                  <a:pos x="60" y="341"/>
                </a:cxn>
                <a:cxn ang="0">
                  <a:pos x="36" y="311"/>
                </a:cxn>
                <a:cxn ang="0">
                  <a:pos x="17" y="277"/>
                </a:cxn>
                <a:cxn ang="0">
                  <a:pos x="5" y="239"/>
                </a:cxn>
                <a:cxn ang="0">
                  <a:pos x="52" y="234"/>
                </a:cxn>
                <a:cxn ang="0">
                  <a:pos x="62" y="262"/>
                </a:cxn>
                <a:cxn ang="0">
                  <a:pos x="77" y="288"/>
                </a:cxn>
                <a:cxn ang="0">
                  <a:pos x="97" y="310"/>
                </a:cxn>
                <a:cxn ang="0">
                  <a:pos x="150" y="342"/>
                </a:cxn>
                <a:cxn ang="0">
                  <a:pos x="178" y="349"/>
                </a:cxn>
                <a:cxn ang="0">
                  <a:pos x="211" y="353"/>
                </a:cxn>
                <a:cxn ang="0">
                  <a:pos x="243" y="349"/>
                </a:cxn>
                <a:cxn ang="0">
                  <a:pos x="274" y="339"/>
                </a:cxn>
                <a:cxn ang="0">
                  <a:pos x="326" y="305"/>
                </a:cxn>
                <a:cxn ang="0">
                  <a:pos x="343" y="284"/>
                </a:cxn>
                <a:cxn ang="0">
                  <a:pos x="358" y="258"/>
                </a:cxn>
                <a:cxn ang="0">
                  <a:pos x="365" y="230"/>
                </a:cxn>
                <a:cxn ang="0">
                  <a:pos x="369" y="198"/>
                </a:cxn>
                <a:cxn ang="0">
                  <a:pos x="365" y="168"/>
                </a:cxn>
                <a:cxn ang="0">
                  <a:pos x="355" y="139"/>
                </a:cxn>
                <a:cxn ang="0">
                  <a:pos x="341" y="114"/>
                </a:cxn>
                <a:cxn ang="0">
                  <a:pos x="320" y="92"/>
                </a:cxn>
                <a:cxn ang="0">
                  <a:pos x="267" y="59"/>
                </a:cxn>
                <a:cxn ang="0">
                  <a:pos x="239" y="52"/>
                </a:cxn>
                <a:cxn ang="0">
                  <a:pos x="206" y="48"/>
                </a:cxn>
                <a:cxn ang="0">
                  <a:pos x="174" y="52"/>
                </a:cxn>
                <a:cxn ang="0">
                  <a:pos x="144" y="61"/>
                </a:cxn>
                <a:cxn ang="0">
                  <a:pos x="91" y="97"/>
                </a:cxn>
                <a:cxn ang="0">
                  <a:pos x="75" y="118"/>
                </a:cxn>
                <a:cxn ang="0">
                  <a:pos x="60" y="144"/>
                </a:cxn>
                <a:cxn ang="0">
                  <a:pos x="51" y="173"/>
                </a:cxn>
                <a:cxn ang="0">
                  <a:pos x="48" y="203"/>
                </a:cxn>
                <a:cxn ang="0">
                  <a:pos x="52" y="234"/>
                </a:cxn>
              </a:cxnLst>
              <a:rect l="0" t="0" r="r" b="b"/>
              <a:pathLst>
                <a:path w="417" h="401">
                  <a:moveTo>
                    <a:pt x="1" y="203"/>
                  </a:moveTo>
                  <a:cubicBezTo>
                    <a:pt x="0" y="201"/>
                    <a:pt x="0" y="200"/>
                    <a:pt x="1" y="198"/>
                  </a:cubicBezTo>
                  <a:lnTo>
                    <a:pt x="5" y="163"/>
                  </a:lnTo>
                  <a:cubicBezTo>
                    <a:pt x="5" y="161"/>
                    <a:pt x="5" y="159"/>
                    <a:pt x="6" y="158"/>
                  </a:cubicBezTo>
                  <a:lnTo>
                    <a:pt x="17" y="125"/>
                  </a:lnTo>
                  <a:cubicBezTo>
                    <a:pt x="17" y="123"/>
                    <a:pt x="18" y="122"/>
                    <a:pt x="19" y="121"/>
                  </a:cubicBezTo>
                  <a:lnTo>
                    <a:pt x="36" y="91"/>
                  </a:lnTo>
                  <a:cubicBezTo>
                    <a:pt x="36" y="89"/>
                    <a:pt x="37" y="88"/>
                    <a:pt x="38" y="87"/>
                  </a:cubicBezTo>
                  <a:lnTo>
                    <a:pt x="60" y="61"/>
                  </a:lnTo>
                  <a:cubicBezTo>
                    <a:pt x="62" y="59"/>
                    <a:pt x="63" y="58"/>
                    <a:pt x="65" y="56"/>
                  </a:cubicBezTo>
                  <a:lnTo>
                    <a:pt x="124" y="18"/>
                  </a:lnTo>
                  <a:cubicBezTo>
                    <a:pt x="126" y="17"/>
                    <a:pt x="128" y="16"/>
                    <a:pt x="131" y="15"/>
                  </a:cubicBezTo>
                  <a:lnTo>
                    <a:pt x="165" y="5"/>
                  </a:lnTo>
                  <a:cubicBezTo>
                    <a:pt x="166" y="5"/>
                    <a:pt x="167" y="5"/>
                    <a:pt x="169" y="5"/>
                  </a:cubicBezTo>
                  <a:lnTo>
                    <a:pt x="206" y="1"/>
                  </a:lnTo>
                  <a:cubicBezTo>
                    <a:pt x="208" y="0"/>
                    <a:pt x="209" y="0"/>
                    <a:pt x="211" y="1"/>
                  </a:cubicBezTo>
                  <a:lnTo>
                    <a:pt x="248" y="5"/>
                  </a:lnTo>
                  <a:cubicBezTo>
                    <a:pt x="249" y="5"/>
                    <a:pt x="251" y="5"/>
                    <a:pt x="252" y="5"/>
                  </a:cubicBezTo>
                  <a:lnTo>
                    <a:pt x="287" y="15"/>
                  </a:lnTo>
                  <a:cubicBezTo>
                    <a:pt x="289" y="16"/>
                    <a:pt x="292" y="17"/>
                    <a:pt x="294" y="18"/>
                  </a:cubicBezTo>
                  <a:lnTo>
                    <a:pt x="352" y="56"/>
                  </a:lnTo>
                  <a:cubicBezTo>
                    <a:pt x="353" y="58"/>
                    <a:pt x="355" y="59"/>
                    <a:pt x="356" y="61"/>
                  </a:cubicBezTo>
                  <a:lnTo>
                    <a:pt x="379" y="87"/>
                  </a:lnTo>
                  <a:cubicBezTo>
                    <a:pt x="381" y="88"/>
                    <a:pt x="382" y="89"/>
                    <a:pt x="382" y="91"/>
                  </a:cubicBezTo>
                  <a:lnTo>
                    <a:pt x="399" y="121"/>
                  </a:lnTo>
                  <a:cubicBezTo>
                    <a:pt x="400" y="122"/>
                    <a:pt x="401" y="124"/>
                    <a:pt x="401" y="126"/>
                  </a:cubicBezTo>
                  <a:lnTo>
                    <a:pt x="411" y="159"/>
                  </a:lnTo>
                  <a:cubicBezTo>
                    <a:pt x="412" y="160"/>
                    <a:pt x="412" y="161"/>
                    <a:pt x="412" y="163"/>
                  </a:cubicBezTo>
                  <a:lnTo>
                    <a:pt x="416" y="198"/>
                  </a:lnTo>
                  <a:cubicBezTo>
                    <a:pt x="417" y="200"/>
                    <a:pt x="417" y="201"/>
                    <a:pt x="416" y="203"/>
                  </a:cubicBezTo>
                  <a:lnTo>
                    <a:pt x="412" y="239"/>
                  </a:lnTo>
                  <a:cubicBezTo>
                    <a:pt x="412" y="241"/>
                    <a:pt x="412" y="242"/>
                    <a:pt x="411" y="243"/>
                  </a:cubicBezTo>
                  <a:lnTo>
                    <a:pt x="401" y="276"/>
                  </a:lnTo>
                  <a:cubicBezTo>
                    <a:pt x="401" y="278"/>
                    <a:pt x="400" y="280"/>
                    <a:pt x="399" y="281"/>
                  </a:cubicBezTo>
                  <a:lnTo>
                    <a:pt x="382" y="311"/>
                  </a:lnTo>
                  <a:cubicBezTo>
                    <a:pt x="382" y="313"/>
                    <a:pt x="381" y="314"/>
                    <a:pt x="379" y="315"/>
                  </a:cubicBezTo>
                  <a:lnTo>
                    <a:pt x="356" y="341"/>
                  </a:lnTo>
                  <a:cubicBezTo>
                    <a:pt x="355" y="343"/>
                    <a:pt x="353" y="344"/>
                    <a:pt x="351" y="346"/>
                  </a:cubicBezTo>
                  <a:lnTo>
                    <a:pt x="293" y="383"/>
                  </a:lnTo>
                  <a:cubicBezTo>
                    <a:pt x="291" y="384"/>
                    <a:pt x="289" y="385"/>
                    <a:pt x="287" y="386"/>
                  </a:cubicBezTo>
                  <a:lnTo>
                    <a:pt x="252" y="396"/>
                  </a:lnTo>
                  <a:cubicBezTo>
                    <a:pt x="251" y="396"/>
                    <a:pt x="249" y="396"/>
                    <a:pt x="248" y="396"/>
                  </a:cubicBezTo>
                  <a:lnTo>
                    <a:pt x="211" y="400"/>
                  </a:lnTo>
                  <a:cubicBezTo>
                    <a:pt x="209" y="401"/>
                    <a:pt x="208" y="401"/>
                    <a:pt x="206" y="400"/>
                  </a:cubicBezTo>
                  <a:lnTo>
                    <a:pt x="169" y="396"/>
                  </a:lnTo>
                  <a:cubicBezTo>
                    <a:pt x="167" y="396"/>
                    <a:pt x="166" y="396"/>
                    <a:pt x="165" y="395"/>
                  </a:cubicBezTo>
                  <a:lnTo>
                    <a:pt x="131" y="385"/>
                  </a:lnTo>
                  <a:cubicBezTo>
                    <a:pt x="129" y="385"/>
                    <a:pt x="127" y="384"/>
                    <a:pt x="125" y="383"/>
                  </a:cubicBezTo>
                  <a:lnTo>
                    <a:pt x="66" y="346"/>
                  </a:lnTo>
                  <a:cubicBezTo>
                    <a:pt x="64" y="344"/>
                    <a:pt x="62" y="343"/>
                    <a:pt x="60" y="341"/>
                  </a:cubicBezTo>
                  <a:lnTo>
                    <a:pt x="38" y="315"/>
                  </a:lnTo>
                  <a:cubicBezTo>
                    <a:pt x="37" y="314"/>
                    <a:pt x="36" y="313"/>
                    <a:pt x="36" y="311"/>
                  </a:cubicBezTo>
                  <a:lnTo>
                    <a:pt x="19" y="281"/>
                  </a:lnTo>
                  <a:cubicBezTo>
                    <a:pt x="18" y="280"/>
                    <a:pt x="17" y="279"/>
                    <a:pt x="17" y="277"/>
                  </a:cubicBezTo>
                  <a:lnTo>
                    <a:pt x="6" y="244"/>
                  </a:lnTo>
                  <a:cubicBezTo>
                    <a:pt x="5" y="242"/>
                    <a:pt x="5" y="241"/>
                    <a:pt x="5" y="239"/>
                  </a:cubicBezTo>
                  <a:lnTo>
                    <a:pt x="1" y="203"/>
                  </a:lnTo>
                  <a:close/>
                  <a:moveTo>
                    <a:pt x="52" y="234"/>
                  </a:moveTo>
                  <a:lnTo>
                    <a:pt x="51" y="229"/>
                  </a:lnTo>
                  <a:lnTo>
                    <a:pt x="62" y="262"/>
                  </a:lnTo>
                  <a:lnTo>
                    <a:pt x="60" y="258"/>
                  </a:lnTo>
                  <a:lnTo>
                    <a:pt x="77" y="288"/>
                  </a:lnTo>
                  <a:lnTo>
                    <a:pt x="75" y="284"/>
                  </a:lnTo>
                  <a:lnTo>
                    <a:pt x="97" y="310"/>
                  </a:lnTo>
                  <a:lnTo>
                    <a:pt x="91" y="305"/>
                  </a:lnTo>
                  <a:lnTo>
                    <a:pt x="150" y="342"/>
                  </a:lnTo>
                  <a:lnTo>
                    <a:pt x="144" y="339"/>
                  </a:lnTo>
                  <a:lnTo>
                    <a:pt x="178" y="349"/>
                  </a:lnTo>
                  <a:lnTo>
                    <a:pt x="174" y="349"/>
                  </a:lnTo>
                  <a:lnTo>
                    <a:pt x="211" y="353"/>
                  </a:lnTo>
                  <a:lnTo>
                    <a:pt x="206" y="353"/>
                  </a:lnTo>
                  <a:lnTo>
                    <a:pt x="243" y="349"/>
                  </a:lnTo>
                  <a:lnTo>
                    <a:pt x="239" y="349"/>
                  </a:lnTo>
                  <a:lnTo>
                    <a:pt x="274" y="339"/>
                  </a:lnTo>
                  <a:lnTo>
                    <a:pt x="268" y="342"/>
                  </a:lnTo>
                  <a:lnTo>
                    <a:pt x="326" y="305"/>
                  </a:lnTo>
                  <a:lnTo>
                    <a:pt x="320" y="310"/>
                  </a:lnTo>
                  <a:lnTo>
                    <a:pt x="343" y="284"/>
                  </a:lnTo>
                  <a:lnTo>
                    <a:pt x="341" y="288"/>
                  </a:lnTo>
                  <a:lnTo>
                    <a:pt x="358" y="258"/>
                  </a:lnTo>
                  <a:lnTo>
                    <a:pt x="355" y="263"/>
                  </a:lnTo>
                  <a:lnTo>
                    <a:pt x="365" y="230"/>
                  </a:lnTo>
                  <a:lnTo>
                    <a:pt x="365" y="234"/>
                  </a:lnTo>
                  <a:lnTo>
                    <a:pt x="369" y="198"/>
                  </a:lnTo>
                  <a:lnTo>
                    <a:pt x="369" y="203"/>
                  </a:lnTo>
                  <a:lnTo>
                    <a:pt x="365" y="168"/>
                  </a:lnTo>
                  <a:lnTo>
                    <a:pt x="365" y="172"/>
                  </a:lnTo>
                  <a:lnTo>
                    <a:pt x="355" y="139"/>
                  </a:lnTo>
                  <a:lnTo>
                    <a:pt x="358" y="144"/>
                  </a:lnTo>
                  <a:lnTo>
                    <a:pt x="341" y="114"/>
                  </a:lnTo>
                  <a:lnTo>
                    <a:pt x="343" y="118"/>
                  </a:lnTo>
                  <a:lnTo>
                    <a:pt x="320" y="92"/>
                  </a:lnTo>
                  <a:lnTo>
                    <a:pt x="325" y="97"/>
                  </a:lnTo>
                  <a:lnTo>
                    <a:pt x="267" y="59"/>
                  </a:lnTo>
                  <a:lnTo>
                    <a:pt x="274" y="62"/>
                  </a:lnTo>
                  <a:lnTo>
                    <a:pt x="239" y="52"/>
                  </a:lnTo>
                  <a:lnTo>
                    <a:pt x="243" y="52"/>
                  </a:lnTo>
                  <a:lnTo>
                    <a:pt x="206" y="48"/>
                  </a:lnTo>
                  <a:lnTo>
                    <a:pt x="211" y="48"/>
                  </a:lnTo>
                  <a:lnTo>
                    <a:pt x="174" y="52"/>
                  </a:lnTo>
                  <a:lnTo>
                    <a:pt x="178" y="51"/>
                  </a:lnTo>
                  <a:lnTo>
                    <a:pt x="144" y="61"/>
                  </a:lnTo>
                  <a:lnTo>
                    <a:pt x="150" y="59"/>
                  </a:lnTo>
                  <a:lnTo>
                    <a:pt x="91" y="97"/>
                  </a:lnTo>
                  <a:lnTo>
                    <a:pt x="97" y="92"/>
                  </a:lnTo>
                  <a:lnTo>
                    <a:pt x="75" y="118"/>
                  </a:lnTo>
                  <a:lnTo>
                    <a:pt x="77" y="114"/>
                  </a:lnTo>
                  <a:lnTo>
                    <a:pt x="60" y="144"/>
                  </a:lnTo>
                  <a:lnTo>
                    <a:pt x="62" y="140"/>
                  </a:lnTo>
                  <a:lnTo>
                    <a:pt x="51" y="173"/>
                  </a:lnTo>
                  <a:lnTo>
                    <a:pt x="52" y="168"/>
                  </a:lnTo>
                  <a:lnTo>
                    <a:pt x="48" y="203"/>
                  </a:lnTo>
                  <a:lnTo>
                    <a:pt x="48" y="198"/>
                  </a:lnTo>
                  <a:lnTo>
                    <a:pt x="52" y="234"/>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70" name="Freeform 46"/>
            <p:cNvSpPr>
              <a:spLocks/>
            </p:cNvSpPr>
            <p:nvPr/>
          </p:nvSpPr>
          <p:spPr bwMode="auto">
            <a:xfrm>
              <a:off x="5919788" y="2172172"/>
              <a:ext cx="123825" cy="120650"/>
            </a:xfrm>
            <a:custGeom>
              <a:avLst/>
              <a:gdLst/>
              <a:ahLst/>
              <a:cxnLst>
                <a:cxn ang="0">
                  <a:pos x="0" y="176"/>
                </a:cxn>
                <a:cxn ang="0">
                  <a:pos x="184" y="0"/>
                </a:cxn>
                <a:cxn ang="0">
                  <a:pos x="184" y="0"/>
                </a:cxn>
                <a:cxn ang="0">
                  <a:pos x="184" y="0"/>
                </a:cxn>
                <a:cxn ang="0">
                  <a:pos x="368" y="176"/>
                </a:cxn>
                <a:cxn ang="0">
                  <a:pos x="368" y="176"/>
                </a:cxn>
                <a:cxn ang="0">
                  <a:pos x="368" y="176"/>
                </a:cxn>
                <a:cxn ang="0">
                  <a:pos x="184" y="352"/>
                </a:cxn>
                <a:cxn ang="0">
                  <a:pos x="184" y="352"/>
                </a:cxn>
                <a:cxn ang="0">
                  <a:pos x="184" y="352"/>
                </a:cxn>
                <a:cxn ang="0">
                  <a:pos x="0" y="176"/>
                </a:cxn>
                <a:cxn ang="0">
                  <a:pos x="0" y="176"/>
                </a:cxn>
              </a:cxnLst>
              <a:rect l="0" t="0" r="r" b="b"/>
              <a:pathLst>
                <a:path w="368" h="352">
                  <a:moveTo>
                    <a:pt x="0" y="176"/>
                  </a:moveTo>
                  <a:cubicBezTo>
                    <a:pt x="0" y="79"/>
                    <a:pt x="83" y="0"/>
                    <a:pt x="184" y="0"/>
                  </a:cubicBezTo>
                  <a:cubicBezTo>
                    <a:pt x="184" y="0"/>
                    <a:pt x="184" y="0"/>
                    <a:pt x="184" y="0"/>
                  </a:cubicBezTo>
                  <a:lnTo>
                    <a:pt x="184" y="0"/>
                  </a:lnTo>
                  <a:cubicBezTo>
                    <a:pt x="286" y="0"/>
                    <a:pt x="368" y="79"/>
                    <a:pt x="368" y="176"/>
                  </a:cubicBezTo>
                  <a:cubicBezTo>
                    <a:pt x="368" y="176"/>
                    <a:pt x="368" y="176"/>
                    <a:pt x="368" y="176"/>
                  </a:cubicBezTo>
                  <a:lnTo>
                    <a:pt x="368" y="176"/>
                  </a:lnTo>
                  <a:cubicBezTo>
                    <a:pt x="368" y="274"/>
                    <a:pt x="286" y="352"/>
                    <a:pt x="184" y="352"/>
                  </a:cubicBezTo>
                  <a:cubicBezTo>
                    <a:pt x="184" y="352"/>
                    <a:pt x="184" y="352"/>
                    <a:pt x="184" y="352"/>
                  </a:cubicBezTo>
                  <a:lnTo>
                    <a:pt x="184" y="352"/>
                  </a:lnTo>
                  <a:cubicBezTo>
                    <a:pt x="83" y="352"/>
                    <a:pt x="0" y="274"/>
                    <a:pt x="0" y="176"/>
                  </a:cubicBezTo>
                  <a:cubicBezTo>
                    <a:pt x="0" y="176"/>
                    <a:pt x="0" y="176"/>
                    <a:pt x="0" y="176"/>
                  </a:cubicBezTo>
                  <a:close/>
                </a:path>
              </a:pathLst>
            </a:custGeom>
            <a:solidFill>
              <a:srgbClr val="FFFFF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71" name="Freeform 47"/>
            <p:cNvSpPr>
              <a:spLocks noEditPoints="1"/>
            </p:cNvSpPr>
            <p:nvPr/>
          </p:nvSpPr>
          <p:spPr bwMode="auto">
            <a:xfrm>
              <a:off x="5911850" y="2164234"/>
              <a:ext cx="139700" cy="136525"/>
            </a:xfrm>
            <a:custGeom>
              <a:avLst/>
              <a:gdLst/>
              <a:ahLst/>
              <a:cxnLst>
                <a:cxn ang="0">
                  <a:pos x="1" y="198"/>
                </a:cxn>
                <a:cxn ang="0">
                  <a:pos x="6" y="158"/>
                </a:cxn>
                <a:cxn ang="0">
                  <a:pos x="19" y="121"/>
                </a:cxn>
                <a:cxn ang="0">
                  <a:pos x="38" y="87"/>
                </a:cxn>
                <a:cxn ang="0">
                  <a:pos x="65" y="56"/>
                </a:cxn>
                <a:cxn ang="0">
                  <a:pos x="131" y="15"/>
                </a:cxn>
                <a:cxn ang="0">
                  <a:pos x="169" y="5"/>
                </a:cxn>
                <a:cxn ang="0">
                  <a:pos x="211" y="1"/>
                </a:cxn>
                <a:cxn ang="0">
                  <a:pos x="252" y="5"/>
                </a:cxn>
                <a:cxn ang="0">
                  <a:pos x="294" y="18"/>
                </a:cxn>
                <a:cxn ang="0">
                  <a:pos x="356" y="61"/>
                </a:cxn>
                <a:cxn ang="0">
                  <a:pos x="382" y="91"/>
                </a:cxn>
                <a:cxn ang="0">
                  <a:pos x="401" y="126"/>
                </a:cxn>
                <a:cxn ang="0">
                  <a:pos x="412" y="163"/>
                </a:cxn>
                <a:cxn ang="0">
                  <a:pos x="416" y="203"/>
                </a:cxn>
                <a:cxn ang="0">
                  <a:pos x="411" y="243"/>
                </a:cxn>
                <a:cxn ang="0">
                  <a:pos x="399" y="281"/>
                </a:cxn>
                <a:cxn ang="0">
                  <a:pos x="379" y="315"/>
                </a:cxn>
                <a:cxn ang="0">
                  <a:pos x="351" y="346"/>
                </a:cxn>
                <a:cxn ang="0">
                  <a:pos x="287" y="386"/>
                </a:cxn>
                <a:cxn ang="0">
                  <a:pos x="248" y="396"/>
                </a:cxn>
                <a:cxn ang="0">
                  <a:pos x="206" y="400"/>
                </a:cxn>
                <a:cxn ang="0">
                  <a:pos x="165" y="395"/>
                </a:cxn>
                <a:cxn ang="0">
                  <a:pos x="125" y="383"/>
                </a:cxn>
                <a:cxn ang="0">
                  <a:pos x="60" y="341"/>
                </a:cxn>
                <a:cxn ang="0">
                  <a:pos x="36" y="311"/>
                </a:cxn>
                <a:cxn ang="0">
                  <a:pos x="17" y="277"/>
                </a:cxn>
                <a:cxn ang="0">
                  <a:pos x="5" y="239"/>
                </a:cxn>
                <a:cxn ang="0">
                  <a:pos x="52" y="234"/>
                </a:cxn>
                <a:cxn ang="0">
                  <a:pos x="62" y="262"/>
                </a:cxn>
                <a:cxn ang="0">
                  <a:pos x="77" y="288"/>
                </a:cxn>
                <a:cxn ang="0">
                  <a:pos x="97" y="310"/>
                </a:cxn>
                <a:cxn ang="0">
                  <a:pos x="150" y="342"/>
                </a:cxn>
                <a:cxn ang="0">
                  <a:pos x="178" y="349"/>
                </a:cxn>
                <a:cxn ang="0">
                  <a:pos x="211" y="353"/>
                </a:cxn>
                <a:cxn ang="0">
                  <a:pos x="243" y="349"/>
                </a:cxn>
                <a:cxn ang="0">
                  <a:pos x="274" y="339"/>
                </a:cxn>
                <a:cxn ang="0">
                  <a:pos x="326" y="305"/>
                </a:cxn>
                <a:cxn ang="0">
                  <a:pos x="343" y="284"/>
                </a:cxn>
                <a:cxn ang="0">
                  <a:pos x="358" y="258"/>
                </a:cxn>
                <a:cxn ang="0">
                  <a:pos x="365" y="230"/>
                </a:cxn>
                <a:cxn ang="0">
                  <a:pos x="369" y="198"/>
                </a:cxn>
                <a:cxn ang="0">
                  <a:pos x="365" y="168"/>
                </a:cxn>
                <a:cxn ang="0">
                  <a:pos x="355" y="139"/>
                </a:cxn>
                <a:cxn ang="0">
                  <a:pos x="341" y="114"/>
                </a:cxn>
                <a:cxn ang="0">
                  <a:pos x="320" y="92"/>
                </a:cxn>
                <a:cxn ang="0">
                  <a:pos x="267" y="59"/>
                </a:cxn>
                <a:cxn ang="0">
                  <a:pos x="239" y="52"/>
                </a:cxn>
                <a:cxn ang="0">
                  <a:pos x="206" y="48"/>
                </a:cxn>
                <a:cxn ang="0">
                  <a:pos x="174" y="52"/>
                </a:cxn>
                <a:cxn ang="0">
                  <a:pos x="144" y="61"/>
                </a:cxn>
                <a:cxn ang="0">
                  <a:pos x="91" y="97"/>
                </a:cxn>
                <a:cxn ang="0">
                  <a:pos x="75" y="118"/>
                </a:cxn>
                <a:cxn ang="0">
                  <a:pos x="60" y="144"/>
                </a:cxn>
                <a:cxn ang="0">
                  <a:pos x="51" y="173"/>
                </a:cxn>
                <a:cxn ang="0">
                  <a:pos x="48" y="203"/>
                </a:cxn>
                <a:cxn ang="0">
                  <a:pos x="52" y="234"/>
                </a:cxn>
              </a:cxnLst>
              <a:rect l="0" t="0" r="r" b="b"/>
              <a:pathLst>
                <a:path w="417" h="401">
                  <a:moveTo>
                    <a:pt x="1" y="203"/>
                  </a:moveTo>
                  <a:cubicBezTo>
                    <a:pt x="0" y="201"/>
                    <a:pt x="0" y="200"/>
                    <a:pt x="1" y="198"/>
                  </a:cubicBezTo>
                  <a:lnTo>
                    <a:pt x="5" y="163"/>
                  </a:lnTo>
                  <a:cubicBezTo>
                    <a:pt x="5" y="161"/>
                    <a:pt x="5" y="159"/>
                    <a:pt x="6" y="158"/>
                  </a:cubicBezTo>
                  <a:lnTo>
                    <a:pt x="17" y="125"/>
                  </a:lnTo>
                  <a:cubicBezTo>
                    <a:pt x="17" y="123"/>
                    <a:pt x="18" y="122"/>
                    <a:pt x="19" y="121"/>
                  </a:cubicBezTo>
                  <a:lnTo>
                    <a:pt x="36" y="91"/>
                  </a:lnTo>
                  <a:cubicBezTo>
                    <a:pt x="36" y="89"/>
                    <a:pt x="37" y="88"/>
                    <a:pt x="38" y="87"/>
                  </a:cubicBezTo>
                  <a:lnTo>
                    <a:pt x="60" y="61"/>
                  </a:lnTo>
                  <a:cubicBezTo>
                    <a:pt x="62" y="59"/>
                    <a:pt x="63" y="58"/>
                    <a:pt x="65" y="56"/>
                  </a:cubicBezTo>
                  <a:lnTo>
                    <a:pt x="124" y="18"/>
                  </a:lnTo>
                  <a:cubicBezTo>
                    <a:pt x="126" y="17"/>
                    <a:pt x="128" y="16"/>
                    <a:pt x="131" y="15"/>
                  </a:cubicBezTo>
                  <a:lnTo>
                    <a:pt x="165" y="5"/>
                  </a:lnTo>
                  <a:cubicBezTo>
                    <a:pt x="166" y="5"/>
                    <a:pt x="167" y="5"/>
                    <a:pt x="169" y="5"/>
                  </a:cubicBezTo>
                  <a:lnTo>
                    <a:pt x="206" y="1"/>
                  </a:lnTo>
                  <a:cubicBezTo>
                    <a:pt x="208" y="0"/>
                    <a:pt x="209" y="0"/>
                    <a:pt x="211" y="1"/>
                  </a:cubicBezTo>
                  <a:lnTo>
                    <a:pt x="248" y="5"/>
                  </a:lnTo>
                  <a:cubicBezTo>
                    <a:pt x="249" y="5"/>
                    <a:pt x="251" y="5"/>
                    <a:pt x="252" y="5"/>
                  </a:cubicBezTo>
                  <a:lnTo>
                    <a:pt x="287" y="15"/>
                  </a:lnTo>
                  <a:cubicBezTo>
                    <a:pt x="289" y="16"/>
                    <a:pt x="292" y="17"/>
                    <a:pt x="294" y="18"/>
                  </a:cubicBezTo>
                  <a:lnTo>
                    <a:pt x="352" y="56"/>
                  </a:lnTo>
                  <a:cubicBezTo>
                    <a:pt x="353" y="58"/>
                    <a:pt x="355" y="59"/>
                    <a:pt x="356" y="61"/>
                  </a:cubicBezTo>
                  <a:lnTo>
                    <a:pt x="379" y="87"/>
                  </a:lnTo>
                  <a:cubicBezTo>
                    <a:pt x="381" y="88"/>
                    <a:pt x="382" y="89"/>
                    <a:pt x="382" y="91"/>
                  </a:cubicBezTo>
                  <a:lnTo>
                    <a:pt x="399" y="121"/>
                  </a:lnTo>
                  <a:cubicBezTo>
                    <a:pt x="400" y="122"/>
                    <a:pt x="401" y="124"/>
                    <a:pt x="401" y="126"/>
                  </a:cubicBezTo>
                  <a:lnTo>
                    <a:pt x="411" y="159"/>
                  </a:lnTo>
                  <a:cubicBezTo>
                    <a:pt x="412" y="160"/>
                    <a:pt x="412" y="161"/>
                    <a:pt x="412" y="163"/>
                  </a:cubicBezTo>
                  <a:lnTo>
                    <a:pt x="416" y="198"/>
                  </a:lnTo>
                  <a:cubicBezTo>
                    <a:pt x="417" y="200"/>
                    <a:pt x="417" y="201"/>
                    <a:pt x="416" y="203"/>
                  </a:cubicBezTo>
                  <a:lnTo>
                    <a:pt x="412" y="239"/>
                  </a:lnTo>
                  <a:cubicBezTo>
                    <a:pt x="412" y="241"/>
                    <a:pt x="412" y="242"/>
                    <a:pt x="411" y="243"/>
                  </a:cubicBezTo>
                  <a:lnTo>
                    <a:pt x="401" y="276"/>
                  </a:lnTo>
                  <a:cubicBezTo>
                    <a:pt x="401" y="278"/>
                    <a:pt x="400" y="280"/>
                    <a:pt x="399" y="281"/>
                  </a:cubicBezTo>
                  <a:lnTo>
                    <a:pt x="382" y="311"/>
                  </a:lnTo>
                  <a:cubicBezTo>
                    <a:pt x="382" y="313"/>
                    <a:pt x="381" y="314"/>
                    <a:pt x="379" y="315"/>
                  </a:cubicBezTo>
                  <a:lnTo>
                    <a:pt x="356" y="341"/>
                  </a:lnTo>
                  <a:cubicBezTo>
                    <a:pt x="355" y="343"/>
                    <a:pt x="353" y="344"/>
                    <a:pt x="351" y="346"/>
                  </a:cubicBezTo>
                  <a:lnTo>
                    <a:pt x="293" y="383"/>
                  </a:lnTo>
                  <a:cubicBezTo>
                    <a:pt x="291" y="384"/>
                    <a:pt x="289" y="385"/>
                    <a:pt x="287" y="386"/>
                  </a:cubicBezTo>
                  <a:lnTo>
                    <a:pt x="252" y="396"/>
                  </a:lnTo>
                  <a:cubicBezTo>
                    <a:pt x="251" y="396"/>
                    <a:pt x="249" y="396"/>
                    <a:pt x="248" y="396"/>
                  </a:cubicBezTo>
                  <a:lnTo>
                    <a:pt x="211" y="400"/>
                  </a:lnTo>
                  <a:cubicBezTo>
                    <a:pt x="209" y="401"/>
                    <a:pt x="208" y="401"/>
                    <a:pt x="206" y="400"/>
                  </a:cubicBezTo>
                  <a:lnTo>
                    <a:pt x="169" y="396"/>
                  </a:lnTo>
                  <a:cubicBezTo>
                    <a:pt x="167" y="396"/>
                    <a:pt x="166" y="396"/>
                    <a:pt x="165" y="395"/>
                  </a:cubicBezTo>
                  <a:lnTo>
                    <a:pt x="131" y="385"/>
                  </a:lnTo>
                  <a:cubicBezTo>
                    <a:pt x="129" y="385"/>
                    <a:pt x="127" y="384"/>
                    <a:pt x="125" y="383"/>
                  </a:cubicBezTo>
                  <a:lnTo>
                    <a:pt x="66" y="346"/>
                  </a:lnTo>
                  <a:cubicBezTo>
                    <a:pt x="64" y="344"/>
                    <a:pt x="62" y="343"/>
                    <a:pt x="60" y="341"/>
                  </a:cubicBezTo>
                  <a:lnTo>
                    <a:pt x="38" y="315"/>
                  </a:lnTo>
                  <a:cubicBezTo>
                    <a:pt x="37" y="314"/>
                    <a:pt x="36" y="313"/>
                    <a:pt x="36" y="311"/>
                  </a:cubicBezTo>
                  <a:lnTo>
                    <a:pt x="19" y="281"/>
                  </a:lnTo>
                  <a:cubicBezTo>
                    <a:pt x="18" y="280"/>
                    <a:pt x="17" y="279"/>
                    <a:pt x="17" y="277"/>
                  </a:cubicBezTo>
                  <a:lnTo>
                    <a:pt x="6" y="244"/>
                  </a:lnTo>
                  <a:cubicBezTo>
                    <a:pt x="5" y="242"/>
                    <a:pt x="5" y="241"/>
                    <a:pt x="5" y="239"/>
                  </a:cubicBezTo>
                  <a:lnTo>
                    <a:pt x="1" y="203"/>
                  </a:lnTo>
                  <a:close/>
                  <a:moveTo>
                    <a:pt x="52" y="234"/>
                  </a:moveTo>
                  <a:lnTo>
                    <a:pt x="51" y="229"/>
                  </a:lnTo>
                  <a:lnTo>
                    <a:pt x="62" y="262"/>
                  </a:lnTo>
                  <a:lnTo>
                    <a:pt x="60" y="258"/>
                  </a:lnTo>
                  <a:lnTo>
                    <a:pt x="77" y="288"/>
                  </a:lnTo>
                  <a:lnTo>
                    <a:pt x="75" y="284"/>
                  </a:lnTo>
                  <a:lnTo>
                    <a:pt x="97" y="310"/>
                  </a:lnTo>
                  <a:lnTo>
                    <a:pt x="91" y="305"/>
                  </a:lnTo>
                  <a:lnTo>
                    <a:pt x="150" y="342"/>
                  </a:lnTo>
                  <a:lnTo>
                    <a:pt x="144" y="339"/>
                  </a:lnTo>
                  <a:lnTo>
                    <a:pt x="178" y="349"/>
                  </a:lnTo>
                  <a:lnTo>
                    <a:pt x="174" y="349"/>
                  </a:lnTo>
                  <a:lnTo>
                    <a:pt x="211" y="353"/>
                  </a:lnTo>
                  <a:lnTo>
                    <a:pt x="206" y="353"/>
                  </a:lnTo>
                  <a:lnTo>
                    <a:pt x="243" y="349"/>
                  </a:lnTo>
                  <a:lnTo>
                    <a:pt x="239" y="349"/>
                  </a:lnTo>
                  <a:lnTo>
                    <a:pt x="274" y="339"/>
                  </a:lnTo>
                  <a:lnTo>
                    <a:pt x="268" y="342"/>
                  </a:lnTo>
                  <a:lnTo>
                    <a:pt x="326" y="305"/>
                  </a:lnTo>
                  <a:lnTo>
                    <a:pt x="320" y="310"/>
                  </a:lnTo>
                  <a:lnTo>
                    <a:pt x="343" y="284"/>
                  </a:lnTo>
                  <a:lnTo>
                    <a:pt x="341" y="288"/>
                  </a:lnTo>
                  <a:lnTo>
                    <a:pt x="358" y="258"/>
                  </a:lnTo>
                  <a:lnTo>
                    <a:pt x="355" y="263"/>
                  </a:lnTo>
                  <a:lnTo>
                    <a:pt x="365" y="230"/>
                  </a:lnTo>
                  <a:lnTo>
                    <a:pt x="365" y="234"/>
                  </a:lnTo>
                  <a:lnTo>
                    <a:pt x="369" y="198"/>
                  </a:lnTo>
                  <a:lnTo>
                    <a:pt x="369" y="203"/>
                  </a:lnTo>
                  <a:lnTo>
                    <a:pt x="365" y="168"/>
                  </a:lnTo>
                  <a:lnTo>
                    <a:pt x="365" y="172"/>
                  </a:lnTo>
                  <a:lnTo>
                    <a:pt x="355" y="139"/>
                  </a:lnTo>
                  <a:lnTo>
                    <a:pt x="358" y="144"/>
                  </a:lnTo>
                  <a:lnTo>
                    <a:pt x="341" y="114"/>
                  </a:lnTo>
                  <a:lnTo>
                    <a:pt x="343" y="118"/>
                  </a:lnTo>
                  <a:lnTo>
                    <a:pt x="320" y="92"/>
                  </a:lnTo>
                  <a:lnTo>
                    <a:pt x="325" y="97"/>
                  </a:lnTo>
                  <a:lnTo>
                    <a:pt x="267" y="59"/>
                  </a:lnTo>
                  <a:lnTo>
                    <a:pt x="274" y="62"/>
                  </a:lnTo>
                  <a:lnTo>
                    <a:pt x="239" y="52"/>
                  </a:lnTo>
                  <a:lnTo>
                    <a:pt x="243" y="52"/>
                  </a:lnTo>
                  <a:lnTo>
                    <a:pt x="206" y="48"/>
                  </a:lnTo>
                  <a:lnTo>
                    <a:pt x="211" y="48"/>
                  </a:lnTo>
                  <a:lnTo>
                    <a:pt x="174" y="52"/>
                  </a:lnTo>
                  <a:lnTo>
                    <a:pt x="178" y="51"/>
                  </a:lnTo>
                  <a:lnTo>
                    <a:pt x="144" y="61"/>
                  </a:lnTo>
                  <a:lnTo>
                    <a:pt x="150" y="59"/>
                  </a:lnTo>
                  <a:lnTo>
                    <a:pt x="91" y="97"/>
                  </a:lnTo>
                  <a:lnTo>
                    <a:pt x="97" y="92"/>
                  </a:lnTo>
                  <a:lnTo>
                    <a:pt x="75" y="118"/>
                  </a:lnTo>
                  <a:lnTo>
                    <a:pt x="77" y="114"/>
                  </a:lnTo>
                  <a:lnTo>
                    <a:pt x="60" y="144"/>
                  </a:lnTo>
                  <a:lnTo>
                    <a:pt x="62" y="140"/>
                  </a:lnTo>
                  <a:lnTo>
                    <a:pt x="51" y="173"/>
                  </a:lnTo>
                  <a:lnTo>
                    <a:pt x="52" y="168"/>
                  </a:lnTo>
                  <a:lnTo>
                    <a:pt x="48" y="203"/>
                  </a:lnTo>
                  <a:lnTo>
                    <a:pt x="48" y="198"/>
                  </a:lnTo>
                  <a:lnTo>
                    <a:pt x="52" y="234"/>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72" name="Freeform 48"/>
            <p:cNvSpPr>
              <a:spLocks/>
            </p:cNvSpPr>
            <p:nvPr/>
          </p:nvSpPr>
          <p:spPr bwMode="auto">
            <a:xfrm>
              <a:off x="5919788" y="2380134"/>
              <a:ext cx="123825" cy="125413"/>
            </a:xfrm>
            <a:custGeom>
              <a:avLst/>
              <a:gdLst/>
              <a:ahLst/>
              <a:cxnLst>
                <a:cxn ang="0">
                  <a:pos x="0" y="184"/>
                </a:cxn>
                <a:cxn ang="0">
                  <a:pos x="184" y="0"/>
                </a:cxn>
                <a:cxn ang="0">
                  <a:pos x="184" y="0"/>
                </a:cxn>
                <a:cxn ang="0">
                  <a:pos x="184" y="0"/>
                </a:cxn>
                <a:cxn ang="0">
                  <a:pos x="368" y="184"/>
                </a:cxn>
                <a:cxn ang="0">
                  <a:pos x="368" y="184"/>
                </a:cxn>
                <a:cxn ang="0">
                  <a:pos x="368" y="184"/>
                </a:cxn>
                <a:cxn ang="0">
                  <a:pos x="184" y="368"/>
                </a:cxn>
                <a:cxn ang="0">
                  <a:pos x="184" y="368"/>
                </a:cxn>
                <a:cxn ang="0">
                  <a:pos x="184" y="368"/>
                </a:cxn>
                <a:cxn ang="0">
                  <a:pos x="0" y="184"/>
                </a:cxn>
                <a:cxn ang="0">
                  <a:pos x="0" y="184"/>
                </a:cxn>
              </a:cxnLst>
              <a:rect l="0" t="0" r="r" b="b"/>
              <a:pathLst>
                <a:path w="368" h="368">
                  <a:moveTo>
                    <a:pt x="0" y="184"/>
                  </a:moveTo>
                  <a:cubicBezTo>
                    <a:pt x="0" y="83"/>
                    <a:pt x="83" y="0"/>
                    <a:pt x="184" y="0"/>
                  </a:cubicBezTo>
                  <a:cubicBezTo>
                    <a:pt x="184" y="0"/>
                    <a:pt x="184" y="0"/>
                    <a:pt x="184" y="0"/>
                  </a:cubicBezTo>
                  <a:lnTo>
                    <a:pt x="184" y="0"/>
                  </a:lnTo>
                  <a:cubicBezTo>
                    <a:pt x="286" y="0"/>
                    <a:pt x="368" y="83"/>
                    <a:pt x="368" y="184"/>
                  </a:cubicBezTo>
                  <a:cubicBezTo>
                    <a:pt x="368" y="184"/>
                    <a:pt x="368" y="184"/>
                    <a:pt x="368" y="184"/>
                  </a:cubicBezTo>
                  <a:lnTo>
                    <a:pt x="368" y="184"/>
                  </a:lnTo>
                  <a:cubicBezTo>
                    <a:pt x="368" y="286"/>
                    <a:pt x="286" y="368"/>
                    <a:pt x="184" y="368"/>
                  </a:cubicBezTo>
                  <a:cubicBezTo>
                    <a:pt x="184" y="368"/>
                    <a:pt x="184" y="368"/>
                    <a:pt x="184" y="368"/>
                  </a:cubicBezTo>
                  <a:lnTo>
                    <a:pt x="184" y="368"/>
                  </a:lnTo>
                  <a:cubicBezTo>
                    <a:pt x="83" y="368"/>
                    <a:pt x="0" y="286"/>
                    <a:pt x="0" y="184"/>
                  </a:cubicBezTo>
                  <a:cubicBezTo>
                    <a:pt x="0" y="184"/>
                    <a:pt x="0" y="184"/>
                    <a:pt x="0" y="184"/>
                  </a:cubicBezTo>
                  <a:close/>
                </a:path>
              </a:pathLst>
            </a:custGeom>
            <a:solidFill>
              <a:srgbClr val="FFFFF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73" name="Freeform 49"/>
            <p:cNvSpPr>
              <a:spLocks noEditPoints="1"/>
            </p:cNvSpPr>
            <p:nvPr/>
          </p:nvSpPr>
          <p:spPr bwMode="auto">
            <a:xfrm>
              <a:off x="5911850" y="2372197"/>
              <a:ext cx="139700" cy="141288"/>
            </a:xfrm>
            <a:custGeom>
              <a:avLst/>
              <a:gdLst/>
              <a:ahLst/>
              <a:cxnLst>
                <a:cxn ang="0">
                  <a:pos x="5" y="169"/>
                </a:cxn>
                <a:cxn ang="0">
                  <a:pos x="18" y="126"/>
                </a:cxn>
                <a:cxn ang="0">
                  <a:pos x="60" y="63"/>
                </a:cxn>
                <a:cxn ang="0">
                  <a:pos x="94" y="35"/>
                </a:cxn>
                <a:cxn ang="0">
                  <a:pos x="164" y="6"/>
                </a:cxn>
                <a:cxn ang="0">
                  <a:pos x="211" y="1"/>
                </a:cxn>
                <a:cxn ang="0">
                  <a:pos x="288" y="17"/>
                </a:cxn>
                <a:cxn ang="0">
                  <a:pos x="327" y="38"/>
                </a:cxn>
                <a:cxn ang="0">
                  <a:pos x="380" y="90"/>
                </a:cxn>
                <a:cxn ang="0">
                  <a:pos x="401" y="131"/>
                </a:cxn>
                <a:cxn ang="0">
                  <a:pos x="416" y="206"/>
                </a:cxn>
                <a:cxn ang="0">
                  <a:pos x="412" y="252"/>
                </a:cxn>
                <a:cxn ang="0">
                  <a:pos x="383" y="323"/>
                </a:cxn>
                <a:cxn ang="0">
                  <a:pos x="354" y="357"/>
                </a:cxn>
                <a:cxn ang="0">
                  <a:pos x="292" y="400"/>
                </a:cxn>
                <a:cxn ang="0">
                  <a:pos x="248" y="412"/>
                </a:cxn>
                <a:cxn ang="0">
                  <a:pos x="169" y="412"/>
                </a:cxn>
                <a:cxn ang="0">
                  <a:pos x="126" y="400"/>
                </a:cxn>
                <a:cxn ang="0">
                  <a:pos x="63" y="357"/>
                </a:cxn>
                <a:cxn ang="0">
                  <a:pos x="35" y="323"/>
                </a:cxn>
                <a:cxn ang="0">
                  <a:pos x="6" y="253"/>
                </a:cxn>
                <a:cxn ang="0">
                  <a:pos x="52" y="243"/>
                </a:cxn>
                <a:cxn ang="0">
                  <a:pos x="61" y="269"/>
                </a:cxn>
                <a:cxn ang="0">
                  <a:pos x="97" y="323"/>
                </a:cxn>
                <a:cxn ang="0">
                  <a:pos x="117" y="340"/>
                </a:cxn>
                <a:cxn ang="0">
                  <a:pos x="178" y="365"/>
                </a:cxn>
                <a:cxn ang="0">
                  <a:pos x="206" y="369"/>
                </a:cxn>
                <a:cxn ang="0">
                  <a:pos x="274" y="355"/>
                </a:cxn>
                <a:cxn ang="0">
                  <a:pos x="296" y="343"/>
                </a:cxn>
                <a:cxn ang="0">
                  <a:pos x="343" y="296"/>
                </a:cxn>
                <a:cxn ang="0">
                  <a:pos x="355" y="274"/>
                </a:cxn>
                <a:cxn ang="0">
                  <a:pos x="369" y="206"/>
                </a:cxn>
                <a:cxn ang="0">
                  <a:pos x="365" y="178"/>
                </a:cxn>
                <a:cxn ang="0">
                  <a:pos x="340" y="117"/>
                </a:cxn>
                <a:cxn ang="0">
                  <a:pos x="323" y="97"/>
                </a:cxn>
                <a:cxn ang="0">
                  <a:pos x="269" y="61"/>
                </a:cxn>
                <a:cxn ang="0">
                  <a:pos x="243" y="52"/>
                </a:cxn>
                <a:cxn ang="0">
                  <a:pos x="174" y="52"/>
                </a:cxn>
                <a:cxn ang="0">
                  <a:pos x="149" y="61"/>
                </a:cxn>
                <a:cxn ang="0">
                  <a:pos x="94" y="97"/>
                </a:cxn>
                <a:cxn ang="0">
                  <a:pos x="78" y="117"/>
                </a:cxn>
                <a:cxn ang="0">
                  <a:pos x="51" y="179"/>
                </a:cxn>
                <a:cxn ang="0">
                  <a:pos x="48" y="206"/>
                </a:cxn>
              </a:cxnLst>
              <a:rect l="0" t="0" r="r" b="b"/>
              <a:pathLst>
                <a:path w="417" h="417">
                  <a:moveTo>
                    <a:pt x="1" y="211"/>
                  </a:moveTo>
                  <a:cubicBezTo>
                    <a:pt x="0" y="209"/>
                    <a:pt x="0" y="208"/>
                    <a:pt x="1" y="206"/>
                  </a:cubicBezTo>
                  <a:lnTo>
                    <a:pt x="5" y="169"/>
                  </a:lnTo>
                  <a:cubicBezTo>
                    <a:pt x="5" y="167"/>
                    <a:pt x="5" y="166"/>
                    <a:pt x="6" y="164"/>
                  </a:cubicBezTo>
                  <a:lnTo>
                    <a:pt x="17" y="130"/>
                  </a:lnTo>
                  <a:cubicBezTo>
                    <a:pt x="17" y="129"/>
                    <a:pt x="18" y="127"/>
                    <a:pt x="18" y="126"/>
                  </a:cubicBezTo>
                  <a:lnTo>
                    <a:pt x="35" y="94"/>
                  </a:lnTo>
                  <a:cubicBezTo>
                    <a:pt x="36" y="93"/>
                    <a:pt x="37" y="92"/>
                    <a:pt x="38" y="90"/>
                  </a:cubicBezTo>
                  <a:lnTo>
                    <a:pt x="60" y="63"/>
                  </a:lnTo>
                  <a:cubicBezTo>
                    <a:pt x="61" y="62"/>
                    <a:pt x="62" y="61"/>
                    <a:pt x="63" y="60"/>
                  </a:cubicBezTo>
                  <a:lnTo>
                    <a:pt x="90" y="38"/>
                  </a:lnTo>
                  <a:cubicBezTo>
                    <a:pt x="92" y="37"/>
                    <a:pt x="93" y="36"/>
                    <a:pt x="94" y="35"/>
                  </a:cubicBezTo>
                  <a:lnTo>
                    <a:pt x="126" y="18"/>
                  </a:lnTo>
                  <a:cubicBezTo>
                    <a:pt x="127" y="18"/>
                    <a:pt x="129" y="17"/>
                    <a:pt x="130" y="17"/>
                  </a:cubicBezTo>
                  <a:lnTo>
                    <a:pt x="164" y="6"/>
                  </a:lnTo>
                  <a:cubicBezTo>
                    <a:pt x="166" y="5"/>
                    <a:pt x="167" y="5"/>
                    <a:pt x="169" y="5"/>
                  </a:cubicBezTo>
                  <a:lnTo>
                    <a:pt x="206" y="1"/>
                  </a:lnTo>
                  <a:cubicBezTo>
                    <a:pt x="208" y="0"/>
                    <a:pt x="209" y="0"/>
                    <a:pt x="211" y="1"/>
                  </a:cubicBezTo>
                  <a:lnTo>
                    <a:pt x="248" y="5"/>
                  </a:lnTo>
                  <a:cubicBezTo>
                    <a:pt x="250" y="5"/>
                    <a:pt x="251" y="5"/>
                    <a:pt x="253" y="6"/>
                  </a:cubicBezTo>
                  <a:lnTo>
                    <a:pt x="288" y="17"/>
                  </a:lnTo>
                  <a:cubicBezTo>
                    <a:pt x="289" y="17"/>
                    <a:pt x="291" y="18"/>
                    <a:pt x="292" y="18"/>
                  </a:cubicBezTo>
                  <a:lnTo>
                    <a:pt x="323" y="35"/>
                  </a:lnTo>
                  <a:cubicBezTo>
                    <a:pt x="324" y="36"/>
                    <a:pt x="325" y="37"/>
                    <a:pt x="327" y="38"/>
                  </a:cubicBezTo>
                  <a:lnTo>
                    <a:pt x="354" y="60"/>
                  </a:lnTo>
                  <a:cubicBezTo>
                    <a:pt x="355" y="61"/>
                    <a:pt x="356" y="62"/>
                    <a:pt x="357" y="63"/>
                  </a:cubicBezTo>
                  <a:lnTo>
                    <a:pt x="380" y="90"/>
                  </a:lnTo>
                  <a:cubicBezTo>
                    <a:pt x="381" y="91"/>
                    <a:pt x="382" y="93"/>
                    <a:pt x="383" y="94"/>
                  </a:cubicBezTo>
                  <a:lnTo>
                    <a:pt x="400" y="126"/>
                  </a:lnTo>
                  <a:cubicBezTo>
                    <a:pt x="400" y="128"/>
                    <a:pt x="401" y="129"/>
                    <a:pt x="401" y="131"/>
                  </a:cubicBezTo>
                  <a:lnTo>
                    <a:pt x="411" y="165"/>
                  </a:lnTo>
                  <a:cubicBezTo>
                    <a:pt x="412" y="166"/>
                    <a:pt x="412" y="167"/>
                    <a:pt x="412" y="169"/>
                  </a:cubicBezTo>
                  <a:lnTo>
                    <a:pt x="416" y="206"/>
                  </a:lnTo>
                  <a:cubicBezTo>
                    <a:pt x="417" y="208"/>
                    <a:pt x="417" y="209"/>
                    <a:pt x="416" y="211"/>
                  </a:cubicBezTo>
                  <a:lnTo>
                    <a:pt x="412" y="248"/>
                  </a:lnTo>
                  <a:cubicBezTo>
                    <a:pt x="412" y="249"/>
                    <a:pt x="412" y="251"/>
                    <a:pt x="412" y="252"/>
                  </a:cubicBezTo>
                  <a:lnTo>
                    <a:pt x="402" y="287"/>
                  </a:lnTo>
                  <a:cubicBezTo>
                    <a:pt x="401" y="289"/>
                    <a:pt x="400" y="290"/>
                    <a:pt x="400" y="292"/>
                  </a:cubicBezTo>
                  <a:lnTo>
                    <a:pt x="383" y="323"/>
                  </a:lnTo>
                  <a:cubicBezTo>
                    <a:pt x="382" y="324"/>
                    <a:pt x="381" y="326"/>
                    <a:pt x="380" y="327"/>
                  </a:cubicBezTo>
                  <a:lnTo>
                    <a:pt x="357" y="354"/>
                  </a:lnTo>
                  <a:cubicBezTo>
                    <a:pt x="356" y="355"/>
                    <a:pt x="355" y="356"/>
                    <a:pt x="354" y="357"/>
                  </a:cubicBezTo>
                  <a:lnTo>
                    <a:pt x="327" y="380"/>
                  </a:lnTo>
                  <a:cubicBezTo>
                    <a:pt x="326" y="381"/>
                    <a:pt x="324" y="382"/>
                    <a:pt x="323" y="383"/>
                  </a:cubicBezTo>
                  <a:lnTo>
                    <a:pt x="292" y="400"/>
                  </a:lnTo>
                  <a:cubicBezTo>
                    <a:pt x="290" y="400"/>
                    <a:pt x="289" y="401"/>
                    <a:pt x="287" y="402"/>
                  </a:cubicBezTo>
                  <a:lnTo>
                    <a:pt x="252" y="412"/>
                  </a:lnTo>
                  <a:cubicBezTo>
                    <a:pt x="251" y="412"/>
                    <a:pt x="249" y="412"/>
                    <a:pt x="248" y="412"/>
                  </a:cubicBezTo>
                  <a:lnTo>
                    <a:pt x="211" y="416"/>
                  </a:lnTo>
                  <a:cubicBezTo>
                    <a:pt x="209" y="417"/>
                    <a:pt x="208" y="417"/>
                    <a:pt x="206" y="416"/>
                  </a:cubicBezTo>
                  <a:lnTo>
                    <a:pt x="169" y="412"/>
                  </a:lnTo>
                  <a:cubicBezTo>
                    <a:pt x="167" y="412"/>
                    <a:pt x="166" y="412"/>
                    <a:pt x="165" y="411"/>
                  </a:cubicBezTo>
                  <a:lnTo>
                    <a:pt x="131" y="401"/>
                  </a:lnTo>
                  <a:cubicBezTo>
                    <a:pt x="129" y="401"/>
                    <a:pt x="128" y="400"/>
                    <a:pt x="126" y="400"/>
                  </a:cubicBezTo>
                  <a:lnTo>
                    <a:pt x="94" y="383"/>
                  </a:lnTo>
                  <a:cubicBezTo>
                    <a:pt x="93" y="382"/>
                    <a:pt x="91" y="381"/>
                    <a:pt x="90" y="380"/>
                  </a:cubicBezTo>
                  <a:lnTo>
                    <a:pt x="63" y="357"/>
                  </a:lnTo>
                  <a:cubicBezTo>
                    <a:pt x="62" y="356"/>
                    <a:pt x="61" y="355"/>
                    <a:pt x="60" y="354"/>
                  </a:cubicBezTo>
                  <a:lnTo>
                    <a:pt x="38" y="327"/>
                  </a:lnTo>
                  <a:cubicBezTo>
                    <a:pt x="37" y="325"/>
                    <a:pt x="36" y="324"/>
                    <a:pt x="35" y="323"/>
                  </a:cubicBezTo>
                  <a:lnTo>
                    <a:pt x="18" y="292"/>
                  </a:lnTo>
                  <a:cubicBezTo>
                    <a:pt x="18" y="291"/>
                    <a:pt x="17" y="289"/>
                    <a:pt x="17" y="288"/>
                  </a:cubicBezTo>
                  <a:lnTo>
                    <a:pt x="6" y="253"/>
                  </a:lnTo>
                  <a:cubicBezTo>
                    <a:pt x="5" y="251"/>
                    <a:pt x="5" y="250"/>
                    <a:pt x="5" y="248"/>
                  </a:cubicBezTo>
                  <a:lnTo>
                    <a:pt x="1" y="211"/>
                  </a:lnTo>
                  <a:close/>
                  <a:moveTo>
                    <a:pt x="52" y="243"/>
                  </a:moveTo>
                  <a:lnTo>
                    <a:pt x="51" y="238"/>
                  </a:lnTo>
                  <a:lnTo>
                    <a:pt x="62" y="273"/>
                  </a:lnTo>
                  <a:lnTo>
                    <a:pt x="61" y="269"/>
                  </a:lnTo>
                  <a:lnTo>
                    <a:pt x="78" y="300"/>
                  </a:lnTo>
                  <a:lnTo>
                    <a:pt x="75" y="296"/>
                  </a:lnTo>
                  <a:lnTo>
                    <a:pt x="97" y="323"/>
                  </a:lnTo>
                  <a:lnTo>
                    <a:pt x="94" y="320"/>
                  </a:lnTo>
                  <a:lnTo>
                    <a:pt x="121" y="343"/>
                  </a:lnTo>
                  <a:lnTo>
                    <a:pt x="117" y="340"/>
                  </a:lnTo>
                  <a:lnTo>
                    <a:pt x="149" y="357"/>
                  </a:lnTo>
                  <a:lnTo>
                    <a:pt x="144" y="355"/>
                  </a:lnTo>
                  <a:lnTo>
                    <a:pt x="178" y="365"/>
                  </a:lnTo>
                  <a:lnTo>
                    <a:pt x="174" y="365"/>
                  </a:lnTo>
                  <a:lnTo>
                    <a:pt x="211" y="369"/>
                  </a:lnTo>
                  <a:lnTo>
                    <a:pt x="206" y="369"/>
                  </a:lnTo>
                  <a:lnTo>
                    <a:pt x="243" y="365"/>
                  </a:lnTo>
                  <a:lnTo>
                    <a:pt x="239" y="365"/>
                  </a:lnTo>
                  <a:lnTo>
                    <a:pt x="274" y="355"/>
                  </a:lnTo>
                  <a:lnTo>
                    <a:pt x="269" y="357"/>
                  </a:lnTo>
                  <a:lnTo>
                    <a:pt x="300" y="340"/>
                  </a:lnTo>
                  <a:lnTo>
                    <a:pt x="296" y="343"/>
                  </a:lnTo>
                  <a:lnTo>
                    <a:pt x="323" y="320"/>
                  </a:lnTo>
                  <a:lnTo>
                    <a:pt x="320" y="323"/>
                  </a:lnTo>
                  <a:lnTo>
                    <a:pt x="343" y="296"/>
                  </a:lnTo>
                  <a:lnTo>
                    <a:pt x="340" y="300"/>
                  </a:lnTo>
                  <a:lnTo>
                    <a:pt x="357" y="269"/>
                  </a:lnTo>
                  <a:lnTo>
                    <a:pt x="355" y="274"/>
                  </a:lnTo>
                  <a:lnTo>
                    <a:pt x="365" y="239"/>
                  </a:lnTo>
                  <a:lnTo>
                    <a:pt x="365" y="243"/>
                  </a:lnTo>
                  <a:lnTo>
                    <a:pt x="369" y="206"/>
                  </a:lnTo>
                  <a:lnTo>
                    <a:pt x="369" y="211"/>
                  </a:lnTo>
                  <a:lnTo>
                    <a:pt x="365" y="174"/>
                  </a:lnTo>
                  <a:lnTo>
                    <a:pt x="365" y="178"/>
                  </a:lnTo>
                  <a:lnTo>
                    <a:pt x="355" y="144"/>
                  </a:lnTo>
                  <a:lnTo>
                    <a:pt x="357" y="149"/>
                  </a:lnTo>
                  <a:lnTo>
                    <a:pt x="340" y="117"/>
                  </a:lnTo>
                  <a:lnTo>
                    <a:pt x="343" y="121"/>
                  </a:lnTo>
                  <a:lnTo>
                    <a:pt x="320" y="94"/>
                  </a:lnTo>
                  <a:lnTo>
                    <a:pt x="323" y="97"/>
                  </a:lnTo>
                  <a:lnTo>
                    <a:pt x="296" y="75"/>
                  </a:lnTo>
                  <a:lnTo>
                    <a:pt x="300" y="78"/>
                  </a:lnTo>
                  <a:lnTo>
                    <a:pt x="269" y="61"/>
                  </a:lnTo>
                  <a:lnTo>
                    <a:pt x="273" y="62"/>
                  </a:lnTo>
                  <a:lnTo>
                    <a:pt x="238" y="51"/>
                  </a:lnTo>
                  <a:lnTo>
                    <a:pt x="243" y="52"/>
                  </a:lnTo>
                  <a:lnTo>
                    <a:pt x="206" y="48"/>
                  </a:lnTo>
                  <a:lnTo>
                    <a:pt x="211" y="48"/>
                  </a:lnTo>
                  <a:lnTo>
                    <a:pt x="174" y="52"/>
                  </a:lnTo>
                  <a:lnTo>
                    <a:pt x="179" y="51"/>
                  </a:lnTo>
                  <a:lnTo>
                    <a:pt x="145" y="62"/>
                  </a:lnTo>
                  <a:lnTo>
                    <a:pt x="149" y="61"/>
                  </a:lnTo>
                  <a:lnTo>
                    <a:pt x="117" y="78"/>
                  </a:lnTo>
                  <a:lnTo>
                    <a:pt x="121" y="75"/>
                  </a:lnTo>
                  <a:lnTo>
                    <a:pt x="94" y="97"/>
                  </a:lnTo>
                  <a:lnTo>
                    <a:pt x="97" y="94"/>
                  </a:lnTo>
                  <a:lnTo>
                    <a:pt x="75" y="121"/>
                  </a:lnTo>
                  <a:lnTo>
                    <a:pt x="78" y="117"/>
                  </a:lnTo>
                  <a:lnTo>
                    <a:pt x="61" y="149"/>
                  </a:lnTo>
                  <a:lnTo>
                    <a:pt x="62" y="145"/>
                  </a:lnTo>
                  <a:lnTo>
                    <a:pt x="51" y="179"/>
                  </a:lnTo>
                  <a:lnTo>
                    <a:pt x="52" y="174"/>
                  </a:lnTo>
                  <a:lnTo>
                    <a:pt x="48" y="211"/>
                  </a:lnTo>
                  <a:lnTo>
                    <a:pt x="48" y="206"/>
                  </a:lnTo>
                  <a:lnTo>
                    <a:pt x="52" y="243"/>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74" name="Rectangle 50"/>
            <p:cNvSpPr>
              <a:spLocks noChangeArrowheads="1"/>
            </p:cNvSpPr>
            <p:nvPr/>
          </p:nvSpPr>
          <p:spPr bwMode="auto">
            <a:xfrm>
              <a:off x="6294438" y="1876897"/>
              <a:ext cx="15875" cy="504825"/>
            </a:xfrm>
            <a:prstGeom prst="rect">
              <a:avLst/>
            </a:pr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75" name="Freeform 51"/>
            <p:cNvSpPr>
              <a:spLocks/>
            </p:cNvSpPr>
            <p:nvPr/>
          </p:nvSpPr>
          <p:spPr bwMode="auto">
            <a:xfrm>
              <a:off x="6243638" y="1751484"/>
              <a:ext cx="117475" cy="125413"/>
            </a:xfrm>
            <a:custGeom>
              <a:avLst/>
              <a:gdLst/>
              <a:ahLst/>
              <a:cxnLst>
                <a:cxn ang="0">
                  <a:pos x="0" y="184"/>
                </a:cxn>
                <a:cxn ang="0">
                  <a:pos x="176" y="0"/>
                </a:cxn>
                <a:cxn ang="0">
                  <a:pos x="176" y="0"/>
                </a:cxn>
                <a:cxn ang="0">
                  <a:pos x="176" y="0"/>
                </a:cxn>
                <a:cxn ang="0">
                  <a:pos x="352" y="184"/>
                </a:cxn>
                <a:cxn ang="0">
                  <a:pos x="352" y="184"/>
                </a:cxn>
                <a:cxn ang="0">
                  <a:pos x="352" y="184"/>
                </a:cxn>
                <a:cxn ang="0">
                  <a:pos x="176" y="368"/>
                </a:cxn>
                <a:cxn ang="0">
                  <a:pos x="176" y="368"/>
                </a:cxn>
                <a:cxn ang="0">
                  <a:pos x="176" y="368"/>
                </a:cxn>
                <a:cxn ang="0">
                  <a:pos x="0" y="184"/>
                </a:cxn>
                <a:cxn ang="0">
                  <a:pos x="0" y="184"/>
                </a:cxn>
              </a:cxnLst>
              <a:rect l="0" t="0" r="r" b="b"/>
              <a:pathLst>
                <a:path w="352" h="368">
                  <a:moveTo>
                    <a:pt x="0" y="184"/>
                  </a:moveTo>
                  <a:cubicBezTo>
                    <a:pt x="0" y="83"/>
                    <a:pt x="79" y="0"/>
                    <a:pt x="176" y="0"/>
                  </a:cubicBezTo>
                  <a:cubicBezTo>
                    <a:pt x="176" y="0"/>
                    <a:pt x="176" y="0"/>
                    <a:pt x="176" y="0"/>
                  </a:cubicBezTo>
                  <a:lnTo>
                    <a:pt x="176" y="0"/>
                  </a:lnTo>
                  <a:cubicBezTo>
                    <a:pt x="274" y="0"/>
                    <a:pt x="352" y="83"/>
                    <a:pt x="352" y="184"/>
                  </a:cubicBezTo>
                  <a:cubicBezTo>
                    <a:pt x="352" y="184"/>
                    <a:pt x="352" y="184"/>
                    <a:pt x="352" y="184"/>
                  </a:cubicBezTo>
                  <a:lnTo>
                    <a:pt x="352" y="184"/>
                  </a:lnTo>
                  <a:cubicBezTo>
                    <a:pt x="352" y="286"/>
                    <a:pt x="274" y="368"/>
                    <a:pt x="176" y="368"/>
                  </a:cubicBezTo>
                  <a:cubicBezTo>
                    <a:pt x="176" y="368"/>
                    <a:pt x="176" y="368"/>
                    <a:pt x="176" y="368"/>
                  </a:cubicBezTo>
                  <a:lnTo>
                    <a:pt x="176" y="368"/>
                  </a:lnTo>
                  <a:cubicBezTo>
                    <a:pt x="79" y="368"/>
                    <a:pt x="0" y="286"/>
                    <a:pt x="0" y="184"/>
                  </a:cubicBezTo>
                  <a:cubicBezTo>
                    <a:pt x="0" y="184"/>
                    <a:pt x="0" y="184"/>
                    <a:pt x="0" y="184"/>
                  </a:cubicBezTo>
                  <a:close/>
                </a:path>
              </a:pathLst>
            </a:custGeom>
            <a:solidFill>
              <a:srgbClr val="FFFFF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76" name="Freeform 52"/>
            <p:cNvSpPr>
              <a:spLocks noEditPoints="1"/>
            </p:cNvSpPr>
            <p:nvPr/>
          </p:nvSpPr>
          <p:spPr bwMode="auto">
            <a:xfrm>
              <a:off x="6235700" y="1743547"/>
              <a:ext cx="134938" cy="142875"/>
            </a:xfrm>
            <a:custGeom>
              <a:avLst/>
              <a:gdLst/>
              <a:ahLst/>
              <a:cxnLst>
                <a:cxn ang="0">
                  <a:pos x="1" y="206"/>
                </a:cxn>
                <a:cxn ang="0">
                  <a:pos x="5" y="165"/>
                </a:cxn>
                <a:cxn ang="0">
                  <a:pos x="18" y="124"/>
                </a:cxn>
                <a:cxn ang="0">
                  <a:pos x="61" y="60"/>
                </a:cxn>
                <a:cxn ang="0">
                  <a:pos x="91" y="36"/>
                </a:cxn>
                <a:cxn ang="0">
                  <a:pos x="125" y="17"/>
                </a:cxn>
                <a:cxn ang="0">
                  <a:pos x="163" y="5"/>
                </a:cxn>
                <a:cxn ang="0">
                  <a:pos x="203" y="1"/>
                </a:cxn>
                <a:cxn ang="0">
                  <a:pos x="244" y="6"/>
                </a:cxn>
                <a:cxn ang="0">
                  <a:pos x="281" y="19"/>
                </a:cxn>
                <a:cxn ang="0">
                  <a:pos x="315" y="38"/>
                </a:cxn>
                <a:cxn ang="0">
                  <a:pos x="346" y="66"/>
                </a:cxn>
                <a:cxn ang="0">
                  <a:pos x="385" y="131"/>
                </a:cxn>
                <a:cxn ang="0">
                  <a:pos x="396" y="169"/>
                </a:cxn>
                <a:cxn ang="0">
                  <a:pos x="400" y="211"/>
                </a:cxn>
                <a:cxn ang="0">
                  <a:pos x="396" y="252"/>
                </a:cxn>
                <a:cxn ang="0">
                  <a:pos x="383" y="293"/>
                </a:cxn>
                <a:cxn ang="0">
                  <a:pos x="341" y="356"/>
                </a:cxn>
                <a:cxn ang="0">
                  <a:pos x="311" y="382"/>
                </a:cxn>
                <a:cxn ang="0">
                  <a:pos x="276" y="401"/>
                </a:cxn>
                <a:cxn ang="0">
                  <a:pos x="239" y="412"/>
                </a:cxn>
                <a:cxn ang="0">
                  <a:pos x="198" y="416"/>
                </a:cxn>
                <a:cxn ang="0">
                  <a:pos x="159" y="411"/>
                </a:cxn>
                <a:cxn ang="0">
                  <a:pos x="121" y="399"/>
                </a:cxn>
                <a:cxn ang="0">
                  <a:pos x="87" y="379"/>
                </a:cxn>
                <a:cxn ang="0">
                  <a:pos x="56" y="352"/>
                </a:cxn>
                <a:cxn ang="0">
                  <a:pos x="15" y="287"/>
                </a:cxn>
                <a:cxn ang="0">
                  <a:pos x="5" y="248"/>
                </a:cxn>
                <a:cxn ang="0">
                  <a:pos x="52" y="243"/>
                </a:cxn>
                <a:cxn ang="0">
                  <a:pos x="62" y="274"/>
                </a:cxn>
                <a:cxn ang="0">
                  <a:pos x="97" y="325"/>
                </a:cxn>
                <a:cxn ang="0">
                  <a:pos x="118" y="343"/>
                </a:cxn>
                <a:cxn ang="0">
                  <a:pos x="144" y="358"/>
                </a:cxn>
                <a:cxn ang="0">
                  <a:pos x="172" y="365"/>
                </a:cxn>
                <a:cxn ang="0">
                  <a:pos x="203" y="369"/>
                </a:cxn>
                <a:cxn ang="0">
                  <a:pos x="234" y="365"/>
                </a:cxn>
                <a:cxn ang="0">
                  <a:pos x="263" y="355"/>
                </a:cxn>
                <a:cxn ang="0">
                  <a:pos x="288" y="341"/>
                </a:cxn>
                <a:cxn ang="0">
                  <a:pos x="310" y="320"/>
                </a:cxn>
                <a:cxn ang="0">
                  <a:pos x="342" y="268"/>
                </a:cxn>
                <a:cxn ang="0">
                  <a:pos x="349" y="239"/>
                </a:cxn>
                <a:cxn ang="0">
                  <a:pos x="353" y="206"/>
                </a:cxn>
                <a:cxn ang="0">
                  <a:pos x="349" y="174"/>
                </a:cxn>
                <a:cxn ang="0">
                  <a:pos x="339" y="144"/>
                </a:cxn>
                <a:cxn ang="0">
                  <a:pos x="305" y="91"/>
                </a:cxn>
                <a:cxn ang="0">
                  <a:pos x="284" y="75"/>
                </a:cxn>
                <a:cxn ang="0">
                  <a:pos x="258" y="60"/>
                </a:cxn>
                <a:cxn ang="0">
                  <a:pos x="229" y="51"/>
                </a:cxn>
                <a:cxn ang="0">
                  <a:pos x="198" y="48"/>
                </a:cxn>
                <a:cxn ang="0">
                  <a:pos x="168" y="52"/>
                </a:cxn>
                <a:cxn ang="0">
                  <a:pos x="140" y="62"/>
                </a:cxn>
                <a:cxn ang="0">
                  <a:pos x="114" y="77"/>
                </a:cxn>
                <a:cxn ang="0">
                  <a:pos x="92" y="97"/>
                </a:cxn>
                <a:cxn ang="0">
                  <a:pos x="59" y="150"/>
                </a:cxn>
                <a:cxn ang="0">
                  <a:pos x="51" y="178"/>
                </a:cxn>
                <a:cxn ang="0">
                  <a:pos x="48" y="211"/>
                </a:cxn>
                <a:cxn ang="0">
                  <a:pos x="52" y="243"/>
                </a:cxn>
              </a:cxnLst>
              <a:rect l="0" t="0" r="r" b="b"/>
              <a:pathLst>
                <a:path w="401" h="417">
                  <a:moveTo>
                    <a:pt x="1" y="211"/>
                  </a:moveTo>
                  <a:cubicBezTo>
                    <a:pt x="0" y="209"/>
                    <a:pt x="0" y="208"/>
                    <a:pt x="1" y="206"/>
                  </a:cubicBezTo>
                  <a:lnTo>
                    <a:pt x="5" y="169"/>
                  </a:lnTo>
                  <a:cubicBezTo>
                    <a:pt x="5" y="167"/>
                    <a:pt x="5" y="166"/>
                    <a:pt x="5" y="165"/>
                  </a:cubicBezTo>
                  <a:lnTo>
                    <a:pt x="15" y="131"/>
                  </a:lnTo>
                  <a:cubicBezTo>
                    <a:pt x="16" y="128"/>
                    <a:pt x="17" y="126"/>
                    <a:pt x="18" y="124"/>
                  </a:cubicBezTo>
                  <a:lnTo>
                    <a:pt x="56" y="65"/>
                  </a:lnTo>
                  <a:cubicBezTo>
                    <a:pt x="58" y="63"/>
                    <a:pt x="59" y="62"/>
                    <a:pt x="61" y="60"/>
                  </a:cubicBezTo>
                  <a:lnTo>
                    <a:pt x="87" y="38"/>
                  </a:lnTo>
                  <a:cubicBezTo>
                    <a:pt x="88" y="37"/>
                    <a:pt x="89" y="36"/>
                    <a:pt x="91" y="36"/>
                  </a:cubicBezTo>
                  <a:lnTo>
                    <a:pt x="121" y="19"/>
                  </a:lnTo>
                  <a:cubicBezTo>
                    <a:pt x="122" y="18"/>
                    <a:pt x="123" y="17"/>
                    <a:pt x="125" y="17"/>
                  </a:cubicBezTo>
                  <a:lnTo>
                    <a:pt x="158" y="6"/>
                  </a:lnTo>
                  <a:cubicBezTo>
                    <a:pt x="159" y="5"/>
                    <a:pt x="161" y="5"/>
                    <a:pt x="163" y="5"/>
                  </a:cubicBezTo>
                  <a:lnTo>
                    <a:pt x="198" y="1"/>
                  </a:lnTo>
                  <a:cubicBezTo>
                    <a:pt x="200" y="0"/>
                    <a:pt x="201" y="0"/>
                    <a:pt x="203" y="1"/>
                  </a:cubicBezTo>
                  <a:lnTo>
                    <a:pt x="239" y="5"/>
                  </a:lnTo>
                  <a:cubicBezTo>
                    <a:pt x="241" y="5"/>
                    <a:pt x="242" y="5"/>
                    <a:pt x="244" y="6"/>
                  </a:cubicBezTo>
                  <a:lnTo>
                    <a:pt x="277" y="17"/>
                  </a:lnTo>
                  <a:cubicBezTo>
                    <a:pt x="279" y="17"/>
                    <a:pt x="280" y="18"/>
                    <a:pt x="281" y="19"/>
                  </a:cubicBezTo>
                  <a:lnTo>
                    <a:pt x="311" y="36"/>
                  </a:lnTo>
                  <a:cubicBezTo>
                    <a:pt x="313" y="36"/>
                    <a:pt x="314" y="37"/>
                    <a:pt x="315" y="38"/>
                  </a:cubicBezTo>
                  <a:lnTo>
                    <a:pt x="341" y="60"/>
                  </a:lnTo>
                  <a:cubicBezTo>
                    <a:pt x="343" y="62"/>
                    <a:pt x="344" y="64"/>
                    <a:pt x="346" y="66"/>
                  </a:cubicBezTo>
                  <a:lnTo>
                    <a:pt x="383" y="125"/>
                  </a:lnTo>
                  <a:cubicBezTo>
                    <a:pt x="384" y="127"/>
                    <a:pt x="385" y="129"/>
                    <a:pt x="385" y="131"/>
                  </a:cubicBezTo>
                  <a:lnTo>
                    <a:pt x="395" y="165"/>
                  </a:lnTo>
                  <a:cubicBezTo>
                    <a:pt x="396" y="166"/>
                    <a:pt x="396" y="167"/>
                    <a:pt x="396" y="169"/>
                  </a:cubicBezTo>
                  <a:lnTo>
                    <a:pt x="400" y="206"/>
                  </a:lnTo>
                  <a:cubicBezTo>
                    <a:pt x="401" y="208"/>
                    <a:pt x="401" y="209"/>
                    <a:pt x="400" y="211"/>
                  </a:cubicBezTo>
                  <a:lnTo>
                    <a:pt x="396" y="248"/>
                  </a:lnTo>
                  <a:cubicBezTo>
                    <a:pt x="396" y="249"/>
                    <a:pt x="396" y="251"/>
                    <a:pt x="396" y="252"/>
                  </a:cubicBezTo>
                  <a:lnTo>
                    <a:pt x="386" y="287"/>
                  </a:lnTo>
                  <a:cubicBezTo>
                    <a:pt x="385" y="289"/>
                    <a:pt x="384" y="291"/>
                    <a:pt x="383" y="293"/>
                  </a:cubicBezTo>
                  <a:lnTo>
                    <a:pt x="346" y="351"/>
                  </a:lnTo>
                  <a:cubicBezTo>
                    <a:pt x="344" y="353"/>
                    <a:pt x="343" y="355"/>
                    <a:pt x="341" y="356"/>
                  </a:cubicBezTo>
                  <a:lnTo>
                    <a:pt x="315" y="379"/>
                  </a:lnTo>
                  <a:cubicBezTo>
                    <a:pt x="314" y="381"/>
                    <a:pt x="313" y="382"/>
                    <a:pt x="311" y="382"/>
                  </a:cubicBezTo>
                  <a:lnTo>
                    <a:pt x="281" y="399"/>
                  </a:lnTo>
                  <a:cubicBezTo>
                    <a:pt x="280" y="400"/>
                    <a:pt x="278" y="401"/>
                    <a:pt x="276" y="401"/>
                  </a:cubicBezTo>
                  <a:lnTo>
                    <a:pt x="243" y="411"/>
                  </a:lnTo>
                  <a:cubicBezTo>
                    <a:pt x="242" y="412"/>
                    <a:pt x="241" y="412"/>
                    <a:pt x="239" y="412"/>
                  </a:cubicBezTo>
                  <a:lnTo>
                    <a:pt x="203" y="416"/>
                  </a:lnTo>
                  <a:cubicBezTo>
                    <a:pt x="201" y="417"/>
                    <a:pt x="200" y="417"/>
                    <a:pt x="198" y="416"/>
                  </a:cubicBezTo>
                  <a:lnTo>
                    <a:pt x="163" y="412"/>
                  </a:lnTo>
                  <a:cubicBezTo>
                    <a:pt x="161" y="412"/>
                    <a:pt x="160" y="412"/>
                    <a:pt x="159" y="411"/>
                  </a:cubicBezTo>
                  <a:lnTo>
                    <a:pt x="126" y="401"/>
                  </a:lnTo>
                  <a:cubicBezTo>
                    <a:pt x="124" y="401"/>
                    <a:pt x="122" y="400"/>
                    <a:pt x="121" y="399"/>
                  </a:cubicBezTo>
                  <a:lnTo>
                    <a:pt x="91" y="382"/>
                  </a:lnTo>
                  <a:cubicBezTo>
                    <a:pt x="89" y="382"/>
                    <a:pt x="88" y="381"/>
                    <a:pt x="87" y="379"/>
                  </a:cubicBezTo>
                  <a:lnTo>
                    <a:pt x="61" y="356"/>
                  </a:lnTo>
                  <a:cubicBezTo>
                    <a:pt x="59" y="355"/>
                    <a:pt x="58" y="353"/>
                    <a:pt x="56" y="352"/>
                  </a:cubicBezTo>
                  <a:lnTo>
                    <a:pt x="18" y="294"/>
                  </a:lnTo>
                  <a:cubicBezTo>
                    <a:pt x="17" y="292"/>
                    <a:pt x="16" y="289"/>
                    <a:pt x="15" y="287"/>
                  </a:cubicBezTo>
                  <a:lnTo>
                    <a:pt x="5" y="252"/>
                  </a:lnTo>
                  <a:cubicBezTo>
                    <a:pt x="5" y="251"/>
                    <a:pt x="5" y="249"/>
                    <a:pt x="5" y="248"/>
                  </a:cubicBezTo>
                  <a:lnTo>
                    <a:pt x="1" y="211"/>
                  </a:lnTo>
                  <a:close/>
                  <a:moveTo>
                    <a:pt x="52" y="243"/>
                  </a:moveTo>
                  <a:lnTo>
                    <a:pt x="52" y="239"/>
                  </a:lnTo>
                  <a:lnTo>
                    <a:pt x="62" y="274"/>
                  </a:lnTo>
                  <a:lnTo>
                    <a:pt x="59" y="267"/>
                  </a:lnTo>
                  <a:lnTo>
                    <a:pt x="97" y="325"/>
                  </a:lnTo>
                  <a:lnTo>
                    <a:pt x="92" y="320"/>
                  </a:lnTo>
                  <a:lnTo>
                    <a:pt x="118" y="343"/>
                  </a:lnTo>
                  <a:lnTo>
                    <a:pt x="114" y="341"/>
                  </a:lnTo>
                  <a:lnTo>
                    <a:pt x="144" y="358"/>
                  </a:lnTo>
                  <a:lnTo>
                    <a:pt x="139" y="355"/>
                  </a:lnTo>
                  <a:lnTo>
                    <a:pt x="172" y="365"/>
                  </a:lnTo>
                  <a:lnTo>
                    <a:pt x="168" y="365"/>
                  </a:lnTo>
                  <a:lnTo>
                    <a:pt x="203" y="369"/>
                  </a:lnTo>
                  <a:lnTo>
                    <a:pt x="198" y="369"/>
                  </a:lnTo>
                  <a:lnTo>
                    <a:pt x="234" y="365"/>
                  </a:lnTo>
                  <a:lnTo>
                    <a:pt x="230" y="365"/>
                  </a:lnTo>
                  <a:lnTo>
                    <a:pt x="263" y="355"/>
                  </a:lnTo>
                  <a:lnTo>
                    <a:pt x="258" y="358"/>
                  </a:lnTo>
                  <a:lnTo>
                    <a:pt x="288" y="341"/>
                  </a:lnTo>
                  <a:lnTo>
                    <a:pt x="284" y="343"/>
                  </a:lnTo>
                  <a:lnTo>
                    <a:pt x="310" y="320"/>
                  </a:lnTo>
                  <a:lnTo>
                    <a:pt x="305" y="326"/>
                  </a:lnTo>
                  <a:lnTo>
                    <a:pt x="342" y="268"/>
                  </a:lnTo>
                  <a:lnTo>
                    <a:pt x="339" y="274"/>
                  </a:lnTo>
                  <a:lnTo>
                    <a:pt x="349" y="239"/>
                  </a:lnTo>
                  <a:lnTo>
                    <a:pt x="349" y="243"/>
                  </a:lnTo>
                  <a:lnTo>
                    <a:pt x="353" y="206"/>
                  </a:lnTo>
                  <a:lnTo>
                    <a:pt x="353" y="211"/>
                  </a:lnTo>
                  <a:lnTo>
                    <a:pt x="349" y="174"/>
                  </a:lnTo>
                  <a:lnTo>
                    <a:pt x="349" y="178"/>
                  </a:lnTo>
                  <a:lnTo>
                    <a:pt x="339" y="144"/>
                  </a:lnTo>
                  <a:lnTo>
                    <a:pt x="342" y="150"/>
                  </a:lnTo>
                  <a:lnTo>
                    <a:pt x="305" y="91"/>
                  </a:lnTo>
                  <a:lnTo>
                    <a:pt x="310" y="97"/>
                  </a:lnTo>
                  <a:lnTo>
                    <a:pt x="284" y="75"/>
                  </a:lnTo>
                  <a:lnTo>
                    <a:pt x="288" y="77"/>
                  </a:lnTo>
                  <a:lnTo>
                    <a:pt x="258" y="60"/>
                  </a:lnTo>
                  <a:lnTo>
                    <a:pt x="262" y="62"/>
                  </a:lnTo>
                  <a:lnTo>
                    <a:pt x="229" y="51"/>
                  </a:lnTo>
                  <a:lnTo>
                    <a:pt x="234" y="52"/>
                  </a:lnTo>
                  <a:lnTo>
                    <a:pt x="198" y="48"/>
                  </a:lnTo>
                  <a:lnTo>
                    <a:pt x="203" y="48"/>
                  </a:lnTo>
                  <a:lnTo>
                    <a:pt x="168" y="52"/>
                  </a:lnTo>
                  <a:lnTo>
                    <a:pt x="173" y="51"/>
                  </a:lnTo>
                  <a:lnTo>
                    <a:pt x="140" y="62"/>
                  </a:lnTo>
                  <a:lnTo>
                    <a:pt x="144" y="60"/>
                  </a:lnTo>
                  <a:lnTo>
                    <a:pt x="114" y="77"/>
                  </a:lnTo>
                  <a:lnTo>
                    <a:pt x="118" y="75"/>
                  </a:lnTo>
                  <a:lnTo>
                    <a:pt x="92" y="97"/>
                  </a:lnTo>
                  <a:lnTo>
                    <a:pt x="97" y="91"/>
                  </a:lnTo>
                  <a:lnTo>
                    <a:pt x="59" y="150"/>
                  </a:lnTo>
                  <a:lnTo>
                    <a:pt x="61" y="144"/>
                  </a:lnTo>
                  <a:lnTo>
                    <a:pt x="51" y="178"/>
                  </a:lnTo>
                  <a:lnTo>
                    <a:pt x="52" y="174"/>
                  </a:lnTo>
                  <a:lnTo>
                    <a:pt x="48" y="211"/>
                  </a:lnTo>
                  <a:lnTo>
                    <a:pt x="48" y="206"/>
                  </a:lnTo>
                  <a:lnTo>
                    <a:pt x="52" y="243"/>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77" name="Freeform 53"/>
            <p:cNvSpPr>
              <a:spLocks/>
            </p:cNvSpPr>
            <p:nvPr/>
          </p:nvSpPr>
          <p:spPr bwMode="auto">
            <a:xfrm>
              <a:off x="6243638" y="1959447"/>
              <a:ext cx="117475" cy="125413"/>
            </a:xfrm>
            <a:custGeom>
              <a:avLst/>
              <a:gdLst/>
              <a:ahLst/>
              <a:cxnLst>
                <a:cxn ang="0">
                  <a:pos x="0" y="184"/>
                </a:cxn>
                <a:cxn ang="0">
                  <a:pos x="176" y="0"/>
                </a:cxn>
                <a:cxn ang="0">
                  <a:pos x="176" y="0"/>
                </a:cxn>
                <a:cxn ang="0">
                  <a:pos x="176" y="0"/>
                </a:cxn>
                <a:cxn ang="0">
                  <a:pos x="352" y="184"/>
                </a:cxn>
                <a:cxn ang="0">
                  <a:pos x="352" y="184"/>
                </a:cxn>
                <a:cxn ang="0">
                  <a:pos x="352" y="184"/>
                </a:cxn>
                <a:cxn ang="0">
                  <a:pos x="176" y="368"/>
                </a:cxn>
                <a:cxn ang="0">
                  <a:pos x="176" y="368"/>
                </a:cxn>
                <a:cxn ang="0">
                  <a:pos x="176" y="368"/>
                </a:cxn>
                <a:cxn ang="0">
                  <a:pos x="0" y="184"/>
                </a:cxn>
                <a:cxn ang="0">
                  <a:pos x="0" y="184"/>
                </a:cxn>
              </a:cxnLst>
              <a:rect l="0" t="0" r="r" b="b"/>
              <a:pathLst>
                <a:path w="352" h="368">
                  <a:moveTo>
                    <a:pt x="0" y="184"/>
                  </a:moveTo>
                  <a:cubicBezTo>
                    <a:pt x="0" y="83"/>
                    <a:pt x="79" y="0"/>
                    <a:pt x="176" y="0"/>
                  </a:cubicBezTo>
                  <a:cubicBezTo>
                    <a:pt x="176" y="0"/>
                    <a:pt x="176" y="0"/>
                    <a:pt x="176" y="0"/>
                  </a:cubicBezTo>
                  <a:lnTo>
                    <a:pt x="176" y="0"/>
                  </a:lnTo>
                  <a:cubicBezTo>
                    <a:pt x="274" y="0"/>
                    <a:pt x="352" y="83"/>
                    <a:pt x="352" y="184"/>
                  </a:cubicBezTo>
                  <a:cubicBezTo>
                    <a:pt x="352" y="184"/>
                    <a:pt x="352" y="184"/>
                    <a:pt x="352" y="184"/>
                  </a:cubicBezTo>
                  <a:lnTo>
                    <a:pt x="352" y="184"/>
                  </a:lnTo>
                  <a:cubicBezTo>
                    <a:pt x="352" y="286"/>
                    <a:pt x="274" y="368"/>
                    <a:pt x="176" y="368"/>
                  </a:cubicBezTo>
                  <a:cubicBezTo>
                    <a:pt x="176" y="368"/>
                    <a:pt x="176" y="368"/>
                    <a:pt x="176" y="368"/>
                  </a:cubicBezTo>
                  <a:lnTo>
                    <a:pt x="176" y="368"/>
                  </a:lnTo>
                  <a:cubicBezTo>
                    <a:pt x="79" y="368"/>
                    <a:pt x="0" y="286"/>
                    <a:pt x="0" y="184"/>
                  </a:cubicBezTo>
                  <a:cubicBezTo>
                    <a:pt x="0" y="184"/>
                    <a:pt x="0" y="184"/>
                    <a:pt x="0" y="184"/>
                  </a:cubicBezTo>
                  <a:close/>
                </a:path>
              </a:pathLst>
            </a:custGeom>
            <a:solidFill>
              <a:srgbClr val="7F7F7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78" name="Freeform 54"/>
            <p:cNvSpPr>
              <a:spLocks noEditPoints="1"/>
            </p:cNvSpPr>
            <p:nvPr/>
          </p:nvSpPr>
          <p:spPr bwMode="auto">
            <a:xfrm>
              <a:off x="6235700" y="1951509"/>
              <a:ext cx="134938" cy="141288"/>
            </a:xfrm>
            <a:custGeom>
              <a:avLst/>
              <a:gdLst/>
              <a:ahLst/>
              <a:cxnLst>
                <a:cxn ang="0">
                  <a:pos x="1" y="206"/>
                </a:cxn>
                <a:cxn ang="0">
                  <a:pos x="5" y="165"/>
                </a:cxn>
                <a:cxn ang="0">
                  <a:pos x="18" y="124"/>
                </a:cxn>
                <a:cxn ang="0">
                  <a:pos x="61" y="60"/>
                </a:cxn>
                <a:cxn ang="0">
                  <a:pos x="91" y="36"/>
                </a:cxn>
                <a:cxn ang="0">
                  <a:pos x="125" y="17"/>
                </a:cxn>
                <a:cxn ang="0">
                  <a:pos x="163" y="5"/>
                </a:cxn>
                <a:cxn ang="0">
                  <a:pos x="203" y="1"/>
                </a:cxn>
                <a:cxn ang="0">
                  <a:pos x="244" y="6"/>
                </a:cxn>
                <a:cxn ang="0">
                  <a:pos x="281" y="19"/>
                </a:cxn>
                <a:cxn ang="0">
                  <a:pos x="315" y="38"/>
                </a:cxn>
                <a:cxn ang="0">
                  <a:pos x="346" y="66"/>
                </a:cxn>
                <a:cxn ang="0">
                  <a:pos x="385" y="131"/>
                </a:cxn>
                <a:cxn ang="0">
                  <a:pos x="396" y="169"/>
                </a:cxn>
                <a:cxn ang="0">
                  <a:pos x="400" y="211"/>
                </a:cxn>
                <a:cxn ang="0">
                  <a:pos x="396" y="252"/>
                </a:cxn>
                <a:cxn ang="0">
                  <a:pos x="383" y="293"/>
                </a:cxn>
                <a:cxn ang="0">
                  <a:pos x="341" y="356"/>
                </a:cxn>
                <a:cxn ang="0">
                  <a:pos x="311" y="382"/>
                </a:cxn>
                <a:cxn ang="0">
                  <a:pos x="276" y="401"/>
                </a:cxn>
                <a:cxn ang="0">
                  <a:pos x="239" y="412"/>
                </a:cxn>
                <a:cxn ang="0">
                  <a:pos x="198" y="416"/>
                </a:cxn>
                <a:cxn ang="0">
                  <a:pos x="159" y="411"/>
                </a:cxn>
                <a:cxn ang="0">
                  <a:pos x="121" y="399"/>
                </a:cxn>
                <a:cxn ang="0">
                  <a:pos x="87" y="379"/>
                </a:cxn>
                <a:cxn ang="0">
                  <a:pos x="56" y="352"/>
                </a:cxn>
                <a:cxn ang="0">
                  <a:pos x="15" y="287"/>
                </a:cxn>
                <a:cxn ang="0">
                  <a:pos x="5" y="248"/>
                </a:cxn>
                <a:cxn ang="0">
                  <a:pos x="52" y="243"/>
                </a:cxn>
                <a:cxn ang="0">
                  <a:pos x="62" y="274"/>
                </a:cxn>
                <a:cxn ang="0">
                  <a:pos x="97" y="325"/>
                </a:cxn>
                <a:cxn ang="0">
                  <a:pos x="118" y="343"/>
                </a:cxn>
                <a:cxn ang="0">
                  <a:pos x="144" y="358"/>
                </a:cxn>
                <a:cxn ang="0">
                  <a:pos x="172" y="365"/>
                </a:cxn>
                <a:cxn ang="0">
                  <a:pos x="203" y="369"/>
                </a:cxn>
                <a:cxn ang="0">
                  <a:pos x="234" y="365"/>
                </a:cxn>
                <a:cxn ang="0">
                  <a:pos x="263" y="355"/>
                </a:cxn>
                <a:cxn ang="0">
                  <a:pos x="288" y="341"/>
                </a:cxn>
                <a:cxn ang="0">
                  <a:pos x="310" y="320"/>
                </a:cxn>
                <a:cxn ang="0">
                  <a:pos x="342" y="268"/>
                </a:cxn>
                <a:cxn ang="0">
                  <a:pos x="349" y="239"/>
                </a:cxn>
                <a:cxn ang="0">
                  <a:pos x="353" y="206"/>
                </a:cxn>
                <a:cxn ang="0">
                  <a:pos x="349" y="174"/>
                </a:cxn>
                <a:cxn ang="0">
                  <a:pos x="339" y="144"/>
                </a:cxn>
                <a:cxn ang="0">
                  <a:pos x="305" y="91"/>
                </a:cxn>
                <a:cxn ang="0">
                  <a:pos x="284" y="75"/>
                </a:cxn>
                <a:cxn ang="0">
                  <a:pos x="258" y="60"/>
                </a:cxn>
                <a:cxn ang="0">
                  <a:pos x="229" y="51"/>
                </a:cxn>
                <a:cxn ang="0">
                  <a:pos x="198" y="48"/>
                </a:cxn>
                <a:cxn ang="0">
                  <a:pos x="168" y="52"/>
                </a:cxn>
                <a:cxn ang="0">
                  <a:pos x="140" y="62"/>
                </a:cxn>
                <a:cxn ang="0">
                  <a:pos x="114" y="77"/>
                </a:cxn>
                <a:cxn ang="0">
                  <a:pos x="92" y="97"/>
                </a:cxn>
                <a:cxn ang="0">
                  <a:pos x="59" y="150"/>
                </a:cxn>
                <a:cxn ang="0">
                  <a:pos x="51" y="178"/>
                </a:cxn>
                <a:cxn ang="0">
                  <a:pos x="48" y="211"/>
                </a:cxn>
                <a:cxn ang="0">
                  <a:pos x="52" y="243"/>
                </a:cxn>
              </a:cxnLst>
              <a:rect l="0" t="0" r="r" b="b"/>
              <a:pathLst>
                <a:path w="401" h="417">
                  <a:moveTo>
                    <a:pt x="1" y="211"/>
                  </a:moveTo>
                  <a:cubicBezTo>
                    <a:pt x="0" y="209"/>
                    <a:pt x="0" y="208"/>
                    <a:pt x="1" y="206"/>
                  </a:cubicBezTo>
                  <a:lnTo>
                    <a:pt x="5" y="169"/>
                  </a:lnTo>
                  <a:cubicBezTo>
                    <a:pt x="5" y="167"/>
                    <a:pt x="5" y="166"/>
                    <a:pt x="5" y="165"/>
                  </a:cubicBezTo>
                  <a:lnTo>
                    <a:pt x="15" y="131"/>
                  </a:lnTo>
                  <a:cubicBezTo>
                    <a:pt x="16" y="128"/>
                    <a:pt x="17" y="126"/>
                    <a:pt x="18" y="124"/>
                  </a:cubicBezTo>
                  <a:lnTo>
                    <a:pt x="56" y="65"/>
                  </a:lnTo>
                  <a:cubicBezTo>
                    <a:pt x="58" y="63"/>
                    <a:pt x="59" y="62"/>
                    <a:pt x="61" y="60"/>
                  </a:cubicBezTo>
                  <a:lnTo>
                    <a:pt x="87" y="38"/>
                  </a:lnTo>
                  <a:cubicBezTo>
                    <a:pt x="88" y="37"/>
                    <a:pt x="89" y="36"/>
                    <a:pt x="91" y="36"/>
                  </a:cubicBezTo>
                  <a:lnTo>
                    <a:pt x="121" y="19"/>
                  </a:lnTo>
                  <a:cubicBezTo>
                    <a:pt x="122" y="18"/>
                    <a:pt x="123" y="17"/>
                    <a:pt x="125" y="17"/>
                  </a:cubicBezTo>
                  <a:lnTo>
                    <a:pt x="158" y="6"/>
                  </a:lnTo>
                  <a:cubicBezTo>
                    <a:pt x="159" y="5"/>
                    <a:pt x="161" y="5"/>
                    <a:pt x="163" y="5"/>
                  </a:cubicBezTo>
                  <a:lnTo>
                    <a:pt x="198" y="1"/>
                  </a:lnTo>
                  <a:cubicBezTo>
                    <a:pt x="200" y="0"/>
                    <a:pt x="201" y="0"/>
                    <a:pt x="203" y="1"/>
                  </a:cubicBezTo>
                  <a:lnTo>
                    <a:pt x="239" y="5"/>
                  </a:lnTo>
                  <a:cubicBezTo>
                    <a:pt x="241" y="5"/>
                    <a:pt x="242" y="5"/>
                    <a:pt x="244" y="6"/>
                  </a:cubicBezTo>
                  <a:lnTo>
                    <a:pt x="277" y="17"/>
                  </a:lnTo>
                  <a:cubicBezTo>
                    <a:pt x="279" y="17"/>
                    <a:pt x="280" y="18"/>
                    <a:pt x="281" y="19"/>
                  </a:cubicBezTo>
                  <a:lnTo>
                    <a:pt x="311" y="36"/>
                  </a:lnTo>
                  <a:cubicBezTo>
                    <a:pt x="313" y="36"/>
                    <a:pt x="314" y="37"/>
                    <a:pt x="315" y="38"/>
                  </a:cubicBezTo>
                  <a:lnTo>
                    <a:pt x="341" y="60"/>
                  </a:lnTo>
                  <a:cubicBezTo>
                    <a:pt x="343" y="62"/>
                    <a:pt x="344" y="64"/>
                    <a:pt x="346" y="66"/>
                  </a:cubicBezTo>
                  <a:lnTo>
                    <a:pt x="383" y="125"/>
                  </a:lnTo>
                  <a:cubicBezTo>
                    <a:pt x="384" y="127"/>
                    <a:pt x="385" y="129"/>
                    <a:pt x="385" y="131"/>
                  </a:cubicBezTo>
                  <a:lnTo>
                    <a:pt x="395" y="165"/>
                  </a:lnTo>
                  <a:cubicBezTo>
                    <a:pt x="396" y="166"/>
                    <a:pt x="396" y="167"/>
                    <a:pt x="396" y="169"/>
                  </a:cubicBezTo>
                  <a:lnTo>
                    <a:pt x="400" y="206"/>
                  </a:lnTo>
                  <a:cubicBezTo>
                    <a:pt x="401" y="208"/>
                    <a:pt x="401" y="209"/>
                    <a:pt x="400" y="211"/>
                  </a:cubicBezTo>
                  <a:lnTo>
                    <a:pt x="396" y="248"/>
                  </a:lnTo>
                  <a:cubicBezTo>
                    <a:pt x="396" y="249"/>
                    <a:pt x="396" y="251"/>
                    <a:pt x="396" y="252"/>
                  </a:cubicBezTo>
                  <a:lnTo>
                    <a:pt x="386" y="287"/>
                  </a:lnTo>
                  <a:cubicBezTo>
                    <a:pt x="385" y="289"/>
                    <a:pt x="384" y="291"/>
                    <a:pt x="383" y="293"/>
                  </a:cubicBezTo>
                  <a:lnTo>
                    <a:pt x="346" y="351"/>
                  </a:lnTo>
                  <a:cubicBezTo>
                    <a:pt x="344" y="353"/>
                    <a:pt x="343" y="355"/>
                    <a:pt x="341" y="356"/>
                  </a:cubicBezTo>
                  <a:lnTo>
                    <a:pt x="315" y="379"/>
                  </a:lnTo>
                  <a:cubicBezTo>
                    <a:pt x="314" y="381"/>
                    <a:pt x="313" y="382"/>
                    <a:pt x="311" y="382"/>
                  </a:cubicBezTo>
                  <a:lnTo>
                    <a:pt x="281" y="399"/>
                  </a:lnTo>
                  <a:cubicBezTo>
                    <a:pt x="280" y="400"/>
                    <a:pt x="278" y="401"/>
                    <a:pt x="276" y="401"/>
                  </a:cubicBezTo>
                  <a:lnTo>
                    <a:pt x="243" y="411"/>
                  </a:lnTo>
                  <a:cubicBezTo>
                    <a:pt x="242" y="412"/>
                    <a:pt x="241" y="412"/>
                    <a:pt x="239" y="412"/>
                  </a:cubicBezTo>
                  <a:lnTo>
                    <a:pt x="203" y="416"/>
                  </a:lnTo>
                  <a:cubicBezTo>
                    <a:pt x="201" y="417"/>
                    <a:pt x="200" y="417"/>
                    <a:pt x="198" y="416"/>
                  </a:cubicBezTo>
                  <a:lnTo>
                    <a:pt x="163" y="412"/>
                  </a:lnTo>
                  <a:cubicBezTo>
                    <a:pt x="161" y="412"/>
                    <a:pt x="160" y="412"/>
                    <a:pt x="159" y="411"/>
                  </a:cubicBezTo>
                  <a:lnTo>
                    <a:pt x="126" y="401"/>
                  </a:lnTo>
                  <a:cubicBezTo>
                    <a:pt x="124" y="401"/>
                    <a:pt x="122" y="400"/>
                    <a:pt x="121" y="399"/>
                  </a:cubicBezTo>
                  <a:lnTo>
                    <a:pt x="91" y="382"/>
                  </a:lnTo>
                  <a:cubicBezTo>
                    <a:pt x="89" y="382"/>
                    <a:pt x="88" y="381"/>
                    <a:pt x="87" y="379"/>
                  </a:cubicBezTo>
                  <a:lnTo>
                    <a:pt x="61" y="356"/>
                  </a:lnTo>
                  <a:cubicBezTo>
                    <a:pt x="59" y="355"/>
                    <a:pt x="58" y="353"/>
                    <a:pt x="56" y="352"/>
                  </a:cubicBezTo>
                  <a:lnTo>
                    <a:pt x="18" y="294"/>
                  </a:lnTo>
                  <a:cubicBezTo>
                    <a:pt x="17" y="292"/>
                    <a:pt x="16" y="289"/>
                    <a:pt x="15" y="287"/>
                  </a:cubicBezTo>
                  <a:lnTo>
                    <a:pt x="5" y="252"/>
                  </a:lnTo>
                  <a:cubicBezTo>
                    <a:pt x="5" y="251"/>
                    <a:pt x="5" y="249"/>
                    <a:pt x="5" y="248"/>
                  </a:cubicBezTo>
                  <a:lnTo>
                    <a:pt x="1" y="211"/>
                  </a:lnTo>
                  <a:close/>
                  <a:moveTo>
                    <a:pt x="52" y="243"/>
                  </a:moveTo>
                  <a:lnTo>
                    <a:pt x="52" y="239"/>
                  </a:lnTo>
                  <a:lnTo>
                    <a:pt x="62" y="274"/>
                  </a:lnTo>
                  <a:lnTo>
                    <a:pt x="59" y="267"/>
                  </a:lnTo>
                  <a:lnTo>
                    <a:pt x="97" y="325"/>
                  </a:lnTo>
                  <a:lnTo>
                    <a:pt x="92" y="320"/>
                  </a:lnTo>
                  <a:lnTo>
                    <a:pt x="118" y="343"/>
                  </a:lnTo>
                  <a:lnTo>
                    <a:pt x="114" y="341"/>
                  </a:lnTo>
                  <a:lnTo>
                    <a:pt x="144" y="358"/>
                  </a:lnTo>
                  <a:lnTo>
                    <a:pt x="139" y="355"/>
                  </a:lnTo>
                  <a:lnTo>
                    <a:pt x="172" y="365"/>
                  </a:lnTo>
                  <a:lnTo>
                    <a:pt x="168" y="365"/>
                  </a:lnTo>
                  <a:lnTo>
                    <a:pt x="203" y="369"/>
                  </a:lnTo>
                  <a:lnTo>
                    <a:pt x="198" y="369"/>
                  </a:lnTo>
                  <a:lnTo>
                    <a:pt x="234" y="365"/>
                  </a:lnTo>
                  <a:lnTo>
                    <a:pt x="230" y="365"/>
                  </a:lnTo>
                  <a:lnTo>
                    <a:pt x="263" y="355"/>
                  </a:lnTo>
                  <a:lnTo>
                    <a:pt x="258" y="358"/>
                  </a:lnTo>
                  <a:lnTo>
                    <a:pt x="288" y="341"/>
                  </a:lnTo>
                  <a:lnTo>
                    <a:pt x="284" y="343"/>
                  </a:lnTo>
                  <a:lnTo>
                    <a:pt x="310" y="320"/>
                  </a:lnTo>
                  <a:lnTo>
                    <a:pt x="305" y="326"/>
                  </a:lnTo>
                  <a:lnTo>
                    <a:pt x="342" y="268"/>
                  </a:lnTo>
                  <a:lnTo>
                    <a:pt x="339" y="274"/>
                  </a:lnTo>
                  <a:lnTo>
                    <a:pt x="349" y="239"/>
                  </a:lnTo>
                  <a:lnTo>
                    <a:pt x="349" y="243"/>
                  </a:lnTo>
                  <a:lnTo>
                    <a:pt x="353" y="206"/>
                  </a:lnTo>
                  <a:lnTo>
                    <a:pt x="353" y="211"/>
                  </a:lnTo>
                  <a:lnTo>
                    <a:pt x="349" y="174"/>
                  </a:lnTo>
                  <a:lnTo>
                    <a:pt x="349" y="178"/>
                  </a:lnTo>
                  <a:lnTo>
                    <a:pt x="339" y="144"/>
                  </a:lnTo>
                  <a:lnTo>
                    <a:pt x="342" y="150"/>
                  </a:lnTo>
                  <a:lnTo>
                    <a:pt x="305" y="91"/>
                  </a:lnTo>
                  <a:lnTo>
                    <a:pt x="310" y="97"/>
                  </a:lnTo>
                  <a:lnTo>
                    <a:pt x="284" y="75"/>
                  </a:lnTo>
                  <a:lnTo>
                    <a:pt x="288" y="77"/>
                  </a:lnTo>
                  <a:lnTo>
                    <a:pt x="258" y="60"/>
                  </a:lnTo>
                  <a:lnTo>
                    <a:pt x="262" y="62"/>
                  </a:lnTo>
                  <a:lnTo>
                    <a:pt x="229" y="51"/>
                  </a:lnTo>
                  <a:lnTo>
                    <a:pt x="234" y="52"/>
                  </a:lnTo>
                  <a:lnTo>
                    <a:pt x="198" y="48"/>
                  </a:lnTo>
                  <a:lnTo>
                    <a:pt x="203" y="48"/>
                  </a:lnTo>
                  <a:lnTo>
                    <a:pt x="168" y="52"/>
                  </a:lnTo>
                  <a:lnTo>
                    <a:pt x="173" y="51"/>
                  </a:lnTo>
                  <a:lnTo>
                    <a:pt x="140" y="62"/>
                  </a:lnTo>
                  <a:lnTo>
                    <a:pt x="144" y="60"/>
                  </a:lnTo>
                  <a:lnTo>
                    <a:pt x="114" y="77"/>
                  </a:lnTo>
                  <a:lnTo>
                    <a:pt x="118" y="75"/>
                  </a:lnTo>
                  <a:lnTo>
                    <a:pt x="92" y="97"/>
                  </a:lnTo>
                  <a:lnTo>
                    <a:pt x="97" y="91"/>
                  </a:lnTo>
                  <a:lnTo>
                    <a:pt x="59" y="150"/>
                  </a:lnTo>
                  <a:lnTo>
                    <a:pt x="61" y="144"/>
                  </a:lnTo>
                  <a:lnTo>
                    <a:pt x="51" y="178"/>
                  </a:lnTo>
                  <a:lnTo>
                    <a:pt x="52" y="174"/>
                  </a:lnTo>
                  <a:lnTo>
                    <a:pt x="48" y="211"/>
                  </a:lnTo>
                  <a:lnTo>
                    <a:pt x="48" y="206"/>
                  </a:lnTo>
                  <a:lnTo>
                    <a:pt x="52" y="243"/>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79" name="Freeform 55"/>
            <p:cNvSpPr>
              <a:spLocks/>
            </p:cNvSpPr>
            <p:nvPr/>
          </p:nvSpPr>
          <p:spPr bwMode="auto">
            <a:xfrm>
              <a:off x="6243638" y="2172172"/>
              <a:ext cx="117475" cy="120650"/>
            </a:xfrm>
            <a:custGeom>
              <a:avLst/>
              <a:gdLst/>
              <a:ahLst/>
              <a:cxnLst>
                <a:cxn ang="0">
                  <a:pos x="0" y="176"/>
                </a:cxn>
                <a:cxn ang="0">
                  <a:pos x="176" y="0"/>
                </a:cxn>
                <a:cxn ang="0">
                  <a:pos x="176" y="0"/>
                </a:cxn>
                <a:cxn ang="0">
                  <a:pos x="176" y="0"/>
                </a:cxn>
                <a:cxn ang="0">
                  <a:pos x="352" y="176"/>
                </a:cxn>
                <a:cxn ang="0">
                  <a:pos x="352" y="176"/>
                </a:cxn>
                <a:cxn ang="0">
                  <a:pos x="352" y="176"/>
                </a:cxn>
                <a:cxn ang="0">
                  <a:pos x="176" y="352"/>
                </a:cxn>
                <a:cxn ang="0">
                  <a:pos x="176" y="352"/>
                </a:cxn>
                <a:cxn ang="0">
                  <a:pos x="176" y="352"/>
                </a:cxn>
                <a:cxn ang="0">
                  <a:pos x="0" y="176"/>
                </a:cxn>
                <a:cxn ang="0">
                  <a:pos x="0" y="176"/>
                </a:cxn>
              </a:cxnLst>
              <a:rect l="0" t="0" r="r" b="b"/>
              <a:pathLst>
                <a:path w="352" h="352">
                  <a:moveTo>
                    <a:pt x="0" y="176"/>
                  </a:moveTo>
                  <a:cubicBezTo>
                    <a:pt x="0" y="79"/>
                    <a:pt x="79" y="0"/>
                    <a:pt x="176" y="0"/>
                  </a:cubicBezTo>
                  <a:cubicBezTo>
                    <a:pt x="176" y="0"/>
                    <a:pt x="176" y="0"/>
                    <a:pt x="176" y="0"/>
                  </a:cubicBezTo>
                  <a:lnTo>
                    <a:pt x="176" y="0"/>
                  </a:lnTo>
                  <a:cubicBezTo>
                    <a:pt x="274" y="0"/>
                    <a:pt x="352" y="79"/>
                    <a:pt x="352" y="176"/>
                  </a:cubicBezTo>
                  <a:cubicBezTo>
                    <a:pt x="352" y="176"/>
                    <a:pt x="352" y="176"/>
                    <a:pt x="352" y="176"/>
                  </a:cubicBezTo>
                  <a:lnTo>
                    <a:pt x="352" y="176"/>
                  </a:lnTo>
                  <a:cubicBezTo>
                    <a:pt x="352" y="274"/>
                    <a:pt x="274" y="352"/>
                    <a:pt x="176" y="352"/>
                  </a:cubicBezTo>
                  <a:cubicBezTo>
                    <a:pt x="176" y="352"/>
                    <a:pt x="176" y="352"/>
                    <a:pt x="176" y="352"/>
                  </a:cubicBezTo>
                  <a:lnTo>
                    <a:pt x="176" y="352"/>
                  </a:lnTo>
                  <a:cubicBezTo>
                    <a:pt x="79" y="352"/>
                    <a:pt x="0" y="274"/>
                    <a:pt x="0" y="176"/>
                  </a:cubicBezTo>
                  <a:cubicBezTo>
                    <a:pt x="0" y="176"/>
                    <a:pt x="0" y="176"/>
                    <a:pt x="0" y="176"/>
                  </a:cubicBezTo>
                  <a:close/>
                </a:path>
              </a:pathLst>
            </a:custGeom>
            <a:solidFill>
              <a:srgbClr val="FFFFF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80" name="Freeform 56"/>
            <p:cNvSpPr>
              <a:spLocks noEditPoints="1"/>
            </p:cNvSpPr>
            <p:nvPr/>
          </p:nvSpPr>
          <p:spPr bwMode="auto">
            <a:xfrm>
              <a:off x="6235700" y="2164234"/>
              <a:ext cx="134938" cy="136525"/>
            </a:xfrm>
            <a:custGeom>
              <a:avLst/>
              <a:gdLst/>
              <a:ahLst/>
              <a:cxnLst>
                <a:cxn ang="0">
                  <a:pos x="1" y="198"/>
                </a:cxn>
                <a:cxn ang="0">
                  <a:pos x="5" y="159"/>
                </a:cxn>
                <a:cxn ang="0">
                  <a:pos x="19" y="119"/>
                </a:cxn>
                <a:cxn ang="0">
                  <a:pos x="63" y="57"/>
                </a:cxn>
                <a:cxn ang="0">
                  <a:pos x="126" y="15"/>
                </a:cxn>
                <a:cxn ang="0">
                  <a:pos x="163" y="5"/>
                </a:cxn>
                <a:cxn ang="0">
                  <a:pos x="203" y="1"/>
                </a:cxn>
                <a:cxn ang="0">
                  <a:pos x="243" y="5"/>
                </a:cxn>
                <a:cxn ang="0">
                  <a:pos x="283" y="19"/>
                </a:cxn>
                <a:cxn ang="0">
                  <a:pos x="345" y="63"/>
                </a:cxn>
                <a:cxn ang="0">
                  <a:pos x="385" y="126"/>
                </a:cxn>
                <a:cxn ang="0">
                  <a:pos x="396" y="163"/>
                </a:cxn>
                <a:cxn ang="0">
                  <a:pos x="400" y="203"/>
                </a:cxn>
                <a:cxn ang="0">
                  <a:pos x="395" y="243"/>
                </a:cxn>
                <a:cxn ang="0">
                  <a:pos x="382" y="283"/>
                </a:cxn>
                <a:cxn ang="0">
                  <a:pos x="339" y="345"/>
                </a:cxn>
                <a:cxn ang="0">
                  <a:pos x="276" y="385"/>
                </a:cxn>
                <a:cxn ang="0">
                  <a:pos x="239" y="396"/>
                </a:cxn>
                <a:cxn ang="0">
                  <a:pos x="198" y="400"/>
                </a:cxn>
                <a:cxn ang="0">
                  <a:pos x="159" y="395"/>
                </a:cxn>
                <a:cxn ang="0">
                  <a:pos x="119" y="382"/>
                </a:cxn>
                <a:cxn ang="0">
                  <a:pos x="57" y="339"/>
                </a:cxn>
                <a:cxn ang="0">
                  <a:pos x="15" y="276"/>
                </a:cxn>
                <a:cxn ang="0">
                  <a:pos x="5" y="239"/>
                </a:cxn>
                <a:cxn ang="0">
                  <a:pos x="52" y="234"/>
                </a:cxn>
                <a:cxn ang="0">
                  <a:pos x="61" y="263"/>
                </a:cxn>
                <a:cxn ang="0">
                  <a:pos x="96" y="312"/>
                </a:cxn>
                <a:cxn ang="0">
                  <a:pos x="146" y="342"/>
                </a:cxn>
                <a:cxn ang="0">
                  <a:pos x="172" y="349"/>
                </a:cxn>
                <a:cxn ang="0">
                  <a:pos x="203" y="353"/>
                </a:cxn>
                <a:cxn ang="0">
                  <a:pos x="234" y="349"/>
                </a:cxn>
                <a:cxn ang="0">
                  <a:pos x="263" y="339"/>
                </a:cxn>
                <a:cxn ang="0">
                  <a:pos x="312" y="305"/>
                </a:cxn>
                <a:cxn ang="0">
                  <a:pos x="342" y="256"/>
                </a:cxn>
                <a:cxn ang="0">
                  <a:pos x="349" y="230"/>
                </a:cxn>
                <a:cxn ang="0">
                  <a:pos x="353" y="198"/>
                </a:cxn>
                <a:cxn ang="0">
                  <a:pos x="349" y="168"/>
                </a:cxn>
                <a:cxn ang="0">
                  <a:pos x="339" y="139"/>
                </a:cxn>
                <a:cxn ang="0">
                  <a:pos x="305" y="90"/>
                </a:cxn>
                <a:cxn ang="0">
                  <a:pos x="256" y="58"/>
                </a:cxn>
                <a:cxn ang="0">
                  <a:pos x="230" y="51"/>
                </a:cxn>
                <a:cxn ang="0">
                  <a:pos x="198" y="48"/>
                </a:cxn>
                <a:cxn ang="0">
                  <a:pos x="168" y="52"/>
                </a:cxn>
                <a:cxn ang="0">
                  <a:pos x="139" y="61"/>
                </a:cxn>
                <a:cxn ang="0">
                  <a:pos x="90" y="96"/>
                </a:cxn>
                <a:cxn ang="0">
                  <a:pos x="58" y="146"/>
                </a:cxn>
                <a:cxn ang="0">
                  <a:pos x="51" y="172"/>
                </a:cxn>
                <a:cxn ang="0">
                  <a:pos x="48" y="203"/>
                </a:cxn>
                <a:cxn ang="0">
                  <a:pos x="52" y="234"/>
                </a:cxn>
              </a:cxnLst>
              <a:rect l="0" t="0" r="r" b="b"/>
              <a:pathLst>
                <a:path w="401" h="401">
                  <a:moveTo>
                    <a:pt x="1" y="203"/>
                  </a:moveTo>
                  <a:cubicBezTo>
                    <a:pt x="0" y="201"/>
                    <a:pt x="0" y="200"/>
                    <a:pt x="1" y="198"/>
                  </a:cubicBezTo>
                  <a:lnTo>
                    <a:pt x="5" y="163"/>
                  </a:lnTo>
                  <a:cubicBezTo>
                    <a:pt x="5" y="161"/>
                    <a:pt x="5" y="160"/>
                    <a:pt x="5" y="159"/>
                  </a:cubicBezTo>
                  <a:lnTo>
                    <a:pt x="15" y="126"/>
                  </a:lnTo>
                  <a:cubicBezTo>
                    <a:pt x="16" y="123"/>
                    <a:pt x="17" y="121"/>
                    <a:pt x="19" y="119"/>
                  </a:cubicBezTo>
                  <a:lnTo>
                    <a:pt x="57" y="63"/>
                  </a:lnTo>
                  <a:cubicBezTo>
                    <a:pt x="58" y="60"/>
                    <a:pt x="60" y="58"/>
                    <a:pt x="63" y="57"/>
                  </a:cubicBezTo>
                  <a:lnTo>
                    <a:pt x="119" y="19"/>
                  </a:lnTo>
                  <a:cubicBezTo>
                    <a:pt x="121" y="17"/>
                    <a:pt x="123" y="16"/>
                    <a:pt x="126" y="15"/>
                  </a:cubicBezTo>
                  <a:lnTo>
                    <a:pt x="159" y="5"/>
                  </a:lnTo>
                  <a:cubicBezTo>
                    <a:pt x="160" y="5"/>
                    <a:pt x="161" y="5"/>
                    <a:pt x="163" y="5"/>
                  </a:cubicBezTo>
                  <a:lnTo>
                    <a:pt x="198" y="1"/>
                  </a:lnTo>
                  <a:cubicBezTo>
                    <a:pt x="200" y="0"/>
                    <a:pt x="201" y="0"/>
                    <a:pt x="203" y="1"/>
                  </a:cubicBezTo>
                  <a:lnTo>
                    <a:pt x="239" y="5"/>
                  </a:lnTo>
                  <a:cubicBezTo>
                    <a:pt x="241" y="5"/>
                    <a:pt x="242" y="5"/>
                    <a:pt x="243" y="5"/>
                  </a:cubicBezTo>
                  <a:lnTo>
                    <a:pt x="276" y="15"/>
                  </a:lnTo>
                  <a:cubicBezTo>
                    <a:pt x="279" y="16"/>
                    <a:pt x="281" y="17"/>
                    <a:pt x="283" y="19"/>
                  </a:cubicBezTo>
                  <a:lnTo>
                    <a:pt x="339" y="57"/>
                  </a:lnTo>
                  <a:cubicBezTo>
                    <a:pt x="342" y="58"/>
                    <a:pt x="344" y="61"/>
                    <a:pt x="345" y="63"/>
                  </a:cubicBezTo>
                  <a:lnTo>
                    <a:pt x="382" y="119"/>
                  </a:lnTo>
                  <a:cubicBezTo>
                    <a:pt x="384" y="121"/>
                    <a:pt x="385" y="123"/>
                    <a:pt x="385" y="126"/>
                  </a:cubicBezTo>
                  <a:lnTo>
                    <a:pt x="395" y="159"/>
                  </a:lnTo>
                  <a:cubicBezTo>
                    <a:pt x="396" y="160"/>
                    <a:pt x="396" y="161"/>
                    <a:pt x="396" y="163"/>
                  </a:cubicBezTo>
                  <a:lnTo>
                    <a:pt x="400" y="198"/>
                  </a:lnTo>
                  <a:cubicBezTo>
                    <a:pt x="401" y="200"/>
                    <a:pt x="401" y="201"/>
                    <a:pt x="400" y="203"/>
                  </a:cubicBezTo>
                  <a:lnTo>
                    <a:pt x="396" y="239"/>
                  </a:lnTo>
                  <a:cubicBezTo>
                    <a:pt x="396" y="241"/>
                    <a:pt x="396" y="242"/>
                    <a:pt x="395" y="243"/>
                  </a:cubicBezTo>
                  <a:lnTo>
                    <a:pt x="385" y="276"/>
                  </a:lnTo>
                  <a:cubicBezTo>
                    <a:pt x="385" y="279"/>
                    <a:pt x="384" y="281"/>
                    <a:pt x="382" y="283"/>
                  </a:cubicBezTo>
                  <a:lnTo>
                    <a:pt x="345" y="339"/>
                  </a:lnTo>
                  <a:cubicBezTo>
                    <a:pt x="344" y="341"/>
                    <a:pt x="341" y="344"/>
                    <a:pt x="339" y="345"/>
                  </a:cubicBezTo>
                  <a:lnTo>
                    <a:pt x="283" y="382"/>
                  </a:lnTo>
                  <a:cubicBezTo>
                    <a:pt x="281" y="384"/>
                    <a:pt x="279" y="385"/>
                    <a:pt x="276" y="385"/>
                  </a:cubicBezTo>
                  <a:lnTo>
                    <a:pt x="243" y="395"/>
                  </a:lnTo>
                  <a:cubicBezTo>
                    <a:pt x="242" y="396"/>
                    <a:pt x="241" y="396"/>
                    <a:pt x="239" y="396"/>
                  </a:cubicBezTo>
                  <a:lnTo>
                    <a:pt x="203" y="400"/>
                  </a:lnTo>
                  <a:cubicBezTo>
                    <a:pt x="201" y="401"/>
                    <a:pt x="200" y="401"/>
                    <a:pt x="198" y="400"/>
                  </a:cubicBezTo>
                  <a:lnTo>
                    <a:pt x="163" y="396"/>
                  </a:lnTo>
                  <a:cubicBezTo>
                    <a:pt x="161" y="396"/>
                    <a:pt x="160" y="396"/>
                    <a:pt x="159" y="395"/>
                  </a:cubicBezTo>
                  <a:lnTo>
                    <a:pt x="126" y="385"/>
                  </a:lnTo>
                  <a:cubicBezTo>
                    <a:pt x="123" y="385"/>
                    <a:pt x="121" y="384"/>
                    <a:pt x="119" y="382"/>
                  </a:cubicBezTo>
                  <a:lnTo>
                    <a:pt x="63" y="345"/>
                  </a:lnTo>
                  <a:cubicBezTo>
                    <a:pt x="61" y="344"/>
                    <a:pt x="58" y="342"/>
                    <a:pt x="57" y="339"/>
                  </a:cubicBezTo>
                  <a:lnTo>
                    <a:pt x="19" y="283"/>
                  </a:lnTo>
                  <a:cubicBezTo>
                    <a:pt x="17" y="281"/>
                    <a:pt x="16" y="279"/>
                    <a:pt x="15" y="276"/>
                  </a:cubicBezTo>
                  <a:lnTo>
                    <a:pt x="5" y="243"/>
                  </a:lnTo>
                  <a:cubicBezTo>
                    <a:pt x="5" y="242"/>
                    <a:pt x="5" y="241"/>
                    <a:pt x="5" y="239"/>
                  </a:cubicBezTo>
                  <a:lnTo>
                    <a:pt x="1" y="203"/>
                  </a:lnTo>
                  <a:close/>
                  <a:moveTo>
                    <a:pt x="52" y="234"/>
                  </a:moveTo>
                  <a:lnTo>
                    <a:pt x="51" y="230"/>
                  </a:lnTo>
                  <a:lnTo>
                    <a:pt x="61" y="263"/>
                  </a:lnTo>
                  <a:lnTo>
                    <a:pt x="58" y="256"/>
                  </a:lnTo>
                  <a:lnTo>
                    <a:pt x="96" y="312"/>
                  </a:lnTo>
                  <a:lnTo>
                    <a:pt x="90" y="305"/>
                  </a:lnTo>
                  <a:lnTo>
                    <a:pt x="146" y="342"/>
                  </a:lnTo>
                  <a:lnTo>
                    <a:pt x="139" y="339"/>
                  </a:lnTo>
                  <a:lnTo>
                    <a:pt x="172" y="349"/>
                  </a:lnTo>
                  <a:lnTo>
                    <a:pt x="168" y="349"/>
                  </a:lnTo>
                  <a:lnTo>
                    <a:pt x="203" y="353"/>
                  </a:lnTo>
                  <a:lnTo>
                    <a:pt x="198" y="353"/>
                  </a:lnTo>
                  <a:lnTo>
                    <a:pt x="234" y="349"/>
                  </a:lnTo>
                  <a:lnTo>
                    <a:pt x="230" y="349"/>
                  </a:lnTo>
                  <a:lnTo>
                    <a:pt x="263" y="339"/>
                  </a:lnTo>
                  <a:lnTo>
                    <a:pt x="256" y="342"/>
                  </a:lnTo>
                  <a:lnTo>
                    <a:pt x="312" y="305"/>
                  </a:lnTo>
                  <a:lnTo>
                    <a:pt x="305" y="312"/>
                  </a:lnTo>
                  <a:lnTo>
                    <a:pt x="342" y="256"/>
                  </a:lnTo>
                  <a:lnTo>
                    <a:pt x="339" y="263"/>
                  </a:lnTo>
                  <a:lnTo>
                    <a:pt x="349" y="230"/>
                  </a:lnTo>
                  <a:lnTo>
                    <a:pt x="349" y="234"/>
                  </a:lnTo>
                  <a:lnTo>
                    <a:pt x="353" y="198"/>
                  </a:lnTo>
                  <a:lnTo>
                    <a:pt x="353" y="203"/>
                  </a:lnTo>
                  <a:lnTo>
                    <a:pt x="349" y="168"/>
                  </a:lnTo>
                  <a:lnTo>
                    <a:pt x="349" y="172"/>
                  </a:lnTo>
                  <a:lnTo>
                    <a:pt x="339" y="139"/>
                  </a:lnTo>
                  <a:lnTo>
                    <a:pt x="342" y="146"/>
                  </a:lnTo>
                  <a:lnTo>
                    <a:pt x="305" y="90"/>
                  </a:lnTo>
                  <a:lnTo>
                    <a:pt x="312" y="96"/>
                  </a:lnTo>
                  <a:lnTo>
                    <a:pt x="256" y="58"/>
                  </a:lnTo>
                  <a:lnTo>
                    <a:pt x="263" y="61"/>
                  </a:lnTo>
                  <a:lnTo>
                    <a:pt x="230" y="51"/>
                  </a:lnTo>
                  <a:lnTo>
                    <a:pt x="234" y="52"/>
                  </a:lnTo>
                  <a:lnTo>
                    <a:pt x="198" y="48"/>
                  </a:lnTo>
                  <a:lnTo>
                    <a:pt x="203" y="48"/>
                  </a:lnTo>
                  <a:lnTo>
                    <a:pt x="168" y="52"/>
                  </a:lnTo>
                  <a:lnTo>
                    <a:pt x="172" y="51"/>
                  </a:lnTo>
                  <a:lnTo>
                    <a:pt x="139" y="61"/>
                  </a:lnTo>
                  <a:lnTo>
                    <a:pt x="146" y="58"/>
                  </a:lnTo>
                  <a:lnTo>
                    <a:pt x="90" y="96"/>
                  </a:lnTo>
                  <a:lnTo>
                    <a:pt x="96" y="90"/>
                  </a:lnTo>
                  <a:lnTo>
                    <a:pt x="58" y="146"/>
                  </a:lnTo>
                  <a:lnTo>
                    <a:pt x="61" y="139"/>
                  </a:lnTo>
                  <a:lnTo>
                    <a:pt x="51" y="172"/>
                  </a:lnTo>
                  <a:lnTo>
                    <a:pt x="52" y="168"/>
                  </a:lnTo>
                  <a:lnTo>
                    <a:pt x="48" y="203"/>
                  </a:lnTo>
                  <a:lnTo>
                    <a:pt x="48" y="198"/>
                  </a:lnTo>
                  <a:lnTo>
                    <a:pt x="52" y="234"/>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81" name="Freeform 57"/>
            <p:cNvSpPr>
              <a:spLocks/>
            </p:cNvSpPr>
            <p:nvPr/>
          </p:nvSpPr>
          <p:spPr bwMode="auto">
            <a:xfrm>
              <a:off x="6243638" y="2380134"/>
              <a:ext cx="117475" cy="125413"/>
            </a:xfrm>
            <a:custGeom>
              <a:avLst/>
              <a:gdLst/>
              <a:ahLst/>
              <a:cxnLst>
                <a:cxn ang="0">
                  <a:pos x="0" y="184"/>
                </a:cxn>
                <a:cxn ang="0">
                  <a:pos x="176" y="0"/>
                </a:cxn>
                <a:cxn ang="0">
                  <a:pos x="176" y="0"/>
                </a:cxn>
                <a:cxn ang="0">
                  <a:pos x="176" y="0"/>
                </a:cxn>
                <a:cxn ang="0">
                  <a:pos x="352" y="184"/>
                </a:cxn>
                <a:cxn ang="0">
                  <a:pos x="352" y="184"/>
                </a:cxn>
                <a:cxn ang="0">
                  <a:pos x="352" y="184"/>
                </a:cxn>
                <a:cxn ang="0">
                  <a:pos x="176" y="368"/>
                </a:cxn>
                <a:cxn ang="0">
                  <a:pos x="176" y="368"/>
                </a:cxn>
                <a:cxn ang="0">
                  <a:pos x="176" y="368"/>
                </a:cxn>
                <a:cxn ang="0">
                  <a:pos x="0" y="184"/>
                </a:cxn>
                <a:cxn ang="0">
                  <a:pos x="0" y="184"/>
                </a:cxn>
              </a:cxnLst>
              <a:rect l="0" t="0" r="r" b="b"/>
              <a:pathLst>
                <a:path w="352" h="368">
                  <a:moveTo>
                    <a:pt x="0" y="184"/>
                  </a:moveTo>
                  <a:cubicBezTo>
                    <a:pt x="0" y="83"/>
                    <a:pt x="79" y="0"/>
                    <a:pt x="176" y="0"/>
                  </a:cubicBezTo>
                  <a:cubicBezTo>
                    <a:pt x="176" y="0"/>
                    <a:pt x="176" y="0"/>
                    <a:pt x="176" y="0"/>
                  </a:cubicBezTo>
                  <a:lnTo>
                    <a:pt x="176" y="0"/>
                  </a:lnTo>
                  <a:cubicBezTo>
                    <a:pt x="274" y="0"/>
                    <a:pt x="352" y="83"/>
                    <a:pt x="352" y="184"/>
                  </a:cubicBezTo>
                  <a:cubicBezTo>
                    <a:pt x="352" y="184"/>
                    <a:pt x="352" y="184"/>
                    <a:pt x="352" y="184"/>
                  </a:cubicBezTo>
                  <a:lnTo>
                    <a:pt x="352" y="184"/>
                  </a:lnTo>
                  <a:cubicBezTo>
                    <a:pt x="352" y="286"/>
                    <a:pt x="274" y="368"/>
                    <a:pt x="176" y="368"/>
                  </a:cubicBezTo>
                  <a:cubicBezTo>
                    <a:pt x="176" y="368"/>
                    <a:pt x="176" y="368"/>
                    <a:pt x="176" y="368"/>
                  </a:cubicBezTo>
                  <a:lnTo>
                    <a:pt x="176" y="368"/>
                  </a:lnTo>
                  <a:cubicBezTo>
                    <a:pt x="79" y="368"/>
                    <a:pt x="0" y="286"/>
                    <a:pt x="0" y="184"/>
                  </a:cubicBezTo>
                  <a:cubicBezTo>
                    <a:pt x="0" y="184"/>
                    <a:pt x="0" y="184"/>
                    <a:pt x="0" y="184"/>
                  </a:cubicBezTo>
                  <a:close/>
                </a:path>
              </a:pathLst>
            </a:custGeom>
            <a:solidFill>
              <a:srgbClr val="FFFFF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82" name="Freeform 58"/>
            <p:cNvSpPr>
              <a:spLocks noEditPoints="1"/>
            </p:cNvSpPr>
            <p:nvPr/>
          </p:nvSpPr>
          <p:spPr bwMode="auto">
            <a:xfrm>
              <a:off x="6235700" y="2372197"/>
              <a:ext cx="134938" cy="141288"/>
            </a:xfrm>
            <a:custGeom>
              <a:avLst/>
              <a:gdLst/>
              <a:ahLst/>
              <a:cxnLst>
                <a:cxn ang="0">
                  <a:pos x="1" y="206"/>
                </a:cxn>
                <a:cxn ang="0">
                  <a:pos x="5" y="165"/>
                </a:cxn>
                <a:cxn ang="0">
                  <a:pos x="18" y="124"/>
                </a:cxn>
                <a:cxn ang="0">
                  <a:pos x="61" y="60"/>
                </a:cxn>
                <a:cxn ang="0">
                  <a:pos x="91" y="36"/>
                </a:cxn>
                <a:cxn ang="0">
                  <a:pos x="125" y="17"/>
                </a:cxn>
                <a:cxn ang="0">
                  <a:pos x="163" y="5"/>
                </a:cxn>
                <a:cxn ang="0">
                  <a:pos x="203" y="1"/>
                </a:cxn>
                <a:cxn ang="0">
                  <a:pos x="244" y="6"/>
                </a:cxn>
                <a:cxn ang="0">
                  <a:pos x="281" y="19"/>
                </a:cxn>
                <a:cxn ang="0">
                  <a:pos x="315" y="38"/>
                </a:cxn>
                <a:cxn ang="0">
                  <a:pos x="346" y="66"/>
                </a:cxn>
                <a:cxn ang="0">
                  <a:pos x="385" y="131"/>
                </a:cxn>
                <a:cxn ang="0">
                  <a:pos x="396" y="169"/>
                </a:cxn>
                <a:cxn ang="0">
                  <a:pos x="400" y="211"/>
                </a:cxn>
                <a:cxn ang="0">
                  <a:pos x="396" y="252"/>
                </a:cxn>
                <a:cxn ang="0">
                  <a:pos x="383" y="293"/>
                </a:cxn>
                <a:cxn ang="0">
                  <a:pos x="341" y="356"/>
                </a:cxn>
                <a:cxn ang="0">
                  <a:pos x="311" y="382"/>
                </a:cxn>
                <a:cxn ang="0">
                  <a:pos x="276" y="401"/>
                </a:cxn>
                <a:cxn ang="0">
                  <a:pos x="239" y="412"/>
                </a:cxn>
                <a:cxn ang="0">
                  <a:pos x="198" y="416"/>
                </a:cxn>
                <a:cxn ang="0">
                  <a:pos x="159" y="411"/>
                </a:cxn>
                <a:cxn ang="0">
                  <a:pos x="121" y="399"/>
                </a:cxn>
                <a:cxn ang="0">
                  <a:pos x="87" y="379"/>
                </a:cxn>
                <a:cxn ang="0">
                  <a:pos x="56" y="352"/>
                </a:cxn>
                <a:cxn ang="0">
                  <a:pos x="15" y="287"/>
                </a:cxn>
                <a:cxn ang="0">
                  <a:pos x="5" y="248"/>
                </a:cxn>
                <a:cxn ang="0">
                  <a:pos x="52" y="243"/>
                </a:cxn>
                <a:cxn ang="0">
                  <a:pos x="62" y="274"/>
                </a:cxn>
                <a:cxn ang="0">
                  <a:pos x="97" y="325"/>
                </a:cxn>
                <a:cxn ang="0">
                  <a:pos x="118" y="343"/>
                </a:cxn>
                <a:cxn ang="0">
                  <a:pos x="144" y="358"/>
                </a:cxn>
                <a:cxn ang="0">
                  <a:pos x="172" y="365"/>
                </a:cxn>
                <a:cxn ang="0">
                  <a:pos x="203" y="369"/>
                </a:cxn>
                <a:cxn ang="0">
                  <a:pos x="234" y="365"/>
                </a:cxn>
                <a:cxn ang="0">
                  <a:pos x="263" y="355"/>
                </a:cxn>
                <a:cxn ang="0">
                  <a:pos x="288" y="341"/>
                </a:cxn>
                <a:cxn ang="0">
                  <a:pos x="310" y="320"/>
                </a:cxn>
                <a:cxn ang="0">
                  <a:pos x="342" y="268"/>
                </a:cxn>
                <a:cxn ang="0">
                  <a:pos x="349" y="239"/>
                </a:cxn>
                <a:cxn ang="0">
                  <a:pos x="353" y="206"/>
                </a:cxn>
                <a:cxn ang="0">
                  <a:pos x="349" y="174"/>
                </a:cxn>
                <a:cxn ang="0">
                  <a:pos x="339" y="144"/>
                </a:cxn>
                <a:cxn ang="0">
                  <a:pos x="305" y="91"/>
                </a:cxn>
                <a:cxn ang="0">
                  <a:pos x="284" y="75"/>
                </a:cxn>
                <a:cxn ang="0">
                  <a:pos x="258" y="60"/>
                </a:cxn>
                <a:cxn ang="0">
                  <a:pos x="229" y="51"/>
                </a:cxn>
                <a:cxn ang="0">
                  <a:pos x="198" y="48"/>
                </a:cxn>
                <a:cxn ang="0">
                  <a:pos x="168" y="52"/>
                </a:cxn>
                <a:cxn ang="0">
                  <a:pos x="140" y="62"/>
                </a:cxn>
                <a:cxn ang="0">
                  <a:pos x="114" y="77"/>
                </a:cxn>
                <a:cxn ang="0">
                  <a:pos x="92" y="97"/>
                </a:cxn>
                <a:cxn ang="0">
                  <a:pos x="59" y="150"/>
                </a:cxn>
                <a:cxn ang="0">
                  <a:pos x="51" y="178"/>
                </a:cxn>
                <a:cxn ang="0">
                  <a:pos x="48" y="211"/>
                </a:cxn>
                <a:cxn ang="0">
                  <a:pos x="52" y="243"/>
                </a:cxn>
              </a:cxnLst>
              <a:rect l="0" t="0" r="r" b="b"/>
              <a:pathLst>
                <a:path w="401" h="417">
                  <a:moveTo>
                    <a:pt x="1" y="211"/>
                  </a:moveTo>
                  <a:cubicBezTo>
                    <a:pt x="0" y="209"/>
                    <a:pt x="0" y="208"/>
                    <a:pt x="1" y="206"/>
                  </a:cubicBezTo>
                  <a:lnTo>
                    <a:pt x="5" y="169"/>
                  </a:lnTo>
                  <a:cubicBezTo>
                    <a:pt x="5" y="167"/>
                    <a:pt x="5" y="166"/>
                    <a:pt x="5" y="165"/>
                  </a:cubicBezTo>
                  <a:lnTo>
                    <a:pt x="15" y="131"/>
                  </a:lnTo>
                  <a:cubicBezTo>
                    <a:pt x="16" y="128"/>
                    <a:pt x="17" y="126"/>
                    <a:pt x="18" y="124"/>
                  </a:cubicBezTo>
                  <a:lnTo>
                    <a:pt x="56" y="65"/>
                  </a:lnTo>
                  <a:cubicBezTo>
                    <a:pt x="58" y="63"/>
                    <a:pt x="59" y="62"/>
                    <a:pt x="61" y="60"/>
                  </a:cubicBezTo>
                  <a:lnTo>
                    <a:pt x="87" y="38"/>
                  </a:lnTo>
                  <a:cubicBezTo>
                    <a:pt x="88" y="37"/>
                    <a:pt x="89" y="36"/>
                    <a:pt x="91" y="36"/>
                  </a:cubicBezTo>
                  <a:lnTo>
                    <a:pt x="121" y="19"/>
                  </a:lnTo>
                  <a:cubicBezTo>
                    <a:pt x="122" y="18"/>
                    <a:pt x="123" y="17"/>
                    <a:pt x="125" y="17"/>
                  </a:cubicBezTo>
                  <a:lnTo>
                    <a:pt x="158" y="6"/>
                  </a:lnTo>
                  <a:cubicBezTo>
                    <a:pt x="159" y="5"/>
                    <a:pt x="161" y="5"/>
                    <a:pt x="163" y="5"/>
                  </a:cubicBezTo>
                  <a:lnTo>
                    <a:pt x="198" y="1"/>
                  </a:lnTo>
                  <a:cubicBezTo>
                    <a:pt x="200" y="0"/>
                    <a:pt x="201" y="0"/>
                    <a:pt x="203" y="1"/>
                  </a:cubicBezTo>
                  <a:lnTo>
                    <a:pt x="239" y="5"/>
                  </a:lnTo>
                  <a:cubicBezTo>
                    <a:pt x="241" y="5"/>
                    <a:pt x="242" y="5"/>
                    <a:pt x="244" y="6"/>
                  </a:cubicBezTo>
                  <a:lnTo>
                    <a:pt x="277" y="17"/>
                  </a:lnTo>
                  <a:cubicBezTo>
                    <a:pt x="279" y="17"/>
                    <a:pt x="280" y="18"/>
                    <a:pt x="281" y="19"/>
                  </a:cubicBezTo>
                  <a:lnTo>
                    <a:pt x="311" y="36"/>
                  </a:lnTo>
                  <a:cubicBezTo>
                    <a:pt x="313" y="36"/>
                    <a:pt x="314" y="37"/>
                    <a:pt x="315" y="38"/>
                  </a:cubicBezTo>
                  <a:lnTo>
                    <a:pt x="341" y="60"/>
                  </a:lnTo>
                  <a:cubicBezTo>
                    <a:pt x="343" y="62"/>
                    <a:pt x="344" y="64"/>
                    <a:pt x="346" y="66"/>
                  </a:cubicBezTo>
                  <a:lnTo>
                    <a:pt x="383" y="125"/>
                  </a:lnTo>
                  <a:cubicBezTo>
                    <a:pt x="384" y="127"/>
                    <a:pt x="385" y="129"/>
                    <a:pt x="385" y="131"/>
                  </a:cubicBezTo>
                  <a:lnTo>
                    <a:pt x="395" y="165"/>
                  </a:lnTo>
                  <a:cubicBezTo>
                    <a:pt x="396" y="166"/>
                    <a:pt x="396" y="167"/>
                    <a:pt x="396" y="169"/>
                  </a:cubicBezTo>
                  <a:lnTo>
                    <a:pt x="400" y="206"/>
                  </a:lnTo>
                  <a:cubicBezTo>
                    <a:pt x="401" y="208"/>
                    <a:pt x="401" y="209"/>
                    <a:pt x="400" y="211"/>
                  </a:cubicBezTo>
                  <a:lnTo>
                    <a:pt x="396" y="248"/>
                  </a:lnTo>
                  <a:cubicBezTo>
                    <a:pt x="396" y="249"/>
                    <a:pt x="396" y="251"/>
                    <a:pt x="396" y="252"/>
                  </a:cubicBezTo>
                  <a:lnTo>
                    <a:pt x="386" y="287"/>
                  </a:lnTo>
                  <a:cubicBezTo>
                    <a:pt x="385" y="289"/>
                    <a:pt x="384" y="291"/>
                    <a:pt x="383" y="293"/>
                  </a:cubicBezTo>
                  <a:lnTo>
                    <a:pt x="346" y="351"/>
                  </a:lnTo>
                  <a:cubicBezTo>
                    <a:pt x="344" y="353"/>
                    <a:pt x="343" y="355"/>
                    <a:pt x="341" y="356"/>
                  </a:cubicBezTo>
                  <a:lnTo>
                    <a:pt x="315" y="379"/>
                  </a:lnTo>
                  <a:cubicBezTo>
                    <a:pt x="314" y="381"/>
                    <a:pt x="313" y="382"/>
                    <a:pt x="311" y="382"/>
                  </a:cubicBezTo>
                  <a:lnTo>
                    <a:pt x="281" y="399"/>
                  </a:lnTo>
                  <a:cubicBezTo>
                    <a:pt x="280" y="400"/>
                    <a:pt x="278" y="401"/>
                    <a:pt x="276" y="401"/>
                  </a:cubicBezTo>
                  <a:lnTo>
                    <a:pt x="243" y="411"/>
                  </a:lnTo>
                  <a:cubicBezTo>
                    <a:pt x="242" y="412"/>
                    <a:pt x="241" y="412"/>
                    <a:pt x="239" y="412"/>
                  </a:cubicBezTo>
                  <a:lnTo>
                    <a:pt x="203" y="416"/>
                  </a:lnTo>
                  <a:cubicBezTo>
                    <a:pt x="201" y="417"/>
                    <a:pt x="200" y="417"/>
                    <a:pt x="198" y="416"/>
                  </a:cubicBezTo>
                  <a:lnTo>
                    <a:pt x="163" y="412"/>
                  </a:lnTo>
                  <a:cubicBezTo>
                    <a:pt x="161" y="412"/>
                    <a:pt x="160" y="412"/>
                    <a:pt x="159" y="411"/>
                  </a:cubicBezTo>
                  <a:lnTo>
                    <a:pt x="126" y="401"/>
                  </a:lnTo>
                  <a:cubicBezTo>
                    <a:pt x="124" y="401"/>
                    <a:pt x="122" y="400"/>
                    <a:pt x="121" y="399"/>
                  </a:cubicBezTo>
                  <a:lnTo>
                    <a:pt x="91" y="382"/>
                  </a:lnTo>
                  <a:cubicBezTo>
                    <a:pt x="89" y="382"/>
                    <a:pt x="88" y="381"/>
                    <a:pt x="87" y="379"/>
                  </a:cubicBezTo>
                  <a:lnTo>
                    <a:pt x="61" y="356"/>
                  </a:lnTo>
                  <a:cubicBezTo>
                    <a:pt x="59" y="355"/>
                    <a:pt x="58" y="353"/>
                    <a:pt x="56" y="352"/>
                  </a:cubicBezTo>
                  <a:lnTo>
                    <a:pt x="18" y="294"/>
                  </a:lnTo>
                  <a:cubicBezTo>
                    <a:pt x="17" y="292"/>
                    <a:pt x="16" y="289"/>
                    <a:pt x="15" y="287"/>
                  </a:cubicBezTo>
                  <a:lnTo>
                    <a:pt x="5" y="252"/>
                  </a:lnTo>
                  <a:cubicBezTo>
                    <a:pt x="5" y="251"/>
                    <a:pt x="5" y="249"/>
                    <a:pt x="5" y="248"/>
                  </a:cubicBezTo>
                  <a:lnTo>
                    <a:pt x="1" y="211"/>
                  </a:lnTo>
                  <a:close/>
                  <a:moveTo>
                    <a:pt x="52" y="243"/>
                  </a:moveTo>
                  <a:lnTo>
                    <a:pt x="52" y="239"/>
                  </a:lnTo>
                  <a:lnTo>
                    <a:pt x="62" y="274"/>
                  </a:lnTo>
                  <a:lnTo>
                    <a:pt x="59" y="267"/>
                  </a:lnTo>
                  <a:lnTo>
                    <a:pt x="97" y="325"/>
                  </a:lnTo>
                  <a:lnTo>
                    <a:pt x="92" y="320"/>
                  </a:lnTo>
                  <a:lnTo>
                    <a:pt x="118" y="343"/>
                  </a:lnTo>
                  <a:lnTo>
                    <a:pt x="114" y="341"/>
                  </a:lnTo>
                  <a:lnTo>
                    <a:pt x="144" y="358"/>
                  </a:lnTo>
                  <a:lnTo>
                    <a:pt x="139" y="355"/>
                  </a:lnTo>
                  <a:lnTo>
                    <a:pt x="172" y="365"/>
                  </a:lnTo>
                  <a:lnTo>
                    <a:pt x="168" y="365"/>
                  </a:lnTo>
                  <a:lnTo>
                    <a:pt x="203" y="369"/>
                  </a:lnTo>
                  <a:lnTo>
                    <a:pt x="198" y="369"/>
                  </a:lnTo>
                  <a:lnTo>
                    <a:pt x="234" y="365"/>
                  </a:lnTo>
                  <a:lnTo>
                    <a:pt x="230" y="365"/>
                  </a:lnTo>
                  <a:lnTo>
                    <a:pt x="263" y="355"/>
                  </a:lnTo>
                  <a:lnTo>
                    <a:pt x="258" y="358"/>
                  </a:lnTo>
                  <a:lnTo>
                    <a:pt x="288" y="341"/>
                  </a:lnTo>
                  <a:lnTo>
                    <a:pt x="284" y="343"/>
                  </a:lnTo>
                  <a:lnTo>
                    <a:pt x="310" y="320"/>
                  </a:lnTo>
                  <a:lnTo>
                    <a:pt x="305" y="326"/>
                  </a:lnTo>
                  <a:lnTo>
                    <a:pt x="342" y="268"/>
                  </a:lnTo>
                  <a:lnTo>
                    <a:pt x="339" y="274"/>
                  </a:lnTo>
                  <a:lnTo>
                    <a:pt x="349" y="239"/>
                  </a:lnTo>
                  <a:lnTo>
                    <a:pt x="349" y="243"/>
                  </a:lnTo>
                  <a:lnTo>
                    <a:pt x="353" y="206"/>
                  </a:lnTo>
                  <a:lnTo>
                    <a:pt x="353" y="211"/>
                  </a:lnTo>
                  <a:lnTo>
                    <a:pt x="349" y="174"/>
                  </a:lnTo>
                  <a:lnTo>
                    <a:pt x="349" y="178"/>
                  </a:lnTo>
                  <a:lnTo>
                    <a:pt x="339" y="144"/>
                  </a:lnTo>
                  <a:lnTo>
                    <a:pt x="342" y="150"/>
                  </a:lnTo>
                  <a:lnTo>
                    <a:pt x="305" y="91"/>
                  </a:lnTo>
                  <a:lnTo>
                    <a:pt x="310" y="97"/>
                  </a:lnTo>
                  <a:lnTo>
                    <a:pt x="284" y="75"/>
                  </a:lnTo>
                  <a:lnTo>
                    <a:pt x="288" y="77"/>
                  </a:lnTo>
                  <a:lnTo>
                    <a:pt x="258" y="60"/>
                  </a:lnTo>
                  <a:lnTo>
                    <a:pt x="262" y="62"/>
                  </a:lnTo>
                  <a:lnTo>
                    <a:pt x="229" y="51"/>
                  </a:lnTo>
                  <a:lnTo>
                    <a:pt x="234" y="52"/>
                  </a:lnTo>
                  <a:lnTo>
                    <a:pt x="198" y="48"/>
                  </a:lnTo>
                  <a:lnTo>
                    <a:pt x="203" y="48"/>
                  </a:lnTo>
                  <a:lnTo>
                    <a:pt x="168" y="52"/>
                  </a:lnTo>
                  <a:lnTo>
                    <a:pt x="173" y="51"/>
                  </a:lnTo>
                  <a:lnTo>
                    <a:pt x="140" y="62"/>
                  </a:lnTo>
                  <a:lnTo>
                    <a:pt x="144" y="60"/>
                  </a:lnTo>
                  <a:lnTo>
                    <a:pt x="114" y="77"/>
                  </a:lnTo>
                  <a:lnTo>
                    <a:pt x="118" y="75"/>
                  </a:lnTo>
                  <a:lnTo>
                    <a:pt x="92" y="97"/>
                  </a:lnTo>
                  <a:lnTo>
                    <a:pt x="97" y="91"/>
                  </a:lnTo>
                  <a:lnTo>
                    <a:pt x="59" y="150"/>
                  </a:lnTo>
                  <a:lnTo>
                    <a:pt x="61" y="144"/>
                  </a:lnTo>
                  <a:lnTo>
                    <a:pt x="51" y="178"/>
                  </a:lnTo>
                  <a:lnTo>
                    <a:pt x="52" y="174"/>
                  </a:lnTo>
                  <a:lnTo>
                    <a:pt x="48" y="211"/>
                  </a:lnTo>
                  <a:lnTo>
                    <a:pt x="48" y="206"/>
                  </a:lnTo>
                  <a:lnTo>
                    <a:pt x="52" y="243"/>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83" name="Freeform 59"/>
            <p:cNvSpPr>
              <a:spLocks/>
            </p:cNvSpPr>
            <p:nvPr/>
          </p:nvSpPr>
          <p:spPr bwMode="auto">
            <a:xfrm>
              <a:off x="6623050" y="1876897"/>
              <a:ext cx="17463" cy="504825"/>
            </a:xfrm>
            <a:custGeom>
              <a:avLst/>
              <a:gdLst/>
              <a:ahLst/>
              <a:cxnLst>
                <a:cxn ang="0">
                  <a:pos x="10" y="0"/>
                </a:cxn>
                <a:cxn ang="0">
                  <a:pos x="11" y="318"/>
                </a:cxn>
                <a:cxn ang="0">
                  <a:pos x="0" y="318"/>
                </a:cxn>
                <a:cxn ang="0">
                  <a:pos x="0" y="0"/>
                </a:cxn>
                <a:cxn ang="0">
                  <a:pos x="10" y="0"/>
                </a:cxn>
              </a:cxnLst>
              <a:rect l="0" t="0" r="r" b="b"/>
              <a:pathLst>
                <a:path w="11" h="318">
                  <a:moveTo>
                    <a:pt x="10" y="0"/>
                  </a:moveTo>
                  <a:lnTo>
                    <a:pt x="11" y="318"/>
                  </a:lnTo>
                  <a:lnTo>
                    <a:pt x="0" y="318"/>
                  </a:lnTo>
                  <a:lnTo>
                    <a:pt x="0" y="0"/>
                  </a:lnTo>
                  <a:lnTo>
                    <a:pt x="10" y="0"/>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84" name="Freeform 60"/>
            <p:cNvSpPr>
              <a:spLocks/>
            </p:cNvSpPr>
            <p:nvPr/>
          </p:nvSpPr>
          <p:spPr bwMode="auto">
            <a:xfrm>
              <a:off x="6567488" y="1751484"/>
              <a:ext cx="123825" cy="125413"/>
            </a:xfrm>
            <a:custGeom>
              <a:avLst/>
              <a:gdLst/>
              <a:ahLst/>
              <a:cxnLst>
                <a:cxn ang="0">
                  <a:pos x="0" y="184"/>
                </a:cxn>
                <a:cxn ang="0">
                  <a:pos x="184" y="0"/>
                </a:cxn>
                <a:cxn ang="0">
                  <a:pos x="184" y="0"/>
                </a:cxn>
                <a:cxn ang="0">
                  <a:pos x="184" y="0"/>
                </a:cxn>
                <a:cxn ang="0">
                  <a:pos x="368" y="184"/>
                </a:cxn>
                <a:cxn ang="0">
                  <a:pos x="368" y="184"/>
                </a:cxn>
                <a:cxn ang="0">
                  <a:pos x="368" y="184"/>
                </a:cxn>
                <a:cxn ang="0">
                  <a:pos x="184" y="368"/>
                </a:cxn>
                <a:cxn ang="0">
                  <a:pos x="184" y="368"/>
                </a:cxn>
                <a:cxn ang="0">
                  <a:pos x="184" y="368"/>
                </a:cxn>
                <a:cxn ang="0">
                  <a:pos x="0" y="184"/>
                </a:cxn>
                <a:cxn ang="0">
                  <a:pos x="0" y="184"/>
                </a:cxn>
              </a:cxnLst>
              <a:rect l="0" t="0" r="r" b="b"/>
              <a:pathLst>
                <a:path w="368" h="368">
                  <a:moveTo>
                    <a:pt x="0" y="184"/>
                  </a:moveTo>
                  <a:cubicBezTo>
                    <a:pt x="0" y="83"/>
                    <a:pt x="83" y="0"/>
                    <a:pt x="184" y="0"/>
                  </a:cubicBezTo>
                  <a:cubicBezTo>
                    <a:pt x="184" y="0"/>
                    <a:pt x="184" y="0"/>
                    <a:pt x="184" y="0"/>
                  </a:cubicBezTo>
                  <a:lnTo>
                    <a:pt x="184" y="0"/>
                  </a:lnTo>
                  <a:cubicBezTo>
                    <a:pt x="286" y="0"/>
                    <a:pt x="368" y="83"/>
                    <a:pt x="368" y="184"/>
                  </a:cubicBezTo>
                  <a:cubicBezTo>
                    <a:pt x="368" y="184"/>
                    <a:pt x="368" y="184"/>
                    <a:pt x="368" y="184"/>
                  </a:cubicBezTo>
                  <a:lnTo>
                    <a:pt x="368" y="184"/>
                  </a:lnTo>
                  <a:cubicBezTo>
                    <a:pt x="368" y="286"/>
                    <a:pt x="286" y="368"/>
                    <a:pt x="184" y="368"/>
                  </a:cubicBezTo>
                  <a:cubicBezTo>
                    <a:pt x="184" y="368"/>
                    <a:pt x="184" y="368"/>
                    <a:pt x="184" y="368"/>
                  </a:cubicBezTo>
                  <a:lnTo>
                    <a:pt x="184" y="368"/>
                  </a:lnTo>
                  <a:cubicBezTo>
                    <a:pt x="83" y="368"/>
                    <a:pt x="0" y="286"/>
                    <a:pt x="0" y="184"/>
                  </a:cubicBezTo>
                  <a:cubicBezTo>
                    <a:pt x="0" y="184"/>
                    <a:pt x="0" y="184"/>
                    <a:pt x="0" y="184"/>
                  </a:cubicBezTo>
                  <a:close/>
                </a:path>
              </a:pathLst>
            </a:custGeom>
            <a:solidFill>
              <a:srgbClr val="FFFFF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85" name="Freeform 61"/>
            <p:cNvSpPr>
              <a:spLocks noEditPoints="1"/>
            </p:cNvSpPr>
            <p:nvPr/>
          </p:nvSpPr>
          <p:spPr bwMode="auto">
            <a:xfrm>
              <a:off x="6557963" y="1743547"/>
              <a:ext cx="141288" cy="142875"/>
            </a:xfrm>
            <a:custGeom>
              <a:avLst/>
              <a:gdLst/>
              <a:ahLst/>
              <a:cxnLst>
                <a:cxn ang="0">
                  <a:pos x="5" y="169"/>
                </a:cxn>
                <a:cxn ang="0">
                  <a:pos x="18" y="126"/>
                </a:cxn>
                <a:cxn ang="0">
                  <a:pos x="60" y="63"/>
                </a:cxn>
                <a:cxn ang="0">
                  <a:pos x="94" y="35"/>
                </a:cxn>
                <a:cxn ang="0">
                  <a:pos x="164" y="6"/>
                </a:cxn>
                <a:cxn ang="0">
                  <a:pos x="211" y="1"/>
                </a:cxn>
                <a:cxn ang="0">
                  <a:pos x="288" y="17"/>
                </a:cxn>
                <a:cxn ang="0">
                  <a:pos x="327" y="38"/>
                </a:cxn>
                <a:cxn ang="0">
                  <a:pos x="380" y="90"/>
                </a:cxn>
                <a:cxn ang="0">
                  <a:pos x="401" y="131"/>
                </a:cxn>
                <a:cxn ang="0">
                  <a:pos x="416" y="206"/>
                </a:cxn>
                <a:cxn ang="0">
                  <a:pos x="412" y="252"/>
                </a:cxn>
                <a:cxn ang="0">
                  <a:pos x="383" y="323"/>
                </a:cxn>
                <a:cxn ang="0">
                  <a:pos x="354" y="357"/>
                </a:cxn>
                <a:cxn ang="0">
                  <a:pos x="292" y="400"/>
                </a:cxn>
                <a:cxn ang="0">
                  <a:pos x="248" y="412"/>
                </a:cxn>
                <a:cxn ang="0">
                  <a:pos x="169" y="412"/>
                </a:cxn>
                <a:cxn ang="0">
                  <a:pos x="126" y="400"/>
                </a:cxn>
                <a:cxn ang="0">
                  <a:pos x="63" y="357"/>
                </a:cxn>
                <a:cxn ang="0">
                  <a:pos x="35" y="323"/>
                </a:cxn>
                <a:cxn ang="0">
                  <a:pos x="6" y="253"/>
                </a:cxn>
                <a:cxn ang="0">
                  <a:pos x="52" y="243"/>
                </a:cxn>
                <a:cxn ang="0">
                  <a:pos x="61" y="269"/>
                </a:cxn>
                <a:cxn ang="0">
                  <a:pos x="97" y="323"/>
                </a:cxn>
                <a:cxn ang="0">
                  <a:pos x="117" y="340"/>
                </a:cxn>
                <a:cxn ang="0">
                  <a:pos x="178" y="365"/>
                </a:cxn>
                <a:cxn ang="0">
                  <a:pos x="206" y="369"/>
                </a:cxn>
                <a:cxn ang="0">
                  <a:pos x="274" y="355"/>
                </a:cxn>
                <a:cxn ang="0">
                  <a:pos x="296" y="343"/>
                </a:cxn>
                <a:cxn ang="0">
                  <a:pos x="343" y="296"/>
                </a:cxn>
                <a:cxn ang="0">
                  <a:pos x="355" y="274"/>
                </a:cxn>
                <a:cxn ang="0">
                  <a:pos x="369" y="206"/>
                </a:cxn>
                <a:cxn ang="0">
                  <a:pos x="365" y="178"/>
                </a:cxn>
                <a:cxn ang="0">
                  <a:pos x="340" y="117"/>
                </a:cxn>
                <a:cxn ang="0">
                  <a:pos x="323" y="97"/>
                </a:cxn>
                <a:cxn ang="0">
                  <a:pos x="269" y="61"/>
                </a:cxn>
                <a:cxn ang="0">
                  <a:pos x="243" y="52"/>
                </a:cxn>
                <a:cxn ang="0">
                  <a:pos x="174" y="52"/>
                </a:cxn>
                <a:cxn ang="0">
                  <a:pos x="149" y="61"/>
                </a:cxn>
                <a:cxn ang="0">
                  <a:pos x="94" y="97"/>
                </a:cxn>
                <a:cxn ang="0">
                  <a:pos x="78" y="117"/>
                </a:cxn>
                <a:cxn ang="0">
                  <a:pos x="51" y="179"/>
                </a:cxn>
                <a:cxn ang="0">
                  <a:pos x="48" y="206"/>
                </a:cxn>
              </a:cxnLst>
              <a:rect l="0" t="0" r="r" b="b"/>
              <a:pathLst>
                <a:path w="417" h="417">
                  <a:moveTo>
                    <a:pt x="1" y="211"/>
                  </a:moveTo>
                  <a:cubicBezTo>
                    <a:pt x="0" y="209"/>
                    <a:pt x="0" y="208"/>
                    <a:pt x="1" y="206"/>
                  </a:cubicBezTo>
                  <a:lnTo>
                    <a:pt x="5" y="169"/>
                  </a:lnTo>
                  <a:cubicBezTo>
                    <a:pt x="5" y="167"/>
                    <a:pt x="5" y="166"/>
                    <a:pt x="6" y="164"/>
                  </a:cubicBezTo>
                  <a:lnTo>
                    <a:pt x="17" y="130"/>
                  </a:lnTo>
                  <a:cubicBezTo>
                    <a:pt x="17" y="129"/>
                    <a:pt x="18" y="127"/>
                    <a:pt x="18" y="126"/>
                  </a:cubicBezTo>
                  <a:lnTo>
                    <a:pt x="35" y="94"/>
                  </a:lnTo>
                  <a:cubicBezTo>
                    <a:pt x="36" y="93"/>
                    <a:pt x="37" y="92"/>
                    <a:pt x="38" y="90"/>
                  </a:cubicBezTo>
                  <a:lnTo>
                    <a:pt x="60" y="63"/>
                  </a:lnTo>
                  <a:cubicBezTo>
                    <a:pt x="61" y="62"/>
                    <a:pt x="62" y="61"/>
                    <a:pt x="63" y="60"/>
                  </a:cubicBezTo>
                  <a:lnTo>
                    <a:pt x="90" y="38"/>
                  </a:lnTo>
                  <a:cubicBezTo>
                    <a:pt x="92" y="37"/>
                    <a:pt x="93" y="36"/>
                    <a:pt x="94" y="35"/>
                  </a:cubicBezTo>
                  <a:lnTo>
                    <a:pt x="126" y="18"/>
                  </a:lnTo>
                  <a:cubicBezTo>
                    <a:pt x="127" y="18"/>
                    <a:pt x="129" y="17"/>
                    <a:pt x="130" y="17"/>
                  </a:cubicBezTo>
                  <a:lnTo>
                    <a:pt x="164" y="6"/>
                  </a:lnTo>
                  <a:cubicBezTo>
                    <a:pt x="166" y="5"/>
                    <a:pt x="167" y="5"/>
                    <a:pt x="169" y="5"/>
                  </a:cubicBezTo>
                  <a:lnTo>
                    <a:pt x="206" y="1"/>
                  </a:lnTo>
                  <a:cubicBezTo>
                    <a:pt x="208" y="0"/>
                    <a:pt x="209" y="0"/>
                    <a:pt x="211" y="1"/>
                  </a:cubicBezTo>
                  <a:lnTo>
                    <a:pt x="248" y="5"/>
                  </a:lnTo>
                  <a:cubicBezTo>
                    <a:pt x="250" y="5"/>
                    <a:pt x="251" y="5"/>
                    <a:pt x="253" y="6"/>
                  </a:cubicBezTo>
                  <a:lnTo>
                    <a:pt x="288" y="17"/>
                  </a:lnTo>
                  <a:cubicBezTo>
                    <a:pt x="289" y="17"/>
                    <a:pt x="291" y="18"/>
                    <a:pt x="292" y="18"/>
                  </a:cubicBezTo>
                  <a:lnTo>
                    <a:pt x="323" y="35"/>
                  </a:lnTo>
                  <a:cubicBezTo>
                    <a:pt x="324" y="36"/>
                    <a:pt x="325" y="37"/>
                    <a:pt x="327" y="38"/>
                  </a:cubicBezTo>
                  <a:lnTo>
                    <a:pt x="354" y="60"/>
                  </a:lnTo>
                  <a:cubicBezTo>
                    <a:pt x="355" y="61"/>
                    <a:pt x="356" y="62"/>
                    <a:pt x="357" y="63"/>
                  </a:cubicBezTo>
                  <a:lnTo>
                    <a:pt x="380" y="90"/>
                  </a:lnTo>
                  <a:cubicBezTo>
                    <a:pt x="381" y="91"/>
                    <a:pt x="382" y="93"/>
                    <a:pt x="383" y="94"/>
                  </a:cubicBezTo>
                  <a:lnTo>
                    <a:pt x="400" y="126"/>
                  </a:lnTo>
                  <a:cubicBezTo>
                    <a:pt x="400" y="128"/>
                    <a:pt x="401" y="129"/>
                    <a:pt x="401" y="131"/>
                  </a:cubicBezTo>
                  <a:lnTo>
                    <a:pt x="411" y="165"/>
                  </a:lnTo>
                  <a:cubicBezTo>
                    <a:pt x="412" y="166"/>
                    <a:pt x="412" y="167"/>
                    <a:pt x="412" y="169"/>
                  </a:cubicBezTo>
                  <a:lnTo>
                    <a:pt x="416" y="206"/>
                  </a:lnTo>
                  <a:cubicBezTo>
                    <a:pt x="417" y="208"/>
                    <a:pt x="417" y="209"/>
                    <a:pt x="416" y="211"/>
                  </a:cubicBezTo>
                  <a:lnTo>
                    <a:pt x="412" y="248"/>
                  </a:lnTo>
                  <a:cubicBezTo>
                    <a:pt x="412" y="249"/>
                    <a:pt x="412" y="251"/>
                    <a:pt x="412" y="252"/>
                  </a:cubicBezTo>
                  <a:lnTo>
                    <a:pt x="402" y="287"/>
                  </a:lnTo>
                  <a:cubicBezTo>
                    <a:pt x="401" y="289"/>
                    <a:pt x="400" y="290"/>
                    <a:pt x="400" y="292"/>
                  </a:cubicBezTo>
                  <a:lnTo>
                    <a:pt x="383" y="323"/>
                  </a:lnTo>
                  <a:cubicBezTo>
                    <a:pt x="382" y="324"/>
                    <a:pt x="381" y="326"/>
                    <a:pt x="380" y="327"/>
                  </a:cubicBezTo>
                  <a:lnTo>
                    <a:pt x="357" y="354"/>
                  </a:lnTo>
                  <a:cubicBezTo>
                    <a:pt x="356" y="355"/>
                    <a:pt x="355" y="356"/>
                    <a:pt x="354" y="357"/>
                  </a:cubicBezTo>
                  <a:lnTo>
                    <a:pt x="327" y="380"/>
                  </a:lnTo>
                  <a:cubicBezTo>
                    <a:pt x="326" y="381"/>
                    <a:pt x="324" y="382"/>
                    <a:pt x="323" y="383"/>
                  </a:cubicBezTo>
                  <a:lnTo>
                    <a:pt x="292" y="400"/>
                  </a:lnTo>
                  <a:cubicBezTo>
                    <a:pt x="290" y="400"/>
                    <a:pt x="289" y="401"/>
                    <a:pt x="287" y="402"/>
                  </a:cubicBezTo>
                  <a:lnTo>
                    <a:pt x="252" y="412"/>
                  </a:lnTo>
                  <a:cubicBezTo>
                    <a:pt x="251" y="412"/>
                    <a:pt x="249" y="412"/>
                    <a:pt x="248" y="412"/>
                  </a:cubicBezTo>
                  <a:lnTo>
                    <a:pt x="211" y="416"/>
                  </a:lnTo>
                  <a:cubicBezTo>
                    <a:pt x="209" y="417"/>
                    <a:pt x="208" y="417"/>
                    <a:pt x="206" y="416"/>
                  </a:cubicBezTo>
                  <a:lnTo>
                    <a:pt x="169" y="412"/>
                  </a:lnTo>
                  <a:cubicBezTo>
                    <a:pt x="167" y="412"/>
                    <a:pt x="166" y="412"/>
                    <a:pt x="165" y="411"/>
                  </a:cubicBezTo>
                  <a:lnTo>
                    <a:pt x="131" y="401"/>
                  </a:lnTo>
                  <a:cubicBezTo>
                    <a:pt x="129" y="401"/>
                    <a:pt x="128" y="400"/>
                    <a:pt x="126" y="400"/>
                  </a:cubicBezTo>
                  <a:lnTo>
                    <a:pt x="94" y="383"/>
                  </a:lnTo>
                  <a:cubicBezTo>
                    <a:pt x="93" y="382"/>
                    <a:pt x="91" y="381"/>
                    <a:pt x="90" y="380"/>
                  </a:cubicBezTo>
                  <a:lnTo>
                    <a:pt x="63" y="357"/>
                  </a:lnTo>
                  <a:cubicBezTo>
                    <a:pt x="62" y="356"/>
                    <a:pt x="61" y="355"/>
                    <a:pt x="60" y="354"/>
                  </a:cubicBezTo>
                  <a:lnTo>
                    <a:pt x="38" y="327"/>
                  </a:lnTo>
                  <a:cubicBezTo>
                    <a:pt x="37" y="325"/>
                    <a:pt x="36" y="324"/>
                    <a:pt x="35" y="323"/>
                  </a:cubicBezTo>
                  <a:lnTo>
                    <a:pt x="18" y="292"/>
                  </a:lnTo>
                  <a:cubicBezTo>
                    <a:pt x="18" y="291"/>
                    <a:pt x="17" y="289"/>
                    <a:pt x="17" y="288"/>
                  </a:cubicBezTo>
                  <a:lnTo>
                    <a:pt x="6" y="253"/>
                  </a:lnTo>
                  <a:cubicBezTo>
                    <a:pt x="5" y="251"/>
                    <a:pt x="5" y="250"/>
                    <a:pt x="5" y="248"/>
                  </a:cubicBezTo>
                  <a:lnTo>
                    <a:pt x="1" y="211"/>
                  </a:lnTo>
                  <a:close/>
                  <a:moveTo>
                    <a:pt x="52" y="243"/>
                  </a:moveTo>
                  <a:lnTo>
                    <a:pt x="51" y="238"/>
                  </a:lnTo>
                  <a:lnTo>
                    <a:pt x="62" y="273"/>
                  </a:lnTo>
                  <a:lnTo>
                    <a:pt x="61" y="269"/>
                  </a:lnTo>
                  <a:lnTo>
                    <a:pt x="78" y="300"/>
                  </a:lnTo>
                  <a:lnTo>
                    <a:pt x="75" y="296"/>
                  </a:lnTo>
                  <a:lnTo>
                    <a:pt x="97" y="323"/>
                  </a:lnTo>
                  <a:lnTo>
                    <a:pt x="94" y="320"/>
                  </a:lnTo>
                  <a:lnTo>
                    <a:pt x="121" y="343"/>
                  </a:lnTo>
                  <a:lnTo>
                    <a:pt x="117" y="340"/>
                  </a:lnTo>
                  <a:lnTo>
                    <a:pt x="149" y="357"/>
                  </a:lnTo>
                  <a:lnTo>
                    <a:pt x="144" y="355"/>
                  </a:lnTo>
                  <a:lnTo>
                    <a:pt x="178" y="365"/>
                  </a:lnTo>
                  <a:lnTo>
                    <a:pt x="174" y="365"/>
                  </a:lnTo>
                  <a:lnTo>
                    <a:pt x="211" y="369"/>
                  </a:lnTo>
                  <a:lnTo>
                    <a:pt x="206" y="369"/>
                  </a:lnTo>
                  <a:lnTo>
                    <a:pt x="243" y="365"/>
                  </a:lnTo>
                  <a:lnTo>
                    <a:pt x="239" y="365"/>
                  </a:lnTo>
                  <a:lnTo>
                    <a:pt x="274" y="355"/>
                  </a:lnTo>
                  <a:lnTo>
                    <a:pt x="269" y="357"/>
                  </a:lnTo>
                  <a:lnTo>
                    <a:pt x="300" y="340"/>
                  </a:lnTo>
                  <a:lnTo>
                    <a:pt x="296" y="343"/>
                  </a:lnTo>
                  <a:lnTo>
                    <a:pt x="323" y="320"/>
                  </a:lnTo>
                  <a:lnTo>
                    <a:pt x="320" y="323"/>
                  </a:lnTo>
                  <a:lnTo>
                    <a:pt x="343" y="296"/>
                  </a:lnTo>
                  <a:lnTo>
                    <a:pt x="340" y="300"/>
                  </a:lnTo>
                  <a:lnTo>
                    <a:pt x="357" y="269"/>
                  </a:lnTo>
                  <a:lnTo>
                    <a:pt x="355" y="274"/>
                  </a:lnTo>
                  <a:lnTo>
                    <a:pt x="365" y="239"/>
                  </a:lnTo>
                  <a:lnTo>
                    <a:pt x="365" y="243"/>
                  </a:lnTo>
                  <a:lnTo>
                    <a:pt x="369" y="206"/>
                  </a:lnTo>
                  <a:lnTo>
                    <a:pt x="369" y="211"/>
                  </a:lnTo>
                  <a:lnTo>
                    <a:pt x="365" y="174"/>
                  </a:lnTo>
                  <a:lnTo>
                    <a:pt x="365" y="178"/>
                  </a:lnTo>
                  <a:lnTo>
                    <a:pt x="355" y="144"/>
                  </a:lnTo>
                  <a:lnTo>
                    <a:pt x="357" y="149"/>
                  </a:lnTo>
                  <a:lnTo>
                    <a:pt x="340" y="117"/>
                  </a:lnTo>
                  <a:lnTo>
                    <a:pt x="343" y="121"/>
                  </a:lnTo>
                  <a:lnTo>
                    <a:pt x="320" y="94"/>
                  </a:lnTo>
                  <a:lnTo>
                    <a:pt x="323" y="97"/>
                  </a:lnTo>
                  <a:lnTo>
                    <a:pt x="296" y="75"/>
                  </a:lnTo>
                  <a:lnTo>
                    <a:pt x="300" y="78"/>
                  </a:lnTo>
                  <a:lnTo>
                    <a:pt x="269" y="61"/>
                  </a:lnTo>
                  <a:lnTo>
                    <a:pt x="273" y="62"/>
                  </a:lnTo>
                  <a:lnTo>
                    <a:pt x="238" y="51"/>
                  </a:lnTo>
                  <a:lnTo>
                    <a:pt x="243" y="52"/>
                  </a:lnTo>
                  <a:lnTo>
                    <a:pt x="206" y="48"/>
                  </a:lnTo>
                  <a:lnTo>
                    <a:pt x="211" y="48"/>
                  </a:lnTo>
                  <a:lnTo>
                    <a:pt x="174" y="52"/>
                  </a:lnTo>
                  <a:lnTo>
                    <a:pt x="179" y="51"/>
                  </a:lnTo>
                  <a:lnTo>
                    <a:pt x="145" y="62"/>
                  </a:lnTo>
                  <a:lnTo>
                    <a:pt x="149" y="61"/>
                  </a:lnTo>
                  <a:lnTo>
                    <a:pt x="117" y="78"/>
                  </a:lnTo>
                  <a:lnTo>
                    <a:pt x="121" y="75"/>
                  </a:lnTo>
                  <a:lnTo>
                    <a:pt x="94" y="97"/>
                  </a:lnTo>
                  <a:lnTo>
                    <a:pt x="97" y="94"/>
                  </a:lnTo>
                  <a:lnTo>
                    <a:pt x="75" y="121"/>
                  </a:lnTo>
                  <a:lnTo>
                    <a:pt x="78" y="117"/>
                  </a:lnTo>
                  <a:lnTo>
                    <a:pt x="61" y="149"/>
                  </a:lnTo>
                  <a:lnTo>
                    <a:pt x="62" y="145"/>
                  </a:lnTo>
                  <a:lnTo>
                    <a:pt x="51" y="179"/>
                  </a:lnTo>
                  <a:lnTo>
                    <a:pt x="52" y="174"/>
                  </a:lnTo>
                  <a:lnTo>
                    <a:pt x="48" y="211"/>
                  </a:lnTo>
                  <a:lnTo>
                    <a:pt x="48" y="206"/>
                  </a:lnTo>
                  <a:lnTo>
                    <a:pt x="52" y="243"/>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86" name="Freeform 62"/>
            <p:cNvSpPr>
              <a:spLocks/>
            </p:cNvSpPr>
            <p:nvPr/>
          </p:nvSpPr>
          <p:spPr bwMode="auto">
            <a:xfrm>
              <a:off x="6567488" y="1959447"/>
              <a:ext cx="123825" cy="125413"/>
            </a:xfrm>
            <a:custGeom>
              <a:avLst/>
              <a:gdLst/>
              <a:ahLst/>
              <a:cxnLst>
                <a:cxn ang="0">
                  <a:pos x="0" y="184"/>
                </a:cxn>
                <a:cxn ang="0">
                  <a:pos x="184" y="0"/>
                </a:cxn>
                <a:cxn ang="0">
                  <a:pos x="184" y="0"/>
                </a:cxn>
                <a:cxn ang="0">
                  <a:pos x="184" y="0"/>
                </a:cxn>
                <a:cxn ang="0">
                  <a:pos x="368" y="184"/>
                </a:cxn>
                <a:cxn ang="0">
                  <a:pos x="368" y="184"/>
                </a:cxn>
                <a:cxn ang="0">
                  <a:pos x="368" y="184"/>
                </a:cxn>
                <a:cxn ang="0">
                  <a:pos x="184" y="368"/>
                </a:cxn>
                <a:cxn ang="0">
                  <a:pos x="184" y="368"/>
                </a:cxn>
                <a:cxn ang="0">
                  <a:pos x="184" y="368"/>
                </a:cxn>
                <a:cxn ang="0">
                  <a:pos x="0" y="184"/>
                </a:cxn>
                <a:cxn ang="0">
                  <a:pos x="0" y="184"/>
                </a:cxn>
              </a:cxnLst>
              <a:rect l="0" t="0" r="r" b="b"/>
              <a:pathLst>
                <a:path w="368" h="368">
                  <a:moveTo>
                    <a:pt x="0" y="184"/>
                  </a:moveTo>
                  <a:cubicBezTo>
                    <a:pt x="0" y="83"/>
                    <a:pt x="83" y="0"/>
                    <a:pt x="184" y="0"/>
                  </a:cubicBezTo>
                  <a:cubicBezTo>
                    <a:pt x="184" y="0"/>
                    <a:pt x="184" y="0"/>
                    <a:pt x="184" y="0"/>
                  </a:cubicBezTo>
                  <a:lnTo>
                    <a:pt x="184" y="0"/>
                  </a:lnTo>
                  <a:cubicBezTo>
                    <a:pt x="286" y="0"/>
                    <a:pt x="368" y="83"/>
                    <a:pt x="368" y="184"/>
                  </a:cubicBezTo>
                  <a:cubicBezTo>
                    <a:pt x="368" y="184"/>
                    <a:pt x="368" y="184"/>
                    <a:pt x="368" y="184"/>
                  </a:cubicBezTo>
                  <a:lnTo>
                    <a:pt x="368" y="184"/>
                  </a:lnTo>
                  <a:cubicBezTo>
                    <a:pt x="368" y="286"/>
                    <a:pt x="286" y="368"/>
                    <a:pt x="184" y="368"/>
                  </a:cubicBezTo>
                  <a:cubicBezTo>
                    <a:pt x="184" y="368"/>
                    <a:pt x="184" y="368"/>
                    <a:pt x="184" y="368"/>
                  </a:cubicBezTo>
                  <a:lnTo>
                    <a:pt x="184" y="368"/>
                  </a:lnTo>
                  <a:cubicBezTo>
                    <a:pt x="83" y="368"/>
                    <a:pt x="0" y="286"/>
                    <a:pt x="0" y="184"/>
                  </a:cubicBezTo>
                  <a:cubicBezTo>
                    <a:pt x="0" y="184"/>
                    <a:pt x="0" y="184"/>
                    <a:pt x="0" y="184"/>
                  </a:cubicBezTo>
                  <a:close/>
                </a:path>
              </a:pathLst>
            </a:custGeom>
            <a:solidFill>
              <a:srgbClr val="FFFFF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87" name="Freeform 63"/>
            <p:cNvSpPr>
              <a:spLocks noEditPoints="1"/>
            </p:cNvSpPr>
            <p:nvPr/>
          </p:nvSpPr>
          <p:spPr bwMode="auto">
            <a:xfrm>
              <a:off x="6557963" y="1951509"/>
              <a:ext cx="141288" cy="141288"/>
            </a:xfrm>
            <a:custGeom>
              <a:avLst/>
              <a:gdLst/>
              <a:ahLst/>
              <a:cxnLst>
                <a:cxn ang="0">
                  <a:pos x="5" y="169"/>
                </a:cxn>
                <a:cxn ang="0">
                  <a:pos x="18" y="126"/>
                </a:cxn>
                <a:cxn ang="0">
                  <a:pos x="60" y="63"/>
                </a:cxn>
                <a:cxn ang="0">
                  <a:pos x="94" y="35"/>
                </a:cxn>
                <a:cxn ang="0">
                  <a:pos x="164" y="6"/>
                </a:cxn>
                <a:cxn ang="0">
                  <a:pos x="211" y="1"/>
                </a:cxn>
                <a:cxn ang="0">
                  <a:pos x="288" y="17"/>
                </a:cxn>
                <a:cxn ang="0">
                  <a:pos x="327" y="38"/>
                </a:cxn>
                <a:cxn ang="0">
                  <a:pos x="380" y="90"/>
                </a:cxn>
                <a:cxn ang="0">
                  <a:pos x="401" y="131"/>
                </a:cxn>
                <a:cxn ang="0">
                  <a:pos x="416" y="206"/>
                </a:cxn>
                <a:cxn ang="0">
                  <a:pos x="412" y="252"/>
                </a:cxn>
                <a:cxn ang="0">
                  <a:pos x="383" y="323"/>
                </a:cxn>
                <a:cxn ang="0">
                  <a:pos x="354" y="357"/>
                </a:cxn>
                <a:cxn ang="0">
                  <a:pos x="292" y="400"/>
                </a:cxn>
                <a:cxn ang="0">
                  <a:pos x="248" y="412"/>
                </a:cxn>
                <a:cxn ang="0">
                  <a:pos x="169" y="412"/>
                </a:cxn>
                <a:cxn ang="0">
                  <a:pos x="126" y="400"/>
                </a:cxn>
                <a:cxn ang="0">
                  <a:pos x="63" y="357"/>
                </a:cxn>
                <a:cxn ang="0">
                  <a:pos x="35" y="323"/>
                </a:cxn>
                <a:cxn ang="0">
                  <a:pos x="6" y="253"/>
                </a:cxn>
                <a:cxn ang="0">
                  <a:pos x="52" y="243"/>
                </a:cxn>
                <a:cxn ang="0">
                  <a:pos x="61" y="269"/>
                </a:cxn>
                <a:cxn ang="0">
                  <a:pos x="97" y="323"/>
                </a:cxn>
                <a:cxn ang="0">
                  <a:pos x="117" y="340"/>
                </a:cxn>
                <a:cxn ang="0">
                  <a:pos x="178" y="365"/>
                </a:cxn>
                <a:cxn ang="0">
                  <a:pos x="206" y="369"/>
                </a:cxn>
                <a:cxn ang="0">
                  <a:pos x="274" y="355"/>
                </a:cxn>
                <a:cxn ang="0">
                  <a:pos x="296" y="343"/>
                </a:cxn>
                <a:cxn ang="0">
                  <a:pos x="343" y="296"/>
                </a:cxn>
                <a:cxn ang="0">
                  <a:pos x="355" y="274"/>
                </a:cxn>
                <a:cxn ang="0">
                  <a:pos x="369" y="206"/>
                </a:cxn>
                <a:cxn ang="0">
                  <a:pos x="365" y="178"/>
                </a:cxn>
                <a:cxn ang="0">
                  <a:pos x="340" y="117"/>
                </a:cxn>
                <a:cxn ang="0">
                  <a:pos x="323" y="97"/>
                </a:cxn>
                <a:cxn ang="0">
                  <a:pos x="269" y="61"/>
                </a:cxn>
                <a:cxn ang="0">
                  <a:pos x="243" y="52"/>
                </a:cxn>
                <a:cxn ang="0">
                  <a:pos x="174" y="52"/>
                </a:cxn>
                <a:cxn ang="0">
                  <a:pos x="149" y="61"/>
                </a:cxn>
                <a:cxn ang="0">
                  <a:pos x="94" y="97"/>
                </a:cxn>
                <a:cxn ang="0">
                  <a:pos x="78" y="117"/>
                </a:cxn>
                <a:cxn ang="0">
                  <a:pos x="51" y="179"/>
                </a:cxn>
                <a:cxn ang="0">
                  <a:pos x="48" y="206"/>
                </a:cxn>
              </a:cxnLst>
              <a:rect l="0" t="0" r="r" b="b"/>
              <a:pathLst>
                <a:path w="417" h="417">
                  <a:moveTo>
                    <a:pt x="1" y="211"/>
                  </a:moveTo>
                  <a:cubicBezTo>
                    <a:pt x="0" y="209"/>
                    <a:pt x="0" y="208"/>
                    <a:pt x="1" y="206"/>
                  </a:cubicBezTo>
                  <a:lnTo>
                    <a:pt x="5" y="169"/>
                  </a:lnTo>
                  <a:cubicBezTo>
                    <a:pt x="5" y="167"/>
                    <a:pt x="5" y="166"/>
                    <a:pt x="6" y="164"/>
                  </a:cubicBezTo>
                  <a:lnTo>
                    <a:pt x="17" y="130"/>
                  </a:lnTo>
                  <a:cubicBezTo>
                    <a:pt x="17" y="129"/>
                    <a:pt x="18" y="127"/>
                    <a:pt x="18" y="126"/>
                  </a:cubicBezTo>
                  <a:lnTo>
                    <a:pt x="35" y="94"/>
                  </a:lnTo>
                  <a:cubicBezTo>
                    <a:pt x="36" y="93"/>
                    <a:pt x="37" y="92"/>
                    <a:pt x="38" y="90"/>
                  </a:cubicBezTo>
                  <a:lnTo>
                    <a:pt x="60" y="63"/>
                  </a:lnTo>
                  <a:cubicBezTo>
                    <a:pt x="61" y="62"/>
                    <a:pt x="62" y="61"/>
                    <a:pt x="63" y="60"/>
                  </a:cubicBezTo>
                  <a:lnTo>
                    <a:pt x="90" y="38"/>
                  </a:lnTo>
                  <a:cubicBezTo>
                    <a:pt x="92" y="37"/>
                    <a:pt x="93" y="36"/>
                    <a:pt x="94" y="35"/>
                  </a:cubicBezTo>
                  <a:lnTo>
                    <a:pt x="126" y="18"/>
                  </a:lnTo>
                  <a:cubicBezTo>
                    <a:pt x="127" y="18"/>
                    <a:pt x="129" y="17"/>
                    <a:pt x="130" y="17"/>
                  </a:cubicBezTo>
                  <a:lnTo>
                    <a:pt x="164" y="6"/>
                  </a:lnTo>
                  <a:cubicBezTo>
                    <a:pt x="166" y="5"/>
                    <a:pt x="167" y="5"/>
                    <a:pt x="169" y="5"/>
                  </a:cubicBezTo>
                  <a:lnTo>
                    <a:pt x="206" y="1"/>
                  </a:lnTo>
                  <a:cubicBezTo>
                    <a:pt x="208" y="0"/>
                    <a:pt x="209" y="0"/>
                    <a:pt x="211" y="1"/>
                  </a:cubicBezTo>
                  <a:lnTo>
                    <a:pt x="248" y="5"/>
                  </a:lnTo>
                  <a:cubicBezTo>
                    <a:pt x="250" y="5"/>
                    <a:pt x="251" y="5"/>
                    <a:pt x="253" y="6"/>
                  </a:cubicBezTo>
                  <a:lnTo>
                    <a:pt x="288" y="17"/>
                  </a:lnTo>
                  <a:cubicBezTo>
                    <a:pt x="289" y="17"/>
                    <a:pt x="291" y="18"/>
                    <a:pt x="292" y="18"/>
                  </a:cubicBezTo>
                  <a:lnTo>
                    <a:pt x="323" y="35"/>
                  </a:lnTo>
                  <a:cubicBezTo>
                    <a:pt x="324" y="36"/>
                    <a:pt x="325" y="37"/>
                    <a:pt x="327" y="38"/>
                  </a:cubicBezTo>
                  <a:lnTo>
                    <a:pt x="354" y="60"/>
                  </a:lnTo>
                  <a:cubicBezTo>
                    <a:pt x="355" y="61"/>
                    <a:pt x="356" y="62"/>
                    <a:pt x="357" y="63"/>
                  </a:cubicBezTo>
                  <a:lnTo>
                    <a:pt x="380" y="90"/>
                  </a:lnTo>
                  <a:cubicBezTo>
                    <a:pt x="381" y="91"/>
                    <a:pt x="382" y="93"/>
                    <a:pt x="383" y="94"/>
                  </a:cubicBezTo>
                  <a:lnTo>
                    <a:pt x="400" y="126"/>
                  </a:lnTo>
                  <a:cubicBezTo>
                    <a:pt x="400" y="128"/>
                    <a:pt x="401" y="129"/>
                    <a:pt x="401" y="131"/>
                  </a:cubicBezTo>
                  <a:lnTo>
                    <a:pt x="411" y="165"/>
                  </a:lnTo>
                  <a:cubicBezTo>
                    <a:pt x="412" y="166"/>
                    <a:pt x="412" y="167"/>
                    <a:pt x="412" y="169"/>
                  </a:cubicBezTo>
                  <a:lnTo>
                    <a:pt x="416" y="206"/>
                  </a:lnTo>
                  <a:cubicBezTo>
                    <a:pt x="417" y="208"/>
                    <a:pt x="417" y="209"/>
                    <a:pt x="416" y="211"/>
                  </a:cubicBezTo>
                  <a:lnTo>
                    <a:pt x="412" y="248"/>
                  </a:lnTo>
                  <a:cubicBezTo>
                    <a:pt x="412" y="249"/>
                    <a:pt x="412" y="251"/>
                    <a:pt x="412" y="252"/>
                  </a:cubicBezTo>
                  <a:lnTo>
                    <a:pt x="402" y="287"/>
                  </a:lnTo>
                  <a:cubicBezTo>
                    <a:pt x="401" y="289"/>
                    <a:pt x="400" y="290"/>
                    <a:pt x="400" y="292"/>
                  </a:cubicBezTo>
                  <a:lnTo>
                    <a:pt x="383" y="323"/>
                  </a:lnTo>
                  <a:cubicBezTo>
                    <a:pt x="382" y="324"/>
                    <a:pt x="381" y="326"/>
                    <a:pt x="380" y="327"/>
                  </a:cubicBezTo>
                  <a:lnTo>
                    <a:pt x="357" y="354"/>
                  </a:lnTo>
                  <a:cubicBezTo>
                    <a:pt x="356" y="355"/>
                    <a:pt x="355" y="356"/>
                    <a:pt x="354" y="357"/>
                  </a:cubicBezTo>
                  <a:lnTo>
                    <a:pt x="327" y="380"/>
                  </a:lnTo>
                  <a:cubicBezTo>
                    <a:pt x="326" y="381"/>
                    <a:pt x="324" y="382"/>
                    <a:pt x="323" y="383"/>
                  </a:cubicBezTo>
                  <a:lnTo>
                    <a:pt x="292" y="400"/>
                  </a:lnTo>
                  <a:cubicBezTo>
                    <a:pt x="290" y="400"/>
                    <a:pt x="289" y="401"/>
                    <a:pt x="287" y="402"/>
                  </a:cubicBezTo>
                  <a:lnTo>
                    <a:pt x="252" y="412"/>
                  </a:lnTo>
                  <a:cubicBezTo>
                    <a:pt x="251" y="412"/>
                    <a:pt x="249" y="412"/>
                    <a:pt x="248" y="412"/>
                  </a:cubicBezTo>
                  <a:lnTo>
                    <a:pt x="211" y="416"/>
                  </a:lnTo>
                  <a:cubicBezTo>
                    <a:pt x="209" y="417"/>
                    <a:pt x="208" y="417"/>
                    <a:pt x="206" y="416"/>
                  </a:cubicBezTo>
                  <a:lnTo>
                    <a:pt x="169" y="412"/>
                  </a:lnTo>
                  <a:cubicBezTo>
                    <a:pt x="167" y="412"/>
                    <a:pt x="166" y="412"/>
                    <a:pt x="165" y="411"/>
                  </a:cubicBezTo>
                  <a:lnTo>
                    <a:pt x="131" y="401"/>
                  </a:lnTo>
                  <a:cubicBezTo>
                    <a:pt x="129" y="401"/>
                    <a:pt x="128" y="400"/>
                    <a:pt x="126" y="400"/>
                  </a:cubicBezTo>
                  <a:lnTo>
                    <a:pt x="94" y="383"/>
                  </a:lnTo>
                  <a:cubicBezTo>
                    <a:pt x="93" y="382"/>
                    <a:pt x="91" y="381"/>
                    <a:pt x="90" y="380"/>
                  </a:cubicBezTo>
                  <a:lnTo>
                    <a:pt x="63" y="357"/>
                  </a:lnTo>
                  <a:cubicBezTo>
                    <a:pt x="62" y="356"/>
                    <a:pt x="61" y="355"/>
                    <a:pt x="60" y="354"/>
                  </a:cubicBezTo>
                  <a:lnTo>
                    <a:pt x="38" y="327"/>
                  </a:lnTo>
                  <a:cubicBezTo>
                    <a:pt x="37" y="325"/>
                    <a:pt x="36" y="324"/>
                    <a:pt x="35" y="323"/>
                  </a:cubicBezTo>
                  <a:lnTo>
                    <a:pt x="18" y="292"/>
                  </a:lnTo>
                  <a:cubicBezTo>
                    <a:pt x="18" y="291"/>
                    <a:pt x="17" y="289"/>
                    <a:pt x="17" y="288"/>
                  </a:cubicBezTo>
                  <a:lnTo>
                    <a:pt x="6" y="253"/>
                  </a:lnTo>
                  <a:cubicBezTo>
                    <a:pt x="5" y="251"/>
                    <a:pt x="5" y="250"/>
                    <a:pt x="5" y="248"/>
                  </a:cubicBezTo>
                  <a:lnTo>
                    <a:pt x="1" y="211"/>
                  </a:lnTo>
                  <a:close/>
                  <a:moveTo>
                    <a:pt x="52" y="243"/>
                  </a:moveTo>
                  <a:lnTo>
                    <a:pt x="51" y="238"/>
                  </a:lnTo>
                  <a:lnTo>
                    <a:pt x="62" y="273"/>
                  </a:lnTo>
                  <a:lnTo>
                    <a:pt x="61" y="269"/>
                  </a:lnTo>
                  <a:lnTo>
                    <a:pt x="78" y="300"/>
                  </a:lnTo>
                  <a:lnTo>
                    <a:pt x="75" y="296"/>
                  </a:lnTo>
                  <a:lnTo>
                    <a:pt x="97" y="323"/>
                  </a:lnTo>
                  <a:lnTo>
                    <a:pt x="94" y="320"/>
                  </a:lnTo>
                  <a:lnTo>
                    <a:pt x="121" y="343"/>
                  </a:lnTo>
                  <a:lnTo>
                    <a:pt x="117" y="340"/>
                  </a:lnTo>
                  <a:lnTo>
                    <a:pt x="149" y="357"/>
                  </a:lnTo>
                  <a:lnTo>
                    <a:pt x="144" y="355"/>
                  </a:lnTo>
                  <a:lnTo>
                    <a:pt x="178" y="365"/>
                  </a:lnTo>
                  <a:lnTo>
                    <a:pt x="174" y="365"/>
                  </a:lnTo>
                  <a:lnTo>
                    <a:pt x="211" y="369"/>
                  </a:lnTo>
                  <a:lnTo>
                    <a:pt x="206" y="369"/>
                  </a:lnTo>
                  <a:lnTo>
                    <a:pt x="243" y="365"/>
                  </a:lnTo>
                  <a:lnTo>
                    <a:pt x="239" y="365"/>
                  </a:lnTo>
                  <a:lnTo>
                    <a:pt x="274" y="355"/>
                  </a:lnTo>
                  <a:lnTo>
                    <a:pt x="269" y="357"/>
                  </a:lnTo>
                  <a:lnTo>
                    <a:pt x="300" y="340"/>
                  </a:lnTo>
                  <a:lnTo>
                    <a:pt x="296" y="343"/>
                  </a:lnTo>
                  <a:lnTo>
                    <a:pt x="323" y="320"/>
                  </a:lnTo>
                  <a:lnTo>
                    <a:pt x="320" y="323"/>
                  </a:lnTo>
                  <a:lnTo>
                    <a:pt x="343" y="296"/>
                  </a:lnTo>
                  <a:lnTo>
                    <a:pt x="340" y="300"/>
                  </a:lnTo>
                  <a:lnTo>
                    <a:pt x="357" y="269"/>
                  </a:lnTo>
                  <a:lnTo>
                    <a:pt x="355" y="274"/>
                  </a:lnTo>
                  <a:lnTo>
                    <a:pt x="365" y="239"/>
                  </a:lnTo>
                  <a:lnTo>
                    <a:pt x="365" y="243"/>
                  </a:lnTo>
                  <a:lnTo>
                    <a:pt x="369" y="206"/>
                  </a:lnTo>
                  <a:lnTo>
                    <a:pt x="369" y="211"/>
                  </a:lnTo>
                  <a:lnTo>
                    <a:pt x="365" y="174"/>
                  </a:lnTo>
                  <a:lnTo>
                    <a:pt x="365" y="178"/>
                  </a:lnTo>
                  <a:lnTo>
                    <a:pt x="355" y="144"/>
                  </a:lnTo>
                  <a:lnTo>
                    <a:pt x="357" y="149"/>
                  </a:lnTo>
                  <a:lnTo>
                    <a:pt x="340" y="117"/>
                  </a:lnTo>
                  <a:lnTo>
                    <a:pt x="343" y="121"/>
                  </a:lnTo>
                  <a:lnTo>
                    <a:pt x="320" y="94"/>
                  </a:lnTo>
                  <a:lnTo>
                    <a:pt x="323" y="97"/>
                  </a:lnTo>
                  <a:lnTo>
                    <a:pt x="296" y="75"/>
                  </a:lnTo>
                  <a:lnTo>
                    <a:pt x="300" y="78"/>
                  </a:lnTo>
                  <a:lnTo>
                    <a:pt x="269" y="61"/>
                  </a:lnTo>
                  <a:lnTo>
                    <a:pt x="273" y="62"/>
                  </a:lnTo>
                  <a:lnTo>
                    <a:pt x="238" y="51"/>
                  </a:lnTo>
                  <a:lnTo>
                    <a:pt x="243" y="52"/>
                  </a:lnTo>
                  <a:lnTo>
                    <a:pt x="206" y="48"/>
                  </a:lnTo>
                  <a:lnTo>
                    <a:pt x="211" y="48"/>
                  </a:lnTo>
                  <a:lnTo>
                    <a:pt x="174" y="52"/>
                  </a:lnTo>
                  <a:lnTo>
                    <a:pt x="179" y="51"/>
                  </a:lnTo>
                  <a:lnTo>
                    <a:pt x="145" y="62"/>
                  </a:lnTo>
                  <a:lnTo>
                    <a:pt x="149" y="61"/>
                  </a:lnTo>
                  <a:lnTo>
                    <a:pt x="117" y="78"/>
                  </a:lnTo>
                  <a:lnTo>
                    <a:pt x="121" y="75"/>
                  </a:lnTo>
                  <a:lnTo>
                    <a:pt x="94" y="97"/>
                  </a:lnTo>
                  <a:lnTo>
                    <a:pt x="97" y="94"/>
                  </a:lnTo>
                  <a:lnTo>
                    <a:pt x="75" y="121"/>
                  </a:lnTo>
                  <a:lnTo>
                    <a:pt x="78" y="117"/>
                  </a:lnTo>
                  <a:lnTo>
                    <a:pt x="61" y="149"/>
                  </a:lnTo>
                  <a:lnTo>
                    <a:pt x="62" y="145"/>
                  </a:lnTo>
                  <a:lnTo>
                    <a:pt x="51" y="179"/>
                  </a:lnTo>
                  <a:lnTo>
                    <a:pt x="52" y="174"/>
                  </a:lnTo>
                  <a:lnTo>
                    <a:pt x="48" y="211"/>
                  </a:lnTo>
                  <a:lnTo>
                    <a:pt x="48" y="206"/>
                  </a:lnTo>
                  <a:lnTo>
                    <a:pt x="52" y="243"/>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88" name="Freeform 64"/>
            <p:cNvSpPr>
              <a:spLocks/>
            </p:cNvSpPr>
            <p:nvPr/>
          </p:nvSpPr>
          <p:spPr bwMode="auto">
            <a:xfrm>
              <a:off x="6567488" y="2172172"/>
              <a:ext cx="123825" cy="120650"/>
            </a:xfrm>
            <a:custGeom>
              <a:avLst/>
              <a:gdLst/>
              <a:ahLst/>
              <a:cxnLst>
                <a:cxn ang="0">
                  <a:pos x="0" y="176"/>
                </a:cxn>
                <a:cxn ang="0">
                  <a:pos x="184" y="0"/>
                </a:cxn>
                <a:cxn ang="0">
                  <a:pos x="184" y="0"/>
                </a:cxn>
                <a:cxn ang="0">
                  <a:pos x="184" y="0"/>
                </a:cxn>
                <a:cxn ang="0">
                  <a:pos x="368" y="176"/>
                </a:cxn>
                <a:cxn ang="0">
                  <a:pos x="368" y="176"/>
                </a:cxn>
                <a:cxn ang="0">
                  <a:pos x="368" y="176"/>
                </a:cxn>
                <a:cxn ang="0">
                  <a:pos x="184" y="352"/>
                </a:cxn>
                <a:cxn ang="0">
                  <a:pos x="184" y="352"/>
                </a:cxn>
                <a:cxn ang="0">
                  <a:pos x="184" y="352"/>
                </a:cxn>
                <a:cxn ang="0">
                  <a:pos x="0" y="176"/>
                </a:cxn>
                <a:cxn ang="0">
                  <a:pos x="0" y="176"/>
                </a:cxn>
              </a:cxnLst>
              <a:rect l="0" t="0" r="r" b="b"/>
              <a:pathLst>
                <a:path w="368" h="352">
                  <a:moveTo>
                    <a:pt x="0" y="176"/>
                  </a:moveTo>
                  <a:cubicBezTo>
                    <a:pt x="0" y="79"/>
                    <a:pt x="83" y="0"/>
                    <a:pt x="184" y="0"/>
                  </a:cubicBezTo>
                  <a:cubicBezTo>
                    <a:pt x="184" y="0"/>
                    <a:pt x="184" y="0"/>
                    <a:pt x="184" y="0"/>
                  </a:cubicBezTo>
                  <a:lnTo>
                    <a:pt x="184" y="0"/>
                  </a:lnTo>
                  <a:cubicBezTo>
                    <a:pt x="286" y="0"/>
                    <a:pt x="368" y="79"/>
                    <a:pt x="368" y="176"/>
                  </a:cubicBezTo>
                  <a:cubicBezTo>
                    <a:pt x="368" y="176"/>
                    <a:pt x="368" y="176"/>
                    <a:pt x="368" y="176"/>
                  </a:cubicBezTo>
                  <a:lnTo>
                    <a:pt x="368" y="176"/>
                  </a:lnTo>
                  <a:cubicBezTo>
                    <a:pt x="368" y="274"/>
                    <a:pt x="286" y="352"/>
                    <a:pt x="184" y="352"/>
                  </a:cubicBezTo>
                  <a:cubicBezTo>
                    <a:pt x="184" y="352"/>
                    <a:pt x="184" y="352"/>
                    <a:pt x="184" y="352"/>
                  </a:cubicBezTo>
                  <a:lnTo>
                    <a:pt x="184" y="352"/>
                  </a:lnTo>
                  <a:cubicBezTo>
                    <a:pt x="83" y="352"/>
                    <a:pt x="0" y="274"/>
                    <a:pt x="0" y="176"/>
                  </a:cubicBezTo>
                  <a:cubicBezTo>
                    <a:pt x="0" y="176"/>
                    <a:pt x="0" y="176"/>
                    <a:pt x="0" y="176"/>
                  </a:cubicBezTo>
                  <a:close/>
                </a:path>
              </a:pathLst>
            </a:custGeom>
            <a:solidFill>
              <a:srgbClr val="7F7F7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89" name="Freeform 65"/>
            <p:cNvSpPr>
              <a:spLocks noEditPoints="1"/>
            </p:cNvSpPr>
            <p:nvPr/>
          </p:nvSpPr>
          <p:spPr bwMode="auto">
            <a:xfrm>
              <a:off x="6557963" y="2164234"/>
              <a:ext cx="141288" cy="136525"/>
            </a:xfrm>
            <a:custGeom>
              <a:avLst/>
              <a:gdLst/>
              <a:ahLst/>
              <a:cxnLst>
                <a:cxn ang="0">
                  <a:pos x="1" y="198"/>
                </a:cxn>
                <a:cxn ang="0">
                  <a:pos x="6" y="158"/>
                </a:cxn>
                <a:cxn ang="0">
                  <a:pos x="19" y="121"/>
                </a:cxn>
                <a:cxn ang="0">
                  <a:pos x="38" y="87"/>
                </a:cxn>
                <a:cxn ang="0">
                  <a:pos x="65" y="56"/>
                </a:cxn>
                <a:cxn ang="0">
                  <a:pos x="131" y="15"/>
                </a:cxn>
                <a:cxn ang="0">
                  <a:pos x="169" y="5"/>
                </a:cxn>
                <a:cxn ang="0">
                  <a:pos x="211" y="1"/>
                </a:cxn>
                <a:cxn ang="0">
                  <a:pos x="252" y="5"/>
                </a:cxn>
                <a:cxn ang="0">
                  <a:pos x="294" y="18"/>
                </a:cxn>
                <a:cxn ang="0">
                  <a:pos x="356" y="61"/>
                </a:cxn>
                <a:cxn ang="0">
                  <a:pos x="382" y="91"/>
                </a:cxn>
                <a:cxn ang="0">
                  <a:pos x="401" y="126"/>
                </a:cxn>
                <a:cxn ang="0">
                  <a:pos x="412" y="163"/>
                </a:cxn>
                <a:cxn ang="0">
                  <a:pos x="416" y="203"/>
                </a:cxn>
                <a:cxn ang="0">
                  <a:pos x="411" y="243"/>
                </a:cxn>
                <a:cxn ang="0">
                  <a:pos x="399" y="281"/>
                </a:cxn>
                <a:cxn ang="0">
                  <a:pos x="379" y="315"/>
                </a:cxn>
                <a:cxn ang="0">
                  <a:pos x="351" y="346"/>
                </a:cxn>
                <a:cxn ang="0">
                  <a:pos x="287" y="386"/>
                </a:cxn>
                <a:cxn ang="0">
                  <a:pos x="248" y="396"/>
                </a:cxn>
                <a:cxn ang="0">
                  <a:pos x="206" y="400"/>
                </a:cxn>
                <a:cxn ang="0">
                  <a:pos x="165" y="395"/>
                </a:cxn>
                <a:cxn ang="0">
                  <a:pos x="125" y="383"/>
                </a:cxn>
                <a:cxn ang="0">
                  <a:pos x="60" y="341"/>
                </a:cxn>
                <a:cxn ang="0">
                  <a:pos x="36" y="311"/>
                </a:cxn>
                <a:cxn ang="0">
                  <a:pos x="17" y="277"/>
                </a:cxn>
                <a:cxn ang="0">
                  <a:pos x="5" y="239"/>
                </a:cxn>
                <a:cxn ang="0">
                  <a:pos x="52" y="234"/>
                </a:cxn>
                <a:cxn ang="0">
                  <a:pos x="62" y="262"/>
                </a:cxn>
                <a:cxn ang="0">
                  <a:pos x="77" y="288"/>
                </a:cxn>
                <a:cxn ang="0">
                  <a:pos x="97" y="310"/>
                </a:cxn>
                <a:cxn ang="0">
                  <a:pos x="150" y="342"/>
                </a:cxn>
                <a:cxn ang="0">
                  <a:pos x="178" y="349"/>
                </a:cxn>
                <a:cxn ang="0">
                  <a:pos x="211" y="353"/>
                </a:cxn>
                <a:cxn ang="0">
                  <a:pos x="243" y="349"/>
                </a:cxn>
                <a:cxn ang="0">
                  <a:pos x="274" y="339"/>
                </a:cxn>
                <a:cxn ang="0">
                  <a:pos x="326" y="305"/>
                </a:cxn>
                <a:cxn ang="0">
                  <a:pos x="343" y="284"/>
                </a:cxn>
                <a:cxn ang="0">
                  <a:pos x="358" y="258"/>
                </a:cxn>
                <a:cxn ang="0">
                  <a:pos x="365" y="230"/>
                </a:cxn>
                <a:cxn ang="0">
                  <a:pos x="369" y="198"/>
                </a:cxn>
                <a:cxn ang="0">
                  <a:pos x="365" y="168"/>
                </a:cxn>
                <a:cxn ang="0">
                  <a:pos x="355" y="139"/>
                </a:cxn>
                <a:cxn ang="0">
                  <a:pos x="341" y="114"/>
                </a:cxn>
                <a:cxn ang="0">
                  <a:pos x="320" y="92"/>
                </a:cxn>
                <a:cxn ang="0">
                  <a:pos x="267" y="59"/>
                </a:cxn>
                <a:cxn ang="0">
                  <a:pos x="239" y="52"/>
                </a:cxn>
                <a:cxn ang="0">
                  <a:pos x="206" y="48"/>
                </a:cxn>
                <a:cxn ang="0">
                  <a:pos x="174" y="52"/>
                </a:cxn>
                <a:cxn ang="0">
                  <a:pos x="144" y="61"/>
                </a:cxn>
                <a:cxn ang="0">
                  <a:pos x="91" y="97"/>
                </a:cxn>
                <a:cxn ang="0">
                  <a:pos x="75" y="118"/>
                </a:cxn>
                <a:cxn ang="0">
                  <a:pos x="60" y="144"/>
                </a:cxn>
                <a:cxn ang="0">
                  <a:pos x="51" y="173"/>
                </a:cxn>
                <a:cxn ang="0">
                  <a:pos x="48" y="203"/>
                </a:cxn>
                <a:cxn ang="0">
                  <a:pos x="52" y="234"/>
                </a:cxn>
              </a:cxnLst>
              <a:rect l="0" t="0" r="r" b="b"/>
              <a:pathLst>
                <a:path w="417" h="401">
                  <a:moveTo>
                    <a:pt x="1" y="203"/>
                  </a:moveTo>
                  <a:cubicBezTo>
                    <a:pt x="0" y="201"/>
                    <a:pt x="0" y="200"/>
                    <a:pt x="1" y="198"/>
                  </a:cubicBezTo>
                  <a:lnTo>
                    <a:pt x="5" y="163"/>
                  </a:lnTo>
                  <a:cubicBezTo>
                    <a:pt x="5" y="161"/>
                    <a:pt x="5" y="159"/>
                    <a:pt x="6" y="158"/>
                  </a:cubicBezTo>
                  <a:lnTo>
                    <a:pt x="17" y="125"/>
                  </a:lnTo>
                  <a:cubicBezTo>
                    <a:pt x="17" y="123"/>
                    <a:pt x="18" y="122"/>
                    <a:pt x="19" y="121"/>
                  </a:cubicBezTo>
                  <a:lnTo>
                    <a:pt x="36" y="91"/>
                  </a:lnTo>
                  <a:cubicBezTo>
                    <a:pt x="36" y="89"/>
                    <a:pt x="37" y="88"/>
                    <a:pt x="38" y="87"/>
                  </a:cubicBezTo>
                  <a:lnTo>
                    <a:pt x="60" y="61"/>
                  </a:lnTo>
                  <a:cubicBezTo>
                    <a:pt x="62" y="59"/>
                    <a:pt x="63" y="58"/>
                    <a:pt x="65" y="56"/>
                  </a:cubicBezTo>
                  <a:lnTo>
                    <a:pt x="124" y="18"/>
                  </a:lnTo>
                  <a:cubicBezTo>
                    <a:pt x="126" y="17"/>
                    <a:pt x="128" y="16"/>
                    <a:pt x="131" y="15"/>
                  </a:cubicBezTo>
                  <a:lnTo>
                    <a:pt x="165" y="5"/>
                  </a:lnTo>
                  <a:cubicBezTo>
                    <a:pt x="166" y="5"/>
                    <a:pt x="167" y="5"/>
                    <a:pt x="169" y="5"/>
                  </a:cubicBezTo>
                  <a:lnTo>
                    <a:pt x="206" y="1"/>
                  </a:lnTo>
                  <a:cubicBezTo>
                    <a:pt x="208" y="0"/>
                    <a:pt x="209" y="0"/>
                    <a:pt x="211" y="1"/>
                  </a:cubicBezTo>
                  <a:lnTo>
                    <a:pt x="248" y="5"/>
                  </a:lnTo>
                  <a:cubicBezTo>
                    <a:pt x="249" y="5"/>
                    <a:pt x="251" y="5"/>
                    <a:pt x="252" y="5"/>
                  </a:cubicBezTo>
                  <a:lnTo>
                    <a:pt x="287" y="15"/>
                  </a:lnTo>
                  <a:cubicBezTo>
                    <a:pt x="289" y="16"/>
                    <a:pt x="292" y="17"/>
                    <a:pt x="294" y="18"/>
                  </a:cubicBezTo>
                  <a:lnTo>
                    <a:pt x="352" y="56"/>
                  </a:lnTo>
                  <a:cubicBezTo>
                    <a:pt x="353" y="58"/>
                    <a:pt x="355" y="59"/>
                    <a:pt x="356" y="61"/>
                  </a:cubicBezTo>
                  <a:lnTo>
                    <a:pt x="379" y="87"/>
                  </a:lnTo>
                  <a:cubicBezTo>
                    <a:pt x="381" y="88"/>
                    <a:pt x="382" y="89"/>
                    <a:pt x="382" y="91"/>
                  </a:cubicBezTo>
                  <a:lnTo>
                    <a:pt x="399" y="121"/>
                  </a:lnTo>
                  <a:cubicBezTo>
                    <a:pt x="400" y="122"/>
                    <a:pt x="401" y="124"/>
                    <a:pt x="401" y="126"/>
                  </a:cubicBezTo>
                  <a:lnTo>
                    <a:pt x="411" y="159"/>
                  </a:lnTo>
                  <a:cubicBezTo>
                    <a:pt x="412" y="160"/>
                    <a:pt x="412" y="161"/>
                    <a:pt x="412" y="163"/>
                  </a:cubicBezTo>
                  <a:lnTo>
                    <a:pt x="416" y="198"/>
                  </a:lnTo>
                  <a:cubicBezTo>
                    <a:pt x="417" y="200"/>
                    <a:pt x="417" y="201"/>
                    <a:pt x="416" y="203"/>
                  </a:cubicBezTo>
                  <a:lnTo>
                    <a:pt x="412" y="239"/>
                  </a:lnTo>
                  <a:cubicBezTo>
                    <a:pt x="412" y="241"/>
                    <a:pt x="412" y="242"/>
                    <a:pt x="411" y="243"/>
                  </a:cubicBezTo>
                  <a:lnTo>
                    <a:pt x="401" y="276"/>
                  </a:lnTo>
                  <a:cubicBezTo>
                    <a:pt x="401" y="278"/>
                    <a:pt x="400" y="280"/>
                    <a:pt x="399" y="281"/>
                  </a:cubicBezTo>
                  <a:lnTo>
                    <a:pt x="382" y="311"/>
                  </a:lnTo>
                  <a:cubicBezTo>
                    <a:pt x="382" y="313"/>
                    <a:pt x="381" y="314"/>
                    <a:pt x="379" y="315"/>
                  </a:cubicBezTo>
                  <a:lnTo>
                    <a:pt x="356" y="341"/>
                  </a:lnTo>
                  <a:cubicBezTo>
                    <a:pt x="355" y="343"/>
                    <a:pt x="353" y="344"/>
                    <a:pt x="351" y="346"/>
                  </a:cubicBezTo>
                  <a:lnTo>
                    <a:pt x="293" y="383"/>
                  </a:lnTo>
                  <a:cubicBezTo>
                    <a:pt x="291" y="384"/>
                    <a:pt x="289" y="385"/>
                    <a:pt x="287" y="386"/>
                  </a:cubicBezTo>
                  <a:lnTo>
                    <a:pt x="252" y="396"/>
                  </a:lnTo>
                  <a:cubicBezTo>
                    <a:pt x="251" y="396"/>
                    <a:pt x="249" y="396"/>
                    <a:pt x="248" y="396"/>
                  </a:cubicBezTo>
                  <a:lnTo>
                    <a:pt x="211" y="400"/>
                  </a:lnTo>
                  <a:cubicBezTo>
                    <a:pt x="209" y="401"/>
                    <a:pt x="208" y="401"/>
                    <a:pt x="206" y="400"/>
                  </a:cubicBezTo>
                  <a:lnTo>
                    <a:pt x="169" y="396"/>
                  </a:lnTo>
                  <a:cubicBezTo>
                    <a:pt x="167" y="396"/>
                    <a:pt x="166" y="396"/>
                    <a:pt x="165" y="395"/>
                  </a:cubicBezTo>
                  <a:lnTo>
                    <a:pt x="131" y="385"/>
                  </a:lnTo>
                  <a:cubicBezTo>
                    <a:pt x="129" y="385"/>
                    <a:pt x="127" y="384"/>
                    <a:pt x="125" y="383"/>
                  </a:cubicBezTo>
                  <a:lnTo>
                    <a:pt x="66" y="346"/>
                  </a:lnTo>
                  <a:cubicBezTo>
                    <a:pt x="64" y="344"/>
                    <a:pt x="62" y="343"/>
                    <a:pt x="60" y="341"/>
                  </a:cubicBezTo>
                  <a:lnTo>
                    <a:pt x="38" y="315"/>
                  </a:lnTo>
                  <a:cubicBezTo>
                    <a:pt x="37" y="314"/>
                    <a:pt x="36" y="313"/>
                    <a:pt x="36" y="311"/>
                  </a:cubicBezTo>
                  <a:lnTo>
                    <a:pt x="19" y="281"/>
                  </a:lnTo>
                  <a:cubicBezTo>
                    <a:pt x="18" y="280"/>
                    <a:pt x="17" y="279"/>
                    <a:pt x="17" y="277"/>
                  </a:cubicBezTo>
                  <a:lnTo>
                    <a:pt x="6" y="244"/>
                  </a:lnTo>
                  <a:cubicBezTo>
                    <a:pt x="5" y="242"/>
                    <a:pt x="5" y="241"/>
                    <a:pt x="5" y="239"/>
                  </a:cubicBezTo>
                  <a:lnTo>
                    <a:pt x="1" y="203"/>
                  </a:lnTo>
                  <a:close/>
                  <a:moveTo>
                    <a:pt x="52" y="234"/>
                  </a:moveTo>
                  <a:lnTo>
                    <a:pt x="51" y="229"/>
                  </a:lnTo>
                  <a:lnTo>
                    <a:pt x="62" y="262"/>
                  </a:lnTo>
                  <a:lnTo>
                    <a:pt x="60" y="258"/>
                  </a:lnTo>
                  <a:lnTo>
                    <a:pt x="77" y="288"/>
                  </a:lnTo>
                  <a:lnTo>
                    <a:pt x="75" y="284"/>
                  </a:lnTo>
                  <a:lnTo>
                    <a:pt x="97" y="310"/>
                  </a:lnTo>
                  <a:lnTo>
                    <a:pt x="91" y="305"/>
                  </a:lnTo>
                  <a:lnTo>
                    <a:pt x="150" y="342"/>
                  </a:lnTo>
                  <a:lnTo>
                    <a:pt x="144" y="339"/>
                  </a:lnTo>
                  <a:lnTo>
                    <a:pt x="178" y="349"/>
                  </a:lnTo>
                  <a:lnTo>
                    <a:pt x="174" y="349"/>
                  </a:lnTo>
                  <a:lnTo>
                    <a:pt x="211" y="353"/>
                  </a:lnTo>
                  <a:lnTo>
                    <a:pt x="206" y="353"/>
                  </a:lnTo>
                  <a:lnTo>
                    <a:pt x="243" y="349"/>
                  </a:lnTo>
                  <a:lnTo>
                    <a:pt x="239" y="349"/>
                  </a:lnTo>
                  <a:lnTo>
                    <a:pt x="274" y="339"/>
                  </a:lnTo>
                  <a:lnTo>
                    <a:pt x="268" y="342"/>
                  </a:lnTo>
                  <a:lnTo>
                    <a:pt x="326" y="305"/>
                  </a:lnTo>
                  <a:lnTo>
                    <a:pt x="320" y="310"/>
                  </a:lnTo>
                  <a:lnTo>
                    <a:pt x="343" y="284"/>
                  </a:lnTo>
                  <a:lnTo>
                    <a:pt x="341" y="288"/>
                  </a:lnTo>
                  <a:lnTo>
                    <a:pt x="358" y="258"/>
                  </a:lnTo>
                  <a:lnTo>
                    <a:pt x="355" y="263"/>
                  </a:lnTo>
                  <a:lnTo>
                    <a:pt x="365" y="230"/>
                  </a:lnTo>
                  <a:lnTo>
                    <a:pt x="365" y="234"/>
                  </a:lnTo>
                  <a:lnTo>
                    <a:pt x="369" y="198"/>
                  </a:lnTo>
                  <a:lnTo>
                    <a:pt x="369" y="203"/>
                  </a:lnTo>
                  <a:lnTo>
                    <a:pt x="365" y="168"/>
                  </a:lnTo>
                  <a:lnTo>
                    <a:pt x="365" y="172"/>
                  </a:lnTo>
                  <a:lnTo>
                    <a:pt x="355" y="139"/>
                  </a:lnTo>
                  <a:lnTo>
                    <a:pt x="358" y="144"/>
                  </a:lnTo>
                  <a:lnTo>
                    <a:pt x="341" y="114"/>
                  </a:lnTo>
                  <a:lnTo>
                    <a:pt x="343" y="118"/>
                  </a:lnTo>
                  <a:lnTo>
                    <a:pt x="320" y="92"/>
                  </a:lnTo>
                  <a:lnTo>
                    <a:pt x="325" y="97"/>
                  </a:lnTo>
                  <a:lnTo>
                    <a:pt x="267" y="59"/>
                  </a:lnTo>
                  <a:lnTo>
                    <a:pt x="274" y="62"/>
                  </a:lnTo>
                  <a:lnTo>
                    <a:pt x="239" y="52"/>
                  </a:lnTo>
                  <a:lnTo>
                    <a:pt x="243" y="52"/>
                  </a:lnTo>
                  <a:lnTo>
                    <a:pt x="206" y="48"/>
                  </a:lnTo>
                  <a:lnTo>
                    <a:pt x="211" y="48"/>
                  </a:lnTo>
                  <a:lnTo>
                    <a:pt x="174" y="52"/>
                  </a:lnTo>
                  <a:lnTo>
                    <a:pt x="178" y="51"/>
                  </a:lnTo>
                  <a:lnTo>
                    <a:pt x="144" y="61"/>
                  </a:lnTo>
                  <a:lnTo>
                    <a:pt x="150" y="59"/>
                  </a:lnTo>
                  <a:lnTo>
                    <a:pt x="91" y="97"/>
                  </a:lnTo>
                  <a:lnTo>
                    <a:pt x="97" y="92"/>
                  </a:lnTo>
                  <a:lnTo>
                    <a:pt x="75" y="118"/>
                  </a:lnTo>
                  <a:lnTo>
                    <a:pt x="77" y="114"/>
                  </a:lnTo>
                  <a:lnTo>
                    <a:pt x="60" y="144"/>
                  </a:lnTo>
                  <a:lnTo>
                    <a:pt x="62" y="140"/>
                  </a:lnTo>
                  <a:lnTo>
                    <a:pt x="51" y="173"/>
                  </a:lnTo>
                  <a:lnTo>
                    <a:pt x="52" y="168"/>
                  </a:lnTo>
                  <a:lnTo>
                    <a:pt x="48" y="203"/>
                  </a:lnTo>
                  <a:lnTo>
                    <a:pt x="48" y="198"/>
                  </a:lnTo>
                  <a:lnTo>
                    <a:pt x="52" y="234"/>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90" name="Freeform 66"/>
            <p:cNvSpPr>
              <a:spLocks/>
            </p:cNvSpPr>
            <p:nvPr/>
          </p:nvSpPr>
          <p:spPr bwMode="auto">
            <a:xfrm>
              <a:off x="6567488" y="2380134"/>
              <a:ext cx="123825" cy="125413"/>
            </a:xfrm>
            <a:custGeom>
              <a:avLst/>
              <a:gdLst/>
              <a:ahLst/>
              <a:cxnLst>
                <a:cxn ang="0">
                  <a:pos x="0" y="184"/>
                </a:cxn>
                <a:cxn ang="0">
                  <a:pos x="184" y="0"/>
                </a:cxn>
                <a:cxn ang="0">
                  <a:pos x="184" y="0"/>
                </a:cxn>
                <a:cxn ang="0">
                  <a:pos x="184" y="0"/>
                </a:cxn>
                <a:cxn ang="0">
                  <a:pos x="368" y="184"/>
                </a:cxn>
                <a:cxn ang="0">
                  <a:pos x="368" y="184"/>
                </a:cxn>
                <a:cxn ang="0">
                  <a:pos x="368" y="184"/>
                </a:cxn>
                <a:cxn ang="0">
                  <a:pos x="184" y="368"/>
                </a:cxn>
                <a:cxn ang="0">
                  <a:pos x="184" y="368"/>
                </a:cxn>
                <a:cxn ang="0">
                  <a:pos x="184" y="368"/>
                </a:cxn>
                <a:cxn ang="0">
                  <a:pos x="0" y="184"/>
                </a:cxn>
                <a:cxn ang="0">
                  <a:pos x="0" y="184"/>
                </a:cxn>
              </a:cxnLst>
              <a:rect l="0" t="0" r="r" b="b"/>
              <a:pathLst>
                <a:path w="368" h="368">
                  <a:moveTo>
                    <a:pt x="0" y="184"/>
                  </a:moveTo>
                  <a:cubicBezTo>
                    <a:pt x="0" y="83"/>
                    <a:pt x="83" y="0"/>
                    <a:pt x="184" y="0"/>
                  </a:cubicBezTo>
                  <a:cubicBezTo>
                    <a:pt x="184" y="0"/>
                    <a:pt x="184" y="0"/>
                    <a:pt x="184" y="0"/>
                  </a:cubicBezTo>
                  <a:lnTo>
                    <a:pt x="184" y="0"/>
                  </a:lnTo>
                  <a:cubicBezTo>
                    <a:pt x="286" y="0"/>
                    <a:pt x="368" y="83"/>
                    <a:pt x="368" y="184"/>
                  </a:cubicBezTo>
                  <a:cubicBezTo>
                    <a:pt x="368" y="184"/>
                    <a:pt x="368" y="184"/>
                    <a:pt x="368" y="184"/>
                  </a:cubicBezTo>
                  <a:lnTo>
                    <a:pt x="368" y="184"/>
                  </a:lnTo>
                  <a:cubicBezTo>
                    <a:pt x="368" y="286"/>
                    <a:pt x="286" y="368"/>
                    <a:pt x="184" y="368"/>
                  </a:cubicBezTo>
                  <a:cubicBezTo>
                    <a:pt x="184" y="368"/>
                    <a:pt x="184" y="368"/>
                    <a:pt x="184" y="368"/>
                  </a:cubicBezTo>
                  <a:lnTo>
                    <a:pt x="184" y="368"/>
                  </a:lnTo>
                  <a:cubicBezTo>
                    <a:pt x="83" y="368"/>
                    <a:pt x="0" y="286"/>
                    <a:pt x="0" y="184"/>
                  </a:cubicBezTo>
                  <a:cubicBezTo>
                    <a:pt x="0" y="184"/>
                    <a:pt x="0" y="184"/>
                    <a:pt x="0" y="184"/>
                  </a:cubicBezTo>
                  <a:close/>
                </a:path>
              </a:pathLst>
            </a:custGeom>
            <a:solidFill>
              <a:srgbClr val="FFFFF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91" name="Freeform 67"/>
            <p:cNvSpPr>
              <a:spLocks noEditPoints="1"/>
            </p:cNvSpPr>
            <p:nvPr/>
          </p:nvSpPr>
          <p:spPr bwMode="auto">
            <a:xfrm>
              <a:off x="6557963" y="2372197"/>
              <a:ext cx="141288" cy="141288"/>
            </a:xfrm>
            <a:custGeom>
              <a:avLst/>
              <a:gdLst/>
              <a:ahLst/>
              <a:cxnLst>
                <a:cxn ang="0">
                  <a:pos x="5" y="169"/>
                </a:cxn>
                <a:cxn ang="0">
                  <a:pos x="18" y="126"/>
                </a:cxn>
                <a:cxn ang="0">
                  <a:pos x="60" y="63"/>
                </a:cxn>
                <a:cxn ang="0">
                  <a:pos x="94" y="35"/>
                </a:cxn>
                <a:cxn ang="0">
                  <a:pos x="164" y="6"/>
                </a:cxn>
                <a:cxn ang="0">
                  <a:pos x="211" y="1"/>
                </a:cxn>
                <a:cxn ang="0">
                  <a:pos x="288" y="17"/>
                </a:cxn>
                <a:cxn ang="0">
                  <a:pos x="327" y="38"/>
                </a:cxn>
                <a:cxn ang="0">
                  <a:pos x="380" y="90"/>
                </a:cxn>
                <a:cxn ang="0">
                  <a:pos x="401" y="131"/>
                </a:cxn>
                <a:cxn ang="0">
                  <a:pos x="416" y="206"/>
                </a:cxn>
                <a:cxn ang="0">
                  <a:pos x="412" y="252"/>
                </a:cxn>
                <a:cxn ang="0">
                  <a:pos x="383" y="323"/>
                </a:cxn>
                <a:cxn ang="0">
                  <a:pos x="354" y="357"/>
                </a:cxn>
                <a:cxn ang="0">
                  <a:pos x="292" y="400"/>
                </a:cxn>
                <a:cxn ang="0">
                  <a:pos x="248" y="412"/>
                </a:cxn>
                <a:cxn ang="0">
                  <a:pos x="169" y="412"/>
                </a:cxn>
                <a:cxn ang="0">
                  <a:pos x="126" y="400"/>
                </a:cxn>
                <a:cxn ang="0">
                  <a:pos x="63" y="357"/>
                </a:cxn>
                <a:cxn ang="0">
                  <a:pos x="35" y="323"/>
                </a:cxn>
                <a:cxn ang="0">
                  <a:pos x="6" y="253"/>
                </a:cxn>
                <a:cxn ang="0">
                  <a:pos x="52" y="243"/>
                </a:cxn>
                <a:cxn ang="0">
                  <a:pos x="61" y="269"/>
                </a:cxn>
                <a:cxn ang="0">
                  <a:pos x="97" y="323"/>
                </a:cxn>
                <a:cxn ang="0">
                  <a:pos x="117" y="340"/>
                </a:cxn>
                <a:cxn ang="0">
                  <a:pos x="178" y="365"/>
                </a:cxn>
                <a:cxn ang="0">
                  <a:pos x="206" y="369"/>
                </a:cxn>
                <a:cxn ang="0">
                  <a:pos x="274" y="355"/>
                </a:cxn>
                <a:cxn ang="0">
                  <a:pos x="296" y="343"/>
                </a:cxn>
                <a:cxn ang="0">
                  <a:pos x="343" y="296"/>
                </a:cxn>
                <a:cxn ang="0">
                  <a:pos x="355" y="274"/>
                </a:cxn>
                <a:cxn ang="0">
                  <a:pos x="369" y="206"/>
                </a:cxn>
                <a:cxn ang="0">
                  <a:pos x="365" y="178"/>
                </a:cxn>
                <a:cxn ang="0">
                  <a:pos x="340" y="117"/>
                </a:cxn>
                <a:cxn ang="0">
                  <a:pos x="323" y="97"/>
                </a:cxn>
                <a:cxn ang="0">
                  <a:pos x="269" y="61"/>
                </a:cxn>
                <a:cxn ang="0">
                  <a:pos x="243" y="52"/>
                </a:cxn>
                <a:cxn ang="0">
                  <a:pos x="174" y="52"/>
                </a:cxn>
                <a:cxn ang="0">
                  <a:pos x="149" y="61"/>
                </a:cxn>
                <a:cxn ang="0">
                  <a:pos x="94" y="97"/>
                </a:cxn>
                <a:cxn ang="0">
                  <a:pos x="78" y="117"/>
                </a:cxn>
                <a:cxn ang="0">
                  <a:pos x="51" y="179"/>
                </a:cxn>
                <a:cxn ang="0">
                  <a:pos x="48" y="206"/>
                </a:cxn>
              </a:cxnLst>
              <a:rect l="0" t="0" r="r" b="b"/>
              <a:pathLst>
                <a:path w="417" h="417">
                  <a:moveTo>
                    <a:pt x="1" y="211"/>
                  </a:moveTo>
                  <a:cubicBezTo>
                    <a:pt x="0" y="209"/>
                    <a:pt x="0" y="208"/>
                    <a:pt x="1" y="206"/>
                  </a:cubicBezTo>
                  <a:lnTo>
                    <a:pt x="5" y="169"/>
                  </a:lnTo>
                  <a:cubicBezTo>
                    <a:pt x="5" y="167"/>
                    <a:pt x="5" y="166"/>
                    <a:pt x="6" y="164"/>
                  </a:cubicBezTo>
                  <a:lnTo>
                    <a:pt x="17" y="130"/>
                  </a:lnTo>
                  <a:cubicBezTo>
                    <a:pt x="17" y="129"/>
                    <a:pt x="18" y="127"/>
                    <a:pt x="18" y="126"/>
                  </a:cubicBezTo>
                  <a:lnTo>
                    <a:pt x="35" y="94"/>
                  </a:lnTo>
                  <a:cubicBezTo>
                    <a:pt x="36" y="93"/>
                    <a:pt x="37" y="92"/>
                    <a:pt x="38" y="90"/>
                  </a:cubicBezTo>
                  <a:lnTo>
                    <a:pt x="60" y="63"/>
                  </a:lnTo>
                  <a:cubicBezTo>
                    <a:pt x="61" y="62"/>
                    <a:pt x="62" y="61"/>
                    <a:pt x="63" y="60"/>
                  </a:cubicBezTo>
                  <a:lnTo>
                    <a:pt x="90" y="38"/>
                  </a:lnTo>
                  <a:cubicBezTo>
                    <a:pt x="92" y="37"/>
                    <a:pt x="93" y="36"/>
                    <a:pt x="94" y="35"/>
                  </a:cubicBezTo>
                  <a:lnTo>
                    <a:pt x="126" y="18"/>
                  </a:lnTo>
                  <a:cubicBezTo>
                    <a:pt x="127" y="18"/>
                    <a:pt x="129" y="17"/>
                    <a:pt x="130" y="17"/>
                  </a:cubicBezTo>
                  <a:lnTo>
                    <a:pt x="164" y="6"/>
                  </a:lnTo>
                  <a:cubicBezTo>
                    <a:pt x="166" y="5"/>
                    <a:pt x="167" y="5"/>
                    <a:pt x="169" y="5"/>
                  </a:cubicBezTo>
                  <a:lnTo>
                    <a:pt x="206" y="1"/>
                  </a:lnTo>
                  <a:cubicBezTo>
                    <a:pt x="208" y="0"/>
                    <a:pt x="209" y="0"/>
                    <a:pt x="211" y="1"/>
                  </a:cubicBezTo>
                  <a:lnTo>
                    <a:pt x="248" y="5"/>
                  </a:lnTo>
                  <a:cubicBezTo>
                    <a:pt x="250" y="5"/>
                    <a:pt x="251" y="5"/>
                    <a:pt x="253" y="6"/>
                  </a:cubicBezTo>
                  <a:lnTo>
                    <a:pt x="288" y="17"/>
                  </a:lnTo>
                  <a:cubicBezTo>
                    <a:pt x="289" y="17"/>
                    <a:pt x="291" y="18"/>
                    <a:pt x="292" y="18"/>
                  </a:cubicBezTo>
                  <a:lnTo>
                    <a:pt x="323" y="35"/>
                  </a:lnTo>
                  <a:cubicBezTo>
                    <a:pt x="324" y="36"/>
                    <a:pt x="325" y="37"/>
                    <a:pt x="327" y="38"/>
                  </a:cubicBezTo>
                  <a:lnTo>
                    <a:pt x="354" y="60"/>
                  </a:lnTo>
                  <a:cubicBezTo>
                    <a:pt x="355" y="61"/>
                    <a:pt x="356" y="62"/>
                    <a:pt x="357" y="63"/>
                  </a:cubicBezTo>
                  <a:lnTo>
                    <a:pt x="380" y="90"/>
                  </a:lnTo>
                  <a:cubicBezTo>
                    <a:pt x="381" y="91"/>
                    <a:pt x="382" y="93"/>
                    <a:pt x="383" y="94"/>
                  </a:cubicBezTo>
                  <a:lnTo>
                    <a:pt x="400" y="126"/>
                  </a:lnTo>
                  <a:cubicBezTo>
                    <a:pt x="400" y="128"/>
                    <a:pt x="401" y="129"/>
                    <a:pt x="401" y="131"/>
                  </a:cubicBezTo>
                  <a:lnTo>
                    <a:pt x="411" y="165"/>
                  </a:lnTo>
                  <a:cubicBezTo>
                    <a:pt x="412" y="166"/>
                    <a:pt x="412" y="167"/>
                    <a:pt x="412" y="169"/>
                  </a:cubicBezTo>
                  <a:lnTo>
                    <a:pt x="416" y="206"/>
                  </a:lnTo>
                  <a:cubicBezTo>
                    <a:pt x="417" y="208"/>
                    <a:pt x="417" y="209"/>
                    <a:pt x="416" y="211"/>
                  </a:cubicBezTo>
                  <a:lnTo>
                    <a:pt x="412" y="248"/>
                  </a:lnTo>
                  <a:cubicBezTo>
                    <a:pt x="412" y="249"/>
                    <a:pt x="412" y="251"/>
                    <a:pt x="412" y="252"/>
                  </a:cubicBezTo>
                  <a:lnTo>
                    <a:pt x="402" y="287"/>
                  </a:lnTo>
                  <a:cubicBezTo>
                    <a:pt x="401" y="289"/>
                    <a:pt x="400" y="290"/>
                    <a:pt x="400" y="292"/>
                  </a:cubicBezTo>
                  <a:lnTo>
                    <a:pt x="383" y="323"/>
                  </a:lnTo>
                  <a:cubicBezTo>
                    <a:pt x="382" y="324"/>
                    <a:pt x="381" y="326"/>
                    <a:pt x="380" y="327"/>
                  </a:cubicBezTo>
                  <a:lnTo>
                    <a:pt x="357" y="354"/>
                  </a:lnTo>
                  <a:cubicBezTo>
                    <a:pt x="356" y="355"/>
                    <a:pt x="355" y="356"/>
                    <a:pt x="354" y="357"/>
                  </a:cubicBezTo>
                  <a:lnTo>
                    <a:pt x="327" y="380"/>
                  </a:lnTo>
                  <a:cubicBezTo>
                    <a:pt x="326" y="381"/>
                    <a:pt x="324" y="382"/>
                    <a:pt x="323" y="383"/>
                  </a:cubicBezTo>
                  <a:lnTo>
                    <a:pt x="292" y="400"/>
                  </a:lnTo>
                  <a:cubicBezTo>
                    <a:pt x="290" y="400"/>
                    <a:pt x="289" y="401"/>
                    <a:pt x="287" y="402"/>
                  </a:cubicBezTo>
                  <a:lnTo>
                    <a:pt x="252" y="412"/>
                  </a:lnTo>
                  <a:cubicBezTo>
                    <a:pt x="251" y="412"/>
                    <a:pt x="249" y="412"/>
                    <a:pt x="248" y="412"/>
                  </a:cubicBezTo>
                  <a:lnTo>
                    <a:pt x="211" y="416"/>
                  </a:lnTo>
                  <a:cubicBezTo>
                    <a:pt x="209" y="417"/>
                    <a:pt x="208" y="417"/>
                    <a:pt x="206" y="416"/>
                  </a:cubicBezTo>
                  <a:lnTo>
                    <a:pt x="169" y="412"/>
                  </a:lnTo>
                  <a:cubicBezTo>
                    <a:pt x="167" y="412"/>
                    <a:pt x="166" y="412"/>
                    <a:pt x="165" y="411"/>
                  </a:cubicBezTo>
                  <a:lnTo>
                    <a:pt x="131" y="401"/>
                  </a:lnTo>
                  <a:cubicBezTo>
                    <a:pt x="129" y="401"/>
                    <a:pt x="128" y="400"/>
                    <a:pt x="126" y="400"/>
                  </a:cubicBezTo>
                  <a:lnTo>
                    <a:pt x="94" y="383"/>
                  </a:lnTo>
                  <a:cubicBezTo>
                    <a:pt x="93" y="382"/>
                    <a:pt x="91" y="381"/>
                    <a:pt x="90" y="380"/>
                  </a:cubicBezTo>
                  <a:lnTo>
                    <a:pt x="63" y="357"/>
                  </a:lnTo>
                  <a:cubicBezTo>
                    <a:pt x="62" y="356"/>
                    <a:pt x="61" y="355"/>
                    <a:pt x="60" y="354"/>
                  </a:cubicBezTo>
                  <a:lnTo>
                    <a:pt x="38" y="327"/>
                  </a:lnTo>
                  <a:cubicBezTo>
                    <a:pt x="37" y="325"/>
                    <a:pt x="36" y="324"/>
                    <a:pt x="35" y="323"/>
                  </a:cubicBezTo>
                  <a:lnTo>
                    <a:pt x="18" y="292"/>
                  </a:lnTo>
                  <a:cubicBezTo>
                    <a:pt x="18" y="291"/>
                    <a:pt x="17" y="289"/>
                    <a:pt x="17" y="288"/>
                  </a:cubicBezTo>
                  <a:lnTo>
                    <a:pt x="6" y="253"/>
                  </a:lnTo>
                  <a:cubicBezTo>
                    <a:pt x="5" y="251"/>
                    <a:pt x="5" y="250"/>
                    <a:pt x="5" y="248"/>
                  </a:cubicBezTo>
                  <a:lnTo>
                    <a:pt x="1" y="211"/>
                  </a:lnTo>
                  <a:close/>
                  <a:moveTo>
                    <a:pt x="52" y="243"/>
                  </a:moveTo>
                  <a:lnTo>
                    <a:pt x="51" y="238"/>
                  </a:lnTo>
                  <a:lnTo>
                    <a:pt x="62" y="273"/>
                  </a:lnTo>
                  <a:lnTo>
                    <a:pt x="61" y="269"/>
                  </a:lnTo>
                  <a:lnTo>
                    <a:pt x="78" y="300"/>
                  </a:lnTo>
                  <a:lnTo>
                    <a:pt x="75" y="296"/>
                  </a:lnTo>
                  <a:lnTo>
                    <a:pt x="97" y="323"/>
                  </a:lnTo>
                  <a:lnTo>
                    <a:pt x="94" y="320"/>
                  </a:lnTo>
                  <a:lnTo>
                    <a:pt x="121" y="343"/>
                  </a:lnTo>
                  <a:lnTo>
                    <a:pt x="117" y="340"/>
                  </a:lnTo>
                  <a:lnTo>
                    <a:pt x="149" y="357"/>
                  </a:lnTo>
                  <a:lnTo>
                    <a:pt x="144" y="355"/>
                  </a:lnTo>
                  <a:lnTo>
                    <a:pt x="178" y="365"/>
                  </a:lnTo>
                  <a:lnTo>
                    <a:pt x="174" y="365"/>
                  </a:lnTo>
                  <a:lnTo>
                    <a:pt x="211" y="369"/>
                  </a:lnTo>
                  <a:lnTo>
                    <a:pt x="206" y="369"/>
                  </a:lnTo>
                  <a:lnTo>
                    <a:pt x="243" y="365"/>
                  </a:lnTo>
                  <a:lnTo>
                    <a:pt x="239" y="365"/>
                  </a:lnTo>
                  <a:lnTo>
                    <a:pt x="274" y="355"/>
                  </a:lnTo>
                  <a:lnTo>
                    <a:pt x="269" y="357"/>
                  </a:lnTo>
                  <a:lnTo>
                    <a:pt x="300" y="340"/>
                  </a:lnTo>
                  <a:lnTo>
                    <a:pt x="296" y="343"/>
                  </a:lnTo>
                  <a:lnTo>
                    <a:pt x="323" y="320"/>
                  </a:lnTo>
                  <a:lnTo>
                    <a:pt x="320" y="323"/>
                  </a:lnTo>
                  <a:lnTo>
                    <a:pt x="343" y="296"/>
                  </a:lnTo>
                  <a:lnTo>
                    <a:pt x="340" y="300"/>
                  </a:lnTo>
                  <a:lnTo>
                    <a:pt x="357" y="269"/>
                  </a:lnTo>
                  <a:lnTo>
                    <a:pt x="355" y="274"/>
                  </a:lnTo>
                  <a:lnTo>
                    <a:pt x="365" y="239"/>
                  </a:lnTo>
                  <a:lnTo>
                    <a:pt x="365" y="243"/>
                  </a:lnTo>
                  <a:lnTo>
                    <a:pt x="369" y="206"/>
                  </a:lnTo>
                  <a:lnTo>
                    <a:pt x="369" y="211"/>
                  </a:lnTo>
                  <a:lnTo>
                    <a:pt x="365" y="174"/>
                  </a:lnTo>
                  <a:lnTo>
                    <a:pt x="365" y="178"/>
                  </a:lnTo>
                  <a:lnTo>
                    <a:pt x="355" y="144"/>
                  </a:lnTo>
                  <a:lnTo>
                    <a:pt x="357" y="149"/>
                  </a:lnTo>
                  <a:lnTo>
                    <a:pt x="340" y="117"/>
                  </a:lnTo>
                  <a:lnTo>
                    <a:pt x="343" y="121"/>
                  </a:lnTo>
                  <a:lnTo>
                    <a:pt x="320" y="94"/>
                  </a:lnTo>
                  <a:lnTo>
                    <a:pt x="323" y="97"/>
                  </a:lnTo>
                  <a:lnTo>
                    <a:pt x="296" y="75"/>
                  </a:lnTo>
                  <a:lnTo>
                    <a:pt x="300" y="78"/>
                  </a:lnTo>
                  <a:lnTo>
                    <a:pt x="269" y="61"/>
                  </a:lnTo>
                  <a:lnTo>
                    <a:pt x="273" y="62"/>
                  </a:lnTo>
                  <a:lnTo>
                    <a:pt x="238" y="51"/>
                  </a:lnTo>
                  <a:lnTo>
                    <a:pt x="243" y="52"/>
                  </a:lnTo>
                  <a:lnTo>
                    <a:pt x="206" y="48"/>
                  </a:lnTo>
                  <a:lnTo>
                    <a:pt x="211" y="48"/>
                  </a:lnTo>
                  <a:lnTo>
                    <a:pt x="174" y="52"/>
                  </a:lnTo>
                  <a:lnTo>
                    <a:pt x="179" y="51"/>
                  </a:lnTo>
                  <a:lnTo>
                    <a:pt x="145" y="62"/>
                  </a:lnTo>
                  <a:lnTo>
                    <a:pt x="149" y="61"/>
                  </a:lnTo>
                  <a:lnTo>
                    <a:pt x="117" y="78"/>
                  </a:lnTo>
                  <a:lnTo>
                    <a:pt x="121" y="75"/>
                  </a:lnTo>
                  <a:lnTo>
                    <a:pt x="94" y="97"/>
                  </a:lnTo>
                  <a:lnTo>
                    <a:pt x="97" y="94"/>
                  </a:lnTo>
                  <a:lnTo>
                    <a:pt x="75" y="121"/>
                  </a:lnTo>
                  <a:lnTo>
                    <a:pt x="78" y="117"/>
                  </a:lnTo>
                  <a:lnTo>
                    <a:pt x="61" y="149"/>
                  </a:lnTo>
                  <a:lnTo>
                    <a:pt x="62" y="145"/>
                  </a:lnTo>
                  <a:lnTo>
                    <a:pt x="51" y="179"/>
                  </a:lnTo>
                  <a:lnTo>
                    <a:pt x="52" y="174"/>
                  </a:lnTo>
                  <a:lnTo>
                    <a:pt x="48" y="211"/>
                  </a:lnTo>
                  <a:lnTo>
                    <a:pt x="48" y="206"/>
                  </a:lnTo>
                  <a:lnTo>
                    <a:pt x="52" y="243"/>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92" name="Freeform 68"/>
            <p:cNvSpPr>
              <a:spLocks/>
            </p:cNvSpPr>
            <p:nvPr/>
          </p:nvSpPr>
          <p:spPr bwMode="auto">
            <a:xfrm>
              <a:off x="6908800" y="1876897"/>
              <a:ext cx="17463" cy="504825"/>
            </a:xfrm>
            <a:custGeom>
              <a:avLst/>
              <a:gdLst/>
              <a:ahLst/>
              <a:cxnLst>
                <a:cxn ang="0">
                  <a:pos x="10" y="0"/>
                </a:cxn>
                <a:cxn ang="0">
                  <a:pos x="11" y="318"/>
                </a:cxn>
                <a:cxn ang="0">
                  <a:pos x="0" y="318"/>
                </a:cxn>
                <a:cxn ang="0">
                  <a:pos x="0" y="0"/>
                </a:cxn>
                <a:cxn ang="0">
                  <a:pos x="10" y="0"/>
                </a:cxn>
              </a:cxnLst>
              <a:rect l="0" t="0" r="r" b="b"/>
              <a:pathLst>
                <a:path w="11" h="318">
                  <a:moveTo>
                    <a:pt x="10" y="0"/>
                  </a:moveTo>
                  <a:lnTo>
                    <a:pt x="11" y="318"/>
                  </a:lnTo>
                  <a:lnTo>
                    <a:pt x="0" y="318"/>
                  </a:lnTo>
                  <a:lnTo>
                    <a:pt x="0" y="0"/>
                  </a:lnTo>
                  <a:lnTo>
                    <a:pt x="10" y="0"/>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93" name="Freeform 69"/>
            <p:cNvSpPr>
              <a:spLocks/>
            </p:cNvSpPr>
            <p:nvPr/>
          </p:nvSpPr>
          <p:spPr bwMode="auto">
            <a:xfrm>
              <a:off x="6858000" y="1751484"/>
              <a:ext cx="123825" cy="125413"/>
            </a:xfrm>
            <a:custGeom>
              <a:avLst/>
              <a:gdLst/>
              <a:ahLst/>
              <a:cxnLst>
                <a:cxn ang="0">
                  <a:pos x="0" y="184"/>
                </a:cxn>
                <a:cxn ang="0">
                  <a:pos x="184" y="0"/>
                </a:cxn>
                <a:cxn ang="0">
                  <a:pos x="184" y="0"/>
                </a:cxn>
                <a:cxn ang="0">
                  <a:pos x="184" y="0"/>
                </a:cxn>
                <a:cxn ang="0">
                  <a:pos x="368" y="184"/>
                </a:cxn>
                <a:cxn ang="0">
                  <a:pos x="368" y="184"/>
                </a:cxn>
                <a:cxn ang="0">
                  <a:pos x="368" y="184"/>
                </a:cxn>
                <a:cxn ang="0">
                  <a:pos x="184" y="368"/>
                </a:cxn>
                <a:cxn ang="0">
                  <a:pos x="184" y="368"/>
                </a:cxn>
                <a:cxn ang="0">
                  <a:pos x="184" y="368"/>
                </a:cxn>
                <a:cxn ang="0">
                  <a:pos x="0" y="184"/>
                </a:cxn>
                <a:cxn ang="0">
                  <a:pos x="0" y="184"/>
                </a:cxn>
              </a:cxnLst>
              <a:rect l="0" t="0" r="r" b="b"/>
              <a:pathLst>
                <a:path w="368" h="368">
                  <a:moveTo>
                    <a:pt x="0" y="184"/>
                  </a:moveTo>
                  <a:cubicBezTo>
                    <a:pt x="0" y="83"/>
                    <a:pt x="83" y="0"/>
                    <a:pt x="184" y="0"/>
                  </a:cubicBezTo>
                  <a:cubicBezTo>
                    <a:pt x="184" y="0"/>
                    <a:pt x="184" y="0"/>
                    <a:pt x="184" y="0"/>
                  </a:cubicBezTo>
                  <a:lnTo>
                    <a:pt x="184" y="0"/>
                  </a:lnTo>
                  <a:cubicBezTo>
                    <a:pt x="286" y="0"/>
                    <a:pt x="368" y="83"/>
                    <a:pt x="368" y="184"/>
                  </a:cubicBezTo>
                  <a:cubicBezTo>
                    <a:pt x="368" y="184"/>
                    <a:pt x="368" y="184"/>
                    <a:pt x="368" y="184"/>
                  </a:cubicBezTo>
                  <a:lnTo>
                    <a:pt x="368" y="184"/>
                  </a:lnTo>
                  <a:cubicBezTo>
                    <a:pt x="368" y="286"/>
                    <a:pt x="286" y="368"/>
                    <a:pt x="184" y="368"/>
                  </a:cubicBezTo>
                  <a:cubicBezTo>
                    <a:pt x="184" y="368"/>
                    <a:pt x="184" y="368"/>
                    <a:pt x="184" y="368"/>
                  </a:cubicBezTo>
                  <a:lnTo>
                    <a:pt x="184" y="368"/>
                  </a:lnTo>
                  <a:cubicBezTo>
                    <a:pt x="83" y="368"/>
                    <a:pt x="0" y="286"/>
                    <a:pt x="0" y="184"/>
                  </a:cubicBezTo>
                  <a:cubicBezTo>
                    <a:pt x="0" y="184"/>
                    <a:pt x="0" y="184"/>
                    <a:pt x="0" y="184"/>
                  </a:cubicBezTo>
                  <a:close/>
                </a:path>
              </a:pathLst>
            </a:custGeom>
            <a:solidFill>
              <a:srgbClr val="FFFFF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94" name="Freeform 70"/>
            <p:cNvSpPr>
              <a:spLocks noEditPoints="1"/>
            </p:cNvSpPr>
            <p:nvPr/>
          </p:nvSpPr>
          <p:spPr bwMode="auto">
            <a:xfrm>
              <a:off x="6850063" y="1743547"/>
              <a:ext cx="139700" cy="142875"/>
            </a:xfrm>
            <a:custGeom>
              <a:avLst/>
              <a:gdLst/>
              <a:ahLst/>
              <a:cxnLst>
                <a:cxn ang="0">
                  <a:pos x="5" y="169"/>
                </a:cxn>
                <a:cxn ang="0">
                  <a:pos x="18" y="126"/>
                </a:cxn>
                <a:cxn ang="0">
                  <a:pos x="60" y="63"/>
                </a:cxn>
                <a:cxn ang="0">
                  <a:pos x="94" y="35"/>
                </a:cxn>
                <a:cxn ang="0">
                  <a:pos x="164" y="6"/>
                </a:cxn>
                <a:cxn ang="0">
                  <a:pos x="211" y="1"/>
                </a:cxn>
                <a:cxn ang="0">
                  <a:pos x="288" y="17"/>
                </a:cxn>
                <a:cxn ang="0">
                  <a:pos x="327" y="38"/>
                </a:cxn>
                <a:cxn ang="0">
                  <a:pos x="380" y="90"/>
                </a:cxn>
                <a:cxn ang="0">
                  <a:pos x="401" y="131"/>
                </a:cxn>
                <a:cxn ang="0">
                  <a:pos x="416" y="206"/>
                </a:cxn>
                <a:cxn ang="0">
                  <a:pos x="412" y="252"/>
                </a:cxn>
                <a:cxn ang="0">
                  <a:pos x="383" y="323"/>
                </a:cxn>
                <a:cxn ang="0">
                  <a:pos x="354" y="357"/>
                </a:cxn>
                <a:cxn ang="0">
                  <a:pos x="292" y="400"/>
                </a:cxn>
                <a:cxn ang="0">
                  <a:pos x="248" y="412"/>
                </a:cxn>
                <a:cxn ang="0">
                  <a:pos x="169" y="412"/>
                </a:cxn>
                <a:cxn ang="0">
                  <a:pos x="126" y="400"/>
                </a:cxn>
                <a:cxn ang="0">
                  <a:pos x="63" y="357"/>
                </a:cxn>
                <a:cxn ang="0">
                  <a:pos x="35" y="323"/>
                </a:cxn>
                <a:cxn ang="0">
                  <a:pos x="6" y="253"/>
                </a:cxn>
                <a:cxn ang="0">
                  <a:pos x="52" y="243"/>
                </a:cxn>
                <a:cxn ang="0">
                  <a:pos x="61" y="269"/>
                </a:cxn>
                <a:cxn ang="0">
                  <a:pos x="97" y="323"/>
                </a:cxn>
                <a:cxn ang="0">
                  <a:pos x="117" y="340"/>
                </a:cxn>
                <a:cxn ang="0">
                  <a:pos x="178" y="365"/>
                </a:cxn>
                <a:cxn ang="0">
                  <a:pos x="206" y="369"/>
                </a:cxn>
                <a:cxn ang="0">
                  <a:pos x="274" y="355"/>
                </a:cxn>
                <a:cxn ang="0">
                  <a:pos x="296" y="343"/>
                </a:cxn>
                <a:cxn ang="0">
                  <a:pos x="343" y="296"/>
                </a:cxn>
                <a:cxn ang="0">
                  <a:pos x="355" y="274"/>
                </a:cxn>
                <a:cxn ang="0">
                  <a:pos x="369" y="206"/>
                </a:cxn>
                <a:cxn ang="0">
                  <a:pos x="365" y="178"/>
                </a:cxn>
                <a:cxn ang="0">
                  <a:pos x="340" y="117"/>
                </a:cxn>
                <a:cxn ang="0">
                  <a:pos x="323" y="97"/>
                </a:cxn>
                <a:cxn ang="0">
                  <a:pos x="269" y="61"/>
                </a:cxn>
                <a:cxn ang="0">
                  <a:pos x="243" y="52"/>
                </a:cxn>
                <a:cxn ang="0">
                  <a:pos x="174" y="52"/>
                </a:cxn>
                <a:cxn ang="0">
                  <a:pos x="149" y="61"/>
                </a:cxn>
                <a:cxn ang="0">
                  <a:pos x="94" y="97"/>
                </a:cxn>
                <a:cxn ang="0">
                  <a:pos x="78" y="117"/>
                </a:cxn>
                <a:cxn ang="0">
                  <a:pos x="51" y="179"/>
                </a:cxn>
                <a:cxn ang="0">
                  <a:pos x="48" y="206"/>
                </a:cxn>
              </a:cxnLst>
              <a:rect l="0" t="0" r="r" b="b"/>
              <a:pathLst>
                <a:path w="417" h="417">
                  <a:moveTo>
                    <a:pt x="1" y="211"/>
                  </a:moveTo>
                  <a:cubicBezTo>
                    <a:pt x="0" y="209"/>
                    <a:pt x="0" y="208"/>
                    <a:pt x="1" y="206"/>
                  </a:cubicBezTo>
                  <a:lnTo>
                    <a:pt x="5" y="169"/>
                  </a:lnTo>
                  <a:cubicBezTo>
                    <a:pt x="5" y="167"/>
                    <a:pt x="5" y="166"/>
                    <a:pt x="6" y="164"/>
                  </a:cubicBezTo>
                  <a:lnTo>
                    <a:pt x="17" y="130"/>
                  </a:lnTo>
                  <a:cubicBezTo>
                    <a:pt x="17" y="129"/>
                    <a:pt x="18" y="127"/>
                    <a:pt x="18" y="126"/>
                  </a:cubicBezTo>
                  <a:lnTo>
                    <a:pt x="35" y="94"/>
                  </a:lnTo>
                  <a:cubicBezTo>
                    <a:pt x="36" y="93"/>
                    <a:pt x="37" y="92"/>
                    <a:pt x="38" y="90"/>
                  </a:cubicBezTo>
                  <a:lnTo>
                    <a:pt x="60" y="63"/>
                  </a:lnTo>
                  <a:cubicBezTo>
                    <a:pt x="61" y="62"/>
                    <a:pt x="62" y="61"/>
                    <a:pt x="63" y="60"/>
                  </a:cubicBezTo>
                  <a:lnTo>
                    <a:pt x="90" y="38"/>
                  </a:lnTo>
                  <a:cubicBezTo>
                    <a:pt x="92" y="37"/>
                    <a:pt x="93" y="36"/>
                    <a:pt x="94" y="35"/>
                  </a:cubicBezTo>
                  <a:lnTo>
                    <a:pt x="126" y="18"/>
                  </a:lnTo>
                  <a:cubicBezTo>
                    <a:pt x="127" y="18"/>
                    <a:pt x="129" y="17"/>
                    <a:pt x="130" y="17"/>
                  </a:cubicBezTo>
                  <a:lnTo>
                    <a:pt x="164" y="6"/>
                  </a:lnTo>
                  <a:cubicBezTo>
                    <a:pt x="166" y="5"/>
                    <a:pt x="167" y="5"/>
                    <a:pt x="169" y="5"/>
                  </a:cubicBezTo>
                  <a:lnTo>
                    <a:pt x="206" y="1"/>
                  </a:lnTo>
                  <a:cubicBezTo>
                    <a:pt x="208" y="0"/>
                    <a:pt x="209" y="0"/>
                    <a:pt x="211" y="1"/>
                  </a:cubicBezTo>
                  <a:lnTo>
                    <a:pt x="248" y="5"/>
                  </a:lnTo>
                  <a:cubicBezTo>
                    <a:pt x="250" y="5"/>
                    <a:pt x="251" y="5"/>
                    <a:pt x="253" y="6"/>
                  </a:cubicBezTo>
                  <a:lnTo>
                    <a:pt x="288" y="17"/>
                  </a:lnTo>
                  <a:cubicBezTo>
                    <a:pt x="289" y="17"/>
                    <a:pt x="291" y="18"/>
                    <a:pt x="292" y="18"/>
                  </a:cubicBezTo>
                  <a:lnTo>
                    <a:pt x="323" y="35"/>
                  </a:lnTo>
                  <a:cubicBezTo>
                    <a:pt x="324" y="36"/>
                    <a:pt x="325" y="37"/>
                    <a:pt x="327" y="38"/>
                  </a:cubicBezTo>
                  <a:lnTo>
                    <a:pt x="354" y="60"/>
                  </a:lnTo>
                  <a:cubicBezTo>
                    <a:pt x="355" y="61"/>
                    <a:pt x="356" y="62"/>
                    <a:pt x="357" y="63"/>
                  </a:cubicBezTo>
                  <a:lnTo>
                    <a:pt x="380" y="90"/>
                  </a:lnTo>
                  <a:cubicBezTo>
                    <a:pt x="381" y="91"/>
                    <a:pt x="382" y="93"/>
                    <a:pt x="383" y="94"/>
                  </a:cubicBezTo>
                  <a:lnTo>
                    <a:pt x="400" y="126"/>
                  </a:lnTo>
                  <a:cubicBezTo>
                    <a:pt x="400" y="128"/>
                    <a:pt x="401" y="129"/>
                    <a:pt x="401" y="131"/>
                  </a:cubicBezTo>
                  <a:lnTo>
                    <a:pt x="411" y="165"/>
                  </a:lnTo>
                  <a:cubicBezTo>
                    <a:pt x="412" y="166"/>
                    <a:pt x="412" y="167"/>
                    <a:pt x="412" y="169"/>
                  </a:cubicBezTo>
                  <a:lnTo>
                    <a:pt x="416" y="206"/>
                  </a:lnTo>
                  <a:cubicBezTo>
                    <a:pt x="417" y="208"/>
                    <a:pt x="417" y="209"/>
                    <a:pt x="416" y="211"/>
                  </a:cubicBezTo>
                  <a:lnTo>
                    <a:pt x="412" y="248"/>
                  </a:lnTo>
                  <a:cubicBezTo>
                    <a:pt x="412" y="249"/>
                    <a:pt x="412" y="251"/>
                    <a:pt x="412" y="252"/>
                  </a:cubicBezTo>
                  <a:lnTo>
                    <a:pt x="402" y="287"/>
                  </a:lnTo>
                  <a:cubicBezTo>
                    <a:pt x="401" y="289"/>
                    <a:pt x="400" y="290"/>
                    <a:pt x="400" y="292"/>
                  </a:cubicBezTo>
                  <a:lnTo>
                    <a:pt x="383" y="323"/>
                  </a:lnTo>
                  <a:cubicBezTo>
                    <a:pt x="382" y="324"/>
                    <a:pt x="381" y="326"/>
                    <a:pt x="380" y="327"/>
                  </a:cubicBezTo>
                  <a:lnTo>
                    <a:pt x="357" y="354"/>
                  </a:lnTo>
                  <a:cubicBezTo>
                    <a:pt x="356" y="355"/>
                    <a:pt x="355" y="356"/>
                    <a:pt x="354" y="357"/>
                  </a:cubicBezTo>
                  <a:lnTo>
                    <a:pt x="327" y="380"/>
                  </a:lnTo>
                  <a:cubicBezTo>
                    <a:pt x="326" y="381"/>
                    <a:pt x="324" y="382"/>
                    <a:pt x="323" y="383"/>
                  </a:cubicBezTo>
                  <a:lnTo>
                    <a:pt x="292" y="400"/>
                  </a:lnTo>
                  <a:cubicBezTo>
                    <a:pt x="290" y="400"/>
                    <a:pt x="289" y="401"/>
                    <a:pt x="287" y="402"/>
                  </a:cubicBezTo>
                  <a:lnTo>
                    <a:pt x="252" y="412"/>
                  </a:lnTo>
                  <a:cubicBezTo>
                    <a:pt x="251" y="412"/>
                    <a:pt x="249" y="412"/>
                    <a:pt x="248" y="412"/>
                  </a:cubicBezTo>
                  <a:lnTo>
                    <a:pt x="211" y="416"/>
                  </a:lnTo>
                  <a:cubicBezTo>
                    <a:pt x="209" y="417"/>
                    <a:pt x="208" y="417"/>
                    <a:pt x="206" y="416"/>
                  </a:cubicBezTo>
                  <a:lnTo>
                    <a:pt x="169" y="412"/>
                  </a:lnTo>
                  <a:cubicBezTo>
                    <a:pt x="167" y="412"/>
                    <a:pt x="166" y="412"/>
                    <a:pt x="165" y="411"/>
                  </a:cubicBezTo>
                  <a:lnTo>
                    <a:pt x="131" y="401"/>
                  </a:lnTo>
                  <a:cubicBezTo>
                    <a:pt x="129" y="401"/>
                    <a:pt x="128" y="400"/>
                    <a:pt x="126" y="400"/>
                  </a:cubicBezTo>
                  <a:lnTo>
                    <a:pt x="94" y="383"/>
                  </a:lnTo>
                  <a:cubicBezTo>
                    <a:pt x="93" y="382"/>
                    <a:pt x="91" y="381"/>
                    <a:pt x="90" y="380"/>
                  </a:cubicBezTo>
                  <a:lnTo>
                    <a:pt x="63" y="357"/>
                  </a:lnTo>
                  <a:cubicBezTo>
                    <a:pt x="62" y="356"/>
                    <a:pt x="61" y="355"/>
                    <a:pt x="60" y="354"/>
                  </a:cubicBezTo>
                  <a:lnTo>
                    <a:pt x="38" y="327"/>
                  </a:lnTo>
                  <a:cubicBezTo>
                    <a:pt x="37" y="325"/>
                    <a:pt x="36" y="324"/>
                    <a:pt x="35" y="323"/>
                  </a:cubicBezTo>
                  <a:lnTo>
                    <a:pt x="18" y="292"/>
                  </a:lnTo>
                  <a:cubicBezTo>
                    <a:pt x="18" y="291"/>
                    <a:pt x="17" y="289"/>
                    <a:pt x="17" y="288"/>
                  </a:cubicBezTo>
                  <a:lnTo>
                    <a:pt x="6" y="253"/>
                  </a:lnTo>
                  <a:cubicBezTo>
                    <a:pt x="5" y="251"/>
                    <a:pt x="5" y="250"/>
                    <a:pt x="5" y="248"/>
                  </a:cubicBezTo>
                  <a:lnTo>
                    <a:pt x="1" y="211"/>
                  </a:lnTo>
                  <a:close/>
                  <a:moveTo>
                    <a:pt x="52" y="243"/>
                  </a:moveTo>
                  <a:lnTo>
                    <a:pt x="51" y="238"/>
                  </a:lnTo>
                  <a:lnTo>
                    <a:pt x="62" y="273"/>
                  </a:lnTo>
                  <a:lnTo>
                    <a:pt x="61" y="269"/>
                  </a:lnTo>
                  <a:lnTo>
                    <a:pt x="78" y="300"/>
                  </a:lnTo>
                  <a:lnTo>
                    <a:pt x="75" y="296"/>
                  </a:lnTo>
                  <a:lnTo>
                    <a:pt x="97" y="323"/>
                  </a:lnTo>
                  <a:lnTo>
                    <a:pt x="94" y="320"/>
                  </a:lnTo>
                  <a:lnTo>
                    <a:pt x="121" y="343"/>
                  </a:lnTo>
                  <a:lnTo>
                    <a:pt x="117" y="340"/>
                  </a:lnTo>
                  <a:lnTo>
                    <a:pt x="149" y="357"/>
                  </a:lnTo>
                  <a:lnTo>
                    <a:pt x="144" y="355"/>
                  </a:lnTo>
                  <a:lnTo>
                    <a:pt x="178" y="365"/>
                  </a:lnTo>
                  <a:lnTo>
                    <a:pt x="174" y="365"/>
                  </a:lnTo>
                  <a:lnTo>
                    <a:pt x="211" y="369"/>
                  </a:lnTo>
                  <a:lnTo>
                    <a:pt x="206" y="369"/>
                  </a:lnTo>
                  <a:lnTo>
                    <a:pt x="243" y="365"/>
                  </a:lnTo>
                  <a:lnTo>
                    <a:pt x="239" y="365"/>
                  </a:lnTo>
                  <a:lnTo>
                    <a:pt x="274" y="355"/>
                  </a:lnTo>
                  <a:lnTo>
                    <a:pt x="269" y="357"/>
                  </a:lnTo>
                  <a:lnTo>
                    <a:pt x="300" y="340"/>
                  </a:lnTo>
                  <a:lnTo>
                    <a:pt x="296" y="343"/>
                  </a:lnTo>
                  <a:lnTo>
                    <a:pt x="323" y="320"/>
                  </a:lnTo>
                  <a:lnTo>
                    <a:pt x="320" y="323"/>
                  </a:lnTo>
                  <a:lnTo>
                    <a:pt x="343" y="296"/>
                  </a:lnTo>
                  <a:lnTo>
                    <a:pt x="340" y="300"/>
                  </a:lnTo>
                  <a:lnTo>
                    <a:pt x="357" y="269"/>
                  </a:lnTo>
                  <a:lnTo>
                    <a:pt x="355" y="274"/>
                  </a:lnTo>
                  <a:lnTo>
                    <a:pt x="365" y="239"/>
                  </a:lnTo>
                  <a:lnTo>
                    <a:pt x="365" y="243"/>
                  </a:lnTo>
                  <a:lnTo>
                    <a:pt x="369" y="206"/>
                  </a:lnTo>
                  <a:lnTo>
                    <a:pt x="369" y="211"/>
                  </a:lnTo>
                  <a:lnTo>
                    <a:pt x="365" y="174"/>
                  </a:lnTo>
                  <a:lnTo>
                    <a:pt x="365" y="178"/>
                  </a:lnTo>
                  <a:lnTo>
                    <a:pt x="355" y="144"/>
                  </a:lnTo>
                  <a:lnTo>
                    <a:pt x="357" y="149"/>
                  </a:lnTo>
                  <a:lnTo>
                    <a:pt x="340" y="117"/>
                  </a:lnTo>
                  <a:lnTo>
                    <a:pt x="343" y="121"/>
                  </a:lnTo>
                  <a:lnTo>
                    <a:pt x="320" y="94"/>
                  </a:lnTo>
                  <a:lnTo>
                    <a:pt x="323" y="97"/>
                  </a:lnTo>
                  <a:lnTo>
                    <a:pt x="296" y="75"/>
                  </a:lnTo>
                  <a:lnTo>
                    <a:pt x="300" y="78"/>
                  </a:lnTo>
                  <a:lnTo>
                    <a:pt x="269" y="61"/>
                  </a:lnTo>
                  <a:lnTo>
                    <a:pt x="273" y="62"/>
                  </a:lnTo>
                  <a:lnTo>
                    <a:pt x="238" y="51"/>
                  </a:lnTo>
                  <a:lnTo>
                    <a:pt x="243" y="52"/>
                  </a:lnTo>
                  <a:lnTo>
                    <a:pt x="206" y="48"/>
                  </a:lnTo>
                  <a:lnTo>
                    <a:pt x="211" y="48"/>
                  </a:lnTo>
                  <a:lnTo>
                    <a:pt x="174" y="52"/>
                  </a:lnTo>
                  <a:lnTo>
                    <a:pt x="179" y="51"/>
                  </a:lnTo>
                  <a:lnTo>
                    <a:pt x="145" y="62"/>
                  </a:lnTo>
                  <a:lnTo>
                    <a:pt x="149" y="61"/>
                  </a:lnTo>
                  <a:lnTo>
                    <a:pt x="117" y="78"/>
                  </a:lnTo>
                  <a:lnTo>
                    <a:pt x="121" y="75"/>
                  </a:lnTo>
                  <a:lnTo>
                    <a:pt x="94" y="97"/>
                  </a:lnTo>
                  <a:lnTo>
                    <a:pt x="97" y="94"/>
                  </a:lnTo>
                  <a:lnTo>
                    <a:pt x="75" y="121"/>
                  </a:lnTo>
                  <a:lnTo>
                    <a:pt x="78" y="117"/>
                  </a:lnTo>
                  <a:lnTo>
                    <a:pt x="61" y="149"/>
                  </a:lnTo>
                  <a:lnTo>
                    <a:pt x="62" y="145"/>
                  </a:lnTo>
                  <a:lnTo>
                    <a:pt x="51" y="179"/>
                  </a:lnTo>
                  <a:lnTo>
                    <a:pt x="52" y="174"/>
                  </a:lnTo>
                  <a:lnTo>
                    <a:pt x="48" y="211"/>
                  </a:lnTo>
                  <a:lnTo>
                    <a:pt x="48" y="206"/>
                  </a:lnTo>
                  <a:lnTo>
                    <a:pt x="52" y="243"/>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95" name="Freeform 71"/>
            <p:cNvSpPr>
              <a:spLocks/>
            </p:cNvSpPr>
            <p:nvPr/>
          </p:nvSpPr>
          <p:spPr bwMode="auto">
            <a:xfrm>
              <a:off x="6858000" y="1959447"/>
              <a:ext cx="123825" cy="120650"/>
            </a:xfrm>
            <a:custGeom>
              <a:avLst/>
              <a:gdLst/>
              <a:ahLst/>
              <a:cxnLst>
                <a:cxn ang="0">
                  <a:pos x="0" y="176"/>
                </a:cxn>
                <a:cxn ang="0">
                  <a:pos x="184" y="0"/>
                </a:cxn>
                <a:cxn ang="0">
                  <a:pos x="184" y="0"/>
                </a:cxn>
                <a:cxn ang="0">
                  <a:pos x="184" y="0"/>
                </a:cxn>
                <a:cxn ang="0">
                  <a:pos x="368" y="176"/>
                </a:cxn>
                <a:cxn ang="0">
                  <a:pos x="368" y="176"/>
                </a:cxn>
                <a:cxn ang="0">
                  <a:pos x="368" y="176"/>
                </a:cxn>
                <a:cxn ang="0">
                  <a:pos x="184" y="352"/>
                </a:cxn>
                <a:cxn ang="0">
                  <a:pos x="184" y="352"/>
                </a:cxn>
                <a:cxn ang="0">
                  <a:pos x="184" y="352"/>
                </a:cxn>
                <a:cxn ang="0">
                  <a:pos x="0" y="176"/>
                </a:cxn>
                <a:cxn ang="0">
                  <a:pos x="0" y="176"/>
                </a:cxn>
              </a:cxnLst>
              <a:rect l="0" t="0" r="r" b="b"/>
              <a:pathLst>
                <a:path w="368" h="352">
                  <a:moveTo>
                    <a:pt x="0" y="176"/>
                  </a:moveTo>
                  <a:cubicBezTo>
                    <a:pt x="0" y="79"/>
                    <a:pt x="83" y="0"/>
                    <a:pt x="184" y="0"/>
                  </a:cubicBezTo>
                  <a:cubicBezTo>
                    <a:pt x="184" y="0"/>
                    <a:pt x="184" y="0"/>
                    <a:pt x="184" y="0"/>
                  </a:cubicBezTo>
                  <a:lnTo>
                    <a:pt x="184" y="0"/>
                  </a:lnTo>
                  <a:cubicBezTo>
                    <a:pt x="286" y="0"/>
                    <a:pt x="368" y="79"/>
                    <a:pt x="368" y="176"/>
                  </a:cubicBezTo>
                  <a:cubicBezTo>
                    <a:pt x="368" y="176"/>
                    <a:pt x="368" y="176"/>
                    <a:pt x="368" y="176"/>
                  </a:cubicBezTo>
                  <a:lnTo>
                    <a:pt x="368" y="176"/>
                  </a:lnTo>
                  <a:cubicBezTo>
                    <a:pt x="368" y="274"/>
                    <a:pt x="286" y="352"/>
                    <a:pt x="184" y="352"/>
                  </a:cubicBezTo>
                  <a:cubicBezTo>
                    <a:pt x="184" y="352"/>
                    <a:pt x="184" y="352"/>
                    <a:pt x="184" y="352"/>
                  </a:cubicBezTo>
                  <a:lnTo>
                    <a:pt x="184" y="352"/>
                  </a:lnTo>
                  <a:cubicBezTo>
                    <a:pt x="83" y="352"/>
                    <a:pt x="0" y="274"/>
                    <a:pt x="0" y="176"/>
                  </a:cubicBezTo>
                  <a:cubicBezTo>
                    <a:pt x="0" y="176"/>
                    <a:pt x="0" y="176"/>
                    <a:pt x="0" y="176"/>
                  </a:cubicBezTo>
                  <a:close/>
                </a:path>
              </a:pathLst>
            </a:custGeom>
            <a:solidFill>
              <a:srgbClr val="FFFFF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96" name="Freeform 72"/>
            <p:cNvSpPr>
              <a:spLocks noEditPoints="1"/>
            </p:cNvSpPr>
            <p:nvPr/>
          </p:nvSpPr>
          <p:spPr bwMode="auto">
            <a:xfrm>
              <a:off x="6850063" y="1951509"/>
              <a:ext cx="139700" cy="136525"/>
            </a:xfrm>
            <a:custGeom>
              <a:avLst/>
              <a:gdLst/>
              <a:ahLst/>
              <a:cxnLst>
                <a:cxn ang="0">
                  <a:pos x="1" y="198"/>
                </a:cxn>
                <a:cxn ang="0">
                  <a:pos x="6" y="158"/>
                </a:cxn>
                <a:cxn ang="0">
                  <a:pos x="19" y="121"/>
                </a:cxn>
                <a:cxn ang="0">
                  <a:pos x="38" y="87"/>
                </a:cxn>
                <a:cxn ang="0">
                  <a:pos x="65" y="56"/>
                </a:cxn>
                <a:cxn ang="0">
                  <a:pos x="131" y="15"/>
                </a:cxn>
                <a:cxn ang="0">
                  <a:pos x="169" y="5"/>
                </a:cxn>
                <a:cxn ang="0">
                  <a:pos x="211" y="1"/>
                </a:cxn>
                <a:cxn ang="0">
                  <a:pos x="252" y="5"/>
                </a:cxn>
                <a:cxn ang="0">
                  <a:pos x="294" y="18"/>
                </a:cxn>
                <a:cxn ang="0">
                  <a:pos x="356" y="61"/>
                </a:cxn>
                <a:cxn ang="0">
                  <a:pos x="382" y="91"/>
                </a:cxn>
                <a:cxn ang="0">
                  <a:pos x="401" y="126"/>
                </a:cxn>
                <a:cxn ang="0">
                  <a:pos x="412" y="163"/>
                </a:cxn>
                <a:cxn ang="0">
                  <a:pos x="416" y="203"/>
                </a:cxn>
                <a:cxn ang="0">
                  <a:pos x="411" y="243"/>
                </a:cxn>
                <a:cxn ang="0">
                  <a:pos x="399" y="281"/>
                </a:cxn>
                <a:cxn ang="0">
                  <a:pos x="379" y="315"/>
                </a:cxn>
                <a:cxn ang="0">
                  <a:pos x="351" y="346"/>
                </a:cxn>
                <a:cxn ang="0">
                  <a:pos x="287" y="386"/>
                </a:cxn>
                <a:cxn ang="0">
                  <a:pos x="248" y="396"/>
                </a:cxn>
                <a:cxn ang="0">
                  <a:pos x="206" y="400"/>
                </a:cxn>
                <a:cxn ang="0">
                  <a:pos x="165" y="395"/>
                </a:cxn>
                <a:cxn ang="0">
                  <a:pos x="125" y="383"/>
                </a:cxn>
                <a:cxn ang="0">
                  <a:pos x="60" y="341"/>
                </a:cxn>
                <a:cxn ang="0">
                  <a:pos x="36" y="311"/>
                </a:cxn>
                <a:cxn ang="0">
                  <a:pos x="17" y="277"/>
                </a:cxn>
                <a:cxn ang="0">
                  <a:pos x="5" y="239"/>
                </a:cxn>
                <a:cxn ang="0">
                  <a:pos x="52" y="234"/>
                </a:cxn>
                <a:cxn ang="0">
                  <a:pos x="62" y="262"/>
                </a:cxn>
                <a:cxn ang="0">
                  <a:pos x="77" y="288"/>
                </a:cxn>
                <a:cxn ang="0">
                  <a:pos x="97" y="310"/>
                </a:cxn>
                <a:cxn ang="0">
                  <a:pos x="150" y="342"/>
                </a:cxn>
                <a:cxn ang="0">
                  <a:pos x="178" y="349"/>
                </a:cxn>
                <a:cxn ang="0">
                  <a:pos x="211" y="353"/>
                </a:cxn>
                <a:cxn ang="0">
                  <a:pos x="243" y="349"/>
                </a:cxn>
                <a:cxn ang="0">
                  <a:pos x="274" y="339"/>
                </a:cxn>
                <a:cxn ang="0">
                  <a:pos x="326" y="305"/>
                </a:cxn>
                <a:cxn ang="0">
                  <a:pos x="343" y="284"/>
                </a:cxn>
                <a:cxn ang="0">
                  <a:pos x="358" y="258"/>
                </a:cxn>
                <a:cxn ang="0">
                  <a:pos x="365" y="230"/>
                </a:cxn>
                <a:cxn ang="0">
                  <a:pos x="369" y="198"/>
                </a:cxn>
                <a:cxn ang="0">
                  <a:pos x="365" y="168"/>
                </a:cxn>
                <a:cxn ang="0">
                  <a:pos x="355" y="139"/>
                </a:cxn>
                <a:cxn ang="0">
                  <a:pos x="341" y="114"/>
                </a:cxn>
                <a:cxn ang="0">
                  <a:pos x="320" y="92"/>
                </a:cxn>
                <a:cxn ang="0">
                  <a:pos x="267" y="59"/>
                </a:cxn>
                <a:cxn ang="0">
                  <a:pos x="239" y="52"/>
                </a:cxn>
                <a:cxn ang="0">
                  <a:pos x="206" y="48"/>
                </a:cxn>
                <a:cxn ang="0">
                  <a:pos x="174" y="52"/>
                </a:cxn>
                <a:cxn ang="0">
                  <a:pos x="144" y="61"/>
                </a:cxn>
                <a:cxn ang="0">
                  <a:pos x="91" y="97"/>
                </a:cxn>
                <a:cxn ang="0">
                  <a:pos x="75" y="118"/>
                </a:cxn>
                <a:cxn ang="0">
                  <a:pos x="60" y="144"/>
                </a:cxn>
                <a:cxn ang="0">
                  <a:pos x="51" y="173"/>
                </a:cxn>
                <a:cxn ang="0">
                  <a:pos x="48" y="203"/>
                </a:cxn>
                <a:cxn ang="0">
                  <a:pos x="52" y="234"/>
                </a:cxn>
              </a:cxnLst>
              <a:rect l="0" t="0" r="r" b="b"/>
              <a:pathLst>
                <a:path w="417" h="401">
                  <a:moveTo>
                    <a:pt x="1" y="203"/>
                  </a:moveTo>
                  <a:cubicBezTo>
                    <a:pt x="0" y="201"/>
                    <a:pt x="0" y="200"/>
                    <a:pt x="1" y="198"/>
                  </a:cubicBezTo>
                  <a:lnTo>
                    <a:pt x="5" y="163"/>
                  </a:lnTo>
                  <a:cubicBezTo>
                    <a:pt x="5" y="161"/>
                    <a:pt x="5" y="159"/>
                    <a:pt x="6" y="158"/>
                  </a:cubicBezTo>
                  <a:lnTo>
                    <a:pt x="17" y="125"/>
                  </a:lnTo>
                  <a:cubicBezTo>
                    <a:pt x="17" y="123"/>
                    <a:pt x="18" y="122"/>
                    <a:pt x="19" y="121"/>
                  </a:cubicBezTo>
                  <a:lnTo>
                    <a:pt x="36" y="91"/>
                  </a:lnTo>
                  <a:cubicBezTo>
                    <a:pt x="36" y="89"/>
                    <a:pt x="37" y="88"/>
                    <a:pt x="38" y="87"/>
                  </a:cubicBezTo>
                  <a:lnTo>
                    <a:pt x="60" y="61"/>
                  </a:lnTo>
                  <a:cubicBezTo>
                    <a:pt x="62" y="59"/>
                    <a:pt x="63" y="58"/>
                    <a:pt x="65" y="56"/>
                  </a:cubicBezTo>
                  <a:lnTo>
                    <a:pt x="124" y="18"/>
                  </a:lnTo>
                  <a:cubicBezTo>
                    <a:pt x="126" y="17"/>
                    <a:pt x="128" y="16"/>
                    <a:pt x="131" y="15"/>
                  </a:cubicBezTo>
                  <a:lnTo>
                    <a:pt x="165" y="5"/>
                  </a:lnTo>
                  <a:cubicBezTo>
                    <a:pt x="166" y="5"/>
                    <a:pt x="167" y="5"/>
                    <a:pt x="169" y="5"/>
                  </a:cubicBezTo>
                  <a:lnTo>
                    <a:pt x="206" y="1"/>
                  </a:lnTo>
                  <a:cubicBezTo>
                    <a:pt x="208" y="0"/>
                    <a:pt x="209" y="0"/>
                    <a:pt x="211" y="1"/>
                  </a:cubicBezTo>
                  <a:lnTo>
                    <a:pt x="248" y="5"/>
                  </a:lnTo>
                  <a:cubicBezTo>
                    <a:pt x="249" y="5"/>
                    <a:pt x="251" y="5"/>
                    <a:pt x="252" y="5"/>
                  </a:cubicBezTo>
                  <a:lnTo>
                    <a:pt x="287" y="15"/>
                  </a:lnTo>
                  <a:cubicBezTo>
                    <a:pt x="289" y="16"/>
                    <a:pt x="292" y="17"/>
                    <a:pt x="294" y="18"/>
                  </a:cubicBezTo>
                  <a:lnTo>
                    <a:pt x="352" y="56"/>
                  </a:lnTo>
                  <a:cubicBezTo>
                    <a:pt x="353" y="58"/>
                    <a:pt x="355" y="59"/>
                    <a:pt x="356" y="61"/>
                  </a:cubicBezTo>
                  <a:lnTo>
                    <a:pt x="379" y="87"/>
                  </a:lnTo>
                  <a:cubicBezTo>
                    <a:pt x="381" y="88"/>
                    <a:pt x="382" y="89"/>
                    <a:pt x="382" y="91"/>
                  </a:cubicBezTo>
                  <a:lnTo>
                    <a:pt x="399" y="121"/>
                  </a:lnTo>
                  <a:cubicBezTo>
                    <a:pt x="400" y="122"/>
                    <a:pt x="401" y="124"/>
                    <a:pt x="401" y="126"/>
                  </a:cubicBezTo>
                  <a:lnTo>
                    <a:pt x="411" y="159"/>
                  </a:lnTo>
                  <a:cubicBezTo>
                    <a:pt x="412" y="160"/>
                    <a:pt x="412" y="161"/>
                    <a:pt x="412" y="163"/>
                  </a:cubicBezTo>
                  <a:lnTo>
                    <a:pt x="416" y="198"/>
                  </a:lnTo>
                  <a:cubicBezTo>
                    <a:pt x="417" y="200"/>
                    <a:pt x="417" y="201"/>
                    <a:pt x="416" y="203"/>
                  </a:cubicBezTo>
                  <a:lnTo>
                    <a:pt x="412" y="239"/>
                  </a:lnTo>
                  <a:cubicBezTo>
                    <a:pt x="412" y="241"/>
                    <a:pt x="412" y="242"/>
                    <a:pt x="411" y="243"/>
                  </a:cubicBezTo>
                  <a:lnTo>
                    <a:pt x="401" y="276"/>
                  </a:lnTo>
                  <a:cubicBezTo>
                    <a:pt x="401" y="278"/>
                    <a:pt x="400" y="280"/>
                    <a:pt x="399" y="281"/>
                  </a:cubicBezTo>
                  <a:lnTo>
                    <a:pt x="382" y="311"/>
                  </a:lnTo>
                  <a:cubicBezTo>
                    <a:pt x="382" y="313"/>
                    <a:pt x="381" y="314"/>
                    <a:pt x="379" y="315"/>
                  </a:cubicBezTo>
                  <a:lnTo>
                    <a:pt x="356" y="341"/>
                  </a:lnTo>
                  <a:cubicBezTo>
                    <a:pt x="355" y="343"/>
                    <a:pt x="353" y="344"/>
                    <a:pt x="351" y="346"/>
                  </a:cubicBezTo>
                  <a:lnTo>
                    <a:pt x="293" y="383"/>
                  </a:lnTo>
                  <a:cubicBezTo>
                    <a:pt x="291" y="384"/>
                    <a:pt x="289" y="385"/>
                    <a:pt x="287" y="386"/>
                  </a:cubicBezTo>
                  <a:lnTo>
                    <a:pt x="252" y="396"/>
                  </a:lnTo>
                  <a:cubicBezTo>
                    <a:pt x="251" y="396"/>
                    <a:pt x="249" y="396"/>
                    <a:pt x="248" y="396"/>
                  </a:cubicBezTo>
                  <a:lnTo>
                    <a:pt x="211" y="400"/>
                  </a:lnTo>
                  <a:cubicBezTo>
                    <a:pt x="209" y="401"/>
                    <a:pt x="208" y="401"/>
                    <a:pt x="206" y="400"/>
                  </a:cubicBezTo>
                  <a:lnTo>
                    <a:pt x="169" y="396"/>
                  </a:lnTo>
                  <a:cubicBezTo>
                    <a:pt x="167" y="396"/>
                    <a:pt x="166" y="396"/>
                    <a:pt x="165" y="395"/>
                  </a:cubicBezTo>
                  <a:lnTo>
                    <a:pt x="131" y="385"/>
                  </a:lnTo>
                  <a:cubicBezTo>
                    <a:pt x="129" y="385"/>
                    <a:pt x="127" y="384"/>
                    <a:pt x="125" y="383"/>
                  </a:cubicBezTo>
                  <a:lnTo>
                    <a:pt x="66" y="346"/>
                  </a:lnTo>
                  <a:cubicBezTo>
                    <a:pt x="64" y="344"/>
                    <a:pt x="62" y="343"/>
                    <a:pt x="60" y="341"/>
                  </a:cubicBezTo>
                  <a:lnTo>
                    <a:pt x="38" y="315"/>
                  </a:lnTo>
                  <a:cubicBezTo>
                    <a:pt x="37" y="314"/>
                    <a:pt x="36" y="313"/>
                    <a:pt x="36" y="311"/>
                  </a:cubicBezTo>
                  <a:lnTo>
                    <a:pt x="19" y="281"/>
                  </a:lnTo>
                  <a:cubicBezTo>
                    <a:pt x="18" y="280"/>
                    <a:pt x="17" y="279"/>
                    <a:pt x="17" y="277"/>
                  </a:cubicBezTo>
                  <a:lnTo>
                    <a:pt x="6" y="244"/>
                  </a:lnTo>
                  <a:cubicBezTo>
                    <a:pt x="5" y="242"/>
                    <a:pt x="5" y="241"/>
                    <a:pt x="5" y="239"/>
                  </a:cubicBezTo>
                  <a:lnTo>
                    <a:pt x="1" y="203"/>
                  </a:lnTo>
                  <a:close/>
                  <a:moveTo>
                    <a:pt x="52" y="234"/>
                  </a:moveTo>
                  <a:lnTo>
                    <a:pt x="51" y="229"/>
                  </a:lnTo>
                  <a:lnTo>
                    <a:pt x="62" y="262"/>
                  </a:lnTo>
                  <a:lnTo>
                    <a:pt x="60" y="258"/>
                  </a:lnTo>
                  <a:lnTo>
                    <a:pt x="77" y="288"/>
                  </a:lnTo>
                  <a:lnTo>
                    <a:pt x="75" y="284"/>
                  </a:lnTo>
                  <a:lnTo>
                    <a:pt x="97" y="310"/>
                  </a:lnTo>
                  <a:lnTo>
                    <a:pt x="91" y="305"/>
                  </a:lnTo>
                  <a:lnTo>
                    <a:pt x="150" y="342"/>
                  </a:lnTo>
                  <a:lnTo>
                    <a:pt x="144" y="339"/>
                  </a:lnTo>
                  <a:lnTo>
                    <a:pt x="178" y="349"/>
                  </a:lnTo>
                  <a:lnTo>
                    <a:pt x="174" y="349"/>
                  </a:lnTo>
                  <a:lnTo>
                    <a:pt x="211" y="353"/>
                  </a:lnTo>
                  <a:lnTo>
                    <a:pt x="206" y="353"/>
                  </a:lnTo>
                  <a:lnTo>
                    <a:pt x="243" y="349"/>
                  </a:lnTo>
                  <a:lnTo>
                    <a:pt x="239" y="349"/>
                  </a:lnTo>
                  <a:lnTo>
                    <a:pt x="274" y="339"/>
                  </a:lnTo>
                  <a:lnTo>
                    <a:pt x="268" y="342"/>
                  </a:lnTo>
                  <a:lnTo>
                    <a:pt x="326" y="305"/>
                  </a:lnTo>
                  <a:lnTo>
                    <a:pt x="320" y="310"/>
                  </a:lnTo>
                  <a:lnTo>
                    <a:pt x="343" y="284"/>
                  </a:lnTo>
                  <a:lnTo>
                    <a:pt x="341" y="288"/>
                  </a:lnTo>
                  <a:lnTo>
                    <a:pt x="358" y="258"/>
                  </a:lnTo>
                  <a:lnTo>
                    <a:pt x="355" y="263"/>
                  </a:lnTo>
                  <a:lnTo>
                    <a:pt x="365" y="230"/>
                  </a:lnTo>
                  <a:lnTo>
                    <a:pt x="365" y="234"/>
                  </a:lnTo>
                  <a:lnTo>
                    <a:pt x="369" y="198"/>
                  </a:lnTo>
                  <a:lnTo>
                    <a:pt x="369" y="203"/>
                  </a:lnTo>
                  <a:lnTo>
                    <a:pt x="365" y="168"/>
                  </a:lnTo>
                  <a:lnTo>
                    <a:pt x="365" y="172"/>
                  </a:lnTo>
                  <a:lnTo>
                    <a:pt x="355" y="139"/>
                  </a:lnTo>
                  <a:lnTo>
                    <a:pt x="358" y="144"/>
                  </a:lnTo>
                  <a:lnTo>
                    <a:pt x="341" y="114"/>
                  </a:lnTo>
                  <a:lnTo>
                    <a:pt x="343" y="118"/>
                  </a:lnTo>
                  <a:lnTo>
                    <a:pt x="320" y="92"/>
                  </a:lnTo>
                  <a:lnTo>
                    <a:pt x="325" y="97"/>
                  </a:lnTo>
                  <a:lnTo>
                    <a:pt x="267" y="59"/>
                  </a:lnTo>
                  <a:lnTo>
                    <a:pt x="274" y="62"/>
                  </a:lnTo>
                  <a:lnTo>
                    <a:pt x="239" y="52"/>
                  </a:lnTo>
                  <a:lnTo>
                    <a:pt x="243" y="52"/>
                  </a:lnTo>
                  <a:lnTo>
                    <a:pt x="206" y="48"/>
                  </a:lnTo>
                  <a:lnTo>
                    <a:pt x="211" y="48"/>
                  </a:lnTo>
                  <a:lnTo>
                    <a:pt x="174" y="52"/>
                  </a:lnTo>
                  <a:lnTo>
                    <a:pt x="178" y="51"/>
                  </a:lnTo>
                  <a:lnTo>
                    <a:pt x="144" y="61"/>
                  </a:lnTo>
                  <a:lnTo>
                    <a:pt x="150" y="59"/>
                  </a:lnTo>
                  <a:lnTo>
                    <a:pt x="91" y="97"/>
                  </a:lnTo>
                  <a:lnTo>
                    <a:pt x="97" y="92"/>
                  </a:lnTo>
                  <a:lnTo>
                    <a:pt x="75" y="118"/>
                  </a:lnTo>
                  <a:lnTo>
                    <a:pt x="77" y="114"/>
                  </a:lnTo>
                  <a:lnTo>
                    <a:pt x="60" y="144"/>
                  </a:lnTo>
                  <a:lnTo>
                    <a:pt x="62" y="140"/>
                  </a:lnTo>
                  <a:lnTo>
                    <a:pt x="51" y="173"/>
                  </a:lnTo>
                  <a:lnTo>
                    <a:pt x="52" y="168"/>
                  </a:lnTo>
                  <a:lnTo>
                    <a:pt x="48" y="203"/>
                  </a:lnTo>
                  <a:lnTo>
                    <a:pt x="48" y="198"/>
                  </a:lnTo>
                  <a:lnTo>
                    <a:pt x="52" y="234"/>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97" name="Freeform 73"/>
            <p:cNvSpPr>
              <a:spLocks/>
            </p:cNvSpPr>
            <p:nvPr/>
          </p:nvSpPr>
          <p:spPr bwMode="auto">
            <a:xfrm>
              <a:off x="6858000" y="2172172"/>
              <a:ext cx="123825" cy="120650"/>
            </a:xfrm>
            <a:custGeom>
              <a:avLst/>
              <a:gdLst/>
              <a:ahLst/>
              <a:cxnLst>
                <a:cxn ang="0">
                  <a:pos x="0" y="176"/>
                </a:cxn>
                <a:cxn ang="0">
                  <a:pos x="184" y="0"/>
                </a:cxn>
                <a:cxn ang="0">
                  <a:pos x="184" y="0"/>
                </a:cxn>
                <a:cxn ang="0">
                  <a:pos x="184" y="0"/>
                </a:cxn>
                <a:cxn ang="0">
                  <a:pos x="368" y="176"/>
                </a:cxn>
                <a:cxn ang="0">
                  <a:pos x="368" y="176"/>
                </a:cxn>
                <a:cxn ang="0">
                  <a:pos x="368" y="176"/>
                </a:cxn>
                <a:cxn ang="0">
                  <a:pos x="184" y="352"/>
                </a:cxn>
                <a:cxn ang="0">
                  <a:pos x="184" y="352"/>
                </a:cxn>
                <a:cxn ang="0">
                  <a:pos x="184" y="352"/>
                </a:cxn>
                <a:cxn ang="0">
                  <a:pos x="0" y="176"/>
                </a:cxn>
                <a:cxn ang="0">
                  <a:pos x="0" y="176"/>
                </a:cxn>
              </a:cxnLst>
              <a:rect l="0" t="0" r="r" b="b"/>
              <a:pathLst>
                <a:path w="368" h="352">
                  <a:moveTo>
                    <a:pt x="0" y="176"/>
                  </a:moveTo>
                  <a:cubicBezTo>
                    <a:pt x="0" y="79"/>
                    <a:pt x="83" y="0"/>
                    <a:pt x="184" y="0"/>
                  </a:cubicBezTo>
                  <a:cubicBezTo>
                    <a:pt x="184" y="0"/>
                    <a:pt x="184" y="0"/>
                    <a:pt x="184" y="0"/>
                  </a:cubicBezTo>
                  <a:lnTo>
                    <a:pt x="184" y="0"/>
                  </a:lnTo>
                  <a:cubicBezTo>
                    <a:pt x="286" y="0"/>
                    <a:pt x="368" y="79"/>
                    <a:pt x="368" y="176"/>
                  </a:cubicBezTo>
                  <a:cubicBezTo>
                    <a:pt x="368" y="176"/>
                    <a:pt x="368" y="176"/>
                    <a:pt x="368" y="176"/>
                  </a:cubicBezTo>
                  <a:lnTo>
                    <a:pt x="368" y="176"/>
                  </a:lnTo>
                  <a:cubicBezTo>
                    <a:pt x="368" y="274"/>
                    <a:pt x="286" y="352"/>
                    <a:pt x="184" y="352"/>
                  </a:cubicBezTo>
                  <a:cubicBezTo>
                    <a:pt x="184" y="352"/>
                    <a:pt x="184" y="352"/>
                    <a:pt x="184" y="352"/>
                  </a:cubicBezTo>
                  <a:lnTo>
                    <a:pt x="184" y="352"/>
                  </a:lnTo>
                  <a:cubicBezTo>
                    <a:pt x="83" y="352"/>
                    <a:pt x="0" y="274"/>
                    <a:pt x="0" y="176"/>
                  </a:cubicBezTo>
                  <a:cubicBezTo>
                    <a:pt x="0" y="176"/>
                    <a:pt x="0" y="176"/>
                    <a:pt x="0" y="176"/>
                  </a:cubicBezTo>
                  <a:close/>
                </a:path>
              </a:pathLst>
            </a:custGeom>
            <a:solidFill>
              <a:srgbClr val="FFFFF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98" name="Freeform 74"/>
            <p:cNvSpPr>
              <a:spLocks noEditPoints="1"/>
            </p:cNvSpPr>
            <p:nvPr/>
          </p:nvSpPr>
          <p:spPr bwMode="auto">
            <a:xfrm>
              <a:off x="6850063" y="2164234"/>
              <a:ext cx="139700" cy="136525"/>
            </a:xfrm>
            <a:custGeom>
              <a:avLst/>
              <a:gdLst/>
              <a:ahLst/>
              <a:cxnLst>
                <a:cxn ang="0">
                  <a:pos x="1" y="198"/>
                </a:cxn>
                <a:cxn ang="0">
                  <a:pos x="6" y="158"/>
                </a:cxn>
                <a:cxn ang="0">
                  <a:pos x="19" y="121"/>
                </a:cxn>
                <a:cxn ang="0">
                  <a:pos x="38" y="87"/>
                </a:cxn>
                <a:cxn ang="0">
                  <a:pos x="65" y="56"/>
                </a:cxn>
                <a:cxn ang="0">
                  <a:pos x="131" y="15"/>
                </a:cxn>
                <a:cxn ang="0">
                  <a:pos x="169" y="5"/>
                </a:cxn>
                <a:cxn ang="0">
                  <a:pos x="211" y="1"/>
                </a:cxn>
                <a:cxn ang="0">
                  <a:pos x="252" y="5"/>
                </a:cxn>
                <a:cxn ang="0">
                  <a:pos x="294" y="18"/>
                </a:cxn>
                <a:cxn ang="0">
                  <a:pos x="356" y="61"/>
                </a:cxn>
                <a:cxn ang="0">
                  <a:pos x="382" y="91"/>
                </a:cxn>
                <a:cxn ang="0">
                  <a:pos x="401" y="126"/>
                </a:cxn>
                <a:cxn ang="0">
                  <a:pos x="412" y="163"/>
                </a:cxn>
                <a:cxn ang="0">
                  <a:pos x="416" y="203"/>
                </a:cxn>
                <a:cxn ang="0">
                  <a:pos x="411" y="243"/>
                </a:cxn>
                <a:cxn ang="0">
                  <a:pos x="399" y="281"/>
                </a:cxn>
                <a:cxn ang="0">
                  <a:pos x="379" y="315"/>
                </a:cxn>
                <a:cxn ang="0">
                  <a:pos x="351" y="346"/>
                </a:cxn>
                <a:cxn ang="0">
                  <a:pos x="287" y="386"/>
                </a:cxn>
                <a:cxn ang="0">
                  <a:pos x="248" y="396"/>
                </a:cxn>
                <a:cxn ang="0">
                  <a:pos x="206" y="400"/>
                </a:cxn>
                <a:cxn ang="0">
                  <a:pos x="165" y="395"/>
                </a:cxn>
                <a:cxn ang="0">
                  <a:pos x="125" y="383"/>
                </a:cxn>
                <a:cxn ang="0">
                  <a:pos x="60" y="341"/>
                </a:cxn>
                <a:cxn ang="0">
                  <a:pos x="36" y="311"/>
                </a:cxn>
                <a:cxn ang="0">
                  <a:pos x="17" y="277"/>
                </a:cxn>
                <a:cxn ang="0">
                  <a:pos x="5" y="239"/>
                </a:cxn>
                <a:cxn ang="0">
                  <a:pos x="52" y="234"/>
                </a:cxn>
                <a:cxn ang="0">
                  <a:pos x="62" y="262"/>
                </a:cxn>
                <a:cxn ang="0">
                  <a:pos x="77" y="288"/>
                </a:cxn>
                <a:cxn ang="0">
                  <a:pos x="97" y="310"/>
                </a:cxn>
                <a:cxn ang="0">
                  <a:pos x="150" y="342"/>
                </a:cxn>
                <a:cxn ang="0">
                  <a:pos x="178" y="349"/>
                </a:cxn>
                <a:cxn ang="0">
                  <a:pos x="211" y="353"/>
                </a:cxn>
                <a:cxn ang="0">
                  <a:pos x="243" y="349"/>
                </a:cxn>
                <a:cxn ang="0">
                  <a:pos x="274" y="339"/>
                </a:cxn>
                <a:cxn ang="0">
                  <a:pos x="326" y="305"/>
                </a:cxn>
                <a:cxn ang="0">
                  <a:pos x="343" y="284"/>
                </a:cxn>
                <a:cxn ang="0">
                  <a:pos x="358" y="258"/>
                </a:cxn>
                <a:cxn ang="0">
                  <a:pos x="365" y="230"/>
                </a:cxn>
                <a:cxn ang="0">
                  <a:pos x="369" y="198"/>
                </a:cxn>
                <a:cxn ang="0">
                  <a:pos x="365" y="168"/>
                </a:cxn>
                <a:cxn ang="0">
                  <a:pos x="355" y="139"/>
                </a:cxn>
                <a:cxn ang="0">
                  <a:pos x="341" y="114"/>
                </a:cxn>
                <a:cxn ang="0">
                  <a:pos x="320" y="92"/>
                </a:cxn>
                <a:cxn ang="0">
                  <a:pos x="267" y="59"/>
                </a:cxn>
                <a:cxn ang="0">
                  <a:pos x="239" y="52"/>
                </a:cxn>
                <a:cxn ang="0">
                  <a:pos x="206" y="48"/>
                </a:cxn>
                <a:cxn ang="0">
                  <a:pos x="174" y="52"/>
                </a:cxn>
                <a:cxn ang="0">
                  <a:pos x="144" y="61"/>
                </a:cxn>
                <a:cxn ang="0">
                  <a:pos x="91" y="97"/>
                </a:cxn>
                <a:cxn ang="0">
                  <a:pos x="75" y="118"/>
                </a:cxn>
                <a:cxn ang="0">
                  <a:pos x="60" y="144"/>
                </a:cxn>
                <a:cxn ang="0">
                  <a:pos x="51" y="173"/>
                </a:cxn>
                <a:cxn ang="0">
                  <a:pos x="48" y="203"/>
                </a:cxn>
                <a:cxn ang="0">
                  <a:pos x="52" y="234"/>
                </a:cxn>
              </a:cxnLst>
              <a:rect l="0" t="0" r="r" b="b"/>
              <a:pathLst>
                <a:path w="417" h="401">
                  <a:moveTo>
                    <a:pt x="1" y="203"/>
                  </a:moveTo>
                  <a:cubicBezTo>
                    <a:pt x="0" y="201"/>
                    <a:pt x="0" y="200"/>
                    <a:pt x="1" y="198"/>
                  </a:cubicBezTo>
                  <a:lnTo>
                    <a:pt x="5" y="163"/>
                  </a:lnTo>
                  <a:cubicBezTo>
                    <a:pt x="5" y="161"/>
                    <a:pt x="5" y="159"/>
                    <a:pt x="6" y="158"/>
                  </a:cubicBezTo>
                  <a:lnTo>
                    <a:pt x="17" y="125"/>
                  </a:lnTo>
                  <a:cubicBezTo>
                    <a:pt x="17" y="123"/>
                    <a:pt x="18" y="122"/>
                    <a:pt x="19" y="121"/>
                  </a:cubicBezTo>
                  <a:lnTo>
                    <a:pt x="36" y="91"/>
                  </a:lnTo>
                  <a:cubicBezTo>
                    <a:pt x="36" y="89"/>
                    <a:pt x="37" y="88"/>
                    <a:pt x="38" y="87"/>
                  </a:cubicBezTo>
                  <a:lnTo>
                    <a:pt x="60" y="61"/>
                  </a:lnTo>
                  <a:cubicBezTo>
                    <a:pt x="62" y="59"/>
                    <a:pt x="63" y="58"/>
                    <a:pt x="65" y="56"/>
                  </a:cubicBezTo>
                  <a:lnTo>
                    <a:pt x="124" y="18"/>
                  </a:lnTo>
                  <a:cubicBezTo>
                    <a:pt x="126" y="17"/>
                    <a:pt x="128" y="16"/>
                    <a:pt x="131" y="15"/>
                  </a:cubicBezTo>
                  <a:lnTo>
                    <a:pt x="165" y="5"/>
                  </a:lnTo>
                  <a:cubicBezTo>
                    <a:pt x="166" y="5"/>
                    <a:pt x="167" y="5"/>
                    <a:pt x="169" y="5"/>
                  </a:cubicBezTo>
                  <a:lnTo>
                    <a:pt x="206" y="1"/>
                  </a:lnTo>
                  <a:cubicBezTo>
                    <a:pt x="208" y="0"/>
                    <a:pt x="209" y="0"/>
                    <a:pt x="211" y="1"/>
                  </a:cubicBezTo>
                  <a:lnTo>
                    <a:pt x="248" y="5"/>
                  </a:lnTo>
                  <a:cubicBezTo>
                    <a:pt x="249" y="5"/>
                    <a:pt x="251" y="5"/>
                    <a:pt x="252" y="5"/>
                  </a:cubicBezTo>
                  <a:lnTo>
                    <a:pt x="287" y="15"/>
                  </a:lnTo>
                  <a:cubicBezTo>
                    <a:pt x="289" y="16"/>
                    <a:pt x="292" y="17"/>
                    <a:pt x="294" y="18"/>
                  </a:cubicBezTo>
                  <a:lnTo>
                    <a:pt x="352" y="56"/>
                  </a:lnTo>
                  <a:cubicBezTo>
                    <a:pt x="353" y="58"/>
                    <a:pt x="355" y="59"/>
                    <a:pt x="356" y="61"/>
                  </a:cubicBezTo>
                  <a:lnTo>
                    <a:pt x="379" y="87"/>
                  </a:lnTo>
                  <a:cubicBezTo>
                    <a:pt x="381" y="88"/>
                    <a:pt x="382" y="89"/>
                    <a:pt x="382" y="91"/>
                  </a:cubicBezTo>
                  <a:lnTo>
                    <a:pt x="399" y="121"/>
                  </a:lnTo>
                  <a:cubicBezTo>
                    <a:pt x="400" y="122"/>
                    <a:pt x="401" y="124"/>
                    <a:pt x="401" y="126"/>
                  </a:cubicBezTo>
                  <a:lnTo>
                    <a:pt x="411" y="159"/>
                  </a:lnTo>
                  <a:cubicBezTo>
                    <a:pt x="412" y="160"/>
                    <a:pt x="412" y="161"/>
                    <a:pt x="412" y="163"/>
                  </a:cubicBezTo>
                  <a:lnTo>
                    <a:pt x="416" y="198"/>
                  </a:lnTo>
                  <a:cubicBezTo>
                    <a:pt x="417" y="200"/>
                    <a:pt x="417" y="201"/>
                    <a:pt x="416" y="203"/>
                  </a:cubicBezTo>
                  <a:lnTo>
                    <a:pt x="412" y="239"/>
                  </a:lnTo>
                  <a:cubicBezTo>
                    <a:pt x="412" y="241"/>
                    <a:pt x="412" y="242"/>
                    <a:pt x="411" y="243"/>
                  </a:cubicBezTo>
                  <a:lnTo>
                    <a:pt x="401" y="276"/>
                  </a:lnTo>
                  <a:cubicBezTo>
                    <a:pt x="401" y="278"/>
                    <a:pt x="400" y="280"/>
                    <a:pt x="399" y="281"/>
                  </a:cubicBezTo>
                  <a:lnTo>
                    <a:pt x="382" y="311"/>
                  </a:lnTo>
                  <a:cubicBezTo>
                    <a:pt x="382" y="313"/>
                    <a:pt x="381" y="314"/>
                    <a:pt x="379" y="315"/>
                  </a:cubicBezTo>
                  <a:lnTo>
                    <a:pt x="356" y="341"/>
                  </a:lnTo>
                  <a:cubicBezTo>
                    <a:pt x="355" y="343"/>
                    <a:pt x="353" y="344"/>
                    <a:pt x="351" y="346"/>
                  </a:cubicBezTo>
                  <a:lnTo>
                    <a:pt x="293" y="383"/>
                  </a:lnTo>
                  <a:cubicBezTo>
                    <a:pt x="291" y="384"/>
                    <a:pt x="289" y="385"/>
                    <a:pt x="287" y="386"/>
                  </a:cubicBezTo>
                  <a:lnTo>
                    <a:pt x="252" y="396"/>
                  </a:lnTo>
                  <a:cubicBezTo>
                    <a:pt x="251" y="396"/>
                    <a:pt x="249" y="396"/>
                    <a:pt x="248" y="396"/>
                  </a:cubicBezTo>
                  <a:lnTo>
                    <a:pt x="211" y="400"/>
                  </a:lnTo>
                  <a:cubicBezTo>
                    <a:pt x="209" y="401"/>
                    <a:pt x="208" y="401"/>
                    <a:pt x="206" y="400"/>
                  </a:cubicBezTo>
                  <a:lnTo>
                    <a:pt x="169" y="396"/>
                  </a:lnTo>
                  <a:cubicBezTo>
                    <a:pt x="167" y="396"/>
                    <a:pt x="166" y="396"/>
                    <a:pt x="165" y="395"/>
                  </a:cubicBezTo>
                  <a:lnTo>
                    <a:pt x="131" y="385"/>
                  </a:lnTo>
                  <a:cubicBezTo>
                    <a:pt x="129" y="385"/>
                    <a:pt x="127" y="384"/>
                    <a:pt x="125" y="383"/>
                  </a:cubicBezTo>
                  <a:lnTo>
                    <a:pt x="66" y="346"/>
                  </a:lnTo>
                  <a:cubicBezTo>
                    <a:pt x="64" y="344"/>
                    <a:pt x="62" y="343"/>
                    <a:pt x="60" y="341"/>
                  </a:cubicBezTo>
                  <a:lnTo>
                    <a:pt x="38" y="315"/>
                  </a:lnTo>
                  <a:cubicBezTo>
                    <a:pt x="37" y="314"/>
                    <a:pt x="36" y="313"/>
                    <a:pt x="36" y="311"/>
                  </a:cubicBezTo>
                  <a:lnTo>
                    <a:pt x="19" y="281"/>
                  </a:lnTo>
                  <a:cubicBezTo>
                    <a:pt x="18" y="280"/>
                    <a:pt x="17" y="279"/>
                    <a:pt x="17" y="277"/>
                  </a:cubicBezTo>
                  <a:lnTo>
                    <a:pt x="6" y="244"/>
                  </a:lnTo>
                  <a:cubicBezTo>
                    <a:pt x="5" y="242"/>
                    <a:pt x="5" y="241"/>
                    <a:pt x="5" y="239"/>
                  </a:cubicBezTo>
                  <a:lnTo>
                    <a:pt x="1" y="203"/>
                  </a:lnTo>
                  <a:close/>
                  <a:moveTo>
                    <a:pt x="52" y="234"/>
                  </a:moveTo>
                  <a:lnTo>
                    <a:pt x="51" y="229"/>
                  </a:lnTo>
                  <a:lnTo>
                    <a:pt x="62" y="262"/>
                  </a:lnTo>
                  <a:lnTo>
                    <a:pt x="60" y="258"/>
                  </a:lnTo>
                  <a:lnTo>
                    <a:pt x="77" y="288"/>
                  </a:lnTo>
                  <a:lnTo>
                    <a:pt x="75" y="284"/>
                  </a:lnTo>
                  <a:lnTo>
                    <a:pt x="97" y="310"/>
                  </a:lnTo>
                  <a:lnTo>
                    <a:pt x="91" y="305"/>
                  </a:lnTo>
                  <a:lnTo>
                    <a:pt x="150" y="342"/>
                  </a:lnTo>
                  <a:lnTo>
                    <a:pt x="144" y="339"/>
                  </a:lnTo>
                  <a:lnTo>
                    <a:pt x="178" y="349"/>
                  </a:lnTo>
                  <a:lnTo>
                    <a:pt x="174" y="349"/>
                  </a:lnTo>
                  <a:lnTo>
                    <a:pt x="211" y="353"/>
                  </a:lnTo>
                  <a:lnTo>
                    <a:pt x="206" y="353"/>
                  </a:lnTo>
                  <a:lnTo>
                    <a:pt x="243" y="349"/>
                  </a:lnTo>
                  <a:lnTo>
                    <a:pt x="239" y="349"/>
                  </a:lnTo>
                  <a:lnTo>
                    <a:pt x="274" y="339"/>
                  </a:lnTo>
                  <a:lnTo>
                    <a:pt x="268" y="342"/>
                  </a:lnTo>
                  <a:lnTo>
                    <a:pt x="326" y="305"/>
                  </a:lnTo>
                  <a:lnTo>
                    <a:pt x="320" y="310"/>
                  </a:lnTo>
                  <a:lnTo>
                    <a:pt x="343" y="284"/>
                  </a:lnTo>
                  <a:lnTo>
                    <a:pt x="341" y="288"/>
                  </a:lnTo>
                  <a:lnTo>
                    <a:pt x="358" y="258"/>
                  </a:lnTo>
                  <a:lnTo>
                    <a:pt x="355" y="263"/>
                  </a:lnTo>
                  <a:lnTo>
                    <a:pt x="365" y="230"/>
                  </a:lnTo>
                  <a:lnTo>
                    <a:pt x="365" y="234"/>
                  </a:lnTo>
                  <a:lnTo>
                    <a:pt x="369" y="198"/>
                  </a:lnTo>
                  <a:lnTo>
                    <a:pt x="369" y="203"/>
                  </a:lnTo>
                  <a:lnTo>
                    <a:pt x="365" y="168"/>
                  </a:lnTo>
                  <a:lnTo>
                    <a:pt x="365" y="172"/>
                  </a:lnTo>
                  <a:lnTo>
                    <a:pt x="355" y="139"/>
                  </a:lnTo>
                  <a:lnTo>
                    <a:pt x="358" y="144"/>
                  </a:lnTo>
                  <a:lnTo>
                    <a:pt x="341" y="114"/>
                  </a:lnTo>
                  <a:lnTo>
                    <a:pt x="343" y="118"/>
                  </a:lnTo>
                  <a:lnTo>
                    <a:pt x="320" y="92"/>
                  </a:lnTo>
                  <a:lnTo>
                    <a:pt x="325" y="97"/>
                  </a:lnTo>
                  <a:lnTo>
                    <a:pt x="267" y="59"/>
                  </a:lnTo>
                  <a:lnTo>
                    <a:pt x="274" y="62"/>
                  </a:lnTo>
                  <a:lnTo>
                    <a:pt x="239" y="52"/>
                  </a:lnTo>
                  <a:lnTo>
                    <a:pt x="243" y="52"/>
                  </a:lnTo>
                  <a:lnTo>
                    <a:pt x="206" y="48"/>
                  </a:lnTo>
                  <a:lnTo>
                    <a:pt x="211" y="48"/>
                  </a:lnTo>
                  <a:lnTo>
                    <a:pt x="174" y="52"/>
                  </a:lnTo>
                  <a:lnTo>
                    <a:pt x="178" y="51"/>
                  </a:lnTo>
                  <a:lnTo>
                    <a:pt x="144" y="61"/>
                  </a:lnTo>
                  <a:lnTo>
                    <a:pt x="150" y="59"/>
                  </a:lnTo>
                  <a:lnTo>
                    <a:pt x="91" y="97"/>
                  </a:lnTo>
                  <a:lnTo>
                    <a:pt x="97" y="92"/>
                  </a:lnTo>
                  <a:lnTo>
                    <a:pt x="75" y="118"/>
                  </a:lnTo>
                  <a:lnTo>
                    <a:pt x="77" y="114"/>
                  </a:lnTo>
                  <a:lnTo>
                    <a:pt x="60" y="144"/>
                  </a:lnTo>
                  <a:lnTo>
                    <a:pt x="62" y="140"/>
                  </a:lnTo>
                  <a:lnTo>
                    <a:pt x="51" y="173"/>
                  </a:lnTo>
                  <a:lnTo>
                    <a:pt x="52" y="168"/>
                  </a:lnTo>
                  <a:lnTo>
                    <a:pt x="48" y="203"/>
                  </a:lnTo>
                  <a:lnTo>
                    <a:pt x="48" y="198"/>
                  </a:lnTo>
                  <a:lnTo>
                    <a:pt x="52" y="234"/>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99" name="Freeform 75"/>
            <p:cNvSpPr>
              <a:spLocks/>
            </p:cNvSpPr>
            <p:nvPr/>
          </p:nvSpPr>
          <p:spPr bwMode="auto">
            <a:xfrm>
              <a:off x="6858000" y="2380134"/>
              <a:ext cx="123825" cy="125413"/>
            </a:xfrm>
            <a:custGeom>
              <a:avLst/>
              <a:gdLst/>
              <a:ahLst/>
              <a:cxnLst>
                <a:cxn ang="0">
                  <a:pos x="0" y="184"/>
                </a:cxn>
                <a:cxn ang="0">
                  <a:pos x="184" y="0"/>
                </a:cxn>
                <a:cxn ang="0">
                  <a:pos x="184" y="0"/>
                </a:cxn>
                <a:cxn ang="0">
                  <a:pos x="184" y="0"/>
                </a:cxn>
                <a:cxn ang="0">
                  <a:pos x="368" y="184"/>
                </a:cxn>
                <a:cxn ang="0">
                  <a:pos x="368" y="184"/>
                </a:cxn>
                <a:cxn ang="0">
                  <a:pos x="368" y="184"/>
                </a:cxn>
                <a:cxn ang="0">
                  <a:pos x="184" y="368"/>
                </a:cxn>
                <a:cxn ang="0">
                  <a:pos x="184" y="368"/>
                </a:cxn>
                <a:cxn ang="0">
                  <a:pos x="184" y="368"/>
                </a:cxn>
                <a:cxn ang="0">
                  <a:pos x="0" y="184"/>
                </a:cxn>
                <a:cxn ang="0">
                  <a:pos x="0" y="184"/>
                </a:cxn>
              </a:cxnLst>
              <a:rect l="0" t="0" r="r" b="b"/>
              <a:pathLst>
                <a:path w="368" h="368">
                  <a:moveTo>
                    <a:pt x="0" y="184"/>
                  </a:moveTo>
                  <a:cubicBezTo>
                    <a:pt x="0" y="83"/>
                    <a:pt x="83" y="0"/>
                    <a:pt x="184" y="0"/>
                  </a:cubicBezTo>
                  <a:cubicBezTo>
                    <a:pt x="184" y="0"/>
                    <a:pt x="184" y="0"/>
                    <a:pt x="184" y="0"/>
                  </a:cubicBezTo>
                  <a:lnTo>
                    <a:pt x="184" y="0"/>
                  </a:lnTo>
                  <a:cubicBezTo>
                    <a:pt x="286" y="0"/>
                    <a:pt x="368" y="83"/>
                    <a:pt x="368" y="184"/>
                  </a:cubicBezTo>
                  <a:cubicBezTo>
                    <a:pt x="368" y="184"/>
                    <a:pt x="368" y="184"/>
                    <a:pt x="368" y="184"/>
                  </a:cubicBezTo>
                  <a:lnTo>
                    <a:pt x="368" y="184"/>
                  </a:lnTo>
                  <a:cubicBezTo>
                    <a:pt x="368" y="286"/>
                    <a:pt x="286" y="368"/>
                    <a:pt x="184" y="368"/>
                  </a:cubicBezTo>
                  <a:cubicBezTo>
                    <a:pt x="184" y="368"/>
                    <a:pt x="184" y="368"/>
                    <a:pt x="184" y="368"/>
                  </a:cubicBezTo>
                  <a:lnTo>
                    <a:pt x="184" y="368"/>
                  </a:lnTo>
                  <a:cubicBezTo>
                    <a:pt x="83" y="368"/>
                    <a:pt x="0" y="286"/>
                    <a:pt x="0" y="184"/>
                  </a:cubicBezTo>
                  <a:cubicBezTo>
                    <a:pt x="0" y="184"/>
                    <a:pt x="0" y="184"/>
                    <a:pt x="0" y="184"/>
                  </a:cubicBezTo>
                  <a:close/>
                </a:path>
              </a:pathLst>
            </a:custGeom>
            <a:solidFill>
              <a:srgbClr val="7F7F7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00" name="Freeform 76"/>
            <p:cNvSpPr>
              <a:spLocks noEditPoints="1"/>
            </p:cNvSpPr>
            <p:nvPr/>
          </p:nvSpPr>
          <p:spPr bwMode="auto">
            <a:xfrm>
              <a:off x="6850063" y="2372197"/>
              <a:ext cx="139700" cy="141288"/>
            </a:xfrm>
            <a:custGeom>
              <a:avLst/>
              <a:gdLst/>
              <a:ahLst/>
              <a:cxnLst>
                <a:cxn ang="0">
                  <a:pos x="5" y="169"/>
                </a:cxn>
                <a:cxn ang="0">
                  <a:pos x="18" y="126"/>
                </a:cxn>
                <a:cxn ang="0">
                  <a:pos x="60" y="63"/>
                </a:cxn>
                <a:cxn ang="0">
                  <a:pos x="94" y="35"/>
                </a:cxn>
                <a:cxn ang="0">
                  <a:pos x="164" y="6"/>
                </a:cxn>
                <a:cxn ang="0">
                  <a:pos x="211" y="1"/>
                </a:cxn>
                <a:cxn ang="0">
                  <a:pos x="288" y="17"/>
                </a:cxn>
                <a:cxn ang="0">
                  <a:pos x="327" y="38"/>
                </a:cxn>
                <a:cxn ang="0">
                  <a:pos x="380" y="90"/>
                </a:cxn>
                <a:cxn ang="0">
                  <a:pos x="401" y="131"/>
                </a:cxn>
                <a:cxn ang="0">
                  <a:pos x="416" y="206"/>
                </a:cxn>
                <a:cxn ang="0">
                  <a:pos x="412" y="252"/>
                </a:cxn>
                <a:cxn ang="0">
                  <a:pos x="383" y="323"/>
                </a:cxn>
                <a:cxn ang="0">
                  <a:pos x="354" y="357"/>
                </a:cxn>
                <a:cxn ang="0">
                  <a:pos x="292" y="400"/>
                </a:cxn>
                <a:cxn ang="0">
                  <a:pos x="248" y="412"/>
                </a:cxn>
                <a:cxn ang="0">
                  <a:pos x="169" y="412"/>
                </a:cxn>
                <a:cxn ang="0">
                  <a:pos x="126" y="400"/>
                </a:cxn>
                <a:cxn ang="0">
                  <a:pos x="63" y="357"/>
                </a:cxn>
                <a:cxn ang="0">
                  <a:pos x="35" y="323"/>
                </a:cxn>
                <a:cxn ang="0">
                  <a:pos x="6" y="253"/>
                </a:cxn>
                <a:cxn ang="0">
                  <a:pos x="52" y="243"/>
                </a:cxn>
                <a:cxn ang="0">
                  <a:pos x="61" y="269"/>
                </a:cxn>
                <a:cxn ang="0">
                  <a:pos x="97" y="323"/>
                </a:cxn>
                <a:cxn ang="0">
                  <a:pos x="117" y="340"/>
                </a:cxn>
                <a:cxn ang="0">
                  <a:pos x="178" y="365"/>
                </a:cxn>
                <a:cxn ang="0">
                  <a:pos x="206" y="369"/>
                </a:cxn>
                <a:cxn ang="0">
                  <a:pos x="274" y="355"/>
                </a:cxn>
                <a:cxn ang="0">
                  <a:pos x="296" y="343"/>
                </a:cxn>
                <a:cxn ang="0">
                  <a:pos x="343" y="296"/>
                </a:cxn>
                <a:cxn ang="0">
                  <a:pos x="355" y="274"/>
                </a:cxn>
                <a:cxn ang="0">
                  <a:pos x="369" y="206"/>
                </a:cxn>
                <a:cxn ang="0">
                  <a:pos x="365" y="178"/>
                </a:cxn>
                <a:cxn ang="0">
                  <a:pos x="340" y="117"/>
                </a:cxn>
                <a:cxn ang="0">
                  <a:pos x="323" y="97"/>
                </a:cxn>
                <a:cxn ang="0">
                  <a:pos x="269" y="61"/>
                </a:cxn>
                <a:cxn ang="0">
                  <a:pos x="243" y="52"/>
                </a:cxn>
                <a:cxn ang="0">
                  <a:pos x="174" y="52"/>
                </a:cxn>
                <a:cxn ang="0">
                  <a:pos x="149" y="61"/>
                </a:cxn>
                <a:cxn ang="0">
                  <a:pos x="94" y="97"/>
                </a:cxn>
                <a:cxn ang="0">
                  <a:pos x="78" y="117"/>
                </a:cxn>
                <a:cxn ang="0">
                  <a:pos x="51" y="179"/>
                </a:cxn>
                <a:cxn ang="0">
                  <a:pos x="48" y="206"/>
                </a:cxn>
              </a:cxnLst>
              <a:rect l="0" t="0" r="r" b="b"/>
              <a:pathLst>
                <a:path w="417" h="417">
                  <a:moveTo>
                    <a:pt x="1" y="211"/>
                  </a:moveTo>
                  <a:cubicBezTo>
                    <a:pt x="0" y="209"/>
                    <a:pt x="0" y="208"/>
                    <a:pt x="1" y="206"/>
                  </a:cubicBezTo>
                  <a:lnTo>
                    <a:pt x="5" y="169"/>
                  </a:lnTo>
                  <a:cubicBezTo>
                    <a:pt x="5" y="167"/>
                    <a:pt x="5" y="166"/>
                    <a:pt x="6" y="164"/>
                  </a:cubicBezTo>
                  <a:lnTo>
                    <a:pt x="17" y="130"/>
                  </a:lnTo>
                  <a:cubicBezTo>
                    <a:pt x="17" y="129"/>
                    <a:pt x="18" y="127"/>
                    <a:pt x="18" y="126"/>
                  </a:cubicBezTo>
                  <a:lnTo>
                    <a:pt x="35" y="94"/>
                  </a:lnTo>
                  <a:cubicBezTo>
                    <a:pt x="36" y="93"/>
                    <a:pt x="37" y="92"/>
                    <a:pt x="38" y="90"/>
                  </a:cubicBezTo>
                  <a:lnTo>
                    <a:pt x="60" y="63"/>
                  </a:lnTo>
                  <a:cubicBezTo>
                    <a:pt x="61" y="62"/>
                    <a:pt x="62" y="61"/>
                    <a:pt x="63" y="60"/>
                  </a:cubicBezTo>
                  <a:lnTo>
                    <a:pt x="90" y="38"/>
                  </a:lnTo>
                  <a:cubicBezTo>
                    <a:pt x="92" y="37"/>
                    <a:pt x="93" y="36"/>
                    <a:pt x="94" y="35"/>
                  </a:cubicBezTo>
                  <a:lnTo>
                    <a:pt x="126" y="18"/>
                  </a:lnTo>
                  <a:cubicBezTo>
                    <a:pt x="127" y="18"/>
                    <a:pt x="129" y="17"/>
                    <a:pt x="130" y="17"/>
                  </a:cubicBezTo>
                  <a:lnTo>
                    <a:pt x="164" y="6"/>
                  </a:lnTo>
                  <a:cubicBezTo>
                    <a:pt x="166" y="5"/>
                    <a:pt x="167" y="5"/>
                    <a:pt x="169" y="5"/>
                  </a:cubicBezTo>
                  <a:lnTo>
                    <a:pt x="206" y="1"/>
                  </a:lnTo>
                  <a:cubicBezTo>
                    <a:pt x="208" y="0"/>
                    <a:pt x="209" y="0"/>
                    <a:pt x="211" y="1"/>
                  </a:cubicBezTo>
                  <a:lnTo>
                    <a:pt x="248" y="5"/>
                  </a:lnTo>
                  <a:cubicBezTo>
                    <a:pt x="250" y="5"/>
                    <a:pt x="251" y="5"/>
                    <a:pt x="253" y="6"/>
                  </a:cubicBezTo>
                  <a:lnTo>
                    <a:pt x="288" y="17"/>
                  </a:lnTo>
                  <a:cubicBezTo>
                    <a:pt x="289" y="17"/>
                    <a:pt x="291" y="18"/>
                    <a:pt x="292" y="18"/>
                  </a:cubicBezTo>
                  <a:lnTo>
                    <a:pt x="323" y="35"/>
                  </a:lnTo>
                  <a:cubicBezTo>
                    <a:pt x="324" y="36"/>
                    <a:pt x="325" y="37"/>
                    <a:pt x="327" y="38"/>
                  </a:cubicBezTo>
                  <a:lnTo>
                    <a:pt x="354" y="60"/>
                  </a:lnTo>
                  <a:cubicBezTo>
                    <a:pt x="355" y="61"/>
                    <a:pt x="356" y="62"/>
                    <a:pt x="357" y="63"/>
                  </a:cubicBezTo>
                  <a:lnTo>
                    <a:pt x="380" y="90"/>
                  </a:lnTo>
                  <a:cubicBezTo>
                    <a:pt x="381" y="91"/>
                    <a:pt x="382" y="93"/>
                    <a:pt x="383" y="94"/>
                  </a:cubicBezTo>
                  <a:lnTo>
                    <a:pt x="400" y="126"/>
                  </a:lnTo>
                  <a:cubicBezTo>
                    <a:pt x="400" y="128"/>
                    <a:pt x="401" y="129"/>
                    <a:pt x="401" y="131"/>
                  </a:cubicBezTo>
                  <a:lnTo>
                    <a:pt x="411" y="165"/>
                  </a:lnTo>
                  <a:cubicBezTo>
                    <a:pt x="412" y="166"/>
                    <a:pt x="412" y="167"/>
                    <a:pt x="412" y="169"/>
                  </a:cubicBezTo>
                  <a:lnTo>
                    <a:pt x="416" y="206"/>
                  </a:lnTo>
                  <a:cubicBezTo>
                    <a:pt x="417" y="208"/>
                    <a:pt x="417" y="209"/>
                    <a:pt x="416" y="211"/>
                  </a:cubicBezTo>
                  <a:lnTo>
                    <a:pt x="412" y="248"/>
                  </a:lnTo>
                  <a:cubicBezTo>
                    <a:pt x="412" y="249"/>
                    <a:pt x="412" y="251"/>
                    <a:pt x="412" y="252"/>
                  </a:cubicBezTo>
                  <a:lnTo>
                    <a:pt x="402" y="287"/>
                  </a:lnTo>
                  <a:cubicBezTo>
                    <a:pt x="401" y="289"/>
                    <a:pt x="400" y="290"/>
                    <a:pt x="400" y="292"/>
                  </a:cubicBezTo>
                  <a:lnTo>
                    <a:pt x="383" y="323"/>
                  </a:lnTo>
                  <a:cubicBezTo>
                    <a:pt x="382" y="324"/>
                    <a:pt x="381" y="326"/>
                    <a:pt x="380" y="327"/>
                  </a:cubicBezTo>
                  <a:lnTo>
                    <a:pt x="357" y="354"/>
                  </a:lnTo>
                  <a:cubicBezTo>
                    <a:pt x="356" y="355"/>
                    <a:pt x="355" y="356"/>
                    <a:pt x="354" y="357"/>
                  </a:cubicBezTo>
                  <a:lnTo>
                    <a:pt x="327" y="380"/>
                  </a:lnTo>
                  <a:cubicBezTo>
                    <a:pt x="326" y="381"/>
                    <a:pt x="324" y="382"/>
                    <a:pt x="323" y="383"/>
                  </a:cubicBezTo>
                  <a:lnTo>
                    <a:pt x="292" y="400"/>
                  </a:lnTo>
                  <a:cubicBezTo>
                    <a:pt x="290" y="400"/>
                    <a:pt x="289" y="401"/>
                    <a:pt x="287" y="402"/>
                  </a:cubicBezTo>
                  <a:lnTo>
                    <a:pt x="252" y="412"/>
                  </a:lnTo>
                  <a:cubicBezTo>
                    <a:pt x="251" y="412"/>
                    <a:pt x="249" y="412"/>
                    <a:pt x="248" y="412"/>
                  </a:cubicBezTo>
                  <a:lnTo>
                    <a:pt x="211" y="416"/>
                  </a:lnTo>
                  <a:cubicBezTo>
                    <a:pt x="209" y="417"/>
                    <a:pt x="208" y="417"/>
                    <a:pt x="206" y="416"/>
                  </a:cubicBezTo>
                  <a:lnTo>
                    <a:pt x="169" y="412"/>
                  </a:lnTo>
                  <a:cubicBezTo>
                    <a:pt x="167" y="412"/>
                    <a:pt x="166" y="412"/>
                    <a:pt x="165" y="411"/>
                  </a:cubicBezTo>
                  <a:lnTo>
                    <a:pt x="131" y="401"/>
                  </a:lnTo>
                  <a:cubicBezTo>
                    <a:pt x="129" y="401"/>
                    <a:pt x="128" y="400"/>
                    <a:pt x="126" y="400"/>
                  </a:cubicBezTo>
                  <a:lnTo>
                    <a:pt x="94" y="383"/>
                  </a:lnTo>
                  <a:cubicBezTo>
                    <a:pt x="93" y="382"/>
                    <a:pt x="91" y="381"/>
                    <a:pt x="90" y="380"/>
                  </a:cubicBezTo>
                  <a:lnTo>
                    <a:pt x="63" y="357"/>
                  </a:lnTo>
                  <a:cubicBezTo>
                    <a:pt x="62" y="356"/>
                    <a:pt x="61" y="355"/>
                    <a:pt x="60" y="354"/>
                  </a:cubicBezTo>
                  <a:lnTo>
                    <a:pt x="38" y="327"/>
                  </a:lnTo>
                  <a:cubicBezTo>
                    <a:pt x="37" y="325"/>
                    <a:pt x="36" y="324"/>
                    <a:pt x="35" y="323"/>
                  </a:cubicBezTo>
                  <a:lnTo>
                    <a:pt x="18" y="292"/>
                  </a:lnTo>
                  <a:cubicBezTo>
                    <a:pt x="18" y="291"/>
                    <a:pt x="17" y="289"/>
                    <a:pt x="17" y="288"/>
                  </a:cubicBezTo>
                  <a:lnTo>
                    <a:pt x="6" y="253"/>
                  </a:lnTo>
                  <a:cubicBezTo>
                    <a:pt x="5" y="251"/>
                    <a:pt x="5" y="250"/>
                    <a:pt x="5" y="248"/>
                  </a:cubicBezTo>
                  <a:lnTo>
                    <a:pt x="1" y="211"/>
                  </a:lnTo>
                  <a:close/>
                  <a:moveTo>
                    <a:pt x="52" y="243"/>
                  </a:moveTo>
                  <a:lnTo>
                    <a:pt x="51" y="238"/>
                  </a:lnTo>
                  <a:lnTo>
                    <a:pt x="62" y="273"/>
                  </a:lnTo>
                  <a:lnTo>
                    <a:pt x="61" y="269"/>
                  </a:lnTo>
                  <a:lnTo>
                    <a:pt x="78" y="300"/>
                  </a:lnTo>
                  <a:lnTo>
                    <a:pt x="75" y="296"/>
                  </a:lnTo>
                  <a:lnTo>
                    <a:pt x="97" y="323"/>
                  </a:lnTo>
                  <a:lnTo>
                    <a:pt x="94" y="320"/>
                  </a:lnTo>
                  <a:lnTo>
                    <a:pt x="121" y="343"/>
                  </a:lnTo>
                  <a:lnTo>
                    <a:pt x="117" y="340"/>
                  </a:lnTo>
                  <a:lnTo>
                    <a:pt x="149" y="357"/>
                  </a:lnTo>
                  <a:lnTo>
                    <a:pt x="144" y="355"/>
                  </a:lnTo>
                  <a:lnTo>
                    <a:pt x="178" y="365"/>
                  </a:lnTo>
                  <a:lnTo>
                    <a:pt x="174" y="365"/>
                  </a:lnTo>
                  <a:lnTo>
                    <a:pt x="211" y="369"/>
                  </a:lnTo>
                  <a:lnTo>
                    <a:pt x="206" y="369"/>
                  </a:lnTo>
                  <a:lnTo>
                    <a:pt x="243" y="365"/>
                  </a:lnTo>
                  <a:lnTo>
                    <a:pt x="239" y="365"/>
                  </a:lnTo>
                  <a:lnTo>
                    <a:pt x="274" y="355"/>
                  </a:lnTo>
                  <a:lnTo>
                    <a:pt x="269" y="357"/>
                  </a:lnTo>
                  <a:lnTo>
                    <a:pt x="300" y="340"/>
                  </a:lnTo>
                  <a:lnTo>
                    <a:pt x="296" y="343"/>
                  </a:lnTo>
                  <a:lnTo>
                    <a:pt x="323" y="320"/>
                  </a:lnTo>
                  <a:lnTo>
                    <a:pt x="320" y="323"/>
                  </a:lnTo>
                  <a:lnTo>
                    <a:pt x="343" y="296"/>
                  </a:lnTo>
                  <a:lnTo>
                    <a:pt x="340" y="300"/>
                  </a:lnTo>
                  <a:lnTo>
                    <a:pt x="357" y="269"/>
                  </a:lnTo>
                  <a:lnTo>
                    <a:pt x="355" y="274"/>
                  </a:lnTo>
                  <a:lnTo>
                    <a:pt x="365" y="239"/>
                  </a:lnTo>
                  <a:lnTo>
                    <a:pt x="365" y="243"/>
                  </a:lnTo>
                  <a:lnTo>
                    <a:pt x="369" y="206"/>
                  </a:lnTo>
                  <a:lnTo>
                    <a:pt x="369" y="211"/>
                  </a:lnTo>
                  <a:lnTo>
                    <a:pt x="365" y="174"/>
                  </a:lnTo>
                  <a:lnTo>
                    <a:pt x="365" y="178"/>
                  </a:lnTo>
                  <a:lnTo>
                    <a:pt x="355" y="144"/>
                  </a:lnTo>
                  <a:lnTo>
                    <a:pt x="357" y="149"/>
                  </a:lnTo>
                  <a:lnTo>
                    <a:pt x="340" y="117"/>
                  </a:lnTo>
                  <a:lnTo>
                    <a:pt x="343" y="121"/>
                  </a:lnTo>
                  <a:lnTo>
                    <a:pt x="320" y="94"/>
                  </a:lnTo>
                  <a:lnTo>
                    <a:pt x="323" y="97"/>
                  </a:lnTo>
                  <a:lnTo>
                    <a:pt x="296" y="75"/>
                  </a:lnTo>
                  <a:lnTo>
                    <a:pt x="300" y="78"/>
                  </a:lnTo>
                  <a:lnTo>
                    <a:pt x="269" y="61"/>
                  </a:lnTo>
                  <a:lnTo>
                    <a:pt x="273" y="62"/>
                  </a:lnTo>
                  <a:lnTo>
                    <a:pt x="238" y="51"/>
                  </a:lnTo>
                  <a:lnTo>
                    <a:pt x="243" y="52"/>
                  </a:lnTo>
                  <a:lnTo>
                    <a:pt x="206" y="48"/>
                  </a:lnTo>
                  <a:lnTo>
                    <a:pt x="211" y="48"/>
                  </a:lnTo>
                  <a:lnTo>
                    <a:pt x="174" y="52"/>
                  </a:lnTo>
                  <a:lnTo>
                    <a:pt x="179" y="51"/>
                  </a:lnTo>
                  <a:lnTo>
                    <a:pt x="145" y="62"/>
                  </a:lnTo>
                  <a:lnTo>
                    <a:pt x="149" y="61"/>
                  </a:lnTo>
                  <a:lnTo>
                    <a:pt x="117" y="78"/>
                  </a:lnTo>
                  <a:lnTo>
                    <a:pt x="121" y="75"/>
                  </a:lnTo>
                  <a:lnTo>
                    <a:pt x="94" y="97"/>
                  </a:lnTo>
                  <a:lnTo>
                    <a:pt x="97" y="94"/>
                  </a:lnTo>
                  <a:lnTo>
                    <a:pt x="75" y="121"/>
                  </a:lnTo>
                  <a:lnTo>
                    <a:pt x="78" y="117"/>
                  </a:lnTo>
                  <a:lnTo>
                    <a:pt x="61" y="149"/>
                  </a:lnTo>
                  <a:lnTo>
                    <a:pt x="62" y="145"/>
                  </a:lnTo>
                  <a:lnTo>
                    <a:pt x="51" y="179"/>
                  </a:lnTo>
                  <a:lnTo>
                    <a:pt x="52" y="174"/>
                  </a:lnTo>
                  <a:lnTo>
                    <a:pt x="48" y="211"/>
                  </a:lnTo>
                  <a:lnTo>
                    <a:pt x="48" y="206"/>
                  </a:lnTo>
                  <a:lnTo>
                    <a:pt x="52" y="243"/>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01" name="Rectangle 77"/>
            <p:cNvSpPr>
              <a:spLocks noChangeArrowheads="1"/>
            </p:cNvSpPr>
            <p:nvPr/>
          </p:nvSpPr>
          <p:spPr bwMode="auto">
            <a:xfrm>
              <a:off x="4464050" y="1489547"/>
              <a:ext cx="162467" cy="2426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fontAlgn="base">
                <a:spcBef>
                  <a:spcPct val="0"/>
                </a:spcBef>
                <a:spcAft>
                  <a:spcPct val="0"/>
                </a:spcAft>
              </a:pPr>
              <a:r>
                <a:rPr lang="de-DE" sz="1500">
                  <a:solidFill>
                    <a:srgbClr val="000000"/>
                  </a:solidFill>
                  <a:latin typeface="Calibri" pitchFamily="34" charset="0"/>
                </a:rPr>
                <a:t>A </a:t>
              </a:r>
              <a:endParaRPr lang="de-DE">
                <a:latin typeface="Arial" pitchFamily="34" charset="0"/>
              </a:endParaRPr>
            </a:p>
          </p:txBody>
        </p:sp>
        <p:sp>
          <p:nvSpPr>
            <p:cNvPr id="1102" name="Rectangle 78"/>
            <p:cNvSpPr>
              <a:spLocks noChangeArrowheads="1"/>
            </p:cNvSpPr>
            <p:nvPr/>
          </p:nvSpPr>
          <p:spPr bwMode="auto">
            <a:xfrm>
              <a:off x="4598989" y="1489547"/>
              <a:ext cx="62619" cy="2426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fontAlgn="base">
                <a:spcBef>
                  <a:spcPct val="0"/>
                </a:spcBef>
                <a:spcAft>
                  <a:spcPct val="0"/>
                </a:spcAft>
              </a:pPr>
              <a:r>
                <a:rPr lang="de-DE" sz="1500">
                  <a:solidFill>
                    <a:srgbClr val="000000"/>
                  </a:solidFill>
                  <a:latin typeface="Calibri" pitchFamily="34" charset="0"/>
                </a:rPr>
                <a:t>-</a:t>
              </a:r>
              <a:endParaRPr lang="de-DE">
                <a:latin typeface="Arial" pitchFamily="34" charset="0"/>
              </a:endParaRPr>
            </a:p>
          </p:txBody>
        </p:sp>
        <p:sp>
          <p:nvSpPr>
            <p:cNvPr id="1103" name="Rectangle 79"/>
            <p:cNvSpPr>
              <a:spLocks noChangeArrowheads="1"/>
            </p:cNvSpPr>
            <p:nvPr/>
          </p:nvSpPr>
          <p:spPr bwMode="auto">
            <a:xfrm>
              <a:off x="4691063" y="1489547"/>
              <a:ext cx="1155616" cy="2426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fontAlgn="base">
                <a:spcBef>
                  <a:spcPct val="0"/>
                </a:spcBef>
                <a:spcAft>
                  <a:spcPct val="0"/>
                </a:spcAft>
              </a:pPr>
              <a:r>
                <a:rPr lang="de-DE" sz="1500">
                  <a:solidFill>
                    <a:srgbClr val="000000"/>
                  </a:solidFill>
                  <a:latin typeface="Calibri" pitchFamily="34" charset="0"/>
                </a:rPr>
                <a:t>isotopologues</a:t>
              </a:r>
              <a:endParaRPr lang="de-DE">
                <a:latin typeface="Arial" pitchFamily="34" charset="0"/>
              </a:endParaRPr>
            </a:p>
          </p:txBody>
        </p:sp>
        <p:sp>
          <p:nvSpPr>
            <p:cNvPr id="1104" name="Rectangle 80"/>
            <p:cNvSpPr>
              <a:spLocks noChangeArrowheads="1"/>
            </p:cNvSpPr>
            <p:nvPr/>
          </p:nvSpPr>
          <p:spPr bwMode="auto">
            <a:xfrm>
              <a:off x="5932488" y="1484785"/>
              <a:ext cx="155697" cy="2426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fontAlgn="base">
                <a:spcBef>
                  <a:spcPct val="0"/>
                </a:spcBef>
                <a:spcAft>
                  <a:spcPct val="0"/>
                </a:spcAft>
              </a:pPr>
              <a:r>
                <a:rPr lang="de-DE" sz="1500">
                  <a:solidFill>
                    <a:srgbClr val="000000"/>
                  </a:solidFill>
                  <a:latin typeface="Calibri" pitchFamily="34" charset="0"/>
                </a:rPr>
                <a:t>B </a:t>
              </a:r>
              <a:endParaRPr lang="de-DE">
                <a:latin typeface="Arial" pitchFamily="34" charset="0"/>
              </a:endParaRPr>
            </a:p>
          </p:txBody>
        </p:sp>
        <p:sp>
          <p:nvSpPr>
            <p:cNvPr id="1105" name="Rectangle 81"/>
            <p:cNvSpPr>
              <a:spLocks noChangeArrowheads="1"/>
            </p:cNvSpPr>
            <p:nvPr/>
          </p:nvSpPr>
          <p:spPr bwMode="auto">
            <a:xfrm>
              <a:off x="6056314" y="1484785"/>
              <a:ext cx="62619" cy="2426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fontAlgn="base">
                <a:spcBef>
                  <a:spcPct val="0"/>
                </a:spcBef>
                <a:spcAft>
                  <a:spcPct val="0"/>
                </a:spcAft>
              </a:pPr>
              <a:r>
                <a:rPr lang="de-DE" sz="1500">
                  <a:solidFill>
                    <a:srgbClr val="000000"/>
                  </a:solidFill>
                  <a:latin typeface="Calibri" pitchFamily="34" charset="0"/>
                </a:rPr>
                <a:t>-</a:t>
              </a:r>
              <a:endParaRPr lang="de-DE">
                <a:latin typeface="Arial" pitchFamily="34" charset="0"/>
              </a:endParaRPr>
            </a:p>
          </p:txBody>
        </p:sp>
        <p:sp>
          <p:nvSpPr>
            <p:cNvPr id="1106" name="Rectangle 82"/>
            <p:cNvSpPr>
              <a:spLocks noChangeArrowheads="1"/>
            </p:cNvSpPr>
            <p:nvPr/>
          </p:nvSpPr>
          <p:spPr bwMode="auto">
            <a:xfrm>
              <a:off x="6148387" y="1484785"/>
              <a:ext cx="1030313" cy="2426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fontAlgn="base">
                <a:spcBef>
                  <a:spcPct val="0"/>
                </a:spcBef>
                <a:spcAft>
                  <a:spcPct val="0"/>
                </a:spcAft>
              </a:pPr>
              <a:r>
                <a:rPr lang="de-DE" sz="1500">
                  <a:solidFill>
                    <a:srgbClr val="000000"/>
                  </a:solidFill>
                  <a:latin typeface="Calibri" pitchFamily="34" charset="0"/>
                </a:rPr>
                <a:t>isotopomers</a:t>
              </a:r>
              <a:endParaRPr lang="de-DE">
                <a:latin typeface="Arial" pitchFamily="34" charset="0"/>
              </a:endParaRPr>
            </a:p>
          </p:txBody>
        </p:sp>
        <p:sp>
          <p:nvSpPr>
            <p:cNvPr id="1107" name="Rectangle 83"/>
            <p:cNvSpPr>
              <a:spLocks noChangeArrowheads="1"/>
            </p:cNvSpPr>
            <p:nvPr/>
          </p:nvSpPr>
          <p:spPr bwMode="auto">
            <a:xfrm>
              <a:off x="7726363" y="1489547"/>
              <a:ext cx="154006" cy="2426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fontAlgn="base">
                <a:spcBef>
                  <a:spcPct val="0"/>
                </a:spcBef>
                <a:spcAft>
                  <a:spcPct val="0"/>
                </a:spcAft>
              </a:pPr>
              <a:r>
                <a:rPr lang="de-DE" sz="1500">
                  <a:solidFill>
                    <a:srgbClr val="000000"/>
                  </a:solidFill>
                  <a:latin typeface="Calibri" pitchFamily="34" charset="0"/>
                </a:rPr>
                <a:t>C </a:t>
              </a:r>
              <a:endParaRPr lang="de-DE">
                <a:latin typeface="Arial" pitchFamily="34" charset="0"/>
              </a:endParaRPr>
            </a:p>
          </p:txBody>
        </p:sp>
        <p:sp>
          <p:nvSpPr>
            <p:cNvPr id="1108" name="Rectangle 84"/>
            <p:cNvSpPr>
              <a:spLocks noChangeArrowheads="1"/>
            </p:cNvSpPr>
            <p:nvPr/>
          </p:nvSpPr>
          <p:spPr bwMode="auto">
            <a:xfrm>
              <a:off x="7850188" y="1489547"/>
              <a:ext cx="62619" cy="2426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fontAlgn="base">
                <a:spcBef>
                  <a:spcPct val="0"/>
                </a:spcBef>
                <a:spcAft>
                  <a:spcPct val="0"/>
                </a:spcAft>
              </a:pPr>
              <a:r>
                <a:rPr lang="de-DE" sz="1500">
                  <a:solidFill>
                    <a:srgbClr val="000000"/>
                  </a:solidFill>
                  <a:latin typeface="Calibri" pitchFamily="34" charset="0"/>
                </a:rPr>
                <a:t>-</a:t>
              </a:r>
              <a:endParaRPr lang="de-DE">
                <a:latin typeface="Arial" pitchFamily="34" charset="0"/>
              </a:endParaRPr>
            </a:p>
          </p:txBody>
        </p:sp>
        <p:sp>
          <p:nvSpPr>
            <p:cNvPr id="1109" name="Rectangle 85"/>
            <p:cNvSpPr>
              <a:spLocks noChangeArrowheads="1"/>
            </p:cNvSpPr>
            <p:nvPr/>
          </p:nvSpPr>
          <p:spPr bwMode="auto">
            <a:xfrm>
              <a:off x="7940674" y="1489547"/>
              <a:ext cx="1053533" cy="2426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fontAlgn="base">
                <a:spcBef>
                  <a:spcPct val="0"/>
                </a:spcBef>
                <a:spcAft>
                  <a:spcPct val="0"/>
                </a:spcAft>
              </a:pPr>
              <a:r>
                <a:rPr lang="de-DE" sz="1500">
                  <a:solidFill>
                    <a:srgbClr val="000000"/>
                  </a:solidFill>
                  <a:latin typeface="Calibri" pitchFamily="34" charset="0"/>
                </a:rPr>
                <a:t>pool fraction</a:t>
              </a:r>
              <a:endParaRPr lang="de-DE">
                <a:latin typeface="Arial" pitchFamily="34" charset="0"/>
              </a:endParaRPr>
            </a:p>
          </p:txBody>
        </p:sp>
        <p:sp>
          <p:nvSpPr>
            <p:cNvPr id="1110" name="Rectangle 86"/>
            <p:cNvSpPr>
              <a:spLocks noChangeArrowheads="1"/>
            </p:cNvSpPr>
            <p:nvPr/>
          </p:nvSpPr>
          <p:spPr bwMode="auto">
            <a:xfrm>
              <a:off x="7391400" y="2115022"/>
              <a:ext cx="496888" cy="15875"/>
            </a:xfrm>
            <a:prstGeom prst="rect">
              <a:avLst/>
            </a:pr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11" name="Freeform 87"/>
            <p:cNvSpPr>
              <a:spLocks/>
            </p:cNvSpPr>
            <p:nvPr/>
          </p:nvSpPr>
          <p:spPr bwMode="auto">
            <a:xfrm>
              <a:off x="7267575" y="2062634"/>
              <a:ext cx="119063" cy="125413"/>
            </a:xfrm>
            <a:custGeom>
              <a:avLst/>
              <a:gdLst/>
              <a:ahLst/>
              <a:cxnLst>
                <a:cxn ang="0">
                  <a:pos x="176" y="368"/>
                </a:cxn>
                <a:cxn ang="0">
                  <a:pos x="0" y="184"/>
                </a:cxn>
                <a:cxn ang="0">
                  <a:pos x="0" y="184"/>
                </a:cxn>
                <a:cxn ang="0">
                  <a:pos x="0" y="184"/>
                </a:cxn>
                <a:cxn ang="0">
                  <a:pos x="176" y="0"/>
                </a:cxn>
                <a:cxn ang="0">
                  <a:pos x="176" y="0"/>
                </a:cxn>
                <a:cxn ang="0">
                  <a:pos x="176" y="0"/>
                </a:cxn>
                <a:cxn ang="0">
                  <a:pos x="352" y="184"/>
                </a:cxn>
                <a:cxn ang="0">
                  <a:pos x="352" y="184"/>
                </a:cxn>
                <a:cxn ang="0">
                  <a:pos x="352" y="184"/>
                </a:cxn>
                <a:cxn ang="0">
                  <a:pos x="176" y="368"/>
                </a:cxn>
                <a:cxn ang="0">
                  <a:pos x="176" y="368"/>
                </a:cxn>
              </a:cxnLst>
              <a:rect l="0" t="0" r="r" b="b"/>
              <a:pathLst>
                <a:path w="352" h="368">
                  <a:moveTo>
                    <a:pt x="176" y="368"/>
                  </a:moveTo>
                  <a:cubicBezTo>
                    <a:pt x="79" y="368"/>
                    <a:pt x="0" y="286"/>
                    <a:pt x="0" y="184"/>
                  </a:cubicBezTo>
                  <a:cubicBezTo>
                    <a:pt x="0" y="184"/>
                    <a:pt x="0" y="184"/>
                    <a:pt x="0" y="184"/>
                  </a:cubicBezTo>
                  <a:lnTo>
                    <a:pt x="0" y="184"/>
                  </a:lnTo>
                  <a:cubicBezTo>
                    <a:pt x="0" y="83"/>
                    <a:pt x="79" y="0"/>
                    <a:pt x="176" y="0"/>
                  </a:cubicBezTo>
                  <a:cubicBezTo>
                    <a:pt x="176" y="0"/>
                    <a:pt x="176" y="0"/>
                    <a:pt x="176" y="0"/>
                  </a:cubicBezTo>
                  <a:lnTo>
                    <a:pt x="176" y="0"/>
                  </a:lnTo>
                  <a:cubicBezTo>
                    <a:pt x="274" y="0"/>
                    <a:pt x="352" y="83"/>
                    <a:pt x="352" y="184"/>
                  </a:cubicBezTo>
                  <a:cubicBezTo>
                    <a:pt x="352" y="184"/>
                    <a:pt x="352" y="184"/>
                    <a:pt x="352" y="184"/>
                  </a:cubicBezTo>
                  <a:lnTo>
                    <a:pt x="352" y="184"/>
                  </a:lnTo>
                  <a:cubicBezTo>
                    <a:pt x="352" y="286"/>
                    <a:pt x="274" y="368"/>
                    <a:pt x="176" y="368"/>
                  </a:cubicBezTo>
                  <a:cubicBezTo>
                    <a:pt x="176" y="368"/>
                    <a:pt x="176" y="368"/>
                    <a:pt x="176" y="368"/>
                  </a:cubicBezTo>
                  <a:close/>
                </a:path>
              </a:pathLst>
            </a:custGeom>
            <a:solidFill>
              <a:srgbClr val="7F7F7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12" name="Freeform 88"/>
            <p:cNvSpPr>
              <a:spLocks noEditPoints="1"/>
            </p:cNvSpPr>
            <p:nvPr/>
          </p:nvSpPr>
          <p:spPr bwMode="auto">
            <a:xfrm>
              <a:off x="7259638" y="2054697"/>
              <a:ext cx="134938" cy="142875"/>
            </a:xfrm>
            <a:custGeom>
              <a:avLst/>
              <a:gdLst/>
              <a:ahLst/>
              <a:cxnLst>
                <a:cxn ang="0">
                  <a:pos x="198" y="416"/>
                </a:cxn>
                <a:cxn ang="0">
                  <a:pos x="159" y="411"/>
                </a:cxn>
                <a:cxn ang="0">
                  <a:pos x="121" y="399"/>
                </a:cxn>
                <a:cxn ang="0">
                  <a:pos x="87" y="379"/>
                </a:cxn>
                <a:cxn ang="0">
                  <a:pos x="56" y="352"/>
                </a:cxn>
                <a:cxn ang="0">
                  <a:pos x="15" y="287"/>
                </a:cxn>
                <a:cxn ang="0">
                  <a:pos x="5" y="248"/>
                </a:cxn>
                <a:cxn ang="0">
                  <a:pos x="1" y="206"/>
                </a:cxn>
                <a:cxn ang="0">
                  <a:pos x="5" y="165"/>
                </a:cxn>
                <a:cxn ang="0">
                  <a:pos x="18" y="124"/>
                </a:cxn>
                <a:cxn ang="0">
                  <a:pos x="61" y="60"/>
                </a:cxn>
                <a:cxn ang="0">
                  <a:pos x="91" y="36"/>
                </a:cxn>
                <a:cxn ang="0">
                  <a:pos x="125" y="17"/>
                </a:cxn>
                <a:cxn ang="0">
                  <a:pos x="163" y="5"/>
                </a:cxn>
                <a:cxn ang="0">
                  <a:pos x="203" y="1"/>
                </a:cxn>
                <a:cxn ang="0">
                  <a:pos x="244" y="6"/>
                </a:cxn>
                <a:cxn ang="0">
                  <a:pos x="281" y="19"/>
                </a:cxn>
                <a:cxn ang="0">
                  <a:pos x="315" y="38"/>
                </a:cxn>
                <a:cxn ang="0">
                  <a:pos x="346" y="66"/>
                </a:cxn>
                <a:cxn ang="0">
                  <a:pos x="385" y="131"/>
                </a:cxn>
                <a:cxn ang="0">
                  <a:pos x="396" y="169"/>
                </a:cxn>
                <a:cxn ang="0">
                  <a:pos x="400" y="211"/>
                </a:cxn>
                <a:cxn ang="0">
                  <a:pos x="396" y="252"/>
                </a:cxn>
                <a:cxn ang="0">
                  <a:pos x="383" y="293"/>
                </a:cxn>
                <a:cxn ang="0">
                  <a:pos x="341" y="356"/>
                </a:cxn>
                <a:cxn ang="0">
                  <a:pos x="311" y="382"/>
                </a:cxn>
                <a:cxn ang="0">
                  <a:pos x="276" y="401"/>
                </a:cxn>
                <a:cxn ang="0">
                  <a:pos x="239" y="412"/>
                </a:cxn>
                <a:cxn ang="0">
                  <a:pos x="234" y="365"/>
                </a:cxn>
                <a:cxn ang="0">
                  <a:pos x="263" y="355"/>
                </a:cxn>
                <a:cxn ang="0">
                  <a:pos x="288" y="341"/>
                </a:cxn>
                <a:cxn ang="0">
                  <a:pos x="310" y="320"/>
                </a:cxn>
                <a:cxn ang="0">
                  <a:pos x="342" y="268"/>
                </a:cxn>
                <a:cxn ang="0">
                  <a:pos x="349" y="239"/>
                </a:cxn>
                <a:cxn ang="0">
                  <a:pos x="353" y="206"/>
                </a:cxn>
                <a:cxn ang="0">
                  <a:pos x="349" y="174"/>
                </a:cxn>
                <a:cxn ang="0">
                  <a:pos x="339" y="144"/>
                </a:cxn>
                <a:cxn ang="0">
                  <a:pos x="305" y="91"/>
                </a:cxn>
                <a:cxn ang="0">
                  <a:pos x="284" y="75"/>
                </a:cxn>
                <a:cxn ang="0">
                  <a:pos x="258" y="60"/>
                </a:cxn>
                <a:cxn ang="0">
                  <a:pos x="229" y="51"/>
                </a:cxn>
                <a:cxn ang="0">
                  <a:pos x="198" y="48"/>
                </a:cxn>
                <a:cxn ang="0">
                  <a:pos x="168" y="52"/>
                </a:cxn>
                <a:cxn ang="0">
                  <a:pos x="140" y="62"/>
                </a:cxn>
                <a:cxn ang="0">
                  <a:pos x="114" y="77"/>
                </a:cxn>
                <a:cxn ang="0">
                  <a:pos x="92" y="97"/>
                </a:cxn>
                <a:cxn ang="0">
                  <a:pos x="59" y="150"/>
                </a:cxn>
                <a:cxn ang="0">
                  <a:pos x="51" y="178"/>
                </a:cxn>
                <a:cxn ang="0">
                  <a:pos x="48" y="211"/>
                </a:cxn>
                <a:cxn ang="0">
                  <a:pos x="52" y="243"/>
                </a:cxn>
                <a:cxn ang="0">
                  <a:pos x="62" y="274"/>
                </a:cxn>
                <a:cxn ang="0">
                  <a:pos x="97" y="325"/>
                </a:cxn>
                <a:cxn ang="0">
                  <a:pos x="118" y="343"/>
                </a:cxn>
                <a:cxn ang="0">
                  <a:pos x="144" y="358"/>
                </a:cxn>
                <a:cxn ang="0">
                  <a:pos x="172" y="365"/>
                </a:cxn>
                <a:cxn ang="0">
                  <a:pos x="203" y="369"/>
                </a:cxn>
                <a:cxn ang="0">
                  <a:pos x="234" y="365"/>
                </a:cxn>
              </a:cxnLst>
              <a:rect l="0" t="0" r="r" b="b"/>
              <a:pathLst>
                <a:path w="401" h="417">
                  <a:moveTo>
                    <a:pt x="203" y="416"/>
                  </a:moveTo>
                  <a:cubicBezTo>
                    <a:pt x="201" y="417"/>
                    <a:pt x="200" y="417"/>
                    <a:pt x="198" y="416"/>
                  </a:cubicBezTo>
                  <a:lnTo>
                    <a:pt x="163" y="412"/>
                  </a:lnTo>
                  <a:cubicBezTo>
                    <a:pt x="161" y="412"/>
                    <a:pt x="160" y="412"/>
                    <a:pt x="159" y="411"/>
                  </a:cubicBezTo>
                  <a:lnTo>
                    <a:pt x="126" y="401"/>
                  </a:lnTo>
                  <a:cubicBezTo>
                    <a:pt x="124" y="401"/>
                    <a:pt x="122" y="400"/>
                    <a:pt x="121" y="399"/>
                  </a:cubicBezTo>
                  <a:lnTo>
                    <a:pt x="91" y="382"/>
                  </a:lnTo>
                  <a:cubicBezTo>
                    <a:pt x="89" y="382"/>
                    <a:pt x="88" y="381"/>
                    <a:pt x="87" y="379"/>
                  </a:cubicBezTo>
                  <a:lnTo>
                    <a:pt x="61" y="356"/>
                  </a:lnTo>
                  <a:cubicBezTo>
                    <a:pt x="59" y="355"/>
                    <a:pt x="58" y="353"/>
                    <a:pt x="56" y="352"/>
                  </a:cubicBezTo>
                  <a:lnTo>
                    <a:pt x="18" y="294"/>
                  </a:lnTo>
                  <a:cubicBezTo>
                    <a:pt x="17" y="292"/>
                    <a:pt x="16" y="289"/>
                    <a:pt x="15" y="287"/>
                  </a:cubicBezTo>
                  <a:lnTo>
                    <a:pt x="5" y="252"/>
                  </a:lnTo>
                  <a:cubicBezTo>
                    <a:pt x="5" y="251"/>
                    <a:pt x="5" y="249"/>
                    <a:pt x="5" y="248"/>
                  </a:cubicBezTo>
                  <a:lnTo>
                    <a:pt x="1" y="211"/>
                  </a:lnTo>
                  <a:cubicBezTo>
                    <a:pt x="0" y="209"/>
                    <a:pt x="0" y="208"/>
                    <a:pt x="1" y="206"/>
                  </a:cubicBezTo>
                  <a:lnTo>
                    <a:pt x="5" y="169"/>
                  </a:lnTo>
                  <a:cubicBezTo>
                    <a:pt x="5" y="167"/>
                    <a:pt x="5" y="166"/>
                    <a:pt x="5" y="165"/>
                  </a:cubicBezTo>
                  <a:lnTo>
                    <a:pt x="15" y="131"/>
                  </a:lnTo>
                  <a:cubicBezTo>
                    <a:pt x="16" y="128"/>
                    <a:pt x="17" y="126"/>
                    <a:pt x="18" y="124"/>
                  </a:cubicBezTo>
                  <a:lnTo>
                    <a:pt x="56" y="65"/>
                  </a:lnTo>
                  <a:cubicBezTo>
                    <a:pt x="58" y="63"/>
                    <a:pt x="59" y="62"/>
                    <a:pt x="61" y="60"/>
                  </a:cubicBezTo>
                  <a:lnTo>
                    <a:pt x="87" y="38"/>
                  </a:lnTo>
                  <a:cubicBezTo>
                    <a:pt x="88" y="37"/>
                    <a:pt x="89" y="36"/>
                    <a:pt x="91" y="36"/>
                  </a:cubicBezTo>
                  <a:lnTo>
                    <a:pt x="121" y="19"/>
                  </a:lnTo>
                  <a:cubicBezTo>
                    <a:pt x="122" y="18"/>
                    <a:pt x="123" y="17"/>
                    <a:pt x="125" y="17"/>
                  </a:cubicBezTo>
                  <a:lnTo>
                    <a:pt x="158" y="6"/>
                  </a:lnTo>
                  <a:cubicBezTo>
                    <a:pt x="159" y="5"/>
                    <a:pt x="161" y="5"/>
                    <a:pt x="163" y="5"/>
                  </a:cubicBezTo>
                  <a:lnTo>
                    <a:pt x="198" y="1"/>
                  </a:lnTo>
                  <a:cubicBezTo>
                    <a:pt x="200" y="0"/>
                    <a:pt x="201" y="0"/>
                    <a:pt x="203" y="1"/>
                  </a:cubicBezTo>
                  <a:lnTo>
                    <a:pt x="239" y="5"/>
                  </a:lnTo>
                  <a:cubicBezTo>
                    <a:pt x="241" y="5"/>
                    <a:pt x="242" y="5"/>
                    <a:pt x="244" y="6"/>
                  </a:cubicBezTo>
                  <a:lnTo>
                    <a:pt x="277" y="17"/>
                  </a:lnTo>
                  <a:cubicBezTo>
                    <a:pt x="279" y="17"/>
                    <a:pt x="280" y="18"/>
                    <a:pt x="281" y="19"/>
                  </a:cubicBezTo>
                  <a:lnTo>
                    <a:pt x="311" y="36"/>
                  </a:lnTo>
                  <a:cubicBezTo>
                    <a:pt x="313" y="36"/>
                    <a:pt x="314" y="37"/>
                    <a:pt x="315" y="38"/>
                  </a:cubicBezTo>
                  <a:lnTo>
                    <a:pt x="341" y="60"/>
                  </a:lnTo>
                  <a:cubicBezTo>
                    <a:pt x="343" y="62"/>
                    <a:pt x="344" y="64"/>
                    <a:pt x="346" y="66"/>
                  </a:cubicBezTo>
                  <a:lnTo>
                    <a:pt x="383" y="125"/>
                  </a:lnTo>
                  <a:cubicBezTo>
                    <a:pt x="384" y="127"/>
                    <a:pt x="385" y="129"/>
                    <a:pt x="385" y="131"/>
                  </a:cubicBezTo>
                  <a:lnTo>
                    <a:pt x="395" y="165"/>
                  </a:lnTo>
                  <a:cubicBezTo>
                    <a:pt x="396" y="166"/>
                    <a:pt x="396" y="167"/>
                    <a:pt x="396" y="169"/>
                  </a:cubicBezTo>
                  <a:lnTo>
                    <a:pt x="400" y="206"/>
                  </a:lnTo>
                  <a:cubicBezTo>
                    <a:pt x="401" y="208"/>
                    <a:pt x="401" y="209"/>
                    <a:pt x="400" y="211"/>
                  </a:cubicBezTo>
                  <a:lnTo>
                    <a:pt x="396" y="248"/>
                  </a:lnTo>
                  <a:cubicBezTo>
                    <a:pt x="396" y="249"/>
                    <a:pt x="396" y="251"/>
                    <a:pt x="396" y="252"/>
                  </a:cubicBezTo>
                  <a:lnTo>
                    <a:pt x="386" y="287"/>
                  </a:lnTo>
                  <a:cubicBezTo>
                    <a:pt x="385" y="289"/>
                    <a:pt x="384" y="291"/>
                    <a:pt x="383" y="293"/>
                  </a:cubicBezTo>
                  <a:lnTo>
                    <a:pt x="346" y="351"/>
                  </a:lnTo>
                  <a:cubicBezTo>
                    <a:pt x="344" y="353"/>
                    <a:pt x="343" y="355"/>
                    <a:pt x="341" y="356"/>
                  </a:cubicBezTo>
                  <a:lnTo>
                    <a:pt x="315" y="379"/>
                  </a:lnTo>
                  <a:cubicBezTo>
                    <a:pt x="314" y="381"/>
                    <a:pt x="313" y="382"/>
                    <a:pt x="311" y="382"/>
                  </a:cubicBezTo>
                  <a:lnTo>
                    <a:pt x="281" y="399"/>
                  </a:lnTo>
                  <a:cubicBezTo>
                    <a:pt x="280" y="400"/>
                    <a:pt x="278" y="401"/>
                    <a:pt x="276" y="401"/>
                  </a:cubicBezTo>
                  <a:lnTo>
                    <a:pt x="243" y="411"/>
                  </a:lnTo>
                  <a:cubicBezTo>
                    <a:pt x="242" y="412"/>
                    <a:pt x="241" y="412"/>
                    <a:pt x="239" y="412"/>
                  </a:cubicBezTo>
                  <a:lnTo>
                    <a:pt x="203" y="416"/>
                  </a:lnTo>
                  <a:close/>
                  <a:moveTo>
                    <a:pt x="234" y="365"/>
                  </a:moveTo>
                  <a:lnTo>
                    <a:pt x="230" y="365"/>
                  </a:lnTo>
                  <a:lnTo>
                    <a:pt x="263" y="355"/>
                  </a:lnTo>
                  <a:lnTo>
                    <a:pt x="258" y="358"/>
                  </a:lnTo>
                  <a:lnTo>
                    <a:pt x="288" y="341"/>
                  </a:lnTo>
                  <a:lnTo>
                    <a:pt x="284" y="343"/>
                  </a:lnTo>
                  <a:lnTo>
                    <a:pt x="310" y="320"/>
                  </a:lnTo>
                  <a:lnTo>
                    <a:pt x="305" y="326"/>
                  </a:lnTo>
                  <a:lnTo>
                    <a:pt x="342" y="268"/>
                  </a:lnTo>
                  <a:lnTo>
                    <a:pt x="339" y="274"/>
                  </a:lnTo>
                  <a:lnTo>
                    <a:pt x="349" y="239"/>
                  </a:lnTo>
                  <a:lnTo>
                    <a:pt x="349" y="243"/>
                  </a:lnTo>
                  <a:lnTo>
                    <a:pt x="353" y="206"/>
                  </a:lnTo>
                  <a:lnTo>
                    <a:pt x="353" y="211"/>
                  </a:lnTo>
                  <a:lnTo>
                    <a:pt x="349" y="174"/>
                  </a:lnTo>
                  <a:lnTo>
                    <a:pt x="349" y="178"/>
                  </a:lnTo>
                  <a:lnTo>
                    <a:pt x="339" y="144"/>
                  </a:lnTo>
                  <a:lnTo>
                    <a:pt x="342" y="150"/>
                  </a:lnTo>
                  <a:lnTo>
                    <a:pt x="305" y="91"/>
                  </a:lnTo>
                  <a:lnTo>
                    <a:pt x="310" y="97"/>
                  </a:lnTo>
                  <a:lnTo>
                    <a:pt x="284" y="75"/>
                  </a:lnTo>
                  <a:lnTo>
                    <a:pt x="288" y="77"/>
                  </a:lnTo>
                  <a:lnTo>
                    <a:pt x="258" y="60"/>
                  </a:lnTo>
                  <a:lnTo>
                    <a:pt x="262" y="62"/>
                  </a:lnTo>
                  <a:lnTo>
                    <a:pt x="229" y="51"/>
                  </a:lnTo>
                  <a:lnTo>
                    <a:pt x="234" y="52"/>
                  </a:lnTo>
                  <a:lnTo>
                    <a:pt x="198" y="48"/>
                  </a:lnTo>
                  <a:lnTo>
                    <a:pt x="203" y="48"/>
                  </a:lnTo>
                  <a:lnTo>
                    <a:pt x="168" y="52"/>
                  </a:lnTo>
                  <a:lnTo>
                    <a:pt x="173" y="51"/>
                  </a:lnTo>
                  <a:lnTo>
                    <a:pt x="140" y="62"/>
                  </a:lnTo>
                  <a:lnTo>
                    <a:pt x="144" y="60"/>
                  </a:lnTo>
                  <a:lnTo>
                    <a:pt x="114" y="77"/>
                  </a:lnTo>
                  <a:lnTo>
                    <a:pt x="118" y="75"/>
                  </a:lnTo>
                  <a:lnTo>
                    <a:pt x="92" y="97"/>
                  </a:lnTo>
                  <a:lnTo>
                    <a:pt x="97" y="91"/>
                  </a:lnTo>
                  <a:lnTo>
                    <a:pt x="59" y="150"/>
                  </a:lnTo>
                  <a:lnTo>
                    <a:pt x="61" y="144"/>
                  </a:lnTo>
                  <a:lnTo>
                    <a:pt x="51" y="178"/>
                  </a:lnTo>
                  <a:lnTo>
                    <a:pt x="52" y="174"/>
                  </a:lnTo>
                  <a:lnTo>
                    <a:pt x="48" y="211"/>
                  </a:lnTo>
                  <a:lnTo>
                    <a:pt x="48" y="206"/>
                  </a:lnTo>
                  <a:lnTo>
                    <a:pt x="52" y="243"/>
                  </a:lnTo>
                  <a:lnTo>
                    <a:pt x="52" y="239"/>
                  </a:lnTo>
                  <a:lnTo>
                    <a:pt x="62" y="274"/>
                  </a:lnTo>
                  <a:lnTo>
                    <a:pt x="59" y="267"/>
                  </a:lnTo>
                  <a:lnTo>
                    <a:pt x="97" y="325"/>
                  </a:lnTo>
                  <a:lnTo>
                    <a:pt x="92" y="320"/>
                  </a:lnTo>
                  <a:lnTo>
                    <a:pt x="118" y="343"/>
                  </a:lnTo>
                  <a:lnTo>
                    <a:pt x="114" y="341"/>
                  </a:lnTo>
                  <a:lnTo>
                    <a:pt x="144" y="358"/>
                  </a:lnTo>
                  <a:lnTo>
                    <a:pt x="139" y="355"/>
                  </a:lnTo>
                  <a:lnTo>
                    <a:pt x="172" y="365"/>
                  </a:lnTo>
                  <a:lnTo>
                    <a:pt x="168" y="365"/>
                  </a:lnTo>
                  <a:lnTo>
                    <a:pt x="203" y="369"/>
                  </a:lnTo>
                  <a:lnTo>
                    <a:pt x="198" y="369"/>
                  </a:lnTo>
                  <a:lnTo>
                    <a:pt x="234" y="365"/>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13" name="Freeform 89"/>
            <p:cNvSpPr>
              <a:spLocks/>
            </p:cNvSpPr>
            <p:nvPr/>
          </p:nvSpPr>
          <p:spPr bwMode="auto">
            <a:xfrm>
              <a:off x="7472363" y="2062634"/>
              <a:ext cx="119063" cy="125413"/>
            </a:xfrm>
            <a:custGeom>
              <a:avLst/>
              <a:gdLst/>
              <a:ahLst/>
              <a:cxnLst>
                <a:cxn ang="0">
                  <a:pos x="176" y="368"/>
                </a:cxn>
                <a:cxn ang="0">
                  <a:pos x="0" y="184"/>
                </a:cxn>
                <a:cxn ang="0">
                  <a:pos x="0" y="184"/>
                </a:cxn>
                <a:cxn ang="0">
                  <a:pos x="0" y="184"/>
                </a:cxn>
                <a:cxn ang="0">
                  <a:pos x="176" y="0"/>
                </a:cxn>
                <a:cxn ang="0">
                  <a:pos x="176" y="0"/>
                </a:cxn>
                <a:cxn ang="0">
                  <a:pos x="176" y="0"/>
                </a:cxn>
                <a:cxn ang="0">
                  <a:pos x="352" y="184"/>
                </a:cxn>
                <a:cxn ang="0">
                  <a:pos x="352" y="184"/>
                </a:cxn>
                <a:cxn ang="0">
                  <a:pos x="352" y="184"/>
                </a:cxn>
                <a:cxn ang="0">
                  <a:pos x="176" y="368"/>
                </a:cxn>
                <a:cxn ang="0">
                  <a:pos x="176" y="368"/>
                </a:cxn>
              </a:cxnLst>
              <a:rect l="0" t="0" r="r" b="b"/>
              <a:pathLst>
                <a:path w="352" h="368">
                  <a:moveTo>
                    <a:pt x="176" y="368"/>
                  </a:moveTo>
                  <a:cubicBezTo>
                    <a:pt x="79" y="368"/>
                    <a:pt x="0" y="286"/>
                    <a:pt x="0" y="184"/>
                  </a:cubicBezTo>
                  <a:cubicBezTo>
                    <a:pt x="0" y="184"/>
                    <a:pt x="0" y="184"/>
                    <a:pt x="0" y="184"/>
                  </a:cubicBezTo>
                  <a:lnTo>
                    <a:pt x="0" y="184"/>
                  </a:lnTo>
                  <a:cubicBezTo>
                    <a:pt x="0" y="83"/>
                    <a:pt x="79" y="0"/>
                    <a:pt x="176" y="0"/>
                  </a:cubicBezTo>
                  <a:cubicBezTo>
                    <a:pt x="176" y="0"/>
                    <a:pt x="176" y="0"/>
                    <a:pt x="176" y="0"/>
                  </a:cubicBezTo>
                  <a:lnTo>
                    <a:pt x="176" y="0"/>
                  </a:lnTo>
                  <a:cubicBezTo>
                    <a:pt x="274" y="0"/>
                    <a:pt x="352" y="83"/>
                    <a:pt x="352" y="184"/>
                  </a:cubicBezTo>
                  <a:cubicBezTo>
                    <a:pt x="352" y="184"/>
                    <a:pt x="352" y="184"/>
                    <a:pt x="352" y="184"/>
                  </a:cubicBezTo>
                  <a:lnTo>
                    <a:pt x="352" y="184"/>
                  </a:lnTo>
                  <a:cubicBezTo>
                    <a:pt x="352" y="286"/>
                    <a:pt x="274" y="368"/>
                    <a:pt x="176" y="368"/>
                  </a:cubicBezTo>
                  <a:cubicBezTo>
                    <a:pt x="176" y="368"/>
                    <a:pt x="176" y="368"/>
                    <a:pt x="176" y="368"/>
                  </a:cubicBezTo>
                  <a:close/>
                </a:path>
              </a:pathLst>
            </a:custGeom>
            <a:solidFill>
              <a:srgbClr val="7F7F7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14" name="Freeform 90"/>
            <p:cNvSpPr>
              <a:spLocks noEditPoints="1"/>
            </p:cNvSpPr>
            <p:nvPr/>
          </p:nvSpPr>
          <p:spPr bwMode="auto">
            <a:xfrm>
              <a:off x="7464425" y="2054697"/>
              <a:ext cx="134938" cy="142875"/>
            </a:xfrm>
            <a:custGeom>
              <a:avLst/>
              <a:gdLst/>
              <a:ahLst/>
              <a:cxnLst>
                <a:cxn ang="0">
                  <a:pos x="198" y="416"/>
                </a:cxn>
                <a:cxn ang="0">
                  <a:pos x="159" y="411"/>
                </a:cxn>
                <a:cxn ang="0">
                  <a:pos x="121" y="399"/>
                </a:cxn>
                <a:cxn ang="0">
                  <a:pos x="87" y="379"/>
                </a:cxn>
                <a:cxn ang="0">
                  <a:pos x="56" y="352"/>
                </a:cxn>
                <a:cxn ang="0">
                  <a:pos x="15" y="287"/>
                </a:cxn>
                <a:cxn ang="0">
                  <a:pos x="5" y="248"/>
                </a:cxn>
                <a:cxn ang="0">
                  <a:pos x="1" y="206"/>
                </a:cxn>
                <a:cxn ang="0">
                  <a:pos x="5" y="165"/>
                </a:cxn>
                <a:cxn ang="0">
                  <a:pos x="18" y="124"/>
                </a:cxn>
                <a:cxn ang="0">
                  <a:pos x="61" y="60"/>
                </a:cxn>
                <a:cxn ang="0">
                  <a:pos x="91" y="36"/>
                </a:cxn>
                <a:cxn ang="0">
                  <a:pos x="125" y="17"/>
                </a:cxn>
                <a:cxn ang="0">
                  <a:pos x="163" y="5"/>
                </a:cxn>
                <a:cxn ang="0">
                  <a:pos x="203" y="1"/>
                </a:cxn>
                <a:cxn ang="0">
                  <a:pos x="244" y="6"/>
                </a:cxn>
                <a:cxn ang="0">
                  <a:pos x="281" y="19"/>
                </a:cxn>
                <a:cxn ang="0">
                  <a:pos x="315" y="38"/>
                </a:cxn>
                <a:cxn ang="0">
                  <a:pos x="346" y="66"/>
                </a:cxn>
                <a:cxn ang="0">
                  <a:pos x="385" y="131"/>
                </a:cxn>
                <a:cxn ang="0">
                  <a:pos x="396" y="169"/>
                </a:cxn>
                <a:cxn ang="0">
                  <a:pos x="400" y="211"/>
                </a:cxn>
                <a:cxn ang="0">
                  <a:pos x="396" y="252"/>
                </a:cxn>
                <a:cxn ang="0">
                  <a:pos x="383" y="293"/>
                </a:cxn>
                <a:cxn ang="0">
                  <a:pos x="341" y="356"/>
                </a:cxn>
                <a:cxn ang="0">
                  <a:pos x="311" y="382"/>
                </a:cxn>
                <a:cxn ang="0">
                  <a:pos x="276" y="401"/>
                </a:cxn>
                <a:cxn ang="0">
                  <a:pos x="239" y="412"/>
                </a:cxn>
                <a:cxn ang="0">
                  <a:pos x="234" y="365"/>
                </a:cxn>
                <a:cxn ang="0">
                  <a:pos x="263" y="355"/>
                </a:cxn>
                <a:cxn ang="0">
                  <a:pos x="288" y="341"/>
                </a:cxn>
                <a:cxn ang="0">
                  <a:pos x="310" y="320"/>
                </a:cxn>
                <a:cxn ang="0">
                  <a:pos x="342" y="268"/>
                </a:cxn>
                <a:cxn ang="0">
                  <a:pos x="349" y="239"/>
                </a:cxn>
                <a:cxn ang="0">
                  <a:pos x="353" y="206"/>
                </a:cxn>
                <a:cxn ang="0">
                  <a:pos x="349" y="174"/>
                </a:cxn>
                <a:cxn ang="0">
                  <a:pos x="339" y="144"/>
                </a:cxn>
                <a:cxn ang="0">
                  <a:pos x="305" y="91"/>
                </a:cxn>
                <a:cxn ang="0">
                  <a:pos x="284" y="75"/>
                </a:cxn>
                <a:cxn ang="0">
                  <a:pos x="258" y="60"/>
                </a:cxn>
                <a:cxn ang="0">
                  <a:pos x="229" y="51"/>
                </a:cxn>
                <a:cxn ang="0">
                  <a:pos x="198" y="48"/>
                </a:cxn>
                <a:cxn ang="0">
                  <a:pos x="168" y="52"/>
                </a:cxn>
                <a:cxn ang="0">
                  <a:pos x="140" y="62"/>
                </a:cxn>
                <a:cxn ang="0">
                  <a:pos x="114" y="77"/>
                </a:cxn>
                <a:cxn ang="0">
                  <a:pos x="92" y="97"/>
                </a:cxn>
                <a:cxn ang="0">
                  <a:pos x="59" y="150"/>
                </a:cxn>
                <a:cxn ang="0">
                  <a:pos x="51" y="178"/>
                </a:cxn>
                <a:cxn ang="0">
                  <a:pos x="48" y="211"/>
                </a:cxn>
                <a:cxn ang="0">
                  <a:pos x="52" y="243"/>
                </a:cxn>
                <a:cxn ang="0">
                  <a:pos x="62" y="274"/>
                </a:cxn>
                <a:cxn ang="0">
                  <a:pos x="97" y="325"/>
                </a:cxn>
                <a:cxn ang="0">
                  <a:pos x="118" y="343"/>
                </a:cxn>
                <a:cxn ang="0">
                  <a:pos x="144" y="358"/>
                </a:cxn>
                <a:cxn ang="0">
                  <a:pos x="172" y="365"/>
                </a:cxn>
                <a:cxn ang="0">
                  <a:pos x="203" y="369"/>
                </a:cxn>
                <a:cxn ang="0">
                  <a:pos x="234" y="365"/>
                </a:cxn>
              </a:cxnLst>
              <a:rect l="0" t="0" r="r" b="b"/>
              <a:pathLst>
                <a:path w="401" h="417">
                  <a:moveTo>
                    <a:pt x="203" y="416"/>
                  </a:moveTo>
                  <a:cubicBezTo>
                    <a:pt x="201" y="417"/>
                    <a:pt x="200" y="417"/>
                    <a:pt x="198" y="416"/>
                  </a:cubicBezTo>
                  <a:lnTo>
                    <a:pt x="163" y="412"/>
                  </a:lnTo>
                  <a:cubicBezTo>
                    <a:pt x="161" y="412"/>
                    <a:pt x="160" y="412"/>
                    <a:pt x="159" y="411"/>
                  </a:cubicBezTo>
                  <a:lnTo>
                    <a:pt x="126" y="401"/>
                  </a:lnTo>
                  <a:cubicBezTo>
                    <a:pt x="124" y="401"/>
                    <a:pt x="122" y="400"/>
                    <a:pt x="121" y="399"/>
                  </a:cubicBezTo>
                  <a:lnTo>
                    <a:pt x="91" y="382"/>
                  </a:lnTo>
                  <a:cubicBezTo>
                    <a:pt x="89" y="382"/>
                    <a:pt x="88" y="381"/>
                    <a:pt x="87" y="379"/>
                  </a:cubicBezTo>
                  <a:lnTo>
                    <a:pt x="61" y="356"/>
                  </a:lnTo>
                  <a:cubicBezTo>
                    <a:pt x="59" y="355"/>
                    <a:pt x="58" y="353"/>
                    <a:pt x="56" y="352"/>
                  </a:cubicBezTo>
                  <a:lnTo>
                    <a:pt x="18" y="294"/>
                  </a:lnTo>
                  <a:cubicBezTo>
                    <a:pt x="17" y="292"/>
                    <a:pt x="16" y="289"/>
                    <a:pt x="15" y="287"/>
                  </a:cubicBezTo>
                  <a:lnTo>
                    <a:pt x="5" y="252"/>
                  </a:lnTo>
                  <a:cubicBezTo>
                    <a:pt x="5" y="251"/>
                    <a:pt x="5" y="249"/>
                    <a:pt x="5" y="248"/>
                  </a:cubicBezTo>
                  <a:lnTo>
                    <a:pt x="1" y="211"/>
                  </a:lnTo>
                  <a:cubicBezTo>
                    <a:pt x="0" y="209"/>
                    <a:pt x="0" y="208"/>
                    <a:pt x="1" y="206"/>
                  </a:cubicBezTo>
                  <a:lnTo>
                    <a:pt x="5" y="169"/>
                  </a:lnTo>
                  <a:cubicBezTo>
                    <a:pt x="5" y="167"/>
                    <a:pt x="5" y="166"/>
                    <a:pt x="5" y="165"/>
                  </a:cubicBezTo>
                  <a:lnTo>
                    <a:pt x="15" y="131"/>
                  </a:lnTo>
                  <a:cubicBezTo>
                    <a:pt x="16" y="128"/>
                    <a:pt x="17" y="126"/>
                    <a:pt x="18" y="124"/>
                  </a:cubicBezTo>
                  <a:lnTo>
                    <a:pt x="56" y="65"/>
                  </a:lnTo>
                  <a:cubicBezTo>
                    <a:pt x="58" y="63"/>
                    <a:pt x="59" y="62"/>
                    <a:pt x="61" y="60"/>
                  </a:cubicBezTo>
                  <a:lnTo>
                    <a:pt x="87" y="38"/>
                  </a:lnTo>
                  <a:cubicBezTo>
                    <a:pt x="88" y="37"/>
                    <a:pt x="89" y="36"/>
                    <a:pt x="91" y="36"/>
                  </a:cubicBezTo>
                  <a:lnTo>
                    <a:pt x="121" y="19"/>
                  </a:lnTo>
                  <a:cubicBezTo>
                    <a:pt x="122" y="18"/>
                    <a:pt x="123" y="17"/>
                    <a:pt x="125" y="17"/>
                  </a:cubicBezTo>
                  <a:lnTo>
                    <a:pt x="158" y="6"/>
                  </a:lnTo>
                  <a:cubicBezTo>
                    <a:pt x="159" y="5"/>
                    <a:pt x="161" y="5"/>
                    <a:pt x="163" y="5"/>
                  </a:cubicBezTo>
                  <a:lnTo>
                    <a:pt x="198" y="1"/>
                  </a:lnTo>
                  <a:cubicBezTo>
                    <a:pt x="200" y="0"/>
                    <a:pt x="201" y="0"/>
                    <a:pt x="203" y="1"/>
                  </a:cubicBezTo>
                  <a:lnTo>
                    <a:pt x="239" y="5"/>
                  </a:lnTo>
                  <a:cubicBezTo>
                    <a:pt x="241" y="5"/>
                    <a:pt x="242" y="5"/>
                    <a:pt x="244" y="6"/>
                  </a:cubicBezTo>
                  <a:lnTo>
                    <a:pt x="277" y="17"/>
                  </a:lnTo>
                  <a:cubicBezTo>
                    <a:pt x="279" y="17"/>
                    <a:pt x="280" y="18"/>
                    <a:pt x="281" y="19"/>
                  </a:cubicBezTo>
                  <a:lnTo>
                    <a:pt x="311" y="36"/>
                  </a:lnTo>
                  <a:cubicBezTo>
                    <a:pt x="313" y="36"/>
                    <a:pt x="314" y="37"/>
                    <a:pt x="315" y="38"/>
                  </a:cubicBezTo>
                  <a:lnTo>
                    <a:pt x="341" y="60"/>
                  </a:lnTo>
                  <a:cubicBezTo>
                    <a:pt x="343" y="62"/>
                    <a:pt x="344" y="64"/>
                    <a:pt x="346" y="66"/>
                  </a:cubicBezTo>
                  <a:lnTo>
                    <a:pt x="383" y="125"/>
                  </a:lnTo>
                  <a:cubicBezTo>
                    <a:pt x="384" y="127"/>
                    <a:pt x="385" y="129"/>
                    <a:pt x="385" y="131"/>
                  </a:cubicBezTo>
                  <a:lnTo>
                    <a:pt x="395" y="165"/>
                  </a:lnTo>
                  <a:cubicBezTo>
                    <a:pt x="396" y="166"/>
                    <a:pt x="396" y="167"/>
                    <a:pt x="396" y="169"/>
                  </a:cubicBezTo>
                  <a:lnTo>
                    <a:pt x="400" y="206"/>
                  </a:lnTo>
                  <a:cubicBezTo>
                    <a:pt x="401" y="208"/>
                    <a:pt x="401" y="209"/>
                    <a:pt x="400" y="211"/>
                  </a:cubicBezTo>
                  <a:lnTo>
                    <a:pt x="396" y="248"/>
                  </a:lnTo>
                  <a:cubicBezTo>
                    <a:pt x="396" y="249"/>
                    <a:pt x="396" y="251"/>
                    <a:pt x="396" y="252"/>
                  </a:cubicBezTo>
                  <a:lnTo>
                    <a:pt x="386" y="287"/>
                  </a:lnTo>
                  <a:cubicBezTo>
                    <a:pt x="385" y="289"/>
                    <a:pt x="384" y="291"/>
                    <a:pt x="383" y="293"/>
                  </a:cubicBezTo>
                  <a:lnTo>
                    <a:pt x="346" y="351"/>
                  </a:lnTo>
                  <a:cubicBezTo>
                    <a:pt x="344" y="353"/>
                    <a:pt x="343" y="355"/>
                    <a:pt x="341" y="356"/>
                  </a:cubicBezTo>
                  <a:lnTo>
                    <a:pt x="315" y="379"/>
                  </a:lnTo>
                  <a:cubicBezTo>
                    <a:pt x="314" y="381"/>
                    <a:pt x="313" y="382"/>
                    <a:pt x="311" y="382"/>
                  </a:cubicBezTo>
                  <a:lnTo>
                    <a:pt x="281" y="399"/>
                  </a:lnTo>
                  <a:cubicBezTo>
                    <a:pt x="280" y="400"/>
                    <a:pt x="278" y="401"/>
                    <a:pt x="276" y="401"/>
                  </a:cubicBezTo>
                  <a:lnTo>
                    <a:pt x="243" y="411"/>
                  </a:lnTo>
                  <a:cubicBezTo>
                    <a:pt x="242" y="412"/>
                    <a:pt x="241" y="412"/>
                    <a:pt x="239" y="412"/>
                  </a:cubicBezTo>
                  <a:lnTo>
                    <a:pt x="203" y="416"/>
                  </a:lnTo>
                  <a:close/>
                  <a:moveTo>
                    <a:pt x="234" y="365"/>
                  </a:moveTo>
                  <a:lnTo>
                    <a:pt x="230" y="365"/>
                  </a:lnTo>
                  <a:lnTo>
                    <a:pt x="263" y="355"/>
                  </a:lnTo>
                  <a:lnTo>
                    <a:pt x="258" y="358"/>
                  </a:lnTo>
                  <a:lnTo>
                    <a:pt x="288" y="341"/>
                  </a:lnTo>
                  <a:lnTo>
                    <a:pt x="284" y="343"/>
                  </a:lnTo>
                  <a:lnTo>
                    <a:pt x="310" y="320"/>
                  </a:lnTo>
                  <a:lnTo>
                    <a:pt x="305" y="326"/>
                  </a:lnTo>
                  <a:lnTo>
                    <a:pt x="342" y="268"/>
                  </a:lnTo>
                  <a:lnTo>
                    <a:pt x="339" y="274"/>
                  </a:lnTo>
                  <a:lnTo>
                    <a:pt x="349" y="239"/>
                  </a:lnTo>
                  <a:lnTo>
                    <a:pt x="349" y="243"/>
                  </a:lnTo>
                  <a:lnTo>
                    <a:pt x="353" y="206"/>
                  </a:lnTo>
                  <a:lnTo>
                    <a:pt x="353" y="211"/>
                  </a:lnTo>
                  <a:lnTo>
                    <a:pt x="349" y="174"/>
                  </a:lnTo>
                  <a:lnTo>
                    <a:pt x="349" y="178"/>
                  </a:lnTo>
                  <a:lnTo>
                    <a:pt x="339" y="144"/>
                  </a:lnTo>
                  <a:lnTo>
                    <a:pt x="342" y="150"/>
                  </a:lnTo>
                  <a:lnTo>
                    <a:pt x="305" y="91"/>
                  </a:lnTo>
                  <a:lnTo>
                    <a:pt x="310" y="97"/>
                  </a:lnTo>
                  <a:lnTo>
                    <a:pt x="284" y="75"/>
                  </a:lnTo>
                  <a:lnTo>
                    <a:pt x="288" y="77"/>
                  </a:lnTo>
                  <a:lnTo>
                    <a:pt x="258" y="60"/>
                  </a:lnTo>
                  <a:lnTo>
                    <a:pt x="262" y="62"/>
                  </a:lnTo>
                  <a:lnTo>
                    <a:pt x="229" y="51"/>
                  </a:lnTo>
                  <a:lnTo>
                    <a:pt x="234" y="52"/>
                  </a:lnTo>
                  <a:lnTo>
                    <a:pt x="198" y="48"/>
                  </a:lnTo>
                  <a:lnTo>
                    <a:pt x="203" y="48"/>
                  </a:lnTo>
                  <a:lnTo>
                    <a:pt x="168" y="52"/>
                  </a:lnTo>
                  <a:lnTo>
                    <a:pt x="173" y="51"/>
                  </a:lnTo>
                  <a:lnTo>
                    <a:pt x="140" y="62"/>
                  </a:lnTo>
                  <a:lnTo>
                    <a:pt x="144" y="60"/>
                  </a:lnTo>
                  <a:lnTo>
                    <a:pt x="114" y="77"/>
                  </a:lnTo>
                  <a:lnTo>
                    <a:pt x="118" y="75"/>
                  </a:lnTo>
                  <a:lnTo>
                    <a:pt x="92" y="97"/>
                  </a:lnTo>
                  <a:lnTo>
                    <a:pt x="97" y="91"/>
                  </a:lnTo>
                  <a:lnTo>
                    <a:pt x="59" y="150"/>
                  </a:lnTo>
                  <a:lnTo>
                    <a:pt x="61" y="144"/>
                  </a:lnTo>
                  <a:lnTo>
                    <a:pt x="51" y="178"/>
                  </a:lnTo>
                  <a:lnTo>
                    <a:pt x="52" y="174"/>
                  </a:lnTo>
                  <a:lnTo>
                    <a:pt x="48" y="211"/>
                  </a:lnTo>
                  <a:lnTo>
                    <a:pt x="48" y="206"/>
                  </a:lnTo>
                  <a:lnTo>
                    <a:pt x="52" y="243"/>
                  </a:lnTo>
                  <a:lnTo>
                    <a:pt x="52" y="239"/>
                  </a:lnTo>
                  <a:lnTo>
                    <a:pt x="62" y="274"/>
                  </a:lnTo>
                  <a:lnTo>
                    <a:pt x="59" y="267"/>
                  </a:lnTo>
                  <a:lnTo>
                    <a:pt x="97" y="325"/>
                  </a:lnTo>
                  <a:lnTo>
                    <a:pt x="92" y="320"/>
                  </a:lnTo>
                  <a:lnTo>
                    <a:pt x="118" y="343"/>
                  </a:lnTo>
                  <a:lnTo>
                    <a:pt x="114" y="341"/>
                  </a:lnTo>
                  <a:lnTo>
                    <a:pt x="144" y="358"/>
                  </a:lnTo>
                  <a:lnTo>
                    <a:pt x="139" y="355"/>
                  </a:lnTo>
                  <a:lnTo>
                    <a:pt x="172" y="365"/>
                  </a:lnTo>
                  <a:lnTo>
                    <a:pt x="168" y="365"/>
                  </a:lnTo>
                  <a:lnTo>
                    <a:pt x="203" y="369"/>
                  </a:lnTo>
                  <a:lnTo>
                    <a:pt x="198" y="369"/>
                  </a:lnTo>
                  <a:lnTo>
                    <a:pt x="234" y="365"/>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15" name="Freeform 91"/>
            <p:cNvSpPr>
              <a:spLocks/>
            </p:cNvSpPr>
            <p:nvPr/>
          </p:nvSpPr>
          <p:spPr bwMode="auto">
            <a:xfrm>
              <a:off x="7677150" y="2062634"/>
              <a:ext cx="123825" cy="125413"/>
            </a:xfrm>
            <a:custGeom>
              <a:avLst/>
              <a:gdLst/>
              <a:ahLst/>
              <a:cxnLst>
                <a:cxn ang="0">
                  <a:pos x="184" y="368"/>
                </a:cxn>
                <a:cxn ang="0">
                  <a:pos x="0" y="184"/>
                </a:cxn>
                <a:cxn ang="0">
                  <a:pos x="0" y="184"/>
                </a:cxn>
                <a:cxn ang="0">
                  <a:pos x="0" y="184"/>
                </a:cxn>
                <a:cxn ang="0">
                  <a:pos x="184" y="0"/>
                </a:cxn>
                <a:cxn ang="0">
                  <a:pos x="184" y="0"/>
                </a:cxn>
                <a:cxn ang="0">
                  <a:pos x="184" y="0"/>
                </a:cxn>
                <a:cxn ang="0">
                  <a:pos x="368" y="184"/>
                </a:cxn>
                <a:cxn ang="0">
                  <a:pos x="368" y="184"/>
                </a:cxn>
                <a:cxn ang="0">
                  <a:pos x="368" y="184"/>
                </a:cxn>
                <a:cxn ang="0">
                  <a:pos x="184" y="368"/>
                </a:cxn>
                <a:cxn ang="0">
                  <a:pos x="184" y="368"/>
                </a:cxn>
              </a:cxnLst>
              <a:rect l="0" t="0" r="r" b="b"/>
              <a:pathLst>
                <a:path w="368" h="368">
                  <a:moveTo>
                    <a:pt x="184" y="368"/>
                  </a:moveTo>
                  <a:cubicBezTo>
                    <a:pt x="83" y="368"/>
                    <a:pt x="0" y="286"/>
                    <a:pt x="0" y="184"/>
                  </a:cubicBezTo>
                  <a:cubicBezTo>
                    <a:pt x="0" y="184"/>
                    <a:pt x="0" y="184"/>
                    <a:pt x="0" y="184"/>
                  </a:cubicBezTo>
                  <a:lnTo>
                    <a:pt x="0" y="184"/>
                  </a:lnTo>
                  <a:cubicBezTo>
                    <a:pt x="0" y="83"/>
                    <a:pt x="83" y="0"/>
                    <a:pt x="184" y="0"/>
                  </a:cubicBezTo>
                  <a:cubicBezTo>
                    <a:pt x="184" y="0"/>
                    <a:pt x="184" y="0"/>
                    <a:pt x="184" y="0"/>
                  </a:cubicBezTo>
                  <a:lnTo>
                    <a:pt x="184" y="0"/>
                  </a:lnTo>
                  <a:cubicBezTo>
                    <a:pt x="286" y="0"/>
                    <a:pt x="368" y="83"/>
                    <a:pt x="368" y="184"/>
                  </a:cubicBezTo>
                  <a:cubicBezTo>
                    <a:pt x="368" y="184"/>
                    <a:pt x="368" y="184"/>
                    <a:pt x="368" y="184"/>
                  </a:cubicBezTo>
                  <a:lnTo>
                    <a:pt x="368" y="184"/>
                  </a:lnTo>
                  <a:cubicBezTo>
                    <a:pt x="368" y="286"/>
                    <a:pt x="286" y="368"/>
                    <a:pt x="184" y="368"/>
                  </a:cubicBezTo>
                  <a:cubicBezTo>
                    <a:pt x="184" y="368"/>
                    <a:pt x="184" y="368"/>
                    <a:pt x="184" y="368"/>
                  </a:cubicBezTo>
                  <a:close/>
                </a:path>
              </a:pathLst>
            </a:custGeom>
            <a:solidFill>
              <a:srgbClr val="7F7F7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16" name="Freeform 92"/>
            <p:cNvSpPr>
              <a:spLocks noEditPoints="1"/>
            </p:cNvSpPr>
            <p:nvPr/>
          </p:nvSpPr>
          <p:spPr bwMode="auto">
            <a:xfrm>
              <a:off x="7669213" y="2054697"/>
              <a:ext cx="141288" cy="142875"/>
            </a:xfrm>
            <a:custGeom>
              <a:avLst/>
              <a:gdLst/>
              <a:ahLst/>
              <a:cxnLst>
                <a:cxn ang="0">
                  <a:pos x="169" y="412"/>
                </a:cxn>
                <a:cxn ang="0">
                  <a:pos x="126" y="400"/>
                </a:cxn>
                <a:cxn ang="0">
                  <a:pos x="63" y="357"/>
                </a:cxn>
                <a:cxn ang="0">
                  <a:pos x="35" y="323"/>
                </a:cxn>
                <a:cxn ang="0">
                  <a:pos x="6" y="253"/>
                </a:cxn>
                <a:cxn ang="0">
                  <a:pos x="1" y="206"/>
                </a:cxn>
                <a:cxn ang="0">
                  <a:pos x="17" y="130"/>
                </a:cxn>
                <a:cxn ang="0">
                  <a:pos x="38" y="90"/>
                </a:cxn>
                <a:cxn ang="0">
                  <a:pos x="90" y="38"/>
                </a:cxn>
                <a:cxn ang="0">
                  <a:pos x="130" y="17"/>
                </a:cxn>
                <a:cxn ang="0">
                  <a:pos x="206" y="1"/>
                </a:cxn>
                <a:cxn ang="0">
                  <a:pos x="253" y="6"/>
                </a:cxn>
                <a:cxn ang="0">
                  <a:pos x="323" y="35"/>
                </a:cxn>
                <a:cxn ang="0">
                  <a:pos x="357" y="63"/>
                </a:cxn>
                <a:cxn ang="0">
                  <a:pos x="400" y="126"/>
                </a:cxn>
                <a:cxn ang="0">
                  <a:pos x="412" y="169"/>
                </a:cxn>
                <a:cxn ang="0">
                  <a:pos x="412" y="248"/>
                </a:cxn>
                <a:cxn ang="0">
                  <a:pos x="400" y="292"/>
                </a:cxn>
                <a:cxn ang="0">
                  <a:pos x="357" y="354"/>
                </a:cxn>
                <a:cxn ang="0">
                  <a:pos x="323" y="383"/>
                </a:cxn>
                <a:cxn ang="0">
                  <a:pos x="252" y="412"/>
                </a:cxn>
                <a:cxn ang="0">
                  <a:pos x="243" y="365"/>
                </a:cxn>
                <a:cxn ang="0">
                  <a:pos x="269" y="357"/>
                </a:cxn>
                <a:cxn ang="0">
                  <a:pos x="323" y="320"/>
                </a:cxn>
                <a:cxn ang="0">
                  <a:pos x="340" y="300"/>
                </a:cxn>
                <a:cxn ang="0">
                  <a:pos x="365" y="239"/>
                </a:cxn>
                <a:cxn ang="0">
                  <a:pos x="369" y="211"/>
                </a:cxn>
                <a:cxn ang="0">
                  <a:pos x="355" y="144"/>
                </a:cxn>
                <a:cxn ang="0">
                  <a:pos x="343" y="121"/>
                </a:cxn>
                <a:cxn ang="0">
                  <a:pos x="296" y="75"/>
                </a:cxn>
                <a:cxn ang="0">
                  <a:pos x="273" y="62"/>
                </a:cxn>
                <a:cxn ang="0">
                  <a:pos x="206" y="48"/>
                </a:cxn>
                <a:cxn ang="0">
                  <a:pos x="179" y="51"/>
                </a:cxn>
                <a:cxn ang="0">
                  <a:pos x="117" y="78"/>
                </a:cxn>
                <a:cxn ang="0">
                  <a:pos x="97" y="94"/>
                </a:cxn>
                <a:cxn ang="0">
                  <a:pos x="61" y="149"/>
                </a:cxn>
                <a:cxn ang="0">
                  <a:pos x="52" y="174"/>
                </a:cxn>
                <a:cxn ang="0">
                  <a:pos x="52" y="243"/>
                </a:cxn>
                <a:cxn ang="0">
                  <a:pos x="61" y="269"/>
                </a:cxn>
                <a:cxn ang="0">
                  <a:pos x="97" y="323"/>
                </a:cxn>
                <a:cxn ang="0">
                  <a:pos x="117" y="340"/>
                </a:cxn>
                <a:cxn ang="0">
                  <a:pos x="178" y="365"/>
                </a:cxn>
                <a:cxn ang="0">
                  <a:pos x="206" y="369"/>
                </a:cxn>
              </a:cxnLst>
              <a:rect l="0" t="0" r="r" b="b"/>
              <a:pathLst>
                <a:path w="417" h="417">
                  <a:moveTo>
                    <a:pt x="211" y="416"/>
                  </a:moveTo>
                  <a:cubicBezTo>
                    <a:pt x="209" y="417"/>
                    <a:pt x="208" y="417"/>
                    <a:pt x="206" y="416"/>
                  </a:cubicBezTo>
                  <a:lnTo>
                    <a:pt x="169" y="412"/>
                  </a:lnTo>
                  <a:cubicBezTo>
                    <a:pt x="167" y="412"/>
                    <a:pt x="166" y="412"/>
                    <a:pt x="165" y="411"/>
                  </a:cubicBezTo>
                  <a:lnTo>
                    <a:pt x="131" y="401"/>
                  </a:lnTo>
                  <a:cubicBezTo>
                    <a:pt x="129" y="401"/>
                    <a:pt x="128" y="400"/>
                    <a:pt x="126" y="400"/>
                  </a:cubicBezTo>
                  <a:lnTo>
                    <a:pt x="94" y="383"/>
                  </a:lnTo>
                  <a:cubicBezTo>
                    <a:pt x="93" y="382"/>
                    <a:pt x="91" y="381"/>
                    <a:pt x="90" y="380"/>
                  </a:cubicBezTo>
                  <a:lnTo>
                    <a:pt x="63" y="357"/>
                  </a:lnTo>
                  <a:cubicBezTo>
                    <a:pt x="62" y="356"/>
                    <a:pt x="61" y="355"/>
                    <a:pt x="60" y="354"/>
                  </a:cubicBezTo>
                  <a:lnTo>
                    <a:pt x="38" y="327"/>
                  </a:lnTo>
                  <a:cubicBezTo>
                    <a:pt x="37" y="325"/>
                    <a:pt x="36" y="324"/>
                    <a:pt x="35" y="323"/>
                  </a:cubicBezTo>
                  <a:lnTo>
                    <a:pt x="18" y="292"/>
                  </a:lnTo>
                  <a:cubicBezTo>
                    <a:pt x="18" y="291"/>
                    <a:pt x="17" y="289"/>
                    <a:pt x="17" y="288"/>
                  </a:cubicBezTo>
                  <a:lnTo>
                    <a:pt x="6" y="253"/>
                  </a:lnTo>
                  <a:cubicBezTo>
                    <a:pt x="5" y="251"/>
                    <a:pt x="5" y="250"/>
                    <a:pt x="5" y="248"/>
                  </a:cubicBezTo>
                  <a:lnTo>
                    <a:pt x="1" y="211"/>
                  </a:lnTo>
                  <a:cubicBezTo>
                    <a:pt x="0" y="209"/>
                    <a:pt x="0" y="208"/>
                    <a:pt x="1" y="206"/>
                  </a:cubicBezTo>
                  <a:lnTo>
                    <a:pt x="5" y="169"/>
                  </a:lnTo>
                  <a:cubicBezTo>
                    <a:pt x="5" y="167"/>
                    <a:pt x="5" y="166"/>
                    <a:pt x="6" y="164"/>
                  </a:cubicBezTo>
                  <a:lnTo>
                    <a:pt x="17" y="130"/>
                  </a:lnTo>
                  <a:cubicBezTo>
                    <a:pt x="17" y="129"/>
                    <a:pt x="18" y="127"/>
                    <a:pt x="18" y="126"/>
                  </a:cubicBezTo>
                  <a:lnTo>
                    <a:pt x="35" y="94"/>
                  </a:lnTo>
                  <a:cubicBezTo>
                    <a:pt x="36" y="93"/>
                    <a:pt x="37" y="92"/>
                    <a:pt x="38" y="90"/>
                  </a:cubicBezTo>
                  <a:lnTo>
                    <a:pt x="60" y="63"/>
                  </a:lnTo>
                  <a:cubicBezTo>
                    <a:pt x="61" y="62"/>
                    <a:pt x="62" y="61"/>
                    <a:pt x="63" y="60"/>
                  </a:cubicBezTo>
                  <a:lnTo>
                    <a:pt x="90" y="38"/>
                  </a:lnTo>
                  <a:cubicBezTo>
                    <a:pt x="92" y="37"/>
                    <a:pt x="93" y="36"/>
                    <a:pt x="94" y="35"/>
                  </a:cubicBezTo>
                  <a:lnTo>
                    <a:pt x="126" y="18"/>
                  </a:lnTo>
                  <a:cubicBezTo>
                    <a:pt x="127" y="18"/>
                    <a:pt x="129" y="17"/>
                    <a:pt x="130" y="17"/>
                  </a:cubicBezTo>
                  <a:lnTo>
                    <a:pt x="164" y="6"/>
                  </a:lnTo>
                  <a:cubicBezTo>
                    <a:pt x="166" y="5"/>
                    <a:pt x="167" y="5"/>
                    <a:pt x="169" y="5"/>
                  </a:cubicBezTo>
                  <a:lnTo>
                    <a:pt x="206" y="1"/>
                  </a:lnTo>
                  <a:cubicBezTo>
                    <a:pt x="208" y="0"/>
                    <a:pt x="209" y="0"/>
                    <a:pt x="211" y="1"/>
                  </a:cubicBezTo>
                  <a:lnTo>
                    <a:pt x="248" y="5"/>
                  </a:lnTo>
                  <a:cubicBezTo>
                    <a:pt x="250" y="5"/>
                    <a:pt x="251" y="5"/>
                    <a:pt x="253" y="6"/>
                  </a:cubicBezTo>
                  <a:lnTo>
                    <a:pt x="288" y="17"/>
                  </a:lnTo>
                  <a:cubicBezTo>
                    <a:pt x="289" y="17"/>
                    <a:pt x="291" y="18"/>
                    <a:pt x="292" y="18"/>
                  </a:cubicBezTo>
                  <a:lnTo>
                    <a:pt x="323" y="35"/>
                  </a:lnTo>
                  <a:cubicBezTo>
                    <a:pt x="324" y="36"/>
                    <a:pt x="325" y="37"/>
                    <a:pt x="327" y="38"/>
                  </a:cubicBezTo>
                  <a:lnTo>
                    <a:pt x="354" y="60"/>
                  </a:lnTo>
                  <a:cubicBezTo>
                    <a:pt x="355" y="61"/>
                    <a:pt x="356" y="62"/>
                    <a:pt x="357" y="63"/>
                  </a:cubicBezTo>
                  <a:lnTo>
                    <a:pt x="380" y="90"/>
                  </a:lnTo>
                  <a:cubicBezTo>
                    <a:pt x="381" y="91"/>
                    <a:pt x="382" y="93"/>
                    <a:pt x="383" y="94"/>
                  </a:cubicBezTo>
                  <a:lnTo>
                    <a:pt x="400" y="126"/>
                  </a:lnTo>
                  <a:cubicBezTo>
                    <a:pt x="400" y="128"/>
                    <a:pt x="401" y="129"/>
                    <a:pt x="401" y="131"/>
                  </a:cubicBezTo>
                  <a:lnTo>
                    <a:pt x="411" y="165"/>
                  </a:lnTo>
                  <a:cubicBezTo>
                    <a:pt x="412" y="166"/>
                    <a:pt x="412" y="167"/>
                    <a:pt x="412" y="169"/>
                  </a:cubicBezTo>
                  <a:lnTo>
                    <a:pt x="416" y="206"/>
                  </a:lnTo>
                  <a:cubicBezTo>
                    <a:pt x="417" y="208"/>
                    <a:pt x="417" y="209"/>
                    <a:pt x="416" y="211"/>
                  </a:cubicBezTo>
                  <a:lnTo>
                    <a:pt x="412" y="248"/>
                  </a:lnTo>
                  <a:cubicBezTo>
                    <a:pt x="412" y="249"/>
                    <a:pt x="412" y="251"/>
                    <a:pt x="412" y="252"/>
                  </a:cubicBezTo>
                  <a:lnTo>
                    <a:pt x="402" y="287"/>
                  </a:lnTo>
                  <a:cubicBezTo>
                    <a:pt x="401" y="289"/>
                    <a:pt x="400" y="290"/>
                    <a:pt x="400" y="292"/>
                  </a:cubicBezTo>
                  <a:lnTo>
                    <a:pt x="383" y="323"/>
                  </a:lnTo>
                  <a:cubicBezTo>
                    <a:pt x="382" y="324"/>
                    <a:pt x="381" y="326"/>
                    <a:pt x="380" y="327"/>
                  </a:cubicBezTo>
                  <a:lnTo>
                    <a:pt x="357" y="354"/>
                  </a:lnTo>
                  <a:cubicBezTo>
                    <a:pt x="356" y="355"/>
                    <a:pt x="355" y="356"/>
                    <a:pt x="354" y="357"/>
                  </a:cubicBezTo>
                  <a:lnTo>
                    <a:pt x="327" y="380"/>
                  </a:lnTo>
                  <a:cubicBezTo>
                    <a:pt x="326" y="381"/>
                    <a:pt x="324" y="382"/>
                    <a:pt x="323" y="383"/>
                  </a:cubicBezTo>
                  <a:lnTo>
                    <a:pt x="292" y="400"/>
                  </a:lnTo>
                  <a:cubicBezTo>
                    <a:pt x="290" y="400"/>
                    <a:pt x="289" y="401"/>
                    <a:pt x="287" y="402"/>
                  </a:cubicBezTo>
                  <a:lnTo>
                    <a:pt x="252" y="412"/>
                  </a:lnTo>
                  <a:cubicBezTo>
                    <a:pt x="251" y="412"/>
                    <a:pt x="249" y="412"/>
                    <a:pt x="248" y="412"/>
                  </a:cubicBezTo>
                  <a:lnTo>
                    <a:pt x="211" y="416"/>
                  </a:lnTo>
                  <a:close/>
                  <a:moveTo>
                    <a:pt x="243" y="365"/>
                  </a:moveTo>
                  <a:lnTo>
                    <a:pt x="239" y="365"/>
                  </a:lnTo>
                  <a:lnTo>
                    <a:pt x="274" y="355"/>
                  </a:lnTo>
                  <a:lnTo>
                    <a:pt x="269" y="357"/>
                  </a:lnTo>
                  <a:lnTo>
                    <a:pt x="300" y="340"/>
                  </a:lnTo>
                  <a:lnTo>
                    <a:pt x="296" y="343"/>
                  </a:lnTo>
                  <a:lnTo>
                    <a:pt x="323" y="320"/>
                  </a:lnTo>
                  <a:lnTo>
                    <a:pt x="320" y="323"/>
                  </a:lnTo>
                  <a:lnTo>
                    <a:pt x="343" y="296"/>
                  </a:lnTo>
                  <a:lnTo>
                    <a:pt x="340" y="300"/>
                  </a:lnTo>
                  <a:lnTo>
                    <a:pt x="357" y="269"/>
                  </a:lnTo>
                  <a:lnTo>
                    <a:pt x="355" y="274"/>
                  </a:lnTo>
                  <a:lnTo>
                    <a:pt x="365" y="239"/>
                  </a:lnTo>
                  <a:lnTo>
                    <a:pt x="365" y="243"/>
                  </a:lnTo>
                  <a:lnTo>
                    <a:pt x="369" y="206"/>
                  </a:lnTo>
                  <a:lnTo>
                    <a:pt x="369" y="211"/>
                  </a:lnTo>
                  <a:lnTo>
                    <a:pt x="365" y="174"/>
                  </a:lnTo>
                  <a:lnTo>
                    <a:pt x="365" y="178"/>
                  </a:lnTo>
                  <a:lnTo>
                    <a:pt x="355" y="144"/>
                  </a:lnTo>
                  <a:lnTo>
                    <a:pt x="357" y="149"/>
                  </a:lnTo>
                  <a:lnTo>
                    <a:pt x="340" y="117"/>
                  </a:lnTo>
                  <a:lnTo>
                    <a:pt x="343" y="121"/>
                  </a:lnTo>
                  <a:lnTo>
                    <a:pt x="320" y="94"/>
                  </a:lnTo>
                  <a:lnTo>
                    <a:pt x="323" y="97"/>
                  </a:lnTo>
                  <a:lnTo>
                    <a:pt x="296" y="75"/>
                  </a:lnTo>
                  <a:lnTo>
                    <a:pt x="300" y="78"/>
                  </a:lnTo>
                  <a:lnTo>
                    <a:pt x="269" y="61"/>
                  </a:lnTo>
                  <a:lnTo>
                    <a:pt x="273" y="62"/>
                  </a:lnTo>
                  <a:lnTo>
                    <a:pt x="238" y="51"/>
                  </a:lnTo>
                  <a:lnTo>
                    <a:pt x="243" y="52"/>
                  </a:lnTo>
                  <a:lnTo>
                    <a:pt x="206" y="48"/>
                  </a:lnTo>
                  <a:lnTo>
                    <a:pt x="211" y="48"/>
                  </a:lnTo>
                  <a:lnTo>
                    <a:pt x="174" y="52"/>
                  </a:lnTo>
                  <a:lnTo>
                    <a:pt x="179" y="51"/>
                  </a:lnTo>
                  <a:lnTo>
                    <a:pt x="145" y="62"/>
                  </a:lnTo>
                  <a:lnTo>
                    <a:pt x="149" y="61"/>
                  </a:lnTo>
                  <a:lnTo>
                    <a:pt x="117" y="78"/>
                  </a:lnTo>
                  <a:lnTo>
                    <a:pt x="121" y="75"/>
                  </a:lnTo>
                  <a:lnTo>
                    <a:pt x="94" y="97"/>
                  </a:lnTo>
                  <a:lnTo>
                    <a:pt x="97" y="94"/>
                  </a:lnTo>
                  <a:lnTo>
                    <a:pt x="75" y="121"/>
                  </a:lnTo>
                  <a:lnTo>
                    <a:pt x="78" y="117"/>
                  </a:lnTo>
                  <a:lnTo>
                    <a:pt x="61" y="149"/>
                  </a:lnTo>
                  <a:lnTo>
                    <a:pt x="62" y="145"/>
                  </a:lnTo>
                  <a:lnTo>
                    <a:pt x="51" y="179"/>
                  </a:lnTo>
                  <a:lnTo>
                    <a:pt x="52" y="174"/>
                  </a:lnTo>
                  <a:lnTo>
                    <a:pt x="48" y="211"/>
                  </a:lnTo>
                  <a:lnTo>
                    <a:pt x="48" y="206"/>
                  </a:lnTo>
                  <a:lnTo>
                    <a:pt x="52" y="243"/>
                  </a:lnTo>
                  <a:lnTo>
                    <a:pt x="51" y="238"/>
                  </a:lnTo>
                  <a:lnTo>
                    <a:pt x="62" y="273"/>
                  </a:lnTo>
                  <a:lnTo>
                    <a:pt x="61" y="269"/>
                  </a:lnTo>
                  <a:lnTo>
                    <a:pt x="78" y="300"/>
                  </a:lnTo>
                  <a:lnTo>
                    <a:pt x="75" y="296"/>
                  </a:lnTo>
                  <a:lnTo>
                    <a:pt x="97" y="323"/>
                  </a:lnTo>
                  <a:lnTo>
                    <a:pt x="94" y="320"/>
                  </a:lnTo>
                  <a:lnTo>
                    <a:pt x="121" y="343"/>
                  </a:lnTo>
                  <a:lnTo>
                    <a:pt x="117" y="340"/>
                  </a:lnTo>
                  <a:lnTo>
                    <a:pt x="149" y="357"/>
                  </a:lnTo>
                  <a:lnTo>
                    <a:pt x="144" y="355"/>
                  </a:lnTo>
                  <a:lnTo>
                    <a:pt x="178" y="365"/>
                  </a:lnTo>
                  <a:lnTo>
                    <a:pt x="174" y="365"/>
                  </a:lnTo>
                  <a:lnTo>
                    <a:pt x="211" y="369"/>
                  </a:lnTo>
                  <a:lnTo>
                    <a:pt x="206" y="369"/>
                  </a:lnTo>
                  <a:lnTo>
                    <a:pt x="243" y="365"/>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17" name="Freeform 93"/>
            <p:cNvSpPr>
              <a:spLocks/>
            </p:cNvSpPr>
            <p:nvPr/>
          </p:nvSpPr>
          <p:spPr bwMode="auto">
            <a:xfrm>
              <a:off x="7888288" y="2062634"/>
              <a:ext cx="117475" cy="125413"/>
            </a:xfrm>
            <a:custGeom>
              <a:avLst/>
              <a:gdLst/>
              <a:ahLst/>
              <a:cxnLst>
                <a:cxn ang="0">
                  <a:pos x="176" y="368"/>
                </a:cxn>
                <a:cxn ang="0">
                  <a:pos x="0" y="184"/>
                </a:cxn>
                <a:cxn ang="0">
                  <a:pos x="0" y="184"/>
                </a:cxn>
                <a:cxn ang="0">
                  <a:pos x="0" y="184"/>
                </a:cxn>
                <a:cxn ang="0">
                  <a:pos x="176" y="0"/>
                </a:cxn>
                <a:cxn ang="0">
                  <a:pos x="176" y="0"/>
                </a:cxn>
                <a:cxn ang="0">
                  <a:pos x="176" y="0"/>
                </a:cxn>
                <a:cxn ang="0">
                  <a:pos x="352" y="184"/>
                </a:cxn>
                <a:cxn ang="0">
                  <a:pos x="352" y="184"/>
                </a:cxn>
                <a:cxn ang="0">
                  <a:pos x="352" y="184"/>
                </a:cxn>
                <a:cxn ang="0">
                  <a:pos x="176" y="368"/>
                </a:cxn>
                <a:cxn ang="0">
                  <a:pos x="176" y="368"/>
                </a:cxn>
              </a:cxnLst>
              <a:rect l="0" t="0" r="r" b="b"/>
              <a:pathLst>
                <a:path w="352" h="368">
                  <a:moveTo>
                    <a:pt x="176" y="368"/>
                  </a:moveTo>
                  <a:cubicBezTo>
                    <a:pt x="79" y="368"/>
                    <a:pt x="0" y="286"/>
                    <a:pt x="0" y="184"/>
                  </a:cubicBezTo>
                  <a:cubicBezTo>
                    <a:pt x="0" y="184"/>
                    <a:pt x="0" y="184"/>
                    <a:pt x="0" y="184"/>
                  </a:cubicBezTo>
                  <a:lnTo>
                    <a:pt x="0" y="184"/>
                  </a:lnTo>
                  <a:cubicBezTo>
                    <a:pt x="0" y="83"/>
                    <a:pt x="79" y="0"/>
                    <a:pt x="176" y="0"/>
                  </a:cubicBezTo>
                  <a:cubicBezTo>
                    <a:pt x="176" y="0"/>
                    <a:pt x="176" y="0"/>
                    <a:pt x="176" y="0"/>
                  </a:cubicBezTo>
                  <a:lnTo>
                    <a:pt x="176" y="0"/>
                  </a:lnTo>
                  <a:cubicBezTo>
                    <a:pt x="274" y="0"/>
                    <a:pt x="352" y="83"/>
                    <a:pt x="352" y="184"/>
                  </a:cubicBezTo>
                  <a:cubicBezTo>
                    <a:pt x="352" y="184"/>
                    <a:pt x="352" y="184"/>
                    <a:pt x="352" y="184"/>
                  </a:cubicBezTo>
                  <a:lnTo>
                    <a:pt x="352" y="184"/>
                  </a:lnTo>
                  <a:cubicBezTo>
                    <a:pt x="352" y="286"/>
                    <a:pt x="274" y="368"/>
                    <a:pt x="176" y="368"/>
                  </a:cubicBezTo>
                  <a:cubicBezTo>
                    <a:pt x="176" y="368"/>
                    <a:pt x="176" y="368"/>
                    <a:pt x="176" y="368"/>
                  </a:cubicBezTo>
                  <a:close/>
                </a:path>
              </a:pathLst>
            </a:custGeom>
            <a:solidFill>
              <a:srgbClr val="7F7F7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18" name="Freeform 94"/>
            <p:cNvSpPr>
              <a:spLocks noEditPoints="1"/>
            </p:cNvSpPr>
            <p:nvPr/>
          </p:nvSpPr>
          <p:spPr bwMode="auto">
            <a:xfrm>
              <a:off x="7880350" y="2054697"/>
              <a:ext cx="134938" cy="142875"/>
            </a:xfrm>
            <a:custGeom>
              <a:avLst/>
              <a:gdLst/>
              <a:ahLst/>
              <a:cxnLst>
                <a:cxn ang="0">
                  <a:pos x="198" y="416"/>
                </a:cxn>
                <a:cxn ang="0">
                  <a:pos x="159" y="411"/>
                </a:cxn>
                <a:cxn ang="0">
                  <a:pos x="121" y="399"/>
                </a:cxn>
                <a:cxn ang="0">
                  <a:pos x="87" y="379"/>
                </a:cxn>
                <a:cxn ang="0">
                  <a:pos x="56" y="352"/>
                </a:cxn>
                <a:cxn ang="0">
                  <a:pos x="15" y="287"/>
                </a:cxn>
                <a:cxn ang="0">
                  <a:pos x="5" y="248"/>
                </a:cxn>
                <a:cxn ang="0">
                  <a:pos x="1" y="206"/>
                </a:cxn>
                <a:cxn ang="0">
                  <a:pos x="5" y="165"/>
                </a:cxn>
                <a:cxn ang="0">
                  <a:pos x="18" y="124"/>
                </a:cxn>
                <a:cxn ang="0">
                  <a:pos x="61" y="60"/>
                </a:cxn>
                <a:cxn ang="0">
                  <a:pos x="91" y="36"/>
                </a:cxn>
                <a:cxn ang="0">
                  <a:pos x="125" y="17"/>
                </a:cxn>
                <a:cxn ang="0">
                  <a:pos x="163" y="5"/>
                </a:cxn>
                <a:cxn ang="0">
                  <a:pos x="203" y="1"/>
                </a:cxn>
                <a:cxn ang="0">
                  <a:pos x="244" y="6"/>
                </a:cxn>
                <a:cxn ang="0">
                  <a:pos x="281" y="19"/>
                </a:cxn>
                <a:cxn ang="0">
                  <a:pos x="315" y="38"/>
                </a:cxn>
                <a:cxn ang="0">
                  <a:pos x="346" y="66"/>
                </a:cxn>
                <a:cxn ang="0">
                  <a:pos x="385" y="131"/>
                </a:cxn>
                <a:cxn ang="0">
                  <a:pos x="396" y="169"/>
                </a:cxn>
                <a:cxn ang="0">
                  <a:pos x="400" y="211"/>
                </a:cxn>
                <a:cxn ang="0">
                  <a:pos x="396" y="252"/>
                </a:cxn>
                <a:cxn ang="0">
                  <a:pos x="383" y="293"/>
                </a:cxn>
                <a:cxn ang="0">
                  <a:pos x="341" y="356"/>
                </a:cxn>
                <a:cxn ang="0">
                  <a:pos x="311" y="382"/>
                </a:cxn>
                <a:cxn ang="0">
                  <a:pos x="276" y="401"/>
                </a:cxn>
                <a:cxn ang="0">
                  <a:pos x="239" y="412"/>
                </a:cxn>
                <a:cxn ang="0">
                  <a:pos x="234" y="365"/>
                </a:cxn>
                <a:cxn ang="0">
                  <a:pos x="263" y="355"/>
                </a:cxn>
                <a:cxn ang="0">
                  <a:pos x="288" y="341"/>
                </a:cxn>
                <a:cxn ang="0">
                  <a:pos x="310" y="320"/>
                </a:cxn>
                <a:cxn ang="0">
                  <a:pos x="342" y="268"/>
                </a:cxn>
                <a:cxn ang="0">
                  <a:pos x="349" y="239"/>
                </a:cxn>
                <a:cxn ang="0">
                  <a:pos x="353" y="206"/>
                </a:cxn>
                <a:cxn ang="0">
                  <a:pos x="349" y="174"/>
                </a:cxn>
                <a:cxn ang="0">
                  <a:pos x="339" y="144"/>
                </a:cxn>
                <a:cxn ang="0">
                  <a:pos x="305" y="91"/>
                </a:cxn>
                <a:cxn ang="0">
                  <a:pos x="284" y="75"/>
                </a:cxn>
                <a:cxn ang="0">
                  <a:pos x="258" y="60"/>
                </a:cxn>
                <a:cxn ang="0">
                  <a:pos x="229" y="51"/>
                </a:cxn>
                <a:cxn ang="0">
                  <a:pos x="198" y="48"/>
                </a:cxn>
                <a:cxn ang="0">
                  <a:pos x="168" y="52"/>
                </a:cxn>
                <a:cxn ang="0">
                  <a:pos x="140" y="62"/>
                </a:cxn>
                <a:cxn ang="0">
                  <a:pos x="114" y="77"/>
                </a:cxn>
                <a:cxn ang="0">
                  <a:pos x="92" y="97"/>
                </a:cxn>
                <a:cxn ang="0">
                  <a:pos x="59" y="150"/>
                </a:cxn>
                <a:cxn ang="0">
                  <a:pos x="51" y="178"/>
                </a:cxn>
                <a:cxn ang="0">
                  <a:pos x="48" y="211"/>
                </a:cxn>
                <a:cxn ang="0">
                  <a:pos x="52" y="243"/>
                </a:cxn>
                <a:cxn ang="0">
                  <a:pos x="62" y="274"/>
                </a:cxn>
                <a:cxn ang="0">
                  <a:pos x="97" y="325"/>
                </a:cxn>
                <a:cxn ang="0">
                  <a:pos x="118" y="343"/>
                </a:cxn>
                <a:cxn ang="0">
                  <a:pos x="144" y="358"/>
                </a:cxn>
                <a:cxn ang="0">
                  <a:pos x="172" y="365"/>
                </a:cxn>
                <a:cxn ang="0">
                  <a:pos x="203" y="369"/>
                </a:cxn>
                <a:cxn ang="0">
                  <a:pos x="234" y="365"/>
                </a:cxn>
              </a:cxnLst>
              <a:rect l="0" t="0" r="r" b="b"/>
              <a:pathLst>
                <a:path w="401" h="417">
                  <a:moveTo>
                    <a:pt x="203" y="416"/>
                  </a:moveTo>
                  <a:cubicBezTo>
                    <a:pt x="201" y="417"/>
                    <a:pt x="200" y="417"/>
                    <a:pt x="198" y="416"/>
                  </a:cubicBezTo>
                  <a:lnTo>
                    <a:pt x="163" y="412"/>
                  </a:lnTo>
                  <a:cubicBezTo>
                    <a:pt x="161" y="412"/>
                    <a:pt x="160" y="412"/>
                    <a:pt x="159" y="411"/>
                  </a:cubicBezTo>
                  <a:lnTo>
                    <a:pt x="126" y="401"/>
                  </a:lnTo>
                  <a:cubicBezTo>
                    <a:pt x="124" y="401"/>
                    <a:pt x="122" y="400"/>
                    <a:pt x="121" y="399"/>
                  </a:cubicBezTo>
                  <a:lnTo>
                    <a:pt x="91" y="382"/>
                  </a:lnTo>
                  <a:cubicBezTo>
                    <a:pt x="89" y="382"/>
                    <a:pt x="88" y="381"/>
                    <a:pt x="87" y="379"/>
                  </a:cubicBezTo>
                  <a:lnTo>
                    <a:pt x="61" y="356"/>
                  </a:lnTo>
                  <a:cubicBezTo>
                    <a:pt x="59" y="355"/>
                    <a:pt x="58" y="353"/>
                    <a:pt x="56" y="352"/>
                  </a:cubicBezTo>
                  <a:lnTo>
                    <a:pt x="18" y="294"/>
                  </a:lnTo>
                  <a:cubicBezTo>
                    <a:pt x="17" y="292"/>
                    <a:pt x="16" y="289"/>
                    <a:pt x="15" y="287"/>
                  </a:cubicBezTo>
                  <a:lnTo>
                    <a:pt x="5" y="252"/>
                  </a:lnTo>
                  <a:cubicBezTo>
                    <a:pt x="5" y="251"/>
                    <a:pt x="5" y="249"/>
                    <a:pt x="5" y="248"/>
                  </a:cubicBezTo>
                  <a:lnTo>
                    <a:pt x="1" y="211"/>
                  </a:lnTo>
                  <a:cubicBezTo>
                    <a:pt x="0" y="209"/>
                    <a:pt x="0" y="208"/>
                    <a:pt x="1" y="206"/>
                  </a:cubicBezTo>
                  <a:lnTo>
                    <a:pt x="5" y="169"/>
                  </a:lnTo>
                  <a:cubicBezTo>
                    <a:pt x="5" y="167"/>
                    <a:pt x="5" y="166"/>
                    <a:pt x="5" y="165"/>
                  </a:cubicBezTo>
                  <a:lnTo>
                    <a:pt x="15" y="131"/>
                  </a:lnTo>
                  <a:cubicBezTo>
                    <a:pt x="16" y="128"/>
                    <a:pt x="17" y="126"/>
                    <a:pt x="18" y="124"/>
                  </a:cubicBezTo>
                  <a:lnTo>
                    <a:pt x="56" y="65"/>
                  </a:lnTo>
                  <a:cubicBezTo>
                    <a:pt x="58" y="63"/>
                    <a:pt x="59" y="62"/>
                    <a:pt x="61" y="60"/>
                  </a:cubicBezTo>
                  <a:lnTo>
                    <a:pt x="87" y="38"/>
                  </a:lnTo>
                  <a:cubicBezTo>
                    <a:pt x="88" y="37"/>
                    <a:pt x="89" y="36"/>
                    <a:pt x="91" y="36"/>
                  </a:cubicBezTo>
                  <a:lnTo>
                    <a:pt x="121" y="19"/>
                  </a:lnTo>
                  <a:cubicBezTo>
                    <a:pt x="122" y="18"/>
                    <a:pt x="123" y="17"/>
                    <a:pt x="125" y="17"/>
                  </a:cubicBezTo>
                  <a:lnTo>
                    <a:pt x="158" y="6"/>
                  </a:lnTo>
                  <a:cubicBezTo>
                    <a:pt x="159" y="5"/>
                    <a:pt x="161" y="5"/>
                    <a:pt x="163" y="5"/>
                  </a:cubicBezTo>
                  <a:lnTo>
                    <a:pt x="198" y="1"/>
                  </a:lnTo>
                  <a:cubicBezTo>
                    <a:pt x="200" y="0"/>
                    <a:pt x="201" y="0"/>
                    <a:pt x="203" y="1"/>
                  </a:cubicBezTo>
                  <a:lnTo>
                    <a:pt x="239" y="5"/>
                  </a:lnTo>
                  <a:cubicBezTo>
                    <a:pt x="241" y="5"/>
                    <a:pt x="242" y="5"/>
                    <a:pt x="244" y="6"/>
                  </a:cubicBezTo>
                  <a:lnTo>
                    <a:pt x="277" y="17"/>
                  </a:lnTo>
                  <a:cubicBezTo>
                    <a:pt x="279" y="17"/>
                    <a:pt x="280" y="18"/>
                    <a:pt x="281" y="19"/>
                  </a:cubicBezTo>
                  <a:lnTo>
                    <a:pt x="311" y="36"/>
                  </a:lnTo>
                  <a:cubicBezTo>
                    <a:pt x="313" y="36"/>
                    <a:pt x="314" y="37"/>
                    <a:pt x="315" y="38"/>
                  </a:cubicBezTo>
                  <a:lnTo>
                    <a:pt x="341" y="60"/>
                  </a:lnTo>
                  <a:cubicBezTo>
                    <a:pt x="343" y="62"/>
                    <a:pt x="344" y="64"/>
                    <a:pt x="346" y="66"/>
                  </a:cubicBezTo>
                  <a:lnTo>
                    <a:pt x="383" y="125"/>
                  </a:lnTo>
                  <a:cubicBezTo>
                    <a:pt x="384" y="127"/>
                    <a:pt x="385" y="129"/>
                    <a:pt x="385" y="131"/>
                  </a:cubicBezTo>
                  <a:lnTo>
                    <a:pt x="395" y="165"/>
                  </a:lnTo>
                  <a:cubicBezTo>
                    <a:pt x="396" y="166"/>
                    <a:pt x="396" y="167"/>
                    <a:pt x="396" y="169"/>
                  </a:cubicBezTo>
                  <a:lnTo>
                    <a:pt x="400" y="206"/>
                  </a:lnTo>
                  <a:cubicBezTo>
                    <a:pt x="401" y="208"/>
                    <a:pt x="401" y="209"/>
                    <a:pt x="400" y="211"/>
                  </a:cubicBezTo>
                  <a:lnTo>
                    <a:pt x="396" y="248"/>
                  </a:lnTo>
                  <a:cubicBezTo>
                    <a:pt x="396" y="249"/>
                    <a:pt x="396" y="251"/>
                    <a:pt x="396" y="252"/>
                  </a:cubicBezTo>
                  <a:lnTo>
                    <a:pt x="386" y="287"/>
                  </a:lnTo>
                  <a:cubicBezTo>
                    <a:pt x="385" y="289"/>
                    <a:pt x="384" y="291"/>
                    <a:pt x="383" y="293"/>
                  </a:cubicBezTo>
                  <a:lnTo>
                    <a:pt x="346" y="351"/>
                  </a:lnTo>
                  <a:cubicBezTo>
                    <a:pt x="344" y="353"/>
                    <a:pt x="343" y="355"/>
                    <a:pt x="341" y="356"/>
                  </a:cubicBezTo>
                  <a:lnTo>
                    <a:pt x="315" y="379"/>
                  </a:lnTo>
                  <a:cubicBezTo>
                    <a:pt x="314" y="381"/>
                    <a:pt x="313" y="382"/>
                    <a:pt x="311" y="382"/>
                  </a:cubicBezTo>
                  <a:lnTo>
                    <a:pt x="281" y="399"/>
                  </a:lnTo>
                  <a:cubicBezTo>
                    <a:pt x="280" y="400"/>
                    <a:pt x="278" y="401"/>
                    <a:pt x="276" y="401"/>
                  </a:cubicBezTo>
                  <a:lnTo>
                    <a:pt x="243" y="411"/>
                  </a:lnTo>
                  <a:cubicBezTo>
                    <a:pt x="242" y="412"/>
                    <a:pt x="241" y="412"/>
                    <a:pt x="239" y="412"/>
                  </a:cubicBezTo>
                  <a:lnTo>
                    <a:pt x="203" y="416"/>
                  </a:lnTo>
                  <a:close/>
                  <a:moveTo>
                    <a:pt x="234" y="365"/>
                  </a:moveTo>
                  <a:lnTo>
                    <a:pt x="230" y="365"/>
                  </a:lnTo>
                  <a:lnTo>
                    <a:pt x="263" y="355"/>
                  </a:lnTo>
                  <a:lnTo>
                    <a:pt x="258" y="358"/>
                  </a:lnTo>
                  <a:lnTo>
                    <a:pt x="288" y="341"/>
                  </a:lnTo>
                  <a:lnTo>
                    <a:pt x="284" y="343"/>
                  </a:lnTo>
                  <a:lnTo>
                    <a:pt x="310" y="320"/>
                  </a:lnTo>
                  <a:lnTo>
                    <a:pt x="305" y="326"/>
                  </a:lnTo>
                  <a:lnTo>
                    <a:pt x="342" y="268"/>
                  </a:lnTo>
                  <a:lnTo>
                    <a:pt x="339" y="274"/>
                  </a:lnTo>
                  <a:lnTo>
                    <a:pt x="349" y="239"/>
                  </a:lnTo>
                  <a:lnTo>
                    <a:pt x="349" y="243"/>
                  </a:lnTo>
                  <a:lnTo>
                    <a:pt x="353" y="206"/>
                  </a:lnTo>
                  <a:lnTo>
                    <a:pt x="353" y="211"/>
                  </a:lnTo>
                  <a:lnTo>
                    <a:pt x="349" y="174"/>
                  </a:lnTo>
                  <a:lnTo>
                    <a:pt x="349" y="178"/>
                  </a:lnTo>
                  <a:lnTo>
                    <a:pt x="339" y="144"/>
                  </a:lnTo>
                  <a:lnTo>
                    <a:pt x="342" y="150"/>
                  </a:lnTo>
                  <a:lnTo>
                    <a:pt x="305" y="91"/>
                  </a:lnTo>
                  <a:lnTo>
                    <a:pt x="310" y="97"/>
                  </a:lnTo>
                  <a:lnTo>
                    <a:pt x="284" y="75"/>
                  </a:lnTo>
                  <a:lnTo>
                    <a:pt x="288" y="77"/>
                  </a:lnTo>
                  <a:lnTo>
                    <a:pt x="258" y="60"/>
                  </a:lnTo>
                  <a:lnTo>
                    <a:pt x="262" y="62"/>
                  </a:lnTo>
                  <a:lnTo>
                    <a:pt x="229" y="51"/>
                  </a:lnTo>
                  <a:lnTo>
                    <a:pt x="234" y="52"/>
                  </a:lnTo>
                  <a:lnTo>
                    <a:pt x="198" y="48"/>
                  </a:lnTo>
                  <a:lnTo>
                    <a:pt x="203" y="48"/>
                  </a:lnTo>
                  <a:lnTo>
                    <a:pt x="168" y="52"/>
                  </a:lnTo>
                  <a:lnTo>
                    <a:pt x="173" y="51"/>
                  </a:lnTo>
                  <a:lnTo>
                    <a:pt x="140" y="62"/>
                  </a:lnTo>
                  <a:lnTo>
                    <a:pt x="144" y="60"/>
                  </a:lnTo>
                  <a:lnTo>
                    <a:pt x="114" y="77"/>
                  </a:lnTo>
                  <a:lnTo>
                    <a:pt x="118" y="75"/>
                  </a:lnTo>
                  <a:lnTo>
                    <a:pt x="92" y="97"/>
                  </a:lnTo>
                  <a:lnTo>
                    <a:pt x="97" y="91"/>
                  </a:lnTo>
                  <a:lnTo>
                    <a:pt x="59" y="150"/>
                  </a:lnTo>
                  <a:lnTo>
                    <a:pt x="61" y="144"/>
                  </a:lnTo>
                  <a:lnTo>
                    <a:pt x="51" y="178"/>
                  </a:lnTo>
                  <a:lnTo>
                    <a:pt x="52" y="174"/>
                  </a:lnTo>
                  <a:lnTo>
                    <a:pt x="48" y="211"/>
                  </a:lnTo>
                  <a:lnTo>
                    <a:pt x="48" y="206"/>
                  </a:lnTo>
                  <a:lnTo>
                    <a:pt x="52" y="243"/>
                  </a:lnTo>
                  <a:lnTo>
                    <a:pt x="52" y="239"/>
                  </a:lnTo>
                  <a:lnTo>
                    <a:pt x="62" y="274"/>
                  </a:lnTo>
                  <a:lnTo>
                    <a:pt x="59" y="267"/>
                  </a:lnTo>
                  <a:lnTo>
                    <a:pt x="97" y="325"/>
                  </a:lnTo>
                  <a:lnTo>
                    <a:pt x="92" y="320"/>
                  </a:lnTo>
                  <a:lnTo>
                    <a:pt x="118" y="343"/>
                  </a:lnTo>
                  <a:lnTo>
                    <a:pt x="114" y="341"/>
                  </a:lnTo>
                  <a:lnTo>
                    <a:pt x="144" y="358"/>
                  </a:lnTo>
                  <a:lnTo>
                    <a:pt x="139" y="355"/>
                  </a:lnTo>
                  <a:lnTo>
                    <a:pt x="172" y="365"/>
                  </a:lnTo>
                  <a:lnTo>
                    <a:pt x="168" y="365"/>
                  </a:lnTo>
                  <a:lnTo>
                    <a:pt x="203" y="369"/>
                  </a:lnTo>
                  <a:lnTo>
                    <a:pt x="198" y="369"/>
                  </a:lnTo>
                  <a:lnTo>
                    <a:pt x="234" y="365"/>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19" name="Freeform 95"/>
            <p:cNvSpPr>
              <a:spLocks/>
            </p:cNvSpPr>
            <p:nvPr/>
          </p:nvSpPr>
          <p:spPr bwMode="auto">
            <a:xfrm>
              <a:off x="8286750" y="1786409"/>
              <a:ext cx="496888" cy="17463"/>
            </a:xfrm>
            <a:custGeom>
              <a:avLst/>
              <a:gdLst/>
              <a:ahLst/>
              <a:cxnLst>
                <a:cxn ang="0">
                  <a:pos x="0" y="1"/>
                </a:cxn>
                <a:cxn ang="0">
                  <a:pos x="313" y="0"/>
                </a:cxn>
                <a:cxn ang="0">
                  <a:pos x="313" y="11"/>
                </a:cxn>
                <a:cxn ang="0">
                  <a:pos x="0" y="11"/>
                </a:cxn>
                <a:cxn ang="0">
                  <a:pos x="0" y="1"/>
                </a:cxn>
              </a:cxnLst>
              <a:rect l="0" t="0" r="r" b="b"/>
              <a:pathLst>
                <a:path w="313" h="11">
                  <a:moveTo>
                    <a:pt x="0" y="1"/>
                  </a:moveTo>
                  <a:lnTo>
                    <a:pt x="313" y="0"/>
                  </a:lnTo>
                  <a:lnTo>
                    <a:pt x="313" y="11"/>
                  </a:lnTo>
                  <a:lnTo>
                    <a:pt x="0" y="11"/>
                  </a:lnTo>
                  <a:lnTo>
                    <a:pt x="0" y="1"/>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20" name="Freeform 96"/>
            <p:cNvSpPr>
              <a:spLocks/>
            </p:cNvSpPr>
            <p:nvPr/>
          </p:nvSpPr>
          <p:spPr bwMode="auto">
            <a:xfrm>
              <a:off x="8162925" y="1729259"/>
              <a:ext cx="123825" cy="127000"/>
            </a:xfrm>
            <a:custGeom>
              <a:avLst/>
              <a:gdLst/>
              <a:ahLst/>
              <a:cxnLst>
                <a:cxn ang="0">
                  <a:pos x="184" y="368"/>
                </a:cxn>
                <a:cxn ang="0">
                  <a:pos x="0" y="184"/>
                </a:cxn>
                <a:cxn ang="0">
                  <a:pos x="0" y="184"/>
                </a:cxn>
                <a:cxn ang="0">
                  <a:pos x="0" y="184"/>
                </a:cxn>
                <a:cxn ang="0">
                  <a:pos x="184" y="0"/>
                </a:cxn>
                <a:cxn ang="0">
                  <a:pos x="184" y="0"/>
                </a:cxn>
                <a:cxn ang="0">
                  <a:pos x="184" y="0"/>
                </a:cxn>
                <a:cxn ang="0">
                  <a:pos x="368" y="184"/>
                </a:cxn>
                <a:cxn ang="0">
                  <a:pos x="368" y="184"/>
                </a:cxn>
                <a:cxn ang="0">
                  <a:pos x="368" y="184"/>
                </a:cxn>
                <a:cxn ang="0">
                  <a:pos x="184" y="368"/>
                </a:cxn>
                <a:cxn ang="0">
                  <a:pos x="184" y="368"/>
                </a:cxn>
              </a:cxnLst>
              <a:rect l="0" t="0" r="r" b="b"/>
              <a:pathLst>
                <a:path w="368" h="368">
                  <a:moveTo>
                    <a:pt x="184" y="368"/>
                  </a:moveTo>
                  <a:cubicBezTo>
                    <a:pt x="83" y="368"/>
                    <a:pt x="0" y="286"/>
                    <a:pt x="0" y="184"/>
                  </a:cubicBezTo>
                  <a:cubicBezTo>
                    <a:pt x="0" y="184"/>
                    <a:pt x="0" y="184"/>
                    <a:pt x="0" y="184"/>
                  </a:cubicBezTo>
                  <a:lnTo>
                    <a:pt x="0" y="184"/>
                  </a:lnTo>
                  <a:cubicBezTo>
                    <a:pt x="0" y="83"/>
                    <a:pt x="83" y="0"/>
                    <a:pt x="184" y="0"/>
                  </a:cubicBezTo>
                  <a:cubicBezTo>
                    <a:pt x="184" y="0"/>
                    <a:pt x="184" y="0"/>
                    <a:pt x="184" y="0"/>
                  </a:cubicBezTo>
                  <a:lnTo>
                    <a:pt x="184" y="0"/>
                  </a:lnTo>
                  <a:cubicBezTo>
                    <a:pt x="286" y="0"/>
                    <a:pt x="368" y="83"/>
                    <a:pt x="368" y="184"/>
                  </a:cubicBezTo>
                  <a:cubicBezTo>
                    <a:pt x="368" y="184"/>
                    <a:pt x="368" y="184"/>
                    <a:pt x="368" y="184"/>
                  </a:cubicBezTo>
                  <a:lnTo>
                    <a:pt x="368" y="184"/>
                  </a:lnTo>
                  <a:cubicBezTo>
                    <a:pt x="368" y="286"/>
                    <a:pt x="286" y="368"/>
                    <a:pt x="184" y="368"/>
                  </a:cubicBezTo>
                  <a:cubicBezTo>
                    <a:pt x="184" y="368"/>
                    <a:pt x="184" y="368"/>
                    <a:pt x="184" y="368"/>
                  </a:cubicBezTo>
                  <a:close/>
                </a:path>
              </a:pathLst>
            </a:custGeom>
            <a:solidFill>
              <a:srgbClr val="FFFFF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21" name="Freeform 97"/>
            <p:cNvSpPr>
              <a:spLocks noEditPoints="1"/>
            </p:cNvSpPr>
            <p:nvPr/>
          </p:nvSpPr>
          <p:spPr bwMode="auto">
            <a:xfrm>
              <a:off x="8154988" y="1721322"/>
              <a:ext cx="139700" cy="142875"/>
            </a:xfrm>
            <a:custGeom>
              <a:avLst/>
              <a:gdLst/>
              <a:ahLst/>
              <a:cxnLst>
                <a:cxn ang="0">
                  <a:pos x="169" y="412"/>
                </a:cxn>
                <a:cxn ang="0">
                  <a:pos x="126" y="400"/>
                </a:cxn>
                <a:cxn ang="0">
                  <a:pos x="63" y="357"/>
                </a:cxn>
                <a:cxn ang="0">
                  <a:pos x="35" y="323"/>
                </a:cxn>
                <a:cxn ang="0">
                  <a:pos x="6" y="253"/>
                </a:cxn>
                <a:cxn ang="0">
                  <a:pos x="1" y="206"/>
                </a:cxn>
                <a:cxn ang="0">
                  <a:pos x="17" y="130"/>
                </a:cxn>
                <a:cxn ang="0">
                  <a:pos x="38" y="90"/>
                </a:cxn>
                <a:cxn ang="0">
                  <a:pos x="90" y="38"/>
                </a:cxn>
                <a:cxn ang="0">
                  <a:pos x="130" y="17"/>
                </a:cxn>
                <a:cxn ang="0">
                  <a:pos x="206" y="1"/>
                </a:cxn>
                <a:cxn ang="0">
                  <a:pos x="253" y="6"/>
                </a:cxn>
                <a:cxn ang="0">
                  <a:pos x="323" y="35"/>
                </a:cxn>
                <a:cxn ang="0">
                  <a:pos x="357" y="63"/>
                </a:cxn>
                <a:cxn ang="0">
                  <a:pos x="400" y="126"/>
                </a:cxn>
                <a:cxn ang="0">
                  <a:pos x="412" y="169"/>
                </a:cxn>
                <a:cxn ang="0">
                  <a:pos x="412" y="248"/>
                </a:cxn>
                <a:cxn ang="0">
                  <a:pos x="400" y="292"/>
                </a:cxn>
                <a:cxn ang="0">
                  <a:pos x="357" y="354"/>
                </a:cxn>
                <a:cxn ang="0">
                  <a:pos x="323" y="383"/>
                </a:cxn>
                <a:cxn ang="0">
                  <a:pos x="252" y="412"/>
                </a:cxn>
                <a:cxn ang="0">
                  <a:pos x="243" y="365"/>
                </a:cxn>
                <a:cxn ang="0">
                  <a:pos x="269" y="357"/>
                </a:cxn>
                <a:cxn ang="0">
                  <a:pos x="323" y="320"/>
                </a:cxn>
                <a:cxn ang="0">
                  <a:pos x="340" y="300"/>
                </a:cxn>
                <a:cxn ang="0">
                  <a:pos x="365" y="239"/>
                </a:cxn>
                <a:cxn ang="0">
                  <a:pos x="369" y="211"/>
                </a:cxn>
                <a:cxn ang="0">
                  <a:pos x="355" y="144"/>
                </a:cxn>
                <a:cxn ang="0">
                  <a:pos x="343" y="121"/>
                </a:cxn>
                <a:cxn ang="0">
                  <a:pos x="296" y="75"/>
                </a:cxn>
                <a:cxn ang="0">
                  <a:pos x="273" y="62"/>
                </a:cxn>
                <a:cxn ang="0">
                  <a:pos x="206" y="48"/>
                </a:cxn>
                <a:cxn ang="0">
                  <a:pos x="179" y="51"/>
                </a:cxn>
                <a:cxn ang="0">
                  <a:pos x="117" y="78"/>
                </a:cxn>
                <a:cxn ang="0">
                  <a:pos x="97" y="94"/>
                </a:cxn>
                <a:cxn ang="0">
                  <a:pos x="61" y="149"/>
                </a:cxn>
                <a:cxn ang="0">
                  <a:pos x="52" y="174"/>
                </a:cxn>
                <a:cxn ang="0">
                  <a:pos x="52" y="243"/>
                </a:cxn>
                <a:cxn ang="0">
                  <a:pos x="61" y="269"/>
                </a:cxn>
                <a:cxn ang="0">
                  <a:pos x="97" y="323"/>
                </a:cxn>
                <a:cxn ang="0">
                  <a:pos x="117" y="340"/>
                </a:cxn>
                <a:cxn ang="0">
                  <a:pos x="178" y="365"/>
                </a:cxn>
                <a:cxn ang="0">
                  <a:pos x="206" y="369"/>
                </a:cxn>
              </a:cxnLst>
              <a:rect l="0" t="0" r="r" b="b"/>
              <a:pathLst>
                <a:path w="417" h="417">
                  <a:moveTo>
                    <a:pt x="211" y="416"/>
                  </a:moveTo>
                  <a:cubicBezTo>
                    <a:pt x="209" y="417"/>
                    <a:pt x="208" y="417"/>
                    <a:pt x="206" y="416"/>
                  </a:cubicBezTo>
                  <a:lnTo>
                    <a:pt x="169" y="412"/>
                  </a:lnTo>
                  <a:cubicBezTo>
                    <a:pt x="167" y="412"/>
                    <a:pt x="166" y="412"/>
                    <a:pt x="165" y="411"/>
                  </a:cubicBezTo>
                  <a:lnTo>
                    <a:pt x="131" y="401"/>
                  </a:lnTo>
                  <a:cubicBezTo>
                    <a:pt x="129" y="401"/>
                    <a:pt x="128" y="400"/>
                    <a:pt x="126" y="400"/>
                  </a:cubicBezTo>
                  <a:lnTo>
                    <a:pt x="94" y="383"/>
                  </a:lnTo>
                  <a:cubicBezTo>
                    <a:pt x="93" y="382"/>
                    <a:pt x="91" y="381"/>
                    <a:pt x="90" y="380"/>
                  </a:cubicBezTo>
                  <a:lnTo>
                    <a:pt x="63" y="357"/>
                  </a:lnTo>
                  <a:cubicBezTo>
                    <a:pt x="62" y="356"/>
                    <a:pt x="61" y="355"/>
                    <a:pt x="60" y="354"/>
                  </a:cubicBezTo>
                  <a:lnTo>
                    <a:pt x="38" y="327"/>
                  </a:lnTo>
                  <a:cubicBezTo>
                    <a:pt x="37" y="325"/>
                    <a:pt x="36" y="324"/>
                    <a:pt x="35" y="323"/>
                  </a:cubicBezTo>
                  <a:lnTo>
                    <a:pt x="18" y="292"/>
                  </a:lnTo>
                  <a:cubicBezTo>
                    <a:pt x="18" y="291"/>
                    <a:pt x="17" y="289"/>
                    <a:pt x="17" y="288"/>
                  </a:cubicBezTo>
                  <a:lnTo>
                    <a:pt x="6" y="253"/>
                  </a:lnTo>
                  <a:cubicBezTo>
                    <a:pt x="5" y="251"/>
                    <a:pt x="5" y="250"/>
                    <a:pt x="5" y="248"/>
                  </a:cubicBezTo>
                  <a:lnTo>
                    <a:pt x="1" y="211"/>
                  </a:lnTo>
                  <a:cubicBezTo>
                    <a:pt x="0" y="209"/>
                    <a:pt x="0" y="208"/>
                    <a:pt x="1" y="206"/>
                  </a:cubicBezTo>
                  <a:lnTo>
                    <a:pt x="5" y="169"/>
                  </a:lnTo>
                  <a:cubicBezTo>
                    <a:pt x="5" y="167"/>
                    <a:pt x="5" y="166"/>
                    <a:pt x="6" y="164"/>
                  </a:cubicBezTo>
                  <a:lnTo>
                    <a:pt x="17" y="130"/>
                  </a:lnTo>
                  <a:cubicBezTo>
                    <a:pt x="17" y="129"/>
                    <a:pt x="18" y="127"/>
                    <a:pt x="18" y="126"/>
                  </a:cubicBezTo>
                  <a:lnTo>
                    <a:pt x="35" y="94"/>
                  </a:lnTo>
                  <a:cubicBezTo>
                    <a:pt x="36" y="93"/>
                    <a:pt x="37" y="92"/>
                    <a:pt x="38" y="90"/>
                  </a:cubicBezTo>
                  <a:lnTo>
                    <a:pt x="60" y="63"/>
                  </a:lnTo>
                  <a:cubicBezTo>
                    <a:pt x="61" y="62"/>
                    <a:pt x="62" y="61"/>
                    <a:pt x="63" y="60"/>
                  </a:cubicBezTo>
                  <a:lnTo>
                    <a:pt x="90" y="38"/>
                  </a:lnTo>
                  <a:cubicBezTo>
                    <a:pt x="92" y="37"/>
                    <a:pt x="93" y="36"/>
                    <a:pt x="94" y="35"/>
                  </a:cubicBezTo>
                  <a:lnTo>
                    <a:pt x="126" y="18"/>
                  </a:lnTo>
                  <a:cubicBezTo>
                    <a:pt x="127" y="18"/>
                    <a:pt x="129" y="17"/>
                    <a:pt x="130" y="17"/>
                  </a:cubicBezTo>
                  <a:lnTo>
                    <a:pt x="164" y="6"/>
                  </a:lnTo>
                  <a:cubicBezTo>
                    <a:pt x="166" y="5"/>
                    <a:pt x="167" y="5"/>
                    <a:pt x="169" y="5"/>
                  </a:cubicBezTo>
                  <a:lnTo>
                    <a:pt x="206" y="1"/>
                  </a:lnTo>
                  <a:cubicBezTo>
                    <a:pt x="208" y="0"/>
                    <a:pt x="209" y="0"/>
                    <a:pt x="211" y="1"/>
                  </a:cubicBezTo>
                  <a:lnTo>
                    <a:pt x="248" y="5"/>
                  </a:lnTo>
                  <a:cubicBezTo>
                    <a:pt x="250" y="5"/>
                    <a:pt x="251" y="5"/>
                    <a:pt x="253" y="6"/>
                  </a:cubicBezTo>
                  <a:lnTo>
                    <a:pt x="288" y="17"/>
                  </a:lnTo>
                  <a:cubicBezTo>
                    <a:pt x="289" y="17"/>
                    <a:pt x="291" y="18"/>
                    <a:pt x="292" y="18"/>
                  </a:cubicBezTo>
                  <a:lnTo>
                    <a:pt x="323" y="35"/>
                  </a:lnTo>
                  <a:cubicBezTo>
                    <a:pt x="324" y="36"/>
                    <a:pt x="325" y="37"/>
                    <a:pt x="327" y="38"/>
                  </a:cubicBezTo>
                  <a:lnTo>
                    <a:pt x="354" y="60"/>
                  </a:lnTo>
                  <a:cubicBezTo>
                    <a:pt x="355" y="61"/>
                    <a:pt x="356" y="62"/>
                    <a:pt x="357" y="63"/>
                  </a:cubicBezTo>
                  <a:lnTo>
                    <a:pt x="380" y="90"/>
                  </a:lnTo>
                  <a:cubicBezTo>
                    <a:pt x="381" y="91"/>
                    <a:pt x="382" y="93"/>
                    <a:pt x="383" y="94"/>
                  </a:cubicBezTo>
                  <a:lnTo>
                    <a:pt x="400" y="126"/>
                  </a:lnTo>
                  <a:cubicBezTo>
                    <a:pt x="400" y="128"/>
                    <a:pt x="401" y="129"/>
                    <a:pt x="401" y="131"/>
                  </a:cubicBezTo>
                  <a:lnTo>
                    <a:pt x="411" y="165"/>
                  </a:lnTo>
                  <a:cubicBezTo>
                    <a:pt x="412" y="166"/>
                    <a:pt x="412" y="167"/>
                    <a:pt x="412" y="169"/>
                  </a:cubicBezTo>
                  <a:lnTo>
                    <a:pt x="416" y="206"/>
                  </a:lnTo>
                  <a:cubicBezTo>
                    <a:pt x="417" y="208"/>
                    <a:pt x="417" y="209"/>
                    <a:pt x="416" y="211"/>
                  </a:cubicBezTo>
                  <a:lnTo>
                    <a:pt x="412" y="248"/>
                  </a:lnTo>
                  <a:cubicBezTo>
                    <a:pt x="412" y="249"/>
                    <a:pt x="412" y="251"/>
                    <a:pt x="412" y="252"/>
                  </a:cubicBezTo>
                  <a:lnTo>
                    <a:pt x="402" y="287"/>
                  </a:lnTo>
                  <a:cubicBezTo>
                    <a:pt x="401" y="289"/>
                    <a:pt x="400" y="290"/>
                    <a:pt x="400" y="292"/>
                  </a:cubicBezTo>
                  <a:lnTo>
                    <a:pt x="383" y="323"/>
                  </a:lnTo>
                  <a:cubicBezTo>
                    <a:pt x="382" y="324"/>
                    <a:pt x="381" y="326"/>
                    <a:pt x="380" y="327"/>
                  </a:cubicBezTo>
                  <a:lnTo>
                    <a:pt x="357" y="354"/>
                  </a:lnTo>
                  <a:cubicBezTo>
                    <a:pt x="356" y="355"/>
                    <a:pt x="355" y="356"/>
                    <a:pt x="354" y="357"/>
                  </a:cubicBezTo>
                  <a:lnTo>
                    <a:pt x="327" y="380"/>
                  </a:lnTo>
                  <a:cubicBezTo>
                    <a:pt x="326" y="381"/>
                    <a:pt x="324" y="382"/>
                    <a:pt x="323" y="383"/>
                  </a:cubicBezTo>
                  <a:lnTo>
                    <a:pt x="292" y="400"/>
                  </a:lnTo>
                  <a:cubicBezTo>
                    <a:pt x="290" y="400"/>
                    <a:pt x="289" y="401"/>
                    <a:pt x="287" y="402"/>
                  </a:cubicBezTo>
                  <a:lnTo>
                    <a:pt x="252" y="412"/>
                  </a:lnTo>
                  <a:cubicBezTo>
                    <a:pt x="251" y="412"/>
                    <a:pt x="249" y="412"/>
                    <a:pt x="248" y="412"/>
                  </a:cubicBezTo>
                  <a:lnTo>
                    <a:pt x="211" y="416"/>
                  </a:lnTo>
                  <a:close/>
                  <a:moveTo>
                    <a:pt x="243" y="365"/>
                  </a:moveTo>
                  <a:lnTo>
                    <a:pt x="239" y="365"/>
                  </a:lnTo>
                  <a:lnTo>
                    <a:pt x="274" y="355"/>
                  </a:lnTo>
                  <a:lnTo>
                    <a:pt x="269" y="357"/>
                  </a:lnTo>
                  <a:lnTo>
                    <a:pt x="300" y="340"/>
                  </a:lnTo>
                  <a:lnTo>
                    <a:pt x="296" y="343"/>
                  </a:lnTo>
                  <a:lnTo>
                    <a:pt x="323" y="320"/>
                  </a:lnTo>
                  <a:lnTo>
                    <a:pt x="320" y="323"/>
                  </a:lnTo>
                  <a:lnTo>
                    <a:pt x="343" y="296"/>
                  </a:lnTo>
                  <a:lnTo>
                    <a:pt x="340" y="300"/>
                  </a:lnTo>
                  <a:lnTo>
                    <a:pt x="357" y="269"/>
                  </a:lnTo>
                  <a:lnTo>
                    <a:pt x="355" y="274"/>
                  </a:lnTo>
                  <a:lnTo>
                    <a:pt x="365" y="239"/>
                  </a:lnTo>
                  <a:lnTo>
                    <a:pt x="365" y="243"/>
                  </a:lnTo>
                  <a:lnTo>
                    <a:pt x="369" y="206"/>
                  </a:lnTo>
                  <a:lnTo>
                    <a:pt x="369" y="211"/>
                  </a:lnTo>
                  <a:lnTo>
                    <a:pt x="365" y="174"/>
                  </a:lnTo>
                  <a:lnTo>
                    <a:pt x="365" y="178"/>
                  </a:lnTo>
                  <a:lnTo>
                    <a:pt x="355" y="144"/>
                  </a:lnTo>
                  <a:lnTo>
                    <a:pt x="357" y="149"/>
                  </a:lnTo>
                  <a:lnTo>
                    <a:pt x="340" y="117"/>
                  </a:lnTo>
                  <a:lnTo>
                    <a:pt x="343" y="121"/>
                  </a:lnTo>
                  <a:lnTo>
                    <a:pt x="320" y="94"/>
                  </a:lnTo>
                  <a:lnTo>
                    <a:pt x="323" y="97"/>
                  </a:lnTo>
                  <a:lnTo>
                    <a:pt x="296" y="75"/>
                  </a:lnTo>
                  <a:lnTo>
                    <a:pt x="300" y="78"/>
                  </a:lnTo>
                  <a:lnTo>
                    <a:pt x="269" y="61"/>
                  </a:lnTo>
                  <a:lnTo>
                    <a:pt x="273" y="62"/>
                  </a:lnTo>
                  <a:lnTo>
                    <a:pt x="238" y="51"/>
                  </a:lnTo>
                  <a:lnTo>
                    <a:pt x="243" y="52"/>
                  </a:lnTo>
                  <a:lnTo>
                    <a:pt x="206" y="48"/>
                  </a:lnTo>
                  <a:lnTo>
                    <a:pt x="211" y="48"/>
                  </a:lnTo>
                  <a:lnTo>
                    <a:pt x="174" y="52"/>
                  </a:lnTo>
                  <a:lnTo>
                    <a:pt x="179" y="51"/>
                  </a:lnTo>
                  <a:lnTo>
                    <a:pt x="145" y="62"/>
                  </a:lnTo>
                  <a:lnTo>
                    <a:pt x="149" y="61"/>
                  </a:lnTo>
                  <a:lnTo>
                    <a:pt x="117" y="78"/>
                  </a:lnTo>
                  <a:lnTo>
                    <a:pt x="121" y="75"/>
                  </a:lnTo>
                  <a:lnTo>
                    <a:pt x="94" y="97"/>
                  </a:lnTo>
                  <a:lnTo>
                    <a:pt x="97" y="94"/>
                  </a:lnTo>
                  <a:lnTo>
                    <a:pt x="75" y="121"/>
                  </a:lnTo>
                  <a:lnTo>
                    <a:pt x="78" y="117"/>
                  </a:lnTo>
                  <a:lnTo>
                    <a:pt x="61" y="149"/>
                  </a:lnTo>
                  <a:lnTo>
                    <a:pt x="62" y="145"/>
                  </a:lnTo>
                  <a:lnTo>
                    <a:pt x="51" y="179"/>
                  </a:lnTo>
                  <a:lnTo>
                    <a:pt x="52" y="174"/>
                  </a:lnTo>
                  <a:lnTo>
                    <a:pt x="48" y="211"/>
                  </a:lnTo>
                  <a:lnTo>
                    <a:pt x="48" y="206"/>
                  </a:lnTo>
                  <a:lnTo>
                    <a:pt x="52" y="243"/>
                  </a:lnTo>
                  <a:lnTo>
                    <a:pt x="51" y="238"/>
                  </a:lnTo>
                  <a:lnTo>
                    <a:pt x="62" y="273"/>
                  </a:lnTo>
                  <a:lnTo>
                    <a:pt x="61" y="269"/>
                  </a:lnTo>
                  <a:lnTo>
                    <a:pt x="78" y="300"/>
                  </a:lnTo>
                  <a:lnTo>
                    <a:pt x="75" y="296"/>
                  </a:lnTo>
                  <a:lnTo>
                    <a:pt x="97" y="323"/>
                  </a:lnTo>
                  <a:lnTo>
                    <a:pt x="94" y="320"/>
                  </a:lnTo>
                  <a:lnTo>
                    <a:pt x="121" y="343"/>
                  </a:lnTo>
                  <a:lnTo>
                    <a:pt x="117" y="340"/>
                  </a:lnTo>
                  <a:lnTo>
                    <a:pt x="149" y="357"/>
                  </a:lnTo>
                  <a:lnTo>
                    <a:pt x="144" y="355"/>
                  </a:lnTo>
                  <a:lnTo>
                    <a:pt x="178" y="365"/>
                  </a:lnTo>
                  <a:lnTo>
                    <a:pt x="174" y="365"/>
                  </a:lnTo>
                  <a:lnTo>
                    <a:pt x="211" y="369"/>
                  </a:lnTo>
                  <a:lnTo>
                    <a:pt x="206" y="369"/>
                  </a:lnTo>
                  <a:lnTo>
                    <a:pt x="243" y="365"/>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22" name="Freeform 98"/>
            <p:cNvSpPr>
              <a:spLocks/>
            </p:cNvSpPr>
            <p:nvPr/>
          </p:nvSpPr>
          <p:spPr bwMode="auto">
            <a:xfrm>
              <a:off x="8367713" y="1729259"/>
              <a:ext cx="123825" cy="127000"/>
            </a:xfrm>
            <a:custGeom>
              <a:avLst/>
              <a:gdLst/>
              <a:ahLst/>
              <a:cxnLst>
                <a:cxn ang="0">
                  <a:pos x="184" y="368"/>
                </a:cxn>
                <a:cxn ang="0">
                  <a:pos x="0" y="184"/>
                </a:cxn>
                <a:cxn ang="0">
                  <a:pos x="0" y="184"/>
                </a:cxn>
                <a:cxn ang="0">
                  <a:pos x="0" y="184"/>
                </a:cxn>
                <a:cxn ang="0">
                  <a:pos x="184" y="0"/>
                </a:cxn>
                <a:cxn ang="0">
                  <a:pos x="184" y="0"/>
                </a:cxn>
                <a:cxn ang="0">
                  <a:pos x="184" y="0"/>
                </a:cxn>
                <a:cxn ang="0">
                  <a:pos x="368" y="184"/>
                </a:cxn>
                <a:cxn ang="0">
                  <a:pos x="368" y="184"/>
                </a:cxn>
                <a:cxn ang="0">
                  <a:pos x="368" y="184"/>
                </a:cxn>
                <a:cxn ang="0">
                  <a:pos x="184" y="368"/>
                </a:cxn>
                <a:cxn ang="0">
                  <a:pos x="184" y="368"/>
                </a:cxn>
              </a:cxnLst>
              <a:rect l="0" t="0" r="r" b="b"/>
              <a:pathLst>
                <a:path w="368" h="368">
                  <a:moveTo>
                    <a:pt x="184" y="368"/>
                  </a:moveTo>
                  <a:cubicBezTo>
                    <a:pt x="83" y="368"/>
                    <a:pt x="0" y="286"/>
                    <a:pt x="0" y="184"/>
                  </a:cubicBezTo>
                  <a:cubicBezTo>
                    <a:pt x="0" y="184"/>
                    <a:pt x="0" y="184"/>
                    <a:pt x="0" y="184"/>
                  </a:cubicBezTo>
                  <a:lnTo>
                    <a:pt x="0" y="184"/>
                  </a:lnTo>
                  <a:cubicBezTo>
                    <a:pt x="0" y="83"/>
                    <a:pt x="83" y="0"/>
                    <a:pt x="184" y="0"/>
                  </a:cubicBezTo>
                  <a:cubicBezTo>
                    <a:pt x="184" y="0"/>
                    <a:pt x="184" y="0"/>
                    <a:pt x="184" y="0"/>
                  </a:cubicBezTo>
                  <a:lnTo>
                    <a:pt x="184" y="0"/>
                  </a:lnTo>
                  <a:cubicBezTo>
                    <a:pt x="286" y="0"/>
                    <a:pt x="368" y="83"/>
                    <a:pt x="368" y="184"/>
                  </a:cubicBezTo>
                  <a:cubicBezTo>
                    <a:pt x="368" y="184"/>
                    <a:pt x="368" y="184"/>
                    <a:pt x="368" y="184"/>
                  </a:cubicBezTo>
                  <a:lnTo>
                    <a:pt x="368" y="184"/>
                  </a:lnTo>
                  <a:cubicBezTo>
                    <a:pt x="368" y="286"/>
                    <a:pt x="286" y="368"/>
                    <a:pt x="184" y="368"/>
                  </a:cubicBezTo>
                  <a:cubicBezTo>
                    <a:pt x="184" y="368"/>
                    <a:pt x="184" y="368"/>
                    <a:pt x="184" y="368"/>
                  </a:cubicBezTo>
                  <a:close/>
                </a:path>
              </a:pathLst>
            </a:custGeom>
            <a:solidFill>
              <a:srgbClr val="FFFFF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23" name="Freeform 99"/>
            <p:cNvSpPr>
              <a:spLocks noEditPoints="1"/>
            </p:cNvSpPr>
            <p:nvPr/>
          </p:nvSpPr>
          <p:spPr bwMode="auto">
            <a:xfrm>
              <a:off x="8359775" y="1721322"/>
              <a:ext cx="139700" cy="142875"/>
            </a:xfrm>
            <a:custGeom>
              <a:avLst/>
              <a:gdLst/>
              <a:ahLst/>
              <a:cxnLst>
                <a:cxn ang="0">
                  <a:pos x="169" y="412"/>
                </a:cxn>
                <a:cxn ang="0">
                  <a:pos x="126" y="400"/>
                </a:cxn>
                <a:cxn ang="0">
                  <a:pos x="63" y="357"/>
                </a:cxn>
                <a:cxn ang="0">
                  <a:pos x="35" y="323"/>
                </a:cxn>
                <a:cxn ang="0">
                  <a:pos x="6" y="253"/>
                </a:cxn>
                <a:cxn ang="0">
                  <a:pos x="1" y="206"/>
                </a:cxn>
                <a:cxn ang="0">
                  <a:pos x="17" y="130"/>
                </a:cxn>
                <a:cxn ang="0">
                  <a:pos x="38" y="90"/>
                </a:cxn>
                <a:cxn ang="0">
                  <a:pos x="90" y="38"/>
                </a:cxn>
                <a:cxn ang="0">
                  <a:pos x="130" y="17"/>
                </a:cxn>
                <a:cxn ang="0">
                  <a:pos x="206" y="1"/>
                </a:cxn>
                <a:cxn ang="0">
                  <a:pos x="253" y="6"/>
                </a:cxn>
                <a:cxn ang="0">
                  <a:pos x="323" y="35"/>
                </a:cxn>
                <a:cxn ang="0">
                  <a:pos x="357" y="63"/>
                </a:cxn>
                <a:cxn ang="0">
                  <a:pos x="400" y="126"/>
                </a:cxn>
                <a:cxn ang="0">
                  <a:pos x="412" y="169"/>
                </a:cxn>
                <a:cxn ang="0">
                  <a:pos x="412" y="248"/>
                </a:cxn>
                <a:cxn ang="0">
                  <a:pos x="400" y="292"/>
                </a:cxn>
                <a:cxn ang="0">
                  <a:pos x="357" y="354"/>
                </a:cxn>
                <a:cxn ang="0">
                  <a:pos x="323" y="383"/>
                </a:cxn>
                <a:cxn ang="0">
                  <a:pos x="252" y="412"/>
                </a:cxn>
                <a:cxn ang="0">
                  <a:pos x="243" y="365"/>
                </a:cxn>
                <a:cxn ang="0">
                  <a:pos x="269" y="357"/>
                </a:cxn>
                <a:cxn ang="0">
                  <a:pos x="323" y="320"/>
                </a:cxn>
                <a:cxn ang="0">
                  <a:pos x="340" y="300"/>
                </a:cxn>
                <a:cxn ang="0">
                  <a:pos x="365" y="239"/>
                </a:cxn>
                <a:cxn ang="0">
                  <a:pos x="369" y="211"/>
                </a:cxn>
                <a:cxn ang="0">
                  <a:pos x="355" y="144"/>
                </a:cxn>
                <a:cxn ang="0">
                  <a:pos x="343" y="121"/>
                </a:cxn>
                <a:cxn ang="0">
                  <a:pos x="296" y="75"/>
                </a:cxn>
                <a:cxn ang="0">
                  <a:pos x="273" y="62"/>
                </a:cxn>
                <a:cxn ang="0">
                  <a:pos x="206" y="48"/>
                </a:cxn>
                <a:cxn ang="0">
                  <a:pos x="179" y="51"/>
                </a:cxn>
                <a:cxn ang="0">
                  <a:pos x="117" y="78"/>
                </a:cxn>
                <a:cxn ang="0">
                  <a:pos x="97" y="94"/>
                </a:cxn>
                <a:cxn ang="0">
                  <a:pos x="61" y="149"/>
                </a:cxn>
                <a:cxn ang="0">
                  <a:pos x="52" y="174"/>
                </a:cxn>
                <a:cxn ang="0">
                  <a:pos x="52" y="243"/>
                </a:cxn>
                <a:cxn ang="0">
                  <a:pos x="61" y="269"/>
                </a:cxn>
                <a:cxn ang="0">
                  <a:pos x="97" y="323"/>
                </a:cxn>
                <a:cxn ang="0">
                  <a:pos x="117" y="340"/>
                </a:cxn>
                <a:cxn ang="0">
                  <a:pos x="178" y="365"/>
                </a:cxn>
                <a:cxn ang="0">
                  <a:pos x="206" y="369"/>
                </a:cxn>
              </a:cxnLst>
              <a:rect l="0" t="0" r="r" b="b"/>
              <a:pathLst>
                <a:path w="417" h="417">
                  <a:moveTo>
                    <a:pt x="211" y="416"/>
                  </a:moveTo>
                  <a:cubicBezTo>
                    <a:pt x="209" y="417"/>
                    <a:pt x="208" y="417"/>
                    <a:pt x="206" y="416"/>
                  </a:cubicBezTo>
                  <a:lnTo>
                    <a:pt x="169" y="412"/>
                  </a:lnTo>
                  <a:cubicBezTo>
                    <a:pt x="167" y="412"/>
                    <a:pt x="166" y="412"/>
                    <a:pt x="165" y="411"/>
                  </a:cubicBezTo>
                  <a:lnTo>
                    <a:pt x="131" y="401"/>
                  </a:lnTo>
                  <a:cubicBezTo>
                    <a:pt x="129" y="401"/>
                    <a:pt x="128" y="400"/>
                    <a:pt x="126" y="400"/>
                  </a:cubicBezTo>
                  <a:lnTo>
                    <a:pt x="94" y="383"/>
                  </a:lnTo>
                  <a:cubicBezTo>
                    <a:pt x="93" y="382"/>
                    <a:pt x="91" y="381"/>
                    <a:pt x="90" y="380"/>
                  </a:cubicBezTo>
                  <a:lnTo>
                    <a:pt x="63" y="357"/>
                  </a:lnTo>
                  <a:cubicBezTo>
                    <a:pt x="62" y="356"/>
                    <a:pt x="61" y="355"/>
                    <a:pt x="60" y="354"/>
                  </a:cubicBezTo>
                  <a:lnTo>
                    <a:pt x="38" y="327"/>
                  </a:lnTo>
                  <a:cubicBezTo>
                    <a:pt x="37" y="325"/>
                    <a:pt x="36" y="324"/>
                    <a:pt x="35" y="323"/>
                  </a:cubicBezTo>
                  <a:lnTo>
                    <a:pt x="18" y="292"/>
                  </a:lnTo>
                  <a:cubicBezTo>
                    <a:pt x="18" y="291"/>
                    <a:pt x="17" y="289"/>
                    <a:pt x="17" y="288"/>
                  </a:cubicBezTo>
                  <a:lnTo>
                    <a:pt x="6" y="253"/>
                  </a:lnTo>
                  <a:cubicBezTo>
                    <a:pt x="5" y="251"/>
                    <a:pt x="5" y="250"/>
                    <a:pt x="5" y="248"/>
                  </a:cubicBezTo>
                  <a:lnTo>
                    <a:pt x="1" y="211"/>
                  </a:lnTo>
                  <a:cubicBezTo>
                    <a:pt x="0" y="209"/>
                    <a:pt x="0" y="208"/>
                    <a:pt x="1" y="206"/>
                  </a:cubicBezTo>
                  <a:lnTo>
                    <a:pt x="5" y="169"/>
                  </a:lnTo>
                  <a:cubicBezTo>
                    <a:pt x="5" y="167"/>
                    <a:pt x="5" y="166"/>
                    <a:pt x="6" y="164"/>
                  </a:cubicBezTo>
                  <a:lnTo>
                    <a:pt x="17" y="130"/>
                  </a:lnTo>
                  <a:cubicBezTo>
                    <a:pt x="17" y="129"/>
                    <a:pt x="18" y="127"/>
                    <a:pt x="18" y="126"/>
                  </a:cubicBezTo>
                  <a:lnTo>
                    <a:pt x="35" y="94"/>
                  </a:lnTo>
                  <a:cubicBezTo>
                    <a:pt x="36" y="93"/>
                    <a:pt x="37" y="92"/>
                    <a:pt x="38" y="90"/>
                  </a:cubicBezTo>
                  <a:lnTo>
                    <a:pt x="60" y="63"/>
                  </a:lnTo>
                  <a:cubicBezTo>
                    <a:pt x="61" y="62"/>
                    <a:pt x="62" y="61"/>
                    <a:pt x="63" y="60"/>
                  </a:cubicBezTo>
                  <a:lnTo>
                    <a:pt x="90" y="38"/>
                  </a:lnTo>
                  <a:cubicBezTo>
                    <a:pt x="92" y="37"/>
                    <a:pt x="93" y="36"/>
                    <a:pt x="94" y="35"/>
                  </a:cubicBezTo>
                  <a:lnTo>
                    <a:pt x="126" y="18"/>
                  </a:lnTo>
                  <a:cubicBezTo>
                    <a:pt x="127" y="18"/>
                    <a:pt x="129" y="17"/>
                    <a:pt x="130" y="17"/>
                  </a:cubicBezTo>
                  <a:lnTo>
                    <a:pt x="164" y="6"/>
                  </a:lnTo>
                  <a:cubicBezTo>
                    <a:pt x="166" y="5"/>
                    <a:pt x="167" y="5"/>
                    <a:pt x="169" y="5"/>
                  </a:cubicBezTo>
                  <a:lnTo>
                    <a:pt x="206" y="1"/>
                  </a:lnTo>
                  <a:cubicBezTo>
                    <a:pt x="208" y="0"/>
                    <a:pt x="209" y="0"/>
                    <a:pt x="211" y="1"/>
                  </a:cubicBezTo>
                  <a:lnTo>
                    <a:pt x="248" y="5"/>
                  </a:lnTo>
                  <a:cubicBezTo>
                    <a:pt x="250" y="5"/>
                    <a:pt x="251" y="5"/>
                    <a:pt x="253" y="6"/>
                  </a:cubicBezTo>
                  <a:lnTo>
                    <a:pt x="288" y="17"/>
                  </a:lnTo>
                  <a:cubicBezTo>
                    <a:pt x="289" y="17"/>
                    <a:pt x="291" y="18"/>
                    <a:pt x="292" y="18"/>
                  </a:cubicBezTo>
                  <a:lnTo>
                    <a:pt x="323" y="35"/>
                  </a:lnTo>
                  <a:cubicBezTo>
                    <a:pt x="324" y="36"/>
                    <a:pt x="325" y="37"/>
                    <a:pt x="327" y="38"/>
                  </a:cubicBezTo>
                  <a:lnTo>
                    <a:pt x="354" y="60"/>
                  </a:lnTo>
                  <a:cubicBezTo>
                    <a:pt x="355" y="61"/>
                    <a:pt x="356" y="62"/>
                    <a:pt x="357" y="63"/>
                  </a:cubicBezTo>
                  <a:lnTo>
                    <a:pt x="380" y="90"/>
                  </a:lnTo>
                  <a:cubicBezTo>
                    <a:pt x="381" y="91"/>
                    <a:pt x="382" y="93"/>
                    <a:pt x="383" y="94"/>
                  </a:cubicBezTo>
                  <a:lnTo>
                    <a:pt x="400" y="126"/>
                  </a:lnTo>
                  <a:cubicBezTo>
                    <a:pt x="400" y="128"/>
                    <a:pt x="401" y="129"/>
                    <a:pt x="401" y="131"/>
                  </a:cubicBezTo>
                  <a:lnTo>
                    <a:pt x="411" y="165"/>
                  </a:lnTo>
                  <a:cubicBezTo>
                    <a:pt x="412" y="166"/>
                    <a:pt x="412" y="167"/>
                    <a:pt x="412" y="169"/>
                  </a:cubicBezTo>
                  <a:lnTo>
                    <a:pt x="416" y="206"/>
                  </a:lnTo>
                  <a:cubicBezTo>
                    <a:pt x="417" y="208"/>
                    <a:pt x="417" y="209"/>
                    <a:pt x="416" y="211"/>
                  </a:cubicBezTo>
                  <a:lnTo>
                    <a:pt x="412" y="248"/>
                  </a:lnTo>
                  <a:cubicBezTo>
                    <a:pt x="412" y="249"/>
                    <a:pt x="412" y="251"/>
                    <a:pt x="412" y="252"/>
                  </a:cubicBezTo>
                  <a:lnTo>
                    <a:pt x="402" y="287"/>
                  </a:lnTo>
                  <a:cubicBezTo>
                    <a:pt x="401" y="289"/>
                    <a:pt x="400" y="290"/>
                    <a:pt x="400" y="292"/>
                  </a:cubicBezTo>
                  <a:lnTo>
                    <a:pt x="383" y="323"/>
                  </a:lnTo>
                  <a:cubicBezTo>
                    <a:pt x="382" y="324"/>
                    <a:pt x="381" y="326"/>
                    <a:pt x="380" y="327"/>
                  </a:cubicBezTo>
                  <a:lnTo>
                    <a:pt x="357" y="354"/>
                  </a:lnTo>
                  <a:cubicBezTo>
                    <a:pt x="356" y="355"/>
                    <a:pt x="355" y="356"/>
                    <a:pt x="354" y="357"/>
                  </a:cubicBezTo>
                  <a:lnTo>
                    <a:pt x="327" y="380"/>
                  </a:lnTo>
                  <a:cubicBezTo>
                    <a:pt x="326" y="381"/>
                    <a:pt x="324" y="382"/>
                    <a:pt x="323" y="383"/>
                  </a:cubicBezTo>
                  <a:lnTo>
                    <a:pt x="292" y="400"/>
                  </a:lnTo>
                  <a:cubicBezTo>
                    <a:pt x="290" y="400"/>
                    <a:pt x="289" y="401"/>
                    <a:pt x="287" y="402"/>
                  </a:cubicBezTo>
                  <a:lnTo>
                    <a:pt x="252" y="412"/>
                  </a:lnTo>
                  <a:cubicBezTo>
                    <a:pt x="251" y="412"/>
                    <a:pt x="249" y="412"/>
                    <a:pt x="248" y="412"/>
                  </a:cubicBezTo>
                  <a:lnTo>
                    <a:pt x="211" y="416"/>
                  </a:lnTo>
                  <a:close/>
                  <a:moveTo>
                    <a:pt x="243" y="365"/>
                  </a:moveTo>
                  <a:lnTo>
                    <a:pt x="239" y="365"/>
                  </a:lnTo>
                  <a:lnTo>
                    <a:pt x="274" y="355"/>
                  </a:lnTo>
                  <a:lnTo>
                    <a:pt x="269" y="357"/>
                  </a:lnTo>
                  <a:lnTo>
                    <a:pt x="300" y="340"/>
                  </a:lnTo>
                  <a:lnTo>
                    <a:pt x="296" y="343"/>
                  </a:lnTo>
                  <a:lnTo>
                    <a:pt x="323" y="320"/>
                  </a:lnTo>
                  <a:lnTo>
                    <a:pt x="320" y="323"/>
                  </a:lnTo>
                  <a:lnTo>
                    <a:pt x="343" y="296"/>
                  </a:lnTo>
                  <a:lnTo>
                    <a:pt x="340" y="300"/>
                  </a:lnTo>
                  <a:lnTo>
                    <a:pt x="357" y="269"/>
                  </a:lnTo>
                  <a:lnTo>
                    <a:pt x="355" y="274"/>
                  </a:lnTo>
                  <a:lnTo>
                    <a:pt x="365" y="239"/>
                  </a:lnTo>
                  <a:lnTo>
                    <a:pt x="365" y="243"/>
                  </a:lnTo>
                  <a:lnTo>
                    <a:pt x="369" y="206"/>
                  </a:lnTo>
                  <a:lnTo>
                    <a:pt x="369" y="211"/>
                  </a:lnTo>
                  <a:lnTo>
                    <a:pt x="365" y="174"/>
                  </a:lnTo>
                  <a:lnTo>
                    <a:pt x="365" y="178"/>
                  </a:lnTo>
                  <a:lnTo>
                    <a:pt x="355" y="144"/>
                  </a:lnTo>
                  <a:lnTo>
                    <a:pt x="357" y="149"/>
                  </a:lnTo>
                  <a:lnTo>
                    <a:pt x="340" y="117"/>
                  </a:lnTo>
                  <a:lnTo>
                    <a:pt x="343" y="121"/>
                  </a:lnTo>
                  <a:lnTo>
                    <a:pt x="320" y="94"/>
                  </a:lnTo>
                  <a:lnTo>
                    <a:pt x="323" y="97"/>
                  </a:lnTo>
                  <a:lnTo>
                    <a:pt x="296" y="75"/>
                  </a:lnTo>
                  <a:lnTo>
                    <a:pt x="300" y="78"/>
                  </a:lnTo>
                  <a:lnTo>
                    <a:pt x="269" y="61"/>
                  </a:lnTo>
                  <a:lnTo>
                    <a:pt x="273" y="62"/>
                  </a:lnTo>
                  <a:lnTo>
                    <a:pt x="238" y="51"/>
                  </a:lnTo>
                  <a:lnTo>
                    <a:pt x="243" y="52"/>
                  </a:lnTo>
                  <a:lnTo>
                    <a:pt x="206" y="48"/>
                  </a:lnTo>
                  <a:lnTo>
                    <a:pt x="211" y="48"/>
                  </a:lnTo>
                  <a:lnTo>
                    <a:pt x="174" y="52"/>
                  </a:lnTo>
                  <a:lnTo>
                    <a:pt x="179" y="51"/>
                  </a:lnTo>
                  <a:lnTo>
                    <a:pt x="145" y="62"/>
                  </a:lnTo>
                  <a:lnTo>
                    <a:pt x="149" y="61"/>
                  </a:lnTo>
                  <a:lnTo>
                    <a:pt x="117" y="78"/>
                  </a:lnTo>
                  <a:lnTo>
                    <a:pt x="121" y="75"/>
                  </a:lnTo>
                  <a:lnTo>
                    <a:pt x="94" y="97"/>
                  </a:lnTo>
                  <a:lnTo>
                    <a:pt x="97" y="94"/>
                  </a:lnTo>
                  <a:lnTo>
                    <a:pt x="75" y="121"/>
                  </a:lnTo>
                  <a:lnTo>
                    <a:pt x="78" y="117"/>
                  </a:lnTo>
                  <a:lnTo>
                    <a:pt x="61" y="149"/>
                  </a:lnTo>
                  <a:lnTo>
                    <a:pt x="62" y="145"/>
                  </a:lnTo>
                  <a:lnTo>
                    <a:pt x="51" y="179"/>
                  </a:lnTo>
                  <a:lnTo>
                    <a:pt x="52" y="174"/>
                  </a:lnTo>
                  <a:lnTo>
                    <a:pt x="48" y="211"/>
                  </a:lnTo>
                  <a:lnTo>
                    <a:pt x="48" y="206"/>
                  </a:lnTo>
                  <a:lnTo>
                    <a:pt x="52" y="243"/>
                  </a:lnTo>
                  <a:lnTo>
                    <a:pt x="51" y="238"/>
                  </a:lnTo>
                  <a:lnTo>
                    <a:pt x="62" y="273"/>
                  </a:lnTo>
                  <a:lnTo>
                    <a:pt x="61" y="269"/>
                  </a:lnTo>
                  <a:lnTo>
                    <a:pt x="78" y="300"/>
                  </a:lnTo>
                  <a:lnTo>
                    <a:pt x="75" y="296"/>
                  </a:lnTo>
                  <a:lnTo>
                    <a:pt x="97" y="323"/>
                  </a:lnTo>
                  <a:lnTo>
                    <a:pt x="94" y="320"/>
                  </a:lnTo>
                  <a:lnTo>
                    <a:pt x="121" y="343"/>
                  </a:lnTo>
                  <a:lnTo>
                    <a:pt x="117" y="340"/>
                  </a:lnTo>
                  <a:lnTo>
                    <a:pt x="149" y="357"/>
                  </a:lnTo>
                  <a:lnTo>
                    <a:pt x="144" y="355"/>
                  </a:lnTo>
                  <a:lnTo>
                    <a:pt x="178" y="365"/>
                  </a:lnTo>
                  <a:lnTo>
                    <a:pt x="174" y="365"/>
                  </a:lnTo>
                  <a:lnTo>
                    <a:pt x="211" y="369"/>
                  </a:lnTo>
                  <a:lnTo>
                    <a:pt x="206" y="369"/>
                  </a:lnTo>
                  <a:lnTo>
                    <a:pt x="243" y="365"/>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24" name="Freeform 100"/>
            <p:cNvSpPr>
              <a:spLocks/>
            </p:cNvSpPr>
            <p:nvPr/>
          </p:nvSpPr>
          <p:spPr bwMode="auto">
            <a:xfrm>
              <a:off x="8577263" y="1729259"/>
              <a:ext cx="119063" cy="127000"/>
            </a:xfrm>
            <a:custGeom>
              <a:avLst/>
              <a:gdLst/>
              <a:ahLst/>
              <a:cxnLst>
                <a:cxn ang="0">
                  <a:pos x="176" y="368"/>
                </a:cxn>
                <a:cxn ang="0">
                  <a:pos x="0" y="184"/>
                </a:cxn>
                <a:cxn ang="0">
                  <a:pos x="0" y="184"/>
                </a:cxn>
                <a:cxn ang="0">
                  <a:pos x="0" y="184"/>
                </a:cxn>
                <a:cxn ang="0">
                  <a:pos x="176" y="0"/>
                </a:cxn>
                <a:cxn ang="0">
                  <a:pos x="176" y="0"/>
                </a:cxn>
                <a:cxn ang="0">
                  <a:pos x="176" y="0"/>
                </a:cxn>
                <a:cxn ang="0">
                  <a:pos x="352" y="184"/>
                </a:cxn>
                <a:cxn ang="0">
                  <a:pos x="352" y="184"/>
                </a:cxn>
                <a:cxn ang="0">
                  <a:pos x="352" y="184"/>
                </a:cxn>
                <a:cxn ang="0">
                  <a:pos x="176" y="368"/>
                </a:cxn>
                <a:cxn ang="0">
                  <a:pos x="176" y="368"/>
                </a:cxn>
              </a:cxnLst>
              <a:rect l="0" t="0" r="r" b="b"/>
              <a:pathLst>
                <a:path w="352" h="368">
                  <a:moveTo>
                    <a:pt x="176" y="368"/>
                  </a:moveTo>
                  <a:cubicBezTo>
                    <a:pt x="79" y="368"/>
                    <a:pt x="0" y="286"/>
                    <a:pt x="0" y="184"/>
                  </a:cubicBezTo>
                  <a:cubicBezTo>
                    <a:pt x="0" y="184"/>
                    <a:pt x="0" y="184"/>
                    <a:pt x="0" y="184"/>
                  </a:cubicBezTo>
                  <a:lnTo>
                    <a:pt x="0" y="184"/>
                  </a:lnTo>
                  <a:cubicBezTo>
                    <a:pt x="0" y="83"/>
                    <a:pt x="79" y="0"/>
                    <a:pt x="176" y="0"/>
                  </a:cubicBezTo>
                  <a:cubicBezTo>
                    <a:pt x="176" y="0"/>
                    <a:pt x="176" y="0"/>
                    <a:pt x="176" y="0"/>
                  </a:cubicBezTo>
                  <a:lnTo>
                    <a:pt x="176" y="0"/>
                  </a:lnTo>
                  <a:cubicBezTo>
                    <a:pt x="274" y="0"/>
                    <a:pt x="352" y="83"/>
                    <a:pt x="352" y="184"/>
                  </a:cubicBezTo>
                  <a:cubicBezTo>
                    <a:pt x="352" y="184"/>
                    <a:pt x="352" y="184"/>
                    <a:pt x="352" y="184"/>
                  </a:cubicBezTo>
                  <a:lnTo>
                    <a:pt x="352" y="184"/>
                  </a:lnTo>
                  <a:cubicBezTo>
                    <a:pt x="352" y="286"/>
                    <a:pt x="274" y="368"/>
                    <a:pt x="176" y="368"/>
                  </a:cubicBezTo>
                  <a:cubicBezTo>
                    <a:pt x="176" y="368"/>
                    <a:pt x="176" y="368"/>
                    <a:pt x="176" y="368"/>
                  </a:cubicBezTo>
                  <a:close/>
                </a:path>
              </a:pathLst>
            </a:custGeom>
            <a:solidFill>
              <a:srgbClr val="FFFFF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25" name="Freeform 101"/>
            <p:cNvSpPr>
              <a:spLocks noEditPoints="1"/>
            </p:cNvSpPr>
            <p:nvPr/>
          </p:nvSpPr>
          <p:spPr bwMode="auto">
            <a:xfrm>
              <a:off x="8569325" y="1721322"/>
              <a:ext cx="134938" cy="142875"/>
            </a:xfrm>
            <a:custGeom>
              <a:avLst/>
              <a:gdLst/>
              <a:ahLst/>
              <a:cxnLst>
                <a:cxn ang="0">
                  <a:pos x="198" y="416"/>
                </a:cxn>
                <a:cxn ang="0">
                  <a:pos x="159" y="411"/>
                </a:cxn>
                <a:cxn ang="0">
                  <a:pos x="121" y="399"/>
                </a:cxn>
                <a:cxn ang="0">
                  <a:pos x="87" y="379"/>
                </a:cxn>
                <a:cxn ang="0">
                  <a:pos x="56" y="352"/>
                </a:cxn>
                <a:cxn ang="0">
                  <a:pos x="15" y="287"/>
                </a:cxn>
                <a:cxn ang="0">
                  <a:pos x="5" y="248"/>
                </a:cxn>
                <a:cxn ang="0">
                  <a:pos x="1" y="206"/>
                </a:cxn>
                <a:cxn ang="0">
                  <a:pos x="5" y="165"/>
                </a:cxn>
                <a:cxn ang="0">
                  <a:pos x="18" y="124"/>
                </a:cxn>
                <a:cxn ang="0">
                  <a:pos x="61" y="60"/>
                </a:cxn>
                <a:cxn ang="0">
                  <a:pos x="91" y="36"/>
                </a:cxn>
                <a:cxn ang="0">
                  <a:pos x="125" y="17"/>
                </a:cxn>
                <a:cxn ang="0">
                  <a:pos x="163" y="5"/>
                </a:cxn>
                <a:cxn ang="0">
                  <a:pos x="203" y="1"/>
                </a:cxn>
                <a:cxn ang="0">
                  <a:pos x="244" y="6"/>
                </a:cxn>
                <a:cxn ang="0">
                  <a:pos x="281" y="19"/>
                </a:cxn>
                <a:cxn ang="0">
                  <a:pos x="315" y="38"/>
                </a:cxn>
                <a:cxn ang="0">
                  <a:pos x="346" y="66"/>
                </a:cxn>
                <a:cxn ang="0">
                  <a:pos x="385" y="131"/>
                </a:cxn>
                <a:cxn ang="0">
                  <a:pos x="396" y="169"/>
                </a:cxn>
                <a:cxn ang="0">
                  <a:pos x="400" y="211"/>
                </a:cxn>
                <a:cxn ang="0">
                  <a:pos x="396" y="252"/>
                </a:cxn>
                <a:cxn ang="0">
                  <a:pos x="383" y="293"/>
                </a:cxn>
                <a:cxn ang="0">
                  <a:pos x="341" y="356"/>
                </a:cxn>
                <a:cxn ang="0">
                  <a:pos x="311" y="382"/>
                </a:cxn>
                <a:cxn ang="0">
                  <a:pos x="276" y="401"/>
                </a:cxn>
                <a:cxn ang="0">
                  <a:pos x="239" y="412"/>
                </a:cxn>
                <a:cxn ang="0">
                  <a:pos x="234" y="365"/>
                </a:cxn>
                <a:cxn ang="0">
                  <a:pos x="263" y="355"/>
                </a:cxn>
                <a:cxn ang="0">
                  <a:pos x="288" y="341"/>
                </a:cxn>
                <a:cxn ang="0">
                  <a:pos x="310" y="320"/>
                </a:cxn>
                <a:cxn ang="0">
                  <a:pos x="342" y="268"/>
                </a:cxn>
                <a:cxn ang="0">
                  <a:pos x="349" y="239"/>
                </a:cxn>
                <a:cxn ang="0">
                  <a:pos x="353" y="206"/>
                </a:cxn>
                <a:cxn ang="0">
                  <a:pos x="349" y="174"/>
                </a:cxn>
                <a:cxn ang="0">
                  <a:pos x="339" y="144"/>
                </a:cxn>
                <a:cxn ang="0">
                  <a:pos x="305" y="91"/>
                </a:cxn>
                <a:cxn ang="0">
                  <a:pos x="284" y="75"/>
                </a:cxn>
                <a:cxn ang="0">
                  <a:pos x="258" y="60"/>
                </a:cxn>
                <a:cxn ang="0">
                  <a:pos x="229" y="51"/>
                </a:cxn>
                <a:cxn ang="0">
                  <a:pos x="198" y="48"/>
                </a:cxn>
                <a:cxn ang="0">
                  <a:pos x="168" y="52"/>
                </a:cxn>
                <a:cxn ang="0">
                  <a:pos x="140" y="62"/>
                </a:cxn>
                <a:cxn ang="0">
                  <a:pos x="114" y="77"/>
                </a:cxn>
                <a:cxn ang="0">
                  <a:pos x="92" y="97"/>
                </a:cxn>
                <a:cxn ang="0">
                  <a:pos x="59" y="150"/>
                </a:cxn>
                <a:cxn ang="0">
                  <a:pos x="51" y="178"/>
                </a:cxn>
                <a:cxn ang="0">
                  <a:pos x="48" y="211"/>
                </a:cxn>
                <a:cxn ang="0">
                  <a:pos x="52" y="243"/>
                </a:cxn>
                <a:cxn ang="0">
                  <a:pos x="62" y="274"/>
                </a:cxn>
                <a:cxn ang="0">
                  <a:pos x="97" y="325"/>
                </a:cxn>
                <a:cxn ang="0">
                  <a:pos x="118" y="343"/>
                </a:cxn>
                <a:cxn ang="0">
                  <a:pos x="144" y="358"/>
                </a:cxn>
                <a:cxn ang="0">
                  <a:pos x="172" y="365"/>
                </a:cxn>
                <a:cxn ang="0">
                  <a:pos x="203" y="369"/>
                </a:cxn>
                <a:cxn ang="0">
                  <a:pos x="234" y="365"/>
                </a:cxn>
              </a:cxnLst>
              <a:rect l="0" t="0" r="r" b="b"/>
              <a:pathLst>
                <a:path w="401" h="417">
                  <a:moveTo>
                    <a:pt x="203" y="416"/>
                  </a:moveTo>
                  <a:cubicBezTo>
                    <a:pt x="201" y="417"/>
                    <a:pt x="200" y="417"/>
                    <a:pt x="198" y="416"/>
                  </a:cubicBezTo>
                  <a:lnTo>
                    <a:pt x="163" y="412"/>
                  </a:lnTo>
                  <a:cubicBezTo>
                    <a:pt x="161" y="412"/>
                    <a:pt x="160" y="412"/>
                    <a:pt x="159" y="411"/>
                  </a:cubicBezTo>
                  <a:lnTo>
                    <a:pt x="126" y="401"/>
                  </a:lnTo>
                  <a:cubicBezTo>
                    <a:pt x="124" y="401"/>
                    <a:pt x="122" y="400"/>
                    <a:pt x="121" y="399"/>
                  </a:cubicBezTo>
                  <a:lnTo>
                    <a:pt x="91" y="382"/>
                  </a:lnTo>
                  <a:cubicBezTo>
                    <a:pt x="89" y="382"/>
                    <a:pt x="88" y="381"/>
                    <a:pt x="87" y="379"/>
                  </a:cubicBezTo>
                  <a:lnTo>
                    <a:pt x="61" y="356"/>
                  </a:lnTo>
                  <a:cubicBezTo>
                    <a:pt x="59" y="355"/>
                    <a:pt x="58" y="353"/>
                    <a:pt x="56" y="352"/>
                  </a:cubicBezTo>
                  <a:lnTo>
                    <a:pt x="18" y="294"/>
                  </a:lnTo>
                  <a:cubicBezTo>
                    <a:pt x="17" y="292"/>
                    <a:pt x="16" y="289"/>
                    <a:pt x="15" y="287"/>
                  </a:cubicBezTo>
                  <a:lnTo>
                    <a:pt x="5" y="252"/>
                  </a:lnTo>
                  <a:cubicBezTo>
                    <a:pt x="5" y="251"/>
                    <a:pt x="5" y="249"/>
                    <a:pt x="5" y="248"/>
                  </a:cubicBezTo>
                  <a:lnTo>
                    <a:pt x="1" y="211"/>
                  </a:lnTo>
                  <a:cubicBezTo>
                    <a:pt x="0" y="209"/>
                    <a:pt x="0" y="208"/>
                    <a:pt x="1" y="206"/>
                  </a:cubicBezTo>
                  <a:lnTo>
                    <a:pt x="5" y="169"/>
                  </a:lnTo>
                  <a:cubicBezTo>
                    <a:pt x="5" y="167"/>
                    <a:pt x="5" y="166"/>
                    <a:pt x="5" y="165"/>
                  </a:cubicBezTo>
                  <a:lnTo>
                    <a:pt x="15" y="131"/>
                  </a:lnTo>
                  <a:cubicBezTo>
                    <a:pt x="16" y="128"/>
                    <a:pt x="17" y="126"/>
                    <a:pt x="18" y="124"/>
                  </a:cubicBezTo>
                  <a:lnTo>
                    <a:pt x="56" y="65"/>
                  </a:lnTo>
                  <a:cubicBezTo>
                    <a:pt x="58" y="63"/>
                    <a:pt x="59" y="62"/>
                    <a:pt x="61" y="60"/>
                  </a:cubicBezTo>
                  <a:lnTo>
                    <a:pt x="87" y="38"/>
                  </a:lnTo>
                  <a:cubicBezTo>
                    <a:pt x="88" y="37"/>
                    <a:pt x="89" y="36"/>
                    <a:pt x="91" y="36"/>
                  </a:cubicBezTo>
                  <a:lnTo>
                    <a:pt x="121" y="19"/>
                  </a:lnTo>
                  <a:cubicBezTo>
                    <a:pt x="122" y="18"/>
                    <a:pt x="123" y="17"/>
                    <a:pt x="125" y="17"/>
                  </a:cubicBezTo>
                  <a:lnTo>
                    <a:pt x="158" y="6"/>
                  </a:lnTo>
                  <a:cubicBezTo>
                    <a:pt x="159" y="5"/>
                    <a:pt x="161" y="5"/>
                    <a:pt x="163" y="5"/>
                  </a:cubicBezTo>
                  <a:lnTo>
                    <a:pt x="198" y="1"/>
                  </a:lnTo>
                  <a:cubicBezTo>
                    <a:pt x="200" y="0"/>
                    <a:pt x="201" y="0"/>
                    <a:pt x="203" y="1"/>
                  </a:cubicBezTo>
                  <a:lnTo>
                    <a:pt x="239" y="5"/>
                  </a:lnTo>
                  <a:cubicBezTo>
                    <a:pt x="241" y="5"/>
                    <a:pt x="242" y="5"/>
                    <a:pt x="244" y="6"/>
                  </a:cubicBezTo>
                  <a:lnTo>
                    <a:pt x="277" y="17"/>
                  </a:lnTo>
                  <a:cubicBezTo>
                    <a:pt x="279" y="17"/>
                    <a:pt x="280" y="18"/>
                    <a:pt x="281" y="19"/>
                  </a:cubicBezTo>
                  <a:lnTo>
                    <a:pt x="311" y="36"/>
                  </a:lnTo>
                  <a:cubicBezTo>
                    <a:pt x="313" y="36"/>
                    <a:pt x="314" y="37"/>
                    <a:pt x="315" y="38"/>
                  </a:cubicBezTo>
                  <a:lnTo>
                    <a:pt x="341" y="60"/>
                  </a:lnTo>
                  <a:cubicBezTo>
                    <a:pt x="343" y="62"/>
                    <a:pt x="344" y="64"/>
                    <a:pt x="346" y="66"/>
                  </a:cubicBezTo>
                  <a:lnTo>
                    <a:pt x="383" y="125"/>
                  </a:lnTo>
                  <a:cubicBezTo>
                    <a:pt x="384" y="127"/>
                    <a:pt x="385" y="129"/>
                    <a:pt x="385" y="131"/>
                  </a:cubicBezTo>
                  <a:lnTo>
                    <a:pt x="395" y="165"/>
                  </a:lnTo>
                  <a:cubicBezTo>
                    <a:pt x="396" y="166"/>
                    <a:pt x="396" y="167"/>
                    <a:pt x="396" y="169"/>
                  </a:cubicBezTo>
                  <a:lnTo>
                    <a:pt x="400" y="206"/>
                  </a:lnTo>
                  <a:cubicBezTo>
                    <a:pt x="401" y="208"/>
                    <a:pt x="401" y="209"/>
                    <a:pt x="400" y="211"/>
                  </a:cubicBezTo>
                  <a:lnTo>
                    <a:pt x="396" y="248"/>
                  </a:lnTo>
                  <a:cubicBezTo>
                    <a:pt x="396" y="249"/>
                    <a:pt x="396" y="251"/>
                    <a:pt x="396" y="252"/>
                  </a:cubicBezTo>
                  <a:lnTo>
                    <a:pt x="386" y="287"/>
                  </a:lnTo>
                  <a:cubicBezTo>
                    <a:pt x="385" y="289"/>
                    <a:pt x="384" y="291"/>
                    <a:pt x="383" y="293"/>
                  </a:cubicBezTo>
                  <a:lnTo>
                    <a:pt x="346" y="351"/>
                  </a:lnTo>
                  <a:cubicBezTo>
                    <a:pt x="344" y="353"/>
                    <a:pt x="343" y="355"/>
                    <a:pt x="341" y="356"/>
                  </a:cubicBezTo>
                  <a:lnTo>
                    <a:pt x="315" y="379"/>
                  </a:lnTo>
                  <a:cubicBezTo>
                    <a:pt x="314" y="381"/>
                    <a:pt x="313" y="382"/>
                    <a:pt x="311" y="382"/>
                  </a:cubicBezTo>
                  <a:lnTo>
                    <a:pt x="281" y="399"/>
                  </a:lnTo>
                  <a:cubicBezTo>
                    <a:pt x="280" y="400"/>
                    <a:pt x="278" y="401"/>
                    <a:pt x="276" y="401"/>
                  </a:cubicBezTo>
                  <a:lnTo>
                    <a:pt x="243" y="411"/>
                  </a:lnTo>
                  <a:cubicBezTo>
                    <a:pt x="242" y="412"/>
                    <a:pt x="241" y="412"/>
                    <a:pt x="239" y="412"/>
                  </a:cubicBezTo>
                  <a:lnTo>
                    <a:pt x="203" y="416"/>
                  </a:lnTo>
                  <a:close/>
                  <a:moveTo>
                    <a:pt x="234" y="365"/>
                  </a:moveTo>
                  <a:lnTo>
                    <a:pt x="230" y="365"/>
                  </a:lnTo>
                  <a:lnTo>
                    <a:pt x="263" y="355"/>
                  </a:lnTo>
                  <a:lnTo>
                    <a:pt x="258" y="358"/>
                  </a:lnTo>
                  <a:lnTo>
                    <a:pt x="288" y="341"/>
                  </a:lnTo>
                  <a:lnTo>
                    <a:pt x="284" y="343"/>
                  </a:lnTo>
                  <a:lnTo>
                    <a:pt x="310" y="320"/>
                  </a:lnTo>
                  <a:lnTo>
                    <a:pt x="305" y="326"/>
                  </a:lnTo>
                  <a:lnTo>
                    <a:pt x="342" y="268"/>
                  </a:lnTo>
                  <a:lnTo>
                    <a:pt x="339" y="274"/>
                  </a:lnTo>
                  <a:lnTo>
                    <a:pt x="349" y="239"/>
                  </a:lnTo>
                  <a:lnTo>
                    <a:pt x="349" y="243"/>
                  </a:lnTo>
                  <a:lnTo>
                    <a:pt x="353" y="206"/>
                  </a:lnTo>
                  <a:lnTo>
                    <a:pt x="353" y="211"/>
                  </a:lnTo>
                  <a:lnTo>
                    <a:pt x="349" y="174"/>
                  </a:lnTo>
                  <a:lnTo>
                    <a:pt x="349" y="178"/>
                  </a:lnTo>
                  <a:lnTo>
                    <a:pt x="339" y="144"/>
                  </a:lnTo>
                  <a:lnTo>
                    <a:pt x="342" y="150"/>
                  </a:lnTo>
                  <a:lnTo>
                    <a:pt x="305" y="91"/>
                  </a:lnTo>
                  <a:lnTo>
                    <a:pt x="310" y="97"/>
                  </a:lnTo>
                  <a:lnTo>
                    <a:pt x="284" y="75"/>
                  </a:lnTo>
                  <a:lnTo>
                    <a:pt x="288" y="77"/>
                  </a:lnTo>
                  <a:lnTo>
                    <a:pt x="258" y="60"/>
                  </a:lnTo>
                  <a:lnTo>
                    <a:pt x="262" y="62"/>
                  </a:lnTo>
                  <a:lnTo>
                    <a:pt x="229" y="51"/>
                  </a:lnTo>
                  <a:lnTo>
                    <a:pt x="234" y="52"/>
                  </a:lnTo>
                  <a:lnTo>
                    <a:pt x="198" y="48"/>
                  </a:lnTo>
                  <a:lnTo>
                    <a:pt x="203" y="48"/>
                  </a:lnTo>
                  <a:lnTo>
                    <a:pt x="168" y="52"/>
                  </a:lnTo>
                  <a:lnTo>
                    <a:pt x="173" y="51"/>
                  </a:lnTo>
                  <a:lnTo>
                    <a:pt x="140" y="62"/>
                  </a:lnTo>
                  <a:lnTo>
                    <a:pt x="144" y="60"/>
                  </a:lnTo>
                  <a:lnTo>
                    <a:pt x="114" y="77"/>
                  </a:lnTo>
                  <a:lnTo>
                    <a:pt x="118" y="75"/>
                  </a:lnTo>
                  <a:lnTo>
                    <a:pt x="92" y="97"/>
                  </a:lnTo>
                  <a:lnTo>
                    <a:pt x="97" y="91"/>
                  </a:lnTo>
                  <a:lnTo>
                    <a:pt x="59" y="150"/>
                  </a:lnTo>
                  <a:lnTo>
                    <a:pt x="61" y="144"/>
                  </a:lnTo>
                  <a:lnTo>
                    <a:pt x="51" y="178"/>
                  </a:lnTo>
                  <a:lnTo>
                    <a:pt x="52" y="174"/>
                  </a:lnTo>
                  <a:lnTo>
                    <a:pt x="48" y="211"/>
                  </a:lnTo>
                  <a:lnTo>
                    <a:pt x="48" y="206"/>
                  </a:lnTo>
                  <a:lnTo>
                    <a:pt x="52" y="243"/>
                  </a:lnTo>
                  <a:lnTo>
                    <a:pt x="52" y="239"/>
                  </a:lnTo>
                  <a:lnTo>
                    <a:pt x="62" y="274"/>
                  </a:lnTo>
                  <a:lnTo>
                    <a:pt x="59" y="267"/>
                  </a:lnTo>
                  <a:lnTo>
                    <a:pt x="97" y="325"/>
                  </a:lnTo>
                  <a:lnTo>
                    <a:pt x="92" y="320"/>
                  </a:lnTo>
                  <a:lnTo>
                    <a:pt x="118" y="343"/>
                  </a:lnTo>
                  <a:lnTo>
                    <a:pt x="114" y="341"/>
                  </a:lnTo>
                  <a:lnTo>
                    <a:pt x="144" y="358"/>
                  </a:lnTo>
                  <a:lnTo>
                    <a:pt x="139" y="355"/>
                  </a:lnTo>
                  <a:lnTo>
                    <a:pt x="172" y="365"/>
                  </a:lnTo>
                  <a:lnTo>
                    <a:pt x="168" y="365"/>
                  </a:lnTo>
                  <a:lnTo>
                    <a:pt x="203" y="369"/>
                  </a:lnTo>
                  <a:lnTo>
                    <a:pt x="198" y="369"/>
                  </a:lnTo>
                  <a:lnTo>
                    <a:pt x="234" y="365"/>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26" name="Freeform 102"/>
            <p:cNvSpPr>
              <a:spLocks/>
            </p:cNvSpPr>
            <p:nvPr/>
          </p:nvSpPr>
          <p:spPr bwMode="auto">
            <a:xfrm>
              <a:off x="8782050" y="1729259"/>
              <a:ext cx="125413" cy="127000"/>
            </a:xfrm>
            <a:custGeom>
              <a:avLst/>
              <a:gdLst/>
              <a:ahLst/>
              <a:cxnLst>
                <a:cxn ang="0">
                  <a:pos x="184" y="368"/>
                </a:cxn>
                <a:cxn ang="0">
                  <a:pos x="0" y="184"/>
                </a:cxn>
                <a:cxn ang="0">
                  <a:pos x="0" y="184"/>
                </a:cxn>
                <a:cxn ang="0">
                  <a:pos x="0" y="184"/>
                </a:cxn>
                <a:cxn ang="0">
                  <a:pos x="184" y="0"/>
                </a:cxn>
                <a:cxn ang="0">
                  <a:pos x="184" y="0"/>
                </a:cxn>
                <a:cxn ang="0">
                  <a:pos x="184" y="0"/>
                </a:cxn>
                <a:cxn ang="0">
                  <a:pos x="368" y="184"/>
                </a:cxn>
                <a:cxn ang="0">
                  <a:pos x="368" y="184"/>
                </a:cxn>
                <a:cxn ang="0">
                  <a:pos x="368" y="184"/>
                </a:cxn>
                <a:cxn ang="0">
                  <a:pos x="184" y="368"/>
                </a:cxn>
                <a:cxn ang="0">
                  <a:pos x="184" y="368"/>
                </a:cxn>
              </a:cxnLst>
              <a:rect l="0" t="0" r="r" b="b"/>
              <a:pathLst>
                <a:path w="368" h="368">
                  <a:moveTo>
                    <a:pt x="184" y="368"/>
                  </a:moveTo>
                  <a:cubicBezTo>
                    <a:pt x="83" y="368"/>
                    <a:pt x="0" y="286"/>
                    <a:pt x="0" y="184"/>
                  </a:cubicBezTo>
                  <a:cubicBezTo>
                    <a:pt x="0" y="184"/>
                    <a:pt x="0" y="184"/>
                    <a:pt x="0" y="184"/>
                  </a:cubicBezTo>
                  <a:lnTo>
                    <a:pt x="0" y="184"/>
                  </a:lnTo>
                  <a:cubicBezTo>
                    <a:pt x="0" y="83"/>
                    <a:pt x="83" y="0"/>
                    <a:pt x="184" y="0"/>
                  </a:cubicBezTo>
                  <a:cubicBezTo>
                    <a:pt x="184" y="0"/>
                    <a:pt x="184" y="0"/>
                    <a:pt x="184" y="0"/>
                  </a:cubicBezTo>
                  <a:lnTo>
                    <a:pt x="184" y="0"/>
                  </a:lnTo>
                  <a:cubicBezTo>
                    <a:pt x="286" y="0"/>
                    <a:pt x="368" y="83"/>
                    <a:pt x="368" y="184"/>
                  </a:cubicBezTo>
                  <a:cubicBezTo>
                    <a:pt x="368" y="184"/>
                    <a:pt x="368" y="184"/>
                    <a:pt x="368" y="184"/>
                  </a:cubicBezTo>
                  <a:lnTo>
                    <a:pt x="368" y="184"/>
                  </a:lnTo>
                  <a:cubicBezTo>
                    <a:pt x="368" y="286"/>
                    <a:pt x="286" y="368"/>
                    <a:pt x="184" y="368"/>
                  </a:cubicBezTo>
                  <a:cubicBezTo>
                    <a:pt x="184" y="368"/>
                    <a:pt x="184" y="368"/>
                    <a:pt x="184" y="368"/>
                  </a:cubicBezTo>
                  <a:close/>
                </a:path>
              </a:pathLst>
            </a:custGeom>
            <a:solidFill>
              <a:srgbClr val="FFFFF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27" name="Freeform 103"/>
            <p:cNvSpPr>
              <a:spLocks noEditPoints="1"/>
            </p:cNvSpPr>
            <p:nvPr/>
          </p:nvSpPr>
          <p:spPr bwMode="auto">
            <a:xfrm>
              <a:off x="8774113" y="1721322"/>
              <a:ext cx="141288" cy="142875"/>
            </a:xfrm>
            <a:custGeom>
              <a:avLst/>
              <a:gdLst/>
              <a:ahLst/>
              <a:cxnLst>
                <a:cxn ang="0">
                  <a:pos x="169" y="412"/>
                </a:cxn>
                <a:cxn ang="0">
                  <a:pos x="126" y="400"/>
                </a:cxn>
                <a:cxn ang="0">
                  <a:pos x="63" y="357"/>
                </a:cxn>
                <a:cxn ang="0">
                  <a:pos x="35" y="323"/>
                </a:cxn>
                <a:cxn ang="0">
                  <a:pos x="6" y="253"/>
                </a:cxn>
                <a:cxn ang="0">
                  <a:pos x="1" y="206"/>
                </a:cxn>
                <a:cxn ang="0">
                  <a:pos x="17" y="130"/>
                </a:cxn>
                <a:cxn ang="0">
                  <a:pos x="38" y="90"/>
                </a:cxn>
                <a:cxn ang="0">
                  <a:pos x="90" y="38"/>
                </a:cxn>
                <a:cxn ang="0">
                  <a:pos x="130" y="17"/>
                </a:cxn>
                <a:cxn ang="0">
                  <a:pos x="206" y="1"/>
                </a:cxn>
                <a:cxn ang="0">
                  <a:pos x="253" y="6"/>
                </a:cxn>
                <a:cxn ang="0">
                  <a:pos x="323" y="35"/>
                </a:cxn>
                <a:cxn ang="0">
                  <a:pos x="357" y="63"/>
                </a:cxn>
                <a:cxn ang="0">
                  <a:pos x="400" y="126"/>
                </a:cxn>
                <a:cxn ang="0">
                  <a:pos x="412" y="169"/>
                </a:cxn>
                <a:cxn ang="0">
                  <a:pos x="412" y="248"/>
                </a:cxn>
                <a:cxn ang="0">
                  <a:pos x="400" y="292"/>
                </a:cxn>
                <a:cxn ang="0">
                  <a:pos x="357" y="354"/>
                </a:cxn>
                <a:cxn ang="0">
                  <a:pos x="323" y="383"/>
                </a:cxn>
                <a:cxn ang="0">
                  <a:pos x="252" y="412"/>
                </a:cxn>
                <a:cxn ang="0">
                  <a:pos x="243" y="365"/>
                </a:cxn>
                <a:cxn ang="0">
                  <a:pos x="269" y="357"/>
                </a:cxn>
                <a:cxn ang="0">
                  <a:pos x="323" y="320"/>
                </a:cxn>
                <a:cxn ang="0">
                  <a:pos x="340" y="300"/>
                </a:cxn>
                <a:cxn ang="0">
                  <a:pos x="365" y="239"/>
                </a:cxn>
                <a:cxn ang="0">
                  <a:pos x="369" y="211"/>
                </a:cxn>
                <a:cxn ang="0">
                  <a:pos x="355" y="144"/>
                </a:cxn>
                <a:cxn ang="0">
                  <a:pos x="343" y="121"/>
                </a:cxn>
                <a:cxn ang="0">
                  <a:pos x="296" y="75"/>
                </a:cxn>
                <a:cxn ang="0">
                  <a:pos x="273" y="62"/>
                </a:cxn>
                <a:cxn ang="0">
                  <a:pos x="206" y="48"/>
                </a:cxn>
                <a:cxn ang="0">
                  <a:pos x="179" y="51"/>
                </a:cxn>
                <a:cxn ang="0">
                  <a:pos x="117" y="78"/>
                </a:cxn>
                <a:cxn ang="0">
                  <a:pos x="97" y="94"/>
                </a:cxn>
                <a:cxn ang="0">
                  <a:pos x="61" y="149"/>
                </a:cxn>
                <a:cxn ang="0">
                  <a:pos x="52" y="174"/>
                </a:cxn>
                <a:cxn ang="0">
                  <a:pos x="52" y="243"/>
                </a:cxn>
                <a:cxn ang="0">
                  <a:pos x="61" y="269"/>
                </a:cxn>
                <a:cxn ang="0">
                  <a:pos x="97" y="323"/>
                </a:cxn>
                <a:cxn ang="0">
                  <a:pos x="117" y="340"/>
                </a:cxn>
                <a:cxn ang="0">
                  <a:pos x="178" y="365"/>
                </a:cxn>
                <a:cxn ang="0">
                  <a:pos x="206" y="369"/>
                </a:cxn>
              </a:cxnLst>
              <a:rect l="0" t="0" r="r" b="b"/>
              <a:pathLst>
                <a:path w="417" h="417">
                  <a:moveTo>
                    <a:pt x="211" y="416"/>
                  </a:moveTo>
                  <a:cubicBezTo>
                    <a:pt x="209" y="417"/>
                    <a:pt x="208" y="417"/>
                    <a:pt x="206" y="416"/>
                  </a:cubicBezTo>
                  <a:lnTo>
                    <a:pt x="169" y="412"/>
                  </a:lnTo>
                  <a:cubicBezTo>
                    <a:pt x="167" y="412"/>
                    <a:pt x="166" y="412"/>
                    <a:pt x="165" y="411"/>
                  </a:cubicBezTo>
                  <a:lnTo>
                    <a:pt x="131" y="401"/>
                  </a:lnTo>
                  <a:cubicBezTo>
                    <a:pt x="129" y="401"/>
                    <a:pt x="128" y="400"/>
                    <a:pt x="126" y="400"/>
                  </a:cubicBezTo>
                  <a:lnTo>
                    <a:pt x="94" y="383"/>
                  </a:lnTo>
                  <a:cubicBezTo>
                    <a:pt x="93" y="382"/>
                    <a:pt x="91" y="381"/>
                    <a:pt x="90" y="380"/>
                  </a:cubicBezTo>
                  <a:lnTo>
                    <a:pt x="63" y="357"/>
                  </a:lnTo>
                  <a:cubicBezTo>
                    <a:pt x="62" y="356"/>
                    <a:pt x="61" y="355"/>
                    <a:pt x="60" y="354"/>
                  </a:cubicBezTo>
                  <a:lnTo>
                    <a:pt x="38" y="327"/>
                  </a:lnTo>
                  <a:cubicBezTo>
                    <a:pt x="37" y="325"/>
                    <a:pt x="36" y="324"/>
                    <a:pt x="35" y="323"/>
                  </a:cubicBezTo>
                  <a:lnTo>
                    <a:pt x="18" y="292"/>
                  </a:lnTo>
                  <a:cubicBezTo>
                    <a:pt x="18" y="291"/>
                    <a:pt x="17" y="289"/>
                    <a:pt x="17" y="288"/>
                  </a:cubicBezTo>
                  <a:lnTo>
                    <a:pt x="6" y="253"/>
                  </a:lnTo>
                  <a:cubicBezTo>
                    <a:pt x="5" y="251"/>
                    <a:pt x="5" y="250"/>
                    <a:pt x="5" y="248"/>
                  </a:cubicBezTo>
                  <a:lnTo>
                    <a:pt x="1" y="211"/>
                  </a:lnTo>
                  <a:cubicBezTo>
                    <a:pt x="0" y="209"/>
                    <a:pt x="0" y="208"/>
                    <a:pt x="1" y="206"/>
                  </a:cubicBezTo>
                  <a:lnTo>
                    <a:pt x="5" y="169"/>
                  </a:lnTo>
                  <a:cubicBezTo>
                    <a:pt x="5" y="167"/>
                    <a:pt x="5" y="166"/>
                    <a:pt x="6" y="164"/>
                  </a:cubicBezTo>
                  <a:lnTo>
                    <a:pt x="17" y="130"/>
                  </a:lnTo>
                  <a:cubicBezTo>
                    <a:pt x="17" y="129"/>
                    <a:pt x="18" y="127"/>
                    <a:pt x="18" y="126"/>
                  </a:cubicBezTo>
                  <a:lnTo>
                    <a:pt x="35" y="94"/>
                  </a:lnTo>
                  <a:cubicBezTo>
                    <a:pt x="36" y="93"/>
                    <a:pt x="37" y="92"/>
                    <a:pt x="38" y="90"/>
                  </a:cubicBezTo>
                  <a:lnTo>
                    <a:pt x="60" y="63"/>
                  </a:lnTo>
                  <a:cubicBezTo>
                    <a:pt x="61" y="62"/>
                    <a:pt x="62" y="61"/>
                    <a:pt x="63" y="60"/>
                  </a:cubicBezTo>
                  <a:lnTo>
                    <a:pt x="90" y="38"/>
                  </a:lnTo>
                  <a:cubicBezTo>
                    <a:pt x="92" y="37"/>
                    <a:pt x="93" y="36"/>
                    <a:pt x="94" y="35"/>
                  </a:cubicBezTo>
                  <a:lnTo>
                    <a:pt x="126" y="18"/>
                  </a:lnTo>
                  <a:cubicBezTo>
                    <a:pt x="127" y="18"/>
                    <a:pt x="129" y="17"/>
                    <a:pt x="130" y="17"/>
                  </a:cubicBezTo>
                  <a:lnTo>
                    <a:pt x="164" y="6"/>
                  </a:lnTo>
                  <a:cubicBezTo>
                    <a:pt x="166" y="5"/>
                    <a:pt x="167" y="5"/>
                    <a:pt x="169" y="5"/>
                  </a:cubicBezTo>
                  <a:lnTo>
                    <a:pt x="206" y="1"/>
                  </a:lnTo>
                  <a:cubicBezTo>
                    <a:pt x="208" y="0"/>
                    <a:pt x="209" y="0"/>
                    <a:pt x="211" y="1"/>
                  </a:cubicBezTo>
                  <a:lnTo>
                    <a:pt x="248" y="5"/>
                  </a:lnTo>
                  <a:cubicBezTo>
                    <a:pt x="250" y="5"/>
                    <a:pt x="251" y="5"/>
                    <a:pt x="253" y="6"/>
                  </a:cubicBezTo>
                  <a:lnTo>
                    <a:pt x="288" y="17"/>
                  </a:lnTo>
                  <a:cubicBezTo>
                    <a:pt x="289" y="17"/>
                    <a:pt x="291" y="18"/>
                    <a:pt x="292" y="18"/>
                  </a:cubicBezTo>
                  <a:lnTo>
                    <a:pt x="323" y="35"/>
                  </a:lnTo>
                  <a:cubicBezTo>
                    <a:pt x="324" y="36"/>
                    <a:pt x="325" y="37"/>
                    <a:pt x="327" y="38"/>
                  </a:cubicBezTo>
                  <a:lnTo>
                    <a:pt x="354" y="60"/>
                  </a:lnTo>
                  <a:cubicBezTo>
                    <a:pt x="355" y="61"/>
                    <a:pt x="356" y="62"/>
                    <a:pt x="357" y="63"/>
                  </a:cubicBezTo>
                  <a:lnTo>
                    <a:pt x="380" y="90"/>
                  </a:lnTo>
                  <a:cubicBezTo>
                    <a:pt x="381" y="91"/>
                    <a:pt x="382" y="93"/>
                    <a:pt x="383" y="94"/>
                  </a:cubicBezTo>
                  <a:lnTo>
                    <a:pt x="400" y="126"/>
                  </a:lnTo>
                  <a:cubicBezTo>
                    <a:pt x="400" y="128"/>
                    <a:pt x="401" y="129"/>
                    <a:pt x="401" y="131"/>
                  </a:cubicBezTo>
                  <a:lnTo>
                    <a:pt x="411" y="165"/>
                  </a:lnTo>
                  <a:cubicBezTo>
                    <a:pt x="412" y="166"/>
                    <a:pt x="412" y="167"/>
                    <a:pt x="412" y="169"/>
                  </a:cubicBezTo>
                  <a:lnTo>
                    <a:pt x="416" y="206"/>
                  </a:lnTo>
                  <a:cubicBezTo>
                    <a:pt x="417" y="208"/>
                    <a:pt x="417" y="209"/>
                    <a:pt x="416" y="211"/>
                  </a:cubicBezTo>
                  <a:lnTo>
                    <a:pt x="412" y="248"/>
                  </a:lnTo>
                  <a:cubicBezTo>
                    <a:pt x="412" y="249"/>
                    <a:pt x="412" y="251"/>
                    <a:pt x="412" y="252"/>
                  </a:cubicBezTo>
                  <a:lnTo>
                    <a:pt x="402" y="287"/>
                  </a:lnTo>
                  <a:cubicBezTo>
                    <a:pt x="401" y="289"/>
                    <a:pt x="400" y="290"/>
                    <a:pt x="400" y="292"/>
                  </a:cubicBezTo>
                  <a:lnTo>
                    <a:pt x="383" y="323"/>
                  </a:lnTo>
                  <a:cubicBezTo>
                    <a:pt x="382" y="324"/>
                    <a:pt x="381" y="326"/>
                    <a:pt x="380" y="327"/>
                  </a:cubicBezTo>
                  <a:lnTo>
                    <a:pt x="357" y="354"/>
                  </a:lnTo>
                  <a:cubicBezTo>
                    <a:pt x="356" y="355"/>
                    <a:pt x="355" y="356"/>
                    <a:pt x="354" y="357"/>
                  </a:cubicBezTo>
                  <a:lnTo>
                    <a:pt x="327" y="380"/>
                  </a:lnTo>
                  <a:cubicBezTo>
                    <a:pt x="326" y="381"/>
                    <a:pt x="324" y="382"/>
                    <a:pt x="323" y="383"/>
                  </a:cubicBezTo>
                  <a:lnTo>
                    <a:pt x="292" y="400"/>
                  </a:lnTo>
                  <a:cubicBezTo>
                    <a:pt x="290" y="400"/>
                    <a:pt x="289" y="401"/>
                    <a:pt x="287" y="402"/>
                  </a:cubicBezTo>
                  <a:lnTo>
                    <a:pt x="252" y="412"/>
                  </a:lnTo>
                  <a:cubicBezTo>
                    <a:pt x="251" y="412"/>
                    <a:pt x="249" y="412"/>
                    <a:pt x="248" y="412"/>
                  </a:cubicBezTo>
                  <a:lnTo>
                    <a:pt x="211" y="416"/>
                  </a:lnTo>
                  <a:close/>
                  <a:moveTo>
                    <a:pt x="243" y="365"/>
                  </a:moveTo>
                  <a:lnTo>
                    <a:pt x="239" y="365"/>
                  </a:lnTo>
                  <a:lnTo>
                    <a:pt x="274" y="355"/>
                  </a:lnTo>
                  <a:lnTo>
                    <a:pt x="269" y="357"/>
                  </a:lnTo>
                  <a:lnTo>
                    <a:pt x="300" y="340"/>
                  </a:lnTo>
                  <a:lnTo>
                    <a:pt x="296" y="343"/>
                  </a:lnTo>
                  <a:lnTo>
                    <a:pt x="323" y="320"/>
                  </a:lnTo>
                  <a:lnTo>
                    <a:pt x="320" y="323"/>
                  </a:lnTo>
                  <a:lnTo>
                    <a:pt x="343" y="296"/>
                  </a:lnTo>
                  <a:lnTo>
                    <a:pt x="340" y="300"/>
                  </a:lnTo>
                  <a:lnTo>
                    <a:pt x="357" y="269"/>
                  </a:lnTo>
                  <a:lnTo>
                    <a:pt x="355" y="274"/>
                  </a:lnTo>
                  <a:lnTo>
                    <a:pt x="365" y="239"/>
                  </a:lnTo>
                  <a:lnTo>
                    <a:pt x="365" y="243"/>
                  </a:lnTo>
                  <a:lnTo>
                    <a:pt x="369" y="206"/>
                  </a:lnTo>
                  <a:lnTo>
                    <a:pt x="369" y="211"/>
                  </a:lnTo>
                  <a:lnTo>
                    <a:pt x="365" y="174"/>
                  </a:lnTo>
                  <a:lnTo>
                    <a:pt x="365" y="178"/>
                  </a:lnTo>
                  <a:lnTo>
                    <a:pt x="355" y="144"/>
                  </a:lnTo>
                  <a:lnTo>
                    <a:pt x="357" y="149"/>
                  </a:lnTo>
                  <a:lnTo>
                    <a:pt x="340" y="117"/>
                  </a:lnTo>
                  <a:lnTo>
                    <a:pt x="343" y="121"/>
                  </a:lnTo>
                  <a:lnTo>
                    <a:pt x="320" y="94"/>
                  </a:lnTo>
                  <a:lnTo>
                    <a:pt x="323" y="97"/>
                  </a:lnTo>
                  <a:lnTo>
                    <a:pt x="296" y="75"/>
                  </a:lnTo>
                  <a:lnTo>
                    <a:pt x="300" y="78"/>
                  </a:lnTo>
                  <a:lnTo>
                    <a:pt x="269" y="61"/>
                  </a:lnTo>
                  <a:lnTo>
                    <a:pt x="273" y="62"/>
                  </a:lnTo>
                  <a:lnTo>
                    <a:pt x="238" y="51"/>
                  </a:lnTo>
                  <a:lnTo>
                    <a:pt x="243" y="52"/>
                  </a:lnTo>
                  <a:lnTo>
                    <a:pt x="206" y="48"/>
                  </a:lnTo>
                  <a:lnTo>
                    <a:pt x="211" y="48"/>
                  </a:lnTo>
                  <a:lnTo>
                    <a:pt x="174" y="52"/>
                  </a:lnTo>
                  <a:lnTo>
                    <a:pt x="179" y="51"/>
                  </a:lnTo>
                  <a:lnTo>
                    <a:pt x="145" y="62"/>
                  </a:lnTo>
                  <a:lnTo>
                    <a:pt x="149" y="61"/>
                  </a:lnTo>
                  <a:lnTo>
                    <a:pt x="117" y="78"/>
                  </a:lnTo>
                  <a:lnTo>
                    <a:pt x="121" y="75"/>
                  </a:lnTo>
                  <a:lnTo>
                    <a:pt x="94" y="97"/>
                  </a:lnTo>
                  <a:lnTo>
                    <a:pt x="97" y="94"/>
                  </a:lnTo>
                  <a:lnTo>
                    <a:pt x="75" y="121"/>
                  </a:lnTo>
                  <a:lnTo>
                    <a:pt x="78" y="117"/>
                  </a:lnTo>
                  <a:lnTo>
                    <a:pt x="61" y="149"/>
                  </a:lnTo>
                  <a:lnTo>
                    <a:pt x="62" y="145"/>
                  </a:lnTo>
                  <a:lnTo>
                    <a:pt x="51" y="179"/>
                  </a:lnTo>
                  <a:lnTo>
                    <a:pt x="52" y="174"/>
                  </a:lnTo>
                  <a:lnTo>
                    <a:pt x="48" y="211"/>
                  </a:lnTo>
                  <a:lnTo>
                    <a:pt x="48" y="206"/>
                  </a:lnTo>
                  <a:lnTo>
                    <a:pt x="52" y="243"/>
                  </a:lnTo>
                  <a:lnTo>
                    <a:pt x="51" y="238"/>
                  </a:lnTo>
                  <a:lnTo>
                    <a:pt x="62" y="273"/>
                  </a:lnTo>
                  <a:lnTo>
                    <a:pt x="61" y="269"/>
                  </a:lnTo>
                  <a:lnTo>
                    <a:pt x="78" y="300"/>
                  </a:lnTo>
                  <a:lnTo>
                    <a:pt x="75" y="296"/>
                  </a:lnTo>
                  <a:lnTo>
                    <a:pt x="97" y="323"/>
                  </a:lnTo>
                  <a:lnTo>
                    <a:pt x="94" y="320"/>
                  </a:lnTo>
                  <a:lnTo>
                    <a:pt x="121" y="343"/>
                  </a:lnTo>
                  <a:lnTo>
                    <a:pt x="117" y="340"/>
                  </a:lnTo>
                  <a:lnTo>
                    <a:pt x="149" y="357"/>
                  </a:lnTo>
                  <a:lnTo>
                    <a:pt x="144" y="355"/>
                  </a:lnTo>
                  <a:lnTo>
                    <a:pt x="178" y="365"/>
                  </a:lnTo>
                  <a:lnTo>
                    <a:pt x="174" y="365"/>
                  </a:lnTo>
                  <a:lnTo>
                    <a:pt x="211" y="369"/>
                  </a:lnTo>
                  <a:lnTo>
                    <a:pt x="206" y="369"/>
                  </a:lnTo>
                  <a:lnTo>
                    <a:pt x="243" y="365"/>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28" name="Rectangle 104"/>
            <p:cNvSpPr>
              <a:spLocks noChangeArrowheads="1"/>
            </p:cNvSpPr>
            <p:nvPr/>
          </p:nvSpPr>
          <p:spPr bwMode="auto">
            <a:xfrm>
              <a:off x="7305675" y="1951509"/>
              <a:ext cx="496888" cy="15875"/>
            </a:xfrm>
            <a:prstGeom prst="rect">
              <a:avLst/>
            </a:pr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29" name="Freeform 105"/>
            <p:cNvSpPr>
              <a:spLocks/>
            </p:cNvSpPr>
            <p:nvPr/>
          </p:nvSpPr>
          <p:spPr bwMode="auto">
            <a:xfrm>
              <a:off x="7186613" y="1899122"/>
              <a:ext cx="119063" cy="120650"/>
            </a:xfrm>
            <a:custGeom>
              <a:avLst/>
              <a:gdLst/>
              <a:ahLst/>
              <a:cxnLst>
                <a:cxn ang="0">
                  <a:pos x="176" y="352"/>
                </a:cxn>
                <a:cxn ang="0">
                  <a:pos x="0" y="176"/>
                </a:cxn>
                <a:cxn ang="0">
                  <a:pos x="0" y="176"/>
                </a:cxn>
                <a:cxn ang="0">
                  <a:pos x="0" y="176"/>
                </a:cxn>
                <a:cxn ang="0">
                  <a:pos x="176" y="0"/>
                </a:cxn>
                <a:cxn ang="0">
                  <a:pos x="176" y="0"/>
                </a:cxn>
                <a:cxn ang="0">
                  <a:pos x="176" y="0"/>
                </a:cxn>
                <a:cxn ang="0">
                  <a:pos x="352" y="176"/>
                </a:cxn>
                <a:cxn ang="0">
                  <a:pos x="352" y="176"/>
                </a:cxn>
                <a:cxn ang="0">
                  <a:pos x="352" y="176"/>
                </a:cxn>
                <a:cxn ang="0">
                  <a:pos x="176" y="352"/>
                </a:cxn>
                <a:cxn ang="0">
                  <a:pos x="176" y="352"/>
                </a:cxn>
              </a:cxnLst>
              <a:rect l="0" t="0" r="r" b="b"/>
              <a:pathLst>
                <a:path w="352" h="352">
                  <a:moveTo>
                    <a:pt x="176" y="352"/>
                  </a:moveTo>
                  <a:cubicBezTo>
                    <a:pt x="79" y="352"/>
                    <a:pt x="0" y="274"/>
                    <a:pt x="0" y="176"/>
                  </a:cubicBezTo>
                  <a:cubicBezTo>
                    <a:pt x="0" y="176"/>
                    <a:pt x="0" y="176"/>
                    <a:pt x="0" y="176"/>
                  </a:cubicBezTo>
                  <a:lnTo>
                    <a:pt x="0" y="176"/>
                  </a:lnTo>
                  <a:cubicBezTo>
                    <a:pt x="0" y="79"/>
                    <a:pt x="79" y="0"/>
                    <a:pt x="176" y="0"/>
                  </a:cubicBezTo>
                  <a:cubicBezTo>
                    <a:pt x="176" y="0"/>
                    <a:pt x="176" y="0"/>
                    <a:pt x="176" y="0"/>
                  </a:cubicBezTo>
                  <a:lnTo>
                    <a:pt x="176" y="0"/>
                  </a:lnTo>
                  <a:cubicBezTo>
                    <a:pt x="274" y="0"/>
                    <a:pt x="352" y="79"/>
                    <a:pt x="352" y="176"/>
                  </a:cubicBezTo>
                  <a:cubicBezTo>
                    <a:pt x="352" y="176"/>
                    <a:pt x="352" y="176"/>
                    <a:pt x="352" y="176"/>
                  </a:cubicBezTo>
                  <a:lnTo>
                    <a:pt x="352" y="176"/>
                  </a:lnTo>
                  <a:cubicBezTo>
                    <a:pt x="352" y="274"/>
                    <a:pt x="274" y="352"/>
                    <a:pt x="176" y="352"/>
                  </a:cubicBezTo>
                  <a:cubicBezTo>
                    <a:pt x="176" y="352"/>
                    <a:pt x="176" y="352"/>
                    <a:pt x="176" y="352"/>
                  </a:cubicBezTo>
                  <a:close/>
                </a:path>
              </a:pathLst>
            </a:custGeom>
            <a:solidFill>
              <a:srgbClr val="FFFFF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30" name="Freeform 106"/>
            <p:cNvSpPr>
              <a:spLocks noEditPoints="1"/>
            </p:cNvSpPr>
            <p:nvPr/>
          </p:nvSpPr>
          <p:spPr bwMode="auto">
            <a:xfrm>
              <a:off x="7178675" y="1891184"/>
              <a:ext cx="134938" cy="136525"/>
            </a:xfrm>
            <a:custGeom>
              <a:avLst/>
              <a:gdLst/>
              <a:ahLst/>
              <a:cxnLst>
                <a:cxn ang="0">
                  <a:pos x="198" y="400"/>
                </a:cxn>
                <a:cxn ang="0">
                  <a:pos x="159" y="395"/>
                </a:cxn>
                <a:cxn ang="0">
                  <a:pos x="119" y="382"/>
                </a:cxn>
                <a:cxn ang="0">
                  <a:pos x="57" y="339"/>
                </a:cxn>
                <a:cxn ang="0">
                  <a:pos x="15" y="276"/>
                </a:cxn>
                <a:cxn ang="0">
                  <a:pos x="5" y="239"/>
                </a:cxn>
                <a:cxn ang="0">
                  <a:pos x="1" y="198"/>
                </a:cxn>
                <a:cxn ang="0">
                  <a:pos x="5" y="159"/>
                </a:cxn>
                <a:cxn ang="0">
                  <a:pos x="19" y="119"/>
                </a:cxn>
                <a:cxn ang="0">
                  <a:pos x="63" y="57"/>
                </a:cxn>
                <a:cxn ang="0">
                  <a:pos x="126" y="15"/>
                </a:cxn>
                <a:cxn ang="0">
                  <a:pos x="163" y="5"/>
                </a:cxn>
                <a:cxn ang="0">
                  <a:pos x="203" y="1"/>
                </a:cxn>
                <a:cxn ang="0">
                  <a:pos x="243" y="5"/>
                </a:cxn>
                <a:cxn ang="0">
                  <a:pos x="283" y="19"/>
                </a:cxn>
                <a:cxn ang="0">
                  <a:pos x="345" y="63"/>
                </a:cxn>
                <a:cxn ang="0">
                  <a:pos x="385" y="126"/>
                </a:cxn>
                <a:cxn ang="0">
                  <a:pos x="396" y="163"/>
                </a:cxn>
                <a:cxn ang="0">
                  <a:pos x="400" y="203"/>
                </a:cxn>
                <a:cxn ang="0">
                  <a:pos x="395" y="243"/>
                </a:cxn>
                <a:cxn ang="0">
                  <a:pos x="382" y="283"/>
                </a:cxn>
                <a:cxn ang="0">
                  <a:pos x="339" y="345"/>
                </a:cxn>
                <a:cxn ang="0">
                  <a:pos x="276" y="385"/>
                </a:cxn>
                <a:cxn ang="0">
                  <a:pos x="239" y="396"/>
                </a:cxn>
                <a:cxn ang="0">
                  <a:pos x="234" y="349"/>
                </a:cxn>
                <a:cxn ang="0">
                  <a:pos x="263" y="339"/>
                </a:cxn>
                <a:cxn ang="0">
                  <a:pos x="312" y="305"/>
                </a:cxn>
                <a:cxn ang="0">
                  <a:pos x="342" y="256"/>
                </a:cxn>
                <a:cxn ang="0">
                  <a:pos x="349" y="230"/>
                </a:cxn>
                <a:cxn ang="0">
                  <a:pos x="353" y="198"/>
                </a:cxn>
                <a:cxn ang="0">
                  <a:pos x="349" y="168"/>
                </a:cxn>
                <a:cxn ang="0">
                  <a:pos x="339" y="139"/>
                </a:cxn>
                <a:cxn ang="0">
                  <a:pos x="305" y="90"/>
                </a:cxn>
                <a:cxn ang="0">
                  <a:pos x="256" y="58"/>
                </a:cxn>
                <a:cxn ang="0">
                  <a:pos x="230" y="51"/>
                </a:cxn>
                <a:cxn ang="0">
                  <a:pos x="198" y="48"/>
                </a:cxn>
                <a:cxn ang="0">
                  <a:pos x="168" y="52"/>
                </a:cxn>
                <a:cxn ang="0">
                  <a:pos x="139" y="61"/>
                </a:cxn>
                <a:cxn ang="0">
                  <a:pos x="90" y="96"/>
                </a:cxn>
                <a:cxn ang="0">
                  <a:pos x="58" y="146"/>
                </a:cxn>
                <a:cxn ang="0">
                  <a:pos x="51" y="172"/>
                </a:cxn>
                <a:cxn ang="0">
                  <a:pos x="48" y="203"/>
                </a:cxn>
                <a:cxn ang="0">
                  <a:pos x="52" y="234"/>
                </a:cxn>
                <a:cxn ang="0">
                  <a:pos x="61" y="263"/>
                </a:cxn>
                <a:cxn ang="0">
                  <a:pos x="96" y="312"/>
                </a:cxn>
                <a:cxn ang="0">
                  <a:pos x="146" y="342"/>
                </a:cxn>
                <a:cxn ang="0">
                  <a:pos x="172" y="349"/>
                </a:cxn>
                <a:cxn ang="0">
                  <a:pos x="203" y="353"/>
                </a:cxn>
                <a:cxn ang="0">
                  <a:pos x="234" y="349"/>
                </a:cxn>
              </a:cxnLst>
              <a:rect l="0" t="0" r="r" b="b"/>
              <a:pathLst>
                <a:path w="401" h="401">
                  <a:moveTo>
                    <a:pt x="203" y="400"/>
                  </a:moveTo>
                  <a:cubicBezTo>
                    <a:pt x="201" y="401"/>
                    <a:pt x="200" y="401"/>
                    <a:pt x="198" y="400"/>
                  </a:cubicBezTo>
                  <a:lnTo>
                    <a:pt x="163" y="396"/>
                  </a:lnTo>
                  <a:cubicBezTo>
                    <a:pt x="161" y="396"/>
                    <a:pt x="160" y="396"/>
                    <a:pt x="159" y="395"/>
                  </a:cubicBezTo>
                  <a:lnTo>
                    <a:pt x="126" y="385"/>
                  </a:lnTo>
                  <a:cubicBezTo>
                    <a:pt x="123" y="385"/>
                    <a:pt x="121" y="384"/>
                    <a:pt x="119" y="382"/>
                  </a:cubicBezTo>
                  <a:lnTo>
                    <a:pt x="63" y="345"/>
                  </a:lnTo>
                  <a:cubicBezTo>
                    <a:pt x="61" y="344"/>
                    <a:pt x="58" y="342"/>
                    <a:pt x="57" y="339"/>
                  </a:cubicBezTo>
                  <a:lnTo>
                    <a:pt x="19" y="283"/>
                  </a:lnTo>
                  <a:cubicBezTo>
                    <a:pt x="17" y="281"/>
                    <a:pt x="16" y="279"/>
                    <a:pt x="15" y="276"/>
                  </a:cubicBezTo>
                  <a:lnTo>
                    <a:pt x="5" y="243"/>
                  </a:lnTo>
                  <a:cubicBezTo>
                    <a:pt x="5" y="242"/>
                    <a:pt x="5" y="241"/>
                    <a:pt x="5" y="239"/>
                  </a:cubicBezTo>
                  <a:lnTo>
                    <a:pt x="1" y="203"/>
                  </a:lnTo>
                  <a:cubicBezTo>
                    <a:pt x="0" y="201"/>
                    <a:pt x="0" y="200"/>
                    <a:pt x="1" y="198"/>
                  </a:cubicBezTo>
                  <a:lnTo>
                    <a:pt x="5" y="163"/>
                  </a:lnTo>
                  <a:cubicBezTo>
                    <a:pt x="5" y="161"/>
                    <a:pt x="5" y="160"/>
                    <a:pt x="5" y="159"/>
                  </a:cubicBezTo>
                  <a:lnTo>
                    <a:pt x="15" y="126"/>
                  </a:lnTo>
                  <a:cubicBezTo>
                    <a:pt x="16" y="123"/>
                    <a:pt x="17" y="121"/>
                    <a:pt x="19" y="119"/>
                  </a:cubicBezTo>
                  <a:lnTo>
                    <a:pt x="57" y="63"/>
                  </a:lnTo>
                  <a:cubicBezTo>
                    <a:pt x="58" y="60"/>
                    <a:pt x="60" y="58"/>
                    <a:pt x="63" y="57"/>
                  </a:cubicBezTo>
                  <a:lnTo>
                    <a:pt x="119" y="19"/>
                  </a:lnTo>
                  <a:cubicBezTo>
                    <a:pt x="121" y="17"/>
                    <a:pt x="123" y="16"/>
                    <a:pt x="126" y="15"/>
                  </a:cubicBezTo>
                  <a:lnTo>
                    <a:pt x="159" y="5"/>
                  </a:lnTo>
                  <a:cubicBezTo>
                    <a:pt x="160" y="5"/>
                    <a:pt x="161" y="5"/>
                    <a:pt x="163" y="5"/>
                  </a:cubicBezTo>
                  <a:lnTo>
                    <a:pt x="198" y="1"/>
                  </a:lnTo>
                  <a:cubicBezTo>
                    <a:pt x="200" y="0"/>
                    <a:pt x="201" y="0"/>
                    <a:pt x="203" y="1"/>
                  </a:cubicBezTo>
                  <a:lnTo>
                    <a:pt x="239" y="5"/>
                  </a:lnTo>
                  <a:cubicBezTo>
                    <a:pt x="241" y="5"/>
                    <a:pt x="242" y="5"/>
                    <a:pt x="243" y="5"/>
                  </a:cubicBezTo>
                  <a:lnTo>
                    <a:pt x="276" y="15"/>
                  </a:lnTo>
                  <a:cubicBezTo>
                    <a:pt x="279" y="16"/>
                    <a:pt x="281" y="17"/>
                    <a:pt x="283" y="19"/>
                  </a:cubicBezTo>
                  <a:lnTo>
                    <a:pt x="339" y="57"/>
                  </a:lnTo>
                  <a:cubicBezTo>
                    <a:pt x="342" y="58"/>
                    <a:pt x="344" y="61"/>
                    <a:pt x="345" y="63"/>
                  </a:cubicBezTo>
                  <a:lnTo>
                    <a:pt x="382" y="119"/>
                  </a:lnTo>
                  <a:cubicBezTo>
                    <a:pt x="384" y="121"/>
                    <a:pt x="385" y="123"/>
                    <a:pt x="385" y="126"/>
                  </a:cubicBezTo>
                  <a:lnTo>
                    <a:pt x="395" y="159"/>
                  </a:lnTo>
                  <a:cubicBezTo>
                    <a:pt x="396" y="160"/>
                    <a:pt x="396" y="161"/>
                    <a:pt x="396" y="163"/>
                  </a:cubicBezTo>
                  <a:lnTo>
                    <a:pt x="400" y="198"/>
                  </a:lnTo>
                  <a:cubicBezTo>
                    <a:pt x="401" y="200"/>
                    <a:pt x="401" y="201"/>
                    <a:pt x="400" y="203"/>
                  </a:cubicBezTo>
                  <a:lnTo>
                    <a:pt x="396" y="239"/>
                  </a:lnTo>
                  <a:cubicBezTo>
                    <a:pt x="396" y="241"/>
                    <a:pt x="396" y="242"/>
                    <a:pt x="395" y="243"/>
                  </a:cubicBezTo>
                  <a:lnTo>
                    <a:pt x="385" y="276"/>
                  </a:lnTo>
                  <a:cubicBezTo>
                    <a:pt x="385" y="279"/>
                    <a:pt x="384" y="281"/>
                    <a:pt x="382" y="283"/>
                  </a:cubicBezTo>
                  <a:lnTo>
                    <a:pt x="345" y="339"/>
                  </a:lnTo>
                  <a:cubicBezTo>
                    <a:pt x="344" y="341"/>
                    <a:pt x="341" y="344"/>
                    <a:pt x="339" y="345"/>
                  </a:cubicBezTo>
                  <a:lnTo>
                    <a:pt x="283" y="382"/>
                  </a:lnTo>
                  <a:cubicBezTo>
                    <a:pt x="281" y="384"/>
                    <a:pt x="279" y="385"/>
                    <a:pt x="276" y="385"/>
                  </a:cubicBezTo>
                  <a:lnTo>
                    <a:pt x="243" y="395"/>
                  </a:lnTo>
                  <a:cubicBezTo>
                    <a:pt x="242" y="396"/>
                    <a:pt x="241" y="396"/>
                    <a:pt x="239" y="396"/>
                  </a:cubicBezTo>
                  <a:lnTo>
                    <a:pt x="203" y="400"/>
                  </a:lnTo>
                  <a:close/>
                  <a:moveTo>
                    <a:pt x="234" y="349"/>
                  </a:moveTo>
                  <a:lnTo>
                    <a:pt x="230" y="349"/>
                  </a:lnTo>
                  <a:lnTo>
                    <a:pt x="263" y="339"/>
                  </a:lnTo>
                  <a:lnTo>
                    <a:pt x="256" y="342"/>
                  </a:lnTo>
                  <a:lnTo>
                    <a:pt x="312" y="305"/>
                  </a:lnTo>
                  <a:lnTo>
                    <a:pt x="305" y="312"/>
                  </a:lnTo>
                  <a:lnTo>
                    <a:pt x="342" y="256"/>
                  </a:lnTo>
                  <a:lnTo>
                    <a:pt x="339" y="263"/>
                  </a:lnTo>
                  <a:lnTo>
                    <a:pt x="349" y="230"/>
                  </a:lnTo>
                  <a:lnTo>
                    <a:pt x="349" y="234"/>
                  </a:lnTo>
                  <a:lnTo>
                    <a:pt x="353" y="198"/>
                  </a:lnTo>
                  <a:lnTo>
                    <a:pt x="353" y="203"/>
                  </a:lnTo>
                  <a:lnTo>
                    <a:pt x="349" y="168"/>
                  </a:lnTo>
                  <a:lnTo>
                    <a:pt x="349" y="172"/>
                  </a:lnTo>
                  <a:lnTo>
                    <a:pt x="339" y="139"/>
                  </a:lnTo>
                  <a:lnTo>
                    <a:pt x="342" y="146"/>
                  </a:lnTo>
                  <a:lnTo>
                    <a:pt x="305" y="90"/>
                  </a:lnTo>
                  <a:lnTo>
                    <a:pt x="312" y="96"/>
                  </a:lnTo>
                  <a:lnTo>
                    <a:pt x="256" y="58"/>
                  </a:lnTo>
                  <a:lnTo>
                    <a:pt x="263" y="61"/>
                  </a:lnTo>
                  <a:lnTo>
                    <a:pt x="230" y="51"/>
                  </a:lnTo>
                  <a:lnTo>
                    <a:pt x="234" y="52"/>
                  </a:lnTo>
                  <a:lnTo>
                    <a:pt x="198" y="48"/>
                  </a:lnTo>
                  <a:lnTo>
                    <a:pt x="203" y="48"/>
                  </a:lnTo>
                  <a:lnTo>
                    <a:pt x="168" y="52"/>
                  </a:lnTo>
                  <a:lnTo>
                    <a:pt x="172" y="51"/>
                  </a:lnTo>
                  <a:lnTo>
                    <a:pt x="139" y="61"/>
                  </a:lnTo>
                  <a:lnTo>
                    <a:pt x="146" y="58"/>
                  </a:lnTo>
                  <a:lnTo>
                    <a:pt x="90" y="96"/>
                  </a:lnTo>
                  <a:lnTo>
                    <a:pt x="96" y="90"/>
                  </a:lnTo>
                  <a:lnTo>
                    <a:pt x="58" y="146"/>
                  </a:lnTo>
                  <a:lnTo>
                    <a:pt x="61" y="139"/>
                  </a:lnTo>
                  <a:lnTo>
                    <a:pt x="51" y="172"/>
                  </a:lnTo>
                  <a:lnTo>
                    <a:pt x="52" y="168"/>
                  </a:lnTo>
                  <a:lnTo>
                    <a:pt x="48" y="203"/>
                  </a:lnTo>
                  <a:lnTo>
                    <a:pt x="48" y="198"/>
                  </a:lnTo>
                  <a:lnTo>
                    <a:pt x="52" y="234"/>
                  </a:lnTo>
                  <a:lnTo>
                    <a:pt x="51" y="230"/>
                  </a:lnTo>
                  <a:lnTo>
                    <a:pt x="61" y="263"/>
                  </a:lnTo>
                  <a:lnTo>
                    <a:pt x="58" y="256"/>
                  </a:lnTo>
                  <a:lnTo>
                    <a:pt x="96" y="312"/>
                  </a:lnTo>
                  <a:lnTo>
                    <a:pt x="90" y="305"/>
                  </a:lnTo>
                  <a:lnTo>
                    <a:pt x="146" y="342"/>
                  </a:lnTo>
                  <a:lnTo>
                    <a:pt x="139" y="339"/>
                  </a:lnTo>
                  <a:lnTo>
                    <a:pt x="172" y="349"/>
                  </a:lnTo>
                  <a:lnTo>
                    <a:pt x="168" y="349"/>
                  </a:lnTo>
                  <a:lnTo>
                    <a:pt x="203" y="353"/>
                  </a:lnTo>
                  <a:lnTo>
                    <a:pt x="198" y="353"/>
                  </a:lnTo>
                  <a:lnTo>
                    <a:pt x="234" y="349"/>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31" name="Freeform 107"/>
            <p:cNvSpPr>
              <a:spLocks/>
            </p:cNvSpPr>
            <p:nvPr/>
          </p:nvSpPr>
          <p:spPr bwMode="auto">
            <a:xfrm>
              <a:off x="7386638" y="1899122"/>
              <a:ext cx="123825" cy="120650"/>
            </a:xfrm>
            <a:custGeom>
              <a:avLst/>
              <a:gdLst/>
              <a:ahLst/>
              <a:cxnLst>
                <a:cxn ang="0">
                  <a:pos x="184" y="352"/>
                </a:cxn>
                <a:cxn ang="0">
                  <a:pos x="0" y="176"/>
                </a:cxn>
                <a:cxn ang="0">
                  <a:pos x="0" y="176"/>
                </a:cxn>
                <a:cxn ang="0">
                  <a:pos x="0" y="176"/>
                </a:cxn>
                <a:cxn ang="0">
                  <a:pos x="184" y="0"/>
                </a:cxn>
                <a:cxn ang="0">
                  <a:pos x="184" y="0"/>
                </a:cxn>
                <a:cxn ang="0">
                  <a:pos x="184" y="0"/>
                </a:cxn>
                <a:cxn ang="0">
                  <a:pos x="368" y="176"/>
                </a:cxn>
                <a:cxn ang="0">
                  <a:pos x="368" y="176"/>
                </a:cxn>
                <a:cxn ang="0">
                  <a:pos x="368" y="176"/>
                </a:cxn>
                <a:cxn ang="0">
                  <a:pos x="184" y="352"/>
                </a:cxn>
                <a:cxn ang="0">
                  <a:pos x="184" y="352"/>
                </a:cxn>
              </a:cxnLst>
              <a:rect l="0" t="0" r="r" b="b"/>
              <a:pathLst>
                <a:path w="368" h="352">
                  <a:moveTo>
                    <a:pt x="184" y="352"/>
                  </a:moveTo>
                  <a:cubicBezTo>
                    <a:pt x="83" y="352"/>
                    <a:pt x="0" y="274"/>
                    <a:pt x="0" y="176"/>
                  </a:cubicBezTo>
                  <a:cubicBezTo>
                    <a:pt x="0" y="176"/>
                    <a:pt x="0" y="176"/>
                    <a:pt x="0" y="176"/>
                  </a:cubicBezTo>
                  <a:lnTo>
                    <a:pt x="0" y="176"/>
                  </a:lnTo>
                  <a:cubicBezTo>
                    <a:pt x="0" y="79"/>
                    <a:pt x="83" y="0"/>
                    <a:pt x="184" y="0"/>
                  </a:cubicBezTo>
                  <a:cubicBezTo>
                    <a:pt x="184" y="0"/>
                    <a:pt x="184" y="0"/>
                    <a:pt x="184" y="0"/>
                  </a:cubicBezTo>
                  <a:lnTo>
                    <a:pt x="184" y="0"/>
                  </a:lnTo>
                  <a:cubicBezTo>
                    <a:pt x="286" y="0"/>
                    <a:pt x="368" y="79"/>
                    <a:pt x="368" y="176"/>
                  </a:cubicBezTo>
                  <a:cubicBezTo>
                    <a:pt x="368" y="176"/>
                    <a:pt x="368" y="176"/>
                    <a:pt x="368" y="176"/>
                  </a:cubicBezTo>
                  <a:lnTo>
                    <a:pt x="368" y="176"/>
                  </a:lnTo>
                  <a:cubicBezTo>
                    <a:pt x="368" y="274"/>
                    <a:pt x="286" y="352"/>
                    <a:pt x="184" y="352"/>
                  </a:cubicBezTo>
                  <a:cubicBezTo>
                    <a:pt x="184" y="352"/>
                    <a:pt x="184" y="352"/>
                    <a:pt x="184" y="352"/>
                  </a:cubicBezTo>
                  <a:close/>
                </a:path>
              </a:pathLst>
            </a:custGeom>
            <a:solidFill>
              <a:srgbClr val="FFFFF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32" name="Freeform 108"/>
            <p:cNvSpPr>
              <a:spLocks noEditPoints="1"/>
            </p:cNvSpPr>
            <p:nvPr/>
          </p:nvSpPr>
          <p:spPr bwMode="auto">
            <a:xfrm>
              <a:off x="7378700" y="1891184"/>
              <a:ext cx="139700" cy="136525"/>
            </a:xfrm>
            <a:custGeom>
              <a:avLst/>
              <a:gdLst/>
              <a:ahLst/>
              <a:cxnLst>
                <a:cxn ang="0">
                  <a:pos x="206" y="400"/>
                </a:cxn>
                <a:cxn ang="0">
                  <a:pos x="165" y="395"/>
                </a:cxn>
                <a:cxn ang="0">
                  <a:pos x="125" y="383"/>
                </a:cxn>
                <a:cxn ang="0">
                  <a:pos x="60" y="341"/>
                </a:cxn>
                <a:cxn ang="0">
                  <a:pos x="36" y="311"/>
                </a:cxn>
                <a:cxn ang="0">
                  <a:pos x="17" y="277"/>
                </a:cxn>
                <a:cxn ang="0">
                  <a:pos x="5" y="239"/>
                </a:cxn>
                <a:cxn ang="0">
                  <a:pos x="1" y="198"/>
                </a:cxn>
                <a:cxn ang="0">
                  <a:pos x="6" y="158"/>
                </a:cxn>
                <a:cxn ang="0">
                  <a:pos x="19" y="121"/>
                </a:cxn>
                <a:cxn ang="0">
                  <a:pos x="38" y="87"/>
                </a:cxn>
                <a:cxn ang="0">
                  <a:pos x="65" y="56"/>
                </a:cxn>
                <a:cxn ang="0">
                  <a:pos x="131" y="15"/>
                </a:cxn>
                <a:cxn ang="0">
                  <a:pos x="169" y="5"/>
                </a:cxn>
                <a:cxn ang="0">
                  <a:pos x="211" y="1"/>
                </a:cxn>
                <a:cxn ang="0">
                  <a:pos x="252" y="5"/>
                </a:cxn>
                <a:cxn ang="0">
                  <a:pos x="294" y="18"/>
                </a:cxn>
                <a:cxn ang="0">
                  <a:pos x="356" y="61"/>
                </a:cxn>
                <a:cxn ang="0">
                  <a:pos x="382" y="91"/>
                </a:cxn>
                <a:cxn ang="0">
                  <a:pos x="401" y="126"/>
                </a:cxn>
                <a:cxn ang="0">
                  <a:pos x="412" y="163"/>
                </a:cxn>
                <a:cxn ang="0">
                  <a:pos x="416" y="203"/>
                </a:cxn>
                <a:cxn ang="0">
                  <a:pos x="411" y="243"/>
                </a:cxn>
                <a:cxn ang="0">
                  <a:pos x="399" y="281"/>
                </a:cxn>
                <a:cxn ang="0">
                  <a:pos x="379" y="315"/>
                </a:cxn>
                <a:cxn ang="0">
                  <a:pos x="351" y="346"/>
                </a:cxn>
                <a:cxn ang="0">
                  <a:pos x="287" y="386"/>
                </a:cxn>
                <a:cxn ang="0">
                  <a:pos x="248" y="396"/>
                </a:cxn>
                <a:cxn ang="0">
                  <a:pos x="243" y="349"/>
                </a:cxn>
                <a:cxn ang="0">
                  <a:pos x="274" y="339"/>
                </a:cxn>
                <a:cxn ang="0">
                  <a:pos x="326" y="305"/>
                </a:cxn>
                <a:cxn ang="0">
                  <a:pos x="343" y="284"/>
                </a:cxn>
                <a:cxn ang="0">
                  <a:pos x="358" y="258"/>
                </a:cxn>
                <a:cxn ang="0">
                  <a:pos x="365" y="230"/>
                </a:cxn>
                <a:cxn ang="0">
                  <a:pos x="369" y="198"/>
                </a:cxn>
                <a:cxn ang="0">
                  <a:pos x="365" y="168"/>
                </a:cxn>
                <a:cxn ang="0">
                  <a:pos x="355" y="139"/>
                </a:cxn>
                <a:cxn ang="0">
                  <a:pos x="341" y="114"/>
                </a:cxn>
                <a:cxn ang="0">
                  <a:pos x="320" y="92"/>
                </a:cxn>
                <a:cxn ang="0">
                  <a:pos x="267" y="59"/>
                </a:cxn>
                <a:cxn ang="0">
                  <a:pos x="239" y="52"/>
                </a:cxn>
                <a:cxn ang="0">
                  <a:pos x="206" y="48"/>
                </a:cxn>
                <a:cxn ang="0">
                  <a:pos x="174" y="52"/>
                </a:cxn>
                <a:cxn ang="0">
                  <a:pos x="144" y="61"/>
                </a:cxn>
                <a:cxn ang="0">
                  <a:pos x="91" y="97"/>
                </a:cxn>
                <a:cxn ang="0">
                  <a:pos x="75" y="118"/>
                </a:cxn>
                <a:cxn ang="0">
                  <a:pos x="60" y="144"/>
                </a:cxn>
                <a:cxn ang="0">
                  <a:pos x="51" y="173"/>
                </a:cxn>
                <a:cxn ang="0">
                  <a:pos x="48" y="203"/>
                </a:cxn>
                <a:cxn ang="0">
                  <a:pos x="52" y="234"/>
                </a:cxn>
                <a:cxn ang="0">
                  <a:pos x="62" y="262"/>
                </a:cxn>
                <a:cxn ang="0">
                  <a:pos x="77" y="288"/>
                </a:cxn>
                <a:cxn ang="0">
                  <a:pos x="97" y="310"/>
                </a:cxn>
                <a:cxn ang="0">
                  <a:pos x="150" y="342"/>
                </a:cxn>
                <a:cxn ang="0">
                  <a:pos x="178" y="349"/>
                </a:cxn>
                <a:cxn ang="0">
                  <a:pos x="211" y="353"/>
                </a:cxn>
                <a:cxn ang="0">
                  <a:pos x="243" y="349"/>
                </a:cxn>
              </a:cxnLst>
              <a:rect l="0" t="0" r="r" b="b"/>
              <a:pathLst>
                <a:path w="417" h="401">
                  <a:moveTo>
                    <a:pt x="211" y="400"/>
                  </a:moveTo>
                  <a:cubicBezTo>
                    <a:pt x="209" y="401"/>
                    <a:pt x="208" y="401"/>
                    <a:pt x="206" y="400"/>
                  </a:cubicBezTo>
                  <a:lnTo>
                    <a:pt x="169" y="396"/>
                  </a:lnTo>
                  <a:cubicBezTo>
                    <a:pt x="167" y="396"/>
                    <a:pt x="166" y="396"/>
                    <a:pt x="165" y="395"/>
                  </a:cubicBezTo>
                  <a:lnTo>
                    <a:pt x="131" y="385"/>
                  </a:lnTo>
                  <a:cubicBezTo>
                    <a:pt x="129" y="385"/>
                    <a:pt x="127" y="384"/>
                    <a:pt x="125" y="383"/>
                  </a:cubicBezTo>
                  <a:lnTo>
                    <a:pt x="66" y="346"/>
                  </a:lnTo>
                  <a:cubicBezTo>
                    <a:pt x="64" y="344"/>
                    <a:pt x="62" y="343"/>
                    <a:pt x="60" y="341"/>
                  </a:cubicBezTo>
                  <a:lnTo>
                    <a:pt x="38" y="315"/>
                  </a:lnTo>
                  <a:cubicBezTo>
                    <a:pt x="37" y="314"/>
                    <a:pt x="36" y="313"/>
                    <a:pt x="36" y="311"/>
                  </a:cubicBezTo>
                  <a:lnTo>
                    <a:pt x="19" y="281"/>
                  </a:lnTo>
                  <a:cubicBezTo>
                    <a:pt x="18" y="280"/>
                    <a:pt x="17" y="279"/>
                    <a:pt x="17" y="277"/>
                  </a:cubicBezTo>
                  <a:lnTo>
                    <a:pt x="6" y="244"/>
                  </a:lnTo>
                  <a:cubicBezTo>
                    <a:pt x="5" y="242"/>
                    <a:pt x="5" y="241"/>
                    <a:pt x="5" y="239"/>
                  </a:cubicBezTo>
                  <a:lnTo>
                    <a:pt x="1" y="203"/>
                  </a:lnTo>
                  <a:cubicBezTo>
                    <a:pt x="0" y="201"/>
                    <a:pt x="0" y="200"/>
                    <a:pt x="1" y="198"/>
                  </a:cubicBezTo>
                  <a:lnTo>
                    <a:pt x="5" y="163"/>
                  </a:lnTo>
                  <a:cubicBezTo>
                    <a:pt x="5" y="161"/>
                    <a:pt x="5" y="159"/>
                    <a:pt x="6" y="158"/>
                  </a:cubicBezTo>
                  <a:lnTo>
                    <a:pt x="17" y="125"/>
                  </a:lnTo>
                  <a:cubicBezTo>
                    <a:pt x="17" y="123"/>
                    <a:pt x="18" y="122"/>
                    <a:pt x="19" y="121"/>
                  </a:cubicBezTo>
                  <a:lnTo>
                    <a:pt x="36" y="91"/>
                  </a:lnTo>
                  <a:cubicBezTo>
                    <a:pt x="36" y="89"/>
                    <a:pt x="37" y="88"/>
                    <a:pt x="38" y="87"/>
                  </a:cubicBezTo>
                  <a:lnTo>
                    <a:pt x="60" y="61"/>
                  </a:lnTo>
                  <a:cubicBezTo>
                    <a:pt x="62" y="59"/>
                    <a:pt x="63" y="58"/>
                    <a:pt x="65" y="56"/>
                  </a:cubicBezTo>
                  <a:lnTo>
                    <a:pt x="124" y="18"/>
                  </a:lnTo>
                  <a:cubicBezTo>
                    <a:pt x="126" y="17"/>
                    <a:pt x="128" y="16"/>
                    <a:pt x="131" y="15"/>
                  </a:cubicBezTo>
                  <a:lnTo>
                    <a:pt x="165" y="5"/>
                  </a:lnTo>
                  <a:cubicBezTo>
                    <a:pt x="166" y="5"/>
                    <a:pt x="167" y="5"/>
                    <a:pt x="169" y="5"/>
                  </a:cubicBezTo>
                  <a:lnTo>
                    <a:pt x="206" y="1"/>
                  </a:lnTo>
                  <a:cubicBezTo>
                    <a:pt x="208" y="0"/>
                    <a:pt x="209" y="0"/>
                    <a:pt x="211" y="1"/>
                  </a:cubicBezTo>
                  <a:lnTo>
                    <a:pt x="248" y="5"/>
                  </a:lnTo>
                  <a:cubicBezTo>
                    <a:pt x="249" y="5"/>
                    <a:pt x="251" y="5"/>
                    <a:pt x="252" y="5"/>
                  </a:cubicBezTo>
                  <a:lnTo>
                    <a:pt x="287" y="15"/>
                  </a:lnTo>
                  <a:cubicBezTo>
                    <a:pt x="289" y="16"/>
                    <a:pt x="292" y="17"/>
                    <a:pt x="294" y="18"/>
                  </a:cubicBezTo>
                  <a:lnTo>
                    <a:pt x="352" y="56"/>
                  </a:lnTo>
                  <a:cubicBezTo>
                    <a:pt x="353" y="58"/>
                    <a:pt x="355" y="59"/>
                    <a:pt x="356" y="61"/>
                  </a:cubicBezTo>
                  <a:lnTo>
                    <a:pt x="379" y="87"/>
                  </a:lnTo>
                  <a:cubicBezTo>
                    <a:pt x="381" y="88"/>
                    <a:pt x="382" y="89"/>
                    <a:pt x="382" y="91"/>
                  </a:cubicBezTo>
                  <a:lnTo>
                    <a:pt x="399" y="121"/>
                  </a:lnTo>
                  <a:cubicBezTo>
                    <a:pt x="400" y="122"/>
                    <a:pt x="401" y="124"/>
                    <a:pt x="401" y="126"/>
                  </a:cubicBezTo>
                  <a:lnTo>
                    <a:pt x="411" y="159"/>
                  </a:lnTo>
                  <a:cubicBezTo>
                    <a:pt x="412" y="160"/>
                    <a:pt x="412" y="161"/>
                    <a:pt x="412" y="163"/>
                  </a:cubicBezTo>
                  <a:lnTo>
                    <a:pt x="416" y="198"/>
                  </a:lnTo>
                  <a:cubicBezTo>
                    <a:pt x="417" y="200"/>
                    <a:pt x="417" y="201"/>
                    <a:pt x="416" y="203"/>
                  </a:cubicBezTo>
                  <a:lnTo>
                    <a:pt x="412" y="239"/>
                  </a:lnTo>
                  <a:cubicBezTo>
                    <a:pt x="412" y="241"/>
                    <a:pt x="412" y="242"/>
                    <a:pt x="411" y="243"/>
                  </a:cubicBezTo>
                  <a:lnTo>
                    <a:pt x="401" y="276"/>
                  </a:lnTo>
                  <a:cubicBezTo>
                    <a:pt x="401" y="278"/>
                    <a:pt x="400" y="280"/>
                    <a:pt x="399" y="281"/>
                  </a:cubicBezTo>
                  <a:lnTo>
                    <a:pt x="382" y="311"/>
                  </a:lnTo>
                  <a:cubicBezTo>
                    <a:pt x="382" y="313"/>
                    <a:pt x="381" y="314"/>
                    <a:pt x="379" y="315"/>
                  </a:cubicBezTo>
                  <a:lnTo>
                    <a:pt x="356" y="341"/>
                  </a:lnTo>
                  <a:cubicBezTo>
                    <a:pt x="355" y="343"/>
                    <a:pt x="353" y="344"/>
                    <a:pt x="351" y="346"/>
                  </a:cubicBezTo>
                  <a:lnTo>
                    <a:pt x="293" y="383"/>
                  </a:lnTo>
                  <a:cubicBezTo>
                    <a:pt x="291" y="384"/>
                    <a:pt x="289" y="385"/>
                    <a:pt x="287" y="386"/>
                  </a:cubicBezTo>
                  <a:lnTo>
                    <a:pt x="252" y="396"/>
                  </a:lnTo>
                  <a:cubicBezTo>
                    <a:pt x="251" y="396"/>
                    <a:pt x="249" y="396"/>
                    <a:pt x="248" y="396"/>
                  </a:cubicBezTo>
                  <a:lnTo>
                    <a:pt x="211" y="400"/>
                  </a:lnTo>
                  <a:close/>
                  <a:moveTo>
                    <a:pt x="243" y="349"/>
                  </a:moveTo>
                  <a:lnTo>
                    <a:pt x="239" y="349"/>
                  </a:lnTo>
                  <a:lnTo>
                    <a:pt x="274" y="339"/>
                  </a:lnTo>
                  <a:lnTo>
                    <a:pt x="268" y="342"/>
                  </a:lnTo>
                  <a:lnTo>
                    <a:pt x="326" y="305"/>
                  </a:lnTo>
                  <a:lnTo>
                    <a:pt x="320" y="310"/>
                  </a:lnTo>
                  <a:lnTo>
                    <a:pt x="343" y="284"/>
                  </a:lnTo>
                  <a:lnTo>
                    <a:pt x="341" y="288"/>
                  </a:lnTo>
                  <a:lnTo>
                    <a:pt x="358" y="258"/>
                  </a:lnTo>
                  <a:lnTo>
                    <a:pt x="355" y="263"/>
                  </a:lnTo>
                  <a:lnTo>
                    <a:pt x="365" y="230"/>
                  </a:lnTo>
                  <a:lnTo>
                    <a:pt x="365" y="234"/>
                  </a:lnTo>
                  <a:lnTo>
                    <a:pt x="369" y="198"/>
                  </a:lnTo>
                  <a:lnTo>
                    <a:pt x="369" y="203"/>
                  </a:lnTo>
                  <a:lnTo>
                    <a:pt x="365" y="168"/>
                  </a:lnTo>
                  <a:lnTo>
                    <a:pt x="365" y="172"/>
                  </a:lnTo>
                  <a:lnTo>
                    <a:pt x="355" y="139"/>
                  </a:lnTo>
                  <a:lnTo>
                    <a:pt x="358" y="144"/>
                  </a:lnTo>
                  <a:lnTo>
                    <a:pt x="341" y="114"/>
                  </a:lnTo>
                  <a:lnTo>
                    <a:pt x="343" y="118"/>
                  </a:lnTo>
                  <a:lnTo>
                    <a:pt x="320" y="92"/>
                  </a:lnTo>
                  <a:lnTo>
                    <a:pt x="325" y="97"/>
                  </a:lnTo>
                  <a:lnTo>
                    <a:pt x="267" y="59"/>
                  </a:lnTo>
                  <a:lnTo>
                    <a:pt x="274" y="62"/>
                  </a:lnTo>
                  <a:lnTo>
                    <a:pt x="239" y="52"/>
                  </a:lnTo>
                  <a:lnTo>
                    <a:pt x="243" y="52"/>
                  </a:lnTo>
                  <a:lnTo>
                    <a:pt x="206" y="48"/>
                  </a:lnTo>
                  <a:lnTo>
                    <a:pt x="211" y="48"/>
                  </a:lnTo>
                  <a:lnTo>
                    <a:pt x="174" y="52"/>
                  </a:lnTo>
                  <a:lnTo>
                    <a:pt x="178" y="51"/>
                  </a:lnTo>
                  <a:lnTo>
                    <a:pt x="144" y="61"/>
                  </a:lnTo>
                  <a:lnTo>
                    <a:pt x="150" y="59"/>
                  </a:lnTo>
                  <a:lnTo>
                    <a:pt x="91" y="97"/>
                  </a:lnTo>
                  <a:lnTo>
                    <a:pt x="97" y="92"/>
                  </a:lnTo>
                  <a:lnTo>
                    <a:pt x="75" y="118"/>
                  </a:lnTo>
                  <a:lnTo>
                    <a:pt x="77" y="114"/>
                  </a:lnTo>
                  <a:lnTo>
                    <a:pt x="60" y="144"/>
                  </a:lnTo>
                  <a:lnTo>
                    <a:pt x="62" y="140"/>
                  </a:lnTo>
                  <a:lnTo>
                    <a:pt x="51" y="173"/>
                  </a:lnTo>
                  <a:lnTo>
                    <a:pt x="52" y="168"/>
                  </a:lnTo>
                  <a:lnTo>
                    <a:pt x="48" y="203"/>
                  </a:lnTo>
                  <a:lnTo>
                    <a:pt x="48" y="198"/>
                  </a:lnTo>
                  <a:lnTo>
                    <a:pt x="52" y="234"/>
                  </a:lnTo>
                  <a:lnTo>
                    <a:pt x="51" y="229"/>
                  </a:lnTo>
                  <a:lnTo>
                    <a:pt x="62" y="262"/>
                  </a:lnTo>
                  <a:lnTo>
                    <a:pt x="60" y="258"/>
                  </a:lnTo>
                  <a:lnTo>
                    <a:pt x="77" y="288"/>
                  </a:lnTo>
                  <a:lnTo>
                    <a:pt x="75" y="284"/>
                  </a:lnTo>
                  <a:lnTo>
                    <a:pt x="97" y="310"/>
                  </a:lnTo>
                  <a:lnTo>
                    <a:pt x="91" y="305"/>
                  </a:lnTo>
                  <a:lnTo>
                    <a:pt x="150" y="342"/>
                  </a:lnTo>
                  <a:lnTo>
                    <a:pt x="144" y="339"/>
                  </a:lnTo>
                  <a:lnTo>
                    <a:pt x="178" y="349"/>
                  </a:lnTo>
                  <a:lnTo>
                    <a:pt x="174" y="349"/>
                  </a:lnTo>
                  <a:lnTo>
                    <a:pt x="211" y="353"/>
                  </a:lnTo>
                  <a:lnTo>
                    <a:pt x="206" y="353"/>
                  </a:lnTo>
                  <a:lnTo>
                    <a:pt x="243" y="349"/>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33" name="Freeform 109"/>
            <p:cNvSpPr>
              <a:spLocks/>
            </p:cNvSpPr>
            <p:nvPr/>
          </p:nvSpPr>
          <p:spPr bwMode="auto">
            <a:xfrm>
              <a:off x="7596188" y="1899122"/>
              <a:ext cx="123825" cy="120650"/>
            </a:xfrm>
            <a:custGeom>
              <a:avLst/>
              <a:gdLst/>
              <a:ahLst/>
              <a:cxnLst>
                <a:cxn ang="0">
                  <a:pos x="184" y="352"/>
                </a:cxn>
                <a:cxn ang="0">
                  <a:pos x="0" y="176"/>
                </a:cxn>
                <a:cxn ang="0">
                  <a:pos x="0" y="176"/>
                </a:cxn>
                <a:cxn ang="0">
                  <a:pos x="0" y="176"/>
                </a:cxn>
                <a:cxn ang="0">
                  <a:pos x="184" y="0"/>
                </a:cxn>
                <a:cxn ang="0">
                  <a:pos x="184" y="0"/>
                </a:cxn>
                <a:cxn ang="0">
                  <a:pos x="184" y="0"/>
                </a:cxn>
                <a:cxn ang="0">
                  <a:pos x="368" y="176"/>
                </a:cxn>
                <a:cxn ang="0">
                  <a:pos x="368" y="176"/>
                </a:cxn>
                <a:cxn ang="0">
                  <a:pos x="368" y="176"/>
                </a:cxn>
                <a:cxn ang="0">
                  <a:pos x="184" y="352"/>
                </a:cxn>
                <a:cxn ang="0">
                  <a:pos x="184" y="352"/>
                </a:cxn>
              </a:cxnLst>
              <a:rect l="0" t="0" r="r" b="b"/>
              <a:pathLst>
                <a:path w="368" h="352">
                  <a:moveTo>
                    <a:pt x="184" y="352"/>
                  </a:moveTo>
                  <a:cubicBezTo>
                    <a:pt x="83" y="352"/>
                    <a:pt x="0" y="274"/>
                    <a:pt x="0" y="176"/>
                  </a:cubicBezTo>
                  <a:cubicBezTo>
                    <a:pt x="0" y="176"/>
                    <a:pt x="0" y="176"/>
                    <a:pt x="0" y="176"/>
                  </a:cubicBezTo>
                  <a:lnTo>
                    <a:pt x="0" y="176"/>
                  </a:lnTo>
                  <a:cubicBezTo>
                    <a:pt x="0" y="79"/>
                    <a:pt x="83" y="0"/>
                    <a:pt x="184" y="0"/>
                  </a:cubicBezTo>
                  <a:cubicBezTo>
                    <a:pt x="184" y="0"/>
                    <a:pt x="184" y="0"/>
                    <a:pt x="184" y="0"/>
                  </a:cubicBezTo>
                  <a:lnTo>
                    <a:pt x="184" y="0"/>
                  </a:lnTo>
                  <a:cubicBezTo>
                    <a:pt x="286" y="0"/>
                    <a:pt x="368" y="79"/>
                    <a:pt x="368" y="176"/>
                  </a:cubicBezTo>
                  <a:cubicBezTo>
                    <a:pt x="368" y="176"/>
                    <a:pt x="368" y="176"/>
                    <a:pt x="368" y="176"/>
                  </a:cubicBezTo>
                  <a:lnTo>
                    <a:pt x="368" y="176"/>
                  </a:lnTo>
                  <a:cubicBezTo>
                    <a:pt x="368" y="274"/>
                    <a:pt x="286" y="352"/>
                    <a:pt x="184" y="352"/>
                  </a:cubicBezTo>
                  <a:cubicBezTo>
                    <a:pt x="184" y="352"/>
                    <a:pt x="184" y="352"/>
                    <a:pt x="184" y="352"/>
                  </a:cubicBezTo>
                  <a:close/>
                </a:path>
              </a:pathLst>
            </a:custGeom>
            <a:solidFill>
              <a:srgbClr val="FFFFF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34" name="Freeform 110"/>
            <p:cNvSpPr>
              <a:spLocks noEditPoints="1"/>
            </p:cNvSpPr>
            <p:nvPr/>
          </p:nvSpPr>
          <p:spPr bwMode="auto">
            <a:xfrm>
              <a:off x="7588250" y="1891184"/>
              <a:ext cx="141288" cy="136525"/>
            </a:xfrm>
            <a:custGeom>
              <a:avLst/>
              <a:gdLst/>
              <a:ahLst/>
              <a:cxnLst>
                <a:cxn ang="0">
                  <a:pos x="206" y="400"/>
                </a:cxn>
                <a:cxn ang="0">
                  <a:pos x="165" y="395"/>
                </a:cxn>
                <a:cxn ang="0">
                  <a:pos x="125" y="383"/>
                </a:cxn>
                <a:cxn ang="0">
                  <a:pos x="60" y="341"/>
                </a:cxn>
                <a:cxn ang="0">
                  <a:pos x="36" y="311"/>
                </a:cxn>
                <a:cxn ang="0">
                  <a:pos x="17" y="277"/>
                </a:cxn>
                <a:cxn ang="0">
                  <a:pos x="5" y="239"/>
                </a:cxn>
                <a:cxn ang="0">
                  <a:pos x="1" y="198"/>
                </a:cxn>
                <a:cxn ang="0">
                  <a:pos x="6" y="158"/>
                </a:cxn>
                <a:cxn ang="0">
                  <a:pos x="19" y="121"/>
                </a:cxn>
                <a:cxn ang="0">
                  <a:pos x="38" y="87"/>
                </a:cxn>
                <a:cxn ang="0">
                  <a:pos x="65" y="56"/>
                </a:cxn>
                <a:cxn ang="0">
                  <a:pos x="131" y="15"/>
                </a:cxn>
                <a:cxn ang="0">
                  <a:pos x="169" y="5"/>
                </a:cxn>
                <a:cxn ang="0">
                  <a:pos x="211" y="1"/>
                </a:cxn>
                <a:cxn ang="0">
                  <a:pos x="252" y="5"/>
                </a:cxn>
                <a:cxn ang="0">
                  <a:pos x="294" y="18"/>
                </a:cxn>
                <a:cxn ang="0">
                  <a:pos x="356" y="61"/>
                </a:cxn>
                <a:cxn ang="0">
                  <a:pos x="382" y="91"/>
                </a:cxn>
                <a:cxn ang="0">
                  <a:pos x="401" y="126"/>
                </a:cxn>
                <a:cxn ang="0">
                  <a:pos x="412" y="163"/>
                </a:cxn>
                <a:cxn ang="0">
                  <a:pos x="416" y="203"/>
                </a:cxn>
                <a:cxn ang="0">
                  <a:pos x="411" y="243"/>
                </a:cxn>
                <a:cxn ang="0">
                  <a:pos x="399" y="281"/>
                </a:cxn>
                <a:cxn ang="0">
                  <a:pos x="379" y="315"/>
                </a:cxn>
                <a:cxn ang="0">
                  <a:pos x="351" y="346"/>
                </a:cxn>
                <a:cxn ang="0">
                  <a:pos x="287" y="386"/>
                </a:cxn>
                <a:cxn ang="0">
                  <a:pos x="248" y="396"/>
                </a:cxn>
                <a:cxn ang="0">
                  <a:pos x="243" y="349"/>
                </a:cxn>
                <a:cxn ang="0">
                  <a:pos x="274" y="339"/>
                </a:cxn>
                <a:cxn ang="0">
                  <a:pos x="326" y="305"/>
                </a:cxn>
                <a:cxn ang="0">
                  <a:pos x="343" y="284"/>
                </a:cxn>
                <a:cxn ang="0">
                  <a:pos x="358" y="258"/>
                </a:cxn>
                <a:cxn ang="0">
                  <a:pos x="365" y="230"/>
                </a:cxn>
                <a:cxn ang="0">
                  <a:pos x="369" y="198"/>
                </a:cxn>
                <a:cxn ang="0">
                  <a:pos x="365" y="168"/>
                </a:cxn>
                <a:cxn ang="0">
                  <a:pos x="355" y="139"/>
                </a:cxn>
                <a:cxn ang="0">
                  <a:pos x="341" y="114"/>
                </a:cxn>
                <a:cxn ang="0">
                  <a:pos x="320" y="92"/>
                </a:cxn>
                <a:cxn ang="0">
                  <a:pos x="267" y="59"/>
                </a:cxn>
                <a:cxn ang="0">
                  <a:pos x="239" y="52"/>
                </a:cxn>
                <a:cxn ang="0">
                  <a:pos x="206" y="48"/>
                </a:cxn>
                <a:cxn ang="0">
                  <a:pos x="174" y="52"/>
                </a:cxn>
                <a:cxn ang="0">
                  <a:pos x="144" y="61"/>
                </a:cxn>
                <a:cxn ang="0">
                  <a:pos x="91" y="97"/>
                </a:cxn>
                <a:cxn ang="0">
                  <a:pos x="75" y="118"/>
                </a:cxn>
                <a:cxn ang="0">
                  <a:pos x="60" y="144"/>
                </a:cxn>
                <a:cxn ang="0">
                  <a:pos x="51" y="173"/>
                </a:cxn>
                <a:cxn ang="0">
                  <a:pos x="48" y="203"/>
                </a:cxn>
                <a:cxn ang="0">
                  <a:pos x="52" y="234"/>
                </a:cxn>
                <a:cxn ang="0">
                  <a:pos x="62" y="262"/>
                </a:cxn>
                <a:cxn ang="0">
                  <a:pos x="77" y="288"/>
                </a:cxn>
                <a:cxn ang="0">
                  <a:pos x="97" y="310"/>
                </a:cxn>
                <a:cxn ang="0">
                  <a:pos x="150" y="342"/>
                </a:cxn>
                <a:cxn ang="0">
                  <a:pos x="178" y="349"/>
                </a:cxn>
                <a:cxn ang="0">
                  <a:pos x="211" y="353"/>
                </a:cxn>
                <a:cxn ang="0">
                  <a:pos x="243" y="349"/>
                </a:cxn>
              </a:cxnLst>
              <a:rect l="0" t="0" r="r" b="b"/>
              <a:pathLst>
                <a:path w="417" h="401">
                  <a:moveTo>
                    <a:pt x="211" y="400"/>
                  </a:moveTo>
                  <a:cubicBezTo>
                    <a:pt x="209" y="401"/>
                    <a:pt x="208" y="401"/>
                    <a:pt x="206" y="400"/>
                  </a:cubicBezTo>
                  <a:lnTo>
                    <a:pt x="169" y="396"/>
                  </a:lnTo>
                  <a:cubicBezTo>
                    <a:pt x="167" y="396"/>
                    <a:pt x="166" y="396"/>
                    <a:pt x="165" y="395"/>
                  </a:cubicBezTo>
                  <a:lnTo>
                    <a:pt x="131" y="385"/>
                  </a:lnTo>
                  <a:cubicBezTo>
                    <a:pt x="129" y="385"/>
                    <a:pt x="127" y="384"/>
                    <a:pt x="125" y="383"/>
                  </a:cubicBezTo>
                  <a:lnTo>
                    <a:pt x="66" y="346"/>
                  </a:lnTo>
                  <a:cubicBezTo>
                    <a:pt x="64" y="344"/>
                    <a:pt x="62" y="343"/>
                    <a:pt x="60" y="341"/>
                  </a:cubicBezTo>
                  <a:lnTo>
                    <a:pt x="38" y="315"/>
                  </a:lnTo>
                  <a:cubicBezTo>
                    <a:pt x="37" y="314"/>
                    <a:pt x="36" y="313"/>
                    <a:pt x="36" y="311"/>
                  </a:cubicBezTo>
                  <a:lnTo>
                    <a:pt x="19" y="281"/>
                  </a:lnTo>
                  <a:cubicBezTo>
                    <a:pt x="18" y="280"/>
                    <a:pt x="17" y="279"/>
                    <a:pt x="17" y="277"/>
                  </a:cubicBezTo>
                  <a:lnTo>
                    <a:pt x="6" y="244"/>
                  </a:lnTo>
                  <a:cubicBezTo>
                    <a:pt x="5" y="242"/>
                    <a:pt x="5" y="241"/>
                    <a:pt x="5" y="239"/>
                  </a:cubicBezTo>
                  <a:lnTo>
                    <a:pt x="1" y="203"/>
                  </a:lnTo>
                  <a:cubicBezTo>
                    <a:pt x="0" y="201"/>
                    <a:pt x="0" y="200"/>
                    <a:pt x="1" y="198"/>
                  </a:cubicBezTo>
                  <a:lnTo>
                    <a:pt x="5" y="163"/>
                  </a:lnTo>
                  <a:cubicBezTo>
                    <a:pt x="5" y="161"/>
                    <a:pt x="5" y="159"/>
                    <a:pt x="6" y="158"/>
                  </a:cubicBezTo>
                  <a:lnTo>
                    <a:pt x="17" y="125"/>
                  </a:lnTo>
                  <a:cubicBezTo>
                    <a:pt x="17" y="123"/>
                    <a:pt x="18" y="122"/>
                    <a:pt x="19" y="121"/>
                  </a:cubicBezTo>
                  <a:lnTo>
                    <a:pt x="36" y="91"/>
                  </a:lnTo>
                  <a:cubicBezTo>
                    <a:pt x="36" y="89"/>
                    <a:pt x="37" y="88"/>
                    <a:pt x="38" y="87"/>
                  </a:cubicBezTo>
                  <a:lnTo>
                    <a:pt x="60" y="61"/>
                  </a:lnTo>
                  <a:cubicBezTo>
                    <a:pt x="62" y="59"/>
                    <a:pt x="63" y="58"/>
                    <a:pt x="65" y="56"/>
                  </a:cubicBezTo>
                  <a:lnTo>
                    <a:pt x="124" y="18"/>
                  </a:lnTo>
                  <a:cubicBezTo>
                    <a:pt x="126" y="17"/>
                    <a:pt x="128" y="16"/>
                    <a:pt x="131" y="15"/>
                  </a:cubicBezTo>
                  <a:lnTo>
                    <a:pt x="165" y="5"/>
                  </a:lnTo>
                  <a:cubicBezTo>
                    <a:pt x="166" y="5"/>
                    <a:pt x="167" y="5"/>
                    <a:pt x="169" y="5"/>
                  </a:cubicBezTo>
                  <a:lnTo>
                    <a:pt x="206" y="1"/>
                  </a:lnTo>
                  <a:cubicBezTo>
                    <a:pt x="208" y="0"/>
                    <a:pt x="209" y="0"/>
                    <a:pt x="211" y="1"/>
                  </a:cubicBezTo>
                  <a:lnTo>
                    <a:pt x="248" y="5"/>
                  </a:lnTo>
                  <a:cubicBezTo>
                    <a:pt x="249" y="5"/>
                    <a:pt x="251" y="5"/>
                    <a:pt x="252" y="5"/>
                  </a:cubicBezTo>
                  <a:lnTo>
                    <a:pt x="287" y="15"/>
                  </a:lnTo>
                  <a:cubicBezTo>
                    <a:pt x="289" y="16"/>
                    <a:pt x="292" y="17"/>
                    <a:pt x="294" y="18"/>
                  </a:cubicBezTo>
                  <a:lnTo>
                    <a:pt x="352" y="56"/>
                  </a:lnTo>
                  <a:cubicBezTo>
                    <a:pt x="353" y="58"/>
                    <a:pt x="355" y="59"/>
                    <a:pt x="356" y="61"/>
                  </a:cubicBezTo>
                  <a:lnTo>
                    <a:pt x="379" y="87"/>
                  </a:lnTo>
                  <a:cubicBezTo>
                    <a:pt x="381" y="88"/>
                    <a:pt x="382" y="89"/>
                    <a:pt x="382" y="91"/>
                  </a:cubicBezTo>
                  <a:lnTo>
                    <a:pt x="399" y="121"/>
                  </a:lnTo>
                  <a:cubicBezTo>
                    <a:pt x="400" y="122"/>
                    <a:pt x="401" y="124"/>
                    <a:pt x="401" y="126"/>
                  </a:cubicBezTo>
                  <a:lnTo>
                    <a:pt x="411" y="159"/>
                  </a:lnTo>
                  <a:cubicBezTo>
                    <a:pt x="412" y="160"/>
                    <a:pt x="412" y="161"/>
                    <a:pt x="412" y="163"/>
                  </a:cubicBezTo>
                  <a:lnTo>
                    <a:pt x="416" y="198"/>
                  </a:lnTo>
                  <a:cubicBezTo>
                    <a:pt x="417" y="200"/>
                    <a:pt x="417" y="201"/>
                    <a:pt x="416" y="203"/>
                  </a:cubicBezTo>
                  <a:lnTo>
                    <a:pt x="412" y="239"/>
                  </a:lnTo>
                  <a:cubicBezTo>
                    <a:pt x="412" y="241"/>
                    <a:pt x="412" y="242"/>
                    <a:pt x="411" y="243"/>
                  </a:cubicBezTo>
                  <a:lnTo>
                    <a:pt x="401" y="276"/>
                  </a:lnTo>
                  <a:cubicBezTo>
                    <a:pt x="401" y="278"/>
                    <a:pt x="400" y="280"/>
                    <a:pt x="399" y="281"/>
                  </a:cubicBezTo>
                  <a:lnTo>
                    <a:pt x="382" y="311"/>
                  </a:lnTo>
                  <a:cubicBezTo>
                    <a:pt x="382" y="313"/>
                    <a:pt x="381" y="314"/>
                    <a:pt x="379" y="315"/>
                  </a:cubicBezTo>
                  <a:lnTo>
                    <a:pt x="356" y="341"/>
                  </a:lnTo>
                  <a:cubicBezTo>
                    <a:pt x="355" y="343"/>
                    <a:pt x="353" y="344"/>
                    <a:pt x="351" y="346"/>
                  </a:cubicBezTo>
                  <a:lnTo>
                    <a:pt x="293" y="383"/>
                  </a:lnTo>
                  <a:cubicBezTo>
                    <a:pt x="291" y="384"/>
                    <a:pt x="289" y="385"/>
                    <a:pt x="287" y="386"/>
                  </a:cubicBezTo>
                  <a:lnTo>
                    <a:pt x="252" y="396"/>
                  </a:lnTo>
                  <a:cubicBezTo>
                    <a:pt x="251" y="396"/>
                    <a:pt x="249" y="396"/>
                    <a:pt x="248" y="396"/>
                  </a:cubicBezTo>
                  <a:lnTo>
                    <a:pt x="211" y="400"/>
                  </a:lnTo>
                  <a:close/>
                  <a:moveTo>
                    <a:pt x="243" y="349"/>
                  </a:moveTo>
                  <a:lnTo>
                    <a:pt x="239" y="349"/>
                  </a:lnTo>
                  <a:lnTo>
                    <a:pt x="274" y="339"/>
                  </a:lnTo>
                  <a:lnTo>
                    <a:pt x="268" y="342"/>
                  </a:lnTo>
                  <a:lnTo>
                    <a:pt x="326" y="305"/>
                  </a:lnTo>
                  <a:lnTo>
                    <a:pt x="320" y="310"/>
                  </a:lnTo>
                  <a:lnTo>
                    <a:pt x="343" y="284"/>
                  </a:lnTo>
                  <a:lnTo>
                    <a:pt x="341" y="288"/>
                  </a:lnTo>
                  <a:lnTo>
                    <a:pt x="358" y="258"/>
                  </a:lnTo>
                  <a:lnTo>
                    <a:pt x="355" y="263"/>
                  </a:lnTo>
                  <a:lnTo>
                    <a:pt x="365" y="230"/>
                  </a:lnTo>
                  <a:lnTo>
                    <a:pt x="365" y="234"/>
                  </a:lnTo>
                  <a:lnTo>
                    <a:pt x="369" y="198"/>
                  </a:lnTo>
                  <a:lnTo>
                    <a:pt x="369" y="203"/>
                  </a:lnTo>
                  <a:lnTo>
                    <a:pt x="365" y="168"/>
                  </a:lnTo>
                  <a:lnTo>
                    <a:pt x="365" y="172"/>
                  </a:lnTo>
                  <a:lnTo>
                    <a:pt x="355" y="139"/>
                  </a:lnTo>
                  <a:lnTo>
                    <a:pt x="358" y="144"/>
                  </a:lnTo>
                  <a:lnTo>
                    <a:pt x="341" y="114"/>
                  </a:lnTo>
                  <a:lnTo>
                    <a:pt x="343" y="118"/>
                  </a:lnTo>
                  <a:lnTo>
                    <a:pt x="320" y="92"/>
                  </a:lnTo>
                  <a:lnTo>
                    <a:pt x="325" y="97"/>
                  </a:lnTo>
                  <a:lnTo>
                    <a:pt x="267" y="59"/>
                  </a:lnTo>
                  <a:lnTo>
                    <a:pt x="274" y="62"/>
                  </a:lnTo>
                  <a:lnTo>
                    <a:pt x="239" y="52"/>
                  </a:lnTo>
                  <a:lnTo>
                    <a:pt x="243" y="52"/>
                  </a:lnTo>
                  <a:lnTo>
                    <a:pt x="206" y="48"/>
                  </a:lnTo>
                  <a:lnTo>
                    <a:pt x="211" y="48"/>
                  </a:lnTo>
                  <a:lnTo>
                    <a:pt x="174" y="52"/>
                  </a:lnTo>
                  <a:lnTo>
                    <a:pt x="178" y="51"/>
                  </a:lnTo>
                  <a:lnTo>
                    <a:pt x="144" y="61"/>
                  </a:lnTo>
                  <a:lnTo>
                    <a:pt x="150" y="59"/>
                  </a:lnTo>
                  <a:lnTo>
                    <a:pt x="91" y="97"/>
                  </a:lnTo>
                  <a:lnTo>
                    <a:pt x="97" y="92"/>
                  </a:lnTo>
                  <a:lnTo>
                    <a:pt x="75" y="118"/>
                  </a:lnTo>
                  <a:lnTo>
                    <a:pt x="77" y="114"/>
                  </a:lnTo>
                  <a:lnTo>
                    <a:pt x="60" y="144"/>
                  </a:lnTo>
                  <a:lnTo>
                    <a:pt x="62" y="140"/>
                  </a:lnTo>
                  <a:lnTo>
                    <a:pt x="51" y="173"/>
                  </a:lnTo>
                  <a:lnTo>
                    <a:pt x="52" y="168"/>
                  </a:lnTo>
                  <a:lnTo>
                    <a:pt x="48" y="203"/>
                  </a:lnTo>
                  <a:lnTo>
                    <a:pt x="48" y="198"/>
                  </a:lnTo>
                  <a:lnTo>
                    <a:pt x="52" y="234"/>
                  </a:lnTo>
                  <a:lnTo>
                    <a:pt x="51" y="229"/>
                  </a:lnTo>
                  <a:lnTo>
                    <a:pt x="62" y="262"/>
                  </a:lnTo>
                  <a:lnTo>
                    <a:pt x="60" y="258"/>
                  </a:lnTo>
                  <a:lnTo>
                    <a:pt x="77" y="288"/>
                  </a:lnTo>
                  <a:lnTo>
                    <a:pt x="75" y="284"/>
                  </a:lnTo>
                  <a:lnTo>
                    <a:pt x="97" y="310"/>
                  </a:lnTo>
                  <a:lnTo>
                    <a:pt x="91" y="305"/>
                  </a:lnTo>
                  <a:lnTo>
                    <a:pt x="150" y="342"/>
                  </a:lnTo>
                  <a:lnTo>
                    <a:pt x="144" y="339"/>
                  </a:lnTo>
                  <a:lnTo>
                    <a:pt x="178" y="349"/>
                  </a:lnTo>
                  <a:lnTo>
                    <a:pt x="174" y="349"/>
                  </a:lnTo>
                  <a:lnTo>
                    <a:pt x="211" y="353"/>
                  </a:lnTo>
                  <a:lnTo>
                    <a:pt x="206" y="353"/>
                  </a:lnTo>
                  <a:lnTo>
                    <a:pt x="243" y="349"/>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35" name="Freeform 111"/>
            <p:cNvSpPr>
              <a:spLocks/>
            </p:cNvSpPr>
            <p:nvPr/>
          </p:nvSpPr>
          <p:spPr bwMode="auto">
            <a:xfrm>
              <a:off x="7807325" y="1899122"/>
              <a:ext cx="117475" cy="120650"/>
            </a:xfrm>
            <a:custGeom>
              <a:avLst/>
              <a:gdLst/>
              <a:ahLst/>
              <a:cxnLst>
                <a:cxn ang="0">
                  <a:pos x="176" y="352"/>
                </a:cxn>
                <a:cxn ang="0">
                  <a:pos x="0" y="176"/>
                </a:cxn>
                <a:cxn ang="0">
                  <a:pos x="0" y="176"/>
                </a:cxn>
                <a:cxn ang="0">
                  <a:pos x="0" y="176"/>
                </a:cxn>
                <a:cxn ang="0">
                  <a:pos x="176" y="0"/>
                </a:cxn>
                <a:cxn ang="0">
                  <a:pos x="176" y="0"/>
                </a:cxn>
                <a:cxn ang="0">
                  <a:pos x="176" y="0"/>
                </a:cxn>
                <a:cxn ang="0">
                  <a:pos x="352" y="176"/>
                </a:cxn>
                <a:cxn ang="0">
                  <a:pos x="352" y="176"/>
                </a:cxn>
                <a:cxn ang="0">
                  <a:pos x="352" y="176"/>
                </a:cxn>
                <a:cxn ang="0">
                  <a:pos x="176" y="352"/>
                </a:cxn>
                <a:cxn ang="0">
                  <a:pos x="176" y="352"/>
                </a:cxn>
              </a:cxnLst>
              <a:rect l="0" t="0" r="r" b="b"/>
              <a:pathLst>
                <a:path w="352" h="352">
                  <a:moveTo>
                    <a:pt x="176" y="352"/>
                  </a:moveTo>
                  <a:cubicBezTo>
                    <a:pt x="79" y="352"/>
                    <a:pt x="0" y="274"/>
                    <a:pt x="0" y="176"/>
                  </a:cubicBezTo>
                  <a:cubicBezTo>
                    <a:pt x="0" y="176"/>
                    <a:pt x="0" y="176"/>
                    <a:pt x="0" y="176"/>
                  </a:cubicBezTo>
                  <a:lnTo>
                    <a:pt x="0" y="176"/>
                  </a:lnTo>
                  <a:cubicBezTo>
                    <a:pt x="0" y="79"/>
                    <a:pt x="79" y="0"/>
                    <a:pt x="176" y="0"/>
                  </a:cubicBezTo>
                  <a:cubicBezTo>
                    <a:pt x="176" y="0"/>
                    <a:pt x="176" y="0"/>
                    <a:pt x="176" y="0"/>
                  </a:cubicBezTo>
                  <a:lnTo>
                    <a:pt x="176" y="0"/>
                  </a:lnTo>
                  <a:cubicBezTo>
                    <a:pt x="274" y="0"/>
                    <a:pt x="352" y="79"/>
                    <a:pt x="352" y="176"/>
                  </a:cubicBezTo>
                  <a:cubicBezTo>
                    <a:pt x="352" y="176"/>
                    <a:pt x="352" y="176"/>
                    <a:pt x="352" y="176"/>
                  </a:cubicBezTo>
                  <a:lnTo>
                    <a:pt x="352" y="176"/>
                  </a:lnTo>
                  <a:cubicBezTo>
                    <a:pt x="352" y="274"/>
                    <a:pt x="274" y="352"/>
                    <a:pt x="176" y="352"/>
                  </a:cubicBezTo>
                  <a:cubicBezTo>
                    <a:pt x="176" y="352"/>
                    <a:pt x="176" y="352"/>
                    <a:pt x="176" y="352"/>
                  </a:cubicBezTo>
                  <a:close/>
                </a:path>
              </a:pathLst>
            </a:custGeom>
            <a:solidFill>
              <a:srgbClr val="FFFFF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36" name="Freeform 112"/>
            <p:cNvSpPr>
              <a:spLocks noEditPoints="1"/>
            </p:cNvSpPr>
            <p:nvPr/>
          </p:nvSpPr>
          <p:spPr bwMode="auto">
            <a:xfrm>
              <a:off x="7799388" y="1891184"/>
              <a:ext cx="134938" cy="136525"/>
            </a:xfrm>
            <a:custGeom>
              <a:avLst/>
              <a:gdLst/>
              <a:ahLst/>
              <a:cxnLst>
                <a:cxn ang="0">
                  <a:pos x="198" y="400"/>
                </a:cxn>
                <a:cxn ang="0">
                  <a:pos x="159" y="395"/>
                </a:cxn>
                <a:cxn ang="0">
                  <a:pos x="119" y="382"/>
                </a:cxn>
                <a:cxn ang="0">
                  <a:pos x="57" y="339"/>
                </a:cxn>
                <a:cxn ang="0">
                  <a:pos x="15" y="276"/>
                </a:cxn>
                <a:cxn ang="0">
                  <a:pos x="5" y="239"/>
                </a:cxn>
                <a:cxn ang="0">
                  <a:pos x="1" y="198"/>
                </a:cxn>
                <a:cxn ang="0">
                  <a:pos x="5" y="159"/>
                </a:cxn>
                <a:cxn ang="0">
                  <a:pos x="19" y="119"/>
                </a:cxn>
                <a:cxn ang="0">
                  <a:pos x="63" y="57"/>
                </a:cxn>
                <a:cxn ang="0">
                  <a:pos x="126" y="15"/>
                </a:cxn>
                <a:cxn ang="0">
                  <a:pos x="163" y="5"/>
                </a:cxn>
                <a:cxn ang="0">
                  <a:pos x="203" y="1"/>
                </a:cxn>
                <a:cxn ang="0">
                  <a:pos x="243" y="5"/>
                </a:cxn>
                <a:cxn ang="0">
                  <a:pos x="283" y="19"/>
                </a:cxn>
                <a:cxn ang="0">
                  <a:pos x="345" y="63"/>
                </a:cxn>
                <a:cxn ang="0">
                  <a:pos x="385" y="126"/>
                </a:cxn>
                <a:cxn ang="0">
                  <a:pos x="396" y="163"/>
                </a:cxn>
                <a:cxn ang="0">
                  <a:pos x="400" y="203"/>
                </a:cxn>
                <a:cxn ang="0">
                  <a:pos x="395" y="243"/>
                </a:cxn>
                <a:cxn ang="0">
                  <a:pos x="382" y="283"/>
                </a:cxn>
                <a:cxn ang="0">
                  <a:pos x="339" y="345"/>
                </a:cxn>
                <a:cxn ang="0">
                  <a:pos x="276" y="385"/>
                </a:cxn>
                <a:cxn ang="0">
                  <a:pos x="239" y="396"/>
                </a:cxn>
                <a:cxn ang="0">
                  <a:pos x="234" y="349"/>
                </a:cxn>
                <a:cxn ang="0">
                  <a:pos x="263" y="339"/>
                </a:cxn>
                <a:cxn ang="0">
                  <a:pos x="312" y="305"/>
                </a:cxn>
                <a:cxn ang="0">
                  <a:pos x="342" y="256"/>
                </a:cxn>
                <a:cxn ang="0">
                  <a:pos x="349" y="230"/>
                </a:cxn>
                <a:cxn ang="0">
                  <a:pos x="353" y="198"/>
                </a:cxn>
                <a:cxn ang="0">
                  <a:pos x="349" y="168"/>
                </a:cxn>
                <a:cxn ang="0">
                  <a:pos x="339" y="139"/>
                </a:cxn>
                <a:cxn ang="0">
                  <a:pos x="305" y="90"/>
                </a:cxn>
                <a:cxn ang="0">
                  <a:pos x="256" y="58"/>
                </a:cxn>
                <a:cxn ang="0">
                  <a:pos x="230" y="51"/>
                </a:cxn>
                <a:cxn ang="0">
                  <a:pos x="198" y="48"/>
                </a:cxn>
                <a:cxn ang="0">
                  <a:pos x="168" y="52"/>
                </a:cxn>
                <a:cxn ang="0">
                  <a:pos x="139" y="61"/>
                </a:cxn>
                <a:cxn ang="0">
                  <a:pos x="90" y="96"/>
                </a:cxn>
                <a:cxn ang="0">
                  <a:pos x="58" y="146"/>
                </a:cxn>
                <a:cxn ang="0">
                  <a:pos x="51" y="172"/>
                </a:cxn>
                <a:cxn ang="0">
                  <a:pos x="48" y="203"/>
                </a:cxn>
                <a:cxn ang="0">
                  <a:pos x="52" y="234"/>
                </a:cxn>
                <a:cxn ang="0">
                  <a:pos x="61" y="263"/>
                </a:cxn>
                <a:cxn ang="0">
                  <a:pos x="96" y="312"/>
                </a:cxn>
                <a:cxn ang="0">
                  <a:pos x="146" y="342"/>
                </a:cxn>
                <a:cxn ang="0">
                  <a:pos x="172" y="349"/>
                </a:cxn>
                <a:cxn ang="0">
                  <a:pos x="203" y="353"/>
                </a:cxn>
                <a:cxn ang="0">
                  <a:pos x="234" y="349"/>
                </a:cxn>
              </a:cxnLst>
              <a:rect l="0" t="0" r="r" b="b"/>
              <a:pathLst>
                <a:path w="401" h="401">
                  <a:moveTo>
                    <a:pt x="203" y="400"/>
                  </a:moveTo>
                  <a:cubicBezTo>
                    <a:pt x="201" y="401"/>
                    <a:pt x="200" y="401"/>
                    <a:pt x="198" y="400"/>
                  </a:cubicBezTo>
                  <a:lnTo>
                    <a:pt x="163" y="396"/>
                  </a:lnTo>
                  <a:cubicBezTo>
                    <a:pt x="161" y="396"/>
                    <a:pt x="160" y="396"/>
                    <a:pt x="159" y="395"/>
                  </a:cubicBezTo>
                  <a:lnTo>
                    <a:pt x="126" y="385"/>
                  </a:lnTo>
                  <a:cubicBezTo>
                    <a:pt x="123" y="385"/>
                    <a:pt x="121" y="384"/>
                    <a:pt x="119" y="382"/>
                  </a:cubicBezTo>
                  <a:lnTo>
                    <a:pt x="63" y="345"/>
                  </a:lnTo>
                  <a:cubicBezTo>
                    <a:pt x="61" y="344"/>
                    <a:pt x="58" y="342"/>
                    <a:pt x="57" y="339"/>
                  </a:cubicBezTo>
                  <a:lnTo>
                    <a:pt x="19" y="283"/>
                  </a:lnTo>
                  <a:cubicBezTo>
                    <a:pt x="17" y="281"/>
                    <a:pt x="16" y="279"/>
                    <a:pt x="15" y="276"/>
                  </a:cubicBezTo>
                  <a:lnTo>
                    <a:pt x="5" y="243"/>
                  </a:lnTo>
                  <a:cubicBezTo>
                    <a:pt x="5" y="242"/>
                    <a:pt x="5" y="241"/>
                    <a:pt x="5" y="239"/>
                  </a:cubicBezTo>
                  <a:lnTo>
                    <a:pt x="1" y="203"/>
                  </a:lnTo>
                  <a:cubicBezTo>
                    <a:pt x="0" y="201"/>
                    <a:pt x="0" y="200"/>
                    <a:pt x="1" y="198"/>
                  </a:cubicBezTo>
                  <a:lnTo>
                    <a:pt x="5" y="163"/>
                  </a:lnTo>
                  <a:cubicBezTo>
                    <a:pt x="5" y="161"/>
                    <a:pt x="5" y="160"/>
                    <a:pt x="5" y="159"/>
                  </a:cubicBezTo>
                  <a:lnTo>
                    <a:pt x="15" y="126"/>
                  </a:lnTo>
                  <a:cubicBezTo>
                    <a:pt x="16" y="123"/>
                    <a:pt x="17" y="121"/>
                    <a:pt x="19" y="119"/>
                  </a:cubicBezTo>
                  <a:lnTo>
                    <a:pt x="57" y="63"/>
                  </a:lnTo>
                  <a:cubicBezTo>
                    <a:pt x="58" y="60"/>
                    <a:pt x="60" y="58"/>
                    <a:pt x="63" y="57"/>
                  </a:cubicBezTo>
                  <a:lnTo>
                    <a:pt x="119" y="19"/>
                  </a:lnTo>
                  <a:cubicBezTo>
                    <a:pt x="121" y="17"/>
                    <a:pt x="123" y="16"/>
                    <a:pt x="126" y="15"/>
                  </a:cubicBezTo>
                  <a:lnTo>
                    <a:pt x="159" y="5"/>
                  </a:lnTo>
                  <a:cubicBezTo>
                    <a:pt x="160" y="5"/>
                    <a:pt x="161" y="5"/>
                    <a:pt x="163" y="5"/>
                  </a:cubicBezTo>
                  <a:lnTo>
                    <a:pt x="198" y="1"/>
                  </a:lnTo>
                  <a:cubicBezTo>
                    <a:pt x="200" y="0"/>
                    <a:pt x="201" y="0"/>
                    <a:pt x="203" y="1"/>
                  </a:cubicBezTo>
                  <a:lnTo>
                    <a:pt x="239" y="5"/>
                  </a:lnTo>
                  <a:cubicBezTo>
                    <a:pt x="241" y="5"/>
                    <a:pt x="242" y="5"/>
                    <a:pt x="243" y="5"/>
                  </a:cubicBezTo>
                  <a:lnTo>
                    <a:pt x="276" y="15"/>
                  </a:lnTo>
                  <a:cubicBezTo>
                    <a:pt x="279" y="16"/>
                    <a:pt x="281" y="17"/>
                    <a:pt x="283" y="19"/>
                  </a:cubicBezTo>
                  <a:lnTo>
                    <a:pt x="339" y="57"/>
                  </a:lnTo>
                  <a:cubicBezTo>
                    <a:pt x="342" y="58"/>
                    <a:pt x="344" y="61"/>
                    <a:pt x="345" y="63"/>
                  </a:cubicBezTo>
                  <a:lnTo>
                    <a:pt x="382" y="119"/>
                  </a:lnTo>
                  <a:cubicBezTo>
                    <a:pt x="384" y="121"/>
                    <a:pt x="385" y="123"/>
                    <a:pt x="385" y="126"/>
                  </a:cubicBezTo>
                  <a:lnTo>
                    <a:pt x="395" y="159"/>
                  </a:lnTo>
                  <a:cubicBezTo>
                    <a:pt x="396" y="160"/>
                    <a:pt x="396" y="161"/>
                    <a:pt x="396" y="163"/>
                  </a:cubicBezTo>
                  <a:lnTo>
                    <a:pt x="400" y="198"/>
                  </a:lnTo>
                  <a:cubicBezTo>
                    <a:pt x="401" y="200"/>
                    <a:pt x="401" y="201"/>
                    <a:pt x="400" y="203"/>
                  </a:cubicBezTo>
                  <a:lnTo>
                    <a:pt x="396" y="239"/>
                  </a:lnTo>
                  <a:cubicBezTo>
                    <a:pt x="396" y="241"/>
                    <a:pt x="396" y="242"/>
                    <a:pt x="395" y="243"/>
                  </a:cubicBezTo>
                  <a:lnTo>
                    <a:pt x="385" y="276"/>
                  </a:lnTo>
                  <a:cubicBezTo>
                    <a:pt x="385" y="279"/>
                    <a:pt x="384" y="281"/>
                    <a:pt x="382" y="283"/>
                  </a:cubicBezTo>
                  <a:lnTo>
                    <a:pt x="345" y="339"/>
                  </a:lnTo>
                  <a:cubicBezTo>
                    <a:pt x="344" y="341"/>
                    <a:pt x="341" y="344"/>
                    <a:pt x="339" y="345"/>
                  </a:cubicBezTo>
                  <a:lnTo>
                    <a:pt x="283" y="382"/>
                  </a:lnTo>
                  <a:cubicBezTo>
                    <a:pt x="281" y="384"/>
                    <a:pt x="279" y="385"/>
                    <a:pt x="276" y="385"/>
                  </a:cubicBezTo>
                  <a:lnTo>
                    <a:pt x="243" y="395"/>
                  </a:lnTo>
                  <a:cubicBezTo>
                    <a:pt x="242" y="396"/>
                    <a:pt x="241" y="396"/>
                    <a:pt x="239" y="396"/>
                  </a:cubicBezTo>
                  <a:lnTo>
                    <a:pt x="203" y="400"/>
                  </a:lnTo>
                  <a:close/>
                  <a:moveTo>
                    <a:pt x="234" y="349"/>
                  </a:moveTo>
                  <a:lnTo>
                    <a:pt x="230" y="349"/>
                  </a:lnTo>
                  <a:lnTo>
                    <a:pt x="263" y="339"/>
                  </a:lnTo>
                  <a:lnTo>
                    <a:pt x="256" y="342"/>
                  </a:lnTo>
                  <a:lnTo>
                    <a:pt x="312" y="305"/>
                  </a:lnTo>
                  <a:lnTo>
                    <a:pt x="305" y="312"/>
                  </a:lnTo>
                  <a:lnTo>
                    <a:pt x="342" y="256"/>
                  </a:lnTo>
                  <a:lnTo>
                    <a:pt x="339" y="263"/>
                  </a:lnTo>
                  <a:lnTo>
                    <a:pt x="349" y="230"/>
                  </a:lnTo>
                  <a:lnTo>
                    <a:pt x="349" y="234"/>
                  </a:lnTo>
                  <a:lnTo>
                    <a:pt x="353" y="198"/>
                  </a:lnTo>
                  <a:lnTo>
                    <a:pt x="353" y="203"/>
                  </a:lnTo>
                  <a:lnTo>
                    <a:pt x="349" y="168"/>
                  </a:lnTo>
                  <a:lnTo>
                    <a:pt x="349" y="172"/>
                  </a:lnTo>
                  <a:lnTo>
                    <a:pt x="339" y="139"/>
                  </a:lnTo>
                  <a:lnTo>
                    <a:pt x="342" y="146"/>
                  </a:lnTo>
                  <a:lnTo>
                    <a:pt x="305" y="90"/>
                  </a:lnTo>
                  <a:lnTo>
                    <a:pt x="312" y="96"/>
                  </a:lnTo>
                  <a:lnTo>
                    <a:pt x="256" y="58"/>
                  </a:lnTo>
                  <a:lnTo>
                    <a:pt x="263" y="61"/>
                  </a:lnTo>
                  <a:lnTo>
                    <a:pt x="230" y="51"/>
                  </a:lnTo>
                  <a:lnTo>
                    <a:pt x="234" y="52"/>
                  </a:lnTo>
                  <a:lnTo>
                    <a:pt x="198" y="48"/>
                  </a:lnTo>
                  <a:lnTo>
                    <a:pt x="203" y="48"/>
                  </a:lnTo>
                  <a:lnTo>
                    <a:pt x="168" y="52"/>
                  </a:lnTo>
                  <a:lnTo>
                    <a:pt x="172" y="51"/>
                  </a:lnTo>
                  <a:lnTo>
                    <a:pt x="139" y="61"/>
                  </a:lnTo>
                  <a:lnTo>
                    <a:pt x="146" y="58"/>
                  </a:lnTo>
                  <a:lnTo>
                    <a:pt x="90" y="96"/>
                  </a:lnTo>
                  <a:lnTo>
                    <a:pt x="96" y="90"/>
                  </a:lnTo>
                  <a:lnTo>
                    <a:pt x="58" y="146"/>
                  </a:lnTo>
                  <a:lnTo>
                    <a:pt x="61" y="139"/>
                  </a:lnTo>
                  <a:lnTo>
                    <a:pt x="51" y="172"/>
                  </a:lnTo>
                  <a:lnTo>
                    <a:pt x="52" y="168"/>
                  </a:lnTo>
                  <a:lnTo>
                    <a:pt x="48" y="203"/>
                  </a:lnTo>
                  <a:lnTo>
                    <a:pt x="48" y="198"/>
                  </a:lnTo>
                  <a:lnTo>
                    <a:pt x="52" y="234"/>
                  </a:lnTo>
                  <a:lnTo>
                    <a:pt x="51" y="230"/>
                  </a:lnTo>
                  <a:lnTo>
                    <a:pt x="61" y="263"/>
                  </a:lnTo>
                  <a:lnTo>
                    <a:pt x="58" y="256"/>
                  </a:lnTo>
                  <a:lnTo>
                    <a:pt x="96" y="312"/>
                  </a:lnTo>
                  <a:lnTo>
                    <a:pt x="90" y="305"/>
                  </a:lnTo>
                  <a:lnTo>
                    <a:pt x="146" y="342"/>
                  </a:lnTo>
                  <a:lnTo>
                    <a:pt x="139" y="339"/>
                  </a:lnTo>
                  <a:lnTo>
                    <a:pt x="172" y="349"/>
                  </a:lnTo>
                  <a:lnTo>
                    <a:pt x="168" y="349"/>
                  </a:lnTo>
                  <a:lnTo>
                    <a:pt x="203" y="353"/>
                  </a:lnTo>
                  <a:lnTo>
                    <a:pt x="198" y="353"/>
                  </a:lnTo>
                  <a:lnTo>
                    <a:pt x="234" y="349"/>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37" name="Rectangle 113"/>
            <p:cNvSpPr>
              <a:spLocks noChangeArrowheads="1"/>
            </p:cNvSpPr>
            <p:nvPr/>
          </p:nvSpPr>
          <p:spPr bwMode="auto">
            <a:xfrm>
              <a:off x="8367713" y="1951509"/>
              <a:ext cx="496888" cy="15875"/>
            </a:xfrm>
            <a:prstGeom prst="rect">
              <a:avLst/>
            </a:pr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38" name="Freeform 114"/>
            <p:cNvSpPr>
              <a:spLocks/>
            </p:cNvSpPr>
            <p:nvPr/>
          </p:nvSpPr>
          <p:spPr bwMode="auto">
            <a:xfrm>
              <a:off x="8243888" y="1899122"/>
              <a:ext cx="123825" cy="120650"/>
            </a:xfrm>
            <a:custGeom>
              <a:avLst/>
              <a:gdLst/>
              <a:ahLst/>
              <a:cxnLst>
                <a:cxn ang="0">
                  <a:pos x="184" y="352"/>
                </a:cxn>
                <a:cxn ang="0">
                  <a:pos x="0" y="176"/>
                </a:cxn>
                <a:cxn ang="0">
                  <a:pos x="0" y="176"/>
                </a:cxn>
                <a:cxn ang="0">
                  <a:pos x="0" y="176"/>
                </a:cxn>
                <a:cxn ang="0">
                  <a:pos x="184" y="0"/>
                </a:cxn>
                <a:cxn ang="0">
                  <a:pos x="184" y="0"/>
                </a:cxn>
                <a:cxn ang="0">
                  <a:pos x="184" y="0"/>
                </a:cxn>
                <a:cxn ang="0">
                  <a:pos x="368" y="176"/>
                </a:cxn>
                <a:cxn ang="0">
                  <a:pos x="368" y="176"/>
                </a:cxn>
                <a:cxn ang="0">
                  <a:pos x="368" y="176"/>
                </a:cxn>
                <a:cxn ang="0">
                  <a:pos x="184" y="352"/>
                </a:cxn>
                <a:cxn ang="0">
                  <a:pos x="184" y="352"/>
                </a:cxn>
              </a:cxnLst>
              <a:rect l="0" t="0" r="r" b="b"/>
              <a:pathLst>
                <a:path w="368" h="352">
                  <a:moveTo>
                    <a:pt x="184" y="352"/>
                  </a:moveTo>
                  <a:cubicBezTo>
                    <a:pt x="83" y="352"/>
                    <a:pt x="0" y="274"/>
                    <a:pt x="0" y="176"/>
                  </a:cubicBezTo>
                  <a:cubicBezTo>
                    <a:pt x="0" y="176"/>
                    <a:pt x="0" y="176"/>
                    <a:pt x="0" y="176"/>
                  </a:cubicBezTo>
                  <a:lnTo>
                    <a:pt x="0" y="176"/>
                  </a:lnTo>
                  <a:cubicBezTo>
                    <a:pt x="0" y="79"/>
                    <a:pt x="83" y="0"/>
                    <a:pt x="184" y="0"/>
                  </a:cubicBezTo>
                  <a:cubicBezTo>
                    <a:pt x="184" y="0"/>
                    <a:pt x="184" y="0"/>
                    <a:pt x="184" y="0"/>
                  </a:cubicBezTo>
                  <a:lnTo>
                    <a:pt x="184" y="0"/>
                  </a:lnTo>
                  <a:cubicBezTo>
                    <a:pt x="286" y="0"/>
                    <a:pt x="368" y="79"/>
                    <a:pt x="368" y="176"/>
                  </a:cubicBezTo>
                  <a:cubicBezTo>
                    <a:pt x="368" y="176"/>
                    <a:pt x="368" y="176"/>
                    <a:pt x="368" y="176"/>
                  </a:cubicBezTo>
                  <a:lnTo>
                    <a:pt x="368" y="176"/>
                  </a:lnTo>
                  <a:cubicBezTo>
                    <a:pt x="368" y="274"/>
                    <a:pt x="286" y="352"/>
                    <a:pt x="184" y="352"/>
                  </a:cubicBezTo>
                  <a:cubicBezTo>
                    <a:pt x="184" y="352"/>
                    <a:pt x="184" y="352"/>
                    <a:pt x="184" y="352"/>
                  </a:cubicBezTo>
                  <a:close/>
                </a:path>
              </a:pathLst>
            </a:custGeom>
            <a:solidFill>
              <a:srgbClr val="7F7F7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39" name="Freeform 115"/>
            <p:cNvSpPr>
              <a:spLocks noEditPoints="1"/>
            </p:cNvSpPr>
            <p:nvPr/>
          </p:nvSpPr>
          <p:spPr bwMode="auto">
            <a:xfrm>
              <a:off x="8235950" y="1891184"/>
              <a:ext cx="139700" cy="136525"/>
            </a:xfrm>
            <a:custGeom>
              <a:avLst/>
              <a:gdLst/>
              <a:ahLst/>
              <a:cxnLst>
                <a:cxn ang="0">
                  <a:pos x="206" y="400"/>
                </a:cxn>
                <a:cxn ang="0">
                  <a:pos x="165" y="395"/>
                </a:cxn>
                <a:cxn ang="0">
                  <a:pos x="125" y="383"/>
                </a:cxn>
                <a:cxn ang="0">
                  <a:pos x="60" y="341"/>
                </a:cxn>
                <a:cxn ang="0">
                  <a:pos x="36" y="311"/>
                </a:cxn>
                <a:cxn ang="0">
                  <a:pos x="17" y="277"/>
                </a:cxn>
                <a:cxn ang="0">
                  <a:pos x="5" y="239"/>
                </a:cxn>
                <a:cxn ang="0">
                  <a:pos x="1" y="198"/>
                </a:cxn>
                <a:cxn ang="0">
                  <a:pos x="6" y="158"/>
                </a:cxn>
                <a:cxn ang="0">
                  <a:pos x="19" y="121"/>
                </a:cxn>
                <a:cxn ang="0">
                  <a:pos x="38" y="87"/>
                </a:cxn>
                <a:cxn ang="0">
                  <a:pos x="65" y="56"/>
                </a:cxn>
                <a:cxn ang="0">
                  <a:pos x="131" y="15"/>
                </a:cxn>
                <a:cxn ang="0">
                  <a:pos x="169" y="5"/>
                </a:cxn>
                <a:cxn ang="0">
                  <a:pos x="211" y="1"/>
                </a:cxn>
                <a:cxn ang="0">
                  <a:pos x="252" y="5"/>
                </a:cxn>
                <a:cxn ang="0">
                  <a:pos x="294" y="18"/>
                </a:cxn>
                <a:cxn ang="0">
                  <a:pos x="356" y="61"/>
                </a:cxn>
                <a:cxn ang="0">
                  <a:pos x="382" y="91"/>
                </a:cxn>
                <a:cxn ang="0">
                  <a:pos x="401" y="126"/>
                </a:cxn>
                <a:cxn ang="0">
                  <a:pos x="412" y="163"/>
                </a:cxn>
                <a:cxn ang="0">
                  <a:pos x="416" y="203"/>
                </a:cxn>
                <a:cxn ang="0">
                  <a:pos x="411" y="243"/>
                </a:cxn>
                <a:cxn ang="0">
                  <a:pos x="399" y="281"/>
                </a:cxn>
                <a:cxn ang="0">
                  <a:pos x="379" y="315"/>
                </a:cxn>
                <a:cxn ang="0">
                  <a:pos x="351" y="346"/>
                </a:cxn>
                <a:cxn ang="0">
                  <a:pos x="287" y="386"/>
                </a:cxn>
                <a:cxn ang="0">
                  <a:pos x="248" y="396"/>
                </a:cxn>
                <a:cxn ang="0">
                  <a:pos x="243" y="349"/>
                </a:cxn>
                <a:cxn ang="0">
                  <a:pos x="274" y="339"/>
                </a:cxn>
                <a:cxn ang="0">
                  <a:pos x="326" y="305"/>
                </a:cxn>
                <a:cxn ang="0">
                  <a:pos x="343" y="284"/>
                </a:cxn>
                <a:cxn ang="0">
                  <a:pos x="358" y="258"/>
                </a:cxn>
                <a:cxn ang="0">
                  <a:pos x="365" y="230"/>
                </a:cxn>
                <a:cxn ang="0">
                  <a:pos x="369" y="198"/>
                </a:cxn>
                <a:cxn ang="0">
                  <a:pos x="365" y="168"/>
                </a:cxn>
                <a:cxn ang="0">
                  <a:pos x="355" y="139"/>
                </a:cxn>
                <a:cxn ang="0">
                  <a:pos x="341" y="114"/>
                </a:cxn>
                <a:cxn ang="0">
                  <a:pos x="320" y="92"/>
                </a:cxn>
                <a:cxn ang="0">
                  <a:pos x="267" y="59"/>
                </a:cxn>
                <a:cxn ang="0">
                  <a:pos x="239" y="52"/>
                </a:cxn>
                <a:cxn ang="0">
                  <a:pos x="206" y="48"/>
                </a:cxn>
                <a:cxn ang="0">
                  <a:pos x="174" y="52"/>
                </a:cxn>
                <a:cxn ang="0">
                  <a:pos x="144" y="61"/>
                </a:cxn>
                <a:cxn ang="0">
                  <a:pos x="91" y="97"/>
                </a:cxn>
                <a:cxn ang="0">
                  <a:pos x="75" y="118"/>
                </a:cxn>
                <a:cxn ang="0">
                  <a:pos x="60" y="144"/>
                </a:cxn>
                <a:cxn ang="0">
                  <a:pos x="51" y="173"/>
                </a:cxn>
                <a:cxn ang="0">
                  <a:pos x="48" y="203"/>
                </a:cxn>
                <a:cxn ang="0">
                  <a:pos x="52" y="234"/>
                </a:cxn>
                <a:cxn ang="0">
                  <a:pos x="62" y="262"/>
                </a:cxn>
                <a:cxn ang="0">
                  <a:pos x="77" y="288"/>
                </a:cxn>
                <a:cxn ang="0">
                  <a:pos x="97" y="310"/>
                </a:cxn>
                <a:cxn ang="0">
                  <a:pos x="150" y="342"/>
                </a:cxn>
                <a:cxn ang="0">
                  <a:pos x="178" y="349"/>
                </a:cxn>
                <a:cxn ang="0">
                  <a:pos x="211" y="353"/>
                </a:cxn>
                <a:cxn ang="0">
                  <a:pos x="243" y="349"/>
                </a:cxn>
              </a:cxnLst>
              <a:rect l="0" t="0" r="r" b="b"/>
              <a:pathLst>
                <a:path w="417" h="401">
                  <a:moveTo>
                    <a:pt x="211" y="400"/>
                  </a:moveTo>
                  <a:cubicBezTo>
                    <a:pt x="209" y="401"/>
                    <a:pt x="208" y="401"/>
                    <a:pt x="206" y="400"/>
                  </a:cubicBezTo>
                  <a:lnTo>
                    <a:pt x="169" y="396"/>
                  </a:lnTo>
                  <a:cubicBezTo>
                    <a:pt x="167" y="396"/>
                    <a:pt x="166" y="396"/>
                    <a:pt x="165" y="395"/>
                  </a:cubicBezTo>
                  <a:lnTo>
                    <a:pt x="131" y="385"/>
                  </a:lnTo>
                  <a:cubicBezTo>
                    <a:pt x="129" y="385"/>
                    <a:pt x="127" y="384"/>
                    <a:pt x="125" y="383"/>
                  </a:cubicBezTo>
                  <a:lnTo>
                    <a:pt x="66" y="346"/>
                  </a:lnTo>
                  <a:cubicBezTo>
                    <a:pt x="64" y="344"/>
                    <a:pt x="62" y="343"/>
                    <a:pt x="60" y="341"/>
                  </a:cubicBezTo>
                  <a:lnTo>
                    <a:pt x="38" y="315"/>
                  </a:lnTo>
                  <a:cubicBezTo>
                    <a:pt x="37" y="314"/>
                    <a:pt x="36" y="313"/>
                    <a:pt x="36" y="311"/>
                  </a:cubicBezTo>
                  <a:lnTo>
                    <a:pt x="19" y="281"/>
                  </a:lnTo>
                  <a:cubicBezTo>
                    <a:pt x="18" y="280"/>
                    <a:pt x="17" y="279"/>
                    <a:pt x="17" y="277"/>
                  </a:cubicBezTo>
                  <a:lnTo>
                    <a:pt x="6" y="244"/>
                  </a:lnTo>
                  <a:cubicBezTo>
                    <a:pt x="5" y="242"/>
                    <a:pt x="5" y="241"/>
                    <a:pt x="5" y="239"/>
                  </a:cubicBezTo>
                  <a:lnTo>
                    <a:pt x="1" y="203"/>
                  </a:lnTo>
                  <a:cubicBezTo>
                    <a:pt x="0" y="201"/>
                    <a:pt x="0" y="200"/>
                    <a:pt x="1" y="198"/>
                  </a:cubicBezTo>
                  <a:lnTo>
                    <a:pt x="5" y="163"/>
                  </a:lnTo>
                  <a:cubicBezTo>
                    <a:pt x="5" y="161"/>
                    <a:pt x="5" y="159"/>
                    <a:pt x="6" y="158"/>
                  </a:cubicBezTo>
                  <a:lnTo>
                    <a:pt x="17" y="125"/>
                  </a:lnTo>
                  <a:cubicBezTo>
                    <a:pt x="17" y="123"/>
                    <a:pt x="18" y="122"/>
                    <a:pt x="19" y="121"/>
                  </a:cubicBezTo>
                  <a:lnTo>
                    <a:pt x="36" y="91"/>
                  </a:lnTo>
                  <a:cubicBezTo>
                    <a:pt x="36" y="89"/>
                    <a:pt x="37" y="88"/>
                    <a:pt x="38" y="87"/>
                  </a:cubicBezTo>
                  <a:lnTo>
                    <a:pt x="60" y="61"/>
                  </a:lnTo>
                  <a:cubicBezTo>
                    <a:pt x="62" y="59"/>
                    <a:pt x="63" y="58"/>
                    <a:pt x="65" y="56"/>
                  </a:cubicBezTo>
                  <a:lnTo>
                    <a:pt x="124" y="18"/>
                  </a:lnTo>
                  <a:cubicBezTo>
                    <a:pt x="126" y="17"/>
                    <a:pt x="128" y="16"/>
                    <a:pt x="131" y="15"/>
                  </a:cubicBezTo>
                  <a:lnTo>
                    <a:pt x="165" y="5"/>
                  </a:lnTo>
                  <a:cubicBezTo>
                    <a:pt x="166" y="5"/>
                    <a:pt x="167" y="5"/>
                    <a:pt x="169" y="5"/>
                  </a:cubicBezTo>
                  <a:lnTo>
                    <a:pt x="206" y="1"/>
                  </a:lnTo>
                  <a:cubicBezTo>
                    <a:pt x="208" y="0"/>
                    <a:pt x="209" y="0"/>
                    <a:pt x="211" y="1"/>
                  </a:cubicBezTo>
                  <a:lnTo>
                    <a:pt x="248" y="5"/>
                  </a:lnTo>
                  <a:cubicBezTo>
                    <a:pt x="249" y="5"/>
                    <a:pt x="251" y="5"/>
                    <a:pt x="252" y="5"/>
                  </a:cubicBezTo>
                  <a:lnTo>
                    <a:pt x="287" y="15"/>
                  </a:lnTo>
                  <a:cubicBezTo>
                    <a:pt x="289" y="16"/>
                    <a:pt x="292" y="17"/>
                    <a:pt x="294" y="18"/>
                  </a:cubicBezTo>
                  <a:lnTo>
                    <a:pt x="352" y="56"/>
                  </a:lnTo>
                  <a:cubicBezTo>
                    <a:pt x="353" y="58"/>
                    <a:pt x="355" y="59"/>
                    <a:pt x="356" y="61"/>
                  </a:cubicBezTo>
                  <a:lnTo>
                    <a:pt x="379" y="87"/>
                  </a:lnTo>
                  <a:cubicBezTo>
                    <a:pt x="381" y="88"/>
                    <a:pt x="382" y="89"/>
                    <a:pt x="382" y="91"/>
                  </a:cubicBezTo>
                  <a:lnTo>
                    <a:pt x="399" y="121"/>
                  </a:lnTo>
                  <a:cubicBezTo>
                    <a:pt x="400" y="122"/>
                    <a:pt x="401" y="124"/>
                    <a:pt x="401" y="126"/>
                  </a:cubicBezTo>
                  <a:lnTo>
                    <a:pt x="411" y="159"/>
                  </a:lnTo>
                  <a:cubicBezTo>
                    <a:pt x="412" y="160"/>
                    <a:pt x="412" y="161"/>
                    <a:pt x="412" y="163"/>
                  </a:cubicBezTo>
                  <a:lnTo>
                    <a:pt x="416" y="198"/>
                  </a:lnTo>
                  <a:cubicBezTo>
                    <a:pt x="417" y="200"/>
                    <a:pt x="417" y="201"/>
                    <a:pt x="416" y="203"/>
                  </a:cubicBezTo>
                  <a:lnTo>
                    <a:pt x="412" y="239"/>
                  </a:lnTo>
                  <a:cubicBezTo>
                    <a:pt x="412" y="241"/>
                    <a:pt x="412" y="242"/>
                    <a:pt x="411" y="243"/>
                  </a:cubicBezTo>
                  <a:lnTo>
                    <a:pt x="401" y="276"/>
                  </a:lnTo>
                  <a:cubicBezTo>
                    <a:pt x="401" y="278"/>
                    <a:pt x="400" y="280"/>
                    <a:pt x="399" y="281"/>
                  </a:cubicBezTo>
                  <a:lnTo>
                    <a:pt x="382" y="311"/>
                  </a:lnTo>
                  <a:cubicBezTo>
                    <a:pt x="382" y="313"/>
                    <a:pt x="381" y="314"/>
                    <a:pt x="379" y="315"/>
                  </a:cubicBezTo>
                  <a:lnTo>
                    <a:pt x="356" y="341"/>
                  </a:lnTo>
                  <a:cubicBezTo>
                    <a:pt x="355" y="343"/>
                    <a:pt x="353" y="344"/>
                    <a:pt x="351" y="346"/>
                  </a:cubicBezTo>
                  <a:lnTo>
                    <a:pt x="293" y="383"/>
                  </a:lnTo>
                  <a:cubicBezTo>
                    <a:pt x="291" y="384"/>
                    <a:pt x="289" y="385"/>
                    <a:pt x="287" y="386"/>
                  </a:cubicBezTo>
                  <a:lnTo>
                    <a:pt x="252" y="396"/>
                  </a:lnTo>
                  <a:cubicBezTo>
                    <a:pt x="251" y="396"/>
                    <a:pt x="249" y="396"/>
                    <a:pt x="248" y="396"/>
                  </a:cubicBezTo>
                  <a:lnTo>
                    <a:pt x="211" y="400"/>
                  </a:lnTo>
                  <a:close/>
                  <a:moveTo>
                    <a:pt x="243" y="349"/>
                  </a:moveTo>
                  <a:lnTo>
                    <a:pt x="239" y="349"/>
                  </a:lnTo>
                  <a:lnTo>
                    <a:pt x="274" y="339"/>
                  </a:lnTo>
                  <a:lnTo>
                    <a:pt x="268" y="342"/>
                  </a:lnTo>
                  <a:lnTo>
                    <a:pt x="326" y="305"/>
                  </a:lnTo>
                  <a:lnTo>
                    <a:pt x="320" y="310"/>
                  </a:lnTo>
                  <a:lnTo>
                    <a:pt x="343" y="284"/>
                  </a:lnTo>
                  <a:lnTo>
                    <a:pt x="341" y="288"/>
                  </a:lnTo>
                  <a:lnTo>
                    <a:pt x="358" y="258"/>
                  </a:lnTo>
                  <a:lnTo>
                    <a:pt x="355" y="263"/>
                  </a:lnTo>
                  <a:lnTo>
                    <a:pt x="365" y="230"/>
                  </a:lnTo>
                  <a:lnTo>
                    <a:pt x="365" y="234"/>
                  </a:lnTo>
                  <a:lnTo>
                    <a:pt x="369" y="198"/>
                  </a:lnTo>
                  <a:lnTo>
                    <a:pt x="369" y="203"/>
                  </a:lnTo>
                  <a:lnTo>
                    <a:pt x="365" y="168"/>
                  </a:lnTo>
                  <a:lnTo>
                    <a:pt x="365" y="172"/>
                  </a:lnTo>
                  <a:lnTo>
                    <a:pt x="355" y="139"/>
                  </a:lnTo>
                  <a:lnTo>
                    <a:pt x="358" y="144"/>
                  </a:lnTo>
                  <a:lnTo>
                    <a:pt x="341" y="114"/>
                  </a:lnTo>
                  <a:lnTo>
                    <a:pt x="343" y="118"/>
                  </a:lnTo>
                  <a:lnTo>
                    <a:pt x="320" y="92"/>
                  </a:lnTo>
                  <a:lnTo>
                    <a:pt x="325" y="97"/>
                  </a:lnTo>
                  <a:lnTo>
                    <a:pt x="267" y="59"/>
                  </a:lnTo>
                  <a:lnTo>
                    <a:pt x="274" y="62"/>
                  </a:lnTo>
                  <a:lnTo>
                    <a:pt x="239" y="52"/>
                  </a:lnTo>
                  <a:lnTo>
                    <a:pt x="243" y="52"/>
                  </a:lnTo>
                  <a:lnTo>
                    <a:pt x="206" y="48"/>
                  </a:lnTo>
                  <a:lnTo>
                    <a:pt x="211" y="48"/>
                  </a:lnTo>
                  <a:lnTo>
                    <a:pt x="174" y="52"/>
                  </a:lnTo>
                  <a:lnTo>
                    <a:pt x="178" y="51"/>
                  </a:lnTo>
                  <a:lnTo>
                    <a:pt x="144" y="61"/>
                  </a:lnTo>
                  <a:lnTo>
                    <a:pt x="150" y="59"/>
                  </a:lnTo>
                  <a:lnTo>
                    <a:pt x="91" y="97"/>
                  </a:lnTo>
                  <a:lnTo>
                    <a:pt x="97" y="92"/>
                  </a:lnTo>
                  <a:lnTo>
                    <a:pt x="75" y="118"/>
                  </a:lnTo>
                  <a:lnTo>
                    <a:pt x="77" y="114"/>
                  </a:lnTo>
                  <a:lnTo>
                    <a:pt x="60" y="144"/>
                  </a:lnTo>
                  <a:lnTo>
                    <a:pt x="62" y="140"/>
                  </a:lnTo>
                  <a:lnTo>
                    <a:pt x="51" y="173"/>
                  </a:lnTo>
                  <a:lnTo>
                    <a:pt x="52" y="168"/>
                  </a:lnTo>
                  <a:lnTo>
                    <a:pt x="48" y="203"/>
                  </a:lnTo>
                  <a:lnTo>
                    <a:pt x="48" y="198"/>
                  </a:lnTo>
                  <a:lnTo>
                    <a:pt x="52" y="234"/>
                  </a:lnTo>
                  <a:lnTo>
                    <a:pt x="51" y="229"/>
                  </a:lnTo>
                  <a:lnTo>
                    <a:pt x="62" y="262"/>
                  </a:lnTo>
                  <a:lnTo>
                    <a:pt x="60" y="258"/>
                  </a:lnTo>
                  <a:lnTo>
                    <a:pt x="77" y="288"/>
                  </a:lnTo>
                  <a:lnTo>
                    <a:pt x="75" y="284"/>
                  </a:lnTo>
                  <a:lnTo>
                    <a:pt x="97" y="310"/>
                  </a:lnTo>
                  <a:lnTo>
                    <a:pt x="91" y="305"/>
                  </a:lnTo>
                  <a:lnTo>
                    <a:pt x="150" y="342"/>
                  </a:lnTo>
                  <a:lnTo>
                    <a:pt x="144" y="339"/>
                  </a:lnTo>
                  <a:lnTo>
                    <a:pt x="178" y="349"/>
                  </a:lnTo>
                  <a:lnTo>
                    <a:pt x="174" y="349"/>
                  </a:lnTo>
                  <a:lnTo>
                    <a:pt x="211" y="353"/>
                  </a:lnTo>
                  <a:lnTo>
                    <a:pt x="206" y="353"/>
                  </a:lnTo>
                  <a:lnTo>
                    <a:pt x="243" y="349"/>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40" name="Freeform 116"/>
            <p:cNvSpPr>
              <a:spLocks/>
            </p:cNvSpPr>
            <p:nvPr/>
          </p:nvSpPr>
          <p:spPr bwMode="auto">
            <a:xfrm>
              <a:off x="8448675" y="1899122"/>
              <a:ext cx="123825" cy="120650"/>
            </a:xfrm>
            <a:custGeom>
              <a:avLst/>
              <a:gdLst/>
              <a:ahLst/>
              <a:cxnLst>
                <a:cxn ang="0">
                  <a:pos x="184" y="352"/>
                </a:cxn>
                <a:cxn ang="0">
                  <a:pos x="0" y="176"/>
                </a:cxn>
                <a:cxn ang="0">
                  <a:pos x="0" y="176"/>
                </a:cxn>
                <a:cxn ang="0">
                  <a:pos x="0" y="176"/>
                </a:cxn>
                <a:cxn ang="0">
                  <a:pos x="184" y="0"/>
                </a:cxn>
                <a:cxn ang="0">
                  <a:pos x="184" y="0"/>
                </a:cxn>
                <a:cxn ang="0">
                  <a:pos x="184" y="0"/>
                </a:cxn>
                <a:cxn ang="0">
                  <a:pos x="368" y="176"/>
                </a:cxn>
                <a:cxn ang="0">
                  <a:pos x="368" y="176"/>
                </a:cxn>
                <a:cxn ang="0">
                  <a:pos x="368" y="176"/>
                </a:cxn>
                <a:cxn ang="0">
                  <a:pos x="184" y="352"/>
                </a:cxn>
                <a:cxn ang="0">
                  <a:pos x="184" y="352"/>
                </a:cxn>
              </a:cxnLst>
              <a:rect l="0" t="0" r="r" b="b"/>
              <a:pathLst>
                <a:path w="368" h="352">
                  <a:moveTo>
                    <a:pt x="184" y="352"/>
                  </a:moveTo>
                  <a:cubicBezTo>
                    <a:pt x="83" y="352"/>
                    <a:pt x="0" y="274"/>
                    <a:pt x="0" y="176"/>
                  </a:cubicBezTo>
                  <a:cubicBezTo>
                    <a:pt x="0" y="176"/>
                    <a:pt x="0" y="176"/>
                    <a:pt x="0" y="176"/>
                  </a:cubicBezTo>
                  <a:lnTo>
                    <a:pt x="0" y="176"/>
                  </a:lnTo>
                  <a:cubicBezTo>
                    <a:pt x="0" y="79"/>
                    <a:pt x="83" y="0"/>
                    <a:pt x="184" y="0"/>
                  </a:cubicBezTo>
                  <a:cubicBezTo>
                    <a:pt x="184" y="0"/>
                    <a:pt x="184" y="0"/>
                    <a:pt x="184" y="0"/>
                  </a:cubicBezTo>
                  <a:lnTo>
                    <a:pt x="184" y="0"/>
                  </a:lnTo>
                  <a:cubicBezTo>
                    <a:pt x="286" y="0"/>
                    <a:pt x="368" y="79"/>
                    <a:pt x="368" y="176"/>
                  </a:cubicBezTo>
                  <a:cubicBezTo>
                    <a:pt x="368" y="176"/>
                    <a:pt x="368" y="176"/>
                    <a:pt x="368" y="176"/>
                  </a:cubicBezTo>
                  <a:lnTo>
                    <a:pt x="368" y="176"/>
                  </a:lnTo>
                  <a:cubicBezTo>
                    <a:pt x="368" y="274"/>
                    <a:pt x="286" y="352"/>
                    <a:pt x="184" y="352"/>
                  </a:cubicBezTo>
                  <a:cubicBezTo>
                    <a:pt x="184" y="352"/>
                    <a:pt x="184" y="352"/>
                    <a:pt x="184" y="352"/>
                  </a:cubicBezTo>
                  <a:close/>
                </a:path>
              </a:pathLst>
            </a:custGeom>
            <a:solidFill>
              <a:srgbClr val="7F7F7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41" name="Freeform 117"/>
            <p:cNvSpPr>
              <a:spLocks noEditPoints="1"/>
            </p:cNvSpPr>
            <p:nvPr/>
          </p:nvSpPr>
          <p:spPr bwMode="auto">
            <a:xfrm>
              <a:off x="8440738" y="1891184"/>
              <a:ext cx="139700" cy="136525"/>
            </a:xfrm>
            <a:custGeom>
              <a:avLst/>
              <a:gdLst/>
              <a:ahLst/>
              <a:cxnLst>
                <a:cxn ang="0">
                  <a:pos x="206" y="400"/>
                </a:cxn>
                <a:cxn ang="0">
                  <a:pos x="165" y="395"/>
                </a:cxn>
                <a:cxn ang="0">
                  <a:pos x="125" y="383"/>
                </a:cxn>
                <a:cxn ang="0">
                  <a:pos x="60" y="341"/>
                </a:cxn>
                <a:cxn ang="0">
                  <a:pos x="36" y="311"/>
                </a:cxn>
                <a:cxn ang="0">
                  <a:pos x="17" y="277"/>
                </a:cxn>
                <a:cxn ang="0">
                  <a:pos x="5" y="239"/>
                </a:cxn>
                <a:cxn ang="0">
                  <a:pos x="1" y="198"/>
                </a:cxn>
                <a:cxn ang="0">
                  <a:pos x="6" y="158"/>
                </a:cxn>
                <a:cxn ang="0">
                  <a:pos x="19" y="121"/>
                </a:cxn>
                <a:cxn ang="0">
                  <a:pos x="38" y="87"/>
                </a:cxn>
                <a:cxn ang="0">
                  <a:pos x="65" y="56"/>
                </a:cxn>
                <a:cxn ang="0">
                  <a:pos x="131" y="15"/>
                </a:cxn>
                <a:cxn ang="0">
                  <a:pos x="169" y="5"/>
                </a:cxn>
                <a:cxn ang="0">
                  <a:pos x="211" y="1"/>
                </a:cxn>
                <a:cxn ang="0">
                  <a:pos x="252" y="5"/>
                </a:cxn>
                <a:cxn ang="0">
                  <a:pos x="294" y="18"/>
                </a:cxn>
                <a:cxn ang="0">
                  <a:pos x="356" y="61"/>
                </a:cxn>
                <a:cxn ang="0">
                  <a:pos x="382" y="91"/>
                </a:cxn>
                <a:cxn ang="0">
                  <a:pos x="401" y="126"/>
                </a:cxn>
                <a:cxn ang="0">
                  <a:pos x="412" y="163"/>
                </a:cxn>
                <a:cxn ang="0">
                  <a:pos x="416" y="203"/>
                </a:cxn>
                <a:cxn ang="0">
                  <a:pos x="411" y="243"/>
                </a:cxn>
                <a:cxn ang="0">
                  <a:pos x="399" y="281"/>
                </a:cxn>
                <a:cxn ang="0">
                  <a:pos x="379" y="315"/>
                </a:cxn>
                <a:cxn ang="0">
                  <a:pos x="351" y="346"/>
                </a:cxn>
                <a:cxn ang="0">
                  <a:pos x="287" y="386"/>
                </a:cxn>
                <a:cxn ang="0">
                  <a:pos x="248" y="396"/>
                </a:cxn>
                <a:cxn ang="0">
                  <a:pos x="243" y="349"/>
                </a:cxn>
                <a:cxn ang="0">
                  <a:pos x="274" y="339"/>
                </a:cxn>
                <a:cxn ang="0">
                  <a:pos x="326" y="305"/>
                </a:cxn>
                <a:cxn ang="0">
                  <a:pos x="343" y="284"/>
                </a:cxn>
                <a:cxn ang="0">
                  <a:pos x="358" y="258"/>
                </a:cxn>
                <a:cxn ang="0">
                  <a:pos x="365" y="230"/>
                </a:cxn>
                <a:cxn ang="0">
                  <a:pos x="369" y="198"/>
                </a:cxn>
                <a:cxn ang="0">
                  <a:pos x="365" y="168"/>
                </a:cxn>
                <a:cxn ang="0">
                  <a:pos x="355" y="139"/>
                </a:cxn>
                <a:cxn ang="0">
                  <a:pos x="341" y="114"/>
                </a:cxn>
                <a:cxn ang="0">
                  <a:pos x="320" y="92"/>
                </a:cxn>
                <a:cxn ang="0">
                  <a:pos x="267" y="59"/>
                </a:cxn>
                <a:cxn ang="0">
                  <a:pos x="239" y="52"/>
                </a:cxn>
                <a:cxn ang="0">
                  <a:pos x="206" y="48"/>
                </a:cxn>
                <a:cxn ang="0">
                  <a:pos x="174" y="52"/>
                </a:cxn>
                <a:cxn ang="0">
                  <a:pos x="144" y="61"/>
                </a:cxn>
                <a:cxn ang="0">
                  <a:pos x="91" y="97"/>
                </a:cxn>
                <a:cxn ang="0">
                  <a:pos x="75" y="118"/>
                </a:cxn>
                <a:cxn ang="0">
                  <a:pos x="60" y="144"/>
                </a:cxn>
                <a:cxn ang="0">
                  <a:pos x="51" y="173"/>
                </a:cxn>
                <a:cxn ang="0">
                  <a:pos x="48" y="203"/>
                </a:cxn>
                <a:cxn ang="0">
                  <a:pos x="52" y="234"/>
                </a:cxn>
                <a:cxn ang="0">
                  <a:pos x="62" y="262"/>
                </a:cxn>
                <a:cxn ang="0">
                  <a:pos x="77" y="288"/>
                </a:cxn>
                <a:cxn ang="0">
                  <a:pos x="97" y="310"/>
                </a:cxn>
                <a:cxn ang="0">
                  <a:pos x="150" y="342"/>
                </a:cxn>
                <a:cxn ang="0">
                  <a:pos x="178" y="349"/>
                </a:cxn>
                <a:cxn ang="0">
                  <a:pos x="211" y="353"/>
                </a:cxn>
                <a:cxn ang="0">
                  <a:pos x="243" y="349"/>
                </a:cxn>
              </a:cxnLst>
              <a:rect l="0" t="0" r="r" b="b"/>
              <a:pathLst>
                <a:path w="417" h="401">
                  <a:moveTo>
                    <a:pt x="211" y="400"/>
                  </a:moveTo>
                  <a:cubicBezTo>
                    <a:pt x="209" y="401"/>
                    <a:pt x="208" y="401"/>
                    <a:pt x="206" y="400"/>
                  </a:cubicBezTo>
                  <a:lnTo>
                    <a:pt x="169" y="396"/>
                  </a:lnTo>
                  <a:cubicBezTo>
                    <a:pt x="167" y="396"/>
                    <a:pt x="166" y="396"/>
                    <a:pt x="165" y="395"/>
                  </a:cubicBezTo>
                  <a:lnTo>
                    <a:pt x="131" y="385"/>
                  </a:lnTo>
                  <a:cubicBezTo>
                    <a:pt x="129" y="385"/>
                    <a:pt x="127" y="384"/>
                    <a:pt x="125" y="383"/>
                  </a:cubicBezTo>
                  <a:lnTo>
                    <a:pt x="66" y="346"/>
                  </a:lnTo>
                  <a:cubicBezTo>
                    <a:pt x="64" y="344"/>
                    <a:pt x="62" y="343"/>
                    <a:pt x="60" y="341"/>
                  </a:cubicBezTo>
                  <a:lnTo>
                    <a:pt x="38" y="315"/>
                  </a:lnTo>
                  <a:cubicBezTo>
                    <a:pt x="37" y="314"/>
                    <a:pt x="36" y="313"/>
                    <a:pt x="36" y="311"/>
                  </a:cubicBezTo>
                  <a:lnTo>
                    <a:pt x="19" y="281"/>
                  </a:lnTo>
                  <a:cubicBezTo>
                    <a:pt x="18" y="280"/>
                    <a:pt x="17" y="279"/>
                    <a:pt x="17" y="277"/>
                  </a:cubicBezTo>
                  <a:lnTo>
                    <a:pt x="6" y="244"/>
                  </a:lnTo>
                  <a:cubicBezTo>
                    <a:pt x="5" y="242"/>
                    <a:pt x="5" y="241"/>
                    <a:pt x="5" y="239"/>
                  </a:cubicBezTo>
                  <a:lnTo>
                    <a:pt x="1" y="203"/>
                  </a:lnTo>
                  <a:cubicBezTo>
                    <a:pt x="0" y="201"/>
                    <a:pt x="0" y="200"/>
                    <a:pt x="1" y="198"/>
                  </a:cubicBezTo>
                  <a:lnTo>
                    <a:pt x="5" y="163"/>
                  </a:lnTo>
                  <a:cubicBezTo>
                    <a:pt x="5" y="161"/>
                    <a:pt x="5" y="159"/>
                    <a:pt x="6" y="158"/>
                  </a:cubicBezTo>
                  <a:lnTo>
                    <a:pt x="17" y="125"/>
                  </a:lnTo>
                  <a:cubicBezTo>
                    <a:pt x="17" y="123"/>
                    <a:pt x="18" y="122"/>
                    <a:pt x="19" y="121"/>
                  </a:cubicBezTo>
                  <a:lnTo>
                    <a:pt x="36" y="91"/>
                  </a:lnTo>
                  <a:cubicBezTo>
                    <a:pt x="36" y="89"/>
                    <a:pt x="37" y="88"/>
                    <a:pt x="38" y="87"/>
                  </a:cubicBezTo>
                  <a:lnTo>
                    <a:pt x="60" y="61"/>
                  </a:lnTo>
                  <a:cubicBezTo>
                    <a:pt x="62" y="59"/>
                    <a:pt x="63" y="58"/>
                    <a:pt x="65" y="56"/>
                  </a:cubicBezTo>
                  <a:lnTo>
                    <a:pt x="124" y="18"/>
                  </a:lnTo>
                  <a:cubicBezTo>
                    <a:pt x="126" y="17"/>
                    <a:pt x="128" y="16"/>
                    <a:pt x="131" y="15"/>
                  </a:cubicBezTo>
                  <a:lnTo>
                    <a:pt x="165" y="5"/>
                  </a:lnTo>
                  <a:cubicBezTo>
                    <a:pt x="166" y="5"/>
                    <a:pt x="167" y="5"/>
                    <a:pt x="169" y="5"/>
                  </a:cubicBezTo>
                  <a:lnTo>
                    <a:pt x="206" y="1"/>
                  </a:lnTo>
                  <a:cubicBezTo>
                    <a:pt x="208" y="0"/>
                    <a:pt x="209" y="0"/>
                    <a:pt x="211" y="1"/>
                  </a:cubicBezTo>
                  <a:lnTo>
                    <a:pt x="248" y="5"/>
                  </a:lnTo>
                  <a:cubicBezTo>
                    <a:pt x="249" y="5"/>
                    <a:pt x="251" y="5"/>
                    <a:pt x="252" y="5"/>
                  </a:cubicBezTo>
                  <a:lnTo>
                    <a:pt x="287" y="15"/>
                  </a:lnTo>
                  <a:cubicBezTo>
                    <a:pt x="289" y="16"/>
                    <a:pt x="292" y="17"/>
                    <a:pt x="294" y="18"/>
                  </a:cubicBezTo>
                  <a:lnTo>
                    <a:pt x="352" y="56"/>
                  </a:lnTo>
                  <a:cubicBezTo>
                    <a:pt x="353" y="58"/>
                    <a:pt x="355" y="59"/>
                    <a:pt x="356" y="61"/>
                  </a:cubicBezTo>
                  <a:lnTo>
                    <a:pt x="379" y="87"/>
                  </a:lnTo>
                  <a:cubicBezTo>
                    <a:pt x="381" y="88"/>
                    <a:pt x="382" y="89"/>
                    <a:pt x="382" y="91"/>
                  </a:cubicBezTo>
                  <a:lnTo>
                    <a:pt x="399" y="121"/>
                  </a:lnTo>
                  <a:cubicBezTo>
                    <a:pt x="400" y="122"/>
                    <a:pt x="401" y="124"/>
                    <a:pt x="401" y="126"/>
                  </a:cubicBezTo>
                  <a:lnTo>
                    <a:pt x="411" y="159"/>
                  </a:lnTo>
                  <a:cubicBezTo>
                    <a:pt x="412" y="160"/>
                    <a:pt x="412" y="161"/>
                    <a:pt x="412" y="163"/>
                  </a:cubicBezTo>
                  <a:lnTo>
                    <a:pt x="416" y="198"/>
                  </a:lnTo>
                  <a:cubicBezTo>
                    <a:pt x="417" y="200"/>
                    <a:pt x="417" y="201"/>
                    <a:pt x="416" y="203"/>
                  </a:cubicBezTo>
                  <a:lnTo>
                    <a:pt x="412" y="239"/>
                  </a:lnTo>
                  <a:cubicBezTo>
                    <a:pt x="412" y="241"/>
                    <a:pt x="412" y="242"/>
                    <a:pt x="411" y="243"/>
                  </a:cubicBezTo>
                  <a:lnTo>
                    <a:pt x="401" y="276"/>
                  </a:lnTo>
                  <a:cubicBezTo>
                    <a:pt x="401" y="278"/>
                    <a:pt x="400" y="280"/>
                    <a:pt x="399" y="281"/>
                  </a:cubicBezTo>
                  <a:lnTo>
                    <a:pt x="382" y="311"/>
                  </a:lnTo>
                  <a:cubicBezTo>
                    <a:pt x="382" y="313"/>
                    <a:pt x="381" y="314"/>
                    <a:pt x="379" y="315"/>
                  </a:cubicBezTo>
                  <a:lnTo>
                    <a:pt x="356" y="341"/>
                  </a:lnTo>
                  <a:cubicBezTo>
                    <a:pt x="355" y="343"/>
                    <a:pt x="353" y="344"/>
                    <a:pt x="351" y="346"/>
                  </a:cubicBezTo>
                  <a:lnTo>
                    <a:pt x="293" y="383"/>
                  </a:lnTo>
                  <a:cubicBezTo>
                    <a:pt x="291" y="384"/>
                    <a:pt x="289" y="385"/>
                    <a:pt x="287" y="386"/>
                  </a:cubicBezTo>
                  <a:lnTo>
                    <a:pt x="252" y="396"/>
                  </a:lnTo>
                  <a:cubicBezTo>
                    <a:pt x="251" y="396"/>
                    <a:pt x="249" y="396"/>
                    <a:pt x="248" y="396"/>
                  </a:cubicBezTo>
                  <a:lnTo>
                    <a:pt x="211" y="400"/>
                  </a:lnTo>
                  <a:close/>
                  <a:moveTo>
                    <a:pt x="243" y="349"/>
                  </a:moveTo>
                  <a:lnTo>
                    <a:pt x="239" y="349"/>
                  </a:lnTo>
                  <a:lnTo>
                    <a:pt x="274" y="339"/>
                  </a:lnTo>
                  <a:lnTo>
                    <a:pt x="268" y="342"/>
                  </a:lnTo>
                  <a:lnTo>
                    <a:pt x="326" y="305"/>
                  </a:lnTo>
                  <a:lnTo>
                    <a:pt x="320" y="310"/>
                  </a:lnTo>
                  <a:lnTo>
                    <a:pt x="343" y="284"/>
                  </a:lnTo>
                  <a:lnTo>
                    <a:pt x="341" y="288"/>
                  </a:lnTo>
                  <a:lnTo>
                    <a:pt x="358" y="258"/>
                  </a:lnTo>
                  <a:lnTo>
                    <a:pt x="355" y="263"/>
                  </a:lnTo>
                  <a:lnTo>
                    <a:pt x="365" y="230"/>
                  </a:lnTo>
                  <a:lnTo>
                    <a:pt x="365" y="234"/>
                  </a:lnTo>
                  <a:lnTo>
                    <a:pt x="369" y="198"/>
                  </a:lnTo>
                  <a:lnTo>
                    <a:pt x="369" y="203"/>
                  </a:lnTo>
                  <a:lnTo>
                    <a:pt x="365" y="168"/>
                  </a:lnTo>
                  <a:lnTo>
                    <a:pt x="365" y="172"/>
                  </a:lnTo>
                  <a:lnTo>
                    <a:pt x="355" y="139"/>
                  </a:lnTo>
                  <a:lnTo>
                    <a:pt x="358" y="144"/>
                  </a:lnTo>
                  <a:lnTo>
                    <a:pt x="341" y="114"/>
                  </a:lnTo>
                  <a:lnTo>
                    <a:pt x="343" y="118"/>
                  </a:lnTo>
                  <a:lnTo>
                    <a:pt x="320" y="92"/>
                  </a:lnTo>
                  <a:lnTo>
                    <a:pt x="325" y="97"/>
                  </a:lnTo>
                  <a:lnTo>
                    <a:pt x="267" y="59"/>
                  </a:lnTo>
                  <a:lnTo>
                    <a:pt x="274" y="62"/>
                  </a:lnTo>
                  <a:lnTo>
                    <a:pt x="239" y="52"/>
                  </a:lnTo>
                  <a:lnTo>
                    <a:pt x="243" y="52"/>
                  </a:lnTo>
                  <a:lnTo>
                    <a:pt x="206" y="48"/>
                  </a:lnTo>
                  <a:lnTo>
                    <a:pt x="211" y="48"/>
                  </a:lnTo>
                  <a:lnTo>
                    <a:pt x="174" y="52"/>
                  </a:lnTo>
                  <a:lnTo>
                    <a:pt x="178" y="51"/>
                  </a:lnTo>
                  <a:lnTo>
                    <a:pt x="144" y="61"/>
                  </a:lnTo>
                  <a:lnTo>
                    <a:pt x="150" y="59"/>
                  </a:lnTo>
                  <a:lnTo>
                    <a:pt x="91" y="97"/>
                  </a:lnTo>
                  <a:lnTo>
                    <a:pt x="97" y="92"/>
                  </a:lnTo>
                  <a:lnTo>
                    <a:pt x="75" y="118"/>
                  </a:lnTo>
                  <a:lnTo>
                    <a:pt x="77" y="114"/>
                  </a:lnTo>
                  <a:lnTo>
                    <a:pt x="60" y="144"/>
                  </a:lnTo>
                  <a:lnTo>
                    <a:pt x="62" y="140"/>
                  </a:lnTo>
                  <a:lnTo>
                    <a:pt x="51" y="173"/>
                  </a:lnTo>
                  <a:lnTo>
                    <a:pt x="52" y="168"/>
                  </a:lnTo>
                  <a:lnTo>
                    <a:pt x="48" y="203"/>
                  </a:lnTo>
                  <a:lnTo>
                    <a:pt x="48" y="198"/>
                  </a:lnTo>
                  <a:lnTo>
                    <a:pt x="52" y="234"/>
                  </a:lnTo>
                  <a:lnTo>
                    <a:pt x="51" y="229"/>
                  </a:lnTo>
                  <a:lnTo>
                    <a:pt x="62" y="262"/>
                  </a:lnTo>
                  <a:lnTo>
                    <a:pt x="60" y="258"/>
                  </a:lnTo>
                  <a:lnTo>
                    <a:pt x="77" y="288"/>
                  </a:lnTo>
                  <a:lnTo>
                    <a:pt x="75" y="284"/>
                  </a:lnTo>
                  <a:lnTo>
                    <a:pt x="97" y="310"/>
                  </a:lnTo>
                  <a:lnTo>
                    <a:pt x="91" y="305"/>
                  </a:lnTo>
                  <a:lnTo>
                    <a:pt x="150" y="342"/>
                  </a:lnTo>
                  <a:lnTo>
                    <a:pt x="144" y="339"/>
                  </a:lnTo>
                  <a:lnTo>
                    <a:pt x="178" y="349"/>
                  </a:lnTo>
                  <a:lnTo>
                    <a:pt x="174" y="349"/>
                  </a:lnTo>
                  <a:lnTo>
                    <a:pt x="211" y="353"/>
                  </a:lnTo>
                  <a:lnTo>
                    <a:pt x="206" y="353"/>
                  </a:lnTo>
                  <a:lnTo>
                    <a:pt x="243" y="349"/>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42" name="Freeform 118"/>
            <p:cNvSpPr>
              <a:spLocks/>
            </p:cNvSpPr>
            <p:nvPr/>
          </p:nvSpPr>
          <p:spPr bwMode="auto">
            <a:xfrm>
              <a:off x="8658225" y="1899122"/>
              <a:ext cx="119063" cy="120650"/>
            </a:xfrm>
            <a:custGeom>
              <a:avLst/>
              <a:gdLst/>
              <a:ahLst/>
              <a:cxnLst>
                <a:cxn ang="0">
                  <a:pos x="176" y="352"/>
                </a:cxn>
                <a:cxn ang="0">
                  <a:pos x="0" y="176"/>
                </a:cxn>
                <a:cxn ang="0">
                  <a:pos x="0" y="176"/>
                </a:cxn>
                <a:cxn ang="0">
                  <a:pos x="0" y="176"/>
                </a:cxn>
                <a:cxn ang="0">
                  <a:pos x="176" y="0"/>
                </a:cxn>
                <a:cxn ang="0">
                  <a:pos x="176" y="0"/>
                </a:cxn>
                <a:cxn ang="0">
                  <a:pos x="176" y="0"/>
                </a:cxn>
                <a:cxn ang="0">
                  <a:pos x="352" y="176"/>
                </a:cxn>
                <a:cxn ang="0">
                  <a:pos x="352" y="176"/>
                </a:cxn>
                <a:cxn ang="0">
                  <a:pos x="352" y="176"/>
                </a:cxn>
                <a:cxn ang="0">
                  <a:pos x="176" y="352"/>
                </a:cxn>
                <a:cxn ang="0">
                  <a:pos x="176" y="352"/>
                </a:cxn>
              </a:cxnLst>
              <a:rect l="0" t="0" r="r" b="b"/>
              <a:pathLst>
                <a:path w="352" h="352">
                  <a:moveTo>
                    <a:pt x="176" y="352"/>
                  </a:moveTo>
                  <a:cubicBezTo>
                    <a:pt x="79" y="352"/>
                    <a:pt x="0" y="274"/>
                    <a:pt x="0" y="176"/>
                  </a:cubicBezTo>
                  <a:cubicBezTo>
                    <a:pt x="0" y="176"/>
                    <a:pt x="0" y="176"/>
                    <a:pt x="0" y="176"/>
                  </a:cubicBezTo>
                  <a:lnTo>
                    <a:pt x="0" y="176"/>
                  </a:lnTo>
                  <a:cubicBezTo>
                    <a:pt x="0" y="79"/>
                    <a:pt x="79" y="0"/>
                    <a:pt x="176" y="0"/>
                  </a:cubicBezTo>
                  <a:cubicBezTo>
                    <a:pt x="176" y="0"/>
                    <a:pt x="176" y="0"/>
                    <a:pt x="176" y="0"/>
                  </a:cubicBezTo>
                  <a:lnTo>
                    <a:pt x="176" y="0"/>
                  </a:lnTo>
                  <a:cubicBezTo>
                    <a:pt x="274" y="0"/>
                    <a:pt x="352" y="79"/>
                    <a:pt x="352" y="176"/>
                  </a:cubicBezTo>
                  <a:cubicBezTo>
                    <a:pt x="352" y="176"/>
                    <a:pt x="352" y="176"/>
                    <a:pt x="352" y="176"/>
                  </a:cubicBezTo>
                  <a:lnTo>
                    <a:pt x="352" y="176"/>
                  </a:lnTo>
                  <a:cubicBezTo>
                    <a:pt x="352" y="274"/>
                    <a:pt x="274" y="352"/>
                    <a:pt x="176" y="352"/>
                  </a:cubicBezTo>
                  <a:cubicBezTo>
                    <a:pt x="176" y="352"/>
                    <a:pt x="176" y="352"/>
                    <a:pt x="176" y="352"/>
                  </a:cubicBezTo>
                  <a:close/>
                </a:path>
              </a:pathLst>
            </a:custGeom>
            <a:solidFill>
              <a:srgbClr val="7F7F7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43" name="Freeform 119"/>
            <p:cNvSpPr>
              <a:spLocks noEditPoints="1"/>
            </p:cNvSpPr>
            <p:nvPr/>
          </p:nvSpPr>
          <p:spPr bwMode="auto">
            <a:xfrm>
              <a:off x="8650288" y="1891184"/>
              <a:ext cx="134938" cy="136525"/>
            </a:xfrm>
            <a:custGeom>
              <a:avLst/>
              <a:gdLst/>
              <a:ahLst/>
              <a:cxnLst>
                <a:cxn ang="0">
                  <a:pos x="198" y="400"/>
                </a:cxn>
                <a:cxn ang="0">
                  <a:pos x="159" y="395"/>
                </a:cxn>
                <a:cxn ang="0">
                  <a:pos x="119" y="382"/>
                </a:cxn>
                <a:cxn ang="0">
                  <a:pos x="57" y="339"/>
                </a:cxn>
                <a:cxn ang="0">
                  <a:pos x="15" y="276"/>
                </a:cxn>
                <a:cxn ang="0">
                  <a:pos x="5" y="239"/>
                </a:cxn>
                <a:cxn ang="0">
                  <a:pos x="1" y="198"/>
                </a:cxn>
                <a:cxn ang="0">
                  <a:pos x="5" y="159"/>
                </a:cxn>
                <a:cxn ang="0">
                  <a:pos x="19" y="119"/>
                </a:cxn>
                <a:cxn ang="0">
                  <a:pos x="63" y="57"/>
                </a:cxn>
                <a:cxn ang="0">
                  <a:pos x="126" y="15"/>
                </a:cxn>
                <a:cxn ang="0">
                  <a:pos x="163" y="5"/>
                </a:cxn>
                <a:cxn ang="0">
                  <a:pos x="203" y="1"/>
                </a:cxn>
                <a:cxn ang="0">
                  <a:pos x="243" y="5"/>
                </a:cxn>
                <a:cxn ang="0">
                  <a:pos x="283" y="19"/>
                </a:cxn>
                <a:cxn ang="0">
                  <a:pos x="345" y="63"/>
                </a:cxn>
                <a:cxn ang="0">
                  <a:pos x="385" y="126"/>
                </a:cxn>
                <a:cxn ang="0">
                  <a:pos x="396" y="163"/>
                </a:cxn>
                <a:cxn ang="0">
                  <a:pos x="400" y="203"/>
                </a:cxn>
                <a:cxn ang="0">
                  <a:pos x="395" y="243"/>
                </a:cxn>
                <a:cxn ang="0">
                  <a:pos x="382" y="283"/>
                </a:cxn>
                <a:cxn ang="0">
                  <a:pos x="339" y="345"/>
                </a:cxn>
                <a:cxn ang="0">
                  <a:pos x="276" y="385"/>
                </a:cxn>
                <a:cxn ang="0">
                  <a:pos x="239" y="396"/>
                </a:cxn>
                <a:cxn ang="0">
                  <a:pos x="234" y="349"/>
                </a:cxn>
                <a:cxn ang="0">
                  <a:pos x="263" y="339"/>
                </a:cxn>
                <a:cxn ang="0">
                  <a:pos x="312" y="305"/>
                </a:cxn>
                <a:cxn ang="0">
                  <a:pos x="342" y="256"/>
                </a:cxn>
                <a:cxn ang="0">
                  <a:pos x="349" y="230"/>
                </a:cxn>
                <a:cxn ang="0">
                  <a:pos x="353" y="198"/>
                </a:cxn>
                <a:cxn ang="0">
                  <a:pos x="349" y="168"/>
                </a:cxn>
                <a:cxn ang="0">
                  <a:pos x="339" y="139"/>
                </a:cxn>
                <a:cxn ang="0">
                  <a:pos x="305" y="90"/>
                </a:cxn>
                <a:cxn ang="0">
                  <a:pos x="256" y="58"/>
                </a:cxn>
                <a:cxn ang="0">
                  <a:pos x="230" y="51"/>
                </a:cxn>
                <a:cxn ang="0">
                  <a:pos x="198" y="48"/>
                </a:cxn>
                <a:cxn ang="0">
                  <a:pos x="168" y="52"/>
                </a:cxn>
                <a:cxn ang="0">
                  <a:pos x="139" y="61"/>
                </a:cxn>
                <a:cxn ang="0">
                  <a:pos x="90" y="96"/>
                </a:cxn>
                <a:cxn ang="0">
                  <a:pos x="58" y="146"/>
                </a:cxn>
                <a:cxn ang="0">
                  <a:pos x="51" y="172"/>
                </a:cxn>
                <a:cxn ang="0">
                  <a:pos x="48" y="203"/>
                </a:cxn>
                <a:cxn ang="0">
                  <a:pos x="52" y="234"/>
                </a:cxn>
                <a:cxn ang="0">
                  <a:pos x="61" y="263"/>
                </a:cxn>
                <a:cxn ang="0">
                  <a:pos x="96" y="312"/>
                </a:cxn>
                <a:cxn ang="0">
                  <a:pos x="146" y="342"/>
                </a:cxn>
                <a:cxn ang="0">
                  <a:pos x="172" y="349"/>
                </a:cxn>
                <a:cxn ang="0">
                  <a:pos x="203" y="353"/>
                </a:cxn>
                <a:cxn ang="0">
                  <a:pos x="234" y="349"/>
                </a:cxn>
              </a:cxnLst>
              <a:rect l="0" t="0" r="r" b="b"/>
              <a:pathLst>
                <a:path w="401" h="401">
                  <a:moveTo>
                    <a:pt x="203" y="400"/>
                  </a:moveTo>
                  <a:cubicBezTo>
                    <a:pt x="201" y="401"/>
                    <a:pt x="200" y="401"/>
                    <a:pt x="198" y="400"/>
                  </a:cubicBezTo>
                  <a:lnTo>
                    <a:pt x="163" y="396"/>
                  </a:lnTo>
                  <a:cubicBezTo>
                    <a:pt x="161" y="396"/>
                    <a:pt x="160" y="396"/>
                    <a:pt x="159" y="395"/>
                  </a:cubicBezTo>
                  <a:lnTo>
                    <a:pt x="126" y="385"/>
                  </a:lnTo>
                  <a:cubicBezTo>
                    <a:pt x="123" y="385"/>
                    <a:pt x="121" y="384"/>
                    <a:pt x="119" y="382"/>
                  </a:cubicBezTo>
                  <a:lnTo>
                    <a:pt x="63" y="345"/>
                  </a:lnTo>
                  <a:cubicBezTo>
                    <a:pt x="61" y="344"/>
                    <a:pt x="58" y="342"/>
                    <a:pt x="57" y="339"/>
                  </a:cubicBezTo>
                  <a:lnTo>
                    <a:pt x="19" y="283"/>
                  </a:lnTo>
                  <a:cubicBezTo>
                    <a:pt x="17" y="281"/>
                    <a:pt x="16" y="279"/>
                    <a:pt x="15" y="276"/>
                  </a:cubicBezTo>
                  <a:lnTo>
                    <a:pt x="5" y="243"/>
                  </a:lnTo>
                  <a:cubicBezTo>
                    <a:pt x="5" y="242"/>
                    <a:pt x="5" y="241"/>
                    <a:pt x="5" y="239"/>
                  </a:cubicBezTo>
                  <a:lnTo>
                    <a:pt x="1" y="203"/>
                  </a:lnTo>
                  <a:cubicBezTo>
                    <a:pt x="0" y="201"/>
                    <a:pt x="0" y="200"/>
                    <a:pt x="1" y="198"/>
                  </a:cubicBezTo>
                  <a:lnTo>
                    <a:pt x="5" y="163"/>
                  </a:lnTo>
                  <a:cubicBezTo>
                    <a:pt x="5" y="161"/>
                    <a:pt x="5" y="160"/>
                    <a:pt x="5" y="159"/>
                  </a:cubicBezTo>
                  <a:lnTo>
                    <a:pt x="15" y="126"/>
                  </a:lnTo>
                  <a:cubicBezTo>
                    <a:pt x="16" y="123"/>
                    <a:pt x="17" y="121"/>
                    <a:pt x="19" y="119"/>
                  </a:cubicBezTo>
                  <a:lnTo>
                    <a:pt x="57" y="63"/>
                  </a:lnTo>
                  <a:cubicBezTo>
                    <a:pt x="58" y="60"/>
                    <a:pt x="60" y="58"/>
                    <a:pt x="63" y="57"/>
                  </a:cubicBezTo>
                  <a:lnTo>
                    <a:pt x="119" y="19"/>
                  </a:lnTo>
                  <a:cubicBezTo>
                    <a:pt x="121" y="17"/>
                    <a:pt x="123" y="16"/>
                    <a:pt x="126" y="15"/>
                  </a:cubicBezTo>
                  <a:lnTo>
                    <a:pt x="159" y="5"/>
                  </a:lnTo>
                  <a:cubicBezTo>
                    <a:pt x="160" y="5"/>
                    <a:pt x="161" y="5"/>
                    <a:pt x="163" y="5"/>
                  </a:cubicBezTo>
                  <a:lnTo>
                    <a:pt x="198" y="1"/>
                  </a:lnTo>
                  <a:cubicBezTo>
                    <a:pt x="200" y="0"/>
                    <a:pt x="201" y="0"/>
                    <a:pt x="203" y="1"/>
                  </a:cubicBezTo>
                  <a:lnTo>
                    <a:pt x="239" y="5"/>
                  </a:lnTo>
                  <a:cubicBezTo>
                    <a:pt x="241" y="5"/>
                    <a:pt x="242" y="5"/>
                    <a:pt x="243" y="5"/>
                  </a:cubicBezTo>
                  <a:lnTo>
                    <a:pt x="276" y="15"/>
                  </a:lnTo>
                  <a:cubicBezTo>
                    <a:pt x="279" y="16"/>
                    <a:pt x="281" y="17"/>
                    <a:pt x="283" y="19"/>
                  </a:cubicBezTo>
                  <a:lnTo>
                    <a:pt x="339" y="57"/>
                  </a:lnTo>
                  <a:cubicBezTo>
                    <a:pt x="342" y="58"/>
                    <a:pt x="344" y="61"/>
                    <a:pt x="345" y="63"/>
                  </a:cubicBezTo>
                  <a:lnTo>
                    <a:pt x="382" y="119"/>
                  </a:lnTo>
                  <a:cubicBezTo>
                    <a:pt x="384" y="121"/>
                    <a:pt x="385" y="123"/>
                    <a:pt x="385" y="126"/>
                  </a:cubicBezTo>
                  <a:lnTo>
                    <a:pt x="395" y="159"/>
                  </a:lnTo>
                  <a:cubicBezTo>
                    <a:pt x="396" y="160"/>
                    <a:pt x="396" y="161"/>
                    <a:pt x="396" y="163"/>
                  </a:cubicBezTo>
                  <a:lnTo>
                    <a:pt x="400" y="198"/>
                  </a:lnTo>
                  <a:cubicBezTo>
                    <a:pt x="401" y="200"/>
                    <a:pt x="401" y="201"/>
                    <a:pt x="400" y="203"/>
                  </a:cubicBezTo>
                  <a:lnTo>
                    <a:pt x="396" y="239"/>
                  </a:lnTo>
                  <a:cubicBezTo>
                    <a:pt x="396" y="241"/>
                    <a:pt x="396" y="242"/>
                    <a:pt x="395" y="243"/>
                  </a:cubicBezTo>
                  <a:lnTo>
                    <a:pt x="385" y="276"/>
                  </a:lnTo>
                  <a:cubicBezTo>
                    <a:pt x="385" y="279"/>
                    <a:pt x="384" y="281"/>
                    <a:pt x="382" y="283"/>
                  </a:cubicBezTo>
                  <a:lnTo>
                    <a:pt x="345" y="339"/>
                  </a:lnTo>
                  <a:cubicBezTo>
                    <a:pt x="344" y="341"/>
                    <a:pt x="341" y="344"/>
                    <a:pt x="339" y="345"/>
                  </a:cubicBezTo>
                  <a:lnTo>
                    <a:pt x="283" y="382"/>
                  </a:lnTo>
                  <a:cubicBezTo>
                    <a:pt x="281" y="384"/>
                    <a:pt x="279" y="385"/>
                    <a:pt x="276" y="385"/>
                  </a:cubicBezTo>
                  <a:lnTo>
                    <a:pt x="243" y="395"/>
                  </a:lnTo>
                  <a:cubicBezTo>
                    <a:pt x="242" y="396"/>
                    <a:pt x="241" y="396"/>
                    <a:pt x="239" y="396"/>
                  </a:cubicBezTo>
                  <a:lnTo>
                    <a:pt x="203" y="400"/>
                  </a:lnTo>
                  <a:close/>
                  <a:moveTo>
                    <a:pt x="234" y="349"/>
                  </a:moveTo>
                  <a:lnTo>
                    <a:pt x="230" y="349"/>
                  </a:lnTo>
                  <a:lnTo>
                    <a:pt x="263" y="339"/>
                  </a:lnTo>
                  <a:lnTo>
                    <a:pt x="256" y="342"/>
                  </a:lnTo>
                  <a:lnTo>
                    <a:pt x="312" y="305"/>
                  </a:lnTo>
                  <a:lnTo>
                    <a:pt x="305" y="312"/>
                  </a:lnTo>
                  <a:lnTo>
                    <a:pt x="342" y="256"/>
                  </a:lnTo>
                  <a:lnTo>
                    <a:pt x="339" y="263"/>
                  </a:lnTo>
                  <a:lnTo>
                    <a:pt x="349" y="230"/>
                  </a:lnTo>
                  <a:lnTo>
                    <a:pt x="349" y="234"/>
                  </a:lnTo>
                  <a:lnTo>
                    <a:pt x="353" y="198"/>
                  </a:lnTo>
                  <a:lnTo>
                    <a:pt x="353" y="203"/>
                  </a:lnTo>
                  <a:lnTo>
                    <a:pt x="349" y="168"/>
                  </a:lnTo>
                  <a:lnTo>
                    <a:pt x="349" y="172"/>
                  </a:lnTo>
                  <a:lnTo>
                    <a:pt x="339" y="139"/>
                  </a:lnTo>
                  <a:lnTo>
                    <a:pt x="342" y="146"/>
                  </a:lnTo>
                  <a:lnTo>
                    <a:pt x="305" y="90"/>
                  </a:lnTo>
                  <a:lnTo>
                    <a:pt x="312" y="96"/>
                  </a:lnTo>
                  <a:lnTo>
                    <a:pt x="256" y="58"/>
                  </a:lnTo>
                  <a:lnTo>
                    <a:pt x="263" y="61"/>
                  </a:lnTo>
                  <a:lnTo>
                    <a:pt x="230" y="51"/>
                  </a:lnTo>
                  <a:lnTo>
                    <a:pt x="234" y="52"/>
                  </a:lnTo>
                  <a:lnTo>
                    <a:pt x="198" y="48"/>
                  </a:lnTo>
                  <a:lnTo>
                    <a:pt x="203" y="48"/>
                  </a:lnTo>
                  <a:lnTo>
                    <a:pt x="168" y="52"/>
                  </a:lnTo>
                  <a:lnTo>
                    <a:pt x="172" y="51"/>
                  </a:lnTo>
                  <a:lnTo>
                    <a:pt x="139" y="61"/>
                  </a:lnTo>
                  <a:lnTo>
                    <a:pt x="146" y="58"/>
                  </a:lnTo>
                  <a:lnTo>
                    <a:pt x="90" y="96"/>
                  </a:lnTo>
                  <a:lnTo>
                    <a:pt x="96" y="90"/>
                  </a:lnTo>
                  <a:lnTo>
                    <a:pt x="58" y="146"/>
                  </a:lnTo>
                  <a:lnTo>
                    <a:pt x="61" y="139"/>
                  </a:lnTo>
                  <a:lnTo>
                    <a:pt x="51" y="172"/>
                  </a:lnTo>
                  <a:lnTo>
                    <a:pt x="52" y="168"/>
                  </a:lnTo>
                  <a:lnTo>
                    <a:pt x="48" y="203"/>
                  </a:lnTo>
                  <a:lnTo>
                    <a:pt x="48" y="198"/>
                  </a:lnTo>
                  <a:lnTo>
                    <a:pt x="52" y="234"/>
                  </a:lnTo>
                  <a:lnTo>
                    <a:pt x="51" y="230"/>
                  </a:lnTo>
                  <a:lnTo>
                    <a:pt x="61" y="263"/>
                  </a:lnTo>
                  <a:lnTo>
                    <a:pt x="58" y="256"/>
                  </a:lnTo>
                  <a:lnTo>
                    <a:pt x="96" y="312"/>
                  </a:lnTo>
                  <a:lnTo>
                    <a:pt x="90" y="305"/>
                  </a:lnTo>
                  <a:lnTo>
                    <a:pt x="146" y="342"/>
                  </a:lnTo>
                  <a:lnTo>
                    <a:pt x="139" y="339"/>
                  </a:lnTo>
                  <a:lnTo>
                    <a:pt x="172" y="349"/>
                  </a:lnTo>
                  <a:lnTo>
                    <a:pt x="168" y="349"/>
                  </a:lnTo>
                  <a:lnTo>
                    <a:pt x="203" y="353"/>
                  </a:lnTo>
                  <a:lnTo>
                    <a:pt x="198" y="353"/>
                  </a:lnTo>
                  <a:lnTo>
                    <a:pt x="234" y="349"/>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44" name="Freeform 120"/>
            <p:cNvSpPr>
              <a:spLocks/>
            </p:cNvSpPr>
            <p:nvPr/>
          </p:nvSpPr>
          <p:spPr bwMode="auto">
            <a:xfrm>
              <a:off x="8863013" y="1899122"/>
              <a:ext cx="125413" cy="120650"/>
            </a:xfrm>
            <a:custGeom>
              <a:avLst/>
              <a:gdLst/>
              <a:ahLst/>
              <a:cxnLst>
                <a:cxn ang="0">
                  <a:pos x="184" y="352"/>
                </a:cxn>
                <a:cxn ang="0">
                  <a:pos x="0" y="176"/>
                </a:cxn>
                <a:cxn ang="0">
                  <a:pos x="0" y="176"/>
                </a:cxn>
                <a:cxn ang="0">
                  <a:pos x="0" y="176"/>
                </a:cxn>
                <a:cxn ang="0">
                  <a:pos x="184" y="0"/>
                </a:cxn>
                <a:cxn ang="0">
                  <a:pos x="184" y="0"/>
                </a:cxn>
                <a:cxn ang="0">
                  <a:pos x="184" y="0"/>
                </a:cxn>
                <a:cxn ang="0">
                  <a:pos x="368" y="176"/>
                </a:cxn>
                <a:cxn ang="0">
                  <a:pos x="368" y="176"/>
                </a:cxn>
                <a:cxn ang="0">
                  <a:pos x="368" y="176"/>
                </a:cxn>
                <a:cxn ang="0">
                  <a:pos x="184" y="352"/>
                </a:cxn>
                <a:cxn ang="0">
                  <a:pos x="184" y="352"/>
                </a:cxn>
              </a:cxnLst>
              <a:rect l="0" t="0" r="r" b="b"/>
              <a:pathLst>
                <a:path w="368" h="352">
                  <a:moveTo>
                    <a:pt x="184" y="352"/>
                  </a:moveTo>
                  <a:cubicBezTo>
                    <a:pt x="83" y="352"/>
                    <a:pt x="0" y="274"/>
                    <a:pt x="0" y="176"/>
                  </a:cubicBezTo>
                  <a:cubicBezTo>
                    <a:pt x="0" y="176"/>
                    <a:pt x="0" y="176"/>
                    <a:pt x="0" y="176"/>
                  </a:cubicBezTo>
                  <a:lnTo>
                    <a:pt x="0" y="176"/>
                  </a:lnTo>
                  <a:cubicBezTo>
                    <a:pt x="0" y="79"/>
                    <a:pt x="83" y="0"/>
                    <a:pt x="184" y="0"/>
                  </a:cubicBezTo>
                  <a:cubicBezTo>
                    <a:pt x="184" y="0"/>
                    <a:pt x="184" y="0"/>
                    <a:pt x="184" y="0"/>
                  </a:cubicBezTo>
                  <a:lnTo>
                    <a:pt x="184" y="0"/>
                  </a:lnTo>
                  <a:cubicBezTo>
                    <a:pt x="286" y="0"/>
                    <a:pt x="368" y="79"/>
                    <a:pt x="368" y="176"/>
                  </a:cubicBezTo>
                  <a:cubicBezTo>
                    <a:pt x="368" y="176"/>
                    <a:pt x="368" y="176"/>
                    <a:pt x="368" y="176"/>
                  </a:cubicBezTo>
                  <a:lnTo>
                    <a:pt x="368" y="176"/>
                  </a:lnTo>
                  <a:cubicBezTo>
                    <a:pt x="368" y="274"/>
                    <a:pt x="286" y="352"/>
                    <a:pt x="184" y="352"/>
                  </a:cubicBezTo>
                  <a:cubicBezTo>
                    <a:pt x="184" y="352"/>
                    <a:pt x="184" y="352"/>
                    <a:pt x="184" y="352"/>
                  </a:cubicBezTo>
                  <a:close/>
                </a:path>
              </a:pathLst>
            </a:custGeom>
            <a:solidFill>
              <a:srgbClr val="7F7F7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45" name="Freeform 121"/>
            <p:cNvSpPr>
              <a:spLocks noEditPoints="1"/>
            </p:cNvSpPr>
            <p:nvPr/>
          </p:nvSpPr>
          <p:spPr bwMode="auto">
            <a:xfrm>
              <a:off x="8855075" y="1891184"/>
              <a:ext cx="141288" cy="136525"/>
            </a:xfrm>
            <a:custGeom>
              <a:avLst/>
              <a:gdLst/>
              <a:ahLst/>
              <a:cxnLst>
                <a:cxn ang="0">
                  <a:pos x="206" y="400"/>
                </a:cxn>
                <a:cxn ang="0">
                  <a:pos x="165" y="395"/>
                </a:cxn>
                <a:cxn ang="0">
                  <a:pos x="125" y="383"/>
                </a:cxn>
                <a:cxn ang="0">
                  <a:pos x="60" y="341"/>
                </a:cxn>
                <a:cxn ang="0">
                  <a:pos x="36" y="311"/>
                </a:cxn>
                <a:cxn ang="0">
                  <a:pos x="17" y="277"/>
                </a:cxn>
                <a:cxn ang="0">
                  <a:pos x="5" y="239"/>
                </a:cxn>
                <a:cxn ang="0">
                  <a:pos x="1" y="198"/>
                </a:cxn>
                <a:cxn ang="0">
                  <a:pos x="6" y="158"/>
                </a:cxn>
                <a:cxn ang="0">
                  <a:pos x="19" y="121"/>
                </a:cxn>
                <a:cxn ang="0">
                  <a:pos x="38" y="87"/>
                </a:cxn>
                <a:cxn ang="0">
                  <a:pos x="65" y="56"/>
                </a:cxn>
                <a:cxn ang="0">
                  <a:pos x="131" y="15"/>
                </a:cxn>
                <a:cxn ang="0">
                  <a:pos x="169" y="5"/>
                </a:cxn>
                <a:cxn ang="0">
                  <a:pos x="211" y="1"/>
                </a:cxn>
                <a:cxn ang="0">
                  <a:pos x="252" y="5"/>
                </a:cxn>
                <a:cxn ang="0">
                  <a:pos x="294" y="18"/>
                </a:cxn>
                <a:cxn ang="0">
                  <a:pos x="356" y="61"/>
                </a:cxn>
                <a:cxn ang="0">
                  <a:pos x="382" y="91"/>
                </a:cxn>
                <a:cxn ang="0">
                  <a:pos x="401" y="126"/>
                </a:cxn>
                <a:cxn ang="0">
                  <a:pos x="412" y="163"/>
                </a:cxn>
                <a:cxn ang="0">
                  <a:pos x="416" y="203"/>
                </a:cxn>
                <a:cxn ang="0">
                  <a:pos x="411" y="243"/>
                </a:cxn>
                <a:cxn ang="0">
                  <a:pos x="399" y="281"/>
                </a:cxn>
                <a:cxn ang="0">
                  <a:pos x="379" y="315"/>
                </a:cxn>
                <a:cxn ang="0">
                  <a:pos x="351" y="346"/>
                </a:cxn>
                <a:cxn ang="0">
                  <a:pos x="287" y="386"/>
                </a:cxn>
                <a:cxn ang="0">
                  <a:pos x="248" y="396"/>
                </a:cxn>
                <a:cxn ang="0">
                  <a:pos x="243" y="349"/>
                </a:cxn>
                <a:cxn ang="0">
                  <a:pos x="274" y="339"/>
                </a:cxn>
                <a:cxn ang="0">
                  <a:pos x="326" y="305"/>
                </a:cxn>
                <a:cxn ang="0">
                  <a:pos x="343" y="284"/>
                </a:cxn>
                <a:cxn ang="0">
                  <a:pos x="358" y="258"/>
                </a:cxn>
                <a:cxn ang="0">
                  <a:pos x="365" y="230"/>
                </a:cxn>
                <a:cxn ang="0">
                  <a:pos x="369" y="198"/>
                </a:cxn>
                <a:cxn ang="0">
                  <a:pos x="365" y="168"/>
                </a:cxn>
                <a:cxn ang="0">
                  <a:pos x="355" y="139"/>
                </a:cxn>
                <a:cxn ang="0">
                  <a:pos x="341" y="114"/>
                </a:cxn>
                <a:cxn ang="0">
                  <a:pos x="320" y="92"/>
                </a:cxn>
                <a:cxn ang="0">
                  <a:pos x="267" y="59"/>
                </a:cxn>
                <a:cxn ang="0">
                  <a:pos x="239" y="52"/>
                </a:cxn>
                <a:cxn ang="0">
                  <a:pos x="206" y="48"/>
                </a:cxn>
                <a:cxn ang="0">
                  <a:pos x="174" y="52"/>
                </a:cxn>
                <a:cxn ang="0">
                  <a:pos x="144" y="61"/>
                </a:cxn>
                <a:cxn ang="0">
                  <a:pos x="91" y="97"/>
                </a:cxn>
                <a:cxn ang="0">
                  <a:pos x="75" y="118"/>
                </a:cxn>
                <a:cxn ang="0">
                  <a:pos x="60" y="144"/>
                </a:cxn>
                <a:cxn ang="0">
                  <a:pos x="51" y="173"/>
                </a:cxn>
                <a:cxn ang="0">
                  <a:pos x="48" y="203"/>
                </a:cxn>
                <a:cxn ang="0">
                  <a:pos x="52" y="234"/>
                </a:cxn>
                <a:cxn ang="0">
                  <a:pos x="62" y="262"/>
                </a:cxn>
                <a:cxn ang="0">
                  <a:pos x="77" y="288"/>
                </a:cxn>
                <a:cxn ang="0">
                  <a:pos x="97" y="310"/>
                </a:cxn>
                <a:cxn ang="0">
                  <a:pos x="150" y="342"/>
                </a:cxn>
                <a:cxn ang="0">
                  <a:pos x="178" y="349"/>
                </a:cxn>
                <a:cxn ang="0">
                  <a:pos x="211" y="353"/>
                </a:cxn>
                <a:cxn ang="0">
                  <a:pos x="243" y="349"/>
                </a:cxn>
              </a:cxnLst>
              <a:rect l="0" t="0" r="r" b="b"/>
              <a:pathLst>
                <a:path w="417" h="401">
                  <a:moveTo>
                    <a:pt x="211" y="400"/>
                  </a:moveTo>
                  <a:cubicBezTo>
                    <a:pt x="209" y="401"/>
                    <a:pt x="208" y="401"/>
                    <a:pt x="206" y="400"/>
                  </a:cubicBezTo>
                  <a:lnTo>
                    <a:pt x="169" y="396"/>
                  </a:lnTo>
                  <a:cubicBezTo>
                    <a:pt x="167" y="396"/>
                    <a:pt x="166" y="396"/>
                    <a:pt x="165" y="395"/>
                  </a:cubicBezTo>
                  <a:lnTo>
                    <a:pt x="131" y="385"/>
                  </a:lnTo>
                  <a:cubicBezTo>
                    <a:pt x="129" y="385"/>
                    <a:pt x="127" y="384"/>
                    <a:pt x="125" y="383"/>
                  </a:cubicBezTo>
                  <a:lnTo>
                    <a:pt x="66" y="346"/>
                  </a:lnTo>
                  <a:cubicBezTo>
                    <a:pt x="64" y="344"/>
                    <a:pt x="62" y="343"/>
                    <a:pt x="60" y="341"/>
                  </a:cubicBezTo>
                  <a:lnTo>
                    <a:pt x="38" y="315"/>
                  </a:lnTo>
                  <a:cubicBezTo>
                    <a:pt x="37" y="314"/>
                    <a:pt x="36" y="313"/>
                    <a:pt x="36" y="311"/>
                  </a:cubicBezTo>
                  <a:lnTo>
                    <a:pt x="19" y="281"/>
                  </a:lnTo>
                  <a:cubicBezTo>
                    <a:pt x="18" y="280"/>
                    <a:pt x="17" y="279"/>
                    <a:pt x="17" y="277"/>
                  </a:cubicBezTo>
                  <a:lnTo>
                    <a:pt x="6" y="244"/>
                  </a:lnTo>
                  <a:cubicBezTo>
                    <a:pt x="5" y="242"/>
                    <a:pt x="5" y="241"/>
                    <a:pt x="5" y="239"/>
                  </a:cubicBezTo>
                  <a:lnTo>
                    <a:pt x="1" y="203"/>
                  </a:lnTo>
                  <a:cubicBezTo>
                    <a:pt x="0" y="201"/>
                    <a:pt x="0" y="200"/>
                    <a:pt x="1" y="198"/>
                  </a:cubicBezTo>
                  <a:lnTo>
                    <a:pt x="5" y="163"/>
                  </a:lnTo>
                  <a:cubicBezTo>
                    <a:pt x="5" y="161"/>
                    <a:pt x="5" y="159"/>
                    <a:pt x="6" y="158"/>
                  </a:cubicBezTo>
                  <a:lnTo>
                    <a:pt x="17" y="125"/>
                  </a:lnTo>
                  <a:cubicBezTo>
                    <a:pt x="17" y="123"/>
                    <a:pt x="18" y="122"/>
                    <a:pt x="19" y="121"/>
                  </a:cubicBezTo>
                  <a:lnTo>
                    <a:pt x="36" y="91"/>
                  </a:lnTo>
                  <a:cubicBezTo>
                    <a:pt x="36" y="89"/>
                    <a:pt x="37" y="88"/>
                    <a:pt x="38" y="87"/>
                  </a:cubicBezTo>
                  <a:lnTo>
                    <a:pt x="60" y="61"/>
                  </a:lnTo>
                  <a:cubicBezTo>
                    <a:pt x="62" y="59"/>
                    <a:pt x="63" y="58"/>
                    <a:pt x="65" y="56"/>
                  </a:cubicBezTo>
                  <a:lnTo>
                    <a:pt x="124" y="18"/>
                  </a:lnTo>
                  <a:cubicBezTo>
                    <a:pt x="126" y="17"/>
                    <a:pt x="128" y="16"/>
                    <a:pt x="131" y="15"/>
                  </a:cubicBezTo>
                  <a:lnTo>
                    <a:pt x="165" y="5"/>
                  </a:lnTo>
                  <a:cubicBezTo>
                    <a:pt x="166" y="5"/>
                    <a:pt x="167" y="5"/>
                    <a:pt x="169" y="5"/>
                  </a:cubicBezTo>
                  <a:lnTo>
                    <a:pt x="206" y="1"/>
                  </a:lnTo>
                  <a:cubicBezTo>
                    <a:pt x="208" y="0"/>
                    <a:pt x="209" y="0"/>
                    <a:pt x="211" y="1"/>
                  </a:cubicBezTo>
                  <a:lnTo>
                    <a:pt x="248" y="5"/>
                  </a:lnTo>
                  <a:cubicBezTo>
                    <a:pt x="249" y="5"/>
                    <a:pt x="251" y="5"/>
                    <a:pt x="252" y="5"/>
                  </a:cubicBezTo>
                  <a:lnTo>
                    <a:pt x="287" y="15"/>
                  </a:lnTo>
                  <a:cubicBezTo>
                    <a:pt x="289" y="16"/>
                    <a:pt x="292" y="17"/>
                    <a:pt x="294" y="18"/>
                  </a:cubicBezTo>
                  <a:lnTo>
                    <a:pt x="352" y="56"/>
                  </a:lnTo>
                  <a:cubicBezTo>
                    <a:pt x="353" y="58"/>
                    <a:pt x="355" y="59"/>
                    <a:pt x="356" y="61"/>
                  </a:cubicBezTo>
                  <a:lnTo>
                    <a:pt x="379" y="87"/>
                  </a:lnTo>
                  <a:cubicBezTo>
                    <a:pt x="381" y="88"/>
                    <a:pt x="382" y="89"/>
                    <a:pt x="382" y="91"/>
                  </a:cubicBezTo>
                  <a:lnTo>
                    <a:pt x="399" y="121"/>
                  </a:lnTo>
                  <a:cubicBezTo>
                    <a:pt x="400" y="122"/>
                    <a:pt x="401" y="124"/>
                    <a:pt x="401" y="126"/>
                  </a:cubicBezTo>
                  <a:lnTo>
                    <a:pt x="411" y="159"/>
                  </a:lnTo>
                  <a:cubicBezTo>
                    <a:pt x="412" y="160"/>
                    <a:pt x="412" y="161"/>
                    <a:pt x="412" y="163"/>
                  </a:cubicBezTo>
                  <a:lnTo>
                    <a:pt x="416" y="198"/>
                  </a:lnTo>
                  <a:cubicBezTo>
                    <a:pt x="417" y="200"/>
                    <a:pt x="417" y="201"/>
                    <a:pt x="416" y="203"/>
                  </a:cubicBezTo>
                  <a:lnTo>
                    <a:pt x="412" y="239"/>
                  </a:lnTo>
                  <a:cubicBezTo>
                    <a:pt x="412" y="241"/>
                    <a:pt x="412" y="242"/>
                    <a:pt x="411" y="243"/>
                  </a:cubicBezTo>
                  <a:lnTo>
                    <a:pt x="401" y="276"/>
                  </a:lnTo>
                  <a:cubicBezTo>
                    <a:pt x="401" y="278"/>
                    <a:pt x="400" y="280"/>
                    <a:pt x="399" y="281"/>
                  </a:cubicBezTo>
                  <a:lnTo>
                    <a:pt x="382" y="311"/>
                  </a:lnTo>
                  <a:cubicBezTo>
                    <a:pt x="382" y="313"/>
                    <a:pt x="381" y="314"/>
                    <a:pt x="379" y="315"/>
                  </a:cubicBezTo>
                  <a:lnTo>
                    <a:pt x="356" y="341"/>
                  </a:lnTo>
                  <a:cubicBezTo>
                    <a:pt x="355" y="343"/>
                    <a:pt x="353" y="344"/>
                    <a:pt x="351" y="346"/>
                  </a:cubicBezTo>
                  <a:lnTo>
                    <a:pt x="293" y="383"/>
                  </a:lnTo>
                  <a:cubicBezTo>
                    <a:pt x="291" y="384"/>
                    <a:pt x="289" y="385"/>
                    <a:pt x="287" y="386"/>
                  </a:cubicBezTo>
                  <a:lnTo>
                    <a:pt x="252" y="396"/>
                  </a:lnTo>
                  <a:cubicBezTo>
                    <a:pt x="251" y="396"/>
                    <a:pt x="249" y="396"/>
                    <a:pt x="248" y="396"/>
                  </a:cubicBezTo>
                  <a:lnTo>
                    <a:pt x="211" y="400"/>
                  </a:lnTo>
                  <a:close/>
                  <a:moveTo>
                    <a:pt x="243" y="349"/>
                  </a:moveTo>
                  <a:lnTo>
                    <a:pt x="239" y="349"/>
                  </a:lnTo>
                  <a:lnTo>
                    <a:pt x="274" y="339"/>
                  </a:lnTo>
                  <a:lnTo>
                    <a:pt x="268" y="342"/>
                  </a:lnTo>
                  <a:lnTo>
                    <a:pt x="326" y="305"/>
                  </a:lnTo>
                  <a:lnTo>
                    <a:pt x="320" y="310"/>
                  </a:lnTo>
                  <a:lnTo>
                    <a:pt x="343" y="284"/>
                  </a:lnTo>
                  <a:lnTo>
                    <a:pt x="341" y="288"/>
                  </a:lnTo>
                  <a:lnTo>
                    <a:pt x="358" y="258"/>
                  </a:lnTo>
                  <a:lnTo>
                    <a:pt x="355" y="263"/>
                  </a:lnTo>
                  <a:lnTo>
                    <a:pt x="365" y="230"/>
                  </a:lnTo>
                  <a:lnTo>
                    <a:pt x="365" y="234"/>
                  </a:lnTo>
                  <a:lnTo>
                    <a:pt x="369" y="198"/>
                  </a:lnTo>
                  <a:lnTo>
                    <a:pt x="369" y="203"/>
                  </a:lnTo>
                  <a:lnTo>
                    <a:pt x="365" y="168"/>
                  </a:lnTo>
                  <a:lnTo>
                    <a:pt x="365" y="172"/>
                  </a:lnTo>
                  <a:lnTo>
                    <a:pt x="355" y="139"/>
                  </a:lnTo>
                  <a:lnTo>
                    <a:pt x="358" y="144"/>
                  </a:lnTo>
                  <a:lnTo>
                    <a:pt x="341" y="114"/>
                  </a:lnTo>
                  <a:lnTo>
                    <a:pt x="343" y="118"/>
                  </a:lnTo>
                  <a:lnTo>
                    <a:pt x="320" y="92"/>
                  </a:lnTo>
                  <a:lnTo>
                    <a:pt x="325" y="97"/>
                  </a:lnTo>
                  <a:lnTo>
                    <a:pt x="267" y="59"/>
                  </a:lnTo>
                  <a:lnTo>
                    <a:pt x="274" y="62"/>
                  </a:lnTo>
                  <a:lnTo>
                    <a:pt x="239" y="52"/>
                  </a:lnTo>
                  <a:lnTo>
                    <a:pt x="243" y="52"/>
                  </a:lnTo>
                  <a:lnTo>
                    <a:pt x="206" y="48"/>
                  </a:lnTo>
                  <a:lnTo>
                    <a:pt x="211" y="48"/>
                  </a:lnTo>
                  <a:lnTo>
                    <a:pt x="174" y="52"/>
                  </a:lnTo>
                  <a:lnTo>
                    <a:pt x="178" y="51"/>
                  </a:lnTo>
                  <a:lnTo>
                    <a:pt x="144" y="61"/>
                  </a:lnTo>
                  <a:lnTo>
                    <a:pt x="150" y="59"/>
                  </a:lnTo>
                  <a:lnTo>
                    <a:pt x="91" y="97"/>
                  </a:lnTo>
                  <a:lnTo>
                    <a:pt x="97" y="92"/>
                  </a:lnTo>
                  <a:lnTo>
                    <a:pt x="75" y="118"/>
                  </a:lnTo>
                  <a:lnTo>
                    <a:pt x="77" y="114"/>
                  </a:lnTo>
                  <a:lnTo>
                    <a:pt x="60" y="144"/>
                  </a:lnTo>
                  <a:lnTo>
                    <a:pt x="62" y="140"/>
                  </a:lnTo>
                  <a:lnTo>
                    <a:pt x="51" y="173"/>
                  </a:lnTo>
                  <a:lnTo>
                    <a:pt x="52" y="168"/>
                  </a:lnTo>
                  <a:lnTo>
                    <a:pt x="48" y="203"/>
                  </a:lnTo>
                  <a:lnTo>
                    <a:pt x="48" y="198"/>
                  </a:lnTo>
                  <a:lnTo>
                    <a:pt x="52" y="234"/>
                  </a:lnTo>
                  <a:lnTo>
                    <a:pt x="51" y="229"/>
                  </a:lnTo>
                  <a:lnTo>
                    <a:pt x="62" y="262"/>
                  </a:lnTo>
                  <a:lnTo>
                    <a:pt x="60" y="258"/>
                  </a:lnTo>
                  <a:lnTo>
                    <a:pt x="77" y="288"/>
                  </a:lnTo>
                  <a:lnTo>
                    <a:pt x="75" y="284"/>
                  </a:lnTo>
                  <a:lnTo>
                    <a:pt x="97" y="310"/>
                  </a:lnTo>
                  <a:lnTo>
                    <a:pt x="91" y="305"/>
                  </a:lnTo>
                  <a:lnTo>
                    <a:pt x="150" y="342"/>
                  </a:lnTo>
                  <a:lnTo>
                    <a:pt x="144" y="339"/>
                  </a:lnTo>
                  <a:lnTo>
                    <a:pt x="178" y="349"/>
                  </a:lnTo>
                  <a:lnTo>
                    <a:pt x="174" y="349"/>
                  </a:lnTo>
                  <a:lnTo>
                    <a:pt x="211" y="353"/>
                  </a:lnTo>
                  <a:lnTo>
                    <a:pt x="206" y="353"/>
                  </a:lnTo>
                  <a:lnTo>
                    <a:pt x="243" y="349"/>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46" name="Rectangle 122"/>
            <p:cNvSpPr>
              <a:spLocks noChangeArrowheads="1"/>
            </p:cNvSpPr>
            <p:nvPr/>
          </p:nvSpPr>
          <p:spPr bwMode="auto">
            <a:xfrm>
              <a:off x="7391400" y="2448397"/>
              <a:ext cx="496888" cy="15875"/>
            </a:xfrm>
            <a:prstGeom prst="rect">
              <a:avLst/>
            </a:pr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47" name="Freeform 123"/>
            <p:cNvSpPr>
              <a:spLocks/>
            </p:cNvSpPr>
            <p:nvPr/>
          </p:nvSpPr>
          <p:spPr bwMode="auto">
            <a:xfrm>
              <a:off x="7267575" y="2391247"/>
              <a:ext cx="119063" cy="125413"/>
            </a:xfrm>
            <a:custGeom>
              <a:avLst/>
              <a:gdLst/>
              <a:ahLst/>
              <a:cxnLst>
                <a:cxn ang="0">
                  <a:pos x="176" y="368"/>
                </a:cxn>
                <a:cxn ang="0">
                  <a:pos x="0" y="184"/>
                </a:cxn>
                <a:cxn ang="0">
                  <a:pos x="0" y="184"/>
                </a:cxn>
                <a:cxn ang="0">
                  <a:pos x="0" y="184"/>
                </a:cxn>
                <a:cxn ang="0">
                  <a:pos x="176" y="0"/>
                </a:cxn>
                <a:cxn ang="0">
                  <a:pos x="176" y="0"/>
                </a:cxn>
                <a:cxn ang="0">
                  <a:pos x="176" y="0"/>
                </a:cxn>
                <a:cxn ang="0">
                  <a:pos x="352" y="184"/>
                </a:cxn>
                <a:cxn ang="0">
                  <a:pos x="352" y="184"/>
                </a:cxn>
                <a:cxn ang="0">
                  <a:pos x="352" y="184"/>
                </a:cxn>
                <a:cxn ang="0">
                  <a:pos x="176" y="368"/>
                </a:cxn>
                <a:cxn ang="0">
                  <a:pos x="176" y="368"/>
                </a:cxn>
              </a:cxnLst>
              <a:rect l="0" t="0" r="r" b="b"/>
              <a:pathLst>
                <a:path w="352" h="368">
                  <a:moveTo>
                    <a:pt x="176" y="368"/>
                  </a:moveTo>
                  <a:cubicBezTo>
                    <a:pt x="79" y="368"/>
                    <a:pt x="0" y="286"/>
                    <a:pt x="0" y="184"/>
                  </a:cubicBezTo>
                  <a:cubicBezTo>
                    <a:pt x="0" y="184"/>
                    <a:pt x="0" y="184"/>
                    <a:pt x="0" y="184"/>
                  </a:cubicBezTo>
                  <a:lnTo>
                    <a:pt x="0" y="184"/>
                  </a:lnTo>
                  <a:cubicBezTo>
                    <a:pt x="0" y="83"/>
                    <a:pt x="79" y="0"/>
                    <a:pt x="176" y="0"/>
                  </a:cubicBezTo>
                  <a:cubicBezTo>
                    <a:pt x="176" y="0"/>
                    <a:pt x="176" y="0"/>
                    <a:pt x="176" y="0"/>
                  </a:cubicBezTo>
                  <a:lnTo>
                    <a:pt x="176" y="0"/>
                  </a:lnTo>
                  <a:cubicBezTo>
                    <a:pt x="274" y="0"/>
                    <a:pt x="352" y="83"/>
                    <a:pt x="352" y="184"/>
                  </a:cubicBezTo>
                  <a:cubicBezTo>
                    <a:pt x="352" y="184"/>
                    <a:pt x="352" y="184"/>
                    <a:pt x="352" y="184"/>
                  </a:cubicBezTo>
                  <a:lnTo>
                    <a:pt x="352" y="184"/>
                  </a:lnTo>
                  <a:cubicBezTo>
                    <a:pt x="352" y="286"/>
                    <a:pt x="274" y="368"/>
                    <a:pt x="176" y="368"/>
                  </a:cubicBezTo>
                  <a:cubicBezTo>
                    <a:pt x="176" y="368"/>
                    <a:pt x="176" y="368"/>
                    <a:pt x="176" y="368"/>
                  </a:cubicBezTo>
                  <a:close/>
                </a:path>
              </a:pathLst>
            </a:custGeom>
            <a:solidFill>
              <a:srgbClr val="FFFFF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48" name="Freeform 124"/>
            <p:cNvSpPr>
              <a:spLocks noEditPoints="1"/>
            </p:cNvSpPr>
            <p:nvPr/>
          </p:nvSpPr>
          <p:spPr bwMode="auto">
            <a:xfrm>
              <a:off x="7259638" y="2383309"/>
              <a:ext cx="134938" cy="141288"/>
            </a:xfrm>
            <a:custGeom>
              <a:avLst/>
              <a:gdLst/>
              <a:ahLst/>
              <a:cxnLst>
                <a:cxn ang="0">
                  <a:pos x="198" y="416"/>
                </a:cxn>
                <a:cxn ang="0">
                  <a:pos x="159" y="411"/>
                </a:cxn>
                <a:cxn ang="0">
                  <a:pos x="121" y="399"/>
                </a:cxn>
                <a:cxn ang="0">
                  <a:pos x="87" y="379"/>
                </a:cxn>
                <a:cxn ang="0">
                  <a:pos x="56" y="352"/>
                </a:cxn>
                <a:cxn ang="0">
                  <a:pos x="15" y="287"/>
                </a:cxn>
                <a:cxn ang="0">
                  <a:pos x="5" y="248"/>
                </a:cxn>
                <a:cxn ang="0">
                  <a:pos x="1" y="206"/>
                </a:cxn>
                <a:cxn ang="0">
                  <a:pos x="5" y="165"/>
                </a:cxn>
                <a:cxn ang="0">
                  <a:pos x="18" y="124"/>
                </a:cxn>
                <a:cxn ang="0">
                  <a:pos x="61" y="60"/>
                </a:cxn>
                <a:cxn ang="0">
                  <a:pos x="91" y="36"/>
                </a:cxn>
                <a:cxn ang="0">
                  <a:pos x="125" y="17"/>
                </a:cxn>
                <a:cxn ang="0">
                  <a:pos x="163" y="5"/>
                </a:cxn>
                <a:cxn ang="0">
                  <a:pos x="203" y="1"/>
                </a:cxn>
                <a:cxn ang="0">
                  <a:pos x="244" y="6"/>
                </a:cxn>
                <a:cxn ang="0">
                  <a:pos x="281" y="19"/>
                </a:cxn>
                <a:cxn ang="0">
                  <a:pos x="315" y="38"/>
                </a:cxn>
                <a:cxn ang="0">
                  <a:pos x="346" y="66"/>
                </a:cxn>
                <a:cxn ang="0">
                  <a:pos x="385" y="131"/>
                </a:cxn>
                <a:cxn ang="0">
                  <a:pos x="396" y="169"/>
                </a:cxn>
                <a:cxn ang="0">
                  <a:pos x="400" y="211"/>
                </a:cxn>
                <a:cxn ang="0">
                  <a:pos x="396" y="252"/>
                </a:cxn>
                <a:cxn ang="0">
                  <a:pos x="383" y="293"/>
                </a:cxn>
                <a:cxn ang="0">
                  <a:pos x="341" y="356"/>
                </a:cxn>
                <a:cxn ang="0">
                  <a:pos x="311" y="382"/>
                </a:cxn>
                <a:cxn ang="0">
                  <a:pos x="276" y="401"/>
                </a:cxn>
                <a:cxn ang="0">
                  <a:pos x="239" y="412"/>
                </a:cxn>
                <a:cxn ang="0">
                  <a:pos x="234" y="365"/>
                </a:cxn>
                <a:cxn ang="0">
                  <a:pos x="263" y="355"/>
                </a:cxn>
                <a:cxn ang="0">
                  <a:pos x="288" y="341"/>
                </a:cxn>
                <a:cxn ang="0">
                  <a:pos x="310" y="320"/>
                </a:cxn>
                <a:cxn ang="0">
                  <a:pos x="342" y="268"/>
                </a:cxn>
                <a:cxn ang="0">
                  <a:pos x="349" y="239"/>
                </a:cxn>
                <a:cxn ang="0">
                  <a:pos x="353" y="206"/>
                </a:cxn>
                <a:cxn ang="0">
                  <a:pos x="349" y="174"/>
                </a:cxn>
                <a:cxn ang="0">
                  <a:pos x="339" y="144"/>
                </a:cxn>
                <a:cxn ang="0">
                  <a:pos x="305" y="91"/>
                </a:cxn>
                <a:cxn ang="0">
                  <a:pos x="284" y="75"/>
                </a:cxn>
                <a:cxn ang="0">
                  <a:pos x="258" y="60"/>
                </a:cxn>
                <a:cxn ang="0">
                  <a:pos x="229" y="51"/>
                </a:cxn>
                <a:cxn ang="0">
                  <a:pos x="198" y="48"/>
                </a:cxn>
                <a:cxn ang="0">
                  <a:pos x="168" y="52"/>
                </a:cxn>
                <a:cxn ang="0">
                  <a:pos x="140" y="62"/>
                </a:cxn>
                <a:cxn ang="0">
                  <a:pos x="114" y="77"/>
                </a:cxn>
                <a:cxn ang="0">
                  <a:pos x="92" y="97"/>
                </a:cxn>
                <a:cxn ang="0">
                  <a:pos x="59" y="150"/>
                </a:cxn>
                <a:cxn ang="0">
                  <a:pos x="51" y="178"/>
                </a:cxn>
                <a:cxn ang="0">
                  <a:pos x="48" y="211"/>
                </a:cxn>
                <a:cxn ang="0">
                  <a:pos x="52" y="243"/>
                </a:cxn>
                <a:cxn ang="0">
                  <a:pos x="62" y="274"/>
                </a:cxn>
                <a:cxn ang="0">
                  <a:pos x="97" y="325"/>
                </a:cxn>
                <a:cxn ang="0">
                  <a:pos x="118" y="343"/>
                </a:cxn>
                <a:cxn ang="0">
                  <a:pos x="144" y="358"/>
                </a:cxn>
                <a:cxn ang="0">
                  <a:pos x="172" y="365"/>
                </a:cxn>
                <a:cxn ang="0">
                  <a:pos x="203" y="369"/>
                </a:cxn>
                <a:cxn ang="0">
                  <a:pos x="234" y="365"/>
                </a:cxn>
              </a:cxnLst>
              <a:rect l="0" t="0" r="r" b="b"/>
              <a:pathLst>
                <a:path w="401" h="417">
                  <a:moveTo>
                    <a:pt x="203" y="416"/>
                  </a:moveTo>
                  <a:cubicBezTo>
                    <a:pt x="201" y="417"/>
                    <a:pt x="200" y="417"/>
                    <a:pt x="198" y="416"/>
                  </a:cubicBezTo>
                  <a:lnTo>
                    <a:pt x="163" y="412"/>
                  </a:lnTo>
                  <a:cubicBezTo>
                    <a:pt x="161" y="412"/>
                    <a:pt x="160" y="412"/>
                    <a:pt x="159" y="411"/>
                  </a:cubicBezTo>
                  <a:lnTo>
                    <a:pt x="126" y="401"/>
                  </a:lnTo>
                  <a:cubicBezTo>
                    <a:pt x="124" y="401"/>
                    <a:pt x="122" y="400"/>
                    <a:pt x="121" y="399"/>
                  </a:cubicBezTo>
                  <a:lnTo>
                    <a:pt x="91" y="382"/>
                  </a:lnTo>
                  <a:cubicBezTo>
                    <a:pt x="89" y="382"/>
                    <a:pt x="88" y="381"/>
                    <a:pt x="87" y="379"/>
                  </a:cubicBezTo>
                  <a:lnTo>
                    <a:pt x="61" y="356"/>
                  </a:lnTo>
                  <a:cubicBezTo>
                    <a:pt x="59" y="355"/>
                    <a:pt x="58" y="353"/>
                    <a:pt x="56" y="352"/>
                  </a:cubicBezTo>
                  <a:lnTo>
                    <a:pt x="18" y="294"/>
                  </a:lnTo>
                  <a:cubicBezTo>
                    <a:pt x="17" y="292"/>
                    <a:pt x="16" y="289"/>
                    <a:pt x="15" y="287"/>
                  </a:cubicBezTo>
                  <a:lnTo>
                    <a:pt x="5" y="252"/>
                  </a:lnTo>
                  <a:cubicBezTo>
                    <a:pt x="5" y="251"/>
                    <a:pt x="5" y="249"/>
                    <a:pt x="5" y="248"/>
                  </a:cubicBezTo>
                  <a:lnTo>
                    <a:pt x="1" y="211"/>
                  </a:lnTo>
                  <a:cubicBezTo>
                    <a:pt x="0" y="209"/>
                    <a:pt x="0" y="208"/>
                    <a:pt x="1" y="206"/>
                  </a:cubicBezTo>
                  <a:lnTo>
                    <a:pt x="5" y="169"/>
                  </a:lnTo>
                  <a:cubicBezTo>
                    <a:pt x="5" y="167"/>
                    <a:pt x="5" y="166"/>
                    <a:pt x="5" y="165"/>
                  </a:cubicBezTo>
                  <a:lnTo>
                    <a:pt x="15" y="131"/>
                  </a:lnTo>
                  <a:cubicBezTo>
                    <a:pt x="16" y="128"/>
                    <a:pt x="17" y="126"/>
                    <a:pt x="18" y="124"/>
                  </a:cubicBezTo>
                  <a:lnTo>
                    <a:pt x="56" y="65"/>
                  </a:lnTo>
                  <a:cubicBezTo>
                    <a:pt x="58" y="63"/>
                    <a:pt x="59" y="62"/>
                    <a:pt x="61" y="60"/>
                  </a:cubicBezTo>
                  <a:lnTo>
                    <a:pt x="87" y="38"/>
                  </a:lnTo>
                  <a:cubicBezTo>
                    <a:pt x="88" y="37"/>
                    <a:pt x="89" y="36"/>
                    <a:pt x="91" y="36"/>
                  </a:cubicBezTo>
                  <a:lnTo>
                    <a:pt x="121" y="19"/>
                  </a:lnTo>
                  <a:cubicBezTo>
                    <a:pt x="122" y="18"/>
                    <a:pt x="123" y="17"/>
                    <a:pt x="125" y="17"/>
                  </a:cubicBezTo>
                  <a:lnTo>
                    <a:pt x="158" y="6"/>
                  </a:lnTo>
                  <a:cubicBezTo>
                    <a:pt x="159" y="5"/>
                    <a:pt x="161" y="5"/>
                    <a:pt x="163" y="5"/>
                  </a:cubicBezTo>
                  <a:lnTo>
                    <a:pt x="198" y="1"/>
                  </a:lnTo>
                  <a:cubicBezTo>
                    <a:pt x="200" y="0"/>
                    <a:pt x="201" y="0"/>
                    <a:pt x="203" y="1"/>
                  </a:cubicBezTo>
                  <a:lnTo>
                    <a:pt x="239" y="5"/>
                  </a:lnTo>
                  <a:cubicBezTo>
                    <a:pt x="241" y="5"/>
                    <a:pt x="242" y="5"/>
                    <a:pt x="244" y="6"/>
                  </a:cubicBezTo>
                  <a:lnTo>
                    <a:pt x="277" y="17"/>
                  </a:lnTo>
                  <a:cubicBezTo>
                    <a:pt x="279" y="17"/>
                    <a:pt x="280" y="18"/>
                    <a:pt x="281" y="19"/>
                  </a:cubicBezTo>
                  <a:lnTo>
                    <a:pt x="311" y="36"/>
                  </a:lnTo>
                  <a:cubicBezTo>
                    <a:pt x="313" y="36"/>
                    <a:pt x="314" y="37"/>
                    <a:pt x="315" y="38"/>
                  </a:cubicBezTo>
                  <a:lnTo>
                    <a:pt x="341" y="60"/>
                  </a:lnTo>
                  <a:cubicBezTo>
                    <a:pt x="343" y="62"/>
                    <a:pt x="344" y="64"/>
                    <a:pt x="346" y="66"/>
                  </a:cubicBezTo>
                  <a:lnTo>
                    <a:pt x="383" y="125"/>
                  </a:lnTo>
                  <a:cubicBezTo>
                    <a:pt x="384" y="127"/>
                    <a:pt x="385" y="129"/>
                    <a:pt x="385" y="131"/>
                  </a:cubicBezTo>
                  <a:lnTo>
                    <a:pt x="395" y="165"/>
                  </a:lnTo>
                  <a:cubicBezTo>
                    <a:pt x="396" y="166"/>
                    <a:pt x="396" y="167"/>
                    <a:pt x="396" y="169"/>
                  </a:cubicBezTo>
                  <a:lnTo>
                    <a:pt x="400" y="206"/>
                  </a:lnTo>
                  <a:cubicBezTo>
                    <a:pt x="401" y="208"/>
                    <a:pt x="401" y="209"/>
                    <a:pt x="400" y="211"/>
                  </a:cubicBezTo>
                  <a:lnTo>
                    <a:pt x="396" y="248"/>
                  </a:lnTo>
                  <a:cubicBezTo>
                    <a:pt x="396" y="249"/>
                    <a:pt x="396" y="251"/>
                    <a:pt x="396" y="252"/>
                  </a:cubicBezTo>
                  <a:lnTo>
                    <a:pt x="386" y="287"/>
                  </a:lnTo>
                  <a:cubicBezTo>
                    <a:pt x="385" y="289"/>
                    <a:pt x="384" y="291"/>
                    <a:pt x="383" y="293"/>
                  </a:cubicBezTo>
                  <a:lnTo>
                    <a:pt x="346" y="351"/>
                  </a:lnTo>
                  <a:cubicBezTo>
                    <a:pt x="344" y="353"/>
                    <a:pt x="343" y="355"/>
                    <a:pt x="341" y="356"/>
                  </a:cubicBezTo>
                  <a:lnTo>
                    <a:pt x="315" y="379"/>
                  </a:lnTo>
                  <a:cubicBezTo>
                    <a:pt x="314" y="381"/>
                    <a:pt x="313" y="382"/>
                    <a:pt x="311" y="382"/>
                  </a:cubicBezTo>
                  <a:lnTo>
                    <a:pt x="281" y="399"/>
                  </a:lnTo>
                  <a:cubicBezTo>
                    <a:pt x="280" y="400"/>
                    <a:pt x="278" y="401"/>
                    <a:pt x="276" y="401"/>
                  </a:cubicBezTo>
                  <a:lnTo>
                    <a:pt x="243" y="411"/>
                  </a:lnTo>
                  <a:cubicBezTo>
                    <a:pt x="242" y="412"/>
                    <a:pt x="241" y="412"/>
                    <a:pt x="239" y="412"/>
                  </a:cubicBezTo>
                  <a:lnTo>
                    <a:pt x="203" y="416"/>
                  </a:lnTo>
                  <a:close/>
                  <a:moveTo>
                    <a:pt x="234" y="365"/>
                  </a:moveTo>
                  <a:lnTo>
                    <a:pt x="230" y="365"/>
                  </a:lnTo>
                  <a:lnTo>
                    <a:pt x="263" y="355"/>
                  </a:lnTo>
                  <a:lnTo>
                    <a:pt x="258" y="358"/>
                  </a:lnTo>
                  <a:lnTo>
                    <a:pt x="288" y="341"/>
                  </a:lnTo>
                  <a:lnTo>
                    <a:pt x="284" y="343"/>
                  </a:lnTo>
                  <a:lnTo>
                    <a:pt x="310" y="320"/>
                  </a:lnTo>
                  <a:lnTo>
                    <a:pt x="305" y="326"/>
                  </a:lnTo>
                  <a:lnTo>
                    <a:pt x="342" y="268"/>
                  </a:lnTo>
                  <a:lnTo>
                    <a:pt x="339" y="274"/>
                  </a:lnTo>
                  <a:lnTo>
                    <a:pt x="349" y="239"/>
                  </a:lnTo>
                  <a:lnTo>
                    <a:pt x="349" y="243"/>
                  </a:lnTo>
                  <a:lnTo>
                    <a:pt x="353" y="206"/>
                  </a:lnTo>
                  <a:lnTo>
                    <a:pt x="353" y="211"/>
                  </a:lnTo>
                  <a:lnTo>
                    <a:pt x="349" y="174"/>
                  </a:lnTo>
                  <a:lnTo>
                    <a:pt x="349" y="178"/>
                  </a:lnTo>
                  <a:lnTo>
                    <a:pt x="339" y="144"/>
                  </a:lnTo>
                  <a:lnTo>
                    <a:pt x="342" y="150"/>
                  </a:lnTo>
                  <a:lnTo>
                    <a:pt x="305" y="91"/>
                  </a:lnTo>
                  <a:lnTo>
                    <a:pt x="310" y="97"/>
                  </a:lnTo>
                  <a:lnTo>
                    <a:pt x="284" y="75"/>
                  </a:lnTo>
                  <a:lnTo>
                    <a:pt x="288" y="77"/>
                  </a:lnTo>
                  <a:lnTo>
                    <a:pt x="258" y="60"/>
                  </a:lnTo>
                  <a:lnTo>
                    <a:pt x="262" y="62"/>
                  </a:lnTo>
                  <a:lnTo>
                    <a:pt x="229" y="51"/>
                  </a:lnTo>
                  <a:lnTo>
                    <a:pt x="234" y="52"/>
                  </a:lnTo>
                  <a:lnTo>
                    <a:pt x="198" y="48"/>
                  </a:lnTo>
                  <a:lnTo>
                    <a:pt x="203" y="48"/>
                  </a:lnTo>
                  <a:lnTo>
                    <a:pt x="168" y="52"/>
                  </a:lnTo>
                  <a:lnTo>
                    <a:pt x="173" y="51"/>
                  </a:lnTo>
                  <a:lnTo>
                    <a:pt x="140" y="62"/>
                  </a:lnTo>
                  <a:lnTo>
                    <a:pt x="144" y="60"/>
                  </a:lnTo>
                  <a:lnTo>
                    <a:pt x="114" y="77"/>
                  </a:lnTo>
                  <a:lnTo>
                    <a:pt x="118" y="75"/>
                  </a:lnTo>
                  <a:lnTo>
                    <a:pt x="92" y="97"/>
                  </a:lnTo>
                  <a:lnTo>
                    <a:pt x="97" y="91"/>
                  </a:lnTo>
                  <a:lnTo>
                    <a:pt x="59" y="150"/>
                  </a:lnTo>
                  <a:lnTo>
                    <a:pt x="61" y="144"/>
                  </a:lnTo>
                  <a:lnTo>
                    <a:pt x="51" y="178"/>
                  </a:lnTo>
                  <a:lnTo>
                    <a:pt x="52" y="174"/>
                  </a:lnTo>
                  <a:lnTo>
                    <a:pt x="48" y="211"/>
                  </a:lnTo>
                  <a:lnTo>
                    <a:pt x="48" y="206"/>
                  </a:lnTo>
                  <a:lnTo>
                    <a:pt x="52" y="243"/>
                  </a:lnTo>
                  <a:lnTo>
                    <a:pt x="52" y="239"/>
                  </a:lnTo>
                  <a:lnTo>
                    <a:pt x="62" y="274"/>
                  </a:lnTo>
                  <a:lnTo>
                    <a:pt x="59" y="267"/>
                  </a:lnTo>
                  <a:lnTo>
                    <a:pt x="97" y="325"/>
                  </a:lnTo>
                  <a:lnTo>
                    <a:pt x="92" y="320"/>
                  </a:lnTo>
                  <a:lnTo>
                    <a:pt x="118" y="343"/>
                  </a:lnTo>
                  <a:lnTo>
                    <a:pt x="114" y="341"/>
                  </a:lnTo>
                  <a:lnTo>
                    <a:pt x="144" y="358"/>
                  </a:lnTo>
                  <a:lnTo>
                    <a:pt x="139" y="355"/>
                  </a:lnTo>
                  <a:lnTo>
                    <a:pt x="172" y="365"/>
                  </a:lnTo>
                  <a:lnTo>
                    <a:pt x="168" y="365"/>
                  </a:lnTo>
                  <a:lnTo>
                    <a:pt x="203" y="369"/>
                  </a:lnTo>
                  <a:lnTo>
                    <a:pt x="198" y="369"/>
                  </a:lnTo>
                  <a:lnTo>
                    <a:pt x="234" y="365"/>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49" name="Freeform 125"/>
            <p:cNvSpPr>
              <a:spLocks/>
            </p:cNvSpPr>
            <p:nvPr/>
          </p:nvSpPr>
          <p:spPr bwMode="auto">
            <a:xfrm>
              <a:off x="7472363" y="2391247"/>
              <a:ext cx="119063" cy="125413"/>
            </a:xfrm>
            <a:custGeom>
              <a:avLst/>
              <a:gdLst/>
              <a:ahLst/>
              <a:cxnLst>
                <a:cxn ang="0">
                  <a:pos x="176" y="368"/>
                </a:cxn>
                <a:cxn ang="0">
                  <a:pos x="0" y="184"/>
                </a:cxn>
                <a:cxn ang="0">
                  <a:pos x="0" y="184"/>
                </a:cxn>
                <a:cxn ang="0">
                  <a:pos x="0" y="184"/>
                </a:cxn>
                <a:cxn ang="0">
                  <a:pos x="176" y="0"/>
                </a:cxn>
                <a:cxn ang="0">
                  <a:pos x="176" y="0"/>
                </a:cxn>
                <a:cxn ang="0">
                  <a:pos x="176" y="0"/>
                </a:cxn>
                <a:cxn ang="0">
                  <a:pos x="352" y="184"/>
                </a:cxn>
                <a:cxn ang="0">
                  <a:pos x="352" y="184"/>
                </a:cxn>
                <a:cxn ang="0">
                  <a:pos x="352" y="184"/>
                </a:cxn>
                <a:cxn ang="0">
                  <a:pos x="176" y="368"/>
                </a:cxn>
                <a:cxn ang="0">
                  <a:pos x="176" y="368"/>
                </a:cxn>
              </a:cxnLst>
              <a:rect l="0" t="0" r="r" b="b"/>
              <a:pathLst>
                <a:path w="352" h="368">
                  <a:moveTo>
                    <a:pt x="176" y="368"/>
                  </a:moveTo>
                  <a:cubicBezTo>
                    <a:pt x="79" y="368"/>
                    <a:pt x="0" y="286"/>
                    <a:pt x="0" y="184"/>
                  </a:cubicBezTo>
                  <a:cubicBezTo>
                    <a:pt x="0" y="184"/>
                    <a:pt x="0" y="184"/>
                    <a:pt x="0" y="184"/>
                  </a:cubicBezTo>
                  <a:lnTo>
                    <a:pt x="0" y="184"/>
                  </a:lnTo>
                  <a:cubicBezTo>
                    <a:pt x="0" y="83"/>
                    <a:pt x="79" y="0"/>
                    <a:pt x="176" y="0"/>
                  </a:cubicBezTo>
                  <a:cubicBezTo>
                    <a:pt x="176" y="0"/>
                    <a:pt x="176" y="0"/>
                    <a:pt x="176" y="0"/>
                  </a:cubicBezTo>
                  <a:lnTo>
                    <a:pt x="176" y="0"/>
                  </a:lnTo>
                  <a:cubicBezTo>
                    <a:pt x="274" y="0"/>
                    <a:pt x="352" y="83"/>
                    <a:pt x="352" y="184"/>
                  </a:cubicBezTo>
                  <a:cubicBezTo>
                    <a:pt x="352" y="184"/>
                    <a:pt x="352" y="184"/>
                    <a:pt x="352" y="184"/>
                  </a:cubicBezTo>
                  <a:lnTo>
                    <a:pt x="352" y="184"/>
                  </a:lnTo>
                  <a:cubicBezTo>
                    <a:pt x="352" y="286"/>
                    <a:pt x="274" y="368"/>
                    <a:pt x="176" y="368"/>
                  </a:cubicBezTo>
                  <a:cubicBezTo>
                    <a:pt x="176" y="368"/>
                    <a:pt x="176" y="368"/>
                    <a:pt x="176" y="368"/>
                  </a:cubicBezTo>
                  <a:close/>
                </a:path>
              </a:pathLst>
            </a:custGeom>
            <a:solidFill>
              <a:srgbClr val="FFFFF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50" name="Freeform 126"/>
            <p:cNvSpPr>
              <a:spLocks noEditPoints="1"/>
            </p:cNvSpPr>
            <p:nvPr/>
          </p:nvSpPr>
          <p:spPr bwMode="auto">
            <a:xfrm>
              <a:off x="7464425" y="2383309"/>
              <a:ext cx="134938" cy="141288"/>
            </a:xfrm>
            <a:custGeom>
              <a:avLst/>
              <a:gdLst/>
              <a:ahLst/>
              <a:cxnLst>
                <a:cxn ang="0">
                  <a:pos x="198" y="416"/>
                </a:cxn>
                <a:cxn ang="0">
                  <a:pos x="159" y="411"/>
                </a:cxn>
                <a:cxn ang="0">
                  <a:pos x="121" y="399"/>
                </a:cxn>
                <a:cxn ang="0">
                  <a:pos x="87" y="379"/>
                </a:cxn>
                <a:cxn ang="0">
                  <a:pos x="56" y="352"/>
                </a:cxn>
                <a:cxn ang="0">
                  <a:pos x="15" y="287"/>
                </a:cxn>
                <a:cxn ang="0">
                  <a:pos x="5" y="248"/>
                </a:cxn>
                <a:cxn ang="0">
                  <a:pos x="1" y="206"/>
                </a:cxn>
                <a:cxn ang="0">
                  <a:pos x="5" y="165"/>
                </a:cxn>
                <a:cxn ang="0">
                  <a:pos x="18" y="124"/>
                </a:cxn>
                <a:cxn ang="0">
                  <a:pos x="61" y="60"/>
                </a:cxn>
                <a:cxn ang="0">
                  <a:pos x="91" y="36"/>
                </a:cxn>
                <a:cxn ang="0">
                  <a:pos x="125" y="17"/>
                </a:cxn>
                <a:cxn ang="0">
                  <a:pos x="163" y="5"/>
                </a:cxn>
                <a:cxn ang="0">
                  <a:pos x="203" y="1"/>
                </a:cxn>
                <a:cxn ang="0">
                  <a:pos x="244" y="6"/>
                </a:cxn>
                <a:cxn ang="0">
                  <a:pos x="281" y="19"/>
                </a:cxn>
                <a:cxn ang="0">
                  <a:pos x="315" y="38"/>
                </a:cxn>
                <a:cxn ang="0">
                  <a:pos x="346" y="66"/>
                </a:cxn>
                <a:cxn ang="0">
                  <a:pos x="385" y="131"/>
                </a:cxn>
                <a:cxn ang="0">
                  <a:pos x="396" y="169"/>
                </a:cxn>
                <a:cxn ang="0">
                  <a:pos x="400" y="211"/>
                </a:cxn>
                <a:cxn ang="0">
                  <a:pos x="396" y="252"/>
                </a:cxn>
                <a:cxn ang="0">
                  <a:pos x="383" y="293"/>
                </a:cxn>
                <a:cxn ang="0">
                  <a:pos x="341" y="356"/>
                </a:cxn>
                <a:cxn ang="0">
                  <a:pos x="311" y="382"/>
                </a:cxn>
                <a:cxn ang="0">
                  <a:pos x="276" y="401"/>
                </a:cxn>
                <a:cxn ang="0">
                  <a:pos x="239" y="412"/>
                </a:cxn>
                <a:cxn ang="0">
                  <a:pos x="234" y="365"/>
                </a:cxn>
                <a:cxn ang="0">
                  <a:pos x="263" y="355"/>
                </a:cxn>
                <a:cxn ang="0">
                  <a:pos x="288" y="341"/>
                </a:cxn>
                <a:cxn ang="0">
                  <a:pos x="310" y="320"/>
                </a:cxn>
                <a:cxn ang="0">
                  <a:pos x="342" y="268"/>
                </a:cxn>
                <a:cxn ang="0">
                  <a:pos x="349" y="239"/>
                </a:cxn>
                <a:cxn ang="0">
                  <a:pos x="353" y="206"/>
                </a:cxn>
                <a:cxn ang="0">
                  <a:pos x="349" y="174"/>
                </a:cxn>
                <a:cxn ang="0">
                  <a:pos x="339" y="144"/>
                </a:cxn>
                <a:cxn ang="0">
                  <a:pos x="305" y="91"/>
                </a:cxn>
                <a:cxn ang="0">
                  <a:pos x="284" y="75"/>
                </a:cxn>
                <a:cxn ang="0">
                  <a:pos x="258" y="60"/>
                </a:cxn>
                <a:cxn ang="0">
                  <a:pos x="229" y="51"/>
                </a:cxn>
                <a:cxn ang="0">
                  <a:pos x="198" y="48"/>
                </a:cxn>
                <a:cxn ang="0">
                  <a:pos x="168" y="52"/>
                </a:cxn>
                <a:cxn ang="0">
                  <a:pos x="140" y="62"/>
                </a:cxn>
                <a:cxn ang="0">
                  <a:pos x="114" y="77"/>
                </a:cxn>
                <a:cxn ang="0">
                  <a:pos x="92" y="97"/>
                </a:cxn>
                <a:cxn ang="0">
                  <a:pos x="59" y="150"/>
                </a:cxn>
                <a:cxn ang="0">
                  <a:pos x="51" y="178"/>
                </a:cxn>
                <a:cxn ang="0">
                  <a:pos x="48" y="211"/>
                </a:cxn>
                <a:cxn ang="0">
                  <a:pos x="52" y="243"/>
                </a:cxn>
                <a:cxn ang="0">
                  <a:pos x="62" y="274"/>
                </a:cxn>
                <a:cxn ang="0">
                  <a:pos x="97" y="325"/>
                </a:cxn>
                <a:cxn ang="0">
                  <a:pos x="118" y="343"/>
                </a:cxn>
                <a:cxn ang="0">
                  <a:pos x="144" y="358"/>
                </a:cxn>
                <a:cxn ang="0">
                  <a:pos x="172" y="365"/>
                </a:cxn>
                <a:cxn ang="0">
                  <a:pos x="203" y="369"/>
                </a:cxn>
                <a:cxn ang="0">
                  <a:pos x="234" y="365"/>
                </a:cxn>
              </a:cxnLst>
              <a:rect l="0" t="0" r="r" b="b"/>
              <a:pathLst>
                <a:path w="401" h="417">
                  <a:moveTo>
                    <a:pt x="203" y="416"/>
                  </a:moveTo>
                  <a:cubicBezTo>
                    <a:pt x="201" y="417"/>
                    <a:pt x="200" y="417"/>
                    <a:pt x="198" y="416"/>
                  </a:cubicBezTo>
                  <a:lnTo>
                    <a:pt x="163" y="412"/>
                  </a:lnTo>
                  <a:cubicBezTo>
                    <a:pt x="161" y="412"/>
                    <a:pt x="160" y="412"/>
                    <a:pt x="159" y="411"/>
                  </a:cubicBezTo>
                  <a:lnTo>
                    <a:pt x="126" y="401"/>
                  </a:lnTo>
                  <a:cubicBezTo>
                    <a:pt x="124" y="401"/>
                    <a:pt x="122" y="400"/>
                    <a:pt x="121" y="399"/>
                  </a:cubicBezTo>
                  <a:lnTo>
                    <a:pt x="91" y="382"/>
                  </a:lnTo>
                  <a:cubicBezTo>
                    <a:pt x="89" y="382"/>
                    <a:pt x="88" y="381"/>
                    <a:pt x="87" y="379"/>
                  </a:cubicBezTo>
                  <a:lnTo>
                    <a:pt x="61" y="356"/>
                  </a:lnTo>
                  <a:cubicBezTo>
                    <a:pt x="59" y="355"/>
                    <a:pt x="58" y="353"/>
                    <a:pt x="56" y="352"/>
                  </a:cubicBezTo>
                  <a:lnTo>
                    <a:pt x="18" y="294"/>
                  </a:lnTo>
                  <a:cubicBezTo>
                    <a:pt x="17" y="292"/>
                    <a:pt x="16" y="289"/>
                    <a:pt x="15" y="287"/>
                  </a:cubicBezTo>
                  <a:lnTo>
                    <a:pt x="5" y="252"/>
                  </a:lnTo>
                  <a:cubicBezTo>
                    <a:pt x="5" y="251"/>
                    <a:pt x="5" y="249"/>
                    <a:pt x="5" y="248"/>
                  </a:cubicBezTo>
                  <a:lnTo>
                    <a:pt x="1" y="211"/>
                  </a:lnTo>
                  <a:cubicBezTo>
                    <a:pt x="0" y="209"/>
                    <a:pt x="0" y="208"/>
                    <a:pt x="1" y="206"/>
                  </a:cubicBezTo>
                  <a:lnTo>
                    <a:pt x="5" y="169"/>
                  </a:lnTo>
                  <a:cubicBezTo>
                    <a:pt x="5" y="167"/>
                    <a:pt x="5" y="166"/>
                    <a:pt x="5" y="165"/>
                  </a:cubicBezTo>
                  <a:lnTo>
                    <a:pt x="15" y="131"/>
                  </a:lnTo>
                  <a:cubicBezTo>
                    <a:pt x="16" y="128"/>
                    <a:pt x="17" y="126"/>
                    <a:pt x="18" y="124"/>
                  </a:cubicBezTo>
                  <a:lnTo>
                    <a:pt x="56" y="65"/>
                  </a:lnTo>
                  <a:cubicBezTo>
                    <a:pt x="58" y="63"/>
                    <a:pt x="59" y="62"/>
                    <a:pt x="61" y="60"/>
                  </a:cubicBezTo>
                  <a:lnTo>
                    <a:pt x="87" y="38"/>
                  </a:lnTo>
                  <a:cubicBezTo>
                    <a:pt x="88" y="37"/>
                    <a:pt x="89" y="36"/>
                    <a:pt x="91" y="36"/>
                  </a:cubicBezTo>
                  <a:lnTo>
                    <a:pt x="121" y="19"/>
                  </a:lnTo>
                  <a:cubicBezTo>
                    <a:pt x="122" y="18"/>
                    <a:pt x="123" y="17"/>
                    <a:pt x="125" y="17"/>
                  </a:cubicBezTo>
                  <a:lnTo>
                    <a:pt x="158" y="6"/>
                  </a:lnTo>
                  <a:cubicBezTo>
                    <a:pt x="159" y="5"/>
                    <a:pt x="161" y="5"/>
                    <a:pt x="163" y="5"/>
                  </a:cubicBezTo>
                  <a:lnTo>
                    <a:pt x="198" y="1"/>
                  </a:lnTo>
                  <a:cubicBezTo>
                    <a:pt x="200" y="0"/>
                    <a:pt x="201" y="0"/>
                    <a:pt x="203" y="1"/>
                  </a:cubicBezTo>
                  <a:lnTo>
                    <a:pt x="239" y="5"/>
                  </a:lnTo>
                  <a:cubicBezTo>
                    <a:pt x="241" y="5"/>
                    <a:pt x="242" y="5"/>
                    <a:pt x="244" y="6"/>
                  </a:cubicBezTo>
                  <a:lnTo>
                    <a:pt x="277" y="17"/>
                  </a:lnTo>
                  <a:cubicBezTo>
                    <a:pt x="279" y="17"/>
                    <a:pt x="280" y="18"/>
                    <a:pt x="281" y="19"/>
                  </a:cubicBezTo>
                  <a:lnTo>
                    <a:pt x="311" y="36"/>
                  </a:lnTo>
                  <a:cubicBezTo>
                    <a:pt x="313" y="36"/>
                    <a:pt x="314" y="37"/>
                    <a:pt x="315" y="38"/>
                  </a:cubicBezTo>
                  <a:lnTo>
                    <a:pt x="341" y="60"/>
                  </a:lnTo>
                  <a:cubicBezTo>
                    <a:pt x="343" y="62"/>
                    <a:pt x="344" y="64"/>
                    <a:pt x="346" y="66"/>
                  </a:cubicBezTo>
                  <a:lnTo>
                    <a:pt x="383" y="125"/>
                  </a:lnTo>
                  <a:cubicBezTo>
                    <a:pt x="384" y="127"/>
                    <a:pt x="385" y="129"/>
                    <a:pt x="385" y="131"/>
                  </a:cubicBezTo>
                  <a:lnTo>
                    <a:pt x="395" y="165"/>
                  </a:lnTo>
                  <a:cubicBezTo>
                    <a:pt x="396" y="166"/>
                    <a:pt x="396" y="167"/>
                    <a:pt x="396" y="169"/>
                  </a:cubicBezTo>
                  <a:lnTo>
                    <a:pt x="400" y="206"/>
                  </a:lnTo>
                  <a:cubicBezTo>
                    <a:pt x="401" y="208"/>
                    <a:pt x="401" y="209"/>
                    <a:pt x="400" y="211"/>
                  </a:cubicBezTo>
                  <a:lnTo>
                    <a:pt x="396" y="248"/>
                  </a:lnTo>
                  <a:cubicBezTo>
                    <a:pt x="396" y="249"/>
                    <a:pt x="396" y="251"/>
                    <a:pt x="396" y="252"/>
                  </a:cubicBezTo>
                  <a:lnTo>
                    <a:pt x="386" y="287"/>
                  </a:lnTo>
                  <a:cubicBezTo>
                    <a:pt x="385" y="289"/>
                    <a:pt x="384" y="291"/>
                    <a:pt x="383" y="293"/>
                  </a:cubicBezTo>
                  <a:lnTo>
                    <a:pt x="346" y="351"/>
                  </a:lnTo>
                  <a:cubicBezTo>
                    <a:pt x="344" y="353"/>
                    <a:pt x="343" y="355"/>
                    <a:pt x="341" y="356"/>
                  </a:cubicBezTo>
                  <a:lnTo>
                    <a:pt x="315" y="379"/>
                  </a:lnTo>
                  <a:cubicBezTo>
                    <a:pt x="314" y="381"/>
                    <a:pt x="313" y="382"/>
                    <a:pt x="311" y="382"/>
                  </a:cubicBezTo>
                  <a:lnTo>
                    <a:pt x="281" y="399"/>
                  </a:lnTo>
                  <a:cubicBezTo>
                    <a:pt x="280" y="400"/>
                    <a:pt x="278" y="401"/>
                    <a:pt x="276" y="401"/>
                  </a:cubicBezTo>
                  <a:lnTo>
                    <a:pt x="243" y="411"/>
                  </a:lnTo>
                  <a:cubicBezTo>
                    <a:pt x="242" y="412"/>
                    <a:pt x="241" y="412"/>
                    <a:pt x="239" y="412"/>
                  </a:cubicBezTo>
                  <a:lnTo>
                    <a:pt x="203" y="416"/>
                  </a:lnTo>
                  <a:close/>
                  <a:moveTo>
                    <a:pt x="234" y="365"/>
                  </a:moveTo>
                  <a:lnTo>
                    <a:pt x="230" y="365"/>
                  </a:lnTo>
                  <a:lnTo>
                    <a:pt x="263" y="355"/>
                  </a:lnTo>
                  <a:lnTo>
                    <a:pt x="258" y="358"/>
                  </a:lnTo>
                  <a:lnTo>
                    <a:pt x="288" y="341"/>
                  </a:lnTo>
                  <a:lnTo>
                    <a:pt x="284" y="343"/>
                  </a:lnTo>
                  <a:lnTo>
                    <a:pt x="310" y="320"/>
                  </a:lnTo>
                  <a:lnTo>
                    <a:pt x="305" y="326"/>
                  </a:lnTo>
                  <a:lnTo>
                    <a:pt x="342" y="268"/>
                  </a:lnTo>
                  <a:lnTo>
                    <a:pt x="339" y="274"/>
                  </a:lnTo>
                  <a:lnTo>
                    <a:pt x="349" y="239"/>
                  </a:lnTo>
                  <a:lnTo>
                    <a:pt x="349" y="243"/>
                  </a:lnTo>
                  <a:lnTo>
                    <a:pt x="353" y="206"/>
                  </a:lnTo>
                  <a:lnTo>
                    <a:pt x="353" y="211"/>
                  </a:lnTo>
                  <a:lnTo>
                    <a:pt x="349" y="174"/>
                  </a:lnTo>
                  <a:lnTo>
                    <a:pt x="349" y="178"/>
                  </a:lnTo>
                  <a:lnTo>
                    <a:pt x="339" y="144"/>
                  </a:lnTo>
                  <a:lnTo>
                    <a:pt x="342" y="150"/>
                  </a:lnTo>
                  <a:lnTo>
                    <a:pt x="305" y="91"/>
                  </a:lnTo>
                  <a:lnTo>
                    <a:pt x="310" y="97"/>
                  </a:lnTo>
                  <a:lnTo>
                    <a:pt x="284" y="75"/>
                  </a:lnTo>
                  <a:lnTo>
                    <a:pt x="288" y="77"/>
                  </a:lnTo>
                  <a:lnTo>
                    <a:pt x="258" y="60"/>
                  </a:lnTo>
                  <a:lnTo>
                    <a:pt x="262" y="62"/>
                  </a:lnTo>
                  <a:lnTo>
                    <a:pt x="229" y="51"/>
                  </a:lnTo>
                  <a:lnTo>
                    <a:pt x="234" y="52"/>
                  </a:lnTo>
                  <a:lnTo>
                    <a:pt x="198" y="48"/>
                  </a:lnTo>
                  <a:lnTo>
                    <a:pt x="203" y="48"/>
                  </a:lnTo>
                  <a:lnTo>
                    <a:pt x="168" y="52"/>
                  </a:lnTo>
                  <a:lnTo>
                    <a:pt x="173" y="51"/>
                  </a:lnTo>
                  <a:lnTo>
                    <a:pt x="140" y="62"/>
                  </a:lnTo>
                  <a:lnTo>
                    <a:pt x="144" y="60"/>
                  </a:lnTo>
                  <a:lnTo>
                    <a:pt x="114" y="77"/>
                  </a:lnTo>
                  <a:lnTo>
                    <a:pt x="118" y="75"/>
                  </a:lnTo>
                  <a:lnTo>
                    <a:pt x="92" y="97"/>
                  </a:lnTo>
                  <a:lnTo>
                    <a:pt x="97" y="91"/>
                  </a:lnTo>
                  <a:lnTo>
                    <a:pt x="59" y="150"/>
                  </a:lnTo>
                  <a:lnTo>
                    <a:pt x="61" y="144"/>
                  </a:lnTo>
                  <a:lnTo>
                    <a:pt x="51" y="178"/>
                  </a:lnTo>
                  <a:lnTo>
                    <a:pt x="52" y="174"/>
                  </a:lnTo>
                  <a:lnTo>
                    <a:pt x="48" y="211"/>
                  </a:lnTo>
                  <a:lnTo>
                    <a:pt x="48" y="206"/>
                  </a:lnTo>
                  <a:lnTo>
                    <a:pt x="52" y="243"/>
                  </a:lnTo>
                  <a:lnTo>
                    <a:pt x="52" y="239"/>
                  </a:lnTo>
                  <a:lnTo>
                    <a:pt x="62" y="274"/>
                  </a:lnTo>
                  <a:lnTo>
                    <a:pt x="59" y="267"/>
                  </a:lnTo>
                  <a:lnTo>
                    <a:pt x="97" y="325"/>
                  </a:lnTo>
                  <a:lnTo>
                    <a:pt x="92" y="320"/>
                  </a:lnTo>
                  <a:lnTo>
                    <a:pt x="118" y="343"/>
                  </a:lnTo>
                  <a:lnTo>
                    <a:pt x="114" y="341"/>
                  </a:lnTo>
                  <a:lnTo>
                    <a:pt x="144" y="358"/>
                  </a:lnTo>
                  <a:lnTo>
                    <a:pt x="139" y="355"/>
                  </a:lnTo>
                  <a:lnTo>
                    <a:pt x="172" y="365"/>
                  </a:lnTo>
                  <a:lnTo>
                    <a:pt x="168" y="365"/>
                  </a:lnTo>
                  <a:lnTo>
                    <a:pt x="203" y="369"/>
                  </a:lnTo>
                  <a:lnTo>
                    <a:pt x="198" y="369"/>
                  </a:lnTo>
                  <a:lnTo>
                    <a:pt x="234" y="365"/>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51" name="Freeform 127"/>
            <p:cNvSpPr>
              <a:spLocks/>
            </p:cNvSpPr>
            <p:nvPr/>
          </p:nvSpPr>
          <p:spPr bwMode="auto">
            <a:xfrm>
              <a:off x="7677150" y="2391247"/>
              <a:ext cx="123825" cy="125413"/>
            </a:xfrm>
            <a:custGeom>
              <a:avLst/>
              <a:gdLst/>
              <a:ahLst/>
              <a:cxnLst>
                <a:cxn ang="0">
                  <a:pos x="184" y="368"/>
                </a:cxn>
                <a:cxn ang="0">
                  <a:pos x="0" y="184"/>
                </a:cxn>
                <a:cxn ang="0">
                  <a:pos x="0" y="184"/>
                </a:cxn>
                <a:cxn ang="0">
                  <a:pos x="0" y="184"/>
                </a:cxn>
                <a:cxn ang="0">
                  <a:pos x="184" y="0"/>
                </a:cxn>
                <a:cxn ang="0">
                  <a:pos x="184" y="0"/>
                </a:cxn>
                <a:cxn ang="0">
                  <a:pos x="184" y="0"/>
                </a:cxn>
                <a:cxn ang="0">
                  <a:pos x="368" y="184"/>
                </a:cxn>
                <a:cxn ang="0">
                  <a:pos x="368" y="184"/>
                </a:cxn>
                <a:cxn ang="0">
                  <a:pos x="368" y="184"/>
                </a:cxn>
                <a:cxn ang="0">
                  <a:pos x="184" y="368"/>
                </a:cxn>
                <a:cxn ang="0">
                  <a:pos x="184" y="368"/>
                </a:cxn>
              </a:cxnLst>
              <a:rect l="0" t="0" r="r" b="b"/>
              <a:pathLst>
                <a:path w="368" h="368">
                  <a:moveTo>
                    <a:pt x="184" y="368"/>
                  </a:moveTo>
                  <a:cubicBezTo>
                    <a:pt x="83" y="368"/>
                    <a:pt x="0" y="286"/>
                    <a:pt x="0" y="184"/>
                  </a:cubicBezTo>
                  <a:cubicBezTo>
                    <a:pt x="0" y="184"/>
                    <a:pt x="0" y="184"/>
                    <a:pt x="0" y="184"/>
                  </a:cubicBezTo>
                  <a:lnTo>
                    <a:pt x="0" y="184"/>
                  </a:lnTo>
                  <a:cubicBezTo>
                    <a:pt x="0" y="83"/>
                    <a:pt x="83" y="0"/>
                    <a:pt x="184" y="0"/>
                  </a:cubicBezTo>
                  <a:cubicBezTo>
                    <a:pt x="184" y="0"/>
                    <a:pt x="184" y="0"/>
                    <a:pt x="184" y="0"/>
                  </a:cubicBezTo>
                  <a:lnTo>
                    <a:pt x="184" y="0"/>
                  </a:lnTo>
                  <a:cubicBezTo>
                    <a:pt x="286" y="0"/>
                    <a:pt x="368" y="83"/>
                    <a:pt x="368" y="184"/>
                  </a:cubicBezTo>
                  <a:cubicBezTo>
                    <a:pt x="368" y="184"/>
                    <a:pt x="368" y="184"/>
                    <a:pt x="368" y="184"/>
                  </a:cubicBezTo>
                  <a:lnTo>
                    <a:pt x="368" y="184"/>
                  </a:lnTo>
                  <a:cubicBezTo>
                    <a:pt x="368" y="286"/>
                    <a:pt x="286" y="368"/>
                    <a:pt x="184" y="368"/>
                  </a:cubicBezTo>
                  <a:cubicBezTo>
                    <a:pt x="184" y="368"/>
                    <a:pt x="184" y="368"/>
                    <a:pt x="184" y="368"/>
                  </a:cubicBezTo>
                  <a:close/>
                </a:path>
              </a:pathLst>
            </a:custGeom>
            <a:solidFill>
              <a:srgbClr val="FFFFF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52" name="Freeform 128"/>
            <p:cNvSpPr>
              <a:spLocks noEditPoints="1"/>
            </p:cNvSpPr>
            <p:nvPr/>
          </p:nvSpPr>
          <p:spPr bwMode="auto">
            <a:xfrm>
              <a:off x="7669213" y="2383309"/>
              <a:ext cx="141288" cy="141288"/>
            </a:xfrm>
            <a:custGeom>
              <a:avLst/>
              <a:gdLst/>
              <a:ahLst/>
              <a:cxnLst>
                <a:cxn ang="0">
                  <a:pos x="169" y="412"/>
                </a:cxn>
                <a:cxn ang="0">
                  <a:pos x="126" y="400"/>
                </a:cxn>
                <a:cxn ang="0">
                  <a:pos x="63" y="357"/>
                </a:cxn>
                <a:cxn ang="0">
                  <a:pos x="35" y="323"/>
                </a:cxn>
                <a:cxn ang="0">
                  <a:pos x="6" y="253"/>
                </a:cxn>
                <a:cxn ang="0">
                  <a:pos x="1" y="206"/>
                </a:cxn>
                <a:cxn ang="0">
                  <a:pos x="17" y="130"/>
                </a:cxn>
                <a:cxn ang="0">
                  <a:pos x="38" y="90"/>
                </a:cxn>
                <a:cxn ang="0">
                  <a:pos x="90" y="38"/>
                </a:cxn>
                <a:cxn ang="0">
                  <a:pos x="130" y="17"/>
                </a:cxn>
                <a:cxn ang="0">
                  <a:pos x="206" y="1"/>
                </a:cxn>
                <a:cxn ang="0">
                  <a:pos x="253" y="6"/>
                </a:cxn>
                <a:cxn ang="0">
                  <a:pos x="323" y="35"/>
                </a:cxn>
                <a:cxn ang="0">
                  <a:pos x="357" y="63"/>
                </a:cxn>
                <a:cxn ang="0">
                  <a:pos x="400" y="126"/>
                </a:cxn>
                <a:cxn ang="0">
                  <a:pos x="412" y="169"/>
                </a:cxn>
                <a:cxn ang="0">
                  <a:pos x="412" y="248"/>
                </a:cxn>
                <a:cxn ang="0">
                  <a:pos x="400" y="292"/>
                </a:cxn>
                <a:cxn ang="0">
                  <a:pos x="357" y="354"/>
                </a:cxn>
                <a:cxn ang="0">
                  <a:pos x="323" y="383"/>
                </a:cxn>
                <a:cxn ang="0">
                  <a:pos x="252" y="412"/>
                </a:cxn>
                <a:cxn ang="0">
                  <a:pos x="243" y="365"/>
                </a:cxn>
                <a:cxn ang="0">
                  <a:pos x="269" y="357"/>
                </a:cxn>
                <a:cxn ang="0">
                  <a:pos x="323" y="320"/>
                </a:cxn>
                <a:cxn ang="0">
                  <a:pos x="340" y="300"/>
                </a:cxn>
                <a:cxn ang="0">
                  <a:pos x="365" y="239"/>
                </a:cxn>
                <a:cxn ang="0">
                  <a:pos x="369" y="211"/>
                </a:cxn>
                <a:cxn ang="0">
                  <a:pos x="355" y="144"/>
                </a:cxn>
                <a:cxn ang="0">
                  <a:pos x="343" y="121"/>
                </a:cxn>
                <a:cxn ang="0">
                  <a:pos x="296" y="75"/>
                </a:cxn>
                <a:cxn ang="0">
                  <a:pos x="273" y="62"/>
                </a:cxn>
                <a:cxn ang="0">
                  <a:pos x="206" y="48"/>
                </a:cxn>
                <a:cxn ang="0">
                  <a:pos x="179" y="51"/>
                </a:cxn>
                <a:cxn ang="0">
                  <a:pos x="117" y="78"/>
                </a:cxn>
                <a:cxn ang="0">
                  <a:pos x="97" y="94"/>
                </a:cxn>
                <a:cxn ang="0">
                  <a:pos x="61" y="149"/>
                </a:cxn>
                <a:cxn ang="0">
                  <a:pos x="52" y="174"/>
                </a:cxn>
                <a:cxn ang="0">
                  <a:pos x="52" y="243"/>
                </a:cxn>
                <a:cxn ang="0">
                  <a:pos x="61" y="269"/>
                </a:cxn>
                <a:cxn ang="0">
                  <a:pos x="97" y="323"/>
                </a:cxn>
                <a:cxn ang="0">
                  <a:pos x="117" y="340"/>
                </a:cxn>
                <a:cxn ang="0">
                  <a:pos x="178" y="365"/>
                </a:cxn>
                <a:cxn ang="0">
                  <a:pos x="206" y="369"/>
                </a:cxn>
              </a:cxnLst>
              <a:rect l="0" t="0" r="r" b="b"/>
              <a:pathLst>
                <a:path w="417" h="417">
                  <a:moveTo>
                    <a:pt x="211" y="416"/>
                  </a:moveTo>
                  <a:cubicBezTo>
                    <a:pt x="209" y="417"/>
                    <a:pt x="208" y="417"/>
                    <a:pt x="206" y="416"/>
                  </a:cubicBezTo>
                  <a:lnTo>
                    <a:pt x="169" y="412"/>
                  </a:lnTo>
                  <a:cubicBezTo>
                    <a:pt x="167" y="412"/>
                    <a:pt x="166" y="412"/>
                    <a:pt x="165" y="411"/>
                  </a:cubicBezTo>
                  <a:lnTo>
                    <a:pt x="131" y="401"/>
                  </a:lnTo>
                  <a:cubicBezTo>
                    <a:pt x="129" y="401"/>
                    <a:pt x="128" y="400"/>
                    <a:pt x="126" y="400"/>
                  </a:cubicBezTo>
                  <a:lnTo>
                    <a:pt x="94" y="383"/>
                  </a:lnTo>
                  <a:cubicBezTo>
                    <a:pt x="93" y="382"/>
                    <a:pt x="91" y="381"/>
                    <a:pt x="90" y="380"/>
                  </a:cubicBezTo>
                  <a:lnTo>
                    <a:pt x="63" y="357"/>
                  </a:lnTo>
                  <a:cubicBezTo>
                    <a:pt x="62" y="356"/>
                    <a:pt x="61" y="355"/>
                    <a:pt x="60" y="354"/>
                  </a:cubicBezTo>
                  <a:lnTo>
                    <a:pt x="38" y="327"/>
                  </a:lnTo>
                  <a:cubicBezTo>
                    <a:pt x="37" y="325"/>
                    <a:pt x="36" y="324"/>
                    <a:pt x="35" y="323"/>
                  </a:cubicBezTo>
                  <a:lnTo>
                    <a:pt x="18" y="292"/>
                  </a:lnTo>
                  <a:cubicBezTo>
                    <a:pt x="18" y="291"/>
                    <a:pt x="17" y="289"/>
                    <a:pt x="17" y="288"/>
                  </a:cubicBezTo>
                  <a:lnTo>
                    <a:pt x="6" y="253"/>
                  </a:lnTo>
                  <a:cubicBezTo>
                    <a:pt x="5" y="251"/>
                    <a:pt x="5" y="250"/>
                    <a:pt x="5" y="248"/>
                  </a:cubicBezTo>
                  <a:lnTo>
                    <a:pt x="1" y="211"/>
                  </a:lnTo>
                  <a:cubicBezTo>
                    <a:pt x="0" y="209"/>
                    <a:pt x="0" y="208"/>
                    <a:pt x="1" y="206"/>
                  </a:cubicBezTo>
                  <a:lnTo>
                    <a:pt x="5" y="169"/>
                  </a:lnTo>
                  <a:cubicBezTo>
                    <a:pt x="5" y="167"/>
                    <a:pt x="5" y="166"/>
                    <a:pt x="6" y="164"/>
                  </a:cubicBezTo>
                  <a:lnTo>
                    <a:pt x="17" y="130"/>
                  </a:lnTo>
                  <a:cubicBezTo>
                    <a:pt x="17" y="129"/>
                    <a:pt x="18" y="127"/>
                    <a:pt x="18" y="126"/>
                  </a:cubicBezTo>
                  <a:lnTo>
                    <a:pt x="35" y="94"/>
                  </a:lnTo>
                  <a:cubicBezTo>
                    <a:pt x="36" y="93"/>
                    <a:pt x="37" y="92"/>
                    <a:pt x="38" y="90"/>
                  </a:cubicBezTo>
                  <a:lnTo>
                    <a:pt x="60" y="63"/>
                  </a:lnTo>
                  <a:cubicBezTo>
                    <a:pt x="61" y="62"/>
                    <a:pt x="62" y="61"/>
                    <a:pt x="63" y="60"/>
                  </a:cubicBezTo>
                  <a:lnTo>
                    <a:pt x="90" y="38"/>
                  </a:lnTo>
                  <a:cubicBezTo>
                    <a:pt x="92" y="37"/>
                    <a:pt x="93" y="36"/>
                    <a:pt x="94" y="35"/>
                  </a:cubicBezTo>
                  <a:lnTo>
                    <a:pt x="126" y="18"/>
                  </a:lnTo>
                  <a:cubicBezTo>
                    <a:pt x="127" y="18"/>
                    <a:pt x="129" y="17"/>
                    <a:pt x="130" y="17"/>
                  </a:cubicBezTo>
                  <a:lnTo>
                    <a:pt x="164" y="6"/>
                  </a:lnTo>
                  <a:cubicBezTo>
                    <a:pt x="166" y="5"/>
                    <a:pt x="167" y="5"/>
                    <a:pt x="169" y="5"/>
                  </a:cubicBezTo>
                  <a:lnTo>
                    <a:pt x="206" y="1"/>
                  </a:lnTo>
                  <a:cubicBezTo>
                    <a:pt x="208" y="0"/>
                    <a:pt x="209" y="0"/>
                    <a:pt x="211" y="1"/>
                  </a:cubicBezTo>
                  <a:lnTo>
                    <a:pt x="248" y="5"/>
                  </a:lnTo>
                  <a:cubicBezTo>
                    <a:pt x="250" y="5"/>
                    <a:pt x="251" y="5"/>
                    <a:pt x="253" y="6"/>
                  </a:cubicBezTo>
                  <a:lnTo>
                    <a:pt x="288" y="17"/>
                  </a:lnTo>
                  <a:cubicBezTo>
                    <a:pt x="289" y="17"/>
                    <a:pt x="291" y="18"/>
                    <a:pt x="292" y="18"/>
                  </a:cubicBezTo>
                  <a:lnTo>
                    <a:pt x="323" y="35"/>
                  </a:lnTo>
                  <a:cubicBezTo>
                    <a:pt x="324" y="36"/>
                    <a:pt x="325" y="37"/>
                    <a:pt x="327" y="38"/>
                  </a:cubicBezTo>
                  <a:lnTo>
                    <a:pt x="354" y="60"/>
                  </a:lnTo>
                  <a:cubicBezTo>
                    <a:pt x="355" y="61"/>
                    <a:pt x="356" y="62"/>
                    <a:pt x="357" y="63"/>
                  </a:cubicBezTo>
                  <a:lnTo>
                    <a:pt x="380" y="90"/>
                  </a:lnTo>
                  <a:cubicBezTo>
                    <a:pt x="381" y="91"/>
                    <a:pt x="382" y="93"/>
                    <a:pt x="383" y="94"/>
                  </a:cubicBezTo>
                  <a:lnTo>
                    <a:pt x="400" y="126"/>
                  </a:lnTo>
                  <a:cubicBezTo>
                    <a:pt x="400" y="128"/>
                    <a:pt x="401" y="129"/>
                    <a:pt x="401" y="131"/>
                  </a:cubicBezTo>
                  <a:lnTo>
                    <a:pt x="411" y="165"/>
                  </a:lnTo>
                  <a:cubicBezTo>
                    <a:pt x="412" y="166"/>
                    <a:pt x="412" y="167"/>
                    <a:pt x="412" y="169"/>
                  </a:cubicBezTo>
                  <a:lnTo>
                    <a:pt x="416" y="206"/>
                  </a:lnTo>
                  <a:cubicBezTo>
                    <a:pt x="417" y="208"/>
                    <a:pt x="417" y="209"/>
                    <a:pt x="416" y="211"/>
                  </a:cubicBezTo>
                  <a:lnTo>
                    <a:pt x="412" y="248"/>
                  </a:lnTo>
                  <a:cubicBezTo>
                    <a:pt x="412" y="249"/>
                    <a:pt x="412" y="251"/>
                    <a:pt x="412" y="252"/>
                  </a:cubicBezTo>
                  <a:lnTo>
                    <a:pt x="402" y="287"/>
                  </a:lnTo>
                  <a:cubicBezTo>
                    <a:pt x="401" y="289"/>
                    <a:pt x="400" y="290"/>
                    <a:pt x="400" y="292"/>
                  </a:cubicBezTo>
                  <a:lnTo>
                    <a:pt x="383" y="323"/>
                  </a:lnTo>
                  <a:cubicBezTo>
                    <a:pt x="382" y="324"/>
                    <a:pt x="381" y="326"/>
                    <a:pt x="380" y="327"/>
                  </a:cubicBezTo>
                  <a:lnTo>
                    <a:pt x="357" y="354"/>
                  </a:lnTo>
                  <a:cubicBezTo>
                    <a:pt x="356" y="355"/>
                    <a:pt x="355" y="356"/>
                    <a:pt x="354" y="357"/>
                  </a:cubicBezTo>
                  <a:lnTo>
                    <a:pt x="327" y="380"/>
                  </a:lnTo>
                  <a:cubicBezTo>
                    <a:pt x="326" y="381"/>
                    <a:pt x="324" y="382"/>
                    <a:pt x="323" y="383"/>
                  </a:cubicBezTo>
                  <a:lnTo>
                    <a:pt x="292" y="400"/>
                  </a:lnTo>
                  <a:cubicBezTo>
                    <a:pt x="290" y="400"/>
                    <a:pt x="289" y="401"/>
                    <a:pt x="287" y="402"/>
                  </a:cubicBezTo>
                  <a:lnTo>
                    <a:pt x="252" y="412"/>
                  </a:lnTo>
                  <a:cubicBezTo>
                    <a:pt x="251" y="412"/>
                    <a:pt x="249" y="412"/>
                    <a:pt x="248" y="412"/>
                  </a:cubicBezTo>
                  <a:lnTo>
                    <a:pt x="211" y="416"/>
                  </a:lnTo>
                  <a:close/>
                  <a:moveTo>
                    <a:pt x="243" y="365"/>
                  </a:moveTo>
                  <a:lnTo>
                    <a:pt x="239" y="365"/>
                  </a:lnTo>
                  <a:lnTo>
                    <a:pt x="274" y="355"/>
                  </a:lnTo>
                  <a:lnTo>
                    <a:pt x="269" y="357"/>
                  </a:lnTo>
                  <a:lnTo>
                    <a:pt x="300" y="340"/>
                  </a:lnTo>
                  <a:lnTo>
                    <a:pt x="296" y="343"/>
                  </a:lnTo>
                  <a:lnTo>
                    <a:pt x="323" y="320"/>
                  </a:lnTo>
                  <a:lnTo>
                    <a:pt x="320" y="323"/>
                  </a:lnTo>
                  <a:lnTo>
                    <a:pt x="343" y="296"/>
                  </a:lnTo>
                  <a:lnTo>
                    <a:pt x="340" y="300"/>
                  </a:lnTo>
                  <a:lnTo>
                    <a:pt x="357" y="269"/>
                  </a:lnTo>
                  <a:lnTo>
                    <a:pt x="355" y="274"/>
                  </a:lnTo>
                  <a:lnTo>
                    <a:pt x="365" y="239"/>
                  </a:lnTo>
                  <a:lnTo>
                    <a:pt x="365" y="243"/>
                  </a:lnTo>
                  <a:lnTo>
                    <a:pt x="369" y="206"/>
                  </a:lnTo>
                  <a:lnTo>
                    <a:pt x="369" y="211"/>
                  </a:lnTo>
                  <a:lnTo>
                    <a:pt x="365" y="174"/>
                  </a:lnTo>
                  <a:lnTo>
                    <a:pt x="365" y="178"/>
                  </a:lnTo>
                  <a:lnTo>
                    <a:pt x="355" y="144"/>
                  </a:lnTo>
                  <a:lnTo>
                    <a:pt x="357" y="149"/>
                  </a:lnTo>
                  <a:lnTo>
                    <a:pt x="340" y="117"/>
                  </a:lnTo>
                  <a:lnTo>
                    <a:pt x="343" y="121"/>
                  </a:lnTo>
                  <a:lnTo>
                    <a:pt x="320" y="94"/>
                  </a:lnTo>
                  <a:lnTo>
                    <a:pt x="323" y="97"/>
                  </a:lnTo>
                  <a:lnTo>
                    <a:pt x="296" y="75"/>
                  </a:lnTo>
                  <a:lnTo>
                    <a:pt x="300" y="78"/>
                  </a:lnTo>
                  <a:lnTo>
                    <a:pt x="269" y="61"/>
                  </a:lnTo>
                  <a:lnTo>
                    <a:pt x="273" y="62"/>
                  </a:lnTo>
                  <a:lnTo>
                    <a:pt x="238" y="51"/>
                  </a:lnTo>
                  <a:lnTo>
                    <a:pt x="243" y="52"/>
                  </a:lnTo>
                  <a:lnTo>
                    <a:pt x="206" y="48"/>
                  </a:lnTo>
                  <a:lnTo>
                    <a:pt x="211" y="48"/>
                  </a:lnTo>
                  <a:lnTo>
                    <a:pt x="174" y="52"/>
                  </a:lnTo>
                  <a:lnTo>
                    <a:pt x="179" y="51"/>
                  </a:lnTo>
                  <a:lnTo>
                    <a:pt x="145" y="62"/>
                  </a:lnTo>
                  <a:lnTo>
                    <a:pt x="149" y="61"/>
                  </a:lnTo>
                  <a:lnTo>
                    <a:pt x="117" y="78"/>
                  </a:lnTo>
                  <a:lnTo>
                    <a:pt x="121" y="75"/>
                  </a:lnTo>
                  <a:lnTo>
                    <a:pt x="94" y="97"/>
                  </a:lnTo>
                  <a:lnTo>
                    <a:pt x="97" y="94"/>
                  </a:lnTo>
                  <a:lnTo>
                    <a:pt x="75" y="121"/>
                  </a:lnTo>
                  <a:lnTo>
                    <a:pt x="78" y="117"/>
                  </a:lnTo>
                  <a:lnTo>
                    <a:pt x="61" y="149"/>
                  </a:lnTo>
                  <a:lnTo>
                    <a:pt x="62" y="145"/>
                  </a:lnTo>
                  <a:lnTo>
                    <a:pt x="51" y="179"/>
                  </a:lnTo>
                  <a:lnTo>
                    <a:pt x="52" y="174"/>
                  </a:lnTo>
                  <a:lnTo>
                    <a:pt x="48" y="211"/>
                  </a:lnTo>
                  <a:lnTo>
                    <a:pt x="48" y="206"/>
                  </a:lnTo>
                  <a:lnTo>
                    <a:pt x="52" y="243"/>
                  </a:lnTo>
                  <a:lnTo>
                    <a:pt x="51" y="238"/>
                  </a:lnTo>
                  <a:lnTo>
                    <a:pt x="62" y="273"/>
                  </a:lnTo>
                  <a:lnTo>
                    <a:pt x="61" y="269"/>
                  </a:lnTo>
                  <a:lnTo>
                    <a:pt x="78" y="300"/>
                  </a:lnTo>
                  <a:lnTo>
                    <a:pt x="75" y="296"/>
                  </a:lnTo>
                  <a:lnTo>
                    <a:pt x="97" y="323"/>
                  </a:lnTo>
                  <a:lnTo>
                    <a:pt x="94" y="320"/>
                  </a:lnTo>
                  <a:lnTo>
                    <a:pt x="121" y="343"/>
                  </a:lnTo>
                  <a:lnTo>
                    <a:pt x="117" y="340"/>
                  </a:lnTo>
                  <a:lnTo>
                    <a:pt x="149" y="357"/>
                  </a:lnTo>
                  <a:lnTo>
                    <a:pt x="144" y="355"/>
                  </a:lnTo>
                  <a:lnTo>
                    <a:pt x="178" y="365"/>
                  </a:lnTo>
                  <a:lnTo>
                    <a:pt x="174" y="365"/>
                  </a:lnTo>
                  <a:lnTo>
                    <a:pt x="211" y="369"/>
                  </a:lnTo>
                  <a:lnTo>
                    <a:pt x="206" y="369"/>
                  </a:lnTo>
                  <a:lnTo>
                    <a:pt x="243" y="365"/>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53" name="Freeform 129"/>
            <p:cNvSpPr>
              <a:spLocks/>
            </p:cNvSpPr>
            <p:nvPr/>
          </p:nvSpPr>
          <p:spPr bwMode="auto">
            <a:xfrm>
              <a:off x="7888288" y="2391247"/>
              <a:ext cx="117475" cy="125413"/>
            </a:xfrm>
            <a:custGeom>
              <a:avLst/>
              <a:gdLst/>
              <a:ahLst/>
              <a:cxnLst>
                <a:cxn ang="0">
                  <a:pos x="176" y="368"/>
                </a:cxn>
                <a:cxn ang="0">
                  <a:pos x="0" y="184"/>
                </a:cxn>
                <a:cxn ang="0">
                  <a:pos x="0" y="184"/>
                </a:cxn>
                <a:cxn ang="0">
                  <a:pos x="0" y="184"/>
                </a:cxn>
                <a:cxn ang="0">
                  <a:pos x="176" y="0"/>
                </a:cxn>
                <a:cxn ang="0">
                  <a:pos x="176" y="0"/>
                </a:cxn>
                <a:cxn ang="0">
                  <a:pos x="176" y="0"/>
                </a:cxn>
                <a:cxn ang="0">
                  <a:pos x="352" y="184"/>
                </a:cxn>
                <a:cxn ang="0">
                  <a:pos x="352" y="184"/>
                </a:cxn>
                <a:cxn ang="0">
                  <a:pos x="352" y="184"/>
                </a:cxn>
                <a:cxn ang="0">
                  <a:pos x="176" y="368"/>
                </a:cxn>
                <a:cxn ang="0">
                  <a:pos x="176" y="368"/>
                </a:cxn>
              </a:cxnLst>
              <a:rect l="0" t="0" r="r" b="b"/>
              <a:pathLst>
                <a:path w="352" h="368">
                  <a:moveTo>
                    <a:pt x="176" y="368"/>
                  </a:moveTo>
                  <a:cubicBezTo>
                    <a:pt x="79" y="368"/>
                    <a:pt x="0" y="286"/>
                    <a:pt x="0" y="184"/>
                  </a:cubicBezTo>
                  <a:cubicBezTo>
                    <a:pt x="0" y="184"/>
                    <a:pt x="0" y="184"/>
                    <a:pt x="0" y="184"/>
                  </a:cubicBezTo>
                  <a:lnTo>
                    <a:pt x="0" y="184"/>
                  </a:lnTo>
                  <a:cubicBezTo>
                    <a:pt x="0" y="83"/>
                    <a:pt x="79" y="0"/>
                    <a:pt x="176" y="0"/>
                  </a:cubicBezTo>
                  <a:cubicBezTo>
                    <a:pt x="176" y="0"/>
                    <a:pt x="176" y="0"/>
                    <a:pt x="176" y="0"/>
                  </a:cubicBezTo>
                  <a:lnTo>
                    <a:pt x="176" y="0"/>
                  </a:lnTo>
                  <a:cubicBezTo>
                    <a:pt x="274" y="0"/>
                    <a:pt x="352" y="83"/>
                    <a:pt x="352" y="184"/>
                  </a:cubicBezTo>
                  <a:cubicBezTo>
                    <a:pt x="352" y="184"/>
                    <a:pt x="352" y="184"/>
                    <a:pt x="352" y="184"/>
                  </a:cubicBezTo>
                  <a:lnTo>
                    <a:pt x="352" y="184"/>
                  </a:lnTo>
                  <a:cubicBezTo>
                    <a:pt x="352" y="286"/>
                    <a:pt x="274" y="368"/>
                    <a:pt x="176" y="368"/>
                  </a:cubicBezTo>
                  <a:cubicBezTo>
                    <a:pt x="176" y="368"/>
                    <a:pt x="176" y="368"/>
                    <a:pt x="176" y="368"/>
                  </a:cubicBezTo>
                  <a:close/>
                </a:path>
              </a:pathLst>
            </a:custGeom>
            <a:solidFill>
              <a:srgbClr val="FFFFF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54" name="Freeform 130"/>
            <p:cNvSpPr>
              <a:spLocks noEditPoints="1"/>
            </p:cNvSpPr>
            <p:nvPr/>
          </p:nvSpPr>
          <p:spPr bwMode="auto">
            <a:xfrm>
              <a:off x="7880350" y="2383309"/>
              <a:ext cx="134938" cy="141288"/>
            </a:xfrm>
            <a:custGeom>
              <a:avLst/>
              <a:gdLst/>
              <a:ahLst/>
              <a:cxnLst>
                <a:cxn ang="0">
                  <a:pos x="198" y="416"/>
                </a:cxn>
                <a:cxn ang="0">
                  <a:pos x="159" y="411"/>
                </a:cxn>
                <a:cxn ang="0">
                  <a:pos x="121" y="399"/>
                </a:cxn>
                <a:cxn ang="0">
                  <a:pos x="87" y="379"/>
                </a:cxn>
                <a:cxn ang="0">
                  <a:pos x="56" y="352"/>
                </a:cxn>
                <a:cxn ang="0">
                  <a:pos x="15" y="287"/>
                </a:cxn>
                <a:cxn ang="0">
                  <a:pos x="5" y="248"/>
                </a:cxn>
                <a:cxn ang="0">
                  <a:pos x="1" y="206"/>
                </a:cxn>
                <a:cxn ang="0">
                  <a:pos x="5" y="165"/>
                </a:cxn>
                <a:cxn ang="0">
                  <a:pos x="18" y="124"/>
                </a:cxn>
                <a:cxn ang="0">
                  <a:pos x="61" y="60"/>
                </a:cxn>
                <a:cxn ang="0">
                  <a:pos x="91" y="36"/>
                </a:cxn>
                <a:cxn ang="0">
                  <a:pos x="125" y="17"/>
                </a:cxn>
                <a:cxn ang="0">
                  <a:pos x="163" y="5"/>
                </a:cxn>
                <a:cxn ang="0">
                  <a:pos x="203" y="1"/>
                </a:cxn>
                <a:cxn ang="0">
                  <a:pos x="244" y="6"/>
                </a:cxn>
                <a:cxn ang="0">
                  <a:pos x="281" y="19"/>
                </a:cxn>
                <a:cxn ang="0">
                  <a:pos x="315" y="38"/>
                </a:cxn>
                <a:cxn ang="0">
                  <a:pos x="346" y="66"/>
                </a:cxn>
                <a:cxn ang="0">
                  <a:pos x="385" y="131"/>
                </a:cxn>
                <a:cxn ang="0">
                  <a:pos x="396" y="169"/>
                </a:cxn>
                <a:cxn ang="0">
                  <a:pos x="400" y="211"/>
                </a:cxn>
                <a:cxn ang="0">
                  <a:pos x="396" y="252"/>
                </a:cxn>
                <a:cxn ang="0">
                  <a:pos x="383" y="293"/>
                </a:cxn>
                <a:cxn ang="0">
                  <a:pos x="341" y="356"/>
                </a:cxn>
                <a:cxn ang="0">
                  <a:pos x="311" y="382"/>
                </a:cxn>
                <a:cxn ang="0">
                  <a:pos x="276" y="401"/>
                </a:cxn>
                <a:cxn ang="0">
                  <a:pos x="239" y="412"/>
                </a:cxn>
                <a:cxn ang="0">
                  <a:pos x="234" y="365"/>
                </a:cxn>
                <a:cxn ang="0">
                  <a:pos x="263" y="355"/>
                </a:cxn>
                <a:cxn ang="0">
                  <a:pos x="288" y="341"/>
                </a:cxn>
                <a:cxn ang="0">
                  <a:pos x="310" y="320"/>
                </a:cxn>
                <a:cxn ang="0">
                  <a:pos x="342" y="268"/>
                </a:cxn>
                <a:cxn ang="0">
                  <a:pos x="349" y="239"/>
                </a:cxn>
                <a:cxn ang="0">
                  <a:pos x="353" y="206"/>
                </a:cxn>
                <a:cxn ang="0">
                  <a:pos x="349" y="174"/>
                </a:cxn>
                <a:cxn ang="0">
                  <a:pos x="339" y="144"/>
                </a:cxn>
                <a:cxn ang="0">
                  <a:pos x="305" y="91"/>
                </a:cxn>
                <a:cxn ang="0">
                  <a:pos x="284" y="75"/>
                </a:cxn>
                <a:cxn ang="0">
                  <a:pos x="258" y="60"/>
                </a:cxn>
                <a:cxn ang="0">
                  <a:pos x="229" y="51"/>
                </a:cxn>
                <a:cxn ang="0">
                  <a:pos x="198" y="48"/>
                </a:cxn>
                <a:cxn ang="0">
                  <a:pos x="168" y="52"/>
                </a:cxn>
                <a:cxn ang="0">
                  <a:pos x="140" y="62"/>
                </a:cxn>
                <a:cxn ang="0">
                  <a:pos x="114" y="77"/>
                </a:cxn>
                <a:cxn ang="0">
                  <a:pos x="92" y="97"/>
                </a:cxn>
                <a:cxn ang="0">
                  <a:pos x="59" y="150"/>
                </a:cxn>
                <a:cxn ang="0">
                  <a:pos x="51" y="178"/>
                </a:cxn>
                <a:cxn ang="0">
                  <a:pos x="48" y="211"/>
                </a:cxn>
                <a:cxn ang="0">
                  <a:pos x="52" y="243"/>
                </a:cxn>
                <a:cxn ang="0">
                  <a:pos x="62" y="274"/>
                </a:cxn>
                <a:cxn ang="0">
                  <a:pos x="97" y="325"/>
                </a:cxn>
                <a:cxn ang="0">
                  <a:pos x="118" y="343"/>
                </a:cxn>
                <a:cxn ang="0">
                  <a:pos x="144" y="358"/>
                </a:cxn>
                <a:cxn ang="0">
                  <a:pos x="172" y="365"/>
                </a:cxn>
                <a:cxn ang="0">
                  <a:pos x="203" y="369"/>
                </a:cxn>
                <a:cxn ang="0">
                  <a:pos x="234" y="365"/>
                </a:cxn>
              </a:cxnLst>
              <a:rect l="0" t="0" r="r" b="b"/>
              <a:pathLst>
                <a:path w="401" h="417">
                  <a:moveTo>
                    <a:pt x="203" y="416"/>
                  </a:moveTo>
                  <a:cubicBezTo>
                    <a:pt x="201" y="417"/>
                    <a:pt x="200" y="417"/>
                    <a:pt x="198" y="416"/>
                  </a:cubicBezTo>
                  <a:lnTo>
                    <a:pt x="163" y="412"/>
                  </a:lnTo>
                  <a:cubicBezTo>
                    <a:pt x="161" y="412"/>
                    <a:pt x="160" y="412"/>
                    <a:pt x="159" y="411"/>
                  </a:cubicBezTo>
                  <a:lnTo>
                    <a:pt x="126" y="401"/>
                  </a:lnTo>
                  <a:cubicBezTo>
                    <a:pt x="124" y="401"/>
                    <a:pt x="122" y="400"/>
                    <a:pt x="121" y="399"/>
                  </a:cubicBezTo>
                  <a:lnTo>
                    <a:pt x="91" y="382"/>
                  </a:lnTo>
                  <a:cubicBezTo>
                    <a:pt x="89" y="382"/>
                    <a:pt x="88" y="381"/>
                    <a:pt x="87" y="379"/>
                  </a:cubicBezTo>
                  <a:lnTo>
                    <a:pt x="61" y="356"/>
                  </a:lnTo>
                  <a:cubicBezTo>
                    <a:pt x="59" y="355"/>
                    <a:pt x="58" y="353"/>
                    <a:pt x="56" y="352"/>
                  </a:cubicBezTo>
                  <a:lnTo>
                    <a:pt x="18" y="294"/>
                  </a:lnTo>
                  <a:cubicBezTo>
                    <a:pt x="17" y="292"/>
                    <a:pt x="16" y="289"/>
                    <a:pt x="15" y="287"/>
                  </a:cubicBezTo>
                  <a:lnTo>
                    <a:pt x="5" y="252"/>
                  </a:lnTo>
                  <a:cubicBezTo>
                    <a:pt x="5" y="251"/>
                    <a:pt x="5" y="249"/>
                    <a:pt x="5" y="248"/>
                  </a:cubicBezTo>
                  <a:lnTo>
                    <a:pt x="1" y="211"/>
                  </a:lnTo>
                  <a:cubicBezTo>
                    <a:pt x="0" y="209"/>
                    <a:pt x="0" y="208"/>
                    <a:pt x="1" y="206"/>
                  </a:cubicBezTo>
                  <a:lnTo>
                    <a:pt x="5" y="169"/>
                  </a:lnTo>
                  <a:cubicBezTo>
                    <a:pt x="5" y="167"/>
                    <a:pt x="5" y="166"/>
                    <a:pt x="5" y="165"/>
                  </a:cubicBezTo>
                  <a:lnTo>
                    <a:pt x="15" y="131"/>
                  </a:lnTo>
                  <a:cubicBezTo>
                    <a:pt x="16" y="128"/>
                    <a:pt x="17" y="126"/>
                    <a:pt x="18" y="124"/>
                  </a:cubicBezTo>
                  <a:lnTo>
                    <a:pt x="56" y="65"/>
                  </a:lnTo>
                  <a:cubicBezTo>
                    <a:pt x="58" y="63"/>
                    <a:pt x="59" y="62"/>
                    <a:pt x="61" y="60"/>
                  </a:cubicBezTo>
                  <a:lnTo>
                    <a:pt x="87" y="38"/>
                  </a:lnTo>
                  <a:cubicBezTo>
                    <a:pt x="88" y="37"/>
                    <a:pt x="89" y="36"/>
                    <a:pt x="91" y="36"/>
                  </a:cubicBezTo>
                  <a:lnTo>
                    <a:pt x="121" y="19"/>
                  </a:lnTo>
                  <a:cubicBezTo>
                    <a:pt x="122" y="18"/>
                    <a:pt x="123" y="17"/>
                    <a:pt x="125" y="17"/>
                  </a:cubicBezTo>
                  <a:lnTo>
                    <a:pt x="158" y="6"/>
                  </a:lnTo>
                  <a:cubicBezTo>
                    <a:pt x="159" y="5"/>
                    <a:pt x="161" y="5"/>
                    <a:pt x="163" y="5"/>
                  </a:cubicBezTo>
                  <a:lnTo>
                    <a:pt x="198" y="1"/>
                  </a:lnTo>
                  <a:cubicBezTo>
                    <a:pt x="200" y="0"/>
                    <a:pt x="201" y="0"/>
                    <a:pt x="203" y="1"/>
                  </a:cubicBezTo>
                  <a:lnTo>
                    <a:pt x="239" y="5"/>
                  </a:lnTo>
                  <a:cubicBezTo>
                    <a:pt x="241" y="5"/>
                    <a:pt x="242" y="5"/>
                    <a:pt x="244" y="6"/>
                  </a:cubicBezTo>
                  <a:lnTo>
                    <a:pt x="277" y="17"/>
                  </a:lnTo>
                  <a:cubicBezTo>
                    <a:pt x="279" y="17"/>
                    <a:pt x="280" y="18"/>
                    <a:pt x="281" y="19"/>
                  </a:cubicBezTo>
                  <a:lnTo>
                    <a:pt x="311" y="36"/>
                  </a:lnTo>
                  <a:cubicBezTo>
                    <a:pt x="313" y="36"/>
                    <a:pt x="314" y="37"/>
                    <a:pt x="315" y="38"/>
                  </a:cubicBezTo>
                  <a:lnTo>
                    <a:pt x="341" y="60"/>
                  </a:lnTo>
                  <a:cubicBezTo>
                    <a:pt x="343" y="62"/>
                    <a:pt x="344" y="64"/>
                    <a:pt x="346" y="66"/>
                  </a:cubicBezTo>
                  <a:lnTo>
                    <a:pt x="383" y="125"/>
                  </a:lnTo>
                  <a:cubicBezTo>
                    <a:pt x="384" y="127"/>
                    <a:pt x="385" y="129"/>
                    <a:pt x="385" y="131"/>
                  </a:cubicBezTo>
                  <a:lnTo>
                    <a:pt x="395" y="165"/>
                  </a:lnTo>
                  <a:cubicBezTo>
                    <a:pt x="396" y="166"/>
                    <a:pt x="396" y="167"/>
                    <a:pt x="396" y="169"/>
                  </a:cubicBezTo>
                  <a:lnTo>
                    <a:pt x="400" y="206"/>
                  </a:lnTo>
                  <a:cubicBezTo>
                    <a:pt x="401" y="208"/>
                    <a:pt x="401" y="209"/>
                    <a:pt x="400" y="211"/>
                  </a:cubicBezTo>
                  <a:lnTo>
                    <a:pt x="396" y="248"/>
                  </a:lnTo>
                  <a:cubicBezTo>
                    <a:pt x="396" y="249"/>
                    <a:pt x="396" y="251"/>
                    <a:pt x="396" y="252"/>
                  </a:cubicBezTo>
                  <a:lnTo>
                    <a:pt x="386" y="287"/>
                  </a:lnTo>
                  <a:cubicBezTo>
                    <a:pt x="385" y="289"/>
                    <a:pt x="384" y="291"/>
                    <a:pt x="383" y="293"/>
                  </a:cubicBezTo>
                  <a:lnTo>
                    <a:pt x="346" y="351"/>
                  </a:lnTo>
                  <a:cubicBezTo>
                    <a:pt x="344" y="353"/>
                    <a:pt x="343" y="355"/>
                    <a:pt x="341" y="356"/>
                  </a:cubicBezTo>
                  <a:lnTo>
                    <a:pt x="315" y="379"/>
                  </a:lnTo>
                  <a:cubicBezTo>
                    <a:pt x="314" y="381"/>
                    <a:pt x="313" y="382"/>
                    <a:pt x="311" y="382"/>
                  </a:cubicBezTo>
                  <a:lnTo>
                    <a:pt x="281" y="399"/>
                  </a:lnTo>
                  <a:cubicBezTo>
                    <a:pt x="280" y="400"/>
                    <a:pt x="278" y="401"/>
                    <a:pt x="276" y="401"/>
                  </a:cubicBezTo>
                  <a:lnTo>
                    <a:pt x="243" y="411"/>
                  </a:lnTo>
                  <a:cubicBezTo>
                    <a:pt x="242" y="412"/>
                    <a:pt x="241" y="412"/>
                    <a:pt x="239" y="412"/>
                  </a:cubicBezTo>
                  <a:lnTo>
                    <a:pt x="203" y="416"/>
                  </a:lnTo>
                  <a:close/>
                  <a:moveTo>
                    <a:pt x="234" y="365"/>
                  </a:moveTo>
                  <a:lnTo>
                    <a:pt x="230" y="365"/>
                  </a:lnTo>
                  <a:lnTo>
                    <a:pt x="263" y="355"/>
                  </a:lnTo>
                  <a:lnTo>
                    <a:pt x="258" y="358"/>
                  </a:lnTo>
                  <a:lnTo>
                    <a:pt x="288" y="341"/>
                  </a:lnTo>
                  <a:lnTo>
                    <a:pt x="284" y="343"/>
                  </a:lnTo>
                  <a:lnTo>
                    <a:pt x="310" y="320"/>
                  </a:lnTo>
                  <a:lnTo>
                    <a:pt x="305" y="326"/>
                  </a:lnTo>
                  <a:lnTo>
                    <a:pt x="342" y="268"/>
                  </a:lnTo>
                  <a:lnTo>
                    <a:pt x="339" y="274"/>
                  </a:lnTo>
                  <a:lnTo>
                    <a:pt x="349" y="239"/>
                  </a:lnTo>
                  <a:lnTo>
                    <a:pt x="349" y="243"/>
                  </a:lnTo>
                  <a:lnTo>
                    <a:pt x="353" y="206"/>
                  </a:lnTo>
                  <a:lnTo>
                    <a:pt x="353" y="211"/>
                  </a:lnTo>
                  <a:lnTo>
                    <a:pt x="349" y="174"/>
                  </a:lnTo>
                  <a:lnTo>
                    <a:pt x="349" y="178"/>
                  </a:lnTo>
                  <a:lnTo>
                    <a:pt x="339" y="144"/>
                  </a:lnTo>
                  <a:lnTo>
                    <a:pt x="342" y="150"/>
                  </a:lnTo>
                  <a:lnTo>
                    <a:pt x="305" y="91"/>
                  </a:lnTo>
                  <a:lnTo>
                    <a:pt x="310" y="97"/>
                  </a:lnTo>
                  <a:lnTo>
                    <a:pt x="284" y="75"/>
                  </a:lnTo>
                  <a:lnTo>
                    <a:pt x="288" y="77"/>
                  </a:lnTo>
                  <a:lnTo>
                    <a:pt x="258" y="60"/>
                  </a:lnTo>
                  <a:lnTo>
                    <a:pt x="262" y="62"/>
                  </a:lnTo>
                  <a:lnTo>
                    <a:pt x="229" y="51"/>
                  </a:lnTo>
                  <a:lnTo>
                    <a:pt x="234" y="52"/>
                  </a:lnTo>
                  <a:lnTo>
                    <a:pt x="198" y="48"/>
                  </a:lnTo>
                  <a:lnTo>
                    <a:pt x="203" y="48"/>
                  </a:lnTo>
                  <a:lnTo>
                    <a:pt x="168" y="52"/>
                  </a:lnTo>
                  <a:lnTo>
                    <a:pt x="173" y="51"/>
                  </a:lnTo>
                  <a:lnTo>
                    <a:pt x="140" y="62"/>
                  </a:lnTo>
                  <a:lnTo>
                    <a:pt x="144" y="60"/>
                  </a:lnTo>
                  <a:lnTo>
                    <a:pt x="114" y="77"/>
                  </a:lnTo>
                  <a:lnTo>
                    <a:pt x="118" y="75"/>
                  </a:lnTo>
                  <a:lnTo>
                    <a:pt x="92" y="97"/>
                  </a:lnTo>
                  <a:lnTo>
                    <a:pt x="97" y="91"/>
                  </a:lnTo>
                  <a:lnTo>
                    <a:pt x="59" y="150"/>
                  </a:lnTo>
                  <a:lnTo>
                    <a:pt x="61" y="144"/>
                  </a:lnTo>
                  <a:lnTo>
                    <a:pt x="51" y="178"/>
                  </a:lnTo>
                  <a:lnTo>
                    <a:pt x="52" y="174"/>
                  </a:lnTo>
                  <a:lnTo>
                    <a:pt x="48" y="211"/>
                  </a:lnTo>
                  <a:lnTo>
                    <a:pt x="48" y="206"/>
                  </a:lnTo>
                  <a:lnTo>
                    <a:pt x="52" y="243"/>
                  </a:lnTo>
                  <a:lnTo>
                    <a:pt x="52" y="239"/>
                  </a:lnTo>
                  <a:lnTo>
                    <a:pt x="62" y="274"/>
                  </a:lnTo>
                  <a:lnTo>
                    <a:pt x="59" y="267"/>
                  </a:lnTo>
                  <a:lnTo>
                    <a:pt x="97" y="325"/>
                  </a:lnTo>
                  <a:lnTo>
                    <a:pt x="92" y="320"/>
                  </a:lnTo>
                  <a:lnTo>
                    <a:pt x="118" y="343"/>
                  </a:lnTo>
                  <a:lnTo>
                    <a:pt x="114" y="341"/>
                  </a:lnTo>
                  <a:lnTo>
                    <a:pt x="144" y="358"/>
                  </a:lnTo>
                  <a:lnTo>
                    <a:pt x="139" y="355"/>
                  </a:lnTo>
                  <a:lnTo>
                    <a:pt x="172" y="365"/>
                  </a:lnTo>
                  <a:lnTo>
                    <a:pt x="168" y="365"/>
                  </a:lnTo>
                  <a:lnTo>
                    <a:pt x="203" y="369"/>
                  </a:lnTo>
                  <a:lnTo>
                    <a:pt x="198" y="369"/>
                  </a:lnTo>
                  <a:lnTo>
                    <a:pt x="234" y="365"/>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55" name="Rectangle 131"/>
            <p:cNvSpPr>
              <a:spLocks noChangeArrowheads="1"/>
            </p:cNvSpPr>
            <p:nvPr/>
          </p:nvSpPr>
          <p:spPr bwMode="auto">
            <a:xfrm>
              <a:off x="7305675" y="2284884"/>
              <a:ext cx="496888" cy="15875"/>
            </a:xfrm>
            <a:prstGeom prst="rect">
              <a:avLst/>
            </a:pr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56" name="Freeform 132"/>
            <p:cNvSpPr>
              <a:spLocks/>
            </p:cNvSpPr>
            <p:nvPr/>
          </p:nvSpPr>
          <p:spPr bwMode="auto">
            <a:xfrm>
              <a:off x="7186613" y="2226147"/>
              <a:ext cx="119063" cy="127000"/>
            </a:xfrm>
            <a:custGeom>
              <a:avLst/>
              <a:gdLst/>
              <a:ahLst/>
              <a:cxnLst>
                <a:cxn ang="0">
                  <a:pos x="176" y="368"/>
                </a:cxn>
                <a:cxn ang="0">
                  <a:pos x="0" y="184"/>
                </a:cxn>
                <a:cxn ang="0">
                  <a:pos x="0" y="184"/>
                </a:cxn>
                <a:cxn ang="0">
                  <a:pos x="0" y="184"/>
                </a:cxn>
                <a:cxn ang="0">
                  <a:pos x="176" y="0"/>
                </a:cxn>
                <a:cxn ang="0">
                  <a:pos x="176" y="0"/>
                </a:cxn>
                <a:cxn ang="0">
                  <a:pos x="176" y="0"/>
                </a:cxn>
                <a:cxn ang="0">
                  <a:pos x="352" y="184"/>
                </a:cxn>
                <a:cxn ang="0">
                  <a:pos x="352" y="184"/>
                </a:cxn>
                <a:cxn ang="0">
                  <a:pos x="352" y="184"/>
                </a:cxn>
                <a:cxn ang="0">
                  <a:pos x="176" y="368"/>
                </a:cxn>
                <a:cxn ang="0">
                  <a:pos x="176" y="368"/>
                </a:cxn>
              </a:cxnLst>
              <a:rect l="0" t="0" r="r" b="b"/>
              <a:pathLst>
                <a:path w="352" h="368">
                  <a:moveTo>
                    <a:pt x="176" y="368"/>
                  </a:moveTo>
                  <a:cubicBezTo>
                    <a:pt x="79" y="368"/>
                    <a:pt x="0" y="286"/>
                    <a:pt x="0" y="184"/>
                  </a:cubicBezTo>
                  <a:cubicBezTo>
                    <a:pt x="0" y="184"/>
                    <a:pt x="0" y="184"/>
                    <a:pt x="0" y="184"/>
                  </a:cubicBezTo>
                  <a:lnTo>
                    <a:pt x="0" y="184"/>
                  </a:lnTo>
                  <a:cubicBezTo>
                    <a:pt x="0" y="83"/>
                    <a:pt x="79" y="0"/>
                    <a:pt x="176" y="0"/>
                  </a:cubicBezTo>
                  <a:cubicBezTo>
                    <a:pt x="176" y="0"/>
                    <a:pt x="176" y="0"/>
                    <a:pt x="176" y="0"/>
                  </a:cubicBezTo>
                  <a:lnTo>
                    <a:pt x="176" y="0"/>
                  </a:lnTo>
                  <a:cubicBezTo>
                    <a:pt x="274" y="0"/>
                    <a:pt x="352" y="83"/>
                    <a:pt x="352" y="184"/>
                  </a:cubicBezTo>
                  <a:cubicBezTo>
                    <a:pt x="352" y="184"/>
                    <a:pt x="352" y="184"/>
                    <a:pt x="352" y="184"/>
                  </a:cubicBezTo>
                  <a:lnTo>
                    <a:pt x="352" y="184"/>
                  </a:lnTo>
                  <a:cubicBezTo>
                    <a:pt x="352" y="286"/>
                    <a:pt x="274" y="368"/>
                    <a:pt x="176" y="368"/>
                  </a:cubicBezTo>
                  <a:cubicBezTo>
                    <a:pt x="176" y="368"/>
                    <a:pt x="176" y="368"/>
                    <a:pt x="176" y="368"/>
                  </a:cubicBezTo>
                  <a:close/>
                </a:path>
              </a:pathLst>
            </a:custGeom>
            <a:solidFill>
              <a:srgbClr val="FFFFF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57" name="Freeform 133"/>
            <p:cNvSpPr>
              <a:spLocks noEditPoints="1"/>
            </p:cNvSpPr>
            <p:nvPr/>
          </p:nvSpPr>
          <p:spPr bwMode="auto">
            <a:xfrm>
              <a:off x="7178675" y="2218209"/>
              <a:ext cx="134938" cy="142875"/>
            </a:xfrm>
            <a:custGeom>
              <a:avLst/>
              <a:gdLst/>
              <a:ahLst/>
              <a:cxnLst>
                <a:cxn ang="0">
                  <a:pos x="198" y="416"/>
                </a:cxn>
                <a:cxn ang="0">
                  <a:pos x="159" y="411"/>
                </a:cxn>
                <a:cxn ang="0">
                  <a:pos x="121" y="399"/>
                </a:cxn>
                <a:cxn ang="0">
                  <a:pos x="87" y="379"/>
                </a:cxn>
                <a:cxn ang="0">
                  <a:pos x="56" y="352"/>
                </a:cxn>
                <a:cxn ang="0">
                  <a:pos x="15" y="287"/>
                </a:cxn>
                <a:cxn ang="0">
                  <a:pos x="5" y="248"/>
                </a:cxn>
                <a:cxn ang="0">
                  <a:pos x="1" y="206"/>
                </a:cxn>
                <a:cxn ang="0">
                  <a:pos x="5" y="165"/>
                </a:cxn>
                <a:cxn ang="0">
                  <a:pos x="18" y="124"/>
                </a:cxn>
                <a:cxn ang="0">
                  <a:pos x="61" y="60"/>
                </a:cxn>
                <a:cxn ang="0">
                  <a:pos x="91" y="36"/>
                </a:cxn>
                <a:cxn ang="0">
                  <a:pos x="125" y="17"/>
                </a:cxn>
                <a:cxn ang="0">
                  <a:pos x="163" y="5"/>
                </a:cxn>
                <a:cxn ang="0">
                  <a:pos x="203" y="1"/>
                </a:cxn>
                <a:cxn ang="0">
                  <a:pos x="244" y="6"/>
                </a:cxn>
                <a:cxn ang="0">
                  <a:pos x="281" y="19"/>
                </a:cxn>
                <a:cxn ang="0">
                  <a:pos x="315" y="38"/>
                </a:cxn>
                <a:cxn ang="0">
                  <a:pos x="346" y="66"/>
                </a:cxn>
                <a:cxn ang="0">
                  <a:pos x="385" y="131"/>
                </a:cxn>
                <a:cxn ang="0">
                  <a:pos x="396" y="169"/>
                </a:cxn>
                <a:cxn ang="0">
                  <a:pos x="400" y="211"/>
                </a:cxn>
                <a:cxn ang="0">
                  <a:pos x="396" y="252"/>
                </a:cxn>
                <a:cxn ang="0">
                  <a:pos x="383" y="293"/>
                </a:cxn>
                <a:cxn ang="0">
                  <a:pos x="341" y="356"/>
                </a:cxn>
                <a:cxn ang="0">
                  <a:pos x="311" y="382"/>
                </a:cxn>
                <a:cxn ang="0">
                  <a:pos x="276" y="401"/>
                </a:cxn>
                <a:cxn ang="0">
                  <a:pos x="239" y="412"/>
                </a:cxn>
                <a:cxn ang="0">
                  <a:pos x="234" y="365"/>
                </a:cxn>
                <a:cxn ang="0">
                  <a:pos x="263" y="355"/>
                </a:cxn>
                <a:cxn ang="0">
                  <a:pos x="288" y="341"/>
                </a:cxn>
                <a:cxn ang="0">
                  <a:pos x="310" y="320"/>
                </a:cxn>
                <a:cxn ang="0">
                  <a:pos x="342" y="268"/>
                </a:cxn>
                <a:cxn ang="0">
                  <a:pos x="349" y="239"/>
                </a:cxn>
                <a:cxn ang="0">
                  <a:pos x="353" y="206"/>
                </a:cxn>
                <a:cxn ang="0">
                  <a:pos x="349" y="174"/>
                </a:cxn>
                <a:cxn ang="0">
                  <a:pos x="339" y="144"/>
                </a:cxn>
                <a:cxn ang="0">
                  <a:pos x="305" y="91"/>
                </a:cxn>
                <a:cxn ang="0">
                  <a:pos x="284" y="75"/>
                </a:cxn>
                <a:cxn ang="0">
                  <a:pos x="258" y="60"/>
                </a:cxn>
                <a:cxn ang="0">
                  <a:pos x="229" y="51"/>
                </a:cxn>
                <a:cxn ang="0">
                  <a:pos x="198" y="48"/>
                </a:cxn>
                <a:cxn ang="0">
                  <a:pos x="168" y="52"/>
                </a:cxn>
                <a:cxn ang="0">
                  <a:pos x="140" y="62"/>
                </a:cxn>
                <a:cxn ang="0">
                  <a:pos x="114" y="77"/>
                </a:cxn>
                <a:cxn ang="0">
                  <a:pos x="92" y="97"/>
                </a:cxn>
                <a:cxn ang="0">
                  <a:pos x="59" y="150"/>
                </a:cxn>
                <a:cxn ang="0">
                  <a:pos x="51" y="178"/>
                </a:cxn>
                <a:cxn ang="0">
                  <a:pos x="48" y="211"/>
                </a:cxn>
                <a:cxn ang="0">
                  <a:pos x="52" y="243"/>
                </a:cxn>
                <a:cxn ang="0">
                  <a:pos x="62" y="274"/>
                </a:cxn>
                <a:cxn ang="0">
                  <a:pos x="97" y="325"/>
                </a:cxn>
                <a:cxn ang="0">
                  <a:pos x="118" y="343"/>
                </a:cxn>
                <a:cxn ang="0">
                  <a:pos x="144" y="358"/>
                </a:cxn>
                <a:cxn ang="0">
                  <a:pos x="172" y="365"/>
                </a:cxn>
                <a:cxn ang="0">
                  <a:pos x="203" y="369"/>
                </a:cxn>
                <a:cxn ang="0">
                  <a:pos x="234" y="365"/>
                </a:cxn>
              </a:cxnLst>
              <a:rect l="0" t="0" r="r" b="b"/>
              <a:pathLst>
                <a:path w="401" h="417">
                  <a:moveTo>
                    <a:pt x="203" y="416"/>
                  </a:moveTo>
                  <a:cubicBezTo>
                    <a:pt x="201" y="417"/>
                    <a:pt x="200" y="417"/>
                    <a:pt x="198" y="416"/>
                  </a:cubicBezTo>
                  <a:lnTo>
                    <a:pt x="163" y="412"/>
                  </a:lnTo>
                  <a:cubicBezTo>
                    <a:pt x="161" y="412"/>
                    <a:pt x="160" y="412"/>
                    <a:pt x="159" y="411"/>
                  </a:cubicBezTo>
                  <a:lnTo>
                    <a:pt x="126" y="401"/>
                  </a:lnTo>
                  <a:cubicBezTo>
                    <a:pt x="124" y="401"/>
                    <a:pt x="122" y="400"/>
                    <a:pt x="121" y="399"/>
                  </a:cubicBezTo>
                  <a:lnTo>
                    <a:pt x="91" y="382"/>
                  </a:lnTo>
                  <a:cubicBezTo>
                    <a:pt x="89" y="382"/>
                    <a:pt x="88" y="381"/>
                    <a:pt x="87" y="379"/>
                  </a:cubicBezTo>
                  <a:lnTo>
                    <a:pt x="61" y="356"/>
                  </a:lnTo>
                  <a:cubicBezTo>
                    <a:pt x="59" y="355"/>
                    <a:pt x="58" y="353"/>
                    <a:pt x="56" y="352"/>
                  </a:cubicBezTo>
                  <a:lnTo>
                    <a:pt x="18" y="294"/>
                  </a:lnTo>
                  <a:cubicBezTo>
                    <a:pt x="17" y="292"/>
                    <a:pt x="16" y="289"/>
                    <a:pt x="15" y="287"/>
                  </a:cubicBezTo>
                  <a:lnTo>
                    <a:pt x="5" y="252"/>
                  </a:lnTo>
                  <a:cubicBezTo>
                    <a:pt x="5" y="251"/>
                    <a:pt x="5" y="249"/>
                    <a:pt x="5" y="248"/>
                  </a:cubicBezTo>
                  <a:lnTo>
                    <a:pt x="1" y="211"/>
                  </a:lnTo>
                  <a:cubicBezTo>
                    <a:pt x="0" y="209"/>
                    <a:pt x="0" y="208"/>
                    <a:pt x="1" y="206"/>
                  </a:cubicBezTo>
                  <a:lnTo>
                    <a:pt x="5" y="169"/>
                  </a:lnTo>
                  <a:cubicBezTo>
                    <a:pt x="5" y="167"/>
                    <a:pt x="5" y="166"/>
                    <a:pt x="5" y="165"/>
                  </a:cubicBezTo>
                  <a:lnTo>
                    <a:pt x="15" y="131"/>
                  </a:lnTo>
                  <a:cubicBezTo>
                    <a:pt x="16" y="128"/>
                    <a:pt x="17" y="126"/>
                    <a:pt x="18" y="124"/>
                  </a:cubicBezTo>
                  <a:lnTo>
                    <a:pt x="56" y="65"/>
                  </a:lnTo>
                  <a:cubicBezTo>
                    <a:pt x="58" y="63"/>
                    <a:pt x="59" y="62"/>
                    <a:pt x="61" y="60"/>
                  </a:cubicBezTo>
                  <a:lnTo>
                    <a:pt x="87" y="38"/>
                  </a:lnTo>
                  <a:cubicBezTo>
                    <a:pt x="88" y="37"/>
                    <a:pt x="89" y="36"/>
                    <a:pt x="91" y="36"/>
                  </a:cubicBezTo>
                  <a:lnTo>
                    <a:pt x="121" y="19"/>
                  </a:lnTo>
                  <a:cubicBezTo>
                    <a:pt x="122" y="18"/>
                    <a:pt x="123" y="17"/>
                    <a:pt x="125" y="17"/>
                  </a:cubicBezTo>
                  <a:lnTo>
                    <a:pt x="158" y="6"/>
                  </a:lnTo>
                  <a:cubicBezTo>
                    <a:pt x="159" y="5"/>
                    <a:pt x="161" y="5"/>
                    <a:pt x="163" y="5"/>
                  </a:cubicBezTo>
                  <a:lnTo>
                    <a:pt x="198" y="1"/>
                  </a:lnTo>
                  <a:cubicBezTo>
                    <a:pt x="200" y="0"/>
                    <a:pt x="201" y="0"/>
                    <a:pt x="203" y="1"/>
                  </a:cubicBezTo>
                  <a:lnTo>
                    <a:pt x="239" y="5"/>
                  </a:lnTo>
                  <a:cubicBezTo>
                    <a:pt x="241" y="5"/>
                    <a:pt x="242" y="5"/>
                    <a:pt x="244" y="6"/>
                  </a:cubicBezTo>
                  <a:lnTo>
                    <a:pt x="277" y="17"/>
                  </a:lnTo>
                  <a:cubicBezTo>
                    <a:pt x="279" y="17"/>
                    <a:pt x="280" y="18"/>
                    <a:pt x="281" y="19"/>
                  </a:cubicBezTo>
                  <a:lnTo>
                    <a:pt x="311" y="36"/>
                  </a:lnTo>
                  <a:cubicBezTo>
                    <a:pt x="313" y="36"/>
                    <a:pt x="314" y="37"/>
                    <a:pt x="315" y="38"/>
                  </a:cubicBezTo>
                  <a:lnTo>
                    <a:pt x="341" y="60"/>
                  </a:lnTo>
                  <a:cubicBezTo>
                    <a:pt x="343" y="62"/>
                    <a:pt x="344" y="64"/>
                    <a:pt x="346" y="66"/>
                  </a:cubicBezTo>
                  <a:lnTo>
                    <a:pt x="383" y="125"/>
                  </a:lnTo>
                  <a:cubicBezTo>
                    <a:pt x="384" y="127"/>
                    <a:pt x="385" y="129"/>
                    <a:pt x="385" y="131"/>
                  </a:cubicBezTo>
                  <a:lnTo>
                    <a:pt x="395" y="165"/>
                  </a:lnTo>
                  <a:cubicBezTo>
                    <a:pt x="396" y="166"/>
                    <a:pt x="396" y="167"/>
                    <a:pt x="396" y="169"/>
                  </a:cubicBezTo>
                  <a:lnTo>
                    <a:pt x="400" y="206"/>
                  </a:lnTo>
                  <a:cubicBezTo>
                    <a:pt x="401" y="208"/>
                    <a:pt x="401" y="209"/>
                    <a:pt x="400" y="211"/>
                  </a:cubicBezTo>
                  <a:lnTo>
                    <a:pt x="396" y="248"/>
                  </a:lnTo>
                  <a:cubicBezTo>
                    <a:pt x="396" y="249"/>
                    <a:pt x="396" y="251"/>
                    <a:pt x="396" y="252"/>
                  </a:cubicBezTo>
                  <a:lnTo>
                    <a:pt x="386" y="287"/>
                  </a:lnTo>
                  <a:cubicBezTo>
                    <a:pt x="385" y="289"/>
                    <a:pt x="384" y="291"/>
                    <a:pt x="383" y="293"/>
                  </a:cubicBezTo>
                  <a:lnTo>
                    <a:pt x="346" y="351"/>
                  </a:lnTo>
                  <a:cubicBezTo>
                    <a:pt x="344" y="353"/>
                    <a:pt x="343" y="355"/>
                    <a:pt x="341" y="356"/>
                  </a:cubicBezTo>
                  <a:lnTo>
                    <a:pt x="315" y="379"/>
                  </a:lnTo>
                  <a:cubicBezTo>
                    <a:pt x="314" y="381"/>
                    <a:pt x="313" y="382"/>
                    <a:pt x="311" y="382"/>
                  </a:cubicBezTo>
                  <a:lnTo>
                    <a:pt x="281" y="399"/>
                  </a:lnTo>
                  <a:cubicBezTo>
                    <a:pt x="280" y="400"/>
                    <a:pt x="278" y="401"/>
                    <a:pt x="276" y="401"/>
                  </a:cubicBezTo>
                  <a:lnTo>
                    <a:pt x="243" y="411"/>
                  </a:lnTo>
                  <a:cubicBezTo>
                    <a:pt x="242" y="412"/>
                    <a:pt x="241" y="412"/>
                    <a:pt x="239" y="412"/>
                  </a:cubicBezTo>
                  <a:lnTo>
                    <a:pt x="203" y="416"/>
                  </a:lnTo>
                  <a:close/>
                  <a:moveTo>
                    <a:pt x="234" y="365"/>
                  </a:moveTo>
                  <a:lnTo>
                    <a:pt x="230" y="365"/>
                  </a:lnTo>
                  <a:lnTo>
                    <a:pt x="263" y="355"/>
                  </a:lnTo>
                  <a:lnTo>
                    <a:pt x="258" y="358"/>
                  </a:lnTo>
                  <a:lnTo>
                    <a:pt x="288" y="341"/>
                  </a:lnTo>
                  <a:lnTo>
                    <a:pt x="284" y="343"/>
                  </a:lnTo>
                  <a:lnTo>
                    <a:pt x="310" y="320"/>
                  </a:lnTo>
                  <a:lnTo>
                    <a:pt x="305" y="326"/>
                  </a:lnTo>
                  <a:lnTo>
                    <a:pt x="342" y="268"/>
                  </a:lnTo>
                  <a:lnTo>
                    <a:pt x="339" y="274"/>
                  </a:lnTo>
                  <a:lnTo>
                    <a:pt x="349" y="239"/>
                  </a:lnTo>
                  <a:lnTo>
                    <a:pt x="349" y="243"/>
                  </a:lnTo>
                  <a:lnTo>
                    <a:pt x="353" y="206"/>
                  </a:lnTo>
                  <a:lnTo>
                    <a:pt x="353" y="211"/>
                  </a:lnTo>
                  <a:lnTo>
                    <a:pt x="349" y="174"/>
                  </a:lnTo>
                  <a:lnTo>
                    <a:pt x="349" y="178"/>
                  </a:lnTo>
                  <a:lnTo>
                    <a:pt x="339" y="144"/>
                  </a:lnTo>
                  <a:lnTo>
                    <a:pt x="342" y="150"/>
                  </a:lnTo>
                  <a:lnTo>
                    <a:pt x="305" y="91"/>
                  </a:lnTo>
                  <a:lnTo>
                    <a:pt x="310" y="97"/>
                  </a:lnTo>
                  <a:lnTo>
                    <a:pt x="284" y="75"/>
                  </a:lnTo>
                  <a:lnTo>
                    <a:pt x="288" y="77"/>
                  </a:lnTo>
                  <a:lnTo>
                    <a:pt x="258" y="60"/>
                  </a:lnTo>
                  <a:lnTo>
                    <a:pt x="262" y="62"/>
                  </a:lnTo>
                  <a:lnTo>
                    <a:pt x="229" y="51"/>
                  </a:lnTo>
                  <a:lnTo>
                    <a:pt x="234" y="52"/>
                  </a:lnTo>
                  <a:lnTo>
                    <a:pt x="198" y="48"/>
                  </a:lnTo>
                  <a:lnTo>
                    <a:pt x="203" y="48"/>
                  </a:lnTo>
                  <a:lnTo>
                    <a:pt x="168" y="52"/>
                  </a:lnTo>
                  <a:lnTo>
                    <a:pt x="173" y="51"/>
                  </a:lnTo>
                  <a:lnTo>
                    <a:pt x="140" y="62"/>
                  </a:lnTo>
                  <a:lnTo>
                    <a:pt x="144" y="60"/>
                  </a:lnTo>
                  <a:lnTo>
                    <a:pt x="114" y="77"/>
                  </a:lnTo>
                  <a:lnTo>
                    <a:pt x="118" y="75"/>
                  </a:lnTo>
                  <a:lnTo>
                    <a:pt x="92" y="97"/>
                  </a:lnTo>
                  <a:lnTo>
                    <a:pt x="97" y="91"/>
                  </a:lnTo>
                  <a:lnTo>
                    <a:pt x="59" y="150"/>
                  </a:lnTo>
                  <a:lnTo>
                    <a:pt x="61" y="144"/>
                  </a:lnTo>
                  <a:lnTo>
                    <a:pt x="51" y="178"/>
                  </a:lnTo>
                  <a:lnTo>
                    <a:pt x="52" y="174"/>
                  </a:lnTo>
                  <a:lnTo>
                    <a:pt x="48" y="211"/>
                  </a:lnTo>
                  <a:lnTo>
                    <a:pt x="48" y="206"/>
                  </a:lnTo>
                  <a:lnTo>
                    <a:pt x="52" y="243"/>
                  </a:lnTo>
                  <a:lnTo>
                    <a:pt x="52" y="239"/>
                  </a:lnTo>
                  <a:lnTo>
                    <a:pt x="62" y="274"/>
                  </a:lnTo>
                  <a:lnTo>
                    <a:pt x="59" y="267"/>
                  </a:lnTo>
                  <a:lnTo>
                    <a:pt x="97" y="325"/>
                  </a:lnTo>
                  <a:lnTo>
                    <a:pt x="92" y="320"/>
                  </a:lnTo>
                  <a:lnTo>
                    <a:pt x="118" y="343"/>
                  </a:lnTo>
                  <a:lnTo>
                    <a:pt x="114" y="341"/>
                  </a:lnTo>
                  <a:lnTo>
                    <a:pt x="144" y="358"/>
                  </a:lnTo>
                  <a:lnTo>
                    <a:pt x="139" y="355"/>
                  </a:lnTo>
                  <a:lnTo>
                    <a:pt x="172" y="365"/>
                  </a:lnTo>
                  <a:lnTo>
                    <a:pt x="168" y="365"/>
                  </a:lnTo>
                  <a:lnTo>
                    <a:pt x="203" y="369"/>
                  </a:lnTo>
                  <a:lnTo>
                    <a:pt x="198" y="369"/>
                  </a:lnTo>
                  <a:lnTo>
                    <a:pt x="234" y="365"/>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58" name="Freeform 134"/>
            <p:cNvSpPr>
              <a:spLocks/>
            </p:cNvSpPr>
            <p:nvPr/>
          </p:nvSpPr>
          <p:spPr bwMode="auto">
            <a:xfrm>
              <a:off x="7386638" y="2226147"/>
              <a:ext cx="123825" cy="127000"/>
            </a:xfrm>
            <a:custGeom>
              <a:avLst/>
              <a:gdLst/>
              <a:ahLst/>
              <a:cxnLst>
                <a:cxn ang="0">
                  <a:pos x="184" y="368"/>
                </a:cxn>
                <a:cxn ang="0">
                  <a:pos x="0" y="184"/>
                </a:cxn>
                <a:cxn ang="0">
                  <a:pos x="0" y="184"/>
                </a:cxn>
                <a:cxn ang="0">
                  <a:pos x="0" y="184"/>
                </a:cxn>
                <a:cxn ang="0">
                  <a:pos x="184" y="0"/>
                </a:cxn>
                <a:cxn ang="0">
                  <a:pos x="184" y="0"/>
                </a:cxn>
                <a:cxn ang="0">
                  <a:pos x="184" y="0"/>
                </a:cxn>
                <a:cxn ang="0">
                  <a:pos x="368" y="184"/>
                </a:cxn>
                <a:cxn ang="0">
                  <a:pos x="368" y="184"/>
                </a:cxn>
                <a:cxn ang="0">
                  <a:pos x="368" y="184"/>
                </a:cxn>
                <a:cxn ang="0">
                  <a:pos x="184" y="368"/>
                </a:cxn>
                <a:cxn ang="0">
                  <a:pos x="184" y="368"/>
                </a:cxn>
              </a:cxnLst>
              <a:rect l="0" t="0" r="r" b="b"/>
              <a:pathLst>
                <a:path w="368" h="368">
                  <a:moveTo>
                    <a:pt x="184" y="368"/>
                  </a:moveTo>
                  <a:cubicBezTo>
                    <a:pt x="83" y="368"/>
                    <a:pt x="0" y="286"/>
                    <a:pt x="0" y="184"/>
                  </a:cubicBezTo>
                  <a:cubicBezTo>
                    <a:pt x="0" y="184"/>
                    <a:pt x="0" y="184"/>
                    <a:pt x="0" y="184"/>
                  </a:cubicBezTo>
                  <a:lnTo>
                    <a:pt x="0" y="184"/>
                  </a:lnTo>
                  <a:cubicBezTo>
                    <a:pt x="0" y="83"/>
                    <a:pt x="83" y="0"/>
                    <a:pt x="184" y="0"/>
                  </a:cubicBezTo>
                  <a:cubicBezTo>
                    <a:pt x="184" y="0"/>
                    <a:pt x="184" y="0"/>
                    <a:pt x="184" y="0"/>
                  </a:cubicBezTo>
                  <a:lnTo>
                    <a:pt x="184" y="0"/>
                  </a:lnTo>
                  <a:cubicBezTo>
                    <a:pt x="286" y="0"/>
                    <a:pt x="368" y="83"/>
                    <a:pt x="368" y="184"/>
                  </a:cubicBezTo>
                  <a:cubicBezTo>
                    <a:pt x="368" y="184"/>
                    <a:pt x="368" y="184"/>
                    <a:pt x="368" y="184"/>
                  </a:cubicBezTo>
                  <a:lnTo>
                    <a:pt x="368" y="184"/>
                  </a:lnTo>
                  <a:cubicBezTo>
                    <a:pt x="368" y="286"/>
                    <a:pt x="286" y="368"/>
                    <a:pt x="184" y="368"/>
                  </a:cubicBezTo>
                  <a:cubicBezTo>
                    <a:pt x="184" y="368"/>
                    <a:pt x="184" y="368"/>
                    <a:pt x="184" y="368"/>
                  </a:cubicBezTo>
                  <a:close/>
                </a:path>
              </a:pathLst>
            </a:custGeom>
            <a:solidFill>
              <a:srgbClr val="FFFFF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59" name="Freeform 135"/>
            <p:cNvSpPr>
              <a:spLocks noEditPoints="1"/>
            </p:cNvSpPr>
            <p:nvPr/>
          </p:nvSpPr>
          <p:spPr bwMode="auto">
            <a:xfrm>
              <a:off x="7378700" y="2218209"/>
              <a:ext cx="139700" cy="142875"/>
            </a:xfrm>
            <a:custGeom>
              <a:avLst/>
              <a:gdLst/>
              <a:ahLst/>
              <a:cxnLst>
                <a:cxn ang="0">
                  <a:pos x="169" y="412"/>
                </a:cxn>
                <a:cxn ang="0">
                  <a:pos x="126" y="400"/>
                </a:cxn>
                <a:cxn ang="0">
                  <a:pos x="63" y="357"/>
                </a:cxn>
                <a:cxn ang="0">
                  <a:pos x="35" y="323"/>
                </a:cxn>
                <a:cxn ang="0">
                  <a:pos x="6" y="253"/>
                </a:cxn>
                <a:cxn ang="0">
                  <a:pos x="1" y="206"/>
                </a:cxn>
                <a:cxn ang="0">
                  <a:pos x="17" y="130"/>
                </a:cxn>
                <a:cxn ang="0">
                  <a:pos x="38" y="90"/>
                </a:cxn>
                <a:cxn ang="0">
                  <a:pos x="90" y="38"/>
                </a:cxn>
                <a:cxn ang="0">
                  <a:pos x="130" y="17"/>
                </a:cxn>
                <a:cxn ang="0">
                  <a:pos x="206" y="1"/>
                </a:cxn>
                <a:cxn ang="0">
                  <a:pos x="253" y="6"/>
                </a:cxn>
                <a:cxn ang="0">
                  <a:pos x="323" y="35"/>
                </a:cxn>
                <a:cxn ang="0">
                  <a:pos x="357" y="63"/>
                </a:cxn>
                <a:cxn ang="0">
                  <a:pos x="400" y="126"/>
                </a:cxn>
                <a:cxn ang="0">
                  <a:pos x="412" y="169"/>
                </a:cxn>
                <a:cxn ang="0">
                  <a:pos x="412" y="248"/>
                </a:cxn>
                <a:cxn ang="0">
                  <a:pos x="400" y="292"/>
                </a:cxn>
                <a:cxn ang="0">
                  <a:pos x="357" y="354"/>
                </a:cxn>
                <a:cxn ang="0">
                  <a:pos x="323" y="383"/>
                </a:cxn>
                <a:cxn ang="0">
                  <a:pos x="252" y="412"/>
                </a:cxn>
                <a:cxn ang="0">
                  <a:pos x="243" y="365"/>
                </a:cxn>
                <a:cxn ang="0">
                  <a:pos x="269" y="357"/>
                </a:cxn>
                <a:cxn ang="0">
                  <a:pos x="323" y="320"/>
                </a:cxn>
                <a:cxn ang="0">
                  <a:pos x="340" y="300"/>
                </a:cxn>
                <a:cxn ang="0">
                  <a:pos x="365" y="239"/>
                </a:cxn>
                <a:cxn ang="0">
                  <a:pos x="369" y="211"/>
                </a:cxn>
                <a:cxn ang="0">
                  <a:pos x="355" y="144"/>
                </a:cxn>
                <a:cxn ang="0">
                  <a:pos x="343" y="121"/>
                </a:cxn>
                <a:cxn ang="0">
                  <a:pos x="296" y="75"/>
                </a:cxn>
                <a:cxn ang="0">
                  <a:pos x="273" y="62"/>
                </a:cxn>
                <a:cxn ang="0">
                  <a:pos x="206" y="48"/>
                </a:cxn>
                <a:cxn ang="0">
                  <a:pos x="179" y="51"/>
                </a:cxn>
                <a:cxn ang="0">
                  <a:pos x="117" y="78"/>
                </a:cxn>
                <a:cxn ang="0">
                  <a:pos x="97" y="94"/>
                </a:cxn>
                <a:cxn ang="0">
                  <a:pos x="61" y="149"/>
                </a:cxn>
                <a:cxn ang="0">
                  <a:pos x="52" y="174"/>
                </a:cxn>
                <a:cxn ang="0">
                  <a:pos x="52" y="243"/>
                </a:cxn>
                <a:cxn ang="0">
                  <a:pos x="61" y="269"/>
                </a:cxn>
                <a:cxn ang="0">
                  <a:pos x="97" y="323"/>
                </a:cxn>
                <a:cxn ang="0">
                  <a:pos x="117" y="340"/>
                </a:cxn>
                <a:cxn ang="0">
                  <a:pos x="178" y="365"/>
                </a:cxn>
                <a:cxn ang="0">
                  <a:pos x="206" y="369"/>
                </a:cxn>
              </a:cxnLst>
              <a:rect l="0" t="0" r="r" b="b"/>
              <a:pathLst>
                <a:path w="417" h="417">
                  <a:moveTo>
                    <a:pt x="211" y="416"/>
                  </a:moveTo>
                  <a:cubicBezTo>
                    <a:pt x="209" y="417"/>
                    <a:pt x="208" y="417"/>
                    <a:pt x="206" y="416"/>
                  </a:cubicBezTo>
                  <a:lnTo>
                    <a:pt x="169" y="412"/>
                  </a:lnTo>
                  <a:cubicBezTo>
                    <a:pt x="167" y="412"/>
                    <a:pt x="166" y="412"/>
                    <a:pt x="165" y="411"/>
                  </a:cubicBezTo>
                  <a:lnTo>
                    <a:pt x="131" y="401"/>
                  </a:lnTo>
                  <a:cubicBezTo>
                    <a:pt x="129" y="401"/>
                    <a:pt x="128" y="400"/>
                    <a:pt x="126" y="400"/>
                  </a:cubicBezTo>
                  <a:lnTo>
                    <a:pt x="94" y="383"/>
                  </a:lnTo>
                  <a:cubicBezTo>
                    <a:pt x="93" y="382"/>
                    <a:pt x="91" y="381"/>
                    <a:pt x="90" y="380"/>
                  </a:cubicBezTo>
                  <a:lnTo>
                    <a:pt x="63" y="357"/>
                  </a:lnTo>
                  <a:cubicBezTo>
                    <a:pt x="62" y="356"/>
                    <a:pt x="61" y="355"/>
                    <a:pt x="60" y="354"/>
                  </a:cubicBezTo>
                  <a:lnTo>
                    <a:pt x="38" y="327"/>
                  </a:lnTo>
                  <a:cubicBezTo>
                    <a:pt x="37" y="325"/>
                    <a:pt x="36" y="324"/>
                    <a:pt x="35" y="323"/>
                  </a:cubicBezTo>
                  <a:lnTo>
                    <a:pt x="18" y="292"/>
                  </a:lnTo>
                  <a:cubicBezTo>
                    <a:pt x="18" y="291"/>
                    <a:pt x="17" y="289"/>
                    <a:pt x="17" y="288"/>
                  </a:cubicBezTo>
                  <a:lnTo>
                    <a:pt x="6" y="253"/>
                  </a:lnTo>
                  <a:cubicBezTo>
                    <a:pt x="5" y="251"/>
                    <a:pt x="5" y="250"/>
                    <a:pt x="5" y="248"/>
                  </a:cubicBezTo>
                  <a:lnTo>
                    <a:pt x="1" y="211"/>
                  </a:lnTo>
                  <a:cubicBezTo>
                    <a:pt x="0" y="209"/>
                    <a:pt x="0" y="208"/>
                    <a:pt x="1" y="206"/>
                  </a:cubicBezTo>
                  <a:lnTo>
                    <a:pt x="5" y="169"/>
                  </a:lnTo>
                  <a:cubicBezTo>
                    <a:pt x="5" y="167"/>
                    <a:pt x="5" y="166"/>
                    <a:pt x="6" y="164"/>
                  </a:cubicBezTo>
                  <a:lnTo>
                    <a:pt x="17" y="130"/>
                  </a:lnTo>
                  <a:cubicBezTo>
                    <a:pt x="17" y="129"/>
                    <a:pt x="18" y="127"/>
                    <a:pt x="18" y="126"/>
                  </a:cubicBezTo>
                  <a:lnTo>
                    <a:pt x="35" y="94"/>
                  </a:lnTo>
                  <a:cubicBezTo>
                    <a:pt x="36" y="93"/>
                    <a:pt x="37" y="92"/>
                    <a:pt x="38" y="90"/>
                  </a:cubicBezTo>
                  <a:lnTo>
                    <a:pt x="60" y="63"/>
                  </a:lnTo>
                  <a:cubicBezTo>
                    <a:pt x="61" y="62"/>
                    <a:pt x="62" y="61"/>
                    <a:pt x="63" y="60"/>
                  </a:cubicBezTo>
                  <a:lnTo>
                    <a:pt x="90" y="38"/>
                  </a:lnTo>
                  <a:cubicBezTo>
                    <a:pt x="92" y="37"/>
                    <a:pt x="93" y="36"/>
                    <a:pt x="94" y="35"/>
                  </a:cubicBezTo>
                  <a:lnTo>
                    <a:pt x="126" y="18"/>
                  </a:lnTo>
                  <a:cubicBezTo>
                    <a:pt x="127" y="18"/>
                    <a:pt x="129" y="17"/>
                    <a:pt x="130" y="17"/>
                  </a:cubicBezTo>
                  <a:lnTo>
                    <a:pt x="164" y="6"/>
                  </a:lnTo>
                  <a:cubicBezTo>
                    <a:pt x="166" y="5"/>
                    <a:pt x="167" y="5"/>
                    <a:pt x="169" y="5"/>
                  </a:cubicBezTo>
                  <a:lnTo>
                    <a:pt x="206" y="1"/>
                  </a:lnTo>
                  <a:cubicBezTo>
                    <a:pt x="208" y="0"/>
                    <a:pt x="209" y="0"/>
                    <a:pt x="211" y="1"/>
                  </a:cubicBezTo>
                  <a:lnTo>
                    <a:pt x="248" y="5"/>
                  </a:lnTo>
                  <a:cubicBezTo>
                    <a:pt x="250" y="5"/>
                    <a:pt x="251" y="5"/>
                    <a:pt x="253" y="6"/>
                  </a:cubicBezTo>
                  <a:lnTo>
                    <a:pt x="288" y="17"/>
                  </a:lnTo>
                  <a:cubicBezTo>
                    <a:pt x="289" y="17"/>
                    <a:pt x="291" y="18"/>
                    <a:pt x="292" y="18"/>
                  </a:cubicBezTo>
                  <a:lnTo>
                    <a:pt x="323" y="35"/>
                  </a:lnTo>
                  <a:cubicBezTo>
                    <a:pt x="324" y="36"/>
                    <a:pt x="325" y="37"/>
                    <a:pt x="327" y="38"/>
                  </a:cubicBezTo>
                  <a:lnTo>
                    <a:pt x="354" y="60"/>
                  </a:lnTo>
                  <a:cubicBezTo>
                    <a:pt x="355" y="61"/>
                    <a:pt x="356" y="62"/>
                    <a:pt x="357" y="63"/>
                  </a:cubicBezTo>
                  <a:lnTo>
                    <a:pt x="380" y="90"/>
                  </a:lnTo>
                  <a:cubicBezTo>
                    <a:pt x="381" y="91"/>
                    <a:pt x="382" y="93"/>
                    <a:pt x="383" y="94"/>
                  </a:cubicBezTo>
                  <a:lnTo>
                    <a:pt x="400" y="126"/>
                  </a:lnTo>
                  <a:cubicBezTo>
                    <a:pt x="400" y="128"/>
                    <a:pt x="401" y="129"/>
                    <a:pt x="401" y="131"/>
                  </a:cubicBezTo>
                  <a:lnTo>
                    <a:pt x="411" y="165"/>
                  </a:lnTo>
                  <a:cubicBezTo>
                    <a:pt x="412" y="166"/>
                    <a:pt x="412" y="167"/>
                    <a:pt x="412" y="169"/>
                  </a:cubicBezTo>
                  <a:lnTo>
                    <a:pt x="416" y="206"/>
                  </a:lnTo>
                  <a:cubicBezTo>
                    <a:pt x="417" y="208"/>
                    <a:pt x="417" y="209"/>
                    <a:pt x="416" y="211"/>
                  </a:cubicBezTo>
                  <a:lnTo>
                    <a:pt x="412" y="248"/>
                  </a:lnTo>
                  <a:cubicBezTo>
                    <a:pt x="412" y="249"/>
                    <a:pt x="412" y="251"/>
                    <a:pt x="412" y="252"/>
                  </a:cubicBezTo>
                  <a:lnTo>
                    <a:pt x="402" y="287"/>
                  </a:lnTo>
                  <a:cubicBezTo>
                    <a:pt x="401" y="289"/>
                    <a:pt x="400" y="290"/>
                    <a:pt x="400" y="292"/>
                  </a:cubicBezTo>
                  <a:lnTo>
                    <a:pt x="383" y="323"/>
                  </a:lnTo>
                  <a:cubicBezTo>
                    <a:pt x="382" y="324"/>
                    <a:pt x="381" y="326"/>
                    <a:pt x="380" y="327"/>
                  </a:cubicBezTo>
                  <a:lnTo>
                    <a:pt x="357" y="354"/>
                  </a:lnTo>
                  <a:cubicBezTo>
                    <a:pt x="356" y="355"/>
                    <a:pt x="355" y="356"/>
                    <a:pt x="354" y="357"/>
                  </a:cubicBezTo>
                  <a:lnTo>
                    <a:pt x="327" y="380"/>
                  </a:lnTo>
                  <a:cubicBezTo>
                    <a:pt x="326" y="381"/>
                    <a:pt x="324" y="382"/>
                    <a:pt x="323" y="383"/>
                  </a:cubicBezTo>
                  <a:lnTo>
                    <a:pt x="292" y="400"/>
                  </a:lnTo>
                  <a:cubicBezTo>
                    <a:pt x="290" y="400"/>
                    <a:pt x="289" y="401"/>
                    <a:pt x="287" y="402"/>
                  </a:cubicBezTo>
                  <a:lnTo>
                    <a:pt x="252" y="412"/>
                  </a:lnTo>
                  <a:cubicBezTo>
                    <a:pt x="251" y="412"/>
                    <a:pt x="249" y="412"/>
                    <a:pt x="248" y="412"/>
                  </a:cubicBezTo>
                  <a:lnTo>
                    <a:pt x="211" y="416"/>
                  </a:lnTo>
                  <a:close/>
                  <a:moveTo>
                    <a:pt x="243" y="365"/>
                  </a:moveTo>
                  <a:lnTo>
                    <a:pt x="239" y="365"/>
                  </a:lnTo>
                  <a:lnTo>
                    <a:pt x="274" y="355"/>
                  </a:lnTo>
                  <a:lnTo>
                    <a:pt x="269" y="357"/>
                  </a:lnTo>
                  <a:lnTo>
                    <a:pt x="300" y="340"/>
                  </a:lnTo>
                  <a:lnTo>
                    <a:pt x="296" y="343"/>
                  </a:lnTo>
                  <a:lnTo>
                    <a:pt x="323" y="320"/>
                  </a:lnTo>
                  <a:lnTo>
                    <a:pt x="320" y="323"/>
                  </a:lnTo>
                  <a:lnTo>
                    <a:pt x="343" y="296"/>
                  </a:lnTo>
                  <a:lnTo>
                    <a:pt x="340" y="300"/>
                  </a:lnTo>
                  <a:lnTo>
                    <a:pt x="357" y="269"/>
                  </a:lnTo>
                  <a:lnTo>
                    <a:pt x="355" y="274"/>
                  </a:lnTo>
                  <a:lnTo>
                    <a:pt x="365" y="239"/>
                  </a:lnTo>
                  <a:lnTo>
                    <a:pt x="365" y="243"/>
                  </a:lnTo>
                  <a:lnTo>
                    <a:pt x="369" y="206"/>
                  </a:lnTo>
                  <a:lnTo>
                    <a:pt x="369" y="211"/>
                  </a:lnTo>
                  <a:lnTo>
                    <a:pt x="365" y="174"/>
                  </a:lnTo>
                  <a:lnTo>
                    <a:pt x="365" y="178"/>
                  </a:lnTo>
                  <a:lnTo>
                    <a:pt x="355" y="144"/>
                  </a:lnTo>
                  <a:lnTo>
                    <a:pt x="357" y="149"/>
                  </a:lnTo>
                  <a:lnTo>
                    <a:pt x="340" y="117"/>
                  </a:lnTo>
                  <a:lnTo>
                    <a:pt x="343" y="121"/>
                  </a:lnTo>
                  <a:lnTo>
                    <a:pt x="320" y="94"/>
                  </a:lnTo>
                  <a:lnTo>
                    <a:pt x="323" y="97"/>
                  </a:lnTo>
                  <a:lnTo>
                    <a:pt x="296" y="75"/>
                  </a:lnTo>
                  <a:lnTo>
                    <a:pt x="300" y="78"/>
                  </a:lnTo>
                  <a:lnTo>
                    <a:pt x="269" y="61"/>
                  </a:lnTo>
                  <a:lnTo>
                    <a:pt x="273" y="62"/>
                  </a:lnTo>
                  <a:lnTo>
                    <a:pt x="238" y="51"/>
                  </a:lnTo>
                  <a:lnTo>
                    <a:pt x="243" y="52"/>
                  </a:lnTo>
                  <a:lnTo>
                    <a:pt x="206" y="48"/>
                  </a:lnTo>
                  <a:lnTo>
                    <a:pt x="211" y="48"/>
                  </a:lnTo>
                  <a:lnTo>
                    <a:pt x="174" y="52"/>
                  </a:lnTo>
                  <a:lnTo>
                    <a:pt x="179" y="51"/>
                  </a:lnTo>
                  <a:lnTo>
                    <a:pt x="145" y="62"/>
                  </a:lnTo>
                  <a:lnTo>
                    <a:pt x="149" y="61"/>
                  </a:lnTo>
                  <a:lnTo>
                    <a:pt x="117" y="78"/>
                  </a:lnTo>
                  <a:lnTo>
                    <a:pt x="121" y="75"/>
                  </a:lnTo>
                  <a:lnTo>
                    <a:pt x="94" y="97"/>
                  </a:lnTo>
                  <a:lnTo>
                    <a:pt x="97" y="94"/>
                  </a:lnTo>
                  <a:lnTo>
                    <a:pt x="75" y="121"/>
                  </a:lnTo>
                  <a:lnTo>
                    <a:pt x="78" y="117"/>
                  </a:lnTo>
                  <a:lnTo>
                    <a:pt x="61" y="149"/>
                  </a:lnTo>
                  <a:lnTo>
                    <a:pt x="62" y="145"/>
                  </a:lnTo>
                  <a:lnTo>
                    <a:pt x="51" y="179"/>
                  </a:lnTo>
                  <a:lnTo>
                    <a:pt x="52" y="174"/>
                  </a:lnTo>
                  <a:lnTo>
                    <a:pt x="48" y="211"/>
                  </a:lnTo>
                  <a:lnTo>
                    <a:pt x="48" y="206"/>
                  </a:lnTo>
                  <a:lnTo>
                    <a:pt x="52" y="243"/>
                  </a:lnTo>
                  <a:lnTo>
                    <a:pt x="51" y="238"/>
                  </a:lnTo>
                  <a:lnTo>
                    <a:pt x="62" y="273"/>
                  </a:lnTo>
                  <a:lnTo>
                    <a:pt x="61" y="269"/>
                  </a:lnTo>
                  <a:lnTo>
                    <a:pt x="78" y="300"/>
                  </a:lnTo>
                  <a:lnTo>
                    <a:pt x="75" y="296"/>
                  </a:lnTo>
                  <a:lnTo>
                    <a:pt x="97" y="323"/>
                  </a:lnTo>
                  <a:lnTo>
                    <a:pt x="94" y="320"/>
                  </a:lnTo>
                  <a:lnTo>
                    <a:pt x="121" y="343"/>
                  </a:lnTo>
                  <a:lnTo>
                    <a:pt x="117" y="340"/>
                  </a:lnTo>
                  <a:lnTo>
                    <a:pt x="149" y="357"/>
                  </a:lnTo>
                  <a:lnTo>
                    <a:pt x="144" y="355"/>
                  </a:lnTo>
                  <a:lnTo>
                    <a:pt x="178" y="365"/>
                  </a:lnTo>
                  <a:lnTo>
                    <a:pt x="174" y="365"/>
                  </a:lnTo>
                  <a:lnTo>
                    <a:pt x="211" y="369"/>
                  </a:lnTo>
                  <a:lnTo>
                    <a:pt x="206" y="369"/>
                  </a:lnTo>
                  <a:lnTo>
                    <a:pt x="243" y="365"/>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60" name="Freeform 136"/>
            <p:cNvSpPr>
              <a:spLocks/>
            </p:cNvSpPr>
            <p:nvPr/>
          </p:nvSpPr>
          <p:spPr bwMode="auto">
            <a:xfrm>
              <a:off x="7596188" y="2226147"/>
              <a:ext cx="123825" cy="127000"/>
            </a:xfrm>
            <a:custGeom>
              <a:avLst/>
              <a:gdLst/>
              <a:ahLst/>
              <a:cxnLst>
                <a:cxn ang="0">
                  <a:pos x="184" y="368"/>
                </a:cxn>
                <a:cxn ang="0">
                  <a:pos x="0" y="184"/>
                </a:cxn>
                <a:cxn ang="0">
                  <a:pos x="0" y="184"/>
                </a:cxn>
                <a:cxn ang="0">
                  <a:pos x="0" y="184"/>
                </a:cxn>
                <a:cxn ang="0">
                  <a:pos x="184" y="0"/>
                </a:cxn>
                <a:cxn ang="0">
                  <a:pos x="184" y="0"/>
                </a:cxn>
                <a:cxn ang="0">
                  <a:pos x="184" y="0"/>
                </a:cxn>
                <a:cxn ang="0">
                  <a:pos x="368" y="184"/>
                </a:cxn>
                <a:cxn ang="0">
                  <a:pos x="368" y="184"/>
                </a:cxn>
                <a:cxn ang="0">
                  <a:pos x="368" y="184"/>
                </a:cxn>
                <a:cxn ang="0">
                  <a:pos x="184" y="368"/>
                </a:cxn>
                <a:cxn ang="0">
                  <a:pos x="184" y="368"/>
                </a:cxn>
              </a:cxnLst>
              <a:rect l="0" t="0" r="r" b="b"/>
              <a:pathLst>
                <a:path w="368" h="368">
                  <a:moveTo>
                    <a:pt x="184" y="368"/>
                  </a:moveTo>
                  <a:cubicBezTo>
                    <a:pt x="83" y="368"/>
                    <a:pt x="0" y="286"/>
                    <a:pt x="0" y="184"/>
                  </a:cubicBezTo>
                  <a:cubicBezTo>
                    <a:pt x="0" y="184"/>
                    <a:pt x="0" y="184"/>
                    <a:pt x="0" y="184"/>
                  </a:cubicBezTo>
                  <a:lnTo>
                    <a:pt x="0" y="184"/>
                  </a:lnTo>
                  <a:cubicBezTo>
                    <a:pt x="0" y="83"/>
                    <a:pt x="83" y="0"/>
                    <a:pt x="184" y="0"/>
                  </a:cubicBezTo>
                  <a:cubicBezTo>
                    <a:pt x="184" y="0"/>
                    <a:pt x="184" y="0"/>
                    <a:pt x="184" y="0"/>
                  </a:cubicBezTo>
                  <a:lnTo>
                    <a:pt x="184" y="0"/>
                  </a:lnTo>
                  <a:cubicBezTo>
                    <a:pt x="286" y="0"/>
                    <a:pt x="368" y="83"/>
                    <a:pt x="368" y="184"/>
                  </a:cubicBezTo>
                  <a:cubicBezTo>
                    <a:pt x="368" y="184"/>
                    <a:pt x="368" y="184"/>
                    <a:pt x="368" y="184"/>
                  </a:cubicBezTo>
                  <a:lnTo>
                    <a:pt x="368" y="184"/>
                  </a:lnTo>
                  <a:cubicBezTo>
                    <a:pt x="368" y="286"/>
                    <a:pt x="286" y="368"/>
                    <a:pt x="184" y="368"/>
                  </a:cubicBezTo>
                  <a:cubicBezTo>
                    <a:pt x="184" y="368"/>
                    <a:pt x="184" y="368"/>
                    <a:pt x="184" y="368"/>
                  </a:cubicBezTo>
                  <a:close/>
                </a:path>
              </a:pathLst>
            </a:custGeom>
            <a:solidFill>
              <a:srgbClr val="FFFFF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61" name="Freeform 137"/>
            <p:cNvSpPr>
              <a:spLocks noEditPoints="1"/>
            </p:cNvSpPr>
            <p:nvPr/>
          </p:nvSpPr>
          <p:spPr bwMode="auto">
            <a:xfrm>
              <a:off x="7588250" y="2218209"/>
              <a:ext cx="141288" cy="142875"/>
            </a:xfrm>
            <a:custGeom>
              <a:avLst/>
              <a:gdLst/>
              <a:ahLst/>
              <a:cxnLst>
                <a:cxn ang="0">
                  <a:pos x="169" y="412"/>
                </a:cxn>
                <a:cxn ang="0">
                  <a:pos x="126" y="400"/>
                </a:cxn>
                <a:cxn ang="0">
                  <a:pos x="63" y="357"/>
                </a:cxn>
                <a:cxn ang="0">
                  <a:pos x="35" y="323"/>
                </a:cxn>
                <a:cxn ang="0">
                  <a:pos x="6" y="253"/>
                </a:cxn>
                <a:cxn ang="0">
                  <a:pos x="1" y="206"/>
                </a:cxn>
                <a:cxn ang="0">
                  <a:pos x="17" y="130"/>
                </a:cxn>
                <a:cxn ang="0">
                  <a:pos x="38" y="90"/>
                </a:cxn>
                <a:cxn ang="0">
                  <a:pos x="90" y="38"/>
                </a:cxn>
                <a:cxn ang="0">
                  <a:pos x="130" y="17"/>
                </a:cxn>
                <a:cxn ang="0">
                  <a:pos x="206" y="1"/>
                </a:cxn>
                <a:cxn ang="0">
                  <a:pos x="253" y="6"/>
                </a:cxn>
                <a:cxn ang="0">
                  <a:pos x="323" y="35"/>
                </a:cxn>
                <a:cxn ang="0">
                  <a:pos x="357" y="63"/>
                </a:cxn>
                <a:cxn ang="0">
                  <a:pos x="400" y="126"/>
                </a:cxn>
                <a:cxn ang="0">
                  <a:pos x="412" y="169"/>
                </a:cxn>
                <a:cxn ang="0">
                  <a:pos x="412" y="248"/>
                </a:cxn>
                <a:cxn ang="0">
                  <a:pos x="400" y="292"/>
                </a:cxn>
                <a:cxn ang="0">
                  <a:pos x="357" y="354"/>
                </a:cxn>
                <a:cxn ang="0">
                  <a:pos x="323" y="383"/>
                </a:cxn>
                <a:cxn ang="0">
                  <a:pos x="252" y="412"/>
                </a:cxn>
                <a:cxn ang="0">
                  <a:pos x="243" y="365"/>
                </a:cxn>
                <a:cxn ang="0">
                  <a:pos x="269" y="357"/>
                </a:cxn>
                <a:cxn ang="0">
                  <a:pos x="323" y="320"/>
                </a:cxn>
                <a:cxn ang="0">
                  <a:pos x="340" y="300"/>
                </a:cxn>
                <a:cxn ang="0">
                  <a:pos x="365" y="239"/>
                </a:cxn>
                <a:cxn ang="0">
                  <a:pos x="369" y="211"/>
                </a:cxn>
                <a:cxn ang="0">
                  <a:pos x="355" y="144"/>
                </a:cxn>
                <a:cxn ang="0">
                  <a:pos x="343" y="121"/>
                </a:cxn>
                <a:cxn ang="0">
                  <a:pos x="296" y="75"/>
                </a:cxn>
                <a:cxn ang="0">
                  <a:pos x="273" y="62"/>
                </a:cxn>
                <a:cxn ang="0">
                  <a:pos x="206" y="48"/>
                </a:cxn>
                <a:cxn ang="0">
                  <a:pos x="179" y="51"/>
                </a:cxn>
                <a:cxn ang="0">
                  <a:pos x="117" y="78"/>
                </a:cxn>
                <a:cxn ang="0">
                  <a:pos x="97" y="94"/>
                </a:cxn>
                <a:cxn ang="0">
                  <a:pos x="61" y="149"/>
                </a:cxn>
                <a:cxn ang="0">
                  <a:pos x="52" y="174"/>
                </a:cxn>
                <a:cxn ang="0">
                  <a:pos x="52" y="243"/>
                </a:cxn>
                <a:cxn ang="0">
                  <a:pos x="61" y="269"/>
                </a:cxn>
                <a:cxn ang="0">
                  <a:pos x="97" y="323"/>
                </a:cxn>
                <a:cxn ang="0">
                  <a:pos x="117" y="340"/>
                </a:cxn>
                <a:cxn ang="0">
                  <a:pos x="178" y="365"/>
                </a:cxn>
                <a:cxn ang="0">
                  <a:pos x="206" y="369"/>
                </a:cxn>
              </a:cxnLst>
              <a:rect l="0" t="0" r="r" b="b"/>
              <a:pathLst>
                <a:path w="417" h="417">
                  <a:moveTo>
                    <a:pt x="211" y="416"/>
                  </a:moveTo>
                  <a:cubicBezTo>
                    <a:pt x="209" y="417"/>
                    <a:pt x="208" y="417"/>
                    <a:pt x="206" y="416"/>
                  </a:cubicBezTo>
                  <a:lnTo>
                    <a:pt x="169" y="412"/>
                  </a:lnTo>
                  <a:cubicBezTo>
                    <a:pt x="167" y="412"/>
                    <a:pt x="166" y="412"/>
                    <a:pt x="165" y="411"/>
                  </a:cubicBezTo>
                  <a:lnTo>
                    <a:pt x="131" y="401"/>
                  </a:lnTo>
                  <a:cubicBezTo>
                    <a:pt x="129" y="401"/>
                    <a:pt x="128" y="400"/>
                    <a:pt x="126" y="400"/>
                  </a:cubicBezTo>
                  <a:lnTo>
                    <a:pt x="94" y="383"/>
                  </a:lnTo>
                  <a:cubicBezTo>
                    <a:pt x="93" y="382"/>
                    <a:pt x="91" y="381"/>
                    <a:pt x="90" y="380"/>
                  </a:cubicBezTo>
                  <a:lnTo>
                    <a:pt x="63" y="357"/>
                  </a:lnTo>
                  <a:cubicBezTo>
                    <a:pt x="62" y="356"/>
                    <a:pt x="61" y="355"/>
                    <a:pt x="60" y="354"/>
                  </a:cubicBezTo>
                  <a:lnTo>
                    <a:pt x="38" y="327"/>
                  </a:lnTo>
                  <a:cubicBezTo>
                    <a:pt x="37" y="325"/>
                    <a:pt x="36" y="324"/>
                    <a:pt x="35" y="323"/>
                  </a:cubicBezTo>
                  <a:lnTo>
                    <a:pt x="18" y="292"/>
                  </a:lnTo>
                  <a:cubicBezTo>
                    <a:pt x="18" y="291"/>
                    <a:pt x="17" y="289"/>
                    <a:pt x="17" y="288"/>
                  </a:cubicBezTo>
                  <a:lnTo>
                    <a:pt x="6" y="253"/>
                  </a:lnTo>
                  <a:cubicBezTo>
                    <a:pt x="5" y="251"/>
                    <a:pt x="5" y="250"/>
                    <a:pt x="5" y="248"/>
                  </a:cubicBezTo>
                  <a:lnTo>
                    <a:pt x="1" y="211"/>
                  </a:lnTo>
                  <a:cubicBezTo>
                    <a:pt x="0" y="209"/>
                    <a:pt x="0" y="208"/>
                    <a:pt x="1" y="206"/>
                  </a:cubicBezTo>
                  <a:lnTo>
                    <a:pt x="5" y="169"/>
                  </a:lnTo>
                  <a:cubicBezTo>
                    <a:pt x="5" y="167"/>
                    <a:pt x="5" y="166"/>
                    <a:pt x="6" y="164"/>
                  </a:cubicBezTo>
                  <a:lnTo>
                    <a:pt x="17" y="130"/>
                  </a:lnTo>
                  <a:cubicBezTo>
                    <a:pt x="17" y="129"/>
                    <a:pt x="18" y="127"/>
                    <a:pt x="18" y="126"/>
                  </a:cubicBezTo>
                  <a:lnTo>
                    <a:pt x="35" y="94"/>
                  </a:lnTo>
                  <a:cubicBezTo>
                    <a:pt x="36" y="93"/>
                    <a:pt x="37" y="92"/>
                    <a:pt x="38" y="90"/>
                  </a:cubicBezTo>
                  <a:lnTo>
                    <a:pt x="60" y="63"/>
                  </a:lnTo>
                  <a:cubicBezTo>
                    <a:pt x="61" y="62"/>
                    <a:pt x="62" y="61"/>
                    <a:pt x="63" y="60"/>
                  </a:cubicBezTo>
                  <a:lnTo>
                    <a:pt x="90" y="38"/>
                  </a:lnTo>
                  <a:cubicBezTo>
                    <a:pt x="92" y="37"/>
                    <a:pt x="93" y="36"/>
                    <a:pt x="94" y="35"/>
                  </a:cubicBezTo>
                  <a:lnTo>
                    <a:pt x="126" y="18"/>
                  </a:lnTo>
                  <a:cubicBezTo>
                    <a:pt x="127" y="18"/>
                    <a:pt x="129" y="17"/>
                    <a:pt x="130" y="17"/>
                  </a:cubicBezTo>
                  <a:lnTo>
                    <a:pt x="164" y="6"/>
                  </a:lnTo>
                  <a:cubicBezTo>
                    <a:pt x="166" y="5"/>
                    <a:pt x="167" y="5"/>
                    <a:pt x="169" y="5"/>
                  </a:cubicBezTo>
                  <a:lnTo>
                    <a:pt x="206" y="1"/>
                  </a:lnTo>
                  <a:cubicBezTo>
                    <a:pt x="208" y="0"/>
                    <a:pt x="209" y="0"/>
                    <a:pt x="211" y="1"/>
                  </a:cubicBezTo>
                  <a:lnTo>
                    <a:pt x="248" y="5"/>
                  </a:lnTo>
                  <a:cubicBezTo>
                    <a:pt x="250" y="5"/>
                    <a:pt x="251" y="5"/>
                    <a:pt x="253" y="6"/>
                  </a:cubicBezTo>
                  <a:lnTo>
                    <a:pt x="288" y="17"/>
                  </a:lnTo>
                  <a:cubicBezTo>
                    <a:pt x="289" y="17"/>
                    <a:pt x="291" y="18"/>
                    <a:pt x="292" y="18"/>
                  </a:cubicBezTo>
                  <a:lnTo>
                    <a:pt x="323" y="35"/>
                  </a:lnTo>
                  <a:cubicBezTo>
                    <a:pt x="324" y="36"/>
                    <a:pt x="325" y="37"/>
                    <a:pt x="327" y="38"/>
                  </a:cubicBezTo>
                  <a:lnTo>
                    <a:pt x="354" y="60"/>
                  </a:lnTo>
                  <a:cubicBezTo>
                    <a:pt x="355" y="61"/>
                    <a:pt x="356" y="62"/>
                    <a:pt x="357" y="63"/>
                  </a:cubicBezTo>
                  <a:lnTo>
                    <a:pt x="380" y="90"/>
                  </a:lnTo>
                  <a:cubicBezTo>
                    <a:pt x="381" y="91"/>
                    <a:pt x="382" y="93"/>
                    <a:pt x="383" y="94"/>
                  </a:cubicBezTo>
                  <a:lnTo>
                    <a:pt x="400" y="126"/>
                  </a:lnTo>
                  <a:cubicBezTo>
                    <a:pt x="400" y="128"/>
                    <a:pt x="401" y="129"/>
                    <a:pt x="401" y="131"/>
                  </a:cubicBezTo>
                  <a:lnTo>
                    <a:pt x="411" y="165"/>
                  </a:lnTo>
                  <a:cubicBezTo>
                    <a:pt x="412" y="166"/>
                    <a:pt x="412" y="167"/>
                    <a:pt x="412" y="169"/>
                  </a:cubicBezTo>
                  <a:lnTo>
                    <a:pt x="416" y="206"/>
                  </a:lnTo>
                  <a:cubicBezTo>
                    <a:pt x="417" y="208"/>
                    <a:pt x="417" y="209"/>
                    <a:pt x="416" y="211"/>
                  </a:cubicBezTo>
                  <a:lnTo>
                    <a:pt x="412" y="248"/>
                  </a:lnTo>
                  <a:cubicBezTo>
                    <a:pt x="412" y="249"/>
                    <a:pt x="412" y="251"/>
                    <a:pt x="412" y="252"/>
                  </a:cubicBezTo>
                  <a:lnTo>
                    <a:pt x="402" y="287"/>
                  </a:lnTo>
                  <a:cubicBezTo>
                    <a:pt x="401" y="289"/>
                    <a:pt x="400" y="290"/>
                    <a:pt x="400" y="292"/>
                  </a:cubicBezTo>
                  <a:lnTo>
                    <a:pt x="383" y="323"/>
                  </a:lnTo>
                  <a:cubicBezTo>
                    <a:pt x="382" y="324"/>
                    <a:pt x="381" y="326"/>
                    <a:pt x="380" y="327"/>
                  </a:cubicBezTo>
                  <a:lnTo>
                    <a:pt x="357" y="354"/>
                  </a:lnTo>
                  <a:cubicBezTo>
                    <a:pt x="356" y="355"/>
                    <a:pt x="355" y="356"/>
                    <a:pt x="354" y="357"/>
                  </a:cubicBezTo>
                  <a:lnTo>
                    <a:pt x="327" y="380"/>
                  </a:lnTo>
                  <a:cubicBezTo>
                    <a:pt x="326" y="381"/>
                    <a:pt x="324" y="382"/>
                    <a:pt x="323" y="383"/>
                  </a:cubicBezTo>
                  <a:lnTo>
                    <a:pt x="292" y="400"/>
                  </a:lnTo>
                  <a:cubicBezTo>
                    <a:pt x="290" y="400"/>
                    <a:pt x="289" y="401"/>
                    <a:pt x="287" y="402"/>
                  </a:cubicBezTo>
                  <a:lnTo>
                    <a:pt x="252" y="412"/>
                  </a:lnTo>
                  <a:cubicBezTo>
                    <a:pt x="251" y="412"/>
                    <a:pt x="249" y="412"/>
                    <a:pt x="248" y="412"/>
                  </a:cubicBezTo>
                  <a:lnTo>
                    <a:pt x="211" y="416"/>
                  </a:lnTo>
                  <a:close/>
                  <a:moveTo>
                    <a:pt x="243" y="365"/>
                  </a:moveTo>
                  <a:lnTo>
                    <a:pt x="239" y="365"/>
                  </a:lnTo>
                  <a:lnTo>
                    <a:pt x="274" y="355"/>
                  </a:lnTo>
                  <a:lnTo>
                    <a:pt x="269" y="357"/>
                  </a:lnTo>
                  <a:lnTo>
                    <a:pt x="300" y="340"/>
                  </a:lnTo>
                  <a:lnTo>
                    <a:pt x="296" y="343"/>
                  </a:lnTo>
                  <a:lnTo>
                    <a:pt x="323" y="320"/>
                  </a:lnTo>
                  <a:lnTo>
                    <a:pt x="320" y="323"/>
                  </a:lnTo>
                  <a:lnTo>
                    <a:pt x="343" y="296"/>
                  </a:lnTo>
                  <a:lnTo>
                    <a:pt x="340" y="300"/>
                  </a:lnTo>
                  <a:lnTo>
                    <a:pt x="357" y="269"/>
                  </a:lnTo>
                  <a:lnTo>
                    <a:pt x="355" y="274"/>
                  </a:lnTo>
                  <a:lnTo>
                    <a:pt x="365" y="239"/>
                  </a:lnTo>
                  <a:lnTo>
                    <a:pt x="365" y="243"/>
                  </a:lnTo>
                  <a:lnTo>
                    <a:pt x="369" y="206"/>
                  </a:lnTo>
                  <a:lnTo>
                    <a:pt x="369" y="211"/>
                  </a:lnTo>
                  <a:lnTo>
                    <a:pt x="365" y="174"/>
                  </a:lnTo>
                  <a:lnTo>
                    <a:pt x="365" y="178"/>
                  </a:lnTo>
                  <a:lnTo>
                    <a:pt x="355" y="144"/>
                  </a:lnTo>
                  <a:lnTo>
                    <a:pt x="357" y="149"/>
                  </a:lnTo>
                  <a:lnTo>
                    <a:pt x="340" y="117"/>
                  </a:lnTo>
                  <a:lnTo>
                    <a:pt x="343" y="121"/>
                  </a:lnTo>
                  <a:lnTo>
                    <a:pt x="320" y="94"/>
                  </a:lnTo>
                  <a:lnTo>
                    <a:pt x="323" y="97"/>
                  </a:lnTo>
                  <a:lnTo>
                    <a:pt x="296" y="75"/>
                  </a:lnTo>
                  <a:lnTo>
                    <a:pt x="300" y="78"/>
                  </a:lnTo>
                  <a:lnTo>
                    <a:pt x="269" y="61"/>
                  </a:lnTo>
                  <a:lnTo>
                    <a:pt x="273" y="62"/>
                  </a:lnTo>
                  <a:lnTo>
                    <a:pt x="238" y="51"/>
                  </a:lnTo>
                  <a:lnTo>
                    <a:pt x="243" y="52"/>
                  </a:lnTo>
                  <a:lnTo>
                    <a:pt x="206" y="48"/>
                  </a:lnTo>
                  <a:lnTo>
                    <a:pt x="211" y="48"/>
                  </a:lnTo>
                  <a:lnTo>
                    <a:pt x="174" y="52"/>
                  </a:lnTo>
                  <a:lnTo>
                    <a:pt x="179" y="51"/>
                  </a:lnTo>
                  <a:lnTo>
                    <a:pt x="145" y="62"/>
                  </a:lnTo>
                  <a:lnTo>
                    <a:pt x="149" y="61"/>
                  </a:lnTo>
                  <a:lnTo>
                    <a:pt x="117" y="78"/>
                  </a:lnTo>
                  <a:lnTo>
                    <a:pt x="121" y="75"/>
                  </a:lnTo>
                  <a:lnTo>
                    <a:pt x="94" y="97"/>
                  </a:lnTo>
                  <a:lnTo>
                    <a:pt x="97" y="94"/>
                  </a:lnTo>
                  <a:lnTo>
                    <a:pt x="75" y="121"/>
                  </a:lnTo>
                  <a:lnTo>
                    <a:pt x="78" y="117"/>
                  </a:lnTo>
                  <a:lnTo>
                    <a:pt x="61" y="149"/>
                  </a:lnTo>
                  <a:lnTo>
                    <a:pt x="62" y="145"/>
                  </a:lnTo>
                  <a:lnTo>
                    <a:pt x="51" y="179"/>
                  </a:lnTo>
                  <a:lnTo>
                    <a:pt x="52" y="174"/>
                  </a:lnTo>
                  <a:lnTo>
                    <a:pt x="48" y="211"/>
                  </a:lnTo>
                  <a:lnTo>
                    <a:pt x="48" y="206"/>
                  </a:lnTo>
                  <a:lnTo>
                    <a:pt x="52" y="243"/>
                  </a:lnTo>
                  <a:lnTo>
                    <a:pt x="51" y="238"/>
                  </a:lnTo>
                  <a:lnTo>
                    <a:pt x="62" y="273"/>
                  </a:lnTo>
                  <a:lnTo>
                    <a:pt x="61" y="269"/>
                  </a:lnTo>
                  <a:lnTo>
                    <a:pt x="78" y="300"/>
                  </a:lnTo>
                  <a:lnTo>
                    <a:pt x="75" y="296"/>
                  </a:lnTo>
                  <a:lnTo>
                    <a:pt x="97" y="323"/>
                  </a:lnTo>
                  <a:lnTo>
                    <a:pt x="94" y="320"/>
                  </a:lnTo>
                  <a:lnTo>
                    <a:pt x="121" y="343"/>
                  </a:lnTo>
                  <a:lnTo>
                    <a:pt x="117" y="340"/>
                  </a:lnTo>
                  <a:lnTo>
                    <a:pt x="149" y="357"/>
                  </a:lnTo>
                  <a:lnTo>
                    <a:pt x="144" y="355"/>
                  </a:lnTo>
                  <a:lnTo>
                    <a:pt x="178" y="365"/>
                  </a:lnTo>
                  <a:lnTo>
                    <a:pt x="174" y="365"/>
                  </a:lnTo>
                  <a:lnTo>
                    <a:pt x="211" y="369"/>
                  </a:lnTo>
                  <a:lnTo>
                    <a:pt x="206" y="369"/>
                  </a:lnTo>
                  <a:lnTo>
                    <a:pt x="243" y="365"/>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62" name="Freeform 138"/>
            <p:cNvSpPr>
              <a:spLocks/>
            </p:cNvSpPr>
            <p:nvPr/>
          </p:nvSpPr>
          <p:spPr bwMode="auto">
            <a:xfrm>
              <a:off x="7807325" y="2226147"/>
              <a:ext cx="117475" cy="127000"/>
            </a:xfrm>
            <a:custGeom>
              <a:avLst/>
              <a:gdLst/>
              <a:ahLst/>
              <a:cxnLst>
                <a:cxn ang="0">
                  <a:pos x="176" y="368"/>
                </a:cxn>
                <a:cxn ang="0">
                  <a:pos x="0" y="184"/>
                </a:cxn>
                <a:cxn ang="0">
                  <a:pos x="0" y="184"/>
                </a:cxn>
                <a:cxn ang="0">
                  <a:pos x="0" y="184"/>
                </a:cxn>
                <a:cxn ang="0">
                  <a:pos x="176" y="0"/>
                </a:cxn>
                <a:cxn ang="0">
                  <a:pos x="176" y="0"/>
                </a:cxn>
                <a:cxn ang="0">
                  <a:pos x="176" y="0"/>
                </a:cxn>
                <a:cxn ang="0">
                  <a:pos x="352" y="184"/>
                </a:cxn>
                <a:cxn ang="0">
                  <a:pos x="352" y="184"/>
                </a:cxn>
                <a:cxn ang="0">
                  <a:pos x="352" y="184"/>
                </a:cxn>
                <a:cxn ang="0">
                  <a:pos x="176" y="368"/>
                </a:cxn>
                <a:cxn ang="0">
                  <a:pos x="176" y="368"/>
                </a:cxn>
              </a:cxnLst>
              <a:rect l="0" t="0" r="r" b="b"/>
              <a:pathLst>
                <a:path w="352" h="368">
                  <a:moveTo>
                    <a:pt x="176" y="368"/>
                  </a:moveTo>
                  <a:cubicBezTo>
                    <a:pt x="79" y="368"/>
                    <a:pt x="0" y="286"/>
                    <a:pt x="0" y="184"/>
                  </a:cubicBezTo>
                  <a:cubicBezTo>
                    <a:pt x="0" y="184"/>
                    <a:pt x="0" y="184"/>
                    <a:pt x="0" y="184"/>
                  </a:cubicBezTo>
                  <a:lnTo>
                    <a:pt x="0" y="184"/>
                  </a:lnTo>
                  <a:cubicBezTo>
                    <a:pt x="0" y="83"/>
                    <a:pt x="79" y="0"/>
                    <a:pt x="176" y="0"/>
                  </a:cubicBezTo>
                  <a:cubicBezTo>
                    <a:pt x="176" y="0"/>
                    <a:pt x="176" y="0"/>
                    <a:pt x="176" y="0"/>
                  </a:cubicBezTo>
                  <a:lnTo>
                    <a:pt x="176" y="0"/>
                  </a:lnTo>
                  <a:cubicBezTo>
                    <a:pt x="274" y="0"/>
                    <a:pt x="352" y="83"/>
                    <a:pt x="352" y="184"/>
                  </a:cubicBezTo>
                  <a:cubicBezTo>
                    <a:pt x="352" y="184"/>
                    <a:pt x="352" y="184"/>
                    <a:pt x="352" y="184"/>
                  </a:cubicBezTo>
                  <a:lnTo>
                    <a:pt x="352" y="184"/>
                  </a:lnTo>
                  <a:cubicBezTo>
                    <a:pt x="352" y="286"/>
                    <a:pt x="274" y="368"/>
                    <a:pt x="176" y="368"/>
                  </a:cubicBezTo>
                  <a:cubicBezTo>
                    <a:pt x="176" y="368"/>
                    <a:pt x="176" y="368"/>
                    <a:pt x="176" y="368"/>
                  </a:cubicBezTo>
                  <a:close/>
                </a:path>
              </a:pathLst>
            </a:custGeom>
            <a:solidFill>
              <a:srgbClr val="FFFFF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63" name="Freeform 139"/>
            <p:cNvSpPr>
              <a:spLocks noEditPoints="1"/>
            </p:cNvSpPr>
            <p:nvPr/>
          </p:nvSpPr>
          <p:spPr bwMode="auto">
            <a:xfrm>
              <a:off x="7799388" y="2218209"/>
              <a:ext cx="134938" cy="142875"/>
            </a:xfrm>
            <a:custGeom>
              <a:avLst/>
              <a:gdLst/>
              <a:ahLst/>
              <a:cxnLst>
                <a:cxn ang="0">
                  <a:pos x="198" y="416"/>
                </a:cxn>
                <a:cxn ang="0">
                  <a:pos x="159" y="411"/>
                </a:cxn>
                <a:cxn ang="0">
                  <a:pos x="121" y="399"/>
                </a:cxn>
                <a:cxn ang="0">
                  <a:pos x="87" y="379"/>
                </a:cxn>
                <a:cxn ang="0">
                  <a:pos x="56" y="352"/>
                </a:cxn>
                <a:cxn ang="0">
                  <a:pos x="15" y="287"/>
                </a:cxn>
                <a:cxn ang="0">
                  <a:pos x="5" y="248"/>
                </a:cxn>
                <a:cxn ang="0">
                  <a:pos x="1" y="206"/>
                </a:cxn>
                <a:cxn ang="0">
                  <a:pos x="5" y="165"/>
                </a:cxn>
                <a:cxn ang="0">
                  <a:pos x="18" y="124"/>
                </a:cxn>
                <a:cxn ang="0">
                  <a:pos x="61" y="60"/>
                </a:cxn>
                <a:cxn ang="0">
                  <a:pos x="91" y="36"/>
                </a:cxn>
                <a:cxn ang="0">
                  <a:pos x="125" y="17"/>
                </a:cxn>
                <a:cxn ang="0">
                  <a:pos x="163" y="5"/>
                </a:cxn>
                <a:cxn ang="0">
                  <a:pos x="203" y="1"/>
                </a:cxn>
                <a:cxn ang="0">
                  <a:pos x="244" y="6"/>
                </a:cxn>
                <a:cxn ang="0">
                  <a:pos x="281" y="19"/>
                </a:cxn>
                <a:cxn ang="0">
                  <a:pos x="315" y="38"/>
                </a:cxn>
                <a:cxn ang="0">
                  <a:pos x="346" y="66"/>
                </a:cxn>
                <a:cxn ang="0">
                  <a:pos x="385" y="131"/>
                </a:cxn>
                <a:cxn ang="0">
                  <a:pos x="396" y="169"/>
                </a:cxn>
                <a:cxn ang="0">
                  <a:pos x="400" y="211"/>
                </a:cxn>
                <a:cxn ang="0">
                  <a:pos x="396" y="252"/>
                </a:cxn>
                <a:cxn ang="0">
                  <a:pos x="383" y="293"/>
                </a:cxn>
                <a:cxn ang="0">
                  <a:pos x="341" y="356"/>
                </a:cxn>
                <a:cxn ang="0">
                  <a:pos x="311" y="382"/>
                </a:cxn>
                <a:cxn ang="0">
                  <a:pos x="276" y="401"/>
                </a:cxn>
                <a:cxn ang="0">
                  <a:pos x="239" y="412"/>
                </a:cxn>
                <a:cxn ang="0">
                  <a:pos x="234" y="365"/>
                </a:cxn>
                <a:cxn ang="0">
                  <a:pos x="263" y="355"/>
                </a:cxn>
                <a:cxn ang="0">
                  <a:pos x="288" y="341"/>
                </a:cxn>
                <a:cxn ang="0">
                  <a:pos x="310" y="320"/>
                </a:cxn>
                <a:cxn ang="0">
                  <a:pos x="342" y="268"/>
                </a:cxn>
                <a:cxn ang="0">
                  <a:pos x="349" y="239"/>
                </a:cxn>
                <a:cxn ang="0">
                  <a:pos x="353" y="206"/>
                </a:cxn>
                <a:cxn ang="0">
                  <a:pos x="349" y="174"/>
                </a:cxn>
                <a:cxn ang="0">
                  <a:pos x="339" y="144"/>
                </a:cxn>
                <a:cxn ang="0">
                  <a:pos x="305" y="91"/>
                </a:cxn>
                <a:cxn ang="0">
                  <a:pos x="284" y="75"/>
                </a:cxn>
                <a:cxn ang="0">
                  <a:pos x="258" y="60"/>
                </a:cxn>
                <a:cxn ang="0">
                  <a:pos x="229" y="51"/>
                </a:cxn>
                <a:cxn ang="0">
                  <a:pos x="198" y="48"/>
                </a:cxn>
                <a:cxn ang="0">
                  <a:pos x="168" y="52"/>
                </a:cxn>
                <a:cxn ang="0">
                  <a:pos x="140" y="62"/>
                </a:cxn>
                <a:cxn ang="0">
                  <a:pos x="114" y="77"/>
                </a:cxn>
                <a:cxn ang="0">
                  <a:pos x="92" y="97"/>
                </a:cxn>
                <a:cxn ang="0">
                  <a:pos x="59" y="150"/>
                </a:cxn>
                <a:cxn ang="0">
                  <a:pos x="51" y="178"/>
                </a:cxn>
                <a:cxn ang="0">
                  <a:pos x="48" y="211"/>
                </a:cxn>
                <a:cxn ang="0">
                  <a:pos x="52" y="243"/>
                </a:cxn>
                <a:cxn ang="0">
                  <a:pos x="62" y="274"/>
                </a:cxn>
                <a:cxn ang="0">
                  <a:pos x="97" y="325"/>
                </a:cxn>
                <a:cxn ang="0">
                  <a:pos x="118" y="343"/>
                </a:cxn>
                <a:cxn ang="0">
                  <a:pos x="144" y="358"/>
                </a:cxn>
                <a:cxn ang="0">
                  <a:pos x="172" y="365"/>
                </a:cxn>
                <a:cxn ang="0">
                  <a:pos x="203" y="369"/>
                </a:cxn>
                <a:cxn ang="0">
                  <a:pos x="234" y="365"/>
                </a:cxn>
              </a:cxnLst>
              <a:rect l="0" t="0" r="r" b="b"/>
              <a:pathLst>
                <a:path w="401" h="417">
                  <a:moveTo>
                    <a:pt x="203" y="416"/>
                  </a:moveTo>
                  <a:cubicBezTo>
                    <a:pt x="201" y="417"/>
                    <a:pt x="200" y="417"/>
                    <a:pt x="198" y="416"/>
                  </a:cubicBezTo>
                  <a:lnTo>
                    <a:pt x="163" y="412"/>
                  </a:lnTo>
                  <a:cubicBezTo>
                    <a:pt x="161" y="412"/>
                    <a:pt x="160" y="412"/>
                    <a:pt x="159" y="411"/>
                  </a:cubicBezTo>
                  <a:lnTo>
                    <a:pt x="126" y="401"/>
                  </a:lnTo>
                  <a:cubicBezTo>
                    <a:pt x="124" y="401"/>
                    <a:pt x="122" y="400"/>
                    <a:pt x="121" y="399"/>
                  </a:cubicBezTo>
                  <a:lnTo>
                    <a:pt x="91" y="382"/>
                  </a:lnTo>
                  <a:cubicBezTo>
                    <a:pt x="89" y="382"/>
                    <a:pt x="88" y="381"/>
                    <a:pt x="87" y="379"/>
                  </a:cubicBezTo>
                  <a:lnTo>
                    <a:pt x="61" y="356"/>
                  </a:lnTo>
                  <a:cubicBezTo>
                    <a:pt x="59" y="355"/>
                    <a:pt x="58" y="353"/>
                    <a:pt x="56" y="352"/>
                  </a:cubicBezTo>
                  <a:lnTo>
                    <a:pt x="18" y="294"/>
                  </a:lnTo>
                  <a:cubicBezTo>
                    <a:pt x="17" y="292"/>
                    <a:pt x="16" y="289"/>
                    <a:pt x="15" y="287"/>
                  </a:cubicBezTo>
                  <a:lnTo>
                    <a:pt x="5" y="252"/>
                  </a:lnTo>
                  <a:cubicBezTo>
                    <a:pt x="5" y="251"/>
                    <a:pt x="5" y="249"/>
                    <a:pt x="5" y="248"/>
                  </a:cubicBezTo>
                  <a:lnTo>
                    <a:pt x="1" y="211"/>
                  </a:lnTo>
                  <a:cubicBezTo>
                    <a:pt x="0" y="209"/>
                    <a:pt x="0" y="208"/>
                    <a:pt x="1" y="206"/>
                  </a:cubicBezTo>
                  <a:lnTo>
                    <a:pt x="5" y="169"/>
                  </a:lnTo>
                  <a:cubicBezTo>
                    <a:pt x="5" y="167"/>
                    <a:pt x="5" y="166"/>
                    <a:pt x="5" y="165"/>
                  </a:cubicBezTo>
                  <a:lnTo>
                    <a:pt x="15" y="131"/>
                  </a:lnTo>
                  <a:cubicBezTo>
                    <a:pt x="16" y="128"/>
                    <a:pt x="17" y="126"/>
                    <a:pt x="18" y="124"/>
                  </a:cubicBezTo>
                  <a:lnTo>
                    <a:pt x="56" y="65"/>
                  </a:lnTo>
                  <a:cubicBezTo>
                    <a:pt x="58" y="63"/>
                    <a:pt x="59" y="62"/>
                    <a:pt x="61" y="60"/>
                  </a:cubicBezTo>
                  <a:lnTo>
                    <a:pt x="87" y="38"/>
                  </a:lnTo>
                  <a:cubicBezTo>
                    <a:pt x="88" y="37"/>
                    <a:pt x="89" y="36"/>
                    <a:pt x="91" y="36"/>
                  </a:cubicBezTo>
                  <a:lnTo>
                    <a:pt x="121" y="19"/>
                  </a:lnTo>
                  <a:cubicBezTo>
                    <a:pt x="122" y="18"/>
                    <a:pt x="123" y="17"/>
                    <a:pt x="125" y="17"/>
                  </a:cubicBezTo>
                  <a:lnTo>
                    <a:pt x="158" y="6"/>
                  </a:lnTo>
                  <a:cubicBezTo>
                    <a:pt x="159" y="5"/>
                    <a:pt x="161" y="5"/>
                    <a:pt x="163" y="5"/>
                  </a:cubicBezTo>
                  <a:lnTo>
                    <a:pt x="198" y="1"/>
                  </a:lnTo>
                  <a:cubicBezTo>
                    <a:pt x="200" y="0"/>
                    <a:pt x="201" y="0"/>
                    <a:pt x="203" y="1"/>
                  </a:cubicBezTo>
                  <a:lnTo>
                    <a:pt x="239" y="5"/>
                  </a:lnTo>
                  <a:cubicBezTo>
                    <a:pt x="241" y="5"/>
                    <a:pt x="242" y="5"/>
                    <a:pt x="244" y="6"/>
                  </a:cubicBezTo>
                  <a:lnTo>
                    <a:pt x="277" y="17"/>
                  </a:lnTo>
                  <a:cubicBezTo>
                    <a:pt x="279" y="17"/>
                    <a:pt x="280" y="18"/>
                    <a:pt x="281" y="19"/>
                  </a:cubicBezTo>
                  <a:lnTo>
                    <a:pt x="311" y="36"/>
                  </a:lnTo>
                  <a:cubicBezTo>
                    <a:pt x="313" y="36"/>
                    <a:pt x="314" y="37"/>
                    <a:pt x="315" y="38"/>
                  </a:cubicBezTo>
                  <a:lnTo>
                    <a:pt x="341" y="60"/>
                  </a:lnTo>
                  <a:cubicBezTo>
                    <a:pt x="343" y="62"/>
                    <a:pt x="344" y="64"/>
                    <a:pt x="346" y="66"/>
                  </a:cubicBezTo>
                  <a:lnTo>
                    <a:pt x="383" y="125"/>
                  </a:lnTo>
                  <a:cubicBezTo>
                    <a:pt x="384" y="127"/>
                    <a:pt x="385" y="129"/>
                    <a:pt x="385" y="131"/>
                  </a:cubicBezTo>
                  <a:lnTo>
                    <a:pt x="395" y="165"/>
                  </a:lnTo>
                  <a:cubicBezTo>
                    <a:pt x="396" y="166"/>
                    <a:pt x="396" y="167"/>
                    <a:pt x="396" y="169"/>
                  </a:cubicBezTo>
                  <a:lnTo>
                    <a:pt x="400" y="206"/>
                  </a:lnTo>
                  <a:cubicBezTo>
                    <a:pt x="401" y="208"/>
                    <a:pt x="401" y="209"/>
                    <a:pt x="400" y="211"/>
                  </a:cubicBezTo>
                  <a:lnTo>
                    <a:pt x="396" y="248"/>
                  </a:lnTo>
                  <a:cubicBezTo>
                    <a:pt x="396" y="249"/>
                    <a:pt x="396" y="251"/>
                    <a:pt x="396" y="252"/>
                  </a:cubicBezTo>
                  <a:lnTo>
                    <a:pt x="386" y="287"/>
                  </a:lnTo>
                  <a:cubicBezTo>
                    <a:pt x="385" y="289"/>
                    <a:pt x="384" y="291"/>
                    <a:pt x="383" y="293"/>
                  </a:cubicBezTo>
                  <a:lnTo>
                    <a:pt x="346" y="351"/>
                  </a:lnTo>
                  <a:cubicBezTo>
                    <a:pt x="344" y="353"/>
                    <a:pt x="343" y="355"/>
                    <a:pt x="341" y="356"/>
                  </a:cubicBezTo>
                  <a:lnTo>
                    <a:pt x="315" y="379"/>
                  </a:lnTo>
                  <a:cubicBezTo>
                    <a:pt x="314" y="381"/>
                    <a:pt x="313" y="382"/>
                    <a:pt x="311" y="382"/>
                  </a:cubicBezTo>
                  <a:lnTo>
                    <a:pt x="281" y="399"/>
                  </a:lnTo>
                  <a:cubicBezTo>
                    <a:pt x="280" y="400"/>
                    <a:pt x="278" y="401"/>
                    <a:pt x="276" y="401"/>
                  </a:cubicBezTo>
                  <a:lnTo>
                    <a:pt x="243" y="411"/>
                  </a:lnTo>
                  <a:cubicBezTo>
                    <a:pt x="242" y="412"/>
                    <a:pt x="241" y="412"/>
                    <a:pt x="239" y="412"/>
                  </a:cubicBezTo>
                  <a:lnTo>
                    <a:pt x="203" y="416"/>
                  </a:lnTo>
                  <a:close/>
                  <a:moveTo>
                    <a:pt x="234" y="365"/>
                  </a:moveTo>
                  <a:lnTo>
                    <a:pt x="230" y="365"/>
                  </a:lnTo>
                  <a:lnTo>
                    <a:pt x="263" y="355"/>
                  </a:lnTo>
                  <a:lnTo>
                    <a:pt x="258" y="358"/>
                  </a:lnTo>
                  <a:lnTo>
                    <a:pt x="288" y="341"/>
                  </a:lnTo>
                  <a:lnTo>
                    <a:pt x="284" y="343"/>
                  </a:lnTo>
                  <a:lnTo>
                    <a:pt x="310" y="320"/>
                  </a:lnTo>
                  <a:lnTo>
                    <a:pt x="305" y="326"/>
                  </a:lnTo>
                  <a:lnTo>
                    <a:pt x="342" y="268"/>
                  </a:lnTo>
                  <a:lnTo>
                    <a:pt x="339" y="274"/>
                  </a:lnTo>
                  <a:lnTo>
                    <a:pt x="349" y="239"/>
                  </a:lnTo>
                  <a:lnTo>
                    <a:pt x="349" y="243"/>
                  </a:lnTo>
                  <a:lnTo>
                    <a:pt x="353" y="206"/>
                  </a:lnTo>
                  <a:lnTo>
                    <a:pt x="353" y="211"/>
                  </a:lnTo>
                  <a:lnTo>
                    <a:pt x="349" y="174"/>
                  </a:lnTo>
                  <a:lnTo>
                    <a:pt x="349" y="178"/>
                  </a:lnTo>
                  <a:lnTo>
                    <a:pt x="339" y="144"/>
                  </a:lnTo>
                  <a:lnTo>
                    <a:pt x="342" y="150"/>
                  </a:lnTo>
                  <a:lnTo>
                    <a:pt x="305" y="91"/>
                  </a:lnTo>
                  <a:lnTo>
                    <a:pt x="310" y="97"/>
                  </a:lnTo>
                  <a:lnTo>
                    <a:pt x="284" y="75"/>
                  </a:lnTo>
                  <a:lnTo>
                    <a:pt x="288" y="77"/>
                  </a:lnTo>
                  <a:lnTo>
                    <a:pt x="258" y="60"/>
                  </a:lnTo>
                  <a:lnTo>
                    <a:pt x="262" y="62"/>
                  </a:lnTo>
                  <a:lnTo>
                    <a:pt x="229" y="51"/>
                  </a:lnTo>
                  <a:lnTo>
                    <a:pt x="234" y="52"/>
                  </a:lnTo>
                  <a:lnTo>
                    <a:pt x="198" y="48"/>
                  </a:lnTo>
                  <a:lnTo>
                    <a:pt x="203" y="48"/>
                  </a:lnTo>
                  <a:lnTo>
                    <a:pt x="168" y="52"/>
                  </a:lnTo>
                  <a:lnTo>
                    <a:pt x="173" y="51"/>
                  </a:lnTo>
                  <a:lnTo>
                    <a:pt x="140" y="62"/>
                  </a:lnTo>
                  <a:lnTo>
                    <a:pt x="144" y="60"/>
                  </a:lnTo>
                  <a:lnTo>
                    <a:pt x="114" y="77"/>
                  </a:lnTo>
                  <a:lnTo>
                    <a:pt x="118" y="75"/>
                  </a:lnTo>
                  <a:lnTo>
                    <a:pt x="92" y="97"/>
                  </a:lnTo>
                  <a:lnTo>
                    <a:pt x="97" y="91"/>
                  </a:lnTo>
                  <a:lnTo>
                    <a:pt x="59" y="150"/>
                  </a:lnTo>
                  <a:lnTo>
                    <a:pt x="61" y="144"/>
                  </a:lnTo>
                  <a:lnTo>
                    <a:pt x="51" y="178"/>
                  </a:lnTo>
                  <a:lnTo>
                    <a:pt x="52" y="174"/>
                  </a:lnTo>
                  <a:lnTo>
                    <a:pt x="48" y="211"/>
                  </a:lnTo>
                  <a:lnTo>
                    <a:pt x="48" y="206"/>
                  </a:lnTo>
                  <a:lnTo>
                    <a:pt x="52" y="243"/>
                  </a:lnTo>
                  <a:lnTo>
                    <a:pt x="52" y="239"/>
                  </a:lnTo>
                  <a:lnTo>
                    <a:pt x="62" y="274"/>
                  </a:lnTo>
                  <a:lnTo>
                    <a:pt x="59" y="267"/>
                  </a:lnTo>
                  <a:lnTo>
                    <a:pt x="97" y="325"/>
                  </a:lnTo>
                  <a:lnTo>
                    <a:pt x="92" y="320"/>
                  </a:lnTo>
                  <a:lnTo>
                    <a:pt x="118" y="343"/>
                  </a:lnTo>
                  <a:lnTo>
                    <a:pt x="114" y="341"/>
                  </a:lnTo>
                  <a:lnTo>
                    <a:pt x="144" y="358"/>
                  </a:lnTo>
                  <a:lnTo>
                    <a:pt x="139" y="355"/>
                  </a:lnTo>
                  <a:lnTo>
                    <a:pt x="172" y="365"/>
                  </a:lnTo>
                  <a:lnTo>
                    <a:pt x="168" y="365"/>
                  </a:lnTo>
                  <a:lnTo>
                    <a:pt x="203" y="369"/>
                  </a:lnTo>
                  <a:lnTo>
                    <a:pt x="198" y="369"/>
                  </a:lnTo>
                  <a:lnTo>
                    <a:pt x="234" y="365"/>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64" name="Freeform 140"/>
            <p:cNvSpPr>
              <a:spLocks/>
            </p:cNvSpPr>
            <p:nvPr/>
          </p:nvSpPr>
          <p:spPr bwMode="auto">
            <a:xfrm>
              <a:off x="7391400" y="1786409"/>
              <a:ext cx="496888" cy="17463"/>
            </a:xfrm>
            <a:custGeom>
              <a:avLst/>
              <a:gdLst/>
              <a:ahLst/>
              <a:cxnLst>
                <a:cxn ang="0">
                  <a:pos x="0" y="1"/>
                </a:cxn>
                <a:cxn ang="0">
                  <a:pos x="313" y="0"/>
                </a:cxn>
                <a:cxn ang="0">
                  <a:pos x="313" y="11"/>
                </a:cxn>
                <a:cxn ang="0">
                  <a:pos x="0" y="11"/>
                </a:cxn>
                <a:cxn ang="0">
                  <a:pos x="0" y="1"/>
                </a:cxn>
              </a:cxnLst>
              <a:rect l="0" t="0" r="r" b="b"/>
              <a:pathLst>
                <a:path w="313" h="11">
                  <a:moveTo>
                    <a:pt x="0" y="1"/>
                  </a:moveTo>
                  <a:lnTo>
                    <a:pt x="313" y="0"/>
                  </a:lnTo>
                  <a:lnTo>
                    <a:pt x="313" y="11"/>
                  </a:lnTo>
                  <a:lnTo>
                    <a:pt x="0" y="11"/>
                  </a:lnTo>
                  <a:lnTo>
                    <a:pt x="0" y="1"/>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65" name="Freeform 141"/>
            <p:cNvSpPr>
              <a:spLocks/>
            </p:cNvSpPr>
            <p:nvPr/>
          </p:nvSpPr>
          <p:spPr bwMode="auto">
            <a:xfrm>
              <a:off x="7267575" y="1729259"/>
              <a:ext cx="119063" cy="127000"/>
            </a:xfrm>
            <a:custGeom>
              <a:avLst/>
              <a:gdLst/>
              <a:ahLst/>
              <a:cxnLst>
                <a:cxn ang="0">
                  <a:pos x="176" y="368"/>
                </a:cxn>
                <a:cxn ang="0">
                  <a:pos x="0" y="184"/>
                </a:cxn>
                <a:cxn ang="0">
                  <a:pos x="0" y="184"/>
                </a:cxn>
                <a:cxn ang="0">
                  <a:pos x="0" y="184"/>
                </a:cxn>
                <a:cxn ang="0">
                  <a:pos x="176" y="0"/>
                </a:cxn>
                <a:cxn ang="0">
                  <a:pos x="176" y="0"/>
                </a:cxn>
                <a:cxn ang="0">
                  <a:pos x="176" y="0"/>
                </a:cxn>
                <a:cxn ang="0">
                  <a:pos x="352" y="184"/>
                </a:cxn>
                <a:cxn ang="0">
                  <a:pos x="352" y="184"/>
                </a:cxn>
                <a:cxn ang="0">
                  <a:pos x="352" y="184"/>
                </a:cxn>
                <a:cxn ang="0">
                  <a:pos x="176" y="368"/>
                </a:cxn>
                <a:cxn ang="0">
                  <a:pos x="176" y="368"/>
                </a:cxn>
              </a:cxnLst>
              <a:rect l="0" t="0" r="r" b="b"/>
              <a:pathLst>
                <a:path w="352" h="368">
                  <a:moveTo>
                    <a:pt x="176" y="368"/>
                  </a:moveTo>
                  <a:cubicBezTo>
                    <a:pt x="79" y="368"/>
                    <a:pt x="0" y="286"/>
                    <a:pt x="0" y="184"/>
                  </a:cubicBezTo>
                  <a:cubicBezTo>
                    <a:pt x="0" y="184"/>
                    <a:pt x="0" y="184"/>
                    <a:pt x="0" y="184"/>
                  </a:cubicBezTo>
                  <a:lnTo>
                    <a:pt x="0" y="184"/>
                  </a:lnTo>
                  <a:cubicBezTo>
                    <a:pt x="0" y="83"/>
                    <a:pt x="79" y="0"/>
                    <a:pt x="176" y="0"/>
                  </a:cubicBezTo>
                  <a:cubicBezTo>
                    <a:pt x="176" y="0"/>
                    <a:pt x="176" y="0"/>
                    <a:pt x="176" y="0"/>
                  </a:cubicBezTo>
                  <a:lnTo>
                    <a:pt x="176" y="0"/>
                  </a:lnTo>
                  <a:cubicBezTo>
                    <a:pt x="274" y="0"/>
                    <a:pt x="352" y="83"/>
                    <a:pt x="352" y="184"/>
                  </a:cubicBezTo>
                  <a:cubicBezTo>
                    <a:pt x="352" y="184"/>
                    <a:pt x="352" y="184"/>
                    <a:pt x="352" y="184"/>
                  </a:cubicBezTo>
                  <a:lnTo>
                    <a:pt x="352" y="184"/>
                  </a:lnTo>
                  <a:cubicBezTo>
                    <a:pt x="352" y="286"/>
                    <a:pt x="274" y="368"/>
                    <a:pt x="176" y="368"/>
                  </a:cubicBezTo>
                  <a:cubicBezTo>
                    <a:pt x="176" y="368"/>
                    <a:pt x="176" y="368"/>
                    <a:pt x="176" y="368"/>
                  </a:cubicBezTo>
                  <a:close/>
                </a:path>
              </a:pathLst>
            </a:custGeom>
            <a:solidFill>
              <a:srgbClr val="FFFFF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66" name="Freeform 142"/>
            <p:cNvSpPr>
              <a:spLocks noEditPoints="1"/>
            </p:cNvSpPr>
            <p:nvPr/>
          </p:nvSpPr>
          <p:spPr bwMode="auto">
            <a:xfrm>
              <a:off x="7259638" y="1721322"/>
              <a:ext cx="134938" cy="142875"/>
            </a:xfrm>
            <a:custGeom>
              <a:avLst/>
              <a:gdLst/>
              <a:ahLst/>
              <a:cxnLst>
                <a:cxn ang="0">
                  <a:pos x="198" y="416"/>
                </a:cxn>
                <a:cxn ang="0">
                  <a:pos x="159" y="411"/>
                </a:cxn>
                <a:cxn ang="0">
                  <a:pos x="121" y="399"/>
                </a:cxn>
                <a:cxn ang="0">
                  <a:pos x="87" y="379"/>
                </a:cxn>
                <a:cxn ang="0">
                  <a:pos x="56" y="352"/>
                </a:cxn>
                <a:cxn ang="0">
                  <a:pos x="15" y="287"/>
                </a:cxn>
                <a:cxn ang="0">
                  <a:pos x="5" y="248"/>
                </a:cxn>
                <a:cxn ang="0">
                  <a:pos x="1" y="206"/>
                </a:cxn>
                <a:cxn ang="0">
                  <a:pos x="5" y="165"/>
                </a:cxn>
                <a:cxn ang="0">
                  <a:pos x="18" y="124"/>
                </a:cxn>
                <a:cxn ang="0">
                  <a:pos x="61" y="60"/>
                </a:cxn>
                <a:cxn ang="0">
                  <a:pos x="91" y="36"/>
                </a:cxn>
                <a:cxn ang="0">
                  <a:pos x="125" y="17"/>
                </a:cxn>
                <a:cxn ang="0">
                  <a:pos x="163" y="5"/>
                </a:cxn>
                <a:cxn ang="0">
                  <a:pos x="203" y="1"/>
                </a:cxn>
                <a:cxn ang="0">
                  <a:pos x="244" y="6"/>
                </a:cxn>
                <a:cxn ang="0">
                  <a:pos x="281" y="19"/>
                </a:cxn>
                <a:cxn ang="0">
                  <a:pos x="315" y="38"/>
                </a:cxn>
                <a:cxn ang="0">
                  <a:pos x="346" y="66"/>
                </a:cxn>
                <a:cxn ang="0">
                  <a:pos x="385" y="131"/>
                </a:cxn>
                <a:cxn ang="0">
                  <a:pos x="396" y="169"/>
                </a:cxn>
                <a:cxn ang="0">
                  <a:pos x="400" y="211"/>
                </a:cxn>
                <a:cxn ang="0">
                  <a:pos x="396" y="252"/>
                </a:cxn>
                <a:cxn ang="0">
                  <a:pos x="383" y="293"/>
                </a:cxn>
                <a:cxn ang="0">
                  <a:pos x="341" y="356"/>
                </a:cxn>
                <a:cxn ang="0">
                  <a:pos x="311" y="382"/>
                </a:cxn>
                <a:cxn ang="0">
                  <a:pos x="276" y="401"/>
                </a:cxn>
                <a:cxn ang="0">
                  <a:pos x="239" y="412"/>
                </a:cxn>
                <a:cxn ang="0">
                  <a:pos x="234" y="365"/>
                </a:cxn>
                <a:cxn ang="0">
                  <a:pos x="263" y="355"/>
                </a:cxn>
                <a:cxn ang="0">
                  <a:pos x="288" y="341"/>
                </a:cxn>
                <a:cxn ang="0">
                  <a:pos x="310" y="320"/>
                </a:cxn>
                <a:cxn ang="0">
                  <a:pos x="342" y="268"/>
                </a:cxn>
                <a:cxn ang="0">
                  <a:pos x="349" y="239"/>
                </a:cxn>
                <a:cxn ang="0">
                  <a:pos x="353" y="206"/>
                </a:cxn>
                <a:cxn ang="0">
                  <a:pos x="349" y="174"/>
                </a:cxn>
                <a:cxn ang="0">
                  <a:pos x="339" y="144"/>
                </a:cxn>
                <a:cxn ang="0">
                  <a:pos x="305" y="91"/>
                </a:cxn>
                <a:cxn ang="0">
                  <a:pos x="284" y="75"/>
                </a:cxn>
                <a:cxn ang="0">
                  <a:pos x="258" y="60"/>
                </a:cxn>
                <a:cxn ang="0">
                  <a:pos x="229" y="51"/>
                </a:cxn>
                <a:cxn ang="0">
                  <a:pos x="198" y="48"/>
                </a:cxn>
                <a:cxn ang="0">
                  <a:pos x="168" y="52"/>
                </a:cxn>
                <a:cxn ang="0">
                  <a:pos x="140" y="62"/>
                </a:cxn>
                <a:cxn ang="0">
                  <a:pos x="114" y="77"/>
                </a:cxn>
                <a:cxn ang="0">
                  <a:pos x="92" y="97"/>
                </a:cxn>
                <a:cxn ang="0">
                  <a:pos x="59" y="150"/>
                </a:cxn>
                <a:cxn ang="0">
                  <a:pos x="51" y="178"/>
                </a:cxn>
                <a:cxn ang="0">
                  <a:pos x="48" y="211"/>
                </a:cxn>
                <a:cxn ang="0">
                  <a:pos x="52" y="243"/>
                </a:cxn>
                <a:cxn ang="0">
                  <a:pos x="62" y="274"/>
                </a:cxn>
                <a:cxn ang="0">
                  <a:pos x="97" y="325"/>
                </a:cxn>
                <a:cxn ang="0">
                  <a:pos x="118" y="343"/>
                </a:cxn>
                <a:cxn ang="0">
                  <a:pos x="144" y="358"/>
                </a:cxn>
                <a:cxn ang="0">
                  <a:pos x="172" y="365"/>
                </a:cxn>
                <a:cxn ang="0">
                  <a:pos x="203" y="369"/>
                </a:cxn>
                <a:cxn ang="0">
                  <a:pos x="234" y="365"/>
                </a:cxn>
              </a:cxnLst>
              <a:rect l="0" t="0" r="r" b="b"/>
              <a:pathLst>
                <a:path w="401" h="417">
                  <a:moveTo>
                    <a:pt x="203" y="416"/>
                  </a:moveTo>
                  <a:cubicBezTo>
                    <a:pt x="201" y="417"/>
                    <a:pt x="200" y="417"/>
                    <a:pt x="198" y="416"/>
                  </a:cubicBezTo>
                  <a:lnTo>
                    <a:pt x="163" y="412"/>
                  </a:lnTo>
                  <a:cubicBezTo>
                    <a:pt x="161" y="412"/>
                    <a:pt x="160" y="412"/>
                    <a:pt x="159" y="411"/>
                  </a:cubicBezTo>
                  <a:lnTo>
                    <a:pt x="126" y="401"/>
                  </a:lnTo>
                  <a:cubicBezTo>
                    <a:pt x="124" y="401"/>
                    <a:pt x="122" y="400"/>
                    <a:pt x="121" y="399"/>
                  </a:cubicBezTo>
                  <a:lnTo>
                    <a:pt x="91" y="382"/>
                  </a:lnTo>
                  <a:cubicBezTo>
                    <a:pt x="89" y="382"/>
                    <a:pt x="88" y="381"/>
                    <a:pt x="87" y="379"/>
                  </a:cubicBezTo>
                  <a:lnTo>
                    <a:pt x="61" y="356"/>
                  </a:lnTo>
                  <a:cubicBezTo>
                    <a:pt x="59" y="355"/>
                    <a:pt x="58" y="353"/>
                    <a:pt x="56" y="352"/>
                  </a:cubicBezTo>
                  <a:lnTo>
                    <a:pt x="18" y="294"/>
                  </a:lnTo>
                  <a:cubicBezTo>
                    <a:pt x="17" y="292"/>
                    <a:pt x="16" y="289"/>
                    <a:pt x="15" y="287"/>
                  </a:cubicBezTo>
                  <a:lnTo>
                    <a:pt x="5" y="252"/>
                  </a:lnTo>
                  <a:cubicBezTo>
                    <a:pt x="5" y="251"/>
                    <a:pt x="5" y="249"/>
                    <a:pt x="5" y="248"/>
                  </a:cubicBezTo>
                  <a:lnTo>
                    <a:pt x="1" y="211"/>
                  </a:lnTo>
                  <a:cubicBezTo>
                    <a:pt x="0" y="209"/>
                    <a:pt x="0" y="208"/>
                    <a:pt x="1" y="206"/>
                  </a:cubicBezTo>
                  <a:lnTo>
                    <a:pt x="5" y="169"/>
                  </a:lnTo>
                  <a:cubicBezTo>
                    <a:pt x="5" y="167"/>
                    <a:pt x="5" y="166"/>
                    <a:pt x="5" y="165"/>
                  </a:cubicBezTo>
                  <a:lnTo>
                    <a:pt x="15" y="131"/>
                  </a:lnTo>
                  <a:cubicBezTo>
                    <a:pt x="16" y="128"/>
                    <a:pt x="17" y="126"/>
                    <a:pt x="18" y="124"/>
                  </a:cubicBezTo>
                  <a:lnTo>
                    <a:pt x="56" y="65"/>
                  </a:lnTo>
                  <a:cubicBezTo>
                    <a:pt x="58" y="63"/>
                    <a:pt x="59" y="62"/>
                    <a:pt x="61" y="60"/>
                  </a:cubicBezTo>
                  <a:lnTo>
                    <a:pt x="87" y="38"/>
                  </a:lnTo>
                  <a:cubicBezTo>
                    <a:pt x="88" y="37"/>
                    <a:pt x="89" y="36"/>
                    <a:pt x="91" y="36"/>
                  </a:cubicBezTo>
                  <a:lnTo>
                    <a:pt x="121" y="19"/>
                  </a:lnTo>
                  <a:cubicBezTo>
                    <a:pt x="122" y="18"/>
                    <a:pt x="123" y="17"/>
                    <a:pt x="125" y="17"/>
                  </a:cubicBezTo>
                  <a:lnTo>
                    <a:pt x="158" y="6"/>
                  </a:lnTo>
                  <a:cubicBezTo>
                    <a:pt x="159" y="5"/>
                    <a:pt x="161" y="5"/>
                    <a:pt x="163" y="5"/>
                  </a:cubicBezTo>
                  <a:lnTo>
                    <a:pt x="198" y="1"/>
                  </a:lnTo>
                  <a:cubicBezTo>
                    <a:pt x="200" y="0"/>
                    <a:pt x="201" y="0"/>
                    <a:pt x="203" y="1"/>
                  </a:cubicBezTo>
                  <a:lnTo>
                    <a:pt x="239" y="5"/>
                  </a:lnTo>
                  <a:cubicBezTo>
                    <a:pt x="241" y="5"/>
                    <a:pt x="242" y="5"/>
                    <a:pt x="244" y="6"/>
                  </a:cubicBezTo>
                  <a:lnTo>
                    <a:pt x="277" y="17"/>
                  </a:lnTo>
                  <a:cubicBezTo>
                    <a:pt x="279" y="17"/>
                    <a:pt x="280" y="18"/>
                    <a:pt x="281" y="19"/>
                  </a:cubicBezTo>
                  <a:lnTo>
                    <a:pt x="311" y="36"/>
                  </a:lnTo>
                  <a:cubicBezTo>
                    <a:pt x="313" y="36"/>
                    <a:pt x="314" y="37"/>
                    <a:pt x="315" y="38"/>
                  </a:cubicBezTo>
                  <a:lnTo>
                    <a:pt x="341" y="60"/>
                  </a:lnTo>
                  <a:cubicBezTo>
                    <a:pt x="343" y="62"/>
                    <a:pt x="344" y="64"/>
                    <a:pt x="346" y="66"/>
                  </a:cubicBezTo>
                  <a:lnTo>
                    <a:pt x="383" y="125"/>
                  </a:lnTo>
                  <a:cubicBezTo>
                    <a:pt x="384" y="127"/>
                    <a:pt x="385" y="129"/>
                    <a:pt x="385" y="131"/>
                  </a:cubicBezTo>
                  <a:lnTo>
                    <a:pt x="395" y="165"/>
                  </a:lnTo>
                  <a:cubicBezTo>
                    <a:pt x="396" y="166"/>
                    <a:pt x="396" y="167"/>
                    <a:pt x="396" y="169"/>
                  </a:cubicBezTo>
                  <a:lnTo>
                    <a:pt x="400" y="206"/>
                  </a:lnTo>
                  <a:cubicBezTo>
                    <a:pt x="401" y="208"/>
                    <a:pt x="401" y="209"/>
                    <a:pt x="400" y="211"/>
                  </a:cubicBezTo>
                  <a:lnTo>
                    <a:pt x="396" y="248"/>
                  </a:lnTo>
                  <a:cubicBezTo>
                    <a:pt x="396" y="249"/>
                    <a:pt x="396" y="251"/>
                    <a:pt x="396" y="252"/>
                  </a:cubicBezTo>
                  <a:lnTo>
                    <a:pt x="386" y="287"/>
                  </a:lnTo>
                  <a:cubicBezTo>
                    <a:pt x="385" y="289"/>
                    <a:pt x="384" y="291"/>
                    <a:pt x="383" y="293"/>
                  </a:cubicBezTo>
                  <a:lnTo>
                    <a:pt x="346" y="351"/>
                  </a:lnTo>
                  <a:cubicBezTo>
                    <a:pt x="344" y="353"/>
                    <a:pt x="343" y="355"/>
                    <a:pt x="341" y="356"/>
                  </a:cubicBezTo>
                  <a:lnTo>
                    <a:pt x="315" y="379"/>
                  </a:lnTo>
                  <a:cubicBezTo>
                    <a:pt x="314" y="381"/>
                    <a:pt x="313" y="382"/>
                    <a:pt x="311" y="382"/>
                  </a:cubicBezTo>
                  <a:lnTo>
                    <a:pt x="281" y="399"/>
                  </a:lnTo>
                  <a:cubicBezTo>
                    <a:pt x="280" y="400"/>
                    <a:pt x="278" y="401"/>
                    <a:pt x="276" y="401"/>
                  </a:cubicBezTo>
                  <a:lnTo>
                    <a:pt x="243" y="411"/>
                  </a:lnTo>
                  <a:cubicBezTo>
                    <a:pt x="242" y="412"/>
                    <a:pt x="241" y="412"/>
                    <a:pt x="239" y="412"/>
                  </a:cubicBezTo>
                  <a:lnTo>
                    <a:pt x="203" y="416"/>
                  </a:lnTo>
                  <a:close/>
                  <a:moveTo>
                    <a:pt x="234" y="365"/>
                  </a:moveTo>
                  <a:lnTo>
                    <a:pt x="230" y="365"/>
                  </a:lnTo>
                  <a:lnTo>
                    <a:pt x="263" y="355"/>
                  </a:lnTo>
                  <a:lnTo>
                    <a:pt x="258" y="358"/>
                  </a:lnTo>
                  <a:lnTo>
                    <a:pt x="288" y="341"/>
                  </a:lnTo>
                  <a:lnTo>
                    <a:pt x="284" y="343"/>
                  </a:lnTo>
                  <a:lnTo>
                    <a:pt x="310" y="320"/>
                  </a:lnTo>
                  <a:lnTo>
                    <a:pt x="305" y="326"/>
                  </a:lnTo>
                  <a:lnTo>
                    <a:pt x="342" y="268"/>
                  </a:lnTo>
                  <a:lnTo>
                    <a:pt x="339" y="274"/>
                  </a:lnTo>
                  <a:lnTo>
                    <a:pt x="349" y="239"/>
                  </a:lnTo>
                  <a:lnTo>
                    <a:pt x="349" y="243"/>
                  </a:lnTo>
                  <a:lnTo>
                    <a:pt x="353" y="206"/>
                  </a:lnTo>
                  <a:lnTo>
                    <a:pt x="353" y="211"/>
                  </a:lnTo>
                  <a:lnTo>
                    <a:pt x="349" y="174"/>
                  </a:lnTo>
                  <a:lnTo>
                    <a:pt x="349" y="178"/>
                  </a:lnTo>
                  <a:lnTo>
                    <a:pt x="339" y="144"/>
                  </a:lnTo>
                  <a:lnTo>
                    <a:pt x="342" y="150"/>
                  </a:lnTo>
                  <a:lnTo>
                    <a:pt x="305" y="91"/>
                  </a:lnTo>
                  <a:lnTo>
                    <a:pt x="310" y="97"/>
                  </a:lnTo>
                  <a:lnTo>
                    <a:pt x="284" y="75"/>
                  </a:lnTo>
                  <a:lnTo>
                    <a:pt x="288" y="77"/>
                  </a:lnTo>
                  <a:lnTo>
                    <a:pt x="258" y="60"/>
                  </a:lnTo>
                  <a:lnTo>
                    <a:pt x="262" y="62"/>
                  </a:lnTo>
                  <a:lnTo>
                    <a:pt x="229" y="51"/>
                  </a:lnTo>
                  <a:lnTo>
                    <a:pt x="234" y="52"/>
                  </a:lnTo>
                  <a:lnTo>
                    <a:pt x="198" y="48"/>
                  </a:lnTo>
                  <a:lnTo>
                    <a:pt x="203" y="48"/>
                  </a:lnTo>
                  <a:lnTo>
                    <a:pt x="168" y="52"/>
                  </a:lnTo>
                  <a:lnTo>
                    <a:pt x="173" y="51"/>
                  </a:lnTo>
                  <a:lnTo>
                    <a:pt x="140" y="62"/>
                  </a:lnTo>
                  <a:lnTo>
                    <a:pt x="144" y="60"/>
                  </a:lnTo>
                  <a:lnTo>
                    <a:pt x="114" y="77"/>
                  </a:lnTo>
                  <a:lnTo>
                    <a:pt x="118" y="75"/>
                  </a:lnTo>
                  <a:lnTo>
                    <a:pt x="92" y="97"/>
                  </a:lnTo>
                  <a:lnTo>
                    <a:pt x="97" y="91"/>
                  </a:lnTo>
                  <a:lnTo>
                    <a:pt x="59" y="150"/>
                  </a:lnTo>
                  <a:lnTo>
                    <a:pt x="61" y="144"/>
                  </a:lnTo>
                  <a:lnTo>
                    <a:pt x="51" y="178"/>
                  </a:lnTo>
                  <a:lnTo>
                    <a:pt x="52" y="174"/>
                  </a:lnTo>
                  <a:lnTo>
                    <a:pt x="48" y="211"/>
                  </a:lnTo>
                  <a:lnTo>
                    <a:pt x="48" y="206"/>
                  </a:lnTo>
                  <a:lnTo>
                    <a:pt x="52" y="243"/>
                  </a:lnTo>
                  <a:lnTo>
                    <a:pt x="52" y="239"/>
                  </a:lnTo>
                  <a:lnTo>
                    <a:pt x="62" y="274"/>
                  </a:lnTo>
                  <a:lnTo>
                    <a:pt x="59" y="267"/>
                  </a:lnTo>
                  <a:lnTo>
                    <a:pt x="97" y="325"/>
                  </a:lnTo>
                  <a:lnTo>
                    <a:pt x="92" y="320"/>
                  </a:lnTo>
                  <a:lnTo>
                    <a:pt x="118" y="343"/>
                  </a:lnTo>
                  <a:lnTo>
                    <a:pt x="114" y="341"/>
                  </a:lnTo>
                  <a:lnTo>
                    <a:pt x="144" y="358"/>
                  </a:lnTo>
                  <a:lnTo>
                    <a:pt x="139" y="355"/>
                  </a:lnTo>
                  <a:lnTo>
                    <a:pt x="172" y="365"/>
                  </a:lnTo>
                  <a:lnTo>
                    <a:pt x="168" y="365"/>
                  </a:lnTo>
                  <a:lnTo>
                    <a:pt x="203" y="369"/>
                  </a:lnTo>
                  <a:lnTo>
                    <a:pt x="198" y="369"/>
                  </a:lnTo>
                  <a:lnTo>
                    <a:pt x="234" y="365"/>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67" name="Freeform 143"/>
            <p:cNvSpPr>
              <a:spLocks/>
            </p:cNvSpPr>
            <p:nvPr/>
          </p:nvSpPr>
          <p:spPr bwMode="auto">
            <a:xfrm>
              <a:off x="7472363" y="1729259"/>
              <a:ext cx="119063" cy="127000"/>
            </a:xfrm>
            <a:custGeom>
              <a:avLst/>
              <a:gdLst/>
              <a:ahLst/>
              <a:cxnLst>
                <a:cxn ang="0">
                  <a:pos x="176" y="368"/>
                </a:cxn>
                <a:cxn ang="0">
                  <a:pos x="0" y="184"/>
                </a:cxn>
                <a:cxn ang="0">
                  <a:pos x="0" y="184"/>
                </a:cxn>
                <a:cxn ang="0">
                  <a:pos x="0" y="184"/>
                </a:cxn>
                <a:cxn ang="0">
                  <a:pos x="176" y="0"/>
                </a:cxn>
                <a:cxn ang="0">
                  <a:pos x="176" y="0"/>
                </a:cxn>
                <a:cxn ang="0">
                  <a:pos x="176" y="0"/>
                </a:cxn>
                <a:cxn ang="0">
                  <a:pos x="352" y="184"/>
                </a:cxn>
                <a:cxn ang="0">
                  <a:pos x="352" y="184"/>
                </a:cxn>
                <a:cxn ang="0">
                  <a:pos x="352" y="184"/>
                </a:cxn>
                <a:cxn ang="0">
                  <a:pos x="176" y="368"/>
                </a:cxn>
                <a:cxn ang="0">
                  <a:pos x="176" y="368"/>
                </a:cxn>
              </a:cxnLst>
              <a:rect l="0" t="0" r="r" b="b"/>
              <a:pathLst>
                <a:path w="352" h="368">
                  <a:moveTo>
                    <a:pt x="176" y="368"/>
                  </a:moveTo>
                  <a:cubicBezTo>
                    <a:pt x="79" y="368"/>
                    <a:pt x="0" y="286"/>
                    <a:pt x="0" y="184"/>
                  </a:cubicBezTo>
                  <a:cubicBezTo>
                    <a:pt x="0" y="184"/>
                    <a:pt x="0" y="184"/>
                    <a:pt x="0" y="184"/>
                  </a:cubicBezTo>
                  <a:lnTo>
                    <a:pt x="0" y="184"/>
                  </a:lnTo>
                  <a:cubicBezTo>
                    <a:pt x="0" y="83"/>
                    <a:pt x="79" y="0"/>
                    <a:pt x="176" y="0"/>
                  </a:cubicBezTo>
                  <a:cubicBezTo>
                    <a:pt x="176" y="0"/>
                    <a:pt x="176" y="0"/>
                    <a:pt x="176" y="0"/>
                  </a:cubicBezTo>
                  <a:lnTo>
                    <a:pt x="176" y="0"/>
                  </a:lnTo>
                  <a:cubicBezTo>
                    <a:pt x="274" y="0"/>
                    <a:pt x="352" y="83"/>
                    <a:pt x="352" y="184"/>
                  </a:cubicBezTo>
                  <a:cubicBezTo>
                    <a:pt x="352" y="184"/>
                    <a:pt x="352" y="184"/>
                    <a:pt x="352" y="184"/>
                  </a:cubicBezTo>
                  <a:lnTo>
                    <a:pt x="352" y="184"/>
                  </a:lnTo>
                  <a:cubicBezTo>
                    <a:pt x="352" y="286"/>
                    <a:pt x="274" y="368"/>
                    <a:pt x="176" y="368"/>
                  </a:cubicBezTo>
                  <a:cubicBezTo>
                    <a:pt x="176" y="368"/>
                    <a:pt x="176" y="368"/>
                    <a:pt x="176" y="368"/>
                  </a:cubicBezTo>
                  <a:close/>
                </a:path>
              </a:pathLst>
            </a:custGeom>
            <a:solidFill>
              <a:srgbClr val="FFFFF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68" name="Freeform 144"/>
            <p:cNvSpPr>
              <a:spLocks noEditPoints="1"/>
            </p:cNvSpPr>
            <p:nvPr/>
          </p:nvSpPr>
          <p:spPr bwMode="auto">
            <a:xfrm>
              <a:off x="7464425" y="1721322"/>
              <a:ext cx="134938" cy="142875"/>
            </a:xfrm>
            <a:custGeom>
              <a:avLst/>
              <a:gdLst/>
              <a:ahLst/>
              <a:cxnLst>
                <a:cxn ang="0">
                  <a:pos x="198" y="416"/>
                </a:cxn>
                <a:cxn ang="0">
                  <a:pos x="159" y="411"/>
                </a:cxn>
                <a:cxn ang="0">
                  <a:pos x="121" y="399"/>
                </a:cxn>
                <a:cxn ang="0">
                  <a:pos x="87" y="379"/>
                </a:cxn>
                <a:cxn ang="0">
                  <a:pos x="56" y="352"/>
                </a:cxn>
                <a:cxn ang="0">
                  <a:pos x="15" y="287"/>
                </a:cxn>
                <a:cxn ang="0">
                  <a:pos x="5" y="248"/>
                </a:cxn>
                <a:cxn ang="0">
                  <a:pos x="1" y="206"/>
                </a:cxn>
                <a:cxn ang="0">
                  <a:pos x="5" y="165"/>
                </a:cxn>
                <a:cxn ang="0">
                  <a:pos x="18" y="124"/>
                </a:cxn>
                <a:cxn ang="0">
                  <a:pos x="61" y="60"/>
                </a:cxn>
                <a:cxn ang="0">
                  <a:pos x="91" y="36"/>
                </a:cxn>
                <a:cxn ang="0">
                  <a:pos x="125" y="17"/>
                </a:cxn>
                <a:cxn ang="0">
                  <a:pos x="163" y="5"/>
                </a:cxn>
                <a:cxn ang="0">
                  <a:pos x="203" y="1"/>
                </a:cxn>
                <a:cxn ang="0">
                  <a:pos x="244" y="6"/>
                </a:cxn>
                <a:cxn ang="0">
                  <a:pos x="281" y="19"/>
                </a:cxn>
                <a:cxn ang="0">
                  <a:pos x="315" y="38"/>
                </a:cxn>
                <a:cxn ang="0">
                  <a:pos x="346" y="66"/>
                </a:cxn>
                <a:cxn ang="0">
                  <a:pos x="385" y="131"/>
                </a:cxn>
                <a:cxn ang="0">
                  <a:pos x="396" y="169"/>
                </a:cxn>
                <a:cxn ang="0">
                  <a:pos x="400" y="211"/>
                </a:cxn>
                <a:cxn ang="0">
                  <a:pos x="396" y="252"/>
                </a:cxn>
                <a:cxn ang="0">
                  <a:pos x="383" y="293"/>
                </a:cxn>
                <a:cxn ang="0">
                  <a:pos x="341" y="356"/>
                </a:cxn>
                <a:cxn ang="0">
                  <a:pos x="311" y="382"/>
                </a:cxn>
                <a:cxn ang="0">
                  <a:pos x="276" y="401"/>
                </a:cxn>
                <a:cxn ang="0">
                  <a:pos x="239" y="412"/>
                </a:cxn>
                <a:cxn ang="0">
                  <a:pos x="234" y="365"/>
                </a:cxn>
                <a:cxn ang="0">
                  <a:pos x="263" y="355"/>
                </a:cxn>
                <a:cxn ang="0">
                  <a:pos x="288" y="341"/>
                </a:cxn>
                <a:cxn ang="0">
                  <a:pos x="310" y="320"/>
                </a:cxn>
                <a:cxn ang="0">
                  <a:pos x="342" y="268"/>
                </a:cxn>
                <a:cxn ang="0">
                  <a:pos x="349" y="239"/>
                </a:cxn>
                <a:cxn ang="0">
                  <a:pos x="353" y="206"/>
                </a:cxn>
                <a:cxn ang="0">
                  <a:pos x="349" y="174"/>
                </a:cxn>
                <a:cxn ang="0">
                  <a:pos x="339" y="144"/>
                </a:cxn>
                <a:cxn ang="0">
                  <a:pos x="305" y="91"/>
                </a:cxn>
                <a:cxn ang="0">
                  <a:pos x="284" y="75"/>
                </a:cxn>
                <a:cxn ang="0">
                  <a:pos x="258" y="60"/>
                </a:cxn>
                <a:cxn ang="0">
                  <a:pos x="229" y="51"/>
                </a:cxn>
                <a:cxn ang="0">
                  <a:pos x="198" y="48"/>
                </a:cxn>
                <a:cxn ang="0">
                  <a:pos x="168" y="52"/>
                </a:cxn>
                <a:cxn ang="0">
                  <a:pos x="140" y="62"/>
                </a:cxn>
                <a:cxn ang="0">
                  <a:pos x="114" y="77"/>
                </a:cxn>
                <a:cxn ang="0">
                  <a:pos x="92" y="97"/>
                </a:cxn>
                <a:cxn ang="0">
                  <a:pos x="59" y="150"/>
                </a:cxn>
                <a:cxn ang="0">
                  <a:pos x="51" y="178"/>
                </a:cxn>
                <a:cxn ang="0">
                  <a:pos x="48" y="211"/>
                </a:cxn>
                <a:cxn ang="0">
                  <a:pos x="52" y="243"/>
                </a:cxn>
                <a:cxn ang="0">
                  <a:pos x="62" y="274"/>
                </a:cxn>
                <a:cxn ang="0">
                  <a:pos x="97" y="325"/>
                </a:cxn>
                <a:cxn ang="0">
                  <a:pos x="118" y="343"/>
                </a:cxn>
                <a:cxn ang="0">
                  <a:pos x="144" y="358"/>
                </a:cxn>
                <a:cxn ang="0">
                  <a:pos x="172" y="365"/>
                </a:cxn>
                <a:cxn ang="0">
                  <a:pos x="203" y="369"/>
                </a:cxn>
                <a:cxn ang="0">
                  <a:pos x="234" y="365"/>
                </a:cxn>
              </a:cxnLst>
              <a:rect l="0" t="0" r="r" b="b"/>
              <a:pathLst>
                <a:path w="401" h="417">
                  <a:moveTo>
                    <a:pt x="203" y="416"/>
                  </a:moveTo>
                  <a:cubicBezTo>
                    <a:pt x="201" y="417"/>
                    <a:pt x="200" y="417"/>
                    <a:pt x="198" y="416"/>
                  </a:cubicBezTo>
                  <a:lnTo>
                    <a:pt x="163" y="412"/>
                  </a:lnTo>
                  <a:cubicBezTo>
                    <a:pt x="161" y="412"/>
                    <a:pt x="160" y="412"/>
                    <a:pt x="159" y="411"/>
                  </a:cubicBezTo>
                  <a:lnTo>
                    <a:pt x="126" y="401"/>
                  </a:lnTo>
                  <a:cubicBezTo>
                    <a:pt x="124" y="401"/>
                    <a:pt x="122" y="400"/>
                    <a:pt x="121" y="399"/>
                  </a:cubicBezTo>
                  <a:lnTo>
                    <a:pt x="91" y="382"/>
                  </a:lnTo>
                  <a:cubicBezTo>
                    <a:pt x="89" y="382"/>
                    <a:pt x="88" y="381"/>
                    <a:pt x="87" y="379"/>
                  </a:cubicBezTo>
                  <a:lnTo>
                    <a:pt x="61" y="356"/>
                  </a:lnTo>
                  <a:cubicBezTo>
                    <a:pt x="59" y="355"/>
                    <a:pt x="58" y="353"/>
                    <a:pt x="56" y="352"/>
                  </a:cubicBezTo>
                  <a:lnTo>
                    <a:pt x="18" y="294"/>
                  </a:lnTo>
                  <a:cubicBezTo>
                    <a:pt x="17" y="292"/>
                    <a:pt x="16" y="289"/>
                    <a:pt x="15" y="287"/>
                  </a:cubicBezTo>
                  <a:lnTo>
                    <a:pt x="5" y="252"/>
                  </a:lnTo>
                  <a:cubicBezTo>
                    <a:pt x="5" y="251"/>
                    <a:pt x="5" y="249"/>
                    <a:pt x="5" y="248"/>
                  </a:cubicBezTo>
                  <a:lnTo>
                    <a:pt x="1" y="211"/>
                  </a:lnTo>
                  <a:cubicBezTo>
                    <a:pt x="0" y="209"/>
                    <a:pt x="0" y="208"/>
                    <a:pt x="1" y="206"/>
                  </a:cubicBezTo>
                  <a:lnTo>
                    <a:pt x="5" y="169"/>
                  </a:lnTo>
                  <a:cubicBezTo>
                    <a:pt x="5" y="167"/>
                    <a:pt x="5" y="166"/>
                    <a:pt x="5" y="165"/>
                  </a:cubicBezTo>
                  <a:lnTo>
                    <a:pt x="15" y="131"/>
                  </a:lnTo>
                  <a:cubicBezTo>
                    <a:pt x="16" y="128"/>
                    <a:pt x="17" y="126"/>
                    <a:pt x="18" y="124"/>
                  </a:cubicBezTo>
                  <a:lnTo>
                    <a:pt x="56" y="65"/>
                  </a:lnTo>
                  <a:cubicBezTo>
                    <a:pt x="58" y="63"/>
                    <a:pt x="59" y="62"/>
                    <a:pt x="61" y="60"/>
                  </a:cubicBezTo>
                  <a:lnTo>
                    <a:pt x="87" y="38"/>
                  </a:lnTo>
                  <a:cubicBezTo>
                    <a:pt x="88" y="37"/>
                    <a:pt x="89" y="36"/>
                    <a:pt x="91" y="36"/>
                  </a:cubicBezTo>
                  <a:lnTo>
                    <a:pt x="121" y="19"/>
                  </a:lnTo>
                  <a:cubicBezTo>
                    <a:pt x="122" y="18"/>
                    <a:pt x="123" y="17"/>
                    <a:pt x="125" y="17"/>
                  </a:cubicBezTo>
                  <a:lnTo>
                    <a:pt x="158" y="6"/>
                  </a:lnTo>
                  <a:cubicBezTo>
                    <a:pt x="159" y="5"/>
                    <a:pt x="161" y="5"/>
                    <a:pt x="163" y="5"/>
                  </a:cubicBezTo>
                  <a:lnTo>
                    <a:pt x="198" y="1"/>
                  </a:lnTo>
                  <a:cubicBezTo>
                    <a:pt x="200" y="0"/>
                    <a:pt x="201" y="0"/>
                    <a:pt x="203" y="1"/>
                  </a:cubicBezTo>
                  <a:lnTo>
                    <a:pt x="239" y="5"/>
                  </a:lnTo>
                  <a:cubicBezTo>
                    <a:pt x="241" y="5"/>
                    <a:pt x="242" y="5"/>
                    <a:pt x="244" y="6"/>
                  </a:cubicBezTo>
                  <a:lnTo>
                    <a:pt x="277" y="17"/>
                  </a:lnTo>
                  <a:cubicBezTo>
                    <a:pt x="279" y="17"/>
                    <a:pt x="280" y="18"/>
                    <a:pt x="281" y="19"/>
                  </a:cubicBezTo>
                  <a:lnTo>
                    <a:pt x="311" y="36"/>
                  </a:lnTo>
                  <a:cubicBezTo>
                    <a:pt x="313" y="36"/>
                    <a:pt x="314" y="37"/>
                    <a:pt x="315" y="38"/>
                  </a:cubicBezTo>
                  <a:lnTo>
                    <a:pt x="341" y="60"/>
                  </a:lnTo>
                  <a:cubicBezTo>
                    <a:pt x="343" y="62"/>
                    <a:pt x="344" y="64"/>
                    <a:pt x="346" y="66"/>
                  </a:cubicBezTo>
                  <a:lnTo>
                    <a:pt x="383" y="125"/>
                  </a:lnTo>
                  <a:cubicBezTo>
                    <a:pt x="384" y="127"/>
                    <a:pt x="385" y="129"/>
                    <a:pt x="385" y="131"/>
                  </a:cubicBezTo>
                  <a:lnTo>
                    <a:pt x="395" y="165"/>
                  </a:lnTo>
                  <a:cubicBezTo>
                    <a:pt x="396" y="166"/>
                    <a:pt x="396" y="167"/>
                    <a:pt x="396" y="169"/>
                  </a:cubicBezTo>
                  <a:lnTo>
                    <a:pt x="400" y="206"/>
                  </a:lnTo>
                  <a:cubicBezTo>
                    <a:pt x="401" y="208"/>
                    <a:pt x="401" y="209"/>
                    <a:pt x="400" y="211"/>
                  </a:cubicBezTo>
                  <a:lnTo>
                    <a:pt x="396" y="248"/>
                  </a:lnTo>
                  <a:cubicBezTo>
                    <a:pt x="396" y="249"/>
                    <a:pt x="396" y="251"/>
                    <a:pt x="396" y="252"/>
                  </a:cubicBezTo>
                  <a:lnTo>
                    <a:pt x="386" y="287"/>
                  </a:lnTo>
                  <a:cubicBezTo>
                    <a:pt x="385" y="289"/>
                    <a:pt x="384" y="291"/>
                    <a:pt x="383" y="293"/>
                  </a:cubicBezTo>
                  <a:lnTo>
                    <a:pt x="346" y="351"/>
                  </a:lnTo>
                  <a:cubicBezTo>
                    <a:pt x="344" y="353"/>
                    <a:pt x="343" y="355"/>
                    <a:pt x="341" y="356"/>
                  </a:cubicBezTo>
                  <a:lnTo>
                    <a:pt x="315" y="379"/>
                  </a:lnTo>
                  <a:cubicBezTo>
                    <a:pt x="314" y="381"/>
                    <a:pt x="313" y="382"/>
                    <a:pt x="311" y="382"/>
                  </a:cubicBezTo>
                  <a:lnTo>
                    <a:pt x="281" y="399"/>
                  </a:lnTo>
                  <a:cubicBezTo>
                    <a:pt x="280" y="400"/>
                    <a:pt x="278" y="401"/>
                    <a:pt x="276" y="401"/>
                  </a:cubicBezTo>
                  <a:lnTo>
                    <a:pt x="243" y="411"/>
                  </a:lnTo>
                  <a:cubicBezTo>
                    <a:pt x="242" y="412"/>
                    <a:pt x="241" y="412"/>
                    <a:pt x="239" y="412"/>
                  </a:cubicBezTo>
                  <a:lnTo>
                    <a:pt x="203" y="416"/>
                  </a:lnTo>
                  <a:close/>
                  <a:moveTo>
                    <a:pt x="234" y="365"/>
                  </a:moveTo>
                  <a:lnTo>
                    <a:pt x="230" y="365"/>
                  </a:lnTo>
                  <a:lnTo>
                    <a:pt x="263" y="355"/>
                  </a:lnTo>
                  <a:lnTo>
                    <a:pt x="258" y="358"/>
                  </a:lnTo>
                  <a:lnTo>
                    <a:pt x="288" y="341"/>
                  </a:lnTo>
                  <a:lnTo>
                    <a:pt x="284" y="343"/>
                  </a:lnTo>
                  <a:lnTo>
                    <a:pt x="310" y="320"/>
                  </a:lnTo>
                  <a:lnTo>
                    <a:pt x="305" y="326"/>
                  </a:lnTo>
                  <a:lnTo>
                    <a:pt x="342" y="268"/>
                  </a:lnTo>
                  <a:lnTo>
                    <a:pt x="339" y="274"/>
                  </a:lnTo>
                  <a:lnTo>
                    <a:pt x="349" y="239"/>
                  </a:lnTo>
                  <a:lnTo>
                    <a:pt x="349" y="243"/>
                  </a:lnTo>
                  <a:lnTo>
                    <a:pt x="353" y="206"/>
                  </a:lnTo>
                  <a:lnTo>
                    <a:pt x="353" y="211"/>
                  </a:lnTo>
                  <a:lnTo>
                    <a:pt x="349" y="174"/>
                  </a:lnTo>
                  <a:lnTo>
                    <a:pt x="349" y="178"/>
                  </a:lnTo>
                  <a:lnTo>
                    <a:pt x="339" y="144"/>
                  </a:lnTo>
                  <a:lnTo>
                    <a:pt x="342" y="150"/>
                  </a:lnTo>
                  <a:lnTo>
                    <a:pt x="305" y="91"/>
                  </a:lnTo>
                  <a:lnTo>
                    <a:pt x="310" y="97"/>
                  </a:lnTo>
                  <a:lnTo>
                    <a:pt x="284" y="75"/>
                  </a:lnTo>
                  <a:lnTo>
                    <a:pt x="288" y="77"/>
                  </a:lnTo>
                  <a:lnTo>
                    <a:pt x="258" y="60"/>
                  </a:lnTo>
                  <a:lnTo>
                    <a:pt x="262" y="62"/>
                  </a:lnTo>
                  <a:lnTo>
                    <a:pt x="229" y="51"/>
                  </a:lnTo>
                  <a:lnTo>
                    <a:pt x="234" y="52"/>
                  </a:lnTo>
                  <a:lnTo>
                    <a:pt x="198" y="48"/>
                  </a:lnTo>
                  <a:lnTo>
                    <a:pt x="203" y="48"/>
                  </a:lnTo>
                  <a:lnTo>
                    <a:pt x="168" y="52"/>
                  </a:lnTo>
                  <a:lnTo>
                    <a:pt x="173" y="51"/>
                  </a:lnTo>
                  <a:lnTo>
                    <a:pt x="140" y="62"/>
                  </a:lnTo>
                  <a:lnTo>
                    <a:pt x="144" y="60"/>
                  </a:lnTo>
                  <a:lnTo>
                    <a:pt x="114" y="77"/>
                  </a:lnTo>
                  <a:lnTo>
                    <a:pt x="118" y="75"/>
                  </a:lnTo>
                  <a:lnTo>
                    <a:pt x="92" y="97"/>
                  </a:lnTo>
                  <a:lnTo>
                    <a:pt x="97" y="91"/>
                  </a:lnTo>
                  <a:lnTo>
                    <a:pt x="59" y="150"/>
                  </a:lnTo>
                  <a:lnTo>
                    <a:pt x="61" y="144"/>
                  </a:lnTo>
                  <a:lnTo>
                    <a:pt x="51" y="178"/>
                  </a:lnTo>
                  <a:lnTo>
                    <a:pt x="52" y="174"/>
                  </a:lnTo>
                  <a:lnTo>
                    <a:pt x="48" y="211"/>
                  </a:lnTo>
                  <a:lnTo>
                    <a:pt x="48" y="206"/>
                  </a:lnTo>
                  <a:lnTo>
                    <a:pt x="52" y="243"/>
                  </a:lnTo>
                  <a:lnTo>
                    <a:pt x="52" y="239"/>
                  </a:lnTo>
                  <a:lnTo>
                    <a:pt x="62" y="274"/>
                  </a:lnTo>
                  <a:lnTo>
                    <a:pt x="59" y="267"/>
                  </a:lnTo>
                  <a:lnTo>
                    <a:pt x="97" y="325"/>
                  </a:lnTo>
                  <a:lnTo>
                    <a:pt x="92" y="320"/>
                  </a:lnTo>
                  <a:lnTo>
                    <a:pt x="118" y="343"/>
                  </a:lnTo>
                  <a:lnTo>
                    <a:pt x="114" y="341"/>
                  </a:lnTo>
                  <a:lnTo>
                    <a:pt x="144" y="358"/>
                  </a:lnTo>
                  <a:lnTo>
                    <a:pt x="139" y="355"/>
                  </a:lnTo>
                  <a:lnTo>
                    <a:pt x="172" y="365"/>
                  </a:lnTo>
                  <a:lnTo>
                    <a:pt x="168" y="365"/>
                  </a:lnTo>
                  <a:lnTo>
                    <a:pt x="203" y="369"/>
                  </a:lnTo>
                  <a:lnTo>
                    <a:pt x="198" y="369"/>
                  </a:lnTo>
                  <a:lnTo>
                    <a:pt x="234" y="365"/>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69" name="Freeform 145"/>
            <p:cNvSpPr>
              <a:spLocks/>
            </p:cNvSpPr>
            <p:nvPr/>
          </p:nvSpPr>
          <p:spPr bwMode="auto">
            <a:xfrm>
              <a:off x="7677150" y="1729259"/>
              <a:ext cx="123825" cy="127000"/>
            </a:xfrm>
            <a:custGeom>
              <a:avLst/>
              <a:gdLst/>
              <a:ahLst/>
              <a:cxnLst>
                <a:cxn ang="0">
                  <a:pos x="184" y="368"/>
                </a:cxn>
                <a:cxn ang="0">
                  <a:pos x="0" y="184"/>
                </a:cxn>
                <a:cxn ang="0">
                  <a:pos x="0" y="184"/>
                </a:cxn>
                <a:cxn ang="0">
                  <a:pos x="0" y="184"/>
                </a:cxn>
                <a:cxn ang="0">
                  <a:pos x="184" y="0"/>
                </a:cxn>
                <a:cxn ang="0">
                  <a:pos x="184" y="0"/>
                </a:cxn>
                <a:cxn ang="0">
                  <a:pos x="184" y="0"/>
                </a:cxn>
                <a:cxn ang="0">
                  <a:pos x="368" y="184"/>
                </a:cxn>
                <a:cxn ang="0">
                  <a:pos x="368" y="184"/>
                </a:cxn>
                <a:cxn ang="0">
                  <a:pos x="368" y="184"/>
                </a:cxn>
                <a:cxn ang="0">
                  <a:pos x="184" y="368"/>
                </a:cxn>
                <a:cxn ang="0">
                  <a:pos x="184" y="368"/>
                </a:cxn>
              </a:cxnLst>
              <a:rect l="0" t="0" r="r" b="b"/>
              <a:pathLst>
                <a:path w="368" h="368">
                  <a:moveTo>
                    <a:pt x="184" y="368"/>
                  </a:moveTo>
                  <a:cubicBezTo>
                    <a:pt x="83" y="368"/>
                    <a:pt x="0" y="286"/>
                    <a:pt x="0" y="184"/>
                  </a:cubicBezTo>
                  <a:cubicBezTo>
                    <a:pt x="0" y="184"/>
                    <a:pt x="0" y="184"/>
                    <a:pt x="0" y="184"/>
                  </a:cubicBezTo>
                  <a:lnTo>
                    <a:pt x="0" y="184"/>
                  </a:lnTo>
                  <a:cubicBezTo>
                    <a:pt x="0" y="83"/>
                    <a:pt x="83" y="0"/>
                    <a:pt x="184" y="0"/>
                  </a:cubicBezTo>
                  <a:cubicBezTo>
                    <a:pt x="184" y="0"/>
                    <a:pt x="184" y="0"/>
                    <a:pt x="184" y="0"/>
                  </a:cubicBezTo>
                  <a:lnTo>
                    <a:pt x="184" y="0"/>
                  </a:lnTo>
                  <a:cubicBezTo>
                    <a:pt x="286" y="0"/>
                    <a:pt x="368" y="83"/>
                    <a:pt x="368" y="184"/>
                  </a:cubicBezTo>
                  <a:cubicBezTo>
                    <a:pt x="368" y="184"/>
                    <a:pt x="368" y="184"/>
                    <a:pt x="368" y="184"/>
                  </a:cubicBezTo>
                  <a:lnTo>
                    <a:pt x="368" y="184"/>
                  </a:lnTo>
                  <a:cubicBezTo>
                    <a:pt x="368" y="286"/>
                    <a:pt x="286" y="368"/>
                    <a:pt x="184" y="368"/>
                  </a:cubicBezTo>
                  <a:cubicBezTo>
                    <a:pt x="184" y="368"/>
                    <a:pt x="184" y="368"/>
                    <a:pt x="184" y="368"/>
                  </a:cubicBezTo>
                  <a:close/>
                </a:path>
              </a:pathLst>
            </a:custGeom>
            <a:solidFill>
              <a:srgbClr val="FFFFF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70" name="Freeform 146"/>
            <p:cNvSpPr>
              <a:spLocks noEditPoints="1"/>
            </p:cNvSpPr>
            <p:nvPr/>
          </p:nvSpPr>
          <p:spPr bwMode="auto">
            <a:xfrm>
              <a:off x="7669213" y="1721322"/>
              <a:ext cx="141288" cy="142875"/>
            </a:xfrm>
            <a:custGeom>
              <a:avLst/>
              <a:gdLst/>
              <a:ahLst/>
              <a:cxnLst>
                <a:cxn ang="0">
                  <a:pos x="169" y="412"/>
                </a:cxn>
                <a:cxn ang="0">
                  <a:pos x="126" y="400"/>
                </a:cxn>
                <a:cxn ang="0">
                  <a:pos x="63" y="357"/>
                </a:cxn>
                <a:cxn ang="0">
                  <a:pos x="35" y="323"/>
                </a:cxn>
                <a:cxn ang="0">
                  <a:pos x="6" y="253"/>
                </a:cxn>
                <a:cxn ang="0">
                  <a:pos x="1" y="206"/>
                </a:cxn>
                <a:cxn ang="0">
                  <a:pos x="17" y="130"/>
                </a:cxn>
                <a:cxn ang="0">
                  <a:pos x="38" y="90"/>
                </a:cxn>
                <a:cxn ang="0">
                  <a:pos x="90" y="38"/>
                </a:cxn>
                <a:cxn ang="0">
                  <a:pos x="130" y="17"/>
                </a:cxn>
                <a:cxn ang="0">
                  <a:pos x="206" y="1"/>
                </a:cxn>
                <a:cxn ang="0">
                  <a:pos x="253" y="6"/>
                </a:cxn>
                <a:cxn ang="0">
                  <a:pos x="323" y="35"/>
                </a:cxn>
                <a:cxn ang="0">
                  <a:pos x="357" y="63"/>
                </a:cxn>
                <a:cxn ang="0">
                  <a:pos x="400" y="126"/>
                </a:cxn>
                <a:cxn ang="0">
                  <a:pos x="412" y="169"/>
                </a:cxn>
                <a:cxn ang="0">
                  <a:pos x="412" y="248"/>
                </a:cxn>
                <a:cxn ang="0">
                  <a:pos x="400" y="292"/>
                </a:cxn>
                <a:cxn ang="0">
                  <a:pos x="357" y="354"/>
                </a:cxn>
                <a:cxn ang="0">
                  <a:pos x="323" y="383"/>
                </a:cxn>
                <a:cxn ang="0">
                  <a:pos x="252" y="412"/>
                </a:cxn>
                <a:cxn ang="0">
                  <a:pos x="243" y="365"/>
                </a:cxn>
                <a:cxn ang="0">
                  <a:pos x="269" y="357"/>
                </a:cxn>
                <a:cxn ang="0">
                  <a:pos x="323" y="320"/>
                </a:cxn>
                <a:cxn ang="0">
                  <a:pos x="340" y="300"/>
                </a:cxn>
                <a:cxn ang="0">
                  <a:pos x="365" y="239"/>
                </a:cxn>
                <a:cxn ang="0">
                  <a:pos x="369" y="211"/>
                </a:cxn>
                <a:cxn ang="0">
                  <a:pos x="355" y="144"/>
                </a:cxn>
                <a:cxn ang="0">
                  <a:pos x="343" y="121"/>
                </a:cxn>
                <a:cxn ang="0">
                  <a:pos x="296" y="75"/>
                </a:cxn>
                <a:cxn ang="0">
                  <a:pos x="273" y="62"/>
                </a:cxn>
                <a:cxn ang="0">
                  <a:pos x="206" y="48"/>
                </a:cxn>
                <a:cxn ang="0">
                  <a:pos x="179" y="51"/>
                </a:cxn>
                <a:cxn ang="0">
                  <a:pos x="117" y="78"/>
                </a:cxn>
                <a:cxn ang="0">
                  <a:pos x="97" y="94"/>
                </a:cxn>
                <a:cxn ang="0">
                  <a:pos x="61" y="149"/>
                </a:cxn>
                <a:cxn ang="0">
                  <a:pos x="52" y="174"/>
                </a:cxn>
                <a:cxn ang="0">
                  <a:pos x="52" y="243"/>
                </a:cxn>
                <a:cxn ang="0">
                  <a:pos x="61" y="269"/>
                </a:cxn>
                <a:cxn ang="0">
                  <a:pos x="97" y="323"/>
                </a:cxn>
                <a:cxn ang="0">
                  <a:pos x="117" y="340"/>
                </a:cxn>
                <a:cxn ang="0">
                  <a:pos x="178" y="365"/>
                </a:cxn>
                <a:cxn ang="0">
                  <a:pos x="206" y="369"/>
                </a:cxn>
              </a:cxnLst>
              <a:rect l="0" t="0" r="r" b="b"/>
              <a:pathLst>
                <a:path w="417" h="417">
                  <a:moveTo>
                    <a:pt x="211" y="416"/>
                  </a:moveTo>
                  <a:cubicBezTo>
                    <a:pt x="209" y="417"/>
                    <a:pt x="208" y="417"/>
                    <a:pt x="206" y="416"/>
                  </a:cubicBezTo>
                  <a:lnTo>
                    <a:pt x="169" y="412"/>
                  </a:lnTo>
                  <a:cubicBezTo>
                    <a:pt x="167" y="412"/>
                    <a:pt x="166" y="412"/>
                    <a:pt x="165" y="411"/>
                  </a:cubicBezTo>
                  <a:lnTo>
                    <a:pt x="131" y="401"/>
                  </a:lnTo>
                  <a:cubicBezTo>
                    <a:pt x="129" y="401"/>
                    <a:pt x="128" y="400"/>
                    <a:pt x="126" y="400"/>
                  </a:cubicBezTo>
                  <a:lnTo>
                    <a:pt x="94" y="383"/>
                  </a:lnTo>
                  <a:cubicBezTo>
                    <a:pt x="93" y="382"/>
                    <a:pt x="91" y="381"/>
                    <a:pt x="90" y="380"/>
                  </a:cubicBezTo>
                  <a:lnTo>
                    <a:pt x="63" y="357"/>
                  </a:lnTo>
                  <a:cubicBezTo>
                    <a:pt x="62" y="356"/>
                    <a:pt x="61" y="355"/>
                    <a:pt x="60" y="354"/>
                  </a:cubicBezTo>
                  <a:lnTo>
                    <a:pt x="38" y="327"/>
                  </a:lnTo>
                  <a:cubicBezTo>
                    <a:pt x="37" y="325"/>
                    <a:pt x="36" y="324"/>
                    <a:pt x="35" y="323"/>
                  </a:cubicBezTo>
                  <a:lnTo>
                    <a:pt x="18" y="292"/>
                  </a:lnTo>
                  <a:cubicBezTo>
                    <a:pt x="18" y="291"/>
                    <a:pt x="17" y="289"/>
                    <a:pt x="17" y="288"/>
                  </a:cubicBezTo>
                  <a:lnTo>
                    <a:pt x="6" y="253"/>
                  </a:lnTo>
                  <a:cubicBezTo>
                    <a:pt x="5" y="251"/>
                    <a:pt x="5" y="250"/>
                    <a:pt x="5" y="248"/>
                  </a:cubicBezTo>
                  <a:lnTo>
                    <a:pt x="1" y="211"/>
                  </a:lnTo>
                  <a:cubicBezTo>
                    <a:pt x="0" y="209"/>
                    <a:pt x="0" y="208"/>
                    <a:pt x="1" y="206"/>
                  </a:cubicBezTo>
                  <a:lnTo>
                    <a:pt x="5" y="169"/>
                  </a:lnTo>
                  <a:cubicBezTo>
                    <a:pt x="5" y="167"/>
                    <a:pt x="5" y="166"/>
                    <a:pt x="6" y="164"/>
                  </a:cubicBezTo>
                  <a:lnTo>
                    <a:pt x="17" y="130"/>
                  </a:lnTo>
                  <a:cubicBezTo>
                    <a:pt x="17" y="129"/>
                    <a:pt x="18" y="127"/>
                    <a:pt x="18" y="126"/>
                  </a:cubicBezTo>
                  <a:lnTo>
                    <a:pt x="35" y="94"/>
                  </a:lnTo>
                  <a:cubicBezTo>
                    <a:pt x="36" y="93"/>
                    <a:pt x="37" y="92"/>
                    <a:pt x="38" y="90"/>
                  </a:cubicBezTo>
                  <a:lnTo>
                    <a:pt x="60" y="63"/>
                  </a:lnTo>
                  <a:cubicBezTo>
                    <a:pt x="61" y="62"/>
                    <a:pt x="62" y="61"/>
                    <a:pt x="63" y="60"/>
                  </a:cubicBezTo>
                  <a:lnTo>
                    <a:pt x="90" y="38"/>
                  </a:lnTo>
                  <a:cubicBezTo>
                    <a:pt x="92" y="37"/>
                    <a:pt x="93" y="36"/>
                    <a:pt x="94" y="35"/>
                  </a:cubicBezTo>
                  <a:lnTo>
                    <a:pt x="126" y="18"/>
                  </a:lnTo>
                  <a:cubicBezTo>
                    <a:pt x="127" y="18"/>
                    <a:pt x="129" y="17"/>
                    <a:pt x="130" y="17"/>
                  </a:cubicBezTo>
                  <a:lnTo>
                    <a:pt x="164" y="6"/>
                  </a:lnTo>
                  <a:cubicBezTo>
                    <a:pt x="166" y="5"/>
                    <a:pt x="167" y="5"/>
                    <a:pt x="169" y="5"/>
                  </a:cubicBezTo>
                  <a:lnTo>
                    <a:pt x="206" y="1"/>
                  </a:lnTo>
                  <a:cubicBezTo>
                    <a:pt x="208" y="0"/>
                    <a:pt x="209" y="0"/>
                    <a:pt x="211" y="1"/>
                  </a:cubicBezTo>
                  <a:lnTo>
                    <a:pt x="248" y="5"/>
                  </a:lnTo>
                  <a:cubicBezTo>
                    <a:pt x="250" y="5"/>
                    <a:pt x="251" y="5"/>
                    <a:pt x="253" y="6"/>
                  </a:cubicBezTo>
                  <a:lnTo>
                    <a:pt x="288" y="17"/>
                  </a:lnTo>
                  <a:cubicBezTo>
                    <a:pt x="289" y="17"/>
                    <a:pt x="291" y="18"/>
                    <a:pt x="292" y="18"/>
                  </a:cubicBezTo>
                  <a:lnTo>
                    <a:pt x="323" y="35"/>
                  </a:lnTo>
                  <a:cubicBezTo>
                    <a:pt x="324" y="36"/>
                    <a:pt x="325" y="37"/>
                    <a:pt x="327" y="38"/>
                  </a:cubicBezTo>
                  <a:lnTo>
                    <a:pt x="354" y="60"/>
                  </a:lnTo>
                  <a:cubicBezTo>
                    <a:pt x="355" y="61"/>
                    <a:pt x="356" y="62"/>
                    <a:pt x="357" y="63"/>
                  </a:cubicBezTo>
                  <a:lnTo>
                    <a:pt x="380" y="90"/>
                  </a:lnTo>
                  <a:cubicBezTo>
                    <a:pt x="381" y="91"/>
                    <a:pt x="382" y="93"/>
                    <a:pt x="383" y="94"/>
                  </a:cubicBezTo>
                  <a:lnTo>
                    <a:pt x="400" y="126"/>
                  </a:lnTo>
                  <a:cubicBezTo>
                    <a:pt x="400" y="128"/>
                    <a:pt x="401" y="129"/>
                    <a:pt x="401" y="131"/>
                  </a:cubicBezTo>
                  <a:lnTo>
                    <a:pt x="411" y="165"/>
                  </a:lnTo>
                  <a:cubicBezTo>
                    <a:pt x="412" y="166"/>
                    <a:pt x="412" y="167"/>
                    <a:pt x="412" y="169"/>
                  </a:cubicBezTo>
                  <a:lnTo>
                    <a:pt x="416" y="206"/>
                  </a:lnTo>
                  <a:cubicBezTo>
                    <a:pt x="417" y="208"/>
                    <a:pt x="417" y="209"/>
                    <a:pt x="416" y="211"/>
                  </a:cubicBezTo>
                  <a:lnTo>
                    <a:pt x="412" y="248"/>
                  </a:lnTo>
                  <a:cubicBezTo>
                    <a:pt x="412" y="249"/>
                    <a:pt x="412" y="251"/>
                    <a:pt x="412" y="252"/>
                  </a:cubicBezTo>
                  <a:lnTo>
                    <a:pt x="402" y="287"/>
                  </a:lnTo>
                  <a:cubicBezTo>
                    <a:pt x="401" y="289"/>
                    <a:pt x="400" y="290"/>
                    <a:pt x="400" y="292"/>
                  </a:cubicBezTo>
                  <a:lnTo>
                    <a:pt x="383" y="323"/>
                  </a:lnTo>
                  <a:cubicBezTo>
                    <a:pt x="382" y="324"/>
                    <a:pt x="381" y="326"/>
                    <a:pt x="380" y="327"/>
                  </a:cubicBezTo>
                  <a:lnTo>
                    <a:pt x="357" y="354"/>
                  </a:lnTo>
                  <a:cubicBezTo>
                    <a:pt x="356" y="355"/>
                    <a:pt x="355" y="356"/>
                    <a:pt x="354" y="357"/>
                  </a:cubicBezTo>
                  <a:lnTo>
                    <a:pt x="327" y="380"/>
                  </a:lnTo>
                  <a:cubicBezTo>
                    <a:pt x="326" y="381"/>
                    <a:pt x="324" y="382"/>
                    <a:pt x="323" y="383"/>
                  </a:cubicBezTo>
                  <a:lnTo>
                    <a:pt x="292" y="400"/>
                  </a:lnTo>
                  <a:cubicBezTo>
                    <a:pt x="290" y="400"/>
                    <a:pt x="289" y="401"/>
                    <a:pt x="287" y="402"/>
                  </a:cubicBezTo>
                  <a:lnTo>
                    <a:pt x="252" y="412"/>
                  </a:lnTo>
                  <a:cubicBezTo>
                    <a:pt x="251" y="412"/>
                    <a:pt x="249" y="412"/>
                    <a:pt x="248" y="412"/>
                  </a:cubicBezTo>
                  <a:lnTo>
                    <a:pt x="211" y="416"/>
                  </a:lnTo>
                  <a:close/>
                  <a:moveTo>
                    <a:pt x="243" y="365"/>
                  </a:moveTo>
                  <a:lnTo>
                    <a:pt x="239" y="365"/>
                  </a:lnTo>
                  <a:lnTo>
                    <a:pt x="274" y="355"/>
                  </a:lnTo>
                  <a:lnTo>
                    <a:pt x="269" y="357"/>
                  </a:lnTo>
                  <a:lnTo>
                    <a:pt x="300" y="340"/>
                  </a:lnTo>
                  <a:lnTo>
                    <a:pt x="296" y="343"/>
                  </a:lnTo>
                  <a:lnTo>
                    <a:pt x="323" y="320"/>
                  </a:lnTo>
                  <a:lnTo>
                    <a:pt x="320" y="323"/>
                  </a:lnTo>
                  <a:lnTo>
                    <a:pt x="343" y="296"/>
                  </a:lnTo>
                  <a:lnTo>
                    <a:pt x="340" y="300"/>
                  </a:lnTo>
                  <a:lnTo>
                    <a:pt x="357" y="269"/>
                  </a:lnTo>
                  <a:lnTo>
                    <a:pt x="355" y="274"/>
                  </a:lnTo>
                  <a:lnTo>
                    <a:pt x="365" y="239"/>
                  </a:lnTo>
                  <a:lnTo>
                    <a:pt x="365" y="243"/>
                  </a:lnTo>
                  <a:lnTo>
                    <a:pt x="369" y="206"/>
                  </a:lnTo>
                  <a:lnTo>
                    <a:pt x="369" y="211"/>
                  </a:lnTo>
                  <a:lnTo>
                    <a:pt x="365" y="174"/>
                  </a:lnTo>
                  <a:lnTo>
                    <a:pt x="365" y="178"/>
                  </a:lnTo>
                  <a:lnTo>
                    <a:pt x="355" y="144"/>
                  </a:lnTo>
                  <a:lnTo>
                    <a:pt x="357" y="149"/>
                  </a:lnTo>
                  <a:lnTo>
                    <a:pt x="340" y="117"/>
                  </a:lnTo>
                  <a:lnTo>
                    <a:pt x="343" y="121"/>
                  </a:lnTo>
                  <a:lnTo>
                    <a:pt x="320" y="94"/>
                  </a:lnTo>
                  <a:lnTo>
                    <a:pt x="323" y="97"/>
                  </a:lnTo>
                  <a:lnTo>
                    <a:pt x="296" y="75"/>
                  </a:lnTo>
                  <a:lnTo>
                    <a:pt x="300" y="78"/>
                  </a:lnTo>
                  <a:lnTo>
                    <a:pt x="269" y="61"/>
                  </a:lnTo>
                  <a:lnTo>
                    <a:pt x="273" y="62"/>
                  </a:lnTo>
                  <a:lnTo>
                    <a:pt x="238" y="51"/>
                  </a:lnTo>
                  <a:lnTo>
                    <a:pt x="243" y="52"/>
                  </a:lnTo>
                  <a:lnTo>
                    <a:pt x="206" y="48"/>
                  </a:lnTo>
                  <a:lnTo>
                    <a:pt x="211" y="48"/>
                  </a:lnTo>
                  <a:lnTo>
                    <a:pt x="174" y="52"/>
                  </a:lnTo>
                  <a:lnTo>
                    <a:pt x="179" y="51"/>
                  </a:lnTo>
                  <a:lnTo>
                    <a:pt x="145" y="62"/>
                  </a:lnTo>
                  <a:lnTo>
                    <a:pt x="149" y="61"/>
                  </a:lnTo>
                  <a:lnTo>
                    <a:pt x="117" y="78"/>
                  </a:lnTo>
                  <a:lnTo>
                    <a:pt x="121" y="75"/>
                  </a:lnTo>
                  <a:lnTo>
                    <a:pt x="94" y="97"/>
                  </a:lnTo>
                  <a:lnTo>
                    <a:pt x="97" y="94"/>
                  </a:lnTo>
                  <a:lnTo>
                    <a:pt x="75" y="121"/>
                  </a:lnTo>
                  <a:lnTo>
                    <a:pt x="78" y="117"/>
                  </a:lnTo>
                  <a:lnTo>
                    <a:pt x="61" y="149"/>
                  </a:lnTo>
                  <a:lnTo>
                    <a:pt x="62" y="145"/>
                  </a:lnTo>
                  <a:lnTo>
                    <a:pt x="51" y="179"/>
                  </a:lnTo>
                  <a:lnTo>
                    <a:pt x="52" y="174"/>
                  </a:lnTo>
                  <a:lnTo>
                    <a:pt x="48" y="211"/>
                  </a:lnTo>
                  <a:lnTo>
                    <a:pt x="48" y="206"/>
                  </a:lnTo>
                  <a:lnTo>
                    <a:pt x="52" y="243"/>
                  </a:lnTo>
                  <a:lnTo>
                    <a:pt x="51" y="238"/>
                  </a:lnTo>
                  <a:lnTo>
                    <a:pt x="62" y="273"/>
                  </a:lnTo>
                  <a:lnTo>
                    <a:pt x="61" y="269"/>
                  </a:lnTo>
                  <a:lnTo>
                    <a:pt x="78" y="300"/>
                  </a:lnTo>
                  <a:lnTo>
                    <a:pt x="75" y="296"/>
                  </a:lnTo>
                  <a:lnTo>
                    <a:pt x="97" y="323"/>
                  </a:lnTo>
                  <a:lnTo>
                    <a:pt x="94" y="320"/>
                  </a:lnTo>
                  <a:lnTo>
                    <a:pt x="121" y="343"/>
                  </a:lnTo>
                  <a:lnTo>
                    <a:pt x="117" y="340"/>
                  </a:lnTo>
                  <a:lnTo>
                    <a:pt x="149" y="357"/>
                  </a:lnTo>
                  <a:lnTo>
                    <a:pt x="144" y="355"/>
                  </a:lnTo>
                  <a:lnTo>
                    <a:pt x="178" y="365"/>
                  </a:lnTo>
                  <a:lnTo>
                    <a:pt x="174" y="365"/>
                  </a:lnTo>
                  <a:lnTo>
                    <a:pt x="211" y="369"/>
                  </a:lnTo>
                  <a:lnTo>
                    <a:pt x="206" y="369"/>
                  </a:lnTo>
                  <a:lnTo>
                    <a:pt x="243" y="365"/>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71" name="Freeform 147"/>
            <p:cNvSpPr>
              <a:spLocks/>
            </p:cNvSpPr>
            <p:nvPr/>
          </p:nvSpPr>
          <p:spPr bwMode="auto">
            <a:xfrm>
              <a:off x="7888288" y="1729259"/>
              <a:ext cx="117475" cy="127000"/>
            </a:xfrm>
            <a:custGeom>
              <a:avLst/>
              <a:gdLst/>
              <a:ahLst/>
              <a:cxnLst>
                <a:cxn ang="0">
                  <a:pos x="176" y="368"/>
                </a:cxn>
                <a:cxn ang="0">
                  <a:pos x="0" y="184"/>
                </a:cxn>
                <a:cxn ang="0">
                  <a:pos x="0" y="184"/>
                </a:cxn>
                <a:cxn ang="0">
                  <a:pos x="0" y="184"/>
                </a:cxn>
                <a:cxn ang="0">
                  <a:pos x="176" y="0"/>
                </a:cxn>
                <a:cxn ang="0">
                  <a:pos x="176" y="0"/>
                </a:cxn>
                <a:cxn ang="0">
                  <a:pos x="176" y="0"/>
                </a:cxn>
                <a:cxn ang="0">
                  <a:pos x="352" y="184"/>
                </a:cxn>
                <a:cxn ang="0">
                  <a:pos x="352" y="184"/>
                </a:cxn>
                <a:cxn ang="0">
                  <a:pos x="352" y="184"/>
                </a:cxn>
                <a:cxn ang="0">
                  <a:pos x="176" y="368"/>
                </a:cxn>
                <a:cxn ang="0">
                  <a:pos x="176" y="368"/>
                </a:cxn>
              </a:cxnLst>
              <a:rect l="0" t="0" r="r" b="b"/>
              <a:pathLst>
                <a:path w="352" h="368">
                  <a:moveTo>
                    <a:pt x="176" y="368"/>
                  </a:moveTo>
                  <a:cubicBezTo>
                    <a:pt x="79" y="368"/>
                    <a:pt x="0" y="286"/>
                    <a:pt x="0" y="184"/>
                  </a:cubicBezTo>
                  <a:cubicBezTo>
                    <a:pt x="0" y="184"/>
                    <a:pt x="0" y="184"/>
                    <a:pt x="0" y="184"/>
                  </a:cubicBezTo>
                  <a:lnTo>
                    <a:pt x="0" y="184"/>
                  </a:lnTo>
                  <a:cubicBezTo>
                    <a:pt x="0" y="83"/>
                    <a:pt x="79" y="0"/>
                    <a:pt x="176" y="0"/>
                  </a:cubicBezTo>
                  <a:cubicBezTo>
                    <a:pt x="176" y="0"/>
                    <a:pt x="176" y="0"/>
                    <a:pt x="176" y="0"/>
                  </a:cubicBezTo>
                  <a:lnTo>
                    <a:pt x="176" y="0"/>
                  </a:lnTo>
                  <a:cubicBezTo>
                    <a:pt x="274" y="0"/>
                    <a:pt x="352" y="83"/>
                    <a:pt x="352" y="184"/>
                  </a:cubicBezTo>
                  <a:cubicBezTo>
                    <a:pt x="352" y="184"/>
                    <a:pt x="352" y="184"/>
                    <a:pt x="352" y="184"/>
                  </a:cubicBezTo>
                  <a:lnTo>
                    <a:pt x="352" y="184"/>
                  </a:lnTo>
                  <a:cubicBezTo>
                    <a:pt x="352" y="286"/>
                    <a:pt x="274" y="368"/>
                    <a:pt x="176" y="368"/>
                  </a:cubicBezTo>
                  <a:cubicBezTo>
                    <a:pt x="176" y="368"/>
                    <a:pt x="176" y="368"/>
                    <a:pt x="176" y="368"/>
                  </a:cubicBezTo>
                  <a:close/>
                </a:path>
              </a:pathLst>
            </a:custGeom>
            <a:solidFill>
              <a:srgbClr val="FFFFF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72" name="Freeform 148"/>
            <p:cNvSpPr>
              <a:spLocks noEditPoints="1"/>
            </p:cNvSpPr>
            <p:nvPr/>
          </p:nvSpPr>
          <p:spPr bwMode="auto">
            <a:xfrm>
              <a:off x="7880350" y="1721322"/>
              <a:ext cx="134938" cy="142875"/>
            </a:xfrm>
            <a:custGeom>
              <a:avLst/>
              <a:gdLst/>
              <a:ahLst/>
              <a:cxnLst>
                <a:cxn ang="0">
                  <a:pos x="198" y="416"/>
                </a:cxn>
                <a:cxn ang="0">
                  <a:pos x="159" y="411"/>
                </a:cxn>
                <a:cxn ang="0">
                  <a:pos x="121" y="399"/>
                </a:cxn>
                <a:cxn ang="0">
                  <a:pos x="87" y="379"/>
                </a:cxn>
                <a:cxn ang="0">
                  <a:pos x="56" y="352"/>
                </a:cxn>
                <a:cxn ang="0">
                  <a:pos x="15" y="287"/>
                </a:cxn>
                <a:cxn ang="0">
                  <a:pos x="5" y="248"/>
                </a:cxn>
                <a:cxn ang="0">
                  <a:pos x="1" y="206"/>
                </a:cxn>
                <a:cxn ang="0">
                  <a:pos x="5" y="165"/>
                </a:cxn>
                <a:cxn ang="0">
                  <a:pos x="18" y="124"/>
                </a:cxn>
                <a:cxn ang="0">
                  <a:pos x="61" y="60"/>
                </a:cxn>
                <a:cxn ang="0">
                  <a:pos x="91" y="36"/>
                </a:cxn>
                <a:cxn ang="0">
                  <a:pos x="125" y="17"/>
                </a:cxn>
                <a:cxn ang="0">
                  <a:pos x="163" y="5"/>
                </a:cxn>
                <a:cxn ang="0">
                  <a:pos x="203" y="1"/>
                </a:cxn>
                <a:cxn ang="0">
                  <a:pos x="244" y="6"/>
                </a:cxn>
                <a:cxn ang="0">
                  <a:pos x="281" y="19"/>
                </a:cxn>
                <a:cxn ang="0">
                  <a:pos x="315" y="38"/>
                </a:cxn>
                <a:cxn ang="0">
                  <a:pos x="346" y="66"/>
                </a:cxn>
                <a:cxn ang="0">
                  <a:pos x="385" y="131"/>
                </a:cxn>
                <a:cxn ang="0">
                  <a:pos x="396" y="169"/>
                </a:cxn>
                <a:cxn ang="0">
                  <a:pos x="400" y="211"/>
                </a:cxn>
                <a:cxn ang="0">
                  <a:pos x="396" y="252"/>
                </a:cxn>
                <a:cxn ang="0">
                  <a:pos x="383" y="293"/>
                </a:cxn>
                <a:cxn ang="0">
                  <a:pos x="341" y="356"/>
                </a:cxn>
                <a:cxn ang="0">
                  <a:pos x="311" y="382"/>
                </a:cxn>
                <a:cxn ang="0">
                  <a:pos x="276" y="401"/>
                </a:cxn>
                <a:cxn ang="0">
                  <a:pos x="239" y="412"/>
                </a:cxn>
                <a:cxn ang="0">
                  <a:pos x="234" y="365"/>
                </a:cxn>
                <a:cxn ang="0">
                  <a:pos x="263" y="355"/>
                </a:cxn>
                <a:cxn ang="0">
                  <a:pos x="288" y="341"/>
                </a:cxn>
                <a:cxn ang="0">
                  <a:pos x="310" y="320"/>
                </a:cxn>
                <a:cxn ang="0">
                  <a:pos x="342" y="268"/>
                </a:cxn>
                <a:cxn ang="0">
                  <a:pos x="349" y="239"/>
                </a:cxn>
                <a:cxn ang="0">
                  <a:pos x="353" y="206"/>
                </a:cxn>
                <a:cxn ang="0">
                  <a:pos x="349" y="174"/>
                </a:cxn>
                <a:cxn ang="0">
                  <a:pos x="339" y="144"/>
                </a:cxn>
                <a:cxn ang="0">
                  <a:pos x="305" y="91"/>
                </a:cxn>
                <a:cxn ang="0">
                  <a:pos x="284" y="75"/>
                </a:cxn>
                <a:cxn ang="0">
                  <a:pos x="258" y="60"/>
                </a:cxn>
                <a:cxn ang="0">
                  <a:pos x="229" y="51"/>
                </a:cxn>
                <a:cxn ang="0">
                  <a:pos x="198" y="48"/>
                </a:cxn>
                <a:cxn ang="0">
                  <a:pos x="168" y="52"/>
                </a:cxn>
                <a:cxn ang="0">
                  <a:pos x="140" y="62"/>
                </a:cxn>
                <a:cxn ang="0">
                  <a:pos x="114" y="77"/>
                </a:cxn>
                <a:cxn ang="0">
                  <a:pos x="92" y="97"/>
                </a:cxn>
                <a:cxn ang="0">
                  <a:pos x="59" y="150"/>
                </a:cxn>
                <a:cxn ang="0">
                  <a:pos x="51" y="178"/>
                </a:cxn>
                <a:cxn ang="0">
                  <a:pos x="48" y="211"/>
                </a:cxn>
                <a:cxn ang="0">
                  <a:pos x="52" y="243"/>
                </a:cxn>
                <a:cxn ang="0">
                  <a:pos x="62" y="274"/>
                </a:cxn>
                <a:cxn ang="0">
                  <a:pos x="97" y="325"/>
                </a:cxn>
                <a:cxn ang="0">
                  <a:pos x="118" y="343"/>
                </a:cxn>
                <a:cxn ang="0">
                  <a:pos x="144" y="358"/>
                </a:cxn>
                <a:cxn ang="0">
                  <a:pos x="172" y="365"/>
                </a:cxn>
                <a:cxn ang="0">
                  <a:pos x="203" y="369"/>
                </a:cxn>
                <a:cxn ang="0">
                  <a:pos x="234" y="365"/>
                </a:cxn>
              </a:cxnLst>
              <a:rect l="0" t="0" r="r" b="b"/>
              <a:pathLst>
                <a:path w="401" h="417">
                  <a:moveTo>
                    <a:pt x="203" y="416"/>
                  </a:moveTo>
                  <a:cubicBezTo>
                    <a:pt x="201" y="417"/>
                    <a:pt x="200" y="417"/>
                    <a:pt x="198" y="416"/>
                  </a:cubicBezTo>
                  <a:lnTo>
                    <a:pt x="163" y="412"/>
                  </a:lnTo>
                  <a:cubicBezTo>
                    <a:pt x="161" y="412"/>
                    <a:pt x="160" y="412"/>
                    <a:pt x="159" y="411"/>
                  </a:cubicBezTo>
                  <a:lnTo>
                    <a:pt x="126" y="401"/>
                  </a:lnTo>
                  <a:cubicBezTo>
                    <a:pt x="124" y="401"/>
                    <a:pt x="122" y="400"/>
                    <a:pt x="121" y="399"/>
                  </a:cubicBezTo>
                  <a:lnTo>
                    <a:pt x="91" y="382"/>
                  </a:lnTo>
                  <a:cubicBezTo>
                    <a:pt x="89" y="382"/>
                    <a:pt x="88" y="381"/>
                    <a:pt x="87" y="379"/>
                  </a:cubicBezTo>
                  <a:lnTo>
                    <a:pt x="61" y="356"/>
                  </a:lnTo>
                  <a:cubicBezTo>
                    <a:pt x="59" y="355"/>
                    <a:pt x="58" y="353"/>
                    <a:pt x="56" y="352"/>
                  </a:cubicBezTo>
                  <a:lnTo>
                    <a:pt x="18" y="294"/>
                  </a:lnTo>
                  <a:cubicBezTo>
                    <a:pt x="17" y="292"/>
                    <a:pt x="16" y="289"/>
                    <a:pt x="15" y="287"/>
                  </a:cubicBezTo>
                  <a:lnTo>
                    <a:pt x="5" y="252"/>
                  </a:lnTo>
                  <a:cubicBezTo>
                    <a:pt x="5" y="251"/>
                    <a:pt x="5" y="249"/>
                    <a:pt x="5" y="248"/>
                  </a:cubicBezTo>
                  <a:lnTo>
                    <a:pt x="1" y="211"/>
                  </a:lnTo>
                  <a:cubicBezTo>
                    <a:pt x="0" y="209"/>
                    <a:pt x="0" y="208"/>
                    <a:pt x="1" y="206"/>
                  </a:cubicBezTo>
                  <a:lnTo>
                    <a:pt x="5" y="169"/>
                  </a:lnTo>
                  <a:cubicBezTo>
                    <a:pt x="5" y="167"/>
                    <a:pt x="5" y="166"/>
                    <a:pt x="5" y="165"/>
                  </a:cubicBezTo>
                  <a:lnTo>
                    <a:pt x="15" y="131"/>
                  </a:lnTo>
                  <a:cubicBezTo>
                    <a:pt x="16" y="128"/>
                    <a:pt x="17" y="126"/>
                    <a:pt x="18" y="124"/>
                  </a:cubicBezTo>
                  <a:lnTo>
                    <a:pt x="56" y="65"/>
                  </a:lnTo>
                  <a:cubicBezTo>
                    <a:pt x="58" y="63"/>
                    <a:pt x="59" y="62"/>
                    <a:pt x="61" y="60"/>
                  </a:cubicBezTo>
                  <a:lnTo>
                    <a:pt x="87" y="38"/>
                  </a:lnTo>
                  <a:cubicBezTo>
                    <a:pt x="88" y="37"/>
                    <a:pt x="89" y="36"/>
                    <a:pt x="91" y="36"/>
                  </a:cubicBezTo>
                  <a:lnTo>
                    <a:pt x="121" y="19"/>
                  </a:lnTo>
                  <a:cubicBezTo>
                    <a:pt x="122" y="18"/>
                    <a:pt x="123" y="17"/>
                    <a:pt x="125" y="17"/>
                  </a:cubicBezTo>
                  <a:lnTo>
                    <a:pt x="158" y="6"/>
                  </a:lnTo>
                  <a:cubicBezTo>
                    <a:pt x="159" y="5"/>
                    <a:pt x="161" y="5"/>
                    <a:pt x="163" y="5"/>
                  </a:cubicBezTo>
                  <a:lnTo>
                    <a:pt x="198" y="1"/>
                  </a:lnTo>
                  <a:cubicBezTo>
                    <a:pt x="200" y="0"/>
                    <a:pt x="201" y="0"/>
                    <a:pt x="203" y="1"/>
                  </a:cubicBezTo>
                  <a:lnTo>
                    <a:pt x="239" y="5"/>
                  </a:lnTo>
                  <a:cubicBezTo>
                    <a:pt x="241" y="5"/>
                    <a:pt x="242" y="5"/>
                    <a:pt x="244" y="6"/>
                  </a:cubicBezTo>
                  <a:lnTo>
                    <a:pt x="277" y="17"/>
                  </a:lnTo>
                  <a:cubicBezTo>
                    <a:pt x="279" y="17"/>
                    <a:pt x="280" y="18"/>
                    <a:pt x="281" y="19"/>
                  </a:cubicBezTo>
                  <a:lnTo>
                    <a:pt x="311" y="36"/>
                  </a:lnTo>
                  <a:cubicBezTo>
                    <a:pt x="313" y="36"/>
                    <a:pt x="314" y="37"/>
                    <a:pt x="315" y="38"/>
                  </a:cubicBezTo>
                  <a:lnTo>
                    <a:pt x="341" y="60"/>
                  </a:lnTo>
                  <a:cubicBezTo>
                    <a:pt x="343" y="62"/>
                    <a:pt x="344" y="64"/>
                    <a:pt x="346" y="66"/>
                  </a:cubicBezTo>
                  <a:lnTo>
                    <a:pt x="383" y="125"/>
                  </a:lnTo>
                  <a:cubicBezTo>
                    <a:pt x="384" y="127"/>
                    <a:pt x="385" y="129"/>
                    <a:pt x="385" y="131"/>
                  </a:cubicBezTo>
                  <a:lnTo>
                    <a:pt x="395" y="165"/>
                  </a:lnTo>
                  <a:cubicBezTo>
                    <a:pt x="396" y="166"/>
                    <a:pt x="396" y="167"/>
                    <a:pt x="396" y="169"/>
                  </a:cubicBezTo>
                  <a:lnTo>
                    <a:pt x="400" y="206"/>
                  </a:lnTo>
                  <a:cubicBezTo>
                    <a:pt x="401" y="208"/>
                    <a:pt x="401" y="209"/>
                    <a:pt x="400" y="211"/>
                  </a:cubicBezTo>
                  <a:lnTo>
                    <a:pt x="396" y="248"/>
                  </a:lnTo>
                  <a:cubicBezTo>
                    <a:pt x="396" y="249"/>
                    <a:pt x="396" y="251"/>
                    <a:pt x="396" y="252"/>
                  </a:cubicBezTo>
                  <a:lnTo>
                    <a:pt x="386" y="287"/>
                  </a:lnTo>
                  <a:cubicBezTo>
                    <a:pt x="385" y="289"/>
                    <a:pt x="384" y="291"/>
                    <a:pt x="383" y="293"/>
                  </a:cubicBezTo>
                  <a:lnTo>
                    <a:pt x="346" y="351"/>
                  </a:lnTo>
                  <a:cubicBezTo>
                    <a:pt x="344" y="353"/>
                    <a:pt x="343" y="355"/>
                    <a:pt x="341" y="356"/>
                  </a:cubicBezTo>
                  <a:lnTo>
                    <a:pt x="315" y="379"/>
                  </a:lnTo>
                  <a:cubicBezTo>
                    <a:pt x="314" y="381"/>
                    <a:pt x="313" y="382"/>
                    <a:pt x="311" y="382"/>
                  </a:cubicBezTo>
                  <a:lnTo>
                    <a:pt x="281" y="399"/>
                  </a:lnTo>
                  <a:cubicBezTo>
                    <a:pt x="280" y="400"/>
                    <a:pt x="278" y="401"/>
                    <a:pt x="276" y="401"/>
                  </a:cubicBezTo>
                  <a:lnTo>
                    <a:pt x="243" y="411"/>
                  </a:lnTo>
                  <a:cubicBezTo>
                    <a:pt x="242" y="412"/>
                    <a:pt x="241" y="412"/>
                    <a:pt x="239" y="412"/>
                  </a:cubicBezTo>
                  <a:lnTo>
                    <a:pt x="203" y="416"/>
                  </a:lnTo>
                  <a:close/>
                  <a:moveTo>
                    <a:pt x="234" y="365"/>
                  </a:moveTo>
                  <a:lnTo>
                    <a:pt x="230" y="365"/>
                  </a:lnTo>
                  <a:lnTo>
                    <a:pt x="263" y="355"/>
                  </a:lnTo>
                  <a:lnTo>
                    <a:pt x="258" y="358"/>
                  </a:lnTo>
                  <a:lnTo>
                    <a:pt x="288" y="341"/>
                  </a:lnTo>
                  <a:lnTo>
                    <a:pt x="284" y="343"/>
                  </a:lnTo>
                  <a:lnTo>
                    <a:pt x="310" y="320"/>
                  </a:lnTo>
                  <a:lnTo>
                    <a:pt x="305" y="326"/>
                  </a:lnTo>
                  <a:lnTo>
                    <a:pt x="342" y="268"/>
                  </a:lnTo>
                  <a:lnTo>
                    <a:pt x="339" y="274"/>
                  </a:lnTo>
                  <a:lnTo>
                    <a:pt x="349" y="239"/>
                  </a:lnTo>
                  <a:lnTo>
                    <a:pt x="349" y="243"/>
                  </a:lnTo>
                  <a:lnTo>
                    <a:pt x="353" y="206"/>
                  </a:lnTo>
                  <a:lnTo>
                    <a:pt x="353" y="211"/>
                  </a:lnTo>
                  <a:lnTo>
                    <a:pt x="349" y="174"/>
                  </a:lnTo>
                  <a:lnTo>
                    <a:pt x="349" y="178"/>
                  </a:lnTo>
                  <a:lnTo>
                    <a:pt x="339" y="144"/>
                  </a:lnTo>
                  <a:lnTo>
                    <a:pt x="342" y="150"/>
                  </a:lnTo>
                  <a:lnTo>
                    <a:pt x="305" y="91"/>
                  </a:lnTo>
                  <a:lnTo>
                    <a:pt x="310" y="97"/>
                  </a:lnTo>
                  <a:lnTo>
                    <a:pt x="284" y="75"/>
                  </a:lnTo>
                  <a:lnTo>
                    <a:pt x="288" y="77"/>
                  </a:lnTo>
                  <a:lnTo>
                    <a:pt x="258" y="60"/>
                  </a:lnTo>
                  <a:lnTo>
                    <a:pt x="262" y="62"/>
                  </a:lnTo>
                  <a:lnTo>
                    <a:pt x="229" y="51"/>
                  </a:lnTo>
                  <a:lnTo>
                    <a:pt x="234" y="52"/>
                  </a:lnTo>
                  <a:lnTo>
                    <a:pt x="198" y="48"/>
                  </a:lnTo>
                  <a:lnTo>
                    <a:pt x="203" y="48"/>
                  </a:lnTo>
                  <a:lnTo>
                    <a:pt x="168" y="52"/>
                  </a:lnTo>
                  <a:lnTo>
                    <a:pt x="173" y="51"/>
                  </a:lnTo>
                  <a:lnTo>
                    <a:pt x="140" y="62"/>
                  </a:lnTo>
                  <a:lnTo>
                    <a:pt x="144" y="60"/>
                  </a:lnTo>
                  <a:lnTo>
                    <a:pt x="114" y="77"/>
                  </a:lnTo>
                  <a:lnTo>
                    <a:pt x="118" y="75"/>
                  </a:lnTo>
                  <a:lnTo>
                    <a:pt x="92" y="97"/>
                  </a:lnTo>
                  <a:lnTo>
                    <a:pt x="97" y="91"/>
                  </a:lnTo>
                  <a:lnTo>
                    <a:pt x="59" y="150"/>
                  </a:lnTo>
                  <a:lnTo>
                    <a:pt x="61" y="144"/>
                  </a:lnTo>
                  <a:lnTo>
                    <a:pt x="51" y="178"/>
                  </a:lnTo>
                  <a:lnTo>
                    <a:pt x="52" y="174"/>
                  </a:lnTo>
                  <a:lnTo>
                    <a:pt x="48" y="211"/>
                  </a:lnTo>
                  <a:lnTo>
                    <a:pt x="48" y="206"/>
                  </a:lnTo>
                  <a:lnTo>
                    <a:pt x="52" y="243"/>
                  </a:lnTo>
                  <a:lnTo>
                    <a:pt x="52" y="239"/>
                  </a:lnTo>
                  <a:lnTo>
                    <a:pt x="62" y="274"/>
                  </a:lnTo>
                  <a:lnTo>
                    <a:pt x="59" y="267"/>
                  </a:lnTo>
                  <a:lnTo>
                    <a:pt x="97" y="325"/>
                  </a:lnTo>
                  <a:lnTo>
                    <a:pt x="92" y="320"/>
                  </a:lnTo>
                  <a:lnTo>
                    <a:pt x="118" y="343"/>
                  </a:lnTo>
                  <a:lnTo>
                    <a:pt x="114" y="341"/>
                  </a:lnTo>
                  <a:lnTo>
                    <a:pt x="144" y="358"/>
                  </a:lnTo>
                  <a:lnTo>
                    <a:pt x="139" y="355"/>
                  </a:lnTo>
                  <a:lnTo>
                    <a:pt x="172" y="365"/>
                  </a:lnTo>
                  <a:lnTo>
                    <a:pt x="168" y="365"/>
                  </a:lnTo>
                  <a:lnTo>
                    <a:pt x="203" y="369"/>
                  </a:lnTo>
                  <a:lnTo>
                    <a:pt x="198" y="369"/>
                  </a:lnTo>
                  <a:lnTo>
                    <a:pt x="234" y="365"/>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73" name="Rectangle 149"/>
            <p:cNvSpPr>
              <a:spLocks noChangeArrowheads="1"/>
            </p:cNvSpPr>
            <p:nvPr/>
          </p:nvSpPr>
          <p:spPr bwMode="auto">
            <a:xfrm>
              <a:off x="8286750" y="2115022"/>
              <a:ext cx="496888" cy="15875"/>
            </a:xfrm>
            <a:prstGeom prst="rect">
              <a:avLst/>
            </a:pr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74" name="Freeform 150"/>
            <p:cNvSpPr>
              <a:spLocks/>
            </p:cNvSpPr>
            <p:nvPr/>
          </p:nvSpPr>
          <p:spPr bwMode="auto">
            <a:xfrm>
              <a:off x="8162925" y="2062634"/>
              <a:ext cx="123825" cy="125413"/>
            </a:xfrm>
            <a:custGeom>
              <a:avLst/>
              <a:gdLst/>
              <a:ahLst/>
              <a:cxnLst>
                <a:cxn ang="0">
                  <a:pos x="184" y="368"/>
                </a:cxn>
                <a:cxn ang="0">
                  <a:pos x="0" y="184"/>
                </a:cxn>
                <a:cxn ang="0">
                  <a:pos x="0" y="184"/>
                </a:cxn>
                <a:cxn ang="0">
                  <a:pos x="0" y="184"/>
                </a:cxn>
                <a:cxn ang="0">
                  <a:pos x="184" y="0"/>
                </a:cxn>
                <a:cxn ang="0">
                  <a:pos x="184" y="0"/>
                </a:cxn>
                <a:cxn ang="0">
                  <a:pos x="184" y="0"/>
                </a:cxn>
                <a:cxn ang="0">
                  <a:pos x="368" y="184"/>
                </a:cxn>
                <a:cxn ang="0">
                  <a:pos x="368" y="184"/>
                </a:cxn>
                <a:cxn ang="0">
                  <a:pos x="368" y="184"/>
                </a:cxn>
                <a:cxn ang="0">
                  <a:pos x="184" y="368"/>
                </a:cxn>
                <a:cxn ang="0">
                  <a:pos x="184" y="368"/>
                </a:cxn>
              </a:cxnLst>
              <a:rect l="0" t="0" r="r" b="b"/>
              <a:pathLst>
                <a:path w="368" h="368">
                  <a:moveTo>
                    <a:pt x="184" y="368"/>
                  </a:moveTo>
                  <a:cubicBezTo>
                    <a:pt x="83" y="368"/>
                    <a:pt x="0" y="286"/>
                    <a:pt x="0" y="184"/>
                  </a:cubicBezTo>
                  <a:cubicBezTo>
                    <a:pt x="0" y="184"/>
                    <a:pt x="0" y="184"/>
                    <a:pt x="0" y="184"/>
                  </a:cubicBezTo>
                  <a:lnTo>
                    <a:pt x="0" y="184"/>
                  </a:lnTo>
                  <a:cubicBezTo>
                    <a:pt x="0" y="83"/>
                    <a:pt x="83" y="0"/>
                    <a:pt x="184" y="0"/>
                  </a:cubicBezTo>
                  <a:cubicBezTo>
                    <a:pt x="184" y="0"/>
                    <a:pt x="184" y="0"/>
                    <a:pt x="184" y="0"/>
                  </a:cubicBezTo>
                  <a:lnTo>
                    <a:pt x="184" y="0"/>
                  </a:lnTo>
                  <a:cubicBezTo>
                    <a:pt x="286" y="0"/>
                    <a:pt x="368" y="83"/>
                    <a:pt x="368" y="184"/>
                  </a:cubicBezTo>
                  <a:cubicBezTo>
                    <a:pt x="368" y="184"/>
                    <a:pt x="368" y="184"/>
                    <a:pt x="368" y="184"/>
                  </a:cubicBezTo>
                  <a:lnTo>
                    <a:pt x="368" y="184"/>
                  </a:lnTo>
                  <a:cubicBezTo>
                    <a:pt x="368" y="286"/>
                    <a:pt x="286" y="368"/>
                    <a:pt x="184" y="368"/>
                  </a:cubicBezTo>
                  <a:cubicBezTo>
                    <a:pt x="184" y="368"/>
                    <a:pt x="184" y="368"/>
                    <a:pt x="184" y="368"/>
                  </a:cubicBezTo>
                  <a:close/>
                </a:path>
              </a:pathLst>
            </a:custGeom>
            <a:solidFill>
              <a:srgbClr val="FFFFF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75" name="Freeform 151"/>
            <p:cNvSpPr>
              <a:spLocks noEditPoints="1"/>
            </p:cNvSpPr>
            <p:nvPr/>
          </p:nvSpPr>
          <p:spPr bwMode="auto">
            <a:xfrm>
              <a:off x="8154988" y="2054697"/>
              <a:ext cx="139700" cy="142875"/>
            </a:xfrm>
            <a:custGeom>
              <a:avLst/>
              <a:gdLst/>
              <a:ahLst/>
              <a:cxnLst>
                <a:cxn ang="0">
                  <a:pos x="169" y="412"/>
                </a:cxn>
                <a:cxn ang="0">
                  <a:pos x="126" y="400"/>
                </a:cxn>
                <a:cxn ang="0">
                  <a:pos x="63" y="357"/>
                </a:cxn>
                <a:cxn ang="0">
                  <a:pos x="35" y="323"/>
                </a:cxn>
                <a:cxn ang="0">
                  <a:pos x="6" y="253"/>
                </a:cxn>
                <a:cxn ang="0">
                  <a:pos x="1" y="206"/>
                </a:cxn>
                <a:cxn ang="0">
                  <a:pos x="17" y="130"/>
                </a:cxn>
                <a:cxn ang="0">
                  <a:pos x="38" y="90"/>
                </a:cxn>
                <a:cxn ang="0">
                  <a:pos x="90" y="38"/>
                </a:cxn>
                <a:cxn ang="0">
                  <a:pos x="130" y="17"/>
                </a:cxn>
                <a:cxn ang="0">
                  <a:pos x="206" y="1"/>
                </a:cxn>
                <a:cxn ang="0">
                  <a:pos x="253" y="6"/>
                </a:cxn>
                <a:cxn ang="0">
                  <a:pos x="323" y="35"/>
                </a:cxn>
                <a:cxn ang="0">
                  <a:pos x="357" y="63"/>
                </a:cxn>
                <a:cxn ang="0">
                  <a:pos x="400" y="126"/>
                </a:cxn>
                <a:cxn ang="0">
                  <a:pos x="412" y="169"/>
                </a:cxn>
                <a:cxn ang="0">
                  <a:pos x="412" y="248"/>
                </a:cxn>
                <a:cxn ang="0">
                  <a:pos x="400" y="292"/>
                </a:cxn>
                <a:cxn ang="0">
                  <a:pos x="357" y="354"/>
                </a:cxn>
                <a:cxn ang="0">
                  <a:pos x="323" y="383"/>
                </a:cxn>
                <a:cxn ang="0">
                  <a:pos x="252" y="412"/>
                </a:cxn>
                <a:cxn ang="0">
                  <a:pos x="243" y="365"/>
                </a:cxn>
                <a:cxn ang="0">
                  <a:pos x="269" y="357"/>
                </a:cxn>
                <a:cxn ang="0">
                  <a:pos x="323" y="320"/>
                </a:cxn>
                <a:cxn ang="0">
                  <a:pos x="340" y="300"/>
                </a:cxn>
                <a:cxn ang="0">
                  <a:pos x="365" y="239"/>
                </a:cxn>
                <a:cxn ang="0">
                  <a:pos x="369" y="211"/>
                </a:cxn>
                <a:cxn ang="0">
                  <a:pos x="355" y="144"/>
                </a:cxn>
                <a:cxn ang="0">
                  <a:pos x="343" y="121"/>
                </a:cxn>
                <a:cxn ang="0">
                  <a:pos x="296" y="75"/>
                </a:cxn>
                <a:cxn ang="0">
                  <a:pos x="273" y="62"/>
                </a:cxn>
                <a:cxn ang="0">
                  <a:pos x="206" y="48"/>
                </a:cxn>
                <a:cxn ang="0">
                  <a:pos x="179" y="51"/>
                </a:cxn>
                <a:cxn ang="0">
                  <a:pos x="117" y="78"/>
                </a:cxn>
                <a:cxn ang="0">
                  <a:pos x="97" y="94"/>
                </a:cxn>
                <a:cxn ang="0">
                  <a:pos x="61" y="149"/>
                </a:cxn>
                <a:cxn ang="0">
                  <a:pos x="52" y="174"/>
                </a:cxn>
                <a:cxn ang="0">
                  <a:pos x="52" y="243"/>
                </a:cxn>
                <a:cxn ang="0">
                  <a:pos x="61" y="269"/>
                </a:cxn>
                <a:cxn ang="0">
                  <a:pos x="97" y="323"/>
                </a:cxn>
                <a:cxn ang="0">
                  <a:pos x="117" y="340"/>
                </a:cxn>
                <a:cxn ang="0">
                  <a:pos x="178" y="365"/>
                </a:cxn>
                <a:cxn ang="0">
                  <a:pos x="206" y="369"/>
                </a:cxn>
              </a:cxnLst>
              <a:rect l="0" t="0" r="r" b="b"/>
              <a:pathLst>
                <a:path w="417" h="417">
                  <a:moveTo>
                    <a:pt x="211" y="416"/>
                  </a:moveTo>
                  <a:cubicBezTo>
                    <a:pt x="209" y="417"/>
                    <a:pt x="208" y="417"/>
                    <a:pt x="206" y="416"/>
                  </a:cubicBezTo>
                  <a:lnTo>
                    <a:pt x="169" y="412"/>
                  </a:lnTo>
                  <a:cubicBezTo>
                    <a:pt x="167" y="412"/>
                    <a:pt x="166" y="412"/>
                    <a:pt x="165" y="411"/>
                  </a:cubicBezTo>
                  <a:lnTo>
                    <a:pt x="131" y="401"/>
                  </a:lnTo>
                  <a:cubicBezTo>
                    <a:pt x="129" y="401"/>
                    <a:pt x="128" y="400"/>
                    <a:pt x="126" y="400"/>
                  </a:cubicBezTo>
                  <a:lnTo>
                    <a:pt x="94" y="383"/>
                  </a:lnTo>
                  <a:cubicBezTo>
                    <a:pt x="93" y="382"/>
                    <a:pt x="91" y="381"/>
                    <a:pt x="90" y="380"/>
                  </a:cubicBezTo>
                  <a:lnTo>
                    <a:pt x="63" y="357"/>
                  </a:lnTo>
                  <a:cubicBezTo>
                    <a:pt x="62" y="356"/>
                    <a:pt x="61" y="355"/>
                    <a:pt x="60" y="354"/>
                  </a:cubicBezTo>
                  <a:lnTo>
                    <a:pt x="38" y="327"/>
                  </a:lnTo>
                  <a:cubicBezTo>
                    <a:pt x="37" y="325"/>
                    <a:pt x="36" y="324"/>
                    <a:pt x="35" y="323"/>
                  </a:cubicBezTo>
                  <a:lnTo>
                    <a:pt x="18" y="292"/>
                  </a:lnTo>
                  <a:cubicBezTo>
                    <a:pt x="18" y="291"/>
                    <a:pt x="17" y="289"/>
                    <a:pt x="17" y="288"/>
                  </a:cubicBezTo>
                  <a:lnTo>
                    <a:pt x="6" y="253"/>
                  </a:lnTo>
                  <a:cubicBezTo>
                    <a:pt x="5" y="251"/>
                    <a:pt x="5" y="250"/>
                    <a:pt x="5" y="248"/>
                  </a:cubicBezTo>
                  <a:lnTo>
                    <a:pt x="1" y="211"/>
                  </a:lnTo>
                  <a:cubicBezTo>
                    <a:pt x="0" y="209"/>
                    <a:pt x="0" y="208"/>
                    <a:pt x="1" y="206"/>
                  </a:cubicBezTo>
                  <a:lnTo>
                    <a:pt x="5" y="169"/>
                  </a:lnTo>
                  <a:cubicBezTo>
                    <a:pt x="5" y="167"/>
                    <a:pt x="5" y="166"/>
                    <a:pt x="6" y="164"/>
                  </a:cubicBezTo>
                  <a:lnTo>
                    <a:pt x="17" y="130"/>
                  </a:lnTo>
                  <a:cubicBezTo>
                    <a:pt x="17" y="129"/>
                    <a:pt x="18" y="127"/>
                    <a:pt x="18" y="126"/>
                  </a:cubicBezTo>
                  <a:lnTo>
                    <a:pt x="35" y="94"/>
                  </a:lnTo>
                  <a:cubicBezTo>
                    <a:pt x="36" y="93"/>
                    <a:pt x="37" y="92"/>
                    <a:pt x="38" y="90"/>
                  </a:cubicBezTo>
                  <a:lnTo>
                    <a:pt x="60" y="63"/>
                  </a:lnTo>
                  <a:cubicBezTo>
                    <a:pt x="61" y="62"/>
                    <a:pt x="62" y="61"/>
                    <a:pt x="63" y="60"/>
                  </a:cubicBezTo>
                  <a:lnTo>
                    <a:pt x="90" y="38"/>
                  </a:lnTo>
                  <a:cubicBezTo>
                    <a:pt x="92" y="37"/>
                    <a:pt x="93" y="36"/>
                    <a:pt x="94" y="35"/>
                  </a:cubicBezTo>
                  <a:lnTo>
                    <a:pt x="126" y="18"/>
                  </a:lnTo>
                  <a:cubicBezTo>
                    <a:pt x="127" y="18"/>
                    <a:pt x="129" y="17"/>
                    <a:pt x="130" y="17"/>
                  </a:cubicBezTo>
                  <a:lnTo>
                    <a:pt x="164" y="6"/>
                  </a:lnTo>
                  <a:cubicBezTo>
                    <a:pt x="166" y="5"/>
                    <a:pt x="167" y="5"/>
                    <a:pt x="169" y="5"/>
                  </a:cubicBezTo>
                  <a:lnTo>
                    <a:pt x="206" y="1"/>
                  </a:lnTo>
                  <a:cubicBezTo>
                    <a:pt x="208" y="0"/>
                    <a:pt x="209" y="0"/>
                    <a:pt x="211" y="1"/>
                  </a:cubicBezTo>
                  <a:lnTo>
                    <a:pt x="248" y="5"/>
                  </a:lnTo>
                  <a:cubicBezTo>
                    <a:pt x="250" y="5"/>
                    <a:pt x="251" y="5"/>
                    <a:pt x="253" y="6"/>
                  </a:cubicBezTo>
                  <a:lnTo>
                    <a:pt x="288" y="17"/>
                  </a:lnTo>
                  <a:cubicBezTo>
                    <a:pt x="289" y="17"/>
                    <a:pt x="291" y="18"/>
                    <a:pt x="292" y="18"/>
                  </a:cubicBezTo>
                  <a:lnTo>
                    <a:pt x="323" y="35"/>
                  </a:lnTo>
                  <a:cubicBezTo>
                    <a:pt x="324" y="36"/>
                    <a:pt x="325" y="37"/>
                    <a:pt x="327" y="38"/>
                  </a:cubicBezTo>
                  <a:lnTo>
                    <a:pt x="354" y="60"/>
                  </a:lnTo>
                  <a:cubicBezTo>
                    <a:pt x="355" y="61"/>
                    <a:pt x="356" y="62"/>
                    <a:pt x="357" y="63"/>
                  </a:cubicBezTo>
                  <a:lnTo>
                    <a:pt x="380" y="90"/>
                  </a:lnTo>
                  <a:cubicBezTo>
                    <a:pt x="381" y="91"/>
                    <a:pt x="382" y="93"/>
                    <a:pt x="383" y="94"/>
                  </a:cubicBezTo>
                  <a:lnTo>
                    <a:pt x="400" y="126"/>
                  </a:lnTo>
                  <a:cubicBezTo>
                    <a:pt x="400" y="128"/>
                    <a:pt x="401" y="129"/>
                    <a:pt x="401" y="131"/>
                  </a:cubicBezTo>
                  <a:lnTo>
                    <a:pt x="411" y="165"/>
                  </a:lnTo>
                  <a:cubicBezTo>
                    <a:pt x="412" y="166"/>
                    <a:pt x="412" y="167"/>
                    <a:pt x="412" y="169"/>
                  </a:cubicBezTo>
                  <a:lnTo>
                    <a:pt x="416" y="206"/>
                  </a:lnTo>
                  <a:cubicBezTo>
                    <a:pt x="417" y="208"/>
                    <a:pt x="417" y="209"/>
                    <a:pt x="416" y="211"/>
                  </a:cubicBezTo>
                  <a:lnTo>
                    <a:pt x="412" y="248"/>
                  </a:lnTo>
                  <a:cubicBezTo>
                    <a:pt x="412" y="249"/>
                    <a:pt x="412" y="251"/>
                    <a:pt x="412" y="252"/>
                  </a:cubicBezTo>
                  <a:lnTo>
                    <a:pt x="402" y="287"/>
                  </a:lnTo>
                  <a:cubicBezTo>
                    <a:pt x="401" y="289"/>
                    <a:pt x="400" y="290"/>
                    <a:pt x="400" y="292"/>
                  </a:cubicBezTo>
                  <a:lnTo>
                    <a:pt x="383" y="323"/>
                  </a:lnTo>
                  <a:cubicBezTo>
                    <a:pt x="382" y="324"/>
                    <a:pt x="381" y="326"/>
                    <a:pt x="380" y="327"/>
                  </a:cubicBezTo>
                  <a:lnTo>
                    <a:pt x="357" y="354"/>
                  </a:lnTo>
                  <a:cubicBezTo>
                    <a:pt x="356" y="355"/>
                    <a:pt x="355" y="356"/>
                    <a:pt x="354" y="357"/>
                  </a:cubicBezTo>
                  <a:lnTo>
                    <a:pt x="327" y="380"/>
                  </a:lnTo>
                  <a:cubicBezTo>
                    <a:pt x="326" y="381"/>
                    <a:pt x="324" y="382"/>
                    <a:pt x="323" y="383"/>
                  </a:cubicBezTo>
                  <a:lnTo>
                    <a:pt x="292" y="400"/>
                  </a:lnTo>
                  <a:cubicBezTo>
                    <a:pt x="290" y="400"/>
                    <a:pt x="289" y="401"/>
                    <a:pt x="287" y="402"/>
                  </a:cubicBezTo>
                  <a:lnTo>
                    <a:pt x="252" y="412"/>
                  </a:lnTo>
                  <a:cubicBezTo>
                    <a:pt x="251" y="412"/>
                    <a:pt x="249" y="412"/>
                    <a:pt x="248" y="412"/>
                  </a:cubicBezTo>
                  <a:lnTo>
                    <a:pt x="211" y="416"/>
                  </a:lnTo>
                  <a:close/>
                  <a:moveTo>
                    <a:pt x="243" y="365"/>
                  </a:moveTo>
                  <a:lnTo>
                    <a:pt x="239" y="365"/>
                  </a:lnTo>
                  <a:lnTo>
                    <a:pt x="274" y="355"/>
                  </a:lnTo>
                  <a:lnTo>
                    <a:pt x="269" y="357"/>
                  </a:lnTo>
                  <a:lnTo>
                    <a:pt x="300" y="340"/>
                  </a:lnTo>
                  <a:lnTo>
                    <a:pt x="296" y="343"/>
                  </a:lnTo>
                  <a:lnTo>
                    <a:pt x="323" y="320"/>
                  </a:lnTo>
                  <a:lnTo>
                    <a:pt x="320" y="323"/>
                  </a:lnTo>
                  <a:lnTo>
                    <a:pt x="343" y="296"/>
                  </a:lnTo>
                  <a:lnTo>
                    <a:pt x="340" y="300"/>
                  </a:lnTo>
                  <a:lnTo>
                    <a:pt x="357" y="269"/>
                  </a:lnTo>
                  <a:lnTo>
                    <a:pt x="355" y="274"/>
                  </a:lnTo>
                  <a:lnTo>
                    <a:pt x="365" y="239"/>
                  </a:lnTo>
                  <a:lnTo>
                    <a:pt x="365" y="243"/>
                  </a:lnTo>
                  <a:lnTo>
                    <a:pt x="369" y="206"/>
                  </a:lnTo>
                  <a:lnTo>
                    <a:pt x="369" y="211"/>
                  </a:lnTo>
                  <a:lnTo>
                    <a:pt x="365" y="174"/>
                  </a:lnTo>
                  <a:lnTo>
                    <a:pt x="365" y="178"/>
                  </a:lnTo>
                  <a:lnTo>
                    <a:pt x="355" y="144"/>
                  </a:lnTo>
                  <a:lnTo>
                    <a:pt x="357" y="149"/>
                  </a:lnTo>
                  <a:lnTo>
                    <a:pt x="340" y="117"/>
                  </a:lnTo>
                  <a:lnTo>
                    <a:pt x="343" y="121"/>
                  </a:lnTo>
                  <a:lnTo>
                    <a:pt x="320" y="94"/>
                  </a:lnTo>
                  <a:lnTo>
                    <a:pt x="323" y="97"/>
                  </a:lnTo>
                  <a:lnTo>
                    <a:pt x="296" y="75"/>
                  </a:lnTo>
                  <a:lnTo>
                    <a:pt x="300" y="78"/>
                  </a:lnTo>
                  <a:lnTo>
                    <a:pt x="269" y="61"/>
                  </a:lnTo>
                  <a:lnTo>
                    <a:pt x="273" y="62"/>
                  </a:lnTo>
                  <a:lnTo>
                    <a:pt x="238" y="51"/>
                  </a:lnTo>
                  <a:lnTo>
                    <a:pt x="243" y="52"/>
                  </a:lnTo>
                  <a:lnTo>
                    <a:pt x="206" y="48"/>
                  </a:lnTo>
                  <a:lnTo>
                    <a:pt x="211" y="48"/>
                  </a:lnTo>
                  <a:lnTo>
                    <a:pt x="174" y="52"/>
                  </a:lnTo>
                  <a:lnTo>
                    <a:pt x="179" y="51"/>
                  </a:lnTo>
                  <a:lnTo>
                    <a:pt x="145" y="62"/>
                  </a:lnTo>
                  <a:lnTo>
                    <a:pt x="149" y="61"/>
                  </a:lnTo>
                  <a:lnTo>
                    <a:pt x="117" y="78"/>
                  </a:lnTo>
                  <a:lnTo>
                    <a:pt x="121" y="75"/>
                  </a:lnTo>
                  <a:lnTo>
                    <a:pt x="94" y="97"/>
                  </a:lnTo>
                  <a:lnTo>
                    <a:pt x="97" y="94"/>
                  </a:lnTo>
                  <a:lnTo>
                    <a:pt x="75" y="121"/>
                  </a:lnTo>
                  <a:lnTo>
                    <a:pt x="78" y="117"/>
                  </a:lnTo>
                  <a:lnTo>
                    <a:pt x="61" y="149"/>
                  </a:lnTo>
                  <a:lnTo>
                    <a:pt x="62" y="145"/>
                  </a:lnTo>
                  <a:lnTo>
                    <a:pt x="51" y="179"/>
                  </a:lnTo>
                  <a:lnTo>
                    <a:pt x="52" y="174"/>
                  </a:lnTo>
                  <a:lnTo>
                    <a:pt x="48" y="211"/>
                  </a:lnTo>
                  <a:lnTo>
                    <a:pt x="48" y="206"/>
                  </a:lnTo>
                  <a:lnTo>
                    <a:pt x="52" y="243"/>
                  </a:lnTo>
                  <a:lnTo>
                    <a:pt x="51" y="238"/>
                  </a:lnTo>
                  <a:lnTo>
                    <a:pt x="62" y="273"/>
                  </a:lnTo>
                  <a:lnTo>
                    <a:pt x="61" y="269"/>
                  </a:lnTo>
                  <a:lnTo>
                    <a:pt x="78" y="300"/>
                  </a:lnTo>
                  <a:lnTo>
                    <a:pt x="75" y="296"/>
                  </a:lnTo>
                  <a:lnTo>
                    <a:pt x="97" y="323"/>
                  </a:lnTo>
                  <a:lnTo>
                    <a:pt x="94" y="320"/>
                  </a:lnTo>
                  <a:lnTo>
                    <a:pt x="121" y="343"/>
                  </a:lnTo>
                  <a:lnTo>
                    <a:pt x="117" y="340"/>
                  </a:lnTo>
                  <a:lnTo>
                    <a:pt x="149" y="357"/>
                  </a:lnTo>
                  <a:lnTo>
                    <a:pt x="144" y="355"/>
                  </a:lnTo>
                  <a:lnTo>
                    <a:pt x="178" y="365"/>
                  </a:lnTo>
                  <a:lnTo>
                    <a:pt x="174" y="365"/>
                  </a:lnTo>
                  <a:lnTo>
                    <a:pt x="211" y="369"/>
                  </a:lnTo>
                  <a:lnTo>
                    <a:pt x="206" y="369"/>
                  </a:lnTo>
                  <a:lnTo>
                    <a:pt x="243" y="365"/>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76" name="Freeform 152"/>
            <p:cNvSpPr>
              <a:spLocks/>
            </p:cNvSpPr>
            <p:nvPr/>
          </p:nvSpPr>
          <p:spPr bwMode="auto">
            <a:xfrm>
              <a:off x="8367713" y="2062634"/>
              <a:ext cx="123825" cy="125413"/>
            </a:xfrm>
            <a:custGeom>
              <a:avLst/>
              <a:gdLst/>
              <a:ahLst/>
              <a:cxnLst>
                <a:cxn ang="0">
                  <a:pos x="184" y="368"/>
                </a:cxn>
                <a:cxn ang="0">
                  <a:pos x="0" y="184"/>
                </a:cxn>
                <a:cxn ang="0">
                  <a:pos x="0" y="184"/>
                </a:cxn>
                <a:cxn ang="0">
                  <a:pos x="0" y="184"/>
                </a:cxn>
                <a:cxn ang="0">
                  <a:pos x="184" y="0"/>
                </a:cxn>
                <a:cxn ang="0">
                  <a:pos x="184" y="0"/>
                </a:cxn>
                <a:cxn ang="0">
                  <a:pos x="184" y="0"/>
                </a:cxn>
                <a:cxn ang="0">
                  <a:pos x="368" y="184"/>
                </a:cxn>
                <a:cxn ang="0">
                  <a:pos x="368" y="184"/>
                </a:cxn>
                <a:cxn ang="0">
                  <a:pos x="368" y="184"/>
                </a:cxn>
                <a:cxn ang="0">
                  <a:pos x="184" y="368"/>
                </a:cxn>
                <a:cxn ang="0">
                  <a:pos x="184" y="368"/>
                </a:cxn>
              </a:cxnLst>
              <a:rect l="0" t="0" r="r" b="b"/>
              <a:pathLst>
                <a:path w="368" h="368">
                  <a:moveTo>
                    <a:pt x="184" y="368"/>
                  </a:moveTo>
                  <a:cubicBezTo>
                    <a:pt x="83" y="368"/>
                    <a:pt x="0" y="286"/>
                    <a:pt x="0" y="184"/>
                  </a:cubicBezTo>
                  <a:cubicBezTo>
                    <a:pt x="0" y="184"/>
                    <a:pt x="0" y="184"/>
                    <a:pt x="0" y="184"/>
                  </a:cubicBezTo>
                  <a:lnTo>
                    <a:pt x="0" y="184"/>
                  </a:lnTo>
                  <a:cubicBezTo>
                    <a:pt x="0" y="83"/>
                    <a:pt x="83" y="0"/>
                    <a:pt x="184" y="0"/>
                  </a:cubicBezTo>
                  <a:cubicBezTo>
                    <a:pt x="184" y="0"/>
                    <a:pt x="184" y="0"/>
                    <a:pt x="184" y="0"/>
                  </a:cubicBezTo>
                  <a:lnTo>
                    <a:pt x="184" y="0"/>
                  </a:lnTo>
                  <a:cubicBezTo>
                    <a:pt x="286" y="0"/>
                    <a:pt x="368" y="83"/>
                    <a:pt x="368" y="184"/>
                  </a:cubicBezTo>
                  <a:cubicBezTo>
                    <a:pt x="368" y="184"/>
                    <a:pt x="368" y="184"/>
                    <a:pt x="368" y="184"/>
                  </a:cubicBezTo>
                  <a:lnTo>
                    <a:pt x="368" y="184"/>
                  </a:lnTo>
                  <a:cubicBezTo>
                    <a:pt x="368" y="286"/>
                    <a:pt x="286" y="368"/>
                    <a:pt x="184" y="368"/>
                  </a:cubicBezTo>
                  <a:cubicBezTo>
                    <a:pt x="184" y="368"/>
                    <a:pt x="184" y="368"/>
                    <a:pt x="184" y="368"/>
                  </a:cubicBezTo>
                  <a:close/>
                </a:path>
              </a:pathLst>
            </a:custGeom>
            <a:solidFill>
              <a:srgbClr val="FFFFF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77" name="Freeform 153"/>
            <p:cNvSpPr>
              <a:spLocks noEditPoints="1"/>
            </p:cNvSpPr>
            <p:nvPr/>
          </p:nvSpPr>
          <p:spPr bwMode="auto">
            <a:xfrm>
              <a:off x="8359775" y="2054697"/>
              <a:ext cx="139700" cy="142875"/>
            </a:xfrm>
            <a:custGeom>
              <a:avLst/>
              <a:gdLst/>
              <a:ahLst/>
              <a:cxnLst>
                <a:cxn ang="0">
                  <a:pos x="169" y="412"/>
                </a:cxn>
                <a:cxn ang="0">
                  <a:pos x="126" y="400"/>
                </a:cxn>
                <a:cxn ang="0">
                  <a:pos x="63" y="357"/>
                </a:cxn>
                <a:cxn ang="0">
                  <a:pos x="35" y="323"/>
                </a:cxn>
                <a:cxn ang="0">
                  <a:pos x="6" y="253"/>
                </a:cxn>
                <a:cxn ang="0">
                  <a:pos x="1" y="206"/>
                </a:cxn>
                <a:cxn ang="0">
                  <a:pos x="17" y="130"/>
                </a:cxn>
                <a:cxn ang="0">
                  <a:pos x="38" y="90"/>
                </a:cxn>
                <a:cxn ang="0">
                  <a:pos x="90" y="38"/>
                </a:cxn>
                <a:cxn ang="0">
                  <a:pos x="130" y="17"/>
                </a:cxn>
                <a:cxn ang="0">
                  <a:pos x="206" y="1"/>
                </a:cxn>
                <a:cxn ang="0">
                  <a:pos x="253" y="6"/>
                </a:cxn>
                <a:cxn ang="0">
                  <a:pos x="323" y="35"/>
                </a:cxn>
                <a:cxn ang="0">
                  <a:pos x="357" y="63"/>
                </a:cxn>
                <a:cxn ang="0">
                  <a:pos x="400" y="126"/>
                </a:cxn>
                <a:cxn ang="0">
                  <a:pos x="412" y="169"/>
                </a:cxn>
                <a:cxn ang="0">
                  <a:pos x="412" y="248"/>
                </a:cxn>
                <a:cxn ang="0">
                  <a:pos x="400" y="292"/>
                </a:cxn>
                <a:cxn ang="0">
                  <a:pos x="357" y="354"/>
                </a:cxn>
                <a:cxn ang="0">
                  <a:pos x="323" y="383"/>
                </a:cxn>
                <a:cxn ang="0">
                  <a:pos x="252" y="412"/>
                </a:cxn>
                <a:cxn ang="0">
                  <a:pos x="243" y="365"/>
                </a:cxn>
                <a:cxn ang="0">
                  <a:pos x="269" y="357"/>
                </a:cxn>
                <a:cxn ang="0">
                  <a:pos x="323" y="320"/>
                </a:cxn>
                <a:cxn ang="0">
                  <a:pos x="340" y="300"/>
                </a:cxn>
                <a:cxn ang="0">
                  <a:pos x="365" y="239"/>
                </a:cxn>
                <a:cxn ang="0">
                  <a:pos x="369" y="211"/>
                </a:cxn>
                <a:cxn ang="0">
                  <a:pos x="355" y="144"/>
                </a:cxn>
                <a:cxn ang="0">
                  <a:pos x="343" y="121"/>
                </a:cxn>
                <a:cxn ang="0">
                  <a:pos x="296" y="75"/>
                </a:cxn>
                <a:cxn ang="0">
                  <a:pos x="273" y="62"/>
                </a:cxn>
                <a:cxn ang="0">
                  <a:pos x="206" y="48"/>
                </a:cxn>
                <a:cxn ang="0">
                  <a:pos x="179" y="51"/>
                </a:cxn>
                <a:cxn ang="0">
                  <a:pos x="117" y="78"/>
                </a:cxn>
                <a:cxn ang="0">
                  <a:pos x="97" y="94"/>
                </a:cxn>
                <a:cxn ang="0">
                  <a:pos x="61" y="149"/>
                </a:cxn>
                <a:cxn ang="0">
                  <a:pos x="52" y="174"/>
                </a:cxn>
                <a:cxn ang="0">
                  <a:pos x="52" y="243"/>
                </a:cxn>
                <a:cxn ang="0">
                  <a:pos x="61" y="269"/>
                </a:cxn>
                <a:cxn ang="0">
                  <a:pos x="97" y="323"/>
                </a:cxn>
                <a:cxn ang="0">
                  <a:pos x="117" y="340"/>
                </a:cxn>
                <a:cxn ang="0">
                  <a:pos x="178" y="365"/>
                </a:cxn>
                <a:cxn ang="0">
                  <a:pos x="206" y="369"/>
                </a:cxn>
              </a:cxnLst>
              <a:rect l="0" t="0" r="r" b="b"/>
              <a:pathLst>
                <a:path w="417" h="417">
                  <a:moveTo>
                    <a:pt x="211" y="416"/>
                  </a:moveTo>
                  <a:cubicBezTo>
                    <a:pt x="209" y="417"/>
                    <a:pt x="208" y="417"/>
                    <a:pt x="206" y="416"/>
                  </a:cubicBezTo>
                  <a:lnTo>
                    <a:pt x="169" y="412"/>
                  </a:lnTo>
                  <a:cubicBezTo>
                    <a:pt x="167" y="412"/>
                    <a:pt x="166" y="412"/>
                    <a:pt x="165" y="411"/>
                  </a:cubicBezTo>
                  <a:lnTo>
                    <a:pt x="131" y="401"/>
                  </a:lnTo>
                  <a:cubicBezTo>
                    <a:pt x="129" y="401"/>
                    <a:pt x="128" y="400"/>
                    <a:pt x="126" y="400"/>
                  </a:cubicBezTo>
                  <a:lnTo>
                    <a:pt x="94" y="383"/>
                  </a:lnTo>
                  <a:cubicBezTo>
                    <a:pt x="93" y="382"/>
                    <a:pt x="91" y="381"/>
                    <a:pt x="90" y="380"/>
                  </a:cubicBezTo>
                  <a:lnTo>
                    <a:pt x="63" y="357"/>
                  </a:lnTo>
                  <a:cubicBezTo>
                    <a:pt x="62" y="356"/>
                    <a:pt x="61" y="355"/>
                    <a:pt x="60" y="354"/>
                  </a:cubicBezTo>
                  <a:lnTo>
                    <a:pt x="38" y="327"/>
                  </a:lnTo>
                  <a:cubicBezTo>
                    <a:pt x="37" y="325"/>
                    <a:pt x="36" y="324"/>
                    <a:pt x="35" y="323"/>
                  </a:cubicBezTo>
                  <a:lnTo>
                    <a:pt x="18" y="292"/>
                  </a:lnTo>
                  <a:cubicBezTo>
                    <a:pt x="18" y="291"/>
                    <a:pt x="17" y="289"/>
                    <a:pt x="17" y="288"/>
                  </a:cubicBezTo>
                  <a:lnTo>
                    <a:pt x="6" y="253"/>
                  </a:lnTo>
                  <a:cubicBezTo>
                    <a:pt x="5" y="251"/>
                    <a:pt x="5" y="250"/>
                    <a:pt x="5" y="248"/>
                  </a:cubicBezTo>
                  <a:lnTo>
                    <a:pt x="1" y="211"/>
                  </a:lnTo>
                  <a:cubicBezTo>
                    <a:pt x="0" y="209"/>
                    <a:pt x="0" y="208"/>
                    <a:pt x="1" y="206"/>
                  </a:cubicBezTo>
                  <a:lnTo>
                    <a:pt x="5" y="169"/>
                  </a:lnTo>
                  <a:cubicBezTo>
                    <a:pt x="5" y="167"/>
                    <a:pt x="5" y="166"/>
                    <a:pt x="6" y="164"/>
                  </a:cubicBezTo>
                  <a:lnTo>
                    <a:pt x="17" y="130"/>
                  </a:lnTo>
                  <a:cubicBezTo>
                    <a:pt x="17" y="129"/>
                    <a:pt x="18" y="127"/>
                    <a:pt x="18" y="126"/>
                  </a:cubicBezTo>
                  <a:lnTo>
                    <a:pt x="35" y="94"/>
                  </a:lnTo>
                  <a:cubicBezTo>
                    <a:pt x="36" y="93"/>
                    <a:pt x="37" y="92"/>
                    <a:pt x="38" y="90"/>
                  </a:cubicBezTo>
                  <a:lnTo>
                    <a:pt x="60" y="63"/>
                  </a:lnTo>
                  <a:cubicBezTo>
                    <a:pt x="61" y="62"/>
                    <a:pt x="62" y="61"/>
                    <a:pt x="63" y="60"/>
                  </a:cubicBezTo>
                  <a:lnTo>
                    <a:pt x="90" y="38"/>
                  </a:lnTo>
                  <a:cubicBezTo>
                    <a:pt x="92" y="37"/>
                    <a:pt x="93" y="36"/>
                    <a:pt x="94" y="35"/>
                  </a:cubicBezTo>
                  <a:lnTo>
                    <a:pt x="126" y="18"/>
                  </a:lnTo>
                  <a:cubicBezTo>
                    <a:pt x="127" y="18"/>
                    <a:pt x="129" y="17"/>
                    <a:pt x="130" y="17"/>
                  </a:cubicBezTo>
                  <a:lnTo>
                    <a:pt x="164" y="6"/>
                  </a:lnTo>
                  <a:cubicBezTo>
                    <a:pt x="166" y="5"/>
                    <a:pt x="167" y="5"/>
                    <a:pt x="169" y="5"/>
                  </a:cubicBezTo>
                  <a:lnTo>
                    <a:pt x="206" y="1"/>
                  </a:lnTo>
                  <a:cubicBezTo>
                    <a:pt x="208" y="0"/>
                    <a:pt x="209" y="0"/>
                    <a:pt x="211" y="1"/>
                  </a:cubicBezTo>
                  <a:lnTo>
                    <a:pt x="248" y="5"/>
                  </a:lnTo>
                  <a:cubicBezTo>
                    <a:pt x="250" y="5"/>
                    <a:pt x="251" y="5"/>
                    <a:pt x="253" y="6"/>
                  </a:cubicBezTo>
                  <a:lnTo>
                    <a:pt x="288" y="17"/>
                  </a:lnTo>
                  <a:cubicBezTo>
                    <a:pt x="289" y="17"/>
                    <a:pt x="291" y="18"/>
                    <a:pt x="292" y="18"/>
                  </a:cubicBezTo>
                  <a:lnTo>
                    <a:pt x="323" y="35"/>
                  </a:lnTo>
                  <a:cubicBezTo>
                    <a:pt x="324" y="36"/>
                    <a:pt x="325" y="37"/>
                    <a:pt x="327" y="38"/>
                  </a:cubicBezTo>
                  <a:lnTo>
                    <a:pt x="354" y="60"/>
                  </a:lnTo>
                  <a:cubicBezTo>
                    <a:pt x="355" y="61"/>
                    <a:pt x="356" y="62"/>
                    <a:pt x="357" y="63"/>
                  </a:cubicBezTo>
                  <a:lnTo>
                    <a:pt x="380" y="90"/>
                  </a:lnTo>
                  <a:cubicBezTo>
                    <a:pt x="381" y="91"/>
                    <a:pt x="382" y="93"/>
                    <a:pt x="383" y="94"/>
                  </a:cubicBezTo>
                  <a:lnTo>
                    <a:pt x="400" y="126"/>
                  </a:lnTo>
                  <a:cubicBezTo>
                    <a:pt x="400" y="128"/>
                    <a:pt x="401" y="129"/>
                    <a:pt x="401" y="131"/>
                  </a:cubicBezTo>
                  <a:lnTo>
                    <a:pt x="411" y="165"/>
                  </a:lnTo>
                  <a:cubicBezTo>
                    <a:pt x="412" y="166"/>
                    <a:pt x="412" y="167"/>
                    <a:pt x="412" y="169"/>
                  </a:cubicBezTo>
                  <a:lnTo>
                    <a:pt x="416" y="206"/>
                  </a:lnTo>
                  <a:cubicBezTo>
                    <a:pt x="417" y="208"/>
                    <a:pt x="417" y="209"/>
                    <a:pt x="416" y="211"/>
                  </a:cubicBezTo>
                  <a:lnTo>
                    <a:pt x="412" y="248"/>
                  </a:lnTo>
                  <a:cubicBezTo>
                    <a:pt x="412" y="249"/>
                    <a:pt x="412" y="251"/>
                    <a:pt x="412" y="252"/>
                  </a:cubicBezTo>
                  <a:lnTo>
                    <a:pt x="402" y="287"/>
                  </a:lnTo>
                  <a:cubicBezTo>
                    <a:pt x="401" y="289"/>
                    <a:pt x="400" y="290"/>
                    <a:pt x="400" y="292"/>
                  </a:cubicBezTo>
                  <a:lnTo>
                    <a:pt x="383" y="323"/>
                  </a:lnTo>
                  <a:cubicBezTo>
                    <a:pt x="382" y="324"/>
                    <a:pt x="381" y="326"/>
                    <a:pt x="380" y="327"/>
                  </a:cubicBezTo>
                  <a:lnTo>
                    <a:pt x="357" y="354"/>
                  </a:lnTo>
                  <a:cubicBezTo>
                    <a:pt x="356" y="355"/>
                    <a:pt x="355" y="356"/>
                    <a:pt x="354" y="357"/>
                  </a:cubicBezTo>
                  <a:lnTo>
                    <a:pt x="327" y="380"/>
                  </a:lnTo>
                  <a:cubicBezTo>
                    <a:pt x="326" y="381"/>
                    <a:pt x="324" y="382"/>
                    <a:pt x="323" y="383"/>
                  </a:cubicBezTo>
                  <a:lnTo>
                    <a:pt x="292" y="400"/>
                  </a:lnTo>
                  <a:cubicBezTo>
                    <a:pt x="290" y="400"/>
                    <a:pt x="289" y="401"/>
                    <a:pt x="287" y="402"/>
                  </a:cubicBezTo>
                  <a:lnTo>
                    <a:pt x="252" y="412"/>
                  </a:lnTo>
                  <a:cubicBezTo>
                    <a:pt x="251" y="412"/>
                    <a:pt x="249" y="412"/>
                    <a:pt x="248" y="412"/>
                  </a:cubicBezTo>
                  <a:lnTo>
                    <a:pt x="211" y="416"/>
                  </a:lnTo>
                  <a:close/>
                  <a:moveTo>
                    <a:pt x="243" y="365"/>
                  </a:moveTo>
                  <a:lnTo>
                    <a:pt x="239" y="365"/>
                  </a:lnTo>
                  <a:lnTo>
                    <a:pt x="274" y="355"/>
                  </a:lnTo>
                  <a:lnTo>
                    <a:pt x="269" y="357"/>
                  </a:lnTo>
                  <a:lnTo>
                    <a:pt x="300" y="340"/>
                  </a:lnTo>
                  <a:lnTo>
                    <a:pt x="296" y="343"/>
                  </a:lnTo>
                  <a:lnTo>
                    <a:pt x="323" y="320"/>
                  </a:lnTo>
                  <a:lnTo>
                    <a:pt x="320" y="323"/>
                  </a:lnTo>
                  <a:lnTo>
                    <a:pt x="343" y="296"/>
                  </a:lnTo>
                  <a:lnTo>
                    <a:pt x="340" y="300"/>
                  </a:lnTo>
                  <a:lnTo>
                    <a:pt x="357" y="269"/>
                  </a:lnTo>
                  <a:lnTo>
                    <a:pt x="355" y="274"/>
                  </a:lnTo>
                  <a:lnTo>
                    <a:pt x="365" y="239"/>
                  </a:lnTo>
                  <a:lnTo>
                    <a:pt x="365" y="243"/>
                  </a:lnTo>
                  <a:lnTo>
                    <a:pt x="369" y="206"/>
                  </a:lnTo>
                  <a:lnTo>
                    <a:pt x="369" y="211"/>
                  </a:lnTo>
                  <a:lnTo>
                    <a:pt x="365" y="174"/>
                  </a:lnTo>
                  <a:lnTo>
                    <a:pt x="365" y="178"/>
                  </a:lnTo>
                  <a:lnTo>
                    <a:pt x="355" y="144"/>
                  </a:lnTo>
                  <a:lnTo>
                    <a:pt x="357" y="149"/>
                  </a:lnTo>
                  <a:lnTo>
                    <a:pt x="340" y="117"/>
                  </a:lnTo>
                  <a:lnTo>
                    <a:pt x="343" y="121"/>
                  </a:lnTo>
                  <a:lnTo>
                    <a:pt x="320" y="94"/>
                  </a:lnTo>
                  <a:lnTo>
                    <a:pt x="323" y="97"/>
                  </a:lnTo>
                  <a:lnTo>
                    <a:pt x="296" y="75"/>
                  </a:lnTo>
                  <a:lnTo>
                    <a:pt x="300" y="78"/>
                  </a:lnTo>
                  <a:lnTo>
                    <a:pt x="269" y="61"/>
                  </a:lnTo>
                  <a:lnTo>
                    <a:pt x="273" y="62"/>
                  </a:lnTo>
                  <a:lnTo>
                    <a:pt x="238" y="51"/>
                  </a:lnTo>
                  <a:lnTo>
                    <a:pt x="243" y="52"/>
                  </a:lnTo>
                  <a:lnTo>
                    <a:pt x="206" y="48"/>
                  </a:lnTo>
                  <a:lnTo>
                    <a:pt x="211" y="48"/>
                  </a:lnTo>
                  <a:lnTo>
                    <a:pt x="174" y="52"/>
                  </a:lnTo>
                  <a:lnTo>
                    <a:pt x="179" y="51"/>
                  </a:lnTo>
                  <a:lnTo>
                    <a:pt x="145" y="62"/>
                  </a:lnTo>
                  <a:lnTo>
                    <a:pt x="149" y="61"/>
                  </a:lnTo>
                  <a:lnTo>
                    <a:pt x="117" y="78"/>
                  </a:lnTo>
                  <a:lnTo>
                    <a:pt x="121" y="75"/>
                  </a:lnTo>
                  <a:lnTo>
                    <a:pt x="94" y="97"/>
                  </a:lnTo>
                  <a:lnTo>
                    <a:pt x="97" y="94"/>
                  </a:lnTo>
                  <a:lnTo>
                    <a:pt x="75" y="121"/>
                  </a:lnTo>
                  <a:lnTo>
                    <a:pt x="78" y="117"/>
                  </a:lnTo>
                  <a:lnTo>
                    <a:pt x="61" y="149"/>
                  </a:lnTo>
                  <a:lnTo>
                    <a:pt x="62" y="145"/>
                  </a:lnTo>
                  <a:lnTo>
                    <a:pt x="51" y="179"/>
                  </a:lnTo>
                  <a:lnTo>
                    <a:pt x="52" y="174"/>
                  </a:lnTo>
                  <a:lnTo>
                    <a:pt x="48" y="211"/>
                  </a:lnTo>
                  <a:lnTo>
                    <a:pt x="48" y="206"/>
                  </a:lnTo>
                  <a:lnTo>
                    <a:pt x="52" y="243"/>
                  </a:lnTo>
                  <a:lnTo>
                    <a:pt x="51" y="238"/>
                  </a:lnTo>
                  <a:lnTo>
                    <a:pt x="62" y="273"/>
                  </a:lnTo>
                  <a:lnTo>
                    <a:pt x="61" y="269"/>
                  </a:lnTo>
                  <a:lnTo>
                    <a:pt x="78" y="300"/>
                  </a:lnTo>
                  <a:lnTo>
                    <a:pt x="75" y="296"/>
                  </a:lnTo>
                  <a:lnTo>
                    <a:pt x="97" y="323"/>
                  </a:lnTo>
                  <a:lnTo>
                    <a:pt x="94" y="320"/>
                  </a:lnTo>
                  <a:lnTo>
                    <a:pt x="121" y="343"/>
                  </a:lnTo>
                  <a:lnTo>
                    <a:pt x="117" y="340"/>
                  </a:lnTo>
                  <a:lnTo>
                    <a:pt x="149" y="357"/>
                  </a:lnTo>
                  <a:lnTo>
                    <a:pt x="144" y="355"/>
                  </a:lnTo>
                  <a:lnTo>
                    <a:pt x="178" y="365"/>
                  </a:lnTo>
                  <a:lnTo>
                    <a:pt x="174" y="365"/>
                  </a:lnTo>
                  <a:lnTo>
                    <a:pt x="211" y="369"/>
                  </a:lnTo>
                  <a:lnTo>
                    <a:pt x="206" y="369"/>
                  </a:lnTo>
                  <a:lnTo>
                    <a:pt x="243" y="365"/>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78" name="Freeform 154"/>
            <p:cNvSpPr>
              <a:spLocks/>
            </p:cNvSpPr>
            <p:nvPr/>
          </p:nvSpPr>
          <p:spPr bwMode="auto">
            <a:xfrm>
              <a:off x="8577263" y="2062634"/>
              <a:ext cx="119063" cy="125413"/>
            </a:xfrm>
            <a:custGeom>
              <a:avLst/>
              <a:gdLst/>
              <a:ahLst/>
              <a:cxnLst>
                <a:cxn ang="0">
                  <a:pos x="176" y="368"/>
                </a:cxn>
                <a:cxn ang="0">
                  <a:pos x="0" y="184"/>
                </a:cxn>
                <a:cxn ang="0">
                  <a:pos x="0" y="184"/>
                </a:cxn>
                <a:cxn ang="0">
                  <a:pos x="0" y="184"/>
                </a:cxn>
                <a:cxn ang="0">
                  <a:pos x="176" y="0"/>
                </a:cxn>
                <a:cxn ang="0">
                  <a:pos x="176" y="0"/>
                </a:cxn>
                <a:cxn ang="0">
                  <a:pos x="176" y="0"/>
                </a:cxn>
                <a:cxn ang="0">
                  <a:pos x="352" y="184"/>
                </a:cxn>
                <a:cxn ang="0">
                  <a:pos x="352" y="184"/>
                </a:cxn>
                <a:cxn ang="0">
                  <a:pos x="352" y="184"/>
                </a:cxn>
                <a:cxn ang="0">
                  <a:pos x="176" y="368"/>
                </a:cxn>
                <a:cxn ang="0">
                  <a:pos x="176" y="368"/>
                </a:cxn>
              </a:cxnLst>
              <a:rect l="0" t="0" r="r" b="b"/>
              <a:pathLst>
                <a:path w="352" h="368">
                  <a:moveTo>
                    <a:pt x="176" y="368"/>
                  </a:moveTo>
                  <a:cubicBezTo>
                    <a:pt x="79" y="368"/>
                    <a:pt x="0" y="286"/>
                    <a:pt x="0" y="184"/>
                  </a:cubicBezTo>
                  <a:cubicBezTo>
                    <a:pt x="0" y="184"/>
                    <a:pt x="0" y="184"/>
                    <a:pt x="0" y="184"/>
                  </a:cubicBezTo>
                  <a:lnTo>
                    <a:pt x="0" y="184"/>
                  </a:lnTo>
                  <a:cubicBezTo>
                    <a:pt x="0" y="83"/>
                    <a:pt x="79" y="0"/>
                    <a:pt x="176" y="0"/>
                  </a:cubicBezTo>
                  <a:cubicBezTo>
                    <a:pt x="176" y="0"/>
                    <a:pt x="176" y="0"/>
                    <a:pt x="176" y="0"/>
                  </a:cubicBezTo>
                  <a:lnTo>
                    <a:pt x="176" y="0"/>
                  </a:lnTo>
                  <a:cubicBezTo>
                    <a:pt x="274" y="0"/>
                    <a:pt x="352" y="83"/>
                    <a:pt x="352" y="184"/>
                  </a:cubicBezTo>
                  <a:cubicBezTo>
                    <a:pt x="352" y="184"/>
                    <a:pt x="352" y="184"/>
                    <a:pt x="352" y="184"/>
                  </a:cubicBezTo>
                  <a:lnTo>
                    <a:pt x="352" y="184"/>
                  </a:lnTo>
                  <a:cubicBezTo>
                    <a:pt x="352" y="286"/>
                    <a:pt x="274" y="368"/>
                    <a:pt x="176" y="368"/>
                  </a:cubicBezTo>
                  <a:cubicBezTo>
                    <a:pt x="176" y="368"/>
                    <a:pt x="176" y="368"/>
                    <a:pt x="176" y="368"/>
                  </a:cubicBezTo>
                  <a:close/>
                </a:path>
              </a:pathLst>
            </a:custGeom>
            <a:solidFill>
              <a:srgbClr val="FFFFF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79" name="Freeform 155"/>
            <p:cNvSpPr>
              <a:spLocks noEditPoints="1"/>
            </p:cNvSpPr>
            <p:nvPr/>
          </p:nvSpPr>
          <p:spPr bwMode="auto">
            <a:xfrm>
              <a:off x="8569325" y="2054697"/>
              <a:ext cx="134938" cy="142875"/>
            </a:xfrm>
            <a:custGeom>
              <a:avLst/>
              <a:gdLst/>
              <a:ahLst/>
              <a:cxnLst>
                <a:cxn ang="0">
                  <a:pos x="198" y="416"/>
                </a:cxn>
                <a:cxn ang="0">
                  <a:pos x="159" y="411"/>
                </a:cxn>
                <a:cxn ang="0">
                  <a:pos x="121" y="399"/>
                </a:cxn>
                <a:cxn ang="0">
                  <a:pos x="87" y="379"/>
                </a:cxn>
                <a:cxn ang="0">
                  <a:pos x="56" y="352"/>
                </a:cxn>
                <a:cxn ang="0">
                  <a:pos x="15" y="287"/>
                </a:cxn>
                <a:cxn ang="0">
                  <a:pos x="5" y="248"/>
                </a:cxn>
                <a:cxn ang="0">
                  <a:pos x="1" y="206"/>
                </a:cxn>
                <a:cxn ang="0">
                  <a:pos x="5" y="165"/>
                </a:cxn>
                <a:cxn ang="0">
                  <a:pos x="18" y="124"/>
                </a:cxn>
                <a:cxn ang="0">
                  <a:pos x="61" y="60"/>
                </a:cxn>
                <a:cxn ang="0">
                  <a:pos x="91" y="36"/>
                </a:cxn>
                <a:cxn ang="0">
                  <a:pos x="125" y="17"/>
                </a:cxn>
                <a:cxn ang="0">
                  <a:pos x="163" y="5"/>
                </a:cxn>
                <a:cxn ang="0">
                  <a:pos x="203" y="1"/>
                </a:cxn>
                <a:cxn ang="0">
                  <a:pos x="244" y="6"/>
                </a:cxn>
                <a:cxn ang="0">
                  <a:pos x="281" y="19"/>
                </a:cxn>
                <a:cxn ang="0">
                  <a:pos x="315" y="38"/>
                </a:cxn>
                <a:cxn ang="0">
                  <a:pos x="346" y="66"/>
                </a:cxn>
                <a:cxn ang="0">
                  <a:pos x="385" y="131"/>
                </a:cxn>
                <a:cxn ang="0">
                  <a:pos x="396" y="169"/>
                </a:cxn>
                <a:cxn ang="0">
                  <a:pos x="400" y="211"/>
                </a:cxn>
                <a:cxn ang="0">
                  <a:pos x="396" y="252"/>
                </a:cxn>
                <a:cxn ang="0">
                  <a:pos x="383" y="293"/>
                </a:cxn>
                <a:cxn ang="0">
                  <a:pos x="341" y="356"/>
                </a:cxn>
                <a:cxn ang="0">
                  <a:pos x="311" y="382"/>
                </a:cxn>
                <a:cxn ang="0">
                  <a:pos x="276" y="401"/>
                </a:cxn>
                <a:cxn ang="0">
                  <a:pos x="239" y="412"/>
                </a:cxn>
                <a:cxn ang="0">
                  <a:pos x="234" y="365"/>
                </a:cxn>
                <a:cxn ang="0">
                  <a:pos x="263" y="355"/>
                </a:cxn>
                <a:cxn ang="0">
                  <a:pos x="288" y="341"/>
                </a:cxn>
                <a:cxn ang="0">
                  <a:pos x="310" y="320"/>
                </a:cxn>
                <a:cxn ang="0">
                  <a:pos x="342" y="268"/>
                </a:cxn>
                <a:cxn ang="0">
                  <a:pos x="349" y="239"/>
                </a:cxn>
                <a:cxn ang="0">
                  <a:pos x="353" y="206"/>
                </a:cxn>
                <a:cxn ang="0">
                  <a:pos x="349" y="174"/>
                </a:cxn>
                <a:cxn ang="0">
                  <a:pos x="339" y="144"/>
                </a:cxn>
                <a:cxn ang="0">
                  <a:pos x="305" y="91"/>
                </a:cxn>
                <a:cxn ang="0">
                  <a:pos x="284" y="75"/>
                </a:cxn>
                <a:cxn ang="0">
                  <a:pos x="258" y="60"/>
                </a:cxn>
                <a:cxn ang="0">
                  <a:pos x="229" y="51"/>
                </a:cxn>
                <a:cxn ang="0">
                  <a:pos x="198" y="48"/>
                </a:cxn>
                <a:cxn ang="0">
                  <a:pos x="168" y="52"/>
                </a:cxn>
                <a:cxn ang="0">
                  <a:pos x="140" y="62"/>
                </a:cxn>
                <a:cxn ang="0">
                  <a:pos x="114" y="77"/>
                </a:cxn>
                <a:cxn ang="0">
                  <a:pos x="92" y="97"/>
                </a:cxn>
                <a:cxn ang="0">
                  <a:pos x="59" y="150"/>
                </a:cxn>
                <a:cxn ang="0">
                  <a:pos x="51" y="178"/>
                </a:cxn>
                <a:cxn ang="0">
                  <a:pos x="48" y="211"/>
                </a:cxn>
                <a:cxn ang="0">
                  <a:pos x="52" y="243"/>
                </a:cxn>
                <a:cxn ang="0">
                  <a:pos x="62" y="274"/>
                </a:cxn>
                <a:cxn ang="0">
                  <a:pos x="97" y="325"/>
                </a:cxn>
                <a:cxn ang="0">
                  <a:pos x="118" y="343"/>
                </a:cxn>
                <a:cxn ang="0">
                  <a:pos x="144" y="358"/>
                </a:cxn>
                <a:cxn ang="0">
                  <a:pos x="172" y="365"/>
                </a:cxn>
                <a:cxn ang="0">
                  <a:pos x="203" y="369"/>
                </a:cxn>
                <a:cxn ang="0">
                  <a:pos x="234" y="365"/>
                </a:cxn>
              </a:cxnLst>
              <a:rect l="0" t="0" r="r" b="b"/>
              <a:pathLst>
                <a:path w="401" h="417">
                  <a:moveTo>
                    <a:pt x="203" y="416"/>
                  </a:moveTo>
                  <a:cubicBezTo>
                    <a:pt x="201" y="417"/>
                    <a:pt x="200" y="417"/>
                    <a:pt x="198" y="416"/>
                  </a:cubicBezTo>
                  <a:lnTo>
                    <a:pt x="163" y="412"/>
                  </a:lnTo>
                  <a:cubicBezTo>
                    <a:pt x="161" y="412"/>
                    <a:pt x="160" y="412"/>
                    <a:pt x="159" y="411"/>
                  </a:cubicBezTo>
                  <a:lnTo>
                    <a:pt x="126" y="401"/>
                  </a:lnTo>
                  <a:cubicBezTo>
                    <a:pt x="124" y="401"/>
                    <a:pt x="122" y="400"/>
                    <a:pt x="121" y="399"/>
                  </a:cubicBezTo>
                  <a:lnTo>
                    <a:pt x="91" y="382"/>
                  </a:lnTo>
                  <a:cubicBezTo>
                    <a:pt x="89" y="382"/>
                    <a:pt x="88" y="381"/>
                    <a:pt x="87" y="379"/>
                  </a:cubicBezTo>
                  <a:lnTo>
                    <a:pt x="61" y="356"/>
                  </a:lnTo>
                  <a:cubicBezTo>
                    <a:pt x="59" y="355"/>
                    <a:pt x="58" y="353"/>
                    <a:pt x="56" y="352"/>
                  </a:cubicBezTo>
                  <a:lnTo>
                    <a:pt x="18" y="294"/>
                  </a:lnTo>
                  <a:cubicBezTo>
                    <a:pt x="17" y="292"/>
                    <a:pt x="16" y="289"/>
                    <a:pt x="15" y="287"/>
                  </a:cubicBezTo>
                  <a:lnTo>
                    <a:pt x="5" y="252"/>
                  </a:lnTo>
                  <a:cubicBezTo>
                    <a:pt x="5" y="251"/>
                    <a:pt x="5" y="249"/>
                    <a:pt x="5" y="248"/>
                  </a:cubicBezTo>
                  <a:lnTo>
                    <a:pt x="1" y="211"/>
                  </a:lnTo>
                  <a:cubicBezTo>
                    <a:pt x="0" y="209"/>
                    <a:pt x="0" y="208"/>
                    <a:pt x="1" y="206"/>
                  </a:cubicBezTo>
                  <a:lnTo>
                    <a:pt x="5" y="169"/>
                  </a:lnTo>
                  <a:cubicBezTo>
                    <a:pt x="5" y="167"/>
                    <a:pt x="5" y="166"/>
                    <a:pt x="5" y="165"/>
                  </a:cubicBezTo>
                  <a:lnTo>
                    <a:pt x="15" y="131"/>
                  </a:lnTo>
                  <a:cubicBezTo>
                    <a:pt x="16" y="128"/>
                    <a:pt x="17" y="126"/>
                    <a:pt x="18" y="124"/>
                  </a:cubicBezTo>
                  <a:lnTo>
                    <a:pt x="56" y="65"/>
                  </a:lnTo>
                  <a:cubicBezTo>
                    <a:pt x="58" y="63"/>
                    <a:pt x="59" y="62"/>
                    <a:pt x="61" y="60"/>
                  </a:cubicBezTo>
                  <a:lnTo>
                    <a:pt x="87" y="38"/>
                  </a:lnTo>
                  <a:cubicBezTo>
                    <a:pt x="88" y="37"/>
                    <a:pt x="89" y="36"/>
                    <a:pt x="91" y="36"/>
                  </a:cubicBezTo>
                  <a:lnTo>
                    <a:pt x="121" y="19"/>
                  </a:lnTo>
                  <a:cubicBezTo>
                    <a:pt x="122" y="18"/>
                    <a:pt x="123" y="17"/>
                    <a:pt x="125" y="17"/>
                  </a:cubicBezTo>
                  <a:lnTo>
                    <a:pt x="158" y="6"/>
                  </a:lnTo>
                  <a:cubicBezTo>
                    <a:pt x="159" y="5"/>
                    <a:pt x="161" y="5"/>
                    <a:pt x="163" y="5"/>
                  </a:cubicBezTo>
                  <a:lnTo>
                    <a:pt x="198" y="1"/>
                  </a:lnTo>
                  <a:cubicBezTo>
                    <a:pt x="200" y="0"/>
                    <a:pt x="201" y="0"/>
                    <a:pt x="203" y="1"/>
                  </a:cubicBezTo>
                  <a:lnTo>
                    <a:pt x="239" y="5"/>
                  </a:lnTo>
                  <a:cubicBezTo>
                    <a:pt x="241" y="5"/>
                    <a:pt x="242" y="5"/>
                    <a:pt x="244" y="6"/>
                  </a:cubicBezTo>
                  <a:lnTo>
                    <a:pt x="277" y="17"/>
                  </a:lnTo>
                  <a:cubicBezTo>
                    <a:pt x="279" y="17"/>
                    <a:pt x="280" y="18"/>
                    <a:pt x="281" y="19"/>
                  </a:cubicBezTo>
                  <a:lnTo>
                    <a:pt x="311" y="36"/>
                  </a:lnTo>
                  <a:cubicBezTo>
                    <a:pt x="313" y="36"/>
                    <a:pt x="314" y="37"/>
                    <a:pt x="315" y="38"/>
                  </a:cubicBezTo>
                  <a:lnTo>
                    <a:pt x="341" y="60"/>
                  </a:lnTo>
                  <a:cubicBezTo>
                    <a:pt x="343" y="62"/>
                    <a:pt x="344" y="64"/>
                    <a:pt x="346" y="66"/>
                  </a:cubicBezTo>
                  <a:lnTo>
                    <a:pt x="383" y="125"/>
                  </a:lnTo>
                  <a:cubicBezTo>
                    <a:pt x="384" y="127"/>
                    <a:pt x="385" y="129"/>
                    <a:pt x="385" y="131"/>
                  </a:cubicBezTo>
                  <a:lnTo>
                    <a:pt x="395" y="165"/>
                  </a:lnTo>
                  <a:cubicBezTo>
                    <a:pt x="396" y="166"/>
                    <a:pt x="396" y="167"/>
                    <a:pt x="396" y="169"/>
                  </a:cubicBezTo>
                  <a:lnTo>
                    <a:pt x="400" y="206"/>
                  </a:lnTo>
                  <a:cubicBezTo>
                    <a:pt x="401" y="208"/>
                    <a:pt x="401" y="209"/>
                    <a:pt x="400" y="211"/>
                  </a:cubicBezTo>
                  <a:lnTo>
                    <a:pt x="396" y="248"/>
                  </a:lnTo>
                  <a:cubicBezTo>
                    <a:pt x="396" y="249"/>
                    <a:pt x="396" y="251"/>
                    <a:pt x="396" y="252"/>
                  </a:cubicBezTo>
                  <a:lnTo>
                    <a:pt x="386" y="287"/>
                  </a:lnTo>
                  <a:cubicBezTo>
                    <a:pt x="385" y="289"/>
                    <a:pt x="384" y="291"/>
                    <a:pt x="383" y="293"/>
                  </a:cubicBezTo>
                  <a:lnTo>
                    <a:pt x="346" y="351"/>
                  </a:lnTo>
                  <a:cubicBezTo>
                    <a:pt x="344" y="353"/>
                    <a:pt x="343" y="355"/>
                    <a:pt x="341" y="356"/>
                  </a:cubicBezTo>
                  <a:lnTo>
                    <a:pt x="315" y="379"/>
                  </a:lnTo>
                  <a:cubicBezTo>
                    <a:pt x="314" y="381"/>
                    <a:pt x="313" y="382"/>
                    <a:pt x="311" y="382"/>
                  </a:cubicBezTo>
                  <a:lnTo>
                    <a:pt x="281" y="399"/>
                  </a:lnTo>
                  <a:cubicBezTo>
                    <a:pt x="280" y="400"/>
                    <a:pt x="278" y="401"/>
                    <a:pt x="276" y="401"/>
                  </a:cubicBezTo>
                  <a:lnTo>
                    <a:pt x="243" y="411"/>
                  </a:lnTo>
                  <a:cubicBezTo>
                    <a:pt x="242" y="412"/>
                    <a:pt x="241" y="412"/>
                    <a:pt x="239" y="412"/>
                  </a:cubicBezTo>
                  <a:lnTo>
                    <a:pt x="203" y="416"/>
                  </a:lnTo>
                  <a:close/>
                  <a:moveTo>
                    <a:pt x="234" y="365"/>
                  </a:moveTo>
                  <a:lnTo>
                    <a:pt x="230" y="365"/>
                  </a:lnTo>
                  <a:lnTo>
                    <a:pt x="263" y="355"/>
                  </a:lnTo>
                  <a:lnTo>
                    <a:pt x="258" y="358"/>
                  </a:lnTo>
                  <a:lnTo>
                    <a:pt x="288" y="341"/>
                  </a:lnTo>
                  <a:lnTo>
                    <a:pt x="284" y="343"/>
                  </a:lnTo>
                  <a:lnTo>
                    <a:pt x="310" y="320"/>
                  </a:lnTo>
                  <a:lnTo>
                    <a:pt x="305" y="326"/>
                  </a:lnTo>
                  <a:lnTo>
                    <a:pt x="342" y="268"/>
                  </a:lnTo>
                  <a:lnTo>
                    <a:pt x="339" y="274"/>
                  </a:lnTo>
                  <a:lnTo>
                    <a:pt x="349" y="239"/>
                  </a:lnTo>
                  <a:lnTo>
                    <a:pt x="349" y="243"/>
                  </a:lnTo>
                  <a:lnTo>
                    <a:pt x="353" y="206"/>
                  </a:lnTo>
                  <a:lnTo>
                    <a:pt x="353" y="211"/>
                  </a:lnTo>
                  <a:lnTo>
                    <a:pt x="349" y="174"/>
                  </a:lnTo>
                  <a:lnTo>
                    <a:pt x="349" y="178"/>
                  </a:lnTo>
                  <a:lnTo>
                    <a:pt x="339" y="144"/>
                  </a:lnTo>
                  <a:lnTo>
                    <a:pt x="342" y="150"/>
                  </a:lnTo>
                  <a:lnTo>
                    <a:pt x="305" y="91"/>
                  </a:lnTo>
                  <a:lnTo>
                    <a:pt x="310" y="97"/>
                  </a:lnTo>
                  <a:lnTo>
                    <a:pt x="284" y="75"/>
                  </a:lnTo>
                  <a:lnTo>
                    <a:pt x="288" y="77"/>
                  </a:lnTo>
                  <a:lnTo>
                    <a:pt x="258" y="60"/>
                  </a:lnTo>
                  <a:lnTo>
                    <a:pt x="262" y="62"/>
                  </a:lnTo>
                  <a:lnTo>
                    <a:pt x="229" y="51"/>
                  </a:lnTo>
                  <a:lnTo>
                    <a:pt x="234" y="52"/>
                  </a:lnTo>
                  <a:lnTo>
                    <a:pt x="198" y="48"/>
                  </a:lnTo>
                  <a:lnTo>
                    <a:pt x="203" y="48"/>
                  </a:lnTo>
                  <a:lnTo>
                    <a:pt x="168" y="52"/>
                  </a:lnTo>
                  <a:lnTo>
                    <a:pt x="173" y="51"/>
                  </a:lnTo>
                  <a:lnTo>
                    <a:pt x="140" y="62"/>
                  </a:lnTo>
                  <a:lnTo>
                    <a:pt x="144" y="60"/>
                  </a:lnTo>
                  <a:lnTo>
                    <a:pt x="114" y="77"/>
                  </a:lnTo>
                  <a:lnTo>
                    <a:pt x="118" y="75"/>
                  </a:lnTo>
                  <a:lnTo>
                    <a:pt x="92" y="97"/>
                  </a:lnTo>
                  <a:lnTo>
                    <a:pt x="97" y="91"/>
                  </a:lnTo>
                  <a:lnTo>
                    <a:pt x="59" y="150"/>
                  </a:lnTo>
                  <a:lnTo>
                    <a:pt x="61" y="144"/>
                  </a:lnTo>
                  <a:lnTo>
                    <a:pt x="51" y="178"/>
                  </a:lnTo>
                  <a:lnTo>
                    <a:pt x="52" y="174"/>
                  </a:lnTo>
                  <a:lnTo>
                    <a:pt x="48" y="211"/>
                  </a:lnTo>
                  <a:lnTo>
                    <a:pt x="48" y="206"/>
                  </a:lnTo>
                  <a:lnTo>
                    <a:pt x="52" y="243"/>
                  </a:lnTo>
                  <a:lnTo>
                    <a:pt x="52" y="239"/>
                  </a:lnTo>
                  <a:lnTo>
                    <a:pt x="62" y="274"/>
                  </a:lnTo>
                  <a:lnTo>
                    <a:pt x="59" y="267"/>
                  </a:lnTo>
                  <a:lnTo>
                    <a:pt x="97" y="325"/>
                  </a:lnTo>
                  <a:lnTo>
                    <a:pt x="92" y="320"/>
                  </a:lnTo>
                  <a:lnTo>
                    <a:pt x="118" y="343"/>
                  </a:lnTo>
                  <a:lnTo>
                    <a:pt x="114" y="341"/>
                  </a:lnTo>
                  <a:lnTo>
                    <a:pt x="144" y="358"/>
                  </a:lnTo>
                  <a:lnTo>
                    <a:pt x="139" y="355"/>
                  </a:lnTo>
                  <a:lnTo>
                    <a:pt x="172" y="365"/>
                  </a:lnTo>
                  <a:lnTo>
                    <a:pt x="168" y="365"/>
                  </a:lnTo>
                  <a:lnTo>
                    <a:pt x="203" y="369"/>
                  </a:lnTo>
                  <a:lnTo>
                    <a:pt x="198" y="369"/>
                  </a:lnTo>
                  <a:lnTo>
                    <a:pt x="234" y="365"/>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80" name="Freeform 156"/>
            <p:cNvSpPr>
              <a:spLocks/>
            </p:cNvSpPr>
            <p:nvPr/>
          </p:nvSpPr>
          <p:spPr bwMode="auto">
            <a:xfrm>
              <a:off x="8782050" y="2062634"/>
              <a:ext cx="125413" cy="125413"/>
            </a:xfrm>
            <a:custGeom>
              <a:avLst/>
              <a:gdLst/>
              <a:ahLst/>
              <a:cxnLst>
                <a:cxn ang="0">
                  <a:pos x="184" y="368"/>
                </a:cxn>
                <a:cxn ang="0">
                  <a:pos x="0" y="184"/>
                </a:cxn>
                <a:cxn ang="0">
                  <a:pos x="0" y="184"/>
                </a:cxn>
                <a:cxn ang="0">
                  <a:pos x="0" y="184"/>
                </a:cxn>
                <a:cxn ang="0">
                  <a:pos x="184" y="0"/>
                </a:cxn>
                <a:cxn ang="0">
                  <a:pos x="184" y="0"/>
                </a:cxn>
                <a:cxn ang="0">
                  <a:pos x="184" y="0"/>
                </a:cxn>
                <a:cxn ang="0">
                  <a:pos x="368" y="184"/>
                </a:cxn>
                <a:cxn ang="0">
                  <a:pos x="368" y="184"/>
                </a:cxn>
                <a:cxn ang="0">
                  <a:pos x="368" y="184"/>
                </a:cxn>
                <a:cxn ang="0">
                  <a:pos x="184" y="368"/>
                </a:cxn>
                <a:cxn ang="0">
                  <a:pos x="184" y="368"/>
                </a:cxn>
              </a:cxnLst>
              <a:rect l="0" t="0" r="r" b="b"/>
              <a:pathLst>
                <a:path w="368" h="368">
                  <a:moveTo>
                    <a:pt x="184" y="368"/>
                  </a:moveTo>
                  <a:cubicBezTo>
                    <a:pt x="83" y="368"/>
                    <a:pt x="0" y="286"/>
                    <a:pt x="0" y="184"/>
                  </a:cubicBezTo>
                  <a:cubicBezTo>
                    <a:pt x="0" y="184"/>
                    <a:pt x="0" y="184"/>
                    <a:pt x="0" y="184"/>
                  </a:cubicBezTo>
                  <a:lnTo>
                    <a:pt x="0" y="184"/>
                  </a:lnTo>
                  <a:cubicBezTo>
                    <a:pt x="0" y="83"/>
                    <a:pt x="83" y="0"/>
                    <a:pt x="184" y="0"/>
                  </a:cubicBezTo>
                  <a:cubicBezTo>
                    <a:pt x="184" y="0"/>
                    <a:pt x="184" y="0"/>
                    <a:pt x="184" y="0"/>
                  </a:cubicBezTo>
                  <a:lnTo>
                    <a:pt x="184" y="0"/>
                  </a:lnTo>
                  <a:cubicBezTo>
                    <a:pt x="286" y="0"/>
                    <a:pt x="368" y="83"/>
                    <a:pt x="368" y="184"/>
                  </a:cubicBezTo>
                  <a:cubicBezTo>
                    <a:pt x="368" y="184"/>
                    <a:pt x="368" y="184"/>
                    <a:pt x="368" y="184"/>
                  </a:cubicBezTo>
                  <a:lnTo>
                    <a:pt x="368" y="184"/>
                  </a:lnTo>
                  <a:cubicBezTo>
                    <a:pt x="368" y="286"/>
                    <a:pt x="286" y="368"/>
                    <a:pt x="184" y="368"/>
                  </a:cubicBezTo>
                  <a:cubicBezTo>
                    <a:pt x="184" y="368"/>
                    <a:pt x="184" y="368"/>
                    <a:pt x="184" y="368"/>
                  </a:cubicBezTo>
                  <a:close/>
                </a:path>
              </a:pathLst>
            </a:custGeom>
            <a:solidFill>
              <a:srgbClr val="FFFFF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81" name="Freeform 157"/>
            <p:cNvSpPr>
              <a:spLocks noEditPoints="1"/>
            </p:cNvSpPr>
            <p:nvPr/>
          </p:nvSpPr>
          <p:spPr bwMode="auto">
            <a:xfrm>
              <a:off x="8774113" y="2054697"/>
              <a:ext cx="141288" cy="142875"/>
            </a:xfrm>
            <a:custGeom>
              <a:avLst/>
              <a:gdLst/>
              <a:ahLst/>
              <a:cxnLst>
                <a:cxn ang="0">
                  <a:pos x="169" y="412"/>
                </a:cxn>
                <a:cxn ang="0">
                  <a:pos x="126" y="400"/>
                </a:cxn>
                <a:cxn ang="0">
                  <a:pos x="63" y="357"/>
                </a:cxn>
                <a:cxn ang="0">
                  <a:pos x="35" y="323"/>
                </a:cxn>
                <a:cxn ang="0">
                  <a:pos x="6" y="253"/>
                </a:cxn>
                <a:cxn ang="0">
                  <a:pos x="1" y="206"/>
                </a:cxn>
                <a:cxn ang="0">
                  <a:pos x="17" y="130"/>
                </a:cxn>
                <a:cxn ang="0">
                  <a:pos x="38" y="90"/>
                </a:cxn>
                <a:cxn ang="0">
                  <a:pos x="90" y="38"/>
                </a:cxn>
                <a:cxn ang="0">
                  <a:pos x="130" y="17"/>
                </a:cxn>
                <a:cxn ang="0">
                  <a:pos x="206" y="1"/>
                </a:cxn>
                <a:cxn ang="0">
                  <a:pos x="253" y="6"/>
                </a:cxn>
                <a:cxn ang="0">
                  <a:pos x="323" y="35"/>
                </a:cxn>
                <a:cxn ang="0">
                  <a:pos x="357" y="63"/>
                </a:cxn>
                <a:cxn ang="0">
                  <a:pos x="400" y="126"/>
                </a:cxn>
                <a:cxn ang="0">
                  <a:pos x="412" y="169"/>
                </a:cxn>
                <a:cxn ang="0">
                  <a:pos x="412" y="248"/>
                </a:cxn>
                <a:cxn ang="0">
                  <a:pos x="400" y="292"/>
                </a:cxn>
                <a:cxn ang="0">
                  <a:pos x="357" y="354"/>
                </a:cxn>
                <a:cxn ang="0">
                  <a:pos x="323" y="383"/>
                </a:cxn>
                <a:cxn ang="0">
                  <a:pos x="252" y="412"/>
                </a:cxn>
                <a:cxn ang="0">
                  <a:pos x="243" y="365"/>
                </a:cxn>
                <a:cxn ang="0">
                  <a:pos x="269" y="357"/>
                </a:cxn>
                <a:cxn ang="0">
                  <a:pos x="323" y="320"/>
                </a:cxn>
                <a:cxn ang="0">
                  <a:pos x="340" y="300"/>
                </a:cxn>
                <a:cxn ang="0">
                  <a:pos x="365" y="239"/>
                </a:cxn>
                <a:cxn ang="0">
                  <a:pos x="369" y="211"/>
                </a:cxn>
                <a:cxn ang="0">
                  <a:pos x="355" y="144"/>
                </a:cxn>
                <a:cxn ang="0">
                  <a:pos x="343" y="121"/>
                </a:cxn>
                <a:cxn ang="0">
                  <a:pos x="296" y="75"/>
                </a:cxn>
                <a:cxn ang="0">
                  <a:pos x="273" y="62"/>
                </a:cxn>
                <a:cxn ang="0">
                  <a:pos x="206" y="48"/>
                </a:cxn>
                <a:cxn ang="0">
                  <a:pos x="179" y="51"/>
                </a:cxn>
                <a:cxn ang="0">
                  <a:pos x="117" y="78"/>
                </a:cxn>
                <a:cxn ang="0">
                  <a:pos x="97" y="94"/>
                </a:cxn>
                <a:cxn ang="0">
                  <a:pos x="61" y="149"/>
                </a:cxn>
                <a:cxn ang="0">
                  <a:pos x="52" y="174"/>
                </a:cxn>
                <a:cxn ang="0">
                  <a:pos x="52" y="243"/>
                </a:cxn>
                <a:cxn ang="0">
                  <a:pos x="61" y="269"/>
                </a:cxn>
                <a:cxn ang="0">
                  <a:pos x="97" y="323"/>
                </a:cxn>
                <a:cxn ang="0">
                  <a:pos x="117" y="340"/>
                </a:cxn>
                <a:cxn ang="0">
                  <a:pos x="178" y="365"/>
                </a:cxn>
                <a:cxn ang="0">
                  <a:pos x="206" y="369"/>
                </a:cxn>
              </a:cxnLst>
              <a:rect l="0" t="0" r="r" b="b"/>
              <a:pathLst>
                <a:path w="417" h="417">
                  <a:moveTo>
                    <a:pt x="211" y="416"/>
                  </a:moveTo>
                  <a:cubicBezTo>
                    <a:pt x="209" y="417"/>
                    <a:pt x="208" y="417"/>
                    <a:pt x="206" y="416"/>
                  </a:cubicBezTo>
                  <a:lnTo>
                    <a:pt x="169" y="412"/>
                  </a:lnTo>
                  <a:cubicBezTo>
                    <a:pt x="167" y="412"/>
                    <a:pt x="166" y="412"/>
                    <a:pt x="165" y="411"/>
                  </a:cubicBezTo>
                  <a:lnTo>
                    <a:pt x="131" y="401"/>
                  </a:lnTo>
                  <a:cubicBezTo>
                    <a:pt x="129" y="401"/>
                    <a:pt x="128" y="400"/>
                    <a:pt x="126" y="400"/>
                  </a:cubicBezTo>
                  <a:lnTo>
                    <a:pt x="94" y="383"/>
                  </a:lnTo>
                  <a:cubicBezTo>
                    <a:pt x="93" y="382"/>
                    <a:pt x="91" y="381"/>
                    <a:pt x="90" y="380"/>
                  </a:cubicBezTo>
                  <a:lnTo>
                    <a:pt x="63" y="357"/>
                  </a:lnTo>
                  <a:cubicBezTo>
                    <a:pt x="62" y="356"/>
                    <a:pt x="61" y="355"/>
                    <a:pt x="60" y="354"/>
                  </a:cubicBezTo>
                  <a:lnTo>
                    <a:pt x="38" y="327"/>
                  </a:lnTo>
                  <a:cubicBezTo>
                    <a:pt x="37" y="325"/>
                    <a:pt x="36" y="324"/>
                    <a:pt x="35" y="323"/>
                  </a:cubicBezTo>
                  <a:lnTo>
                    <a:pt x="18" y="292"/>
                  </a:lnTo>
                  <a:cubicBezTo>
                    <a:pt x="18" y="291"/>
                    <a:pt x="17" y="289"/>
                    <a:pt x="17" y="288"/>
                  </a:cubicBezTo>
                  <a:lnTo>
                    <a:pt x="6" y="253"/>
                  </a:lnTo>
                  <a:cubicBezTo>
                    <a:pt x="5" y="251"/>
                    <a:pt x="5" y="250"/>
                    <a:pt x="5" y="248"/>
                  </a:cubicBezTo>
                  <a:lnTo>
                    <a:pt x="1" y="211"/>
                  </a:lnTo>
                  <a:cubicBezTo>
                    <a:pt x="0" y="209"/>
                    <a:pt x="0" y="208"/>
                    <a:pt x="1" y="206"/>
                  </a:cubicBezTo>
                  <a:lnTo>
                    <a:pt x="5" y="169"/>
                  </a:lnTo>
                  <a:cubicBezTo>
                    <a:pt x="5" y="167"/>
                    <a:pt x="5" y="166"/>
                    <a:pt x="6" y="164"/>
                  </a:cubicBezTo>
                  <a:lnTo>
                    <a:pt x="17" y="130"/>
                  </a:lnTo>
                  <a:cubicBezTo>
                    <a:pt x="17" y="129"/>
                    <a:pt x="18" y="127"/>
                    <a:pt x="18" y="126"/>
                  </a:cubicBezTo>
                  <a:lnTo>
                    <a:pt x="35" y="94"/>
                  </a:lnTo>
                  <a:cubicBezTo>
                    <a:pt x="36" y="93"/>
                    <a:pt x="37" y="92"/>
                    <a:pt x="38" y="90"/>
                  </a:cubicBezTo>
                  <a:lnTo>
                    <a:pt x="60" y="63"/>
                  </a:lnTo>
                  <a:cubicBezTo>
                    <a:pt x="61" y="62"/>
                    <a:pt x="62" y="61"/>
                    <a:pt x="63" y="60"/>
                  </a:cubicBezTo>
                  <a:lnTo>
                    <a:pt x="90" y="38"/>
                  </a:lnTo>
                  <a:cubicBezTo>
                    <a:pt x="92" y="37"/>
                    <a:pt x="93" y="36"/>
                    <a:pt x="94" y="35"/>
                  </a:cubicBezTo>
                  <a:lnTo>
                    <a:pt x="126" y="18"/>
                  </a:lnTo>
                  <a:cubicBezTo>
                    <a:pt x="127" y="18"/>
                    <a:pt x="129" y="17"/>
                    <a:pt x="130" y="17"/>
                  </a:cubicBezTo>
                  <a:lnTo>
                    <a:pt x="164" y="6"/>
                  </a:lnTo>
                  <a:cubicBezTo>
                    <a:pt x="166" y="5"/>
                    <a:pt x="167" y="5"/>
                    <a:pt x="169" y="5"/>
                  </a:cubicBezTo>
                  <a:lnTo>
                    <a:pt x="206" y="1"/>
                  </a:lnTo>
                  <a:cubicBezTo>
                    <a:pt x="208" y="0"/>
                    <a:pt x="209" y="0"/>
                    <a:pt x="211" y="1"/>
                  </a:cubicBezTo>
                  <a:lnTo>
                    <a:pt x="248" y="5"/>
                  </a:lnTo>
                  <a:cubicBezTo>
                    <a:pt x="250" y="5"/>
                    <a:pt x="251" y="5"/>
                    <a:pt x="253" y="6"/>
                  </a:cubicBezTo>
                  <a:lnTo>
                    <a:pt x="288" y="17"/>
                  </a:lnTo>
                  <a:cubicBezTo>
                    <a:pt x="289" y="17"/>
                    <a:pt x="291" y="18"/>
                    <a:pt x="292" y="18"/>
                  </a:cubicBezTo>
                  <a:lnTo>
                    <a:pt x="323" y="35"/>
                  </a:lnTo>
                  <a:cubicBezTo>
                    <a:pt x="324" y="36"/>
                    <a:pt x="325" y="37"/>
                    <a:pt x="327" y="38"/>
                  </a:cubicBezTo>
                  <a:lnTo>
                    <a:pt x="354" y="60"/>
                  </a:lnTo>
                  <a:cubicBezTo>
                    <a:pt x="355" y="61"/>
                    <a:pt x="356" y="62"/>
                    <a:pt x="357" y="63"/>
                  </a:cubicBezTo>
                  <a:lnTo>
                    <a:pt x="380" y="90"/>
                  </a:lnTo>
                  <a:cubicBezTo>
                    <a:pt x="381" y="91"/>
                    <a:pt x="382" y="93"/>
                    <a:pt x="383" y="94"/>
                  </a:cubicBezTo>
                  <a:lnTo>
                    <a:pt x="400" y="126"/>
                  </a:lnTo>
                  <a:cubicBezTo>
                    <a:pt x="400" y="128"/>
                    <a:pt x="401" y="129"/>
                    <a:pt x="401" y="131"/>
                  </a:cubicBezTo>
                  <a:lnTo>
                    <a:pt x="411" y="165"/>
                  </a:lnTo>
                  <a:cubicBezTo>
                    <a:pt x="412" y="166"/>
                    <a:pt x="412" y="167"/>
                    <a:pt x="412" y="169"/>
                  </a:cubicBezTo>
                  <a:lnTo>
                    <a:pt x="416" y="206"/>
                  </a:lnTo>
                  <a:cubicBezTo>
                    <a:pt x="417" y="208"/>
                    <a:pt x="417" y="209"/>
                    <a:pt x="416" y="211"/>
                  </a:cubicBezTo>
                  <a:lnTo>
                    <a:pt x="412" y="248"/>
                  </a:lnTo>
                  <a:cubicBezTo>
                    <a:pt x="412" y="249"/>
                    <a:pt x="412" y="251"/>
                    <a:pt x="412" y="252"/>
                  </a:cubicBezTo>
                  <a:lnTo>
                    <a:pt x="402" y="287"/>
                  </a:lnTo>
                  <a:cubicBezTo>
                    <a:pt x="401" y="289"/>
                    <a:pt x="400" y="290"/>
                    <a:pt x="400" y="292"/>
                  </a:cubicBezTo>
                  <a:lnTo>
                    <a:pt x="383" y="323"/>
                  </a:lnTo>
                  <a:cubicBezTo>
                    <a:pt x="382" y="324"/>
                    <a:pt x="381" y="326"/>
                    <a:pt x="380" y="327"/>
                  </a:cubicBezTo>
                  <a:lnTo>
                    <a:pt x="357" y="354"/>
                  </a:lnTo>
                  <a:cubicBezTo>
                    <a:pt x="356" y="355"/>
                    <a:pt x="355" y="356"/>
                    <a:pt x="354" y="357"/>
                  </a:cubicBezTo>
                  <a:lnTo>
                    <a:pt x="327" y="380"/>
                  </a:lnTo>
                  <a:cubicBezTo>
                    <a:pt x="326" y="381"/>
                    <a:pt x="324" y="382"/>
                    <a:pt x="323" y="383"/>
                  </a:cubicBezTo>
                  <a:lnTo>
                    <a:pt x="292" y="400"/>
                  </a:lnTo>
                  <a:cubicBezTo>
                    <a:pt x="290" y="400"/>
                    <a:pt x="289" y="401"/>
                    <a:pt x="287" y="402"/>
                  </a:cubicBezTo>
                  <a:lnTo>
                    <a:pt x="252" y="412"/>
                  </a:lnTo>
                  <a:cubicBezTo>
                    <a:pt x="251" y="412"/>
                    <a:pt x="249" y="412"/>
                    <a:pt x="248" y="412"/>
                  </a:cubicBezTo>
                  <a:lnTo>
                    <a:pt x="211" y="416"/>
                  </a:lnTo>
                  <a:close/>
                  <a:moveTo>
                    <a:pt x="243" y="365"/>
                  </a:moveTo>
                  <a:lnTo>
                    <a:pt x="239" y="365"/>
                  </a:lnTo>
                  <a:lnTo>
                    <a:pt x="274" y="355"/>
                  </a:lnTo>
                  <a:lnTo>
                    <a:pt x="269" y="357"/>
                  </a:lnTo>
                  <a:lnTo>
                    <a:pt x="300" y="340"/>
                  </a:lnTo>
                  <a:lnTo>
                    <a:pt x="296" y="343"/>
                  </a:lnTo>
                  <a:lnTo>
                    <a:pt x="323" y="320"/>
                  </a:lnTo>
                  <a:lnTo>
                    <a:pt x="320" y="323"/>
                  </a:lnTo>
                  <a:lnTo>
                    <a:pt x="343" y="296"/>
                  </a:lnTo>
                  <a:lnTo>
                    <a:pt x="340" y="300"/>
                  </a:lnTo>
                  <a:lnTo>
                    <a:pt x="357" y="269"/>
                  </a:lnTo>
                  <a:lnTo>
                    <a:pt x="355" y="274"/>
                  </a:lnTo>
                  <a:lnTo>
                    <a:pt x="365" y="239"/>
                  </a:lnTo>
                  <a:lnTo>
                    <a:pt x="365" y="243"/>
                  </a:lnTo>
                  <a:lnTo>
                    <a:pt x="369" y="206"/>
                  </a:lnTo>
                  <a:lnTo>
                    <a:pt x="369" y="211"/>
                  </a:lnTo>
                  <a:lnTo>
                    <a:pt x="365" y="174"/>
                  </a:lnTo>
                  <a:lnTo>
                    <a:pt x="365" y="178"/>
                  </a:lnTo>
                  <a:lnTo>
                    <a:pt x="355" y="144"/>
                  </a:lnTo>
                  <a:lnTo>
                    <a:pt x="357" y="149"/>
                  </a:lnTo>
                  <a:lnTo>
                    <a:pt x="340" y="117"/>
                  </a:lnTo>
                  <a:lnTo>
                    <a:pt x="343" y="121"/>
                  </a:lnTo>
                  <a:lnTo>
                    <a:pt x="320" y="94"/>
                  </a:lnTo>
                  <a:lnTo>
                    <a:pt x="323" y="97"/>
                  </a:lnTo>
                  <a:lnTo>
                    <a:pt x="296" y="75"/>
                  </a:lnTo>
                  <a:lnTo>
                    <a:pt x="300" y="78"/>
                  </a:lnTo>
                  <a:lnTo>
                    <a:pt x="269" y="61"/>
                  </a:lnTo>
                  <a:lnTo>
                    <a:pt x="273" y="62"/>
                  </a:lnTo>
                  <a:lnTo>
                    <a:pt x="238" y="51"/>
                  </a:lnTo>
                  <a:lnTo>
                    <a:pt x="243" y="52"/>
                  </a:lnTo>
                  <a:lnTo>
                    <a:pt x="206" y="48"/>
                  </a:lnTo>
                  <a:lnTo>
                    <a:pt x="211" y="48"/>
                  </a:lnTo>
                  <a:lnTo>
                    <a:pt x="174" y="52"/>
                  </a:lnTo>
                  <a:lnTo>
                    <a:pt x="179" y="51"/>
                  </a:lnTo>
                  <a:lnTo>
                    <a:pt x="145" y="62"/>
                  </a:lnTo>
                  <a:lnTo>
                    <a:pt x="149" y="61"/>
                  </a:lnTo>
                  <a:lnTo>
                    <a:pt x="117" y="78"/>
                  </a:lnTo>
                  <a:lnTo>
                    <a:pt x="121" y="75"/>
                  </a:lnTo>
                  <a:lnTo>
                    <a:pt x="94" y="97"/>
                  </a:lnTo>
                  <a:lnTo>
                    <a:pt x="97" y="94"/>
                  </a:lnTo>
                  <a:lnTo>
                    <a:pt x="75" y="121"/>
                  </a:lnTo>
                  <a:lnTo>
                    <a:pt x="78" y="117"/>
                  </a:lnTo>
                  <a:lnTo>
                    <a:pt x="61" y="149"/>
                  </a:lnTo>
                  <a:lnTo>
                    <a:pt x="62" y="145"/>
                  </a:lnTo>
                  <a:lnTo>
                    <a:pt x="51" y="179"/>
                  </a:lnTo>
                  <a:lnTo>
                    <a:pt x="52" y="174"/>
                  </a:lnTo>
                  <a:lnTo>
                    <a:pt x="48" y="211"/>
                  </a:lnTo>
                  <a:lnTo>
                    <a:pt x="48" y="206"/>
                  </a:lnTo>
                  <a:lnTo>
                    <a:pt x="52" y="243"/>
                  </a:lnTo>
                  <a:lnTo>
                    <a:pt x="51" y="238"/>
                  </a:lnTo>
                  <a:lnTo>
                    <a:pt x="62" y="273"/>
                  </a:lnTo>
                  <a:lnTo>
                    <a:pt x="61" y="269"/>
                  </a:lnTo>
                  <a:lnTo>
                    <a:pt x="78" y="300"/>
                  </a:lnTo>
                  <a:lnTo>
                    <a:pt x="75" y="296"/>
                  </a:lnTo>
                  <a:lnTo>
                    <a:pt x="97" y="323"/>
                  </a:lnTo>
                  <a:lnTo>
                    <a:pt x="94" y="320"/>
                  </a:lnTo>
                  <a:lnTo>
                    <a:pt x="121" y="343"/>
                  </a:lnTo>
                  <a:lnTo>
                    <a:pt x="117" y="340"/>
                  </a:lnTo>
                  <a:lnTo>
                    <a:pt x="149" y="357"/>
                  </a:lnTo>
                  <a:lnTo>
                    <a:pt x="144" y="355"/>
                  </a:lnTo>
                  <a:lnTo>
                    <a:pt x="178" y="365"/>
                  </a:lnTo>
                  <a:lnTo>
                    <a:pt x="174" y="365"/>
                  </a:lnTo>
                  <a:lnTo>
                    <a:pt x="211" y="369"/>
                  </a:lnTo>
                  <a:lnTo>
                    <a:pt x="206" y="369"/>
                  </a:lnTo>
                  <a:lnTo>
                    <a:pt x="243" y="365"/>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82" name="Rectangle 158"/>
            <p:cNvSpPr>
              <a:spLocks noChangeArrowheads="1"/>
            </p:cNvSpPr>
            <p:nvPr/>
          </p:nvSpPr>
          <p:spPr bwMode="auto">
            <a:xfrm>
              <a:off x="8410575" y="2284884"/>
              <a:ext cx="496888" cy="15875"/>
            </a:xfrm>
            <a:prstGeom prst="rect">
              <a:avLst/>
            </a:pr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83" name="Freeform 159"/>
            <p:cNvSpPr>
              <a:spLocks/>
            </p:cNvSpPr>
            <p:nvPr/>
          </p:nvSpPr>
          <p:spPr bwMode="auto">
            <a:xfrm>
              <a:off x="8286750" y="2226147"/>
              <a:ext cx="119063" cy="127000"/>
            </a:xfrm>
            <a:custGeom>
              <a:avLst/>
              <a:gdLst/>
              <a:ahLst/>
              <a:cxnLst>
                <a:cxn ang="0">
                  <a:pos x="176" y="368"/>
                </a:cxn>
                <a:cxn ang="0">
                  <a:pos x="0" y="184"/>
                </a:cxn>
                <a:cxn ang="0">
                  <a:pos x="0" y="184"/>
                </a:cxn>
                <a:cxn ang="0">
                  <a:pos x="0" y="184"/>
                </a:cxn>
                <a:cxn ang="0">
                  <a:pos x="176" y="0"/>
                </a:cxn>
                <a:cxn ang="0">
                  <a:pos x="176" y="0"/>
                </a:cxn>
                <a:cxn ang="0">
                  <a:pos x="176" y="0"/>
                </a:cxn>
                <a:cxn ang="0">
                  <a:pos x="352" y="184"/>
                </a:cxn>
                <a:cxn ang="0">
                  <a:pos x="352" y="184"/>
                </a:cxn>
                <a:cxn ang="0">
                  <a:pos x="352" y="184"/>
                </a:cxn>
                <a:cxn ang="0">
                  <a:pos x="176" y="368"/>
                </a:cxn>
                <a:cxn ang="0">
                  <a:pos x="176" y="368"/>
                </a:cxn>
              </a:cxnLst>
              <a:rect l="0" t="0" r="r" b="b"/>
              <a:pathLst>
                <a:path w="352" h="368">
                  <a:moveTo>
                    <a:pt x="176" y="368"/>
                  </a:moveTo>
                  <a:cubicBezTo>
                    <a:pt x="79" y="368"/>
                    <a:pt x="0" y="286"/>
                    <a:pt x="0" y="184"/>
                  </a:cubicBezTo>
                  <a:cubicBezTo>
                    <a:pt x="0" y="184"/>
                    <a:pt x="0" y="184"/>
                    <a:pt x="0" y="184"/>
                  </a:cubicBezTo>
                  <a:lnTo>
                    <a:pt x="0" y="184"/>
                  </a:lnTo>
                  <a:cubicBezTo>
                    <a:pt x="0" y="83"/>
                    <a:pt x="79" y="0"/>
                    <a:pt x="176" y="0"/>
                  </a:cubicBezTo>
                  <a:cubicBezTo>
                    <a:pt x="176" y="0"/>
                    <a:pt x="176" y="0"/>
                    <a:pt x="176" y="0"/>
                  </a:cubicBezTo>
                  <a:lnTo>
                    <a:pt x="176" y="0"/>
                  </a:lnTo>
                  <a:cubicBezTo>
                    <a:pt x="274" y="0"/>
                    <a:pt x="352" y="83"/>
                    <a:pt x="352" y="184"/>
                  </a:cubicBezTo>
                  <a:cubicBezTo>
                    <a:pt x="352" y="184"/>
                    <a:pt x="352" y="184"/>
                    <a:pt x="352" y="184"/>
                  </a:cubicBezTo>
                  <a:lnTo>
                    <a:pt x="352" y="184"/>
                  </a:lnTo>
                  <a:cubicBezTo>
                    <a:pt x="352" y="286"/>
                    <a:pt x="274" y="368"/>
                    <a:pt x="176" y="368"/>
                  </a:cubicBezTo>
                  <a:cubicBezTo>
                    <a:pt x="176" y="368"/>
                    <a:pt x="176" y="368"/>
                    <a:pt x="176" y="368"/>
                  </a:cubicBezTo>
                  <a:close/>
                </a:path>
              </a:pathLst>
            </a:custGeom>
            <a:solidFill>
              <a:srgbClr val="7F7F7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84" name="Freeform 160"/>
            <p:cNvSpPr>
              <a:spLocks noEditPoints="1"/>
            </p:cNvSpPr>
            <p:nvPr/>
          </p:nvSpPr>
          <p:spPr bwMode="auto">
            <a:xfrm>
              <a:off x="8278813" y="2218209"/>
              <a:ext cx="134938" cy="142875"/>
            </a:xfrm>
            <a:custGeom>
              <a:avLst/>
              <a:gdLst/>
              <a:ahLst/>
              <a:cxnLst>
                <a:cxn ang="0">
                  <a:pos x="198" y="416"/>
                </a:cxn>
                <a:cxn ang="0">
                  <a:pos x="159" y="411"/>
                </a:cxn>
                <a:cxn ang="0">
                  <a:pos x="121" y="399"/>
                </a:cxn>
                <a:cxn ang="0">
                  <a:pos x="87" y="379"/>
                </a:cxn>
                <a:cxn ang="0">
                  <a:pos x="56" y="352"/>
                </a:cxn>
                <a:cxn ang="0">
                  <a:pos x="15" y="287"/>
                </a:cxn>
                <a:cxn ang="0">
                  <a:pos x="5" y="248"/>
                </a:cxn>
                <a:cxn ang="0">
                  <a:pos x="1" y="206"/>
                </a:cxn>
                <a:cxn ang="0">
                  <a:pos x="5" y="165"/>
                </a:cxn>
                <a:cxn ang="0">
                  <a:pos x="18" y="124"/>
                </a:cxn>
                <a:cxn ang="0">
                  <a:pos x="61" y="60"/>
                </a:cxn>
                <a:cxn ang="0">
                  <a:pos x="91" y="36"/>
                </a:cxn>
                <a:cxn ang="0">
                  <a:pos x="125" y="17"/>
                </a:cxn>
                <a:cxn ang="0">
                  <a:pos x="163" y="5"/>
                </a:cxn>
                <a:cxn ang="0">
                  <a:pos x="203" y="1"/>
                </a:cxn>
                <a:cxn ang="0">
                  <a:pos x="244" y="6"/>
                </a:cxn>
                <a:cxn ang="0">
                  <a:pos x="281" y="19"/>
                </a:cxn>
                <a:cxn ang="0">
                  <a:pos x="315" y="38"/>
                </a:cxn>
                <a:cxn ang="0">
                  <a:pos x="346" y="66"/>
                </a:cxn>
                <a:cxn ang="0">
                  <a:pos x="385" y="131"/>
                </a:cxn>
                <a:cxn ang="0">
                  <a:pos x="396" y="169"/>
                </a:cxn>
                <a:cxn ang="0">
                  <a:pos x="400" y="211"/>
                </a:cxn>
                <a:cxn ang="0">
                  <a:pos x="396" y="252"/>
                </a:cxn>
                <a:cxn ang="0">
                  <a:pos x="383" y="293"/>
                </a:cxn>
                <a:cxn ang="0">
                  <a:pos x="341" y="356"/>
                </a:cxn>
                <a:cxn ang="0">
                  <a:pos x="311" y="382"/>
                </a:cxn>
                <a:cxn ang="0">
                  <a:pos x="276" y="401"/>
                </a:cxn>
                <a:cxn ang="0">
                  <a:pos x="239" y="412"/>
                </a:cxn>
                <a:cxn ang="0">
                  <a:pos x="234" y="365"/>
                </a:cxn>
                <a:cxn ang="0">
                  <a:pos x="263" y="355"/>
                </a:cxn>
                <a:cxn ang="0">
                  <a:pos x="288" y="341"/>
                </a:cxn>
                <a:cxn ang="0">
                  <a:pos x="310" y="320"/>
                </a:cxn>
                <a:cxn ang="0">
                  <a:pos x="342" y="268"/>
                </a:cxn>
                <a:cxn ang="0">
                  <a:pos x="349" y="239"/>
                </a:cxn>
                <a:cxn ang="0">
                  <a:pos x="353" y="206"/>
                </a:cxn>
                <a:cxn ang="0">
                  <a:pos x="349" y="174"/>
                </a:cxn>
                <a:cxn ang="0">
                  <a:pos x="339" y="144"/>
                </a:cxn>
                <a:cxn ang="0">
                  <a:pos x="305" y="91"/>
                </a:cxn>
                <a:cxn ang="0">
                  <a:pos x="284" y="75"/>
                </a:cxn>
                <a:cxn ang="0">
                  <a:pos x="258" y="60"/>
                </a:cxn>
                <a:cxn ang="0">
                  <a:pos x="229" y="51"/>
                </a:cxn>
                <a:cxn ang="0">
                  <a:pos x="198" y="48"/>
                </a:cxn>
                <a:cxn ang="0">
                  <a:pos x="168" y="52"/>
                </a:cxn>
                <a:cxn ang="0">
                  <a:pos x="140" y="62"/>
                </a:cxn>
                <a:cxn ang="0">
                  <a:pos x="114" y="77"/>
                </a:cxn>
                <a:cxn ang="0">
                  <a:pos x="92" y="97"/>
                </a:cxn>
                <a:cxn ang="0">
                  <a:pos x="59" y="150"/>
                </a:cxn>
                <a:cxn ang="0">
                  <a:pos x="51" y="178"/>
                </a:cxn>
                <a:cxn ang="0">
                  <a:pos x="48" y="211"/>
                </a:cxn>
                <a:cxn ang="0">
                  <a:pos x="52" y="243"/>
                </a:cxn>
                <a:cxn ang="0">
                  <a:pos x="62" y="274"/>
                </a:cxn>
                <a:cxn ang="0">
                  <a:pos x="97" y="325"/>
                </a:cxn>
                <a:cxn ang="0">
                  <a:pos x="118" y="343"/>
                </a:cxn>
                <a:cxn ang="0">
                  <a:pos x="144" y="358"/>
                </a:cxn>
                <a:cxn ang="0">
                  <a:pos x="172" y="365"/>
                </a:cxn>
                <a:cxn ang="0">
                  <a:pos x="203" y="369"/>
                </a:cxn>
                <a:cxn ang="0">
                  <a:pos x="234" y="365"/>
                </a:cxn>
              </a:cxnLst>
              <a:rect l="0" t="0" r="r" b="b"/>
              <a:pathLst>
                <a:path w="401" h="417">
                  <a:moveTo>
                    <a:pt x="203" y="416"/>
                  </a:moveTo>
                  <a:cubicBezTo>
                    <a:pt x="201" y="417"/>
                    <a:pt x="200" y="417"/>
                    <a:pt x="198" y="416"/>
                  </a:cubicBezTo>
                  <a:lnTo>
                    <a:pt x="163" y="412"/>
                  </a:lnTo>
                  <a:cubicBezTo>
                    <a:pt x="161" y="412"/>
                    <a:pt x="160" y="412"/>
                    <a:pt x="159" y="411"/>
                  </a:cubicBezTo>
                  <a:lnTo>
                    <a:pt x="126" y="401"/>
                  </a:lnTo>
                  <a:cubicBezTo>
                    <a:pt x="124" y="401"/>
                    <a:pt x="122" y="400"/>
                    <a:pt x="121" y="399"/>
                  </a:cubicBezTo>
                  <a:lnTo>
                    <a:pt x="91" y="382"/>
                  </a:lnTo>
                  <a:cubicBezTo>
                    <a:pt x="89" y="382"/>
                    <a:pt x="88" y="381"/>
                    <a:pt x="87" y="379"/>
                  </a:cubicBezTo>
                  <a:lnTo>
                    <a:pt x="61" y="356"/>
                  </a:lnTo>
                  <a:cubicBezTo>
                    <a:pt x="59" y="355"/>
                    <a:pt x="58" y="353"/>
                    <a:pt x="56" y="352"/>
                  </a:cubicBezTo>
                  <a:lnTo>
                    <a:pt x="18" y="294"/>
                  </a:lnTo>
                  <a:cubicBezTo>
                    <a:pt x="17" y="292"/>
                    <a:pt x="16" y="289"/>
                    <a:pt x="15" y="287"/>
                  </a:cubicBezTo>
                  <a:lnTo>
                    <a:pt x="5" y="252"/>
                  </a:lnTo>
                  <a:cubicBezTo>
                    <a:pt x="5" y="251"/>
                    <a:pt x="5" y="249"/>
                    <a:pt x="5" y="248"/>
                  </a:cubicBezTo>
                  <a:lnTo>
                    <a:pt x="1" y="211"/>
                  </a:lnTo>
                  <a:cubicBezTo>
                    <a:pt x="0" y="209"/>
                    <a:pt x="0" y="208"/>
                    <a:pt x="1" y="206"/>
                  </a:cubicBezTo>
                  <a:lnTo>
                    <a:pt x="5" y="169"/>
                  </a:lnTo>
                  <a:cubicBezTo>
                    <a:pt x="5" y="167"/>
                    <a:pt x="5" y="166"/>
                    <a:pt x="5" y="165"/>
                  </a:cubicBezTo>
                  <a:lnTo>
                    <a:pt x="15" y="131"/>
                  </a:lnTo>
                  <a:cubicBezTo>
                    <a:pt x="16" y="128"/>
                    <a:pt x="17" y="126"/>
                    <a:pt x="18" y="124"/>
                  </a:cubicBezTo>
                  <a:lnTo>
                    <a:pt x="56" y="65"/>
                  </a:lnTo>
                  <a:cubicBezTo>
                    <a:pt x="58" y="63"/>
                    <a:pt x="59" y="62"/>
                    <a:pt x="61" y="60"/>
                  </a:cubicBezTo>
                  <a:lnTo>
                    <a:pt x="87" y="38"/>
                  </a:lnTo>
                  <a:cubicBezTo>
                    <a:pt x="88" y="37"/>
                    <a:pt x="89" y="36"/>
                    <a:pt x="91" y="36"/>
                  </a:cubicBezTo>
                  <a:lnTo>
                    <a:pt x="121" y="19"/>
                  </a:lnTo>
                  <a:cubicBezTo>
                    <a:pt x="122" y="18"/>
                    <a:pt x="123" y="17"/>
                    <a:pt x="125" y="17"/>
                  </a:cubicBezTo>
                  <a:lnTo>
                    <a:pt x="158" y="6"/>
                  </a:lnTo>
                  <a:cubicBezTo>
                    <a:pt x="159" y="5"/>
                    <a:pt x="161" y="5"/>
                    <a:pt x="163" y="5"/>
                  </a:cubicBezTo>
                  <a:lnTo>
                    <a:pt x="198" y="1"/>
                  </a:lnTo>
                  <a:cubicBezTo>
                    <a:pt x="200" y="0"/>
                    <a:pt x="201" y="0"/>
                    <a:pt x="203" y="1"/>
                  </a:cubicBezTo>
                  <a:lnTo>
                    <a:pt x="239" y="5"/>
                  </a:lnTo>
                  <a:cubicBezTo>
                    <a:pt x="241" y="5"/>
                    <a:pt x="242" y="5"/>
                    <a:pt x="244" y="6"/>
                  </a:cubicBezTo>
                  <a:lnTo>
                    <a:pt x="277" y="17"/>
                  </a:lnTo>
                  <a:cubicBezTo>
                    <a:pt x="279" y="17"/>
                    <a:pt x="280" y="18"/>
                    <a:pt x="281" y="19"/>
                  </a:cubicBezTo>
                  <a:lnTo>
                    <a:pt x="311" y="36"/>
                  </a:lnTo>
                  <a:cubicBezTo>
                    <a:pt x="313" y="36"/>
                    <a:pt x="314" y="37"/>
                    <a:pt x="315" y="38"/>
                  </a:cubicBezTo>
                  <a:lnTo>
                    <a:pt x="341" y="60"/>
                  </a:lnTo>
                  <a:cubicBezTo>
                    <a:pt x="343" y="62"/>
                    <a:pt x="344" y="64"/>
                    <a:pt x="346" y="66"/>
                  </a:cubicBezTo>
                  <a:lnTo>
                    <a:pt x="383" y="125"/>
                  </a:lnTo>
                  <a:cubicBezTo>
                    <a:pt x="384" y="127"/>
                    <a:pt x="385" y="129"/>
                    <a:pt x="385" y="131"/>
                  </a:cubicBezTo>
                  <a:lnTo>
                    <a:pt x="395" y="165"/>
                  </a:lnTo>
                  <a:cubicBezTo>
                    <a:pt x="396" y="166"/>
                    <a:pt x="396" y="167"/>
                    <a:pt x="396" y="169"/>
                  </a:cubicBezTo>
                  <a:lnTo>
                    <a:pt x="400" y="206"/>
                  </a:lnTo>
                  <a:cubicBezTo>
                    <a:pt x="401" y="208"/>
                    <a:pt x="401" y="209"/>
                    <a:pt x="400" y="211"/>
                  </a:cubicBezTo>
                  <a:lnTo>
                    <a:pt x="396" y="248"/>
                  </a:lnTo>
                  <a:cubicBezTo>
                    <a:pt x="396" y="249"/>
                    <a:pt x="396" y="251"/>
                    <a:pt x="396" y="252"/>
                  </a:cubicBezTo>
                  <a:lnTo>
                    <a:pt x="386" y="287"/>
                  </a:lnTo>
                  <a:cubicBezTo>
                    <a:pt x="385" y="289"/>
                    <a:pt x="384" y="291"/>
                    <a:pt x="383" y="293"/>
                  </a:cubicBezTo>
                  <a:lnTo>
                    <a:pt x="346" y="351"/>
                  </a:lnTo>
                  <a:cubicBezTo>
                    <a:pt x="344" y="353"/>
                    <a:pt x="343" y="355"/>
                    <a:pt x="341" y="356"/>
                  </a:cubicBezTo>
                  <a:lnTo>
                    <a:pt x="315" y="379"/>
                  </a:lnTo>
                  <a:cubicBezTo>
                    <a:pt x="314" y="381"/>
                    <a:pt x="313" y="382"/>
                    <a:pt x="311" y="382"/>
                  </a:cubicBezTo>
                  <a:lnTo>
                    <a:pt x="281" y="399"/>
                  </a:lnTo>
                  <a:cubicBezTo>
                    <a:pt x="280" y="400"/>
                    <a:pt x="278" y="401"/>
                    <a:pt x="276" y="401"/>
                  </a:cubicBezTo>
                  <a:lnTo>
                    <a:pt x="243" y="411"/>
                  </a:lnTo>
                  <a:cubicBezTo>
                    <a:pt x="242" y="412"/>
                    <a:pt x="241" y="412"/>
                    <a:pt x="239" y="412"/>
                  </a:cubicBezTo>
                  <a:lnTo>
                    <a:pt x="203" y="416"/>
                  </a:lnTo>
                  <a:close/>
                  <a:moveTo>
                    <a:pt x="234" y="365"/>
                  </a:moveTo>
                  <a:lnTo>
                    <a:pt x="230" y="365"/>
                  </a:lnTo>
                  <a:lnTo>
                    <a:pt x="263" y="355"/>
                  </a:lnTo>
                  <a:lnTo>
                    <a:pt x="258" y="358"/>
                  </a:lnTo>
                  <a:lnTo>
                    <a:pt x="288" y="341"/>
                  </a:lnTo>
                  <a:lnTo>
                    <a:pt x="284" y="343"/>
                  </a:lnTo>
                  <a:lnTo>
                    <a:pt x="310" y="320"/>
                  </a:lnTo>
                  <a:lnTo>
                    <a:pt x="305" y="326"/>
                  </a:lnTo>
                  <a:lnTo>
                    <a:pt x="342" y="268"/>
                  </a:lnTo>
                  <a:lnTo>
                    <a:pt x="339" y="274"/>
                  </a:lnTo>
                  <a:lnTo>
                    <a:pt x="349" y="239"/>
                  </a:lnTo>
                  <a:lnTo>
                    <a:pt x="349" y="243"/>
                  </a:lnTo>
                  <a:lnTo>
                    <a:pt x="353" y="206"/>
                  </a:lnTo>
                  <a:lnTo>
                    <a:pt x="353" y="211"/>
                  </a:lnTo>
                  <a:lnTo>
                    <a:pt x="349" y="174"/>
                  </a:lnTo>
                  <a:lnTo>
                    <a:pt x="349" y="178"/>
                  </a:lnTo>
                  <a:lnTo>
                    <a:pt x="339" y="144"/>
                  </a:lnTo>
                  <a:lnTo>
                    <a:pt x="342" y="150"/>
                  </a:lnTo>
                  <a:lnTo>
                    <a:pt x="305" y="91"/>
                  </a:lnTo>
                  <a:lnTo>
                    <a:pt x="310" y="97"/>
                  </a:lnTo>
                  <a:lnTo>
                    <a:pt x="284" y="75"/>
                  </a:lnTo>
                  <a:lnTo>
                    <a:pt x="288" y="77"/>
                  </a:lnTo>
                  <a:lnTo>
                    <a:pt x="258" y="60"/>
                  </a:lnTo>
                  <a:lnTo>
                    <a:pt x="262" y="62"/>
                  </a:lnTo>
                  <a:lnTo>
                    <a:pt x="229" y="51"/>
                  </a:lnTo>
                  <a:lnTo>
                    <a:pt x="234" y="52"/>
                  </a:lnTo>
                  <a:lnTo>
                    <a:pt x="198" y="48"/>
                  </a:lnTo>
                  <a:lnTo>
                    <a:pt x="203" y="48"/>
                  </a:lnTo>
                  <a:lnTo>
                    <a:pt x="168" y="52"/>
                  </a:lnTo>
                  <a:lnTo>
                    <a:pt x="173" y="51"/>
                  </a:lnTo>
                  <a:lnTo>
                    <a:pt x="140" y="62"/>
                  </a:lnTo>
                  <a:lnTo>
                    <a:pt x="144" y="60"/>
                  </a:lnTo>
                  <a:lnTo>
                    <a:pt x="114" y="77"/>
                  </a:lnTo>
                  <a:lnTo>
                    <a:pt x="118" y="75"/>
                  </a:lnTo>
                  <a:lnTo>
                    <a:pt x="92" y="97"/>
                  </a:lnTo>
                  <a:lnTo>
                    <a:pt x="97" y="91"/>
                  </a:lnTo>
                  <a:lnTo>
                    <a:pt x="59" y="150"/>
                  </a:lnTo>
                  <a:lnTo>
                    <a:pt x="61" y="144"/>
                  </a:lnTo>
                  <a:lnTo>
                    <a:pt x="51" y="178"/>
                  </a:lnTo>
                  <a:lnTo>
                    <a:pt x="52" y="174"/>
                  </a:lnTo>
                  <a:lnTo>
                    <a:pt x="48" y="211"/>
                  </a:lnTo>
                  <a:lnTo>
                    <a:pt x="48" y="206"/>
                  </a:lnTo>
                  <a:lnTo>
                    <a:pt x="52" y="243"/>
                  </a:lnTo>
                  <a:lnTo>
                    <a:pt x="52" y="239"/>
                  </a:lnTo>
                  <a:lnTo>
                    <a:pt x="62" y="274"/>
                  </a:lnTo>
                  <a:lnTo>
                    <a:pt x="59" y="267"/>
                  </a:lnTo>
                  <a:lnTo>
                    <a:pt x="97" y="325"/>
                  </a:lnTo>
                  <a:lnTo>
                    <a:pt x="92" y="320"/>
                  </a:lnTo>
                  <a:lnTo>
                    <a:pt x="118" y="343"/>
                  </a:lnTo>
                  <a:lnTo>
                    <a:pt x="114" y="341"/>
                  </a:lnTo>
                  <a:lnTo>
                    <a:pt x="144" y="358"/>
                  </a:lnTo>
                  <a:lnTo>
                    <a:pt x="139" y="355"/>
                  </a:lnTo>
                  <a:lnTo>
                    <a:pt x="172" y="365"/>
                  </a:lnTo>
                  <a:lnTo>
                    <a:pt x="168" y="365"/>
                  </a:lnTo>
                  <a:lnTo>
                    <a:pt x="203" y="369"/>
                  </a:lnTo>
                  <a:lnTo>
                    <a:pt x="198" y="369"/>
                  </a:lnTo>
                  <a:lnTo>
                    <a:pt x="234" y="365"/>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85" name="Freeform 161"/>
            <p:cNvSpPr>
              <a:spLocks/>
            </p:cNvSpPr>
            <p:nvPr/>
          </p:nvSpPr>
          <p:spPr bwMode="auto">
            <a:xfrm>
              <a:off x="8491538" y="2226147"/>
              <a:ext cx="119063" cy="127000"/>
            </a:xfrm>
            <a:custGeom>
              <a:avLst/>
              <a:gdLst/>
              <a:ahLst/>
              <a:cxnLst>
                <a:cxn ang="0">
                  <a:pos x="176" y="368"/>
                </a:cxn>
                <a:cxn ang="0">
                  <a:pos x="0" y="184"/>
                </a:cxn>
                <a:cxn ang="0">
                  <a:pos x="0" y="184"/>
                </a:cxn>
                <a:cxn ang="0">
                  <a:pos x="0" y="184"/>
                </a:cxn>
                <a:cxn ang="0">
                  <a:pos x="176" y="0"/>
                </a:cxn>
                <a:cxn ang="0">
                  <a:pos x="176" y="0"/>
                </a:cxn>
                <a:cxn ang="0">
                  <a:pos x="176" y="0"/>
                </a:cxn>
                <a:cxn ang="0">
                  <a:pos x="352" y="184"/>
                </a:cxn>
                <a:cxn ang="0">
                  <a:pos x="352" y="184"/>
                </a:cxn>
                <a:cxn ang="0">
                  <a:pos x="352" y="184"/>
                </a:cxn>
                <a:cxn ang="0">
                  <a:pos x="176" y="368"/>
                </a:cxn>
                <a:cxn ang="0">
                  <a:pos x="176" y="368"/>
                </a:cxn>
              </a:cxnLst>
              <a:rect l="0" t="0" r="r" b="b"/>
              <a:pathLst>
                <a:path w="352" h="368">
                  <a:moveTo>
                    <a:pt x="176" y="368"/>
                  </a:moveTo>
                  <a:cubicBezTo>
                    <a:pt x="79" y="368"/>
                    <a:pt x="0" y="286"/>
                    <a:pt x="0" y="184"/>
                  </a:cubicBezTo>
                  <a:cubicBezTo>
                    <a:pt x="0" y="184"/>
                    <a:pt x="0" y="184"/>
                    <a:pt x="0" y="184"/>
                  </a:cubicBezTo>
                  <a:lnTo>
                    <a:pt x="0" y="184"/>
                  </a:lnTo>
                  <a:cubicBezTo>
                    <a:pt x="0" y="83"/>
                    <a:pt x="79" y="0"/>
                    <a:pt x="176" y="0"/>
                  </a:cubicBezTo>
                  <a:cubicBezTo>
                    <a:pt x="176" y="0"/>
                    <a:pt x="176" y="0"/>
                    <a:pt x="176" y="0"/>
                  </a:cubicBezTo>
                  <a:lnTo>
                    <a:pt x="176" y="0"/>
                  </a:lnTo>
                  <a:cubicBezTo>
                    <a:pt x="274" y="0"/>
                    <a:pt x="352" y="83"/>
                    <a:pt x="352" y="184"/>
                  </a:cubicBezTo>
                  <a:cubicBezTo>
                    <a:pt x="352" y="184"/>
                    <a:pt x="352" y="184"/>
                    <a:pt x="352" y="184"/>
                  </a:cubicBezTo>
                  <a:lnTo>
                    <a:pt x="352" y="184"/>
                  </a:lnTo>
                  <a:cubicBezTo>
                    <a:pt x="352" y="286"/>
                    <a:pt x="274" y="368"/>
                    <a:pt x="176" y="368"/>
                  </a:cubicBezTo>
                  <a:cubicBezTo>
                    <a:pt x="176" y="368"/>
                    <a:pt x="176" y="368"/>
                    <a:pt x="176" y="368"/>
                  </a:cubicBezTo>
                  <a:close/>
                </a:path>
              </a:pathLst>
            </a:custGeom>
            <a:solidFill>
              <a:srgbClr val="7F7F7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86" name="Freeform 162"/>
            <p:cNvSpPr>
              <a:spLocks noEditPoints="1"/>
            </p:cNvSpPr>
            <p:nvPr/>
          </p:nvSpPr>
          <p:spPr bwMode="auto">
            <a:xfrm>
              <a:off x="8483600" y="2218209"/>
              <a:ext cx="134938" cy="142875"/>
            </a:xfrm>
            <a:custGeom>
              <a:avLst/>
              <a:gdLst/>
              <a:ahLst/>
              <a:cxnLst>
                <a:cxn ang="0">
                  <a:pos x="198" y="416"/>
                </a:cxn>
                <a:cxn ang="0">
                  <a:pos x="159" y="411"/>
                </a:cxn>
                <a:cxn ang="0">
                  <a:pos x="121" y="399"/>
                </a:cxn>
                <a:cxn ang="0">
                  <a:pos x="87" y="379"/>
                </a:cxn>
                <a:cxn ang="0">
                  <a:pos x="56" y="352"/>
                </a:cxn>
                <a:cxn ang="0">
                  <a:pos x="15" y="287"/>
                </a:cxn>
                <a:cxn ang="0">
                  <a:pos x="5" y="248"/>
                </a:cxn>
                <a:cxn ang="0">
                  <a:pos x="1" y="206"/>
                </a:cxn>
                <a:cxn ang="0">
                  <a:pos x="5" y="165"/>
                </a:cxn>
                <a:cxn ang="0">
                  <a:pos x="18" y="124"/>
                </a:cxn>
                <a:cxn ang="0">
                  <a:pos x="61" y="60"/>
                </a:cxn>
                <a:cxn ang="0">
                  <a:pos x="91" y="36"/>
                </a:cxn>
                <a:cxn ang="0">
                  <a:pos x="125" y="17"/>
                </a:cxn>
                <a:cxn ang="0">
                  <a:pos x="163" y="5"/>
                </a:cxn>
                <a:cxn ang="0">
                  <a:pos x="203" y="1"/>
                </a:cxn>
                <a:cxn ang="0">
                  <a:pos x="244" y="6"/>
                </a:cxn>
                <a:cxn ang="0">
                  <a:pos x="281" y="19"/>
                </a:cxn>
                <a:cxn ang="0">
                  <a:pos x="315" y="38"/>
                </a:cxn>
                <a:cxn ang="0">
                  <a:pos x="346" y="66"/>
                </a:cxn>
                <a:cxn ang="0">
                  <a:pos x="385" y="131"/>
                </a:cxn>
                <a:cxn ang="0">
                  <a:pos x="396" y="169"/>
                </a:cxn>
                <a:cxn ang="0">
                  <a:pos x="400" y="211"/>
                </a:cxn>
                <a:cxn ang="0">
                  <a:pos x="396" y="252"/>
                </a:cxn>
                <a:cxn ang="0">
                  <a:pos x="383" y="293"/>
                </a:cxn>
                <a:cxn ang="0">
                  <a:pos x="341" y="356"/>
                </a:cxn>
                <a:cxn ang="0">
                  <a:pos x="311" y="382"/>
                </a:cxn>
                <a:cxn ang="0">
                  <a:pos x="276" y="401"/>
                </a:cxn>
                <a:cxn ang="0">
                  <a:pos x="239" y="412"/>
                </a:cxn>
                <a:cxn ang="0">
                  <a:pos x="234" y="365"/>
                </a:cxn>
                <a:cxn ang="0">
                  <a:pos x="263" y="355"/>
                </a:cxn>
                <a:cxn ang="0">
                  <a:pos x="288" y="341"/>
                </a:cxn>
                <a:cxn ang="0">
                  <a:pos x="310" y="320"/>
                </a:cxn>
                <a:cxn ang="0">
                  <a:pos x="342" y="268"/>
                </a:cxn>
                <a:cxn ang="0">
                  <a:pos x="349" y="239"/>
                </a:cxn>
                <a:cxn ang="0">
                  <a:pos x="353" y="206"/>
                </a:cxn>
                <a:cxn ang="0">
                  <a:pos x="349" y="174"/>
                </a:cxn>
                <a:cxn ang="0">
                  <a:pos x="339" y="144"/>
                </a:cxn>
                <a:cxn ang="0">
                  <a:pos x="305" y="91"/>
                </a:cxn>
                <a:cxn ang="0">
                  <a:pos x="284" y="75"/>
                </a:cxn>
                <a:cxn ang="0">
                  <a:pos x="258" y="60"/>
                </a:cxn>
                <a:cxn ang="0">
                  <a:pos x="229" y="51"/>
                </a:cxn>
                <a:cxn ang="0">
                  <a:pos x="198" y="48"/>
                </a:cxn>
                <a:cxn ang="0">
                  <a:pos x="168" y="52"/>
                </a:cxn>
                <a:cxn ang="0">
                  <a:pos x="140" y="62"/>
                </a:cxn>
                <a:cxn ang="0">
                  <a:pos x="114" y="77"/>
                </a:cxn>
                <a:cxn ang="0">
                  <a:pos x="92" y="97"/>
                </a:cxn>
                <a:cxn ang="0">
                  <a:pos x="59" y="150"/>
                </a:cxn>
                <a:cxn ang="0">
                  <a:pos x="51" y="178"/>
                </a:cxn>
                <a:cxn ang="0">
                  <a:pos x="48" y="211"/>
                </a:cxn>
                <a:cxn ang="0">
                  <a:pos x="52" y="243"/>
                </a:cxn>
                <a:cxn ang="0">
                  <a:pos x="62" y="274"/>
                </a:cxn>
                <a:cxn ang="0">
                  <a:pos x="97" y="325"/>
                </a:cxn>
                <a:cxn ang="0">
                  <a:pos x="118" y="343"/>
                </a:cxn>
                <a:cxn ang="0">
                  <a:pos x="144" y="358"/>
                </a:cxn>
                <a:cxn ang="0">
                  <a:pos x="172" y="365"/>
                </a:cxn>
                <a:cxn ang="0">
                  <a:pos x="203" y="369"/>
                </a:cxn>
                <a:cxn ang="0">
                  <a:pos x="234" y="365"/>
                </a:cxn>
              </a:cxnLst>
              <a:rect l="0" t="0" r="r" b="b"/>
              <a:pathLst>
                <a:path w="401" h="417">
                  <a:moveTo>
                    <a:pt x="203" y="416"/>
                  </a:moveTo>
                  <a:cubicBezTo>
                    <a:pt x="201" y="417"/>
                    <a:pt x="200" y="417"/>
                    <a:pt x="198" y="416"/>
                  </a:cubicBezTo>
                  <a:lnTo>
                    <a:pt x="163" y="412"/>
                  </a:lnTo>
                  <a:cubicBezTo>
                    <a:pt x="161" y="412"/>
                    <a:pt x="160" y="412"/>
                    <a:pt x="159" y="411"/>
                  </a:cubicBezTo>
                  <a:lnTo>
                    <a:pt x="126" y="401"/>
                  </a:lnTo>
                  <a:cubicBezTo>
                    <a:pt x="124" y="401"/>
                    <a:pt x="122" y="400"/>
                    <a:pt x="121" y="399"/>
                  </a:cubicBezTo>
                  <a:lnTo>
                    <a:pt x="91" y="382"/>
                  </a:lnTo>
                  <a:cubicBezTo>
                    <a:pt x="89" y="382"/>
                    <a:pt x="88" y="381"/>
                    <a:pt x="87" y="379"/>
                  </a:cubicBezTo>
                  <a:lnTo>
                    <a:pt x="61" y="356"/>
                  </a:lnTo>
                  <a:cubicBezTo>
                    <a:pt x="59" y="355"/>
                    <a:pt x="58" y="353"/>
                    <a:pt x="56" y="352"/>
                  </a:cubicBezTo>
                  <a:lnTo>
                    <a:pt x="18" y="294"/>
                  </a:lnTo>
                  <a:cubicBezTo>
                    <a:pt x="17" y="292"/>
                    <a:pt x="16" y="289"/>
                    <a:pt x="15" y="287"/>
                  </a:cubicBezTo>
                  <a:lnTo>
                    <a:pt x="5" y="252"/>
                  </a:lnTo>
                  <a:cubicBezTo>
                    <a:pt x="5" y="251"/>
                    <a:pt x="5" y="249"/>
                    <a:pt x="5" y="248"/>
                  </a:cubicBezTo>
                  <a:lnTo>
                    <a:pt x="1" y="211"/>
                  </a:lnTo>
                  <a:cubicBezTo>
                    <a:pt x="0" y="209"/>
                    <a:pt x="0" y="208"/>
                    <a:pt x="1" y="206"/>
                  </a:cubicBezTo>
                  <a:lnTo>
                    <a:pt x="5" y="169"/>
                  </a:lnTo>
                  <a:cubicBezTo>
                    <a:pt x="5" y="167"/>
                    <a:pt x="5" y="166"/>
                    <a:pt x="5" y="165"/>
                  </a:cubicBezTo>
                  <a:lnTo>
                    <a:pt x="15" y="131"/>
                  </a:lnTo>
                  <a:cubicBezTo>
                    <a:pt x="16" y="128"/>
                    <a:pt x="17" y="126"/>
                    <a:pt x="18" y="124"/>
                  </a:cubicBezTo>
                  <a:lnTo>
                    <a:pt x="56" y="65"/>
                  </a:lnTo>
                  <a:cubicBezTo>
                    <a:pt x="58" y="63"/>
                    <a:pt x="59" y="62"/>
                    <a:pt x="61" y="60"/>
                  </a:cubicBezTo>
                  <a:lnTo>
                    <a:pt x="87" y="38"/>
                  </a:lnTo>
                  <a:cubicBezTo>
                    <a:pt x="88" y="37"/>
                    <a:pt x="89" y="36"/>
                    <a:pt x="91" y="36"/>
                  </a:cubicBezTo>
                  <a:lnTo>
                    <a:pt x="121" y="19"/>
                  </a:lnTo>
                  <a:cubicBezTo>
                    <a:pt x="122" y="18"/>
                    <a:pt x="123" y="17"/>
                    <a:pt x="125" y="17"/>
                  </a:cubicBezTo>
                  <a:lnTo>
                    <a:pt x="158" y="6"/>
                  </a:lnTo>
                  <a:cubicBezTo>
                    <a:pt x="159" y="5"/>
                    <a:pt x="161" y="5"/>
                    <a:pt x="163" y="5"/>
                  </a:cubicBezTo>
                  <a:lnTo>
                    <a:pt x="198" y="1"/>
                  </a:lnTo>
                  <a:cubicBezTo>
                    <a:pt x="200" y="0"/>
                    <a:pt x="201" y="0"/>
                    <a:pt x="203" y="1"/>
                  </a:cubicBezTo>
                  <a:lnTo>
                    <a:pt x="239" y="5"/>
                  </a:lnTo>
                  <a:cubicBezTo>
                    <a:pt x="241" y="5"/>
                    <a:pt x="242" y="5"/>
                    <a:pt x="244" y="6"/>
                  </a:cubicBezTo>
                  <a:lnTo>
                    <a:pt x="277" y="17"/>
                  </a:lnTo>
                  <a:cubicBezTo>
                    <a:pt x="279" y="17"/>
                    <a:pt x="280" y="18"/>
                    <a:pt x="281" y="19"/>
                  </a:cubicBezTo>
                  <a:lnTo>
                    <a:pt x="311" y="36"/>
                  </a:lnTo>
                  <a:cubicBezTo>
                    <a:pt x="313" y="36"/>
                    <a:pt x="314" y="37"/>
                    <a:pt x="315" y="38"/>
                  </a:cubicBezTo>
                  <a:lnTo>
                    <a:pt x="341" y="60"/>
                  </a:lnTo>
                  <a:cubicBezTo>
                    <a:pt x="343" y="62"/>
                    <a:pt x="344" y="64"/>
                    <a:pt x="346" y="66"/>
                  </a:cubicBezTo>
                  <a:lnTo>
                    <a:pt x="383" y="125"/>
                  </a:lnTo>
                  <a:cubicBezTo>
                    <a:pt x="384" y="127"/>
                    <a:pt x="385" y="129"/>
                    <a:pt x="385" y="131"/>
                  </a:cubicBezTo>
                  <a:lnTo>
                    <a:pt x="395" y="165"/>
                  </a:lnTo>
                  <a:cubicBezTo>
                    <a:pt x="396" y="166"/>
                    <a:pt x="396" y="167"/>
                    <a:pt x="396" y="169"/>
                  </a:cubicBezTo>
                  <a:lnTo>
                    <a:pt x="400" y="206"/>
                  </a:lnTo>
                  <a:cubicBezTo>
                    <a:pt x="401" y="208"/>
                    <a:pt x="401" y="209"/>
                    <a:pt x="400" y="211"/>
                  </a:cubicBezTo>
                  <a:lnTo>
                    <a:pt x="396" y="248"/>
                  </a:lnTo>
                  <a:cubicBezTo>
                    <a:pt x="396" y="249"/>
                    <a:pt x="396" y="251"/>
                    <a:pt x="396" y="252"/>
                  </a:cubicBezTo>
                  <a:lnTo>
                    <a:pt x="386" y="287"/>
                  </a:lnTo>
                  <a:cubicBezTo>
                    <a:pt x="385" y="289"/>
                    <a:pt x="384" y="291"/>
                    <a:pt x="383" y="293"/>
                  </a:cubicBezTo>
                  <a:lnTo>
                    <a:pt x="346" y="351"/>
                  </a:lnTo>
                  <a:cubicBezTo>
                    <a:pt x="344" y="353"/>
                    <a:pt x="343" y="355"/>
                    <a:pt x="341" y="356"/>
                  </a:cubicBezTo>
                  <a:lnTo>
                    <a:pt x="315" y="379"/>
                  </a:lnTo>
                  <a:cubicBezTo>
                    <a:pt x="314" y="381"/>
                    <a:pt x="313" y="382"/>
                    <a:pt x="311" y="382"/>
                  </a:cubicBezTo>
                  <a:lnTo>
                    <a:pt x="281" y="399"/>
                  </a:lnTo>
                  <a:cubicBezTo>
                    <a:pt x="280" y="400"/>
                    <a:pt x="278" y="401"/>
                    <a:pt x="276" y="401"/>
                  </a:cubicBezTo>
                  <a:lnTo>
                    <a:pt x="243" y="411"/>
                  </a:lnTo>
                  <a:cubicBezTo>
                    <a:pt x="242" y="412"/>
                    <a:pt x="241" y="412"/>
                    <a:pt x="239" y="412"/>
                  </a:cubicBezTo>
                  <a:lnTo>
                    <a:pt x="203" y="416"/>
                  </a:lnTo>
                  <a:close/>
                  <a:moveTo>
                    <a:pt x="234" y="365"/>
                  </a:moveTo>
                  <a:lnTo>
                    <a:pt x="230" y="365"/>
                  </a:lnTo>
                  <a:lnTo>
                    <a:pt x="263" y="355"/>
                  </a:lnTo>
                  <a:lnTo>
                    <a:pt x="258" y="358"/>
                  </a:lnTo>
                  <a:lnTo>
                    <a:pt x="288" y="341"/>
                  </a:lnTo>
                  <a:lnTo>
                    <a:pt x="284" y="343"/>
                  </a:lnTo>
                  <a:lnTo>
                    <a:pt x="310" y="320"/>
                  </a:lnTo>
                  <a:lnTo>
                    <a:pt x="305" y="326"/>
                  </a:lnTo>
                  <a:lnTo>
                    <a:pt x="342" y="268"/>
                  </a:lnTo>
                  <a:lnTo>
                    <a:pt x="339" y="274"/>
                  </a:lnTo>
                  <a:lnTo>
                    <a:pt x="349" y="239"/>
                  </a:lnTo>
                  <a:lnTo>
                    <a:pt x="349" y="243"/>
                  </a:lnTo>
                  <a:lnTo>
                    <a:pt x="353" y="206"/>
                  </a:lnTo>
                  <a:lnTo>
                    <a:pt x="353" y="211"/>
                  </a:lnTo>
                  <a:lnTo>
                    <a:pt x="349" y="174"/>
                  </a:lnTo>
                  <a:lnTo>
                    <a:pt x="349" y="178"/>
                  </a:lnTo>
                  <a:lnTo>
                    <a:pt x="339" y="144"/>
                  </a:lnTo>
                  <a:lnTo>
                    <a:pt x="342" y="150"/>
                  </a:lnTo>
                  <a:lnTo>
                    <a:pt x="305" y="91"/>
                  </a:lnTo>
                  <a:lnTo>
                    <a:pt x="310" y="97"/>
                  </a:lnTo>
                  <a:lnTo>
                    <a:pt x="284" y="75"/>
                  </a:lnTo>
                  <a:lnTo>
                    <a:pt x="288" y="77"/>
                  </a:lnTo>
                  <a:lnTo>
                    <a:pt x="258" y="60"/>
                  </a:lnTo>
                  <a:lnTo>
                    <a:pt x="262" y="62"/>
                  </a:lnTo>
                  <a:lnTo>
                    <a:pt x="229" y="51"/>
                  </a:lnTo>
                  <a:lnTo>
                    <a:pt x="234" y="52"/>
                  </a:lnTo>
                  <a:lnTo>
                    <a:pt x="198" y="48"/>
                  </a:lnTo>
                  <a:lnTo>
                    <a:pt x="203" y="48"/>
                  </a:lnTo>
                  <a:lnTo>
                    <a:pt x="168" y="52"/>
                  </a:lnTo>
                  <a:lnTo>
                    <a:pt x="173" y="51"/>
                  </a:lnTo>
                  <a:lnTo>
                    <a:pt x="140" y="62"/>
                  </a:lnTo>
                  <a:lnTo>
                    <a:pt x="144" y="60"/>
                  </a:lnTo>
                  <a:lnTo>
                    <a:pt x="114" y="77"/>
                  </a:lnTo>
                  <a:lnTo>
                    <a:pt x="118" y="75"/>
                  </a:lnTo>
                  <a:lnTo>
                    <a:pt x="92" y="97"/>
                  </a:lnTo>
                  <a:lnTo>
                    <a:pt x="97" y="91"/>
                  </a:lnTo>
                  <a:lnTo>
                    <a:pt x="59" y="150"/>
                  </a:lnTo>
                  <a:lnTo>
                    <a:pt x="61" y="144"/>
                  </a:lnTo>
                  <a:lnTo>
                    <a:pt x="51" y="178"/>
                  </a:lnTo>
                  <a:lnTo>
                    <a:pt x="52" y="174"/>
                  </a:lnTo>
                  <a:lnTo>
                    <a:pt x="48" y="211"/>
                  </a:lnTo>
                  <a:lnTo>
                    <a:pt x="48" y="206"/>
                  </a:lnTo>
                  <a:lnTo>
                    <a:pt x="52" y="243"/>
                  </a:lnTo>
                  <a:lnTo>
                    <a:pt x="52" y="239"/>
                  </a:lnTo>
                  <a:lnTo>
                    <a:pt x="62" y="274"/>
                  </a:lnTo>
                  <a:lnTo>
                    <a:pt x="59" y="267"/>
                  </a:lnTo>
                  <a:lnTo>
                    <a:pt x="97" y="325"/>
                  </a:lnTo>
                  <a:lnTo>
                    <a:pt x="92" y="320"/>
                  </a:lnTo>
                  <a:lnTo>
                    <a:pt x="118" y="343"/>
                  </a:lnTo>
                  <a:lnTo>
                    <a:pt x="114" y="341"/>
                  </a:lnTo>
                  <a:lnTo>
                    <a:pt x="144" y="358"/>
                  </a:lnTo>
                  <a:lnTo>
                    <a:pt x="139" y="355"/>
                  </a:lnTo>
                  <a:lnTo>
                    <a:pt x="172" y="365"/>
                  </a:lnTo>
                  <a:lnTo>
                    <a:pt x="168" y="365"/>
                  </a:lnTo>
                  <a:lnTo>
                    <a:pt x="203" y="369"/>
                  </a:lnTo>
                  <a:lnTo>
                    <a:pt x="198" y="369"/>
                  </a:lnTo>
                  <a:lnTo>
                    <a:pt x="234" y="365"/>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87" name="Freeform 163"/>
            <p:cNvSpPr>
              <a:spLocks/>
            </p:cNvSpPr>
            <p:nvPr/>
          </p:nvSpPr>
          <p:spPr bwMode="auto">
            <a:xfrm>
              <a:off x="8696325" y="2226147"/>
              <a:ext cx="123825" cy="127000"/>
            </a:xfrm>
            <a:custGeom>
              <a:avLst/>
              <a:gdLst/>
              <a:ahLst/>
              <a:cxnLst>
                <a:cxn ang="0">
                  <a:pos x="184" y="368"/>
                </a:cxn>
                <a:cxn ang="0">
                  <a:pos x="0" y="184"/>
                </a:cxn>
                <a:cxn ang="0">
                  <a:pos x="0" y="184"/>
                </a:cxn>
                <a:cxn ang="0">
                  <a:pos x="0" y="184"/>
                </a:cxn>
                <a:cxn ang="0">
                  <a:pos x="184" y="0"/>
                </a:cxn>
                <a:cxn ang="0">
                  <a:pos x="184" y="0"/>
                </a:cxn>
                <a:cxn ang="0">
                  <a:pos x="184" y="0"/>
                </a:cxn>
                <a:cxn ang="0">
                  <a:pos x="368" y="184"/>
                </a:cxn>
                <a:cxn ang="0">
                  <a:pos x="368" y="184"/>
                </a:cxn>
                <a:cxn ang="0">
                  <a:pos x="368" y="184"/>
                </a:cxn>
                <a:cxn ang="0">
                  <a:pos x="184" y="368"/>
                </a:cxn>
                <a:cxn ang="0">
                  <a:pos x="184" y="368"/>
                </a:cxn>
              </a:cxnLst>
              <a:rect l="0" t="0" r="r" b="b"/>
              <a:pathLst>
                <a:path w="368" h="368">
                  <a:moveTo>
                    <a:pt x="184" y="368"/>
                  </a:moveTo>
                  <a:cubicBezTo>
                    <a:pt x="83" y="368"/>
                    <a:pt x="0" y="286"/>
                    <a:pt x="0" y="184"/>
                  </a:cubicBezTo>
                  <a:cubicBezTo>
                    <a:pt x="0" y="184"/>
                    <a:pt x="0" y="184"/>
                    <a:pt x="0" y="184"/>
                  </a:cubicBezTo>
                  <a:lnTo>
                    <a:pt x="0" y="184"/>
                  </a:lnTo>
                  <a:cubicBezTo>
                    <a:pt x="0" y="83"/>
                    <a:pt x="83" y="0"/>
                    <a:pt x="184" y="0"/>
                  </a:cubicBezTo>
                  <a:cubicBezTo>
                    <a:pt x="184" y="0"/>
                    <a:pt x="184" y="0"/>
                    <a:pt x="184" y="0"/>
                  </a:cubicBezTo>
                  <a:lnTo>
                    <a:pt x="184" y="0"/>
                  </a:lnTo>
                  <a:cubicBezTo>
                    <a:pt x="286" y="0"/>
                    <a:pt x="368" y="83"/>
                    <a:pt x="368" y="184"/>
                  </a:cubicBezTo>
                  <a:cubicBezTo>
                    <a:pt x="368" y="184"/>
                    <a:pt x="368" y="184"/>
                    <a:pt x="368" y="184"/>
                  </a:cubicBezTo>
                  <a:lnTo>
                    <a:pt x="368" y="184"/>
                  </a:lnTo>
                  <a:cubicBezTo>
                    <a:pt x="368" y="286"/>
                    <a:pt x="286" y="368"/>
                    <a:pt x="184" y="368"/>
                  </a:cubicBezTo>
                  <a:cubicBezTo>
                    <a:pt x="184" y="368"/>
                    <a:pt x="184" y="368"/>
                    <a:pt x="184" y="368"/>
                  </a:cubicBezTo>
                  <a:close/>
                </a:path>
              </a:pathLst>
            </a:custGeom>
            <a:solidFill>
              <a:srgbClr val="7F7F7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88" name="Freeform 164"/>
            <p:cNvSpPr>
              <a:spLocks noEditPoints="1"/>
            </p:cNvSpPr>
            <p:nvPr/>
          </p:nvSpPr>
          <p:spPr bwMode="auto">
            <a:xfrm>
              <a:off x="8688388" y="2218209"/>
              <a:ext cx="141288" cy="142875"/>
            </a:xfrm>
            <a:custGeom>
              <a:avLst/>
              <a:gdLst/>
              <a:ahLst/>
              <a:cxnLst>
                <a:cxn ang="0">
                  <a:pos x="169" y="412"/>
                </a:cxn>
                <a:cxn ang="0">
                  <a:pos x="126" y="400"/>
                </a:cxn>
                <a:cxn ang="0">
                  <a:pos x="63" y="357"/>
                </a:cxn>
                <a:cxn ang="0">
                  <a:pos x="35" y="323"/>
                </a:cxn>
                <a:cxn ang="0">
                  <a:pos x="6" y="253"/>
                </a:cxn>
                <a:cxn ang="0">
                  <a:pos x="1" y="206"/>
                </a:cxn>
                <a:cxn ang="0">
                  <a:pos x="17" y="130"/>
                </a:cxn>
                <a:cxn ang="0">
                  <a:pos x="38" y="90"/>
                </a:cxn>
                <a:cxn ang="0">
                  <a:pos x="90" y="38"/>
                </a:cxn>
                <a:cxn ang="0">
                  <a:pos x="130" y="17"/>
                </a:cxn>
                <a:cxn ang="0">
                  <a:pos x="206" y="1"/>
                </a:cxn>
                <a:cxn ang="0">
                  <a:pos x="253" y="6"/>
                </a:cxn>
                <a:cxn ang="0">
                  <a:pos x="323" y="35"/>
                </a:cxn>
                <a:cxn ang="0">
                  <a:pos x="357" y="63"/>
                </a:cxn>
                <a:cxn ang="0">
                  <a:pos x="400" y="126"/>
                </a:cxn>
                <a:cxn ang="0">
                  <a:pos x="412" y="169"/>
                </a:cxn>
                <a:cxn ang="0">
                  <a:pos x="412" y="248"/>
                </a:cxn>
                <a:cxn ang="0">
                  <a:pos x="400" y="292"/>
                </a:cxn>
                <a:cxn ang="0">
                  <a:pos x="357" y="354"/>
                </a:cxn>
                <a:cxn ang="0">
                  <a:pos x="323" y="383"/>
                </a:cxn>
                <a:cxn ang="0">
                  <a:pos x="252" y="412"/>
                </a:cxn>
                <a:cxn ang="0">
                  <a:pos x="243" y="365"/>
                </a:cxn>
                <a:cxn ang="0">
                  <a:pos x="269" y="357"/>
                </a:cxn>
                <a:cxn ang="0">
                  <a:pos x="323" y="320"/>
                </a:cxn>
                <a:cxn ang="0">
                  <a:pos x="340" y="300"/>
                </a:cxn>
                <a:cxn ang="0">
                  <a:pos x="365" y="239"/>
                </a:cxn>
                <a:cxn ang="0">
                  <a:pos x="369" y="211"/>
                </a:cxn>
                <a:cxn ang="0">
                  <a:pos x="355" y="144"/>
                </a:cxn>
                <a:cxn ang="0">
                  <a:pos x="343" y="121"/>
                </a:cxn>
                <a:cxn ang="0">
                  <a:pos x="296" y="75"/>
                </a:cxn>
                <a:cxn ang="0">
                  <a:pos x="273" y="62"/>
                </a:cxn>
                <a:cxn ang="0">
                  <a:pos x="206" y="48"/>
                </a:cxn>
                <a:cxn ang="0">
                  <a:pos x="179" y="51"/>
                </a:cxn>
                <a:cxn ang="0">
                  <a:pos x="117" y="78"/>
                </a:cxn>
                <a:cxn ang="0">
                  <a:pos x="97" y="94"/>
                </a:cxn>
                <a:cxn ang="0">
                  <a:pos x="61" y="149"/>
                </a:cxn>
                <a:cxn ang="0">
                  <a:pos x="52" y="174"/>
                </a:cxn>
                <a:cxn ang="0">
                  <a:pos x="52" y="243"/>
                </a:cxn>
                <a:cxn ang="0">
                  <a:pos x="61" y="269"/>
                </a:cxn>
                <a:cxn ang="0">
                  <a:pos x="97" y="323"/>
                </a:cxn>
                <a:cxn ang="0">
                  <a:pos x="117" y="340"/>
                </a:cxn>
                <a:cxn ang="0">
                  <a:pos x="178" y="365"/>
                </a:cxn>
                <a:cxn ang="0">
                  <a:pos x="206" y="369"/>
                </a:cxn>
              </a:cxnLst>
              <a:rect l="0" t="0" r="r" b="b"/>
              <a:pathLst>
                <a:path w="417" h="417">
                  <a:moveTo>
                    <a:pt x="211" y="416"/>
                  </a:moveTo>
                  <a:cubicBezTo>
                    <a:pt x="209" y="417"/>
                    <a:pt x="208" y="417"/>
                    <a:pt x="206" y="416"/>
                  </a:cubicBezTo>
                  <a:lnTo>
                    <a:pt x="169" y="412"/>
                  </a:lnTo>
                  <a:cubicBezTo>
                    <a:pt x="167" y="412"/>
                    <a:pt x="166" y="412"/>
                    <a:pt x="165" y="411"/>
                  </a:cubicBezTo>
                  <a:lnTo>
                    <a:pt x="131" y="401"/>
                  </a:lnTo>
                  <a:cubicBezTo>
                    <a:pt x="129" y="401"/>
                    <a:pt x="128" y="400"/>
                    <a:pt x="126" y="400"/>
                  </a:cubicBezTo>
                  <a:lnTo>
                    <a:pt x="94" y="383"/>
                  </a:lnTo>
                  <a:cubicBezTo>
                    <a:pt x="93" y="382"/>
                    <a:pt x="91" y="381"/>
                    <a:pt x="90" y="380"/>
                  </a:cubicBezTo>
                  <a:lnTo>
                    <a:pt x="63" y="357"/>
                  </a:lnTo>
                  <a:cubicBezTo>
                    <a:pt x="62" y="356"/>
                    <a:pt x="61" y="355"/>
                    <a:pt x="60" y="354"/>
                  </a:cubicBezTo>
                  <a:lnTo>
                    <a:pt x="38" y="327"/>
                  </a:lnTo>
                  <a:cubicBezTo>
                    <a:pt x="37" y="325"/>
                    <a:pt x="36" y="324"/>
                    <a:pt x="35" y="323"/>
                  </a:cubicBezTo>
                  <a:lnTo>
                    <a:pt x="18" y="292"/>
                  </a:lnTo>
                  <a:cubicBezTo>
                    <a:pt x="18" y="291"/>
                    <a:pt x="17" y="289"/>
                    <a:pt x="17" y="288"/>
                  </a:cubicBezTo>
                  <a:lnTo>
                    <a:pt x="6" y="253"/>
                  </a:lnTo>
                  <a:cubicBezTo>
                    <a:pt x="5" y="251"/>
                    <a:pt x="5" y="250"/>
                    <a:pt x="5" y="248"/>
                  </a:cubicBezTo>
                  <a:lnTo>
                    <a:pt x="1" y="211"/>
                  </a:lnTo>
                  <a:cubicBezTo>
                    <a:pt x="0" y="209"/>
                    <a:pt x="0" y="208"/>
                    <a:pt x="1" y="206"/>
                  </a:cubicBezTo>
                  <a:lnTo>
                    <a:pt x="5" y="169"/>
                  </a:lnTo>
                  <a:cubicBezTo>
                    <a:pt x="5" y="167"/>
                    <a:pt x="5" y="166"/>
                    <a:pt x="6" y="164"/>
                  </a:cubicBezTo>
                  <a:lnTo>
                    <a:pt x="17" y="130"/>
                  </a:lnTo>
                  <a:cubicBezTo>
                    <a:pt x="17" y="129"/>
                    <a:pt x="18" y="127"/>
                    <a:pt x="18" y="126"/>
                  </a:cubicBezTo>
                  <a:lnTo>
                    <a:pt x="35" y="94"/>
                  </a:lnTo>
                  <a:cubicBezTo>
                    <a:pt x="36" y="93"/>
                    <a:pt x="37" y="92"/>
                    <a:pt x="38" y="90"/>
                  </a:cubicBezTo>
                  <a:lnTo>
                    <a:pt x="60" y="63"/>
                  </a:lnTo>
                  <a:cubicBezTo>
                    <a:pt x="61" y="62"/>
                    <a:pt x="62" y="61"/>
                    <a:pt x="63" y="60"/>
                  </a:cubicBezTo>
                  <a:lnTo>
                    <a:pt x="90" y="38"/>
                  </a:lnTo>
                  <a:cubicBezTo>
                    <a:pt x="92" y="37"/>
                    <a:pt x="93" y="36"/>
                    <a:pt x="94" y="35"/>
                  </a:cubicBezTo>
                  <a:lnTo>
                    <a:pt x="126" y="18"/>
                  </a:lnTo>
                  <a:cubicBezTo>
                    <a:pt x="127" y="18"/>
                    <a:pt x="129" y="17"/>
                    <a:pt x="130" y="17"/>
                  </a:cubicBezTo>
                  <a:lnTo>
                    <a:pt x="164" y="6"/>
                  </a:lnTo>
                  <a:cubicBezTo>
                    <a:pt x="166" y="5"/>
                    <a:pt x="167" y="5"/>
                    <a:pt x="169" y="5"/>
                  </a:cubicBezTo>
                  <a:lnTo>
                    <a:pt x="206" y="1"/>
                  </a:lnTo>
                  <a:cubicBezTo>
                    <a:pt x="208" y="0"/>
                    <a:pt x="209" y="0"/>
                    <a:pt x="211" y="1"/>
                  </a:cubicBezTo>
                  <a:lnTo>
                    <a:pt x="248" y="5"/>
                  </a:lnTo>
                  <a:cubicBezTo>
                    <a:pt x="250" y="5"/>
                    <a:pt x="251" y="5"/>
                    <a:pt x="253" y="6"/>
                  </a:cubicBezTo>
                  <a:lnTo>
                    <a:pt x="288" y="17"/>
                  </a:lnTo>
                  <a:cubicBezTo>
                    <a:pt x="289" y="17"/>
                    <a:pt x="291" y="18"/>
                    <a:pt x="292" y="18"/>
                  </a:cubicBezTo>
                  <a:lnTo>
                    <a:pt x="323" y="35"/>
                  </a:lnTo>
                  <a:cubicBezTo>
                    <a:pt x="324" y="36"/>
                    <a:pt x="325" y="37"/>
                    <a:pt x="327" y="38"/>
                  </a:cubicBezTo>
                  <a:lnTo>
                    <a:pt x="354" y="60"/>
                  </a:lnTo>
                  <a:cubicBezTo>
                    <a:pt x="355" y="61"/>
                    <a:pt x="356" y="62"/>
                    <a:pt x="357" y="63"/>
                  </a:cubicBezTo>
                  <a:lnTo>
                    <a:pt x="380" y="90"/>
                  </a:lnTo>
                  <a:cubicBezTo>
                    <a:pt x="381" y="91"/>
                    <a:pt x="382" y="93"/>
                    <a:pt x="383" y="94"/>
                  </a:cubicBezTo>
                  <a:lnTo>
                    <a:pt x="400" y="126"/>
                  </a:lnTo>
                  <a:cubicBezTo>
                    <a:pt x="400" y="128"/>
                    <a:pt x="401" y="129"/>
                    <a:pt x="401" y="131"/>
                  </a:cubicBezTo>
                  <a:lnTo>
                    <a:pt x="411" y="165"/>
                  </a:lnTo>
                  <a:cubicBezTo>
                    <a:pt x="412" y="166"/>
                    <a:pt x="412" y="167"/>
                    <a:pt x="412" y="169"/>
                  </a:cubicBezTo>
                  <a:lnTo>
                    <a:pt x="416" y="206"/>
                  </a:lnTo>
                  <a:cubicBezTo>
                    <a:pt x="417" y="208"/>
                    <a:pt x="417" y="209"/>
                    <a:pt x="416" y="211"/>
                  </a:cubicBezTo>
                  <a:lnTo>
                    <a:pt x="412" y="248"/>
                  </a:lnTo>
                  <a:cubicBezTo>
                    <a:pt x="412" y="249"/>
                    <a:pt x="412" y="251"/>
                    <a:pt x="412" y="252"/>
                  </a:cubicBezTo>
                  <a:lnTo>
                    <a:pt x="402" y="287"/>
                  </a:lnTo>
                  <a:cubicBezTo>
                    <a:pt x="401" y="289"/>
                    <a:pt x="400" y="290"/>
                    <a:pt x="400" y="292"/>
                  </a:cubicBezTo>
                  <a:lnTo>
                    <a:pt x="383" y="323"/>
                  </a:lnTo>
                  <a:cubicBezTo>
                    <a:pt x="382" y="324"/>
                    <a:pt x="381" y="326"/>
                    <a:pt x="380" y="327"/>
                  </a:cubicBezTo>
                  <a:lnTo>
                    <a:pt x="357" y="354"/>
                  </a:lnTo>
                  <a:cubicBezTo>
                    <a:pt x="356" y="355"/>
                    <a:pt x="355" y="356"/>
                    <a:pt x="354" y="357"/>
                  </a:cubicBezTo>
                  <a:lnTo>
                    <a:pt x="327" y="380"/>
                  </a:lnTo>
                  <a:cubicBezTo>
                    <a:pt x="326" y="381"/>
                    <a:pt x="324" y="382"/>
                    <a:pt x="323" y="383"/>
                  </a:cubicBezTo>
                  <a:lnTo>
                    <a:pt x="292" y="400"/>
                  </a:lnTo>
                  <a:cubicBezTo>
                    <a:pt x="290" y="400"/>
                    <a:pt x="289" y="401"/>
                    <a:pt x="287" y="402"/>
                  </a:cubicBezTo>
                  <a:lnTo>
                    <a:pt x="252" y="412"/>
                  </a:lnTo>
                  <a:cubicBezTo>
                    <a:pt x="251" y="412"/>
                    <a:pt x="249" y="412"/>
                    <a:pt x="248" y="412"/>
                  </a:cubicBezTo>
                  <a:lnTo>
                    <a:pt x="211" y="416"/>
                  </a:lnTo>
                  <a:close/>
                  <a:moveTo>
                    <a:pt x="243" y="365"/>
                  </a:moveTo>
                  <a:lnTo>
                    <a:pt x="239" y="365"/>
                  </a:lnTo>
                  <a:lnTo>
                    <a:pt x="274" y="355"/>
                  </a:lnTo>
                  <a:lnTo>
                    <a:pt x="269" y="357"/>
                  </a:lnTo>
                  <a:lnTo>
                    <a:pt x="300" y="340"/>
                  </a:lnTo>
                  <a:lnTo>
                    <a:pt x="296" y="343"/>
                  </a:lnTo>
                  <a:lnTo>
                    <a:pt x="323" y="320"/>
                  </a:lnTo>
                  <a:lnTo>
                    <a:pt x="320" y="323"/>
                  </a:lnTo>
                  <a:lnTo>
                    <a:pt x="343" y="296"/>
                  </a:lnTo>
                  <a:lnTo>
                    <a:pt x="340" y="300"/>
                  </a:lnTo>
                  <a:lnTo>
                    <a:pt x="357" y="269"/>
                  </a:lnTo>
                  <a:lnTo>
                    <a:pt x="355" y="274"/>
                  </a:lnTo>
                  <a:lnTo>
                    <a:pt x="365" y="239"/>
                  </a:lnTo>
                  <a:lnTo>
                    <a:pt x="365" y="243"/>
                  </a:lnTo>
                  <a:lnTo>
                    <a:pt x="369" y="206"/>
                  </a:lnTo>
                  <a:lnTo>
                    <a:pt x="369" y="211"/>
                  </a:lnTo>
                  <a:lnTo>
                    <a:pt x="365" y="174"/>
                  </a:lnTo>
                  <a:lnTo>
                    <a:pt x="365" y="178"/>
                  </a:lnTo>
                  <a:lnTo>
                    <a:pt x="355" y="144"/>
                  </a:lnTo>
                  <a:lnTo>
                    <a:pt x="357" y="149"/>
                  </a:lnTo>
                  <a:lnTo>
                    <a:pt x="340" y="117"/>
                  </a:lnTo>
                  <a:lnTo>
                    <a:pt x="343" y="121"/>
                  </a:lnTo>
                  <a:lnTo>
                    <a:pt x="320" y="94"/>
                  </a:lnTo>
                  <a:lnTo>
                    <a:pt x="323" y="97"/>
                  </a:lnTo>
                  <a:lnTo>
                    <a:pt x="296" y="75"/>
                  </a:lnTo>
                  <a:lnTo>
                    <a:pt x="300" y="78"/>
                  </a:lnTo>
                  <a:lnTo>
                    <a:pt x="269" y="61"/>
                  </a:lnTo>
                  <a:lnTo>
                    <a:pt x="273" y="62"/>
                  </a:lnTo>
                  <a:lnTo>
                    <a:pt x="238" y="51"/>
                  </a:lnTo>
                  <a:lnTo>
                    <a:pt x="243" y="52"/>
                  </a:lnTo>
                  <a:lnTo>
                    <a:pt x="206" y="48"/>
                  </a:lnTo>
                  <a:lnTo>
                    <a:pt x="211" y="48"/>
                  </a:lnTo>
                  <a:lnTo>
                    <a:pt x="174" y="52"/>
                  </a:lnTo>
                  <a:lnTo>
                    <a:pt x="179" y="51"/>
                  </a:lnTo>
                  <a:lnTo>
                    <a:pt x="145" y="62"/>
                  </a:lnTo>
                  <a:lnTo>
                    <a:pt x="149" y="61"/>
                  </a:lnTo>
                  <a:lnTo>
                    <a:pt x="117" y="78"/>
                  </a:lnTo>
                  <a:lnTo>
                    <a:pt x="121" y="75"/>
                  </a:lnTo>
                  <a:lnTo>
                    <a:pt x="94" y="97"/>
                  </a:lnTo>
                  <a:lnTo>
                    <a:pt x="97" y="94"/>
                  </a:lnTo>
                  <a:lnTo>
                    <a:pt x="75" y="121"/>
                  </a:lnTo>
                  <a:lnTo>
                    <a:pt x="78" y="117"/>
                  </a:lnTo>
                  <a:lnTo>
                    <a:pt x="61" y="149"/>
                  </a:lnTo>
                  <a:lnTo>
                    <a:pt x="62" y="145"/>
                  </a:lnTo>
                  <a:lnTo>
                    <a:pt x="51" y="179"/>
                  </a:lnTo>
                  <a:lnTo>
                    <a:pt x="52" y="174"/>
                  </a:lnTo>
                  <a:lnTo>
                    <a:pt x="48" y="211"/>
                  </a:lnTo>
                  <a:lnTo>
                    <a:pt x="48" y="206"/>
                  </a:lnTo>
                  <a:lnTo>
                    <a:pt x="52" y="243"/>
                  </a:lnTo>
                  <a:lnTo>
                    <a:pt x="51" y="238"/>
                  </a:lnTo>
                  <a:lnTo>
                    <a:pt x="62" y="273"/>
                  </a:lnTo>
                  <a:lnTo>
                    <a:pt x="61" y="269"/>
                  </a:lnTo>
                  <a:lnTo>
                    <a:pt x="78" y="300"/>
                  </a:lnTo>
                  <a:lnTo>
                    <a:pt x="75" y="296"/>
                  </a:lnTo>
                  <a:lnTo>
                    <a:pt x="97" y="323"/>
                  </a:lnTo>
                  <a:lnTo>
                    <a:pt x="94" y="320"/>
                  </a:lnTo>
                  <a:lnTo>
                    <a:pt x="121" y="343"/>
                  </a:lnTo>
                  <a:lnTo>
                    <a:pt x="117" y="340"/>
                  </a:lnTo>
                  <a:lnTo>
                    <a:pt x="149" y="357"/>
                  </a:lnTo>
                  <a:lnTo>
                    <a:pt x="144" y="355"/>
                  </a:lnTo>
                  <a:lnTo>
                    <a:pt x="178" y="365"/>
                  </a:lnTo>
                  <a:lnTo>
                    <a:pt x="174" y="365"/>
                  </a:lnTo>
                  <a:lnTo>
                    <a:pt x="211" y="369"/>
                  </a:lnTo>
                  <a:lnTo>
                    <a:pt x="206" y="369"/>
                  </a:lnTo>
                  <a:lnTo>
                    <a:pt x="243" y="365"/>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89" name="Freeform 165"/>
            <p:cNvSpPr>
              <a:spLocks/>
            </p:cNvSpPr>
            <p:nvPr/>
          </p:nvSpPr>
          <p:spPr bwMode="auto">
            <a:xfrm>
              <a:off x="8907463" y="2226147"/>
              <a:ext cx="117475" cy="127000"/>
            </a:xfrm>
            <a:custGeom>
              <a:avLst/>
              <a:gdLst/>
              <a:ahLst/>
              <a:cxnLst>
                <a:cxn ang="0">
                  <a:pos x="176" y="368"/>
                </a:cxn>
                <a:cxn ang="0">
                  <a:pos x="0" y="184"/>
                </a:cxn>
                <a:cxn ang="0">
                  <a:pos x="0" y="184"/>
                </a:cxn>
                <a:cxn ang="0">
                  <a:pos x="0" y="184"/>
                </a:cxn>
                <a:cxn ang="0">
                  <a:pos x="176" y="0"/>
                </a:cxn>
                <a:cxn ang="0">
                  <a:pos x="176" y="0"/>
                </a:cxn>
                <a:cxn ang="0">
                  <a:pos x="176" y="0"/>
                </a:cxn>
                <a:cxn ang="0">
                  <a:pos x="352" y="184"/>
                </a:cxn>
                <a:cxn ang="0">
                  <a:pos x="352" y="184"/>
                </a:cxn>
                <a:cxn ang="0">
                  <a:pos x="352" y="184"/>
                </a:cxn>
                <a:cxn ang="0">
                  <a:pos x="176" y="368"/>
                </a:cxn>
                <a:cxn ang="0">
                  <a:pos x="176" y="368"/>
                </a:cxn>
              </a:cxnLst>
              <a:rect l="0" t="0" r="r" b="b"/>
              <a:pathLst>
                <a:path w="352" h="368">
                  <a:moveTo>
                    <a:pt x="176" y="368"/>
                  </a:moveTo>
                  <a:cubicBezTo>
                    <a:pt x="79" y="368"/>
                    <a:pt x="0" y="286"/>
                    <a:pt x="0" y="184"/>
                  </a:cubicBezTo>
                  <a:cubicBezTo>
                    <a:pt x="0" y="184"/>
                    <a:pt x="0" y="184"/>
                    <a:pt x="0" y="184"/>
                  </a:cubicBezTo>
                  <a:lnTo>
                    <a:pt x="0" y="184"/>
                  </a:lnTo>
                  <a:cubicBezTo>
                    <a:pt x="0" y="83"/>
                    <a:pt x="79" y="0"/>
                    <a:pt x="176" y="0"/>
                  </a:cubicBezTo>
                  <a:cubicBezTo>
                    <a:pt x="176" y="0"/>
                    <a:pt x="176" y="0"/>
                    <a:pt x="176" y="0"/>
                  </a:cubicBezTo>
                  <a:lnTo>
                    <a:pt x="176" y="0"/>
                  </a:lnTo>
                  <a:cubicBezTo>
                    <a:pt x="274" y="0"/>
                    <a:pt x="352" y="83"/>
                    <a:pt x="352" y="184"/>
                  </a:cubicBezTo>
                  <a:cubicBezTo>
                    <a:pt x="352" y="184"/>
                    <a:pt x="352" y="184"/>
                    <a:pt x="352" y="184"/>
                  </a:cubicBezTo>
                  <a:lnTo>
                    <a:pt x="352" y="184"/>
                  </a:lnTo>
                  <a:cubicBezTo>
                    <a:pt x="352" y="286"/>
                    <a:pt x="274" y="368"/>
                    <a:pt x="176" y="368"/>
                  </a:cubicBezTo>
                  <a:cubicBezTo>
                    <a:pt x="176" y="368"/>
                    <a:pt x="176" y="368"/>
                    <a:pt x="176" y="368"/>
                  </a:cubicBezTo>
                  <a:close/>
                </a:path>
              </a:pathLst>
            </a:custGeom>
            <a:solidFill>
              <a:srgbClr val="7F7F7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90" name="Freeform 166"/>
            <p:cNvSpPr>
              <a:spLocks noEditPoints="1"/>
            </p:cNvSpPr>
            <p:nvPr/>
          </p:nvSpPr>
          <p:spPr bwMode="auto">
            <a:xfrm>
              <a:off x="8897938" y="2218209"/>
              <a:ext cx="136525" cy="142875"/>
            </a:xfrm>
            <a:custGeom>
              <a:avLst/>
              <a:gdLst/>
              <a:ahLst/>
              <a:cxnLst>
                <a:cxn ang="0">
                  <a:pos x="198" y="416"/>
                </a:cxn>
                <a:cxn ang="0">
                  <a:pos x="159" y="411"/>
                </a:cxn>
                <a:cxn ang="0">
                  <a:pos x="121" y="399"/>
                </a:cxn>
                <a:cxn ang="0">
                  <a:pos x="87" y="379"/>
                </a:cxn>
                <a:cxn ang="0">
                  <a:pos x="56" y="352"/>
                </a:cxn>
                <a:cxn ang="0">
                  <a:pos x="15" y="287"/>
                </a:cxn>
                <a:cxn ang="0">
                  <a:pos x="5" y="248"/>
                </a:cxn>
                <a:cxn ang="0">
                  <a:pos x="1" y="206"/>
                </a:cxn>
                <a:cxn ang="0">
                  <a:pos x="5" y="165"/>
                </a:cxn>
                <a:cxn ang="0">
                  <a:pos x="18" y="124"/>
                </a:cxn>
                <a:cxn ang="0">
                  <a:pos x="61" y="60"/>
                </a:cxn>
                <a:cxn ang="0">
                  <a:pos x="91" y="36"/>
                </a:cxn>
                <a:cxn ang="0">
                  <a:pos x="125" y="17"/>
                </a:cxn>
                <a:cxn ang="0">
                  <a:pos x="163" y="5"/>
                </a:cxn>
                <a:cxn ang="0">
                  <a:pos x="203" y="1"/>
                </a:cxn>
                <a:cxn ang="0">
                  <a:pos x="244" y="6"/>
                </a:cxn>
                <a:cxn ang="0">
                  <a:pos x="281" y="19"/>
                </a:cxn>
                <a:cxn ang="0">
                  <a:pos x="315" y="38"/>
                </a:cxn>
                <a:cxn ang="0">
                  <a:pos x="346" y="66"/>
                </a:cxn>
                <a:cxn ang="0">
                  <a:pos x="385" y="131"/>
                </a:cxn>
                <a:cxn ang="0">
                  <a:pos x="396" y="169"/>
                </a:cxn>
                <a:cxn ang="0">
                  <a:pos x="400" y="211"/>
                </a:cxn>
                <a:cxn ang="0">
                  <a:pos x="396" y="252"/>
                </a:cxn>
                <a:cxn ang="0">
                  <a:pos x="383" y="293"/>
                </a:cxn>
                <a:cxn ang="0">
                  <a:pos x="341" y="356"/>
                </a:cxn>
                <a:cxn ang="0">
                  <a:pos x="311" y="382"/>
                </a:cxn>
                <a:cxn ang="0">
                  <a:pos x="276" y="401"/>
                </a:cxn>
                <a:cxn ang="0">
                  <a:pos x="239" y="412"/>
                </a:cxn>
                <a:cxn ang="0">
                  <a:pos x="234" y="365"/>
                </a:cxn>
                <a:cxn ang="0">
                  <a:pos x="263" y="355"/>
                </a:cxn>
                <a:cxn ang="0">
                  <a:pos x="288" y="341"/>
                </a:cxn>
                <a:cxn ang="0">
                  <a:pos x="310" y="320"/>
                </a:cxn>
                <a:cxn ang="0">
                  <a:pos x="342" y="268"/>
                </a:cxn>
                <a:cxn ang="0">
                  <a:pos x="349" y="239"/>
                </a:cxn>
                <a:cxn ang="0">
                  <a:pos x="353" y="206"/>
                </a:cxn>
                <a:cxn ang="0">
                  <a:pos x="349" y="174"/>
                </a:cxn>
                <a:cxn ang="0">
                  <a:pos x="339" y="144"/>
                </a:cxn>
                <a:cxn ang="0">
                  <a:pos x="305" y="91"/>
                </a:cxn>
                <a:cxn ang="0">
                  <a:pos x="284" y="75"/>
                </a:cxn>
                <a:cxn ang="0">
                  <a:pos x="258" y="60"/>
                </a:cxn>
                <a:cxn ang="0">
                  <a:pos x="229" y="51"/>
                </a:cxn>
                <a:cxn ang="0">
                  <a:pos x="198" y="48"/>
                </a:cxn>
                <a:cxn ang="0">
                  <a:pos x="168" y="52"/>
                </a:cxn>
                <a:cxn ang="0">
                  <a:pos x="140" y="62"/>
                </a:cxn>
                <a:cxn ang="0">
                  <a:pos x="114" y="77"/>
                </a:cxn>
                <a:cxn ang="0">
                  <a:pos x="92" y="97"/>
                </a:cxn>
                <a:cxn ang="0">
                  <a:pos x="59" y="150"/>
                </a:cxn>
                <a:cxn ang="0">
                  <a:pos x="51" y="178"/>
                </a:cxn>
                <a:cxn ang="0">
                  <a:pos x="48" y="211"/>
                </a:cxn>
                <a:cxn ang="0">
                  <a:pos x="52" y="243"/>
                </a:cxn>
                <a:cxn ang="0">
                  <a:pos x="62" y="274"/>
                </a:cxn>
                <a:cxn ang="0">
                  <a:pos x="97" y="325"/>
                </a:cxn>
                <a:cxn ang="0">
                  <a:pos x="118" y="343"/>
                </a:cxn>
                <a:cxn ang="0">
                  <a:pos x="144" y="358"/>
                </a:cxn>
                <a:cxn ang="0">
                  <a:pos x="172" y="365"/>
                </a:cxn>
                <a:cxn ang="0">
                  <a:pos x="203" y="369"/>
                </a:cxn>
                <a:cxn ang="0">
                  <a:pos x="234" y="365"/>
                </a:cxn>
              </a:cxnLst>
              <a:rect l="0" t="0" r="r" b="b"/>
              <a:pathLst>
                <a:path w="401" h="417">
                  <a:moveTo>
                    <a:pt x="203" y="416"/>
                  </a:moveTo>
                  <a:cubicBezTo>
                    <a:pt x="201" y="417"/>
                    <a:pt x="200" y="417"/>
                    <a:pt x="198" y="416"/>
                  </a:cubicBezTo>
                  <a:lnTo>
                    <a:pt x="163" y="412"/>
                  </a:lnTo>
                  <a:cubicBezTo>
                    <a:pt x="161" y="412"/>
                    <a:pt x="160" y="412"/>
                    <a:pt x="159" y="411"/>
                  </a:cubicBezTo>
                  <a:lnTo>
                    <a:pt x="126" y="401"/>
                  </a:lnTo>
                  <a:cubicBezTo>
                    <a:pt x="124" y="401"/>
                    <a:pt x="122" y="400"/>
                    <a:pt x="121" y="399"/>
                  </a:cubicBezTo>
                  <a:lnTo>
                    <a:pt x="91" y="382"/>
                  </a:lnTo>
                  <a:cubicBezTo>
                    <a:pt x="89" y="382"/>
                    <a:pt x="88" y="381"/>
                    <a:pt x="87" y="379"/>
                  </a:cubicBezTo>
                  <a:lnTo>
                    <a:pt x="61" y="356"/>
                  </a:lnTo>
                  <a:cubicBezTo>
                    <a:pt x="59" y="355"/>
                    <a:pt x="58" y="353"/>
                    <a:pt x="56" y="352"/>
                  </a:cubicBezTo>
                  <a:lnTo>
                    <a:pt x="18" y="294"/>
                  </a:lnTo>
                  <a:cubicBezTo>
                    <a:pt x="17" y="292"/>
                    <a:pt x="16" y="289"/>
                    <a:pt x="15" y="287"/>
                  </a:cubicBezTo>
                  <a:lnTo>
                    <a:pt x="5" y="252"/>
                  </a:lnTo>
                  <a:cubicBezTo>
                    <a:pt x="5" y="251"/>
                    <a:pt x="5" y="249"/>
                    <a:pt x="5" y="248"/>
                  </a:cubicBezTo>
                  <a:lnTo>
                    <a:pt x="1" y="211"/>
                  </a:lnTo>
                  <a:cubicBezTo>
                    <a:pt x="0" y="209"/>
                    <a:pt x="0" y="208"/>
                    <a:pt x="1" y="206"/>
                  </a:cubicBezTo>
                  <a:lnTo>
                    <a:pt x="5" y="169"/>
                  </a:lnTo>
                  <a:cubicBezTo>
                    <a:pt x="5" y="167"/>
                    <a:pt x="5" y="166"/>
                    <a:pt x="5" y="165"/>
                  </a:cubicBezTo>
                  <a:lnTo>
                    <a:pt x="15" y="131"/>
                  </a:lnTo>
                  <a:cubicBezTo>
                    <a:pt x="16" y="128"/>
                    <a:pt x="17" y="126"/>
                    <a:pt x="18" y="124"/>
                  </a:cubicBezTo>
                  <a:lnTo>
                    <a:pt x="56" y="65"/>
                  </a:lnTo>
                  <a:cubicBezTo>
                    <a:pt x="58" y="63"/>
                    <a:pt x="59" y="62"/>
                    <a:pt x="61" y="60"/>
                  </a:cubicBezTo>
                  <a:lnTo>
                    <a:pt x="87" y="38"/>
                  </a:lnTo>
                  <a:cubicBezTo>
                    <a:pt x="88" y="37"/>
                    <a:pt x="89" y="36"/>
                    <a:pt x="91" y="36"/>
                  </a:cubicBezTo>
                  <a:lnTo>
                    <a:pt x="121" y="19"/>
                  </a:lnTo>
                  <a:cubicBezTo>
                    <a:pt x="122" y="18"/>
                    <a:pt x="123" y="17"/>
                    <a:pt x="125" y="17"/>
                  </a:cubicBezTo>
                  <a:lnTo>
                    <a:pt x="158" y="6"/>
                  </a:lnTo>
                  <a:cubicBezTo>
                    <a:pt x="159" y="5"/>
                    <a:pt x="161" y="5"/>
                    <a:pt x="163" y="5"/>
                  </a:cubicBezTo>
                  <a:lnTo>
                    <a:pt x="198" y="1"/>
                  </a:lnTo>
                  <a:cubicBezTo>
                    <a:pt x="200" y="0"/>
                    <a:pt x="201" y="0"/>
                    <a:pt x="203" y="1"/>
                  </a:cubicBezTo>
                  <a:lnTo>
                    <a:pt x="239" y="5"/>
                  </a:lnTo>
                  <a:cubicBezTo>
                    <a:pt x="241" y="5"/>
                    <a:pt x="242" y="5"/>
                    <a:pt x="244" y="6"/>
                  </a:cubicBezTo>
                  <a:lnTo>
                    <a:pt x="277" y="17"/>
                  </a:lnTo>
                  <a:cubicBezTo>
                    <a:pt x="279" y="17"/>
                    <a:pt x="280" y="18"/>
                    <a:pt x="281" y="19"/>
                  </a:cubicBezTo>
                  <a:lnTo>
                    <a:pt x="311" y="36"/>
                  </a:lnTo>
                  <a:cubicBezTo>
                    <a:pt x="313" y="36"/>
                    <a:pt x="314" y="37"/>
                    <a:pt x="315" y="38"/>
                  </a:cubicBezTo>
                  <a:lnTo>
                    <a:pt x="341" y="60"/>
                  </a:lnTo>
                  <a:cubicBezTo>
                    <a:pt x="343" y="62"/>
                    <a:pt x="344" y="64"/>
                    <a:pt x="346" y="66"/>
                  </a:cubicBezTo>
                  <a:lnTo>
                    <a:pt x="383" y="125"/>
                  </a:lnTo>
                  <a:cubicBezTo>
                    <a:pt x="384" y="127"/>
                    <a:pt x="385" y="129"/>
                    <a:pt x="385" y="131"/>
                  </a:cubicBezTo>
                  <a:lnTo>
                    <a:pt x="395" y="165"/>
                  </a:lnTo>
                  <a:cubicBezTo>
                    <a:pt x="396" y="166"/>
                    <a:pt x="396" y="167"/>
                    <a:pt x="396" y="169"/>
                  </a:cubicBezTo>
                  <a:lnTo>
                    <a:pt x="400" y="206"/>
                  </a:lnTo>
                  <a:cubicBezTo>
                    <a:pt x="401" y="208"/>
                    <a:pt x="401" y="209"/>
                    <a:pt x="400" y="211"/>
                  </a:cubicBezTo>
                  <a:lnTo>
                    <a:pt x="396" y="248"/>
                  </a:lnTo>
                  <a:cubicBezTo>
                    <a:pt x="396" y="249"/>
                    <a:pt x="396" y="251"/>
                    <a:pt x="396" y="252"/>
                  </a:cubicBezTo>
                  <a:lnTo>
                    <a:pt x="386" y="287"/>
                  </a:lnTo>
                  <a:cubicBezTo>
                    <a:pt x="385" y="289"/>
                    <a:pt x="384" y="291"/>
                    <a:pt x="383" y="293"/>
                  </a:cubicBezTo>
                  <a:lnTo>
                    <a:pt x="346" y="351"/>
                  </a:lnTo>
                  <a:cubicBezTo>
                    <a:pt x="344" y="353"/>
                    <a:pt x="343" y="355"/>
                    <a:pt x="341" y="356"/>
                  </a:cubicBezTo>
                  <a:lnTo>
                    <a:pt x="315" y="379"/>
                  </a:lnTo>
                  <a:cubicBezTo>
                    <a:pt x="314" y="381"/>
                    <a:pt x="313" y="382"/>
                    <a:pt x="311" y="382"/>
                  </a:cubicBezTo>
                  <a:lnTo>
                    <a:pt x="281" y="399"/>
                  </a:lnTo>
                  <a:cubicBezTo>
                    <a:pt x="280" y="400"/>
                    <a:pt x="278" y="401"/>
                    <a:pt x="276" y="401"/>
                  </a:cubicBezTo>
                  <a:lnTo>
                    <a:pt x="243" y="411"/>
                  </a:lnTo>
                  <a:cubicBezTo>
                    <a:pt x="242" y="412"/>
                    <a:pt x="241" y="412"/>
                    <a:pt x="239" y="412"/>
                  </a:cubicBezTo>
                  <a:lnTo>
                    <a:pt x="203" y="416"/>
                  </a:lnTo>
                  <a:close/>
                  <a:moveTo>
                    <a:pt x="234" y="365"/>
                  </a:moveTo>
                  <a:lnTo>
                    <a:pt x="230" y="365"/>
                  </a:lnTo>
                  <a:lnTo>
                    <a:pt x="263" y="355"/>
                  </a:lnTo>
                  <a:lnTo>
                    <a:pt x="258" y="358"/>
                  </a:lnTo>
                  <a:lnTo>
                    <a:pt x="288" y="341"/>
                  </a:lnTo>
                  <a:lnTo>
                    <a:pt x="284" y="343"/>
                  </a:lnTo>
                  <a:lnTo>
                    <a:pt x="310" y="320"/>
                  </a:lnTo>
                  <a:lnTo>
                    <a:pt x="305" y="326"/>
                  </a:lnTo>
                  <a:lnTo>
                    <a:pt x="342" y="268"/>
                  </a:lnTo>
                  <a:lnTo>
                    <a:pt x="339" y="274"/>
                  </a:lnTo>
                  <a:lnTo>
                    <a:pt x="349" y="239"/>
                  </a:lnTo>
                  <a:lnTo>
                    <a:pt x="349" y="243"/>
                  </a:lnTo>
                  <a:lnTo>
                    <a:pt x="353" y="206"/>
                  </a:lnTo>
                  <a:lnTo>
                    <a:pt x="353" y="211"/>
                  </a:lnTo>
                  <a:lnTo>
                    <a:pt x="349" y="174"/>
                  </a:lnTo>
                  <a:lnTo>
                    <a:pt x="349" y="178"/>
                  </a:lnTo>
                  <a:lnTo>
                    <a:pt x="339" y="144"/>
                  </a:lnTo>
                  <a:lnTo>
                    <a:pt x="342" y="150"/>
                  </a:lnTo>
                  <a:lnTo>
                    <a:pt x="305" y="91"/>
                  </a:lnTo>
                  <a:lnTo>
                    <a:pt x="310" y="97"/>
                  </a:lnTo>
                  <a:lnTo>
                    <a:pt x="284" y="75"/>
                  </a:lnTo>
                  <a:lnTo>
                    <a:pt x="288" y="77"/>
                  </a:lnTo>
                  <a:lnTo>
                    <a:pt x="258" y="60"/>
                  </a:lnTo>
                  <a:lnTo>
                    <a:pt x="262" y="62"/>
                  </a:lnTo>
                  <a:lnTo>
                    <a:pt x="229" y="51"/>
                  </a:lnTo>
                  <a:lnTo>
                    <a:pt x="234" y="52"/>
                  </a:lnTo>
                  <a:lnTo>
                    <a:pt x="198" y="48"/>
                  </a:lnTo>
                  <a:lnTo>
                    <a:pt x="203" y="48"/>
                  </a:lnTo>
                  <a:lnTo>
                    <a:pt x="168" y="52"/>
                  </a:lnTo>
                  <a:lnTo>
                    <a:pt x="173" y="51"/>
                  </a:lnTo>
                  <a:lnTo>
                    <a:pt x="140" y="62"/>
                  </a:lnTo>
                  <a:lnTo>
                    <a:pt x="144" y="60"/>
                  </a:lnTo>
                  <a:lnTo>
                    <a:pt x="114" y="77"/>
                  </a:lnTo>
                  <a:lnTo>
                    <a:pt x="118" y="75"/>
                  </a:lnTo>
                  <a:lnTo>
                    <a:pt x="92" y="97"/>
                  </a:lnTo>
                  <a:lnTo>
                    <a:pt x="97" y="91"/>
                  </a:lnTo>
                  <a:lnTo>
                    <a:pt x="59" y="150"/>
                  </a:lnTo>
                  <a:lnTo>
                    <a:pt x="61" y="144"/>
                  </a:lnTo>
                  <a:lnTo>
                    <a:pt x="51" y="178"/>
                  </a:lnTo>
                  <a:lnTo>
                    <a:pt x="52" y="174"/>
                  </a:lnTo>
                  <a:lnTo>
                    <a:pt x="48" y="211"/>
                  </a:lnTo>
                  <a:lnTo>
                    <a:pt x="48" y="206"/>
                  </a:lnTo>
                  <a:lnTo>
                    <a:pt x="52" y="243"/>
                  </a:lnTo>
                  <a:lnTo>
                    <a:pt x="52" y="239"/>
                  </a:lnTo>
                  <a:lnTo>
                    <a:pt x="62" y="274"/>
                  </a:lnTo>
                  <a:lnTo>
                    <a:pt x="59" y="267"/>
                  </a:lnTo>
                  <a:lnTo>
                    <a:pt x="97" y="325"/>
                  </a:lnTo>
                  <a:lnTo>
                    <a:pt x="92" y="320"/>
                  </a:lnTo>
                  <a:lnTo>
                    <a:pt x="118" y="343"/>
                  </a:lnTo>
                  <a:lnTo>
                    <a:pt x="114" y="341"/>
                  </a:lnTo>
                  <a:lnTo>
                    <a:pt x="144" y="358"/>
                  </a:lnTo>
                  <a:lnTo>
                    <a:pt x="139" y="355"/>
                  </a:lnTo>
                  <a:lnTo>
                    <a:pt x="172" y="365"/>
                  </a:lnTo>
                  <a:lnTo>
                    <a:pt x="168" y="365"/>
                  </a:lnTo>
                  <a:lnTo>
                    <a:pt x="203" y="369"/>
                  </a:lnTo>
                  <a:lnTo>
                    <a:pt x="198" y="369"/>
                  </a:lnTo>
                  <a:lnTo>
                    <a:pt x="234" y="365"/>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91" name="Rectangle 167"/>
            <p:cNvSpPr>
              <a:spLocks noChangeArrowheads="1"/>
            </p:cNvSpPr>
            <p:nvPr/>
          </p:nvSpPr>
          <p:spPr bwMode="auto">
            <a:xfrm>
              <a:off x="8286750" y="2448397"/>
              <a:ext cx="496888" cy="15875"/>
            </a:xfrm>
            <a:prstGeom prst="rect">
              <a:avLst/>
            </a:pr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92" name="Freeform 168"/>
            <p:cNvSpPr>
              <a:spLocks/>
            </p:cNvSpPr>
            <p:nvPr/>
          </p:nvSpPr>
          <p:spPr bwMode="auto">
            <a:xfrm>
              <a:off x="8162925" y="2391247"/>
              <a:ext cx="123825" cy="125413"/>
            </a:xfrm>
            <a:custGeom>
              <a:avLst/>
              <a:gdLst/>
              <a:ahLst/>
              <a:cxnLst>
                <a:cxn ang="0">
                  <a:pos x="184" y="368"/>
                </a:cxn>
                <a:cxn ang="0">
                  <a:pos x="0" y="184"/>
                </a:cxn>
                <a:cxn ang="0">
                  <a:pos x="0" y="184"/>
                </a:cxn>
                <a:cxn ang="0">
                  <a:pos x="0" y="184"/>
                </a:cxn>
                <a:cxn ang="0">
                  <a:pos x="184" y="0"/>
                </a:cxn>
                <a:cxn ang="0">
                  <a:pos x="184" y="0"/>
                </a:cxn>
                <a:cxn ang="0">
                  <a:pos x="184" y="0"/>
                </a:cxn>
                <a:cxn ang="0">
                  <a:pos x="368" y="184"/>
                </a:cxn>
                <a:cxn ang="0">
                  <a:pos x="368" y="184"/>
                </a:cxn>
                <a:cxn ang="0">
                  <a:pos x="368" y="184"/>
                </a:cxn>
                <a:cxn ang="0">
                  <a:pos x="184" y="368"/>
                </a:cxn>
                <a:cxn ang="0">
                  <a:pos x="184" y="368"/>
                </a:cxn>
              </a:cxnLst>
              <a:rect l="0" t="0" r="r" b="b"/>
              <a:pathLst>
                <a:path w="368" h="368">
                  <a:moveTo>
                    <a:pt x="184" y="368"/>
                  </a:moveTo>
                  <a:cubicBezTo>
                    <a:pt x="83" y="368"/>
                    <a:pt x="0" y="286"/>
                    <a:pt x="0" y="184"/>
                  </a:cubicBezTo>
                  <a:cubicBezTo>
                    <a:pt x="0" y="184"/>
                    <a:pt x="0" y="184"/>
                    <a:pt x="0" y="184"/>
                  </a:cubicBezTo>
                  <a:lnTo>
                    <a:pt x="0" y="184"/>
                  </a:lnTo>
                  <a:cubicBezTo>
                    <a:pt x="0" y="83"/>
                    <a:pt x="83" y="0"/>
                    <a:pt x="184" y="0"/>
                  </a:cubicBezTo>
                  <a:cubicBezTo>
                    <a:pt x="184" y="0"/>
                    <a:pt x="184" y="0"/>
                    <a:pt x="184" y="0"/>
                  </a:cubicBezTo>
                  <a:lnTo>
                    <a:pt x="184" y="0"/>
                  </a:lnTo>
                  <a:cubicBezTo>
                    <a:pt x="286" y="0"/>
                    <a:pt x="368" y="83"/>
                    <a:pt x="368" y="184"/>
                  </a:cubicBezTo>
                  <a:cubicBezTo>
                    <a:pt x="368" y="184"/>
                    <a:pt x="368" y="184"/>
                    <a:pt x="368" y="184"/>
                  </a:cubicBezTo>
                  <a:lnTo>
                    <a:pt x="368" y="184"/>
                  </a:lnTo>
                  <a:cubicBezTo>
                    <a:pt x="368" y="286"/>
                    <a:pt x="286" y="368"/>
                    <a:pt x="184" y="368"/>
                  </a:cubicBezTo>
                  <a:cubicBezTo>
                    <a:pt x="184" y="368"/>
                    <a:pt x="184" y="368"/>
                    <a:pt x="184" y="368"/>
                  </a:cubicBezTo>
                  <a:close/>
                </a:path>
              </a:pathLst>
            </a:custGeom>
            <a:solidFill>
              <a:srgbClr val="7F7F7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93" name="Freeform 169"/>
            <p:cNvSpPr>
              <a:spLocks noEditPoints="1"/>
            </p:cNvSpPr>
            <p:nvPr/>
          </p:nvSpPr>
          <p:spPr bwMode="auto">
            <a:xfrm>
              <a:off x="8154988" y="2383309"/>
              <a:ext cx="139700" cy="141288"/>
            </a:xfrm>
            <a:custGeom>
              <a:avLst/>
              <a:gdLst/>
              <a:ahLst/>
              <a:cxnLst>
                <a:cxn ang="0">
                  <a:pos x="169" y="412"/>
                </a:cxn>
                <a:cxn ang="0">
                  <a:pos x="126" y="400"/>
                </a:cxn>
                <a:cxn ang="0">
                  <a:pos x="63" y="357"/>
                </a:cxn>
                <a:cxn ang="0">
                  <a:pos x="35" y="323"/>
                </a:cxn>
                <a:cxn ang="0">
                  <a:pos x="6" y="253"/>
                </a:cxn>
                <a:cxn ang="0">
                  <a:pos x="1" y="206"/>
                </a:cxn>
                <a:cxn ang="0">
                  <a:pos x="17" y="130"/>
                </a:cxn>
                <a:cxn ang="0">
                  <a:pos x="38" y="90"/>
                </a:cxn>
                <a:cxn ang="0">
                  <a:pos x="90" y="38"/>
                </a:cxn>
                <a:cxn ang="0">
                  <a:pos x="130" y="17"/>
                </a:cxn>
                <a:cxn ang="0">
                  <a:pos x="206" y="1"/>
                </a:cxn>
                <a:cxn ang="0">
                  <a:pos x="253" y="6"/>
                </a:cxn>
                <a:cxn ang="0">
                  <a:pos x="323" y="35"/>
                </a:cxn>
                <a:cxn ang="0">
                  <a:pos x="357" y="63"/>
                </a:cxn>
                <a:cxn ang="0">
                  <a:pos x="400" y="126"/>
                </a:cxn>
                <a:cxn ang="0">
                  <a:pos x="412" y="169"/>
                </a:cxn>
                <a:cxn ang="0">
                  <a:pos x="412" y="248"/>
                </a:cxn>
                <a:cxn ang="0">
                  <a:pos x="400" y="292"/>
                </a:cxn>
                <a:cxn ang="0">
                  <a:pos x="357" y="354"/>
                </a:cxn>
                <a:cxn ang="0">
                  <a:pos x="323" y="383"/>
                </a:cxn>
                <a:cxn ang="0">
                  <a:pos x="252" y="412"/>
                </a:cxn>
                <a:cxn ang="0">
                  <a:pos x="243" y="365"/>
                </a:cxn>
                <a:cxn ang="0">
                  <a:pos x="269" y="357"/>
                </a:cxn>
                <a:cxn ang="0">
                  <a:pos x="323" y="320"/>
                </a:cxn>
                <a:cxn ang="0">
                  <a:pos x="340" y="300"/>
                </a:cxn>
                <a:cxn ang="0">
                  <a:pos x="365" y="239"/>
                </a:cxn>
                <a:cxn ang="0">
                  <a:pos x="369" y="211"/>
                </a:cxn>
                <a:cxn ang="0">
                  <a:pos x="355" y="144"/>
                </a:cxn>
                <a:cxn ang="0">
                  <a:pos x="343" y="121"/>
                </a:cxn>
                <a:cxn ang="0">
                  <a:pos x="296" y="75"/>
                </a:cxn>
                <a:cxn ang="0">
                  <a:pos x="273" y="62"/>
                </a:cxn>
                <a:cxn ang="0">
                  <a:pos x="206" y="48"/>
                </a:cxn>
                <a:cxn ang="0">
                  <a:pos x="179" y="51"/>
                </a:cxn>
                <a:cxn ang="0">
                  <a:pos x="117" y="78"/>
                </a:cxn>
                <a:cxn ang="0">
                  <a:pos x="97" y="94"/>
                </a:cxn>
                <a:cxn ang="0">
                  <a:pos x="61" y="149"/>
                </a:cxn>
                <a:cxn ang="0">
                  <a:pos x="52" y="174"/>
                </a:cxn>
                <a:cxn ang="0">
                  <a:pos x="52" y="243"/>
                </a:cxn>
                <a:cxn ang="0">
                  <a:pos x="61" y="269"/>
                </a:cxn>
                <a:cxn ang="0">
                  <a:pos x="97" y="323"/>
                </a:cxn>
                <a:cxn ang="0">
                  <a:pos x="117" y="340"/>
                </a:cxn>
                <a:cxn ang="0">
                  <a:pos x="178" y="365"/>
                </a:cxn>
                <a:cxn ang="0">
                  <a:pos x="206" y="369"/>
                </a:cxn>
              </a:cxnLst>
              <a:rect l="0" t="0" r="r" b="b"/>
              <a:pathLst>
                <a:path w="417" h="417">
                  <a:moveTo>
                    <a:pt x="211" y="416"/>
                  </a:moveTo>
                  <a:cubicBezTo>
                    <a:pt x="209" y="417"/>
                    <a:pt x="208" y="417"/>
                    <a:pt x="206" y="416"/>
                  </a:cubicBezTo>
                  <a:lnTo>
                    <a:pt x="169" y="412"/>
                  </a:lnTo>
                  <a:cubicBezTo>
                    <a:pt x="167" y="412"/>
                    <a:pt x="166" y="412"/>
                    <a:pt x="165" y="411"/>
                  </a:cubicBezTo>
                  <a:lnTo>
                    <a:pt x="131" y="401"/>
                  </a:lnTo>
                  <a:cubicBezTo>
                    <a:pt x="129" y="401"/>
                    <a:pt x="128" y="400"/>
                    <a:pt x="126" y="400"/>
                  </a:cubicBezTo>
                  <a:lnTo>
                    <a:pt x="94" y="383"/>
                  </a:lnTo>
                  <a:cubicBezTo>
                    <a:pt x="93" y="382"/>
                    <a:pt x="91" y="381"/>
                    <a:pt x="90" y="380"/>
                  </a:cubicBezTo>
                  <a:lnTo>
                    <a:pt x="63" y="357"/>
                  </a:lnTo>
                  <a:cubicBezTo>
                    <a:pt x="62" y="356"/>
                    <a:pt x="61" y="355"/>
                    <a:pt x="60" y="354"/>
                  </a:cubicBezTo>
                  <a:lnTo>
                    <a:pt x="38" y="327"/>
                  </a:lnTo>
                  <a:cubicBezTo>
                    <a:pt x="37" y="325"/>
                    <a:pt x="36" y="324"/>
                    <a:pt x="35" y="323"/>
                  </a:cubicBezTo>
                  <a:lnTo>
                    <a:pt x="18" y="292"/>
                  </a:lnTo>
                  <a:cubicBezTo>
                    <a:pt x="18" y="291"/>
                    <a:pt x="17" y="289"/>
                    <a:pt x="17" y="288"/>
                  </a:cubicBezTo>
                  <a:lnTo>
                    <a:pt x="6" y="253"/>
                  </a:lnTo>
                  <a:cubicBezTo>
                    <a:pt x="5" y="251"/>
                    <a:pt x="5" y="250"/>
                    <a:pt x="5" y="248"/>
                  </a:cubicBezTo>
                  <a:lnTo>
                    <a:pt x="1" y="211"/>
                  </a:lnTo>
                  <a:cubicBezTo>
                    <a:pt x="0" y="209"/>
                    <a:pt x="0" y="208"/>
                    <a:pt x="1" y="206"/>
                  </a:cubicBezTo>
                  <a:lnTo>
                    <a:pt x="5" y="169"/>
                  </a:lnTo>
                  <a:cubicBezTo>
                    <a:pt x="5" y="167"/>
                    <a:pt x="5" y="166"/>
                    <a:pt x="6" y="164"/>
                  </a:cubicBezTo>
                  <a:lnTo>
                    <a:pt x="17" y="130"/>
                  </a:lnTo>
                  <a:cubicBezTo>
                    <a:pt x="17" y="129"/>
                    <a:pt x="18" y="127"/>
                    <a:pt x="18" y="126"/>
                  </a:cubicBezTo>
                  <a:lnTo>
                    <a:pt x="35" y="94"/>
                  </a:lnTo>
                  <a:cubicBezTo>
                    <a:pt x="36" y="93"/>
                    <a:pt x="37" y="92"/>
                    <a:pt x="38" y="90"/>
                  </a:cubicBezTo>
                  <a:lnTo>
                    <a:pt x="60" y="63"/>
                  </a:lnTo>
                  <a:cubicBezTo>
                    <a:pt x="61" y="62"/>
                    <a:pt x="62" y="61"/>
                    <a:pt x="63" y="60"/>
                  </a:cubicBezTo>
                  <a:lnTo>
                    <a:pt x="90" y="38"/>
                  </a:lnTo>
                  <a:cubicBezTo>
                    <a:pt x="92" y="37"/>
                    <a:pt x="93" y="36"/>
                    <a:pt x="94" y="35"/>
                  </a:cubicBezTo>
                  <a:lnTo>
                    <a:pt x="126" y="18"/>
                  </a:lnTo>
                  <a:cubicBezTo>
                    <a:pt x="127" y="18"/>
                    <a:pt x="129" y="17"/>
                    <a:pt x="130" y="17"/>
                  </a:cubicBezTo>
                  <a:lnTo>
                    <a:pt x="164" y="6"/>
                  </a:lnTo>
                  <a:cubicBezTo>
                    <a:pt x="166" y="5"/>
                    <a:pt x="167" y="5"/>
                    <a:pt x="169" y="5"/>
                  </a:cubicBezTo>
                  <a:lnTo>
                    <a:pt x="206" y="1"/>
                  </a:lnTo>
                  <a:cubicBezTo>
                    <a:pt x="208" y="0"/>
                    <a:pt x="209" y="0"/>
                    <a:pt x="211" y="1"/>
                  </a:cubicBezTo>
                  <a:lnTo>
                    <a:pt x="248" y="5"/>
                  </a:lnTo>
                  <a:cubicBezTo>
                    <a:pt x="250" y="5"/>
                    <a:pt x="251" y="5"/>
                    <a:pt x="253" y="6"/>
                  </a:cubicBezTo>
                  <a:lnTo>
                    <a:pt x="288" y="17"/>
                  </a:lnTo>
                  <a:cubicBezTo>
                    <a:pt x="289" y="17"/>
                    <a:pt x="291" y="18"/>
                    <a:pt x="292" y="18"/>
                  </a:cubicBezTo>
                  <a:lnTo>
                    <a:pt x="323" y="35"/>
                  </a:lnTo>
                  <a:cubicBezTo>
                    <a:pt x="324" y="36"/>
                    <a:pt x="325" y="37"/>
                    <a:pt x="327" y="38"/>
                  </a:cubicBezTo>
                  <a:lnTo>
                    <a:pt x="354" y="60"/>
                  </a:lnTo>
                  <a:cubicBezTo>
                    <a:pt x="355" y="61"/>
                    <a:pt x="356" y="62"/>
                    <a:pt x="357" y="63"/>
                  </a:cubicBezTo>
                  <a:lnTo>
                    <a:pt x="380" y="90"/>
                  </a:lnTo>
                  <a:cubicBezTo>
                    <a:pt x="381" y="91"/>
                    <a:pt x="382" y="93"/>
                    <a:pt x="383" y="94"/>
                  </a:cubicBezTo>
                  <a:lnTo>
                    <a:pt x="400" y="126"/>
                  </a:lnTo>
                  <a:cubicBezTo>
                    <a:pt x="400" y="128"/>
                    <a:pt x="401" y="129"/>
                    <a:pt x="401" y="131"/>
                  </a:cubicBezTo>
                  <a:lnTo>
                    <a:pt x="411" y="165"/>
                  </a:lnTo>
                  <a:cubicBezTo>
                    <a:pt x="412" y="166"/>
                    <a:pt x="412" y="167"/>
                    <a:pt x="412" y="169"/>
                  </a:cubicBezTo>
                  <a:lnTo>
                    <a:pt x="416" y="206"/>
                  </a:lnTo>
                  <a:cubicBezTo>
                    <a:pt x="417" y="208"/>
                    <a:pt x="417" y="209"/>
                    <a:pt x="416" y="211"/>
                  </a:cubicBezTo>
                  <a:lnTo>
                    <a:pt x="412" y="248"/>
                  </a:lnTo>
                  <a:cubicBezTo>
                    <a:pt x="412" y="249"/>
                    <a:pt x="412" y="251"/>
                    <a:pt x="412" y="252"/>
                  </a:cubicBezTo>
                  <a:lnTo>
                    <a:pt x="402" y="287"/>
                  </a:lnTo>
                  <a:cubicBezTo>
                    <a:pt x="401" y="289"/>
                    <a:pt x="400" y="290"/>
                    <a:pt x="400" y="292"/>
                  </a:cubicBezTo>
                  <a:lnTo>
                    <a:pt x="383" y="323"/>
                  </a:lnTo>
                  <a:cubicBezTo>
                    <a:pt x="382" y="324"/>
                    <a:pt x="381" y="326"/>
                    <a:pt x="380" y="327"/>
                  </a:cubicBezTo>
                  <a:lnTo>
                    <a:pt x="357" y="354"/>
                  </a:lnTo>
                  <a:cubicBezTo>
                    <a:pt x="356" y="355"/>
                    <a:pt x="355" y="356"/>
                    <a:pt x="354" y="357"/>
                  </a:cubicBezTo>
                  <a:lnTo>
                    <a:pt x="327" y="380"/>
                  </a:lnTo>
                  <a:cubicBezTo>
                    <a:pt x="326" y="381"/>
                    <a:pt x="324" y="382"/>
                    <a:pt x="323" y="383"/>
                  </a:cubicBezTo>
                  <a:lnTo>
                    <a:pt x="292" y="400"/>
                  </a:lnTo>
                  <a:cubicBezTo>
                    <a:pt x="290" y="400"/>
                    <a:pt x="289" y="401"/>
                    <a:pt x="287" y="402"/>
                  </a:cubicBezTo>
                  <a:lnTo>
                    <a:pt x="252" y="412"/>
                  </a:lnTo>
                  <a:cubicBezTo>
                    <a:pt x="251" y="412"/>
                    <a:pt x="249" y="412"/>
                    <a:pt x="248" y="412"/>
                  </a:cubicBezTo>
                  <a:lnTo>
                    <a:pt x="211" y="416"/>
                  </a:lnTo>
                  <a:close/>
                  <a:moveTo>
                    <a:pt x="243" y="365"/>
                  </a:moveTo>
                  <a:lnTo>
                    <a:pt x="239" y="365"/>
                  </a:lnTo>
                  <a:lnTo>
                    <a:pt x="274" y="355"/>
                  </a:lnTo>
                  <a:lnTo>
                    <a:pt x="269" y="357"/>
                  </a:lnTo>
                  <a:lnTo>
                    <a:pt x="300" y="340"/>
                  </a:lnTo>
                  <a:lnTo>
                    <a:pt x="296" y="343"/>
                  </a:lnTo>
                  <a:lnTo>
                    <a:pt x="323" y="320"/>
                  </a:lnTo>
                  <a:lnTo>
                    <a:pt x="320" y="323"/>
                  </a:lnTo>
                  <a:lnTo>
                    <a:pt x="343" y="296"/>
                  </a:lnTo>
                  <a:lnTo>
                    <a:pt x="340" y="300"/>
                  </a:lnTo>
                  <a:lnTo>
                    <a:pt x="357" y="269"/>
                  </a:lnTo>
                  <a:lnTo>
                    <a:pt x="355" y="274"/>
                  </a:lnTo>
                  <a:lnTo>
                    <a:pt x="365" y="239"/>
                  </a:lnTo>
                  <a:lnTo>
                    <a:pt x="365" y="243"/>
                  </a:lnTo>
                  <a:lnTo>
                    <a:pt x="369" y="206"/>
                  </a:lnTo>
                  <a:lnTo>
                    <a:pt x="369" y="211"/>
                  </a:lnTo>
                  <a:lnTo>
                    <a:pt x="365" y="174"/>
                  </a:lnTo>
                  <a:lnTo>
                    <a:pt x="365" y="178"/>
                  </a:lnTo>
                  <a:lnTo>
                    <a:pt x="355" y="144"/>
                  </a:lnTo>
                  <a:lnTo>
                    <a:pt x="357" y="149"/>
                  </a:lnTo>
                  <a:lnTo>
                    <a:pt x="340" y="117"/>
                  </a:lnTo>
                  <a:lnTo>
                    <a:pt x="343" y="121"/>
                  </a:lnTo>
                  <a:lnTo>
                    <a:pt x="320" y="94"/>
                  </a:lnTo>
                  <a:lnTo>
                    <a:pt x="323" y="97"/>
                  </a:lnTo>
                  <a:lnTo>
                    <a:pt x="296" y="75"/>
                  </a:lnTo>
                  <a:lnTo>
                    <a:pt x="300" y="78"/>
                  </a:lnTo>
                  <a:lnTo>
                    <a:pt x="269" y="61"/>
                  </a:lnTo>
                  <a:lnTo>
                    <a:pt x="273" y="62"/>
                  </a:lnTo>
                  <a:lnTo>
                    <a:pt x="238" y="51"/>
                  </a:lnTo>
                  <a:lnTo>
                    <a:pt x="243" y="52"/>
                  </a:lnTo>
                  <a:lnTo>
                    <a:pt x="206" y="48"/>
                  </a:lnTo>
                  <a:lnTo>
                    <a:pt x="211" y="48"/>
                  </a:lnTo>
                  <a:lnTo>
                    <a:pt x="174" y="52"/>
                  </a:lnTo>
                  <a:lnTo>
                    <a:pt x="179" y="51"/>
                  </a:lnTo>
                  <a:lnTo>
                    <a:pt x="145" y="62"/>
                  </a:lnTo>
                  <a:lnTo>
                    <a:pt x="149" y="61"/>
                  </a:lnTo>
                  <a:lnTo>
                    <a:pt x="117" y="78"/>
                  </a:lnTo>
                  <a:lnTo>
                    <a:pt x="121" y="75"/>
                  </a:lnTo>
                  <a:lnTo>
                    <a:pt x="94" y="97"/>
                  </a:lnTo>
                  <a:lnTo>
                    <a:pt x="97" y="94"/>
                  </a:lnTo>
                  <a:lnTo>
                    <a:pt x="75" y="121"/>
                  </a:lnTo>
                  <a:lnTo>
                    <a:pt x="78" y="117"/>
                  </a:lnTo>
                  <a:lnTo>
                    <a:pt x="61" y="149"/>
                  </a:lnTo>
                  <a:lnTo>
                    <a:pt x="62" y="145"/>
                  </a:lnTo>
                  <a:lnTo>
                    <a:pt x="51" y="179"/>
                  </a:lnTo>
                  <a:lnTo>
                    <a:pt x="52" y="174"/>
                  </a:lnTo>
                  <a:lnTo>
                    <a:pt x="48" y="211"/>
                  </a:lnTo>
                  <a:lnTo>
                    <a:pt x="48" y="206"/>
                  </a:lnTo>
                  <a:lnTo>
                    <a:pt x="52" y="243"/>
                  </a:lnTo>
                  <a:lnTo>
                    <a:pt x="51" y="238"/>
                  </a:lnTo>
                  <a:lnTo>
                    <a:pt x="62" y="273"/>
                  </a:lnTo>
                  <a:lnTo>
                    <a:pt x="61" y="269"/>
                  </a:lnTo>
                  <a:lnTo>
                    <a:pt x="78" y="300"/>
                  </a:lnTo>
                  <a:lnTo>
                    <a:pt x="75" y="296"/>
                  </a:lnTo>
                  <a:lnTo>
                    <a:pt x="97" y="323"/>
                  </a:lnTo>
                  <a:lnTo>
                    <a:pt x="94" y="320"/>
                  </a:lnTo>
                  <a:lnTo>
                    <a:pt x="121" y="343"/>
                  </a:lnTo>
                  <a:lnTo>
                    <a:pt x="117" y="340"/>
                  </a:lnTo>
                  <a:lnTo>
                    <a:pt x="149" y="357"/>
                  </a:lnTo>
                  <a:lnTo>
                    <a:pt x="144" y="355"/>
                  </a:lnTo>
                  <a:lnTo>
                    <a:pt x="178" y="365"/>
                  </a:lnTo>
                  <a:lnTo>
                    <a:pt x="174" y="365"/>
                  </a:lnTo>
                  <a:lnTo>
                    <a:pt x="211" y="369"/>
                  </a:lnTo>
                  <a:lnTo>
                    <a:pt x="206" y="369"/>
                  </a:lnTo>
                  <a:lnTo>
                    <a:pt x="243" y="365"/>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94" name="Freeform 170"/>
            <p:cNvSpPr>
              <a:spLocks/>
            </p:cNvSpPr>
            <p:nvPr/>
          </p:nvSpPr>
          <p:spPr bwMode="auto">
            <a:xfrm>
              <a:off x="8367713" y="2391247"/>
              <a:ext cx="123825" cy="125413"/>
            </a:xfrm>
            <a:custGeom>
              <a:avLst/>
              <a:gdLst/>
              <a:ahLst/>
              <a:cxnLst>
                <a:cxn ang="0">
                  <a:pos x="184" y="368"/>
                </a:cxn>
                <a:cxn ang="0">
                  <a:pos x="0" y="184"/>
                </a:cxn>
                <a:cxn ang="0">
                  <a:pos x="0" y="184"/>
                </a:cxn>
                <a:cxn ang="0">
                  <a:pos x="0" y="184"/>
                </a:cxn>
                <a:cxn ang="0">
                  <a:pos x="184" y="0"/>
                </a:cxn>
                <a:cxn ang="0">
                  <a:pos x="184" y="0"/>
                </a:cxn>
                <a:cxn ang="0">
                  <a:pos x="184" y="0"/>
                </a:cxn>
                <a:cxn ang="0">
                  <a:pos x="368" y="184"/>
                </a:cxn>
                <a:cxn ang="0">
                  <a:pos x="368" y="184"/>
                </a:cxn>
                <a:cxn ang="0">
                  <a:pos x="368" y="184"/>
                </a:cxn>
                <a:cxn ang="0">
                  <a:pos x="184" y="368"/>
                </a:cxn>
                <a:cxn ang="0">
                  <a:pos x="184" y="368"/>
                </a:cxn>
              </a:cxnLst>
              <a:rect l="0" t="0" r="r" b="b"/>
              <a:pathLst>
                <a:path w="368" h="368">
                  <a:moveTo>
                    <a:pt x="184" y="368"/>
                  </a:moveTo>
                  <a:cubicBezTo>
                    <a:pt x="83" y="368"/>
                    <a:pt x="0" y="286"/>
                    <a:pt x="0" y="184"/>
                  </a:cubicBezTo>
                  <a:cubicBezTo>
                    <a:pt x="0" y="184"/>
                    <a:pt x="0" y="184"/>
                    <a:pt x="0" y="184"/>
                  </a:cubicBezTo>
                  <a:lnTo>
                    <a:pt x="0" y="184"/>
                  </a:lnTo>
                  <a:cubicBezTo>
                    <a:pt x="0" y="83"/>
                    <a:pt x="83" y="0"/>
                    <a:pt x="184" y="0"/>
                  </a:cubicBezTo>
                  <a:cubicBezTo>
                    <a:pt x="184" y="0"/>
                    <a:pt x="184" y="0"/>
                    <a:pt x="184" y="0"/>
                  </a:cubicBezTo>
                  <a:lnTo>
                    <a:pt x="184" y="0"/>
                  </a:lnTo>
                  <a:cubicBezTo>
                    <a:pt x="286" y="0"/>
                    <a:pt x="368" y="83"/>
                    <a:pt x="368" y="184"/>
                  </a:cubicBezTo>
                  <a:cubicBezTo>
                    <a:pt x="368" y="184"/>
                    <a:pt x="368" y="184"/>
                    <a:pt x="368" y="184"/>
                  </a:cubicBezTo>
                  <a:lnTo>
                    <a:pt x="368" y="184"/>
                  </a:lnTo>
                  <a:cubicBezTo>
                    <a:pt x="368" y="286"/>
                    <a:pt x="286" y="368"/>
                    <a:pt x="184" y="368"/>
                  </a:cubicBezTo>
                  <a:cubicBezTo>
                    <a:pt x="184" y="368"/>
                    <a:pt x="184" y="368"/>
                    <a:pt x="184" y="368"/>
                  </a:cubicBezTo>
                  <a:close/>
                </a:path>
              </a:pathLst>
            </a:custGeom>
            <a:solidFill>
              <a:srgbClr val="7F7F7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95" name="Freeform 171"/>
            <p:cNvSpPr>
              <a:spLocks noEditPoints="1"/>
            </p:cNvSpPr>
            <p:nvPr/>
          </p:nvSpPr>
          <p:spPr bwMode="auto">
            <a:xfrm>
              <a:off x="8359775" y="2383309"/>
              <a:ext cx="139700" cy="141288"/>
            </a:xfrm>
            <a:custGeom>
              <a:avLst/>
              <a:gdLst/>
              <a:ahLst/>
              <a:cxnLst>
                <a:cxn ang="0">
                  <a:pos x="169" y="412"/>
                </a:cxn>
                <a:cxn ang="0">
                  <a:pos x="126" y="400"/>
                </a:cxn>
                <a:cxn ang="0">
                  <a:pos x="63" y="357"/>
                </a:cxn>
                <a:cxn ang="0">
                  <a:pos x="35" y="323"/>
                </a:cxn>
                <a:cxn ang="0">
                  <a:pos x="6" y="253"/>
                </a:cxn>
                <a:cxn ang="0">
                  <a:pos x="1" y="206"/>
                </a:cxn>
                <a:cxn ang="0">
                  <a:pos x="17" y="130"/>
                </a:cxn>
                <a:cxn ang="0">
                  <a:pos x="38" y="90"/>
                </a:cxn>
                <a:cxn ang="0">
                  <a:pos x="90" y="38"/>
                </a:cxn>
                <a:cxn ang="0">
                  <a:pos x="130" y="17"/>
                </a:cxn>
                <a:cxn ang="0">
                  <a:pos x="206" y="1"/>
                </a:cxn>
                <a:cxn ang="0">
                  <a:pos x="253" y="6"/>
                </a:cxn>
                <a:cxn ang="0">
                  <a:pos x="323" y="35"/>
                </a:cxn>
                <a:cxn ang="0">
                  <a:pos x="357" y="63"/>
                </a:cxn>
                <a:cxn ang="0">
                  <a:pos x="400" y="126"/>
                </a:cxn>
                <a:cxn ang="0">
                  <a:pos x="412" y="169"/>
                </a:cxn>
                <a:cxn ang="0">
                  <a:pos x="412" y="248"/>
                </a:cxn>
                <a:cxn ang="0">
                  <a:pos x="400" y="292"/>
                </a:cxn>
                <a:cxn ang="0">
                  <a:pos x="357" y="354"/>
                </a:cxn>
                <a:cxn ang="0">
                  <a:pos x="323" y="383"/>
                </a:cxn>
                <a:cxn ang="0">
                  <a:pos x="252" y="412"/>
                </a:cxn>
                <a:cxn ang="0">
                  <a:pos x="243" y="365"/>
                </a:cxn>
                <a:cxn ang="0">
                  <a:pos x="269" y="357"/>
                </a:cxn>
                <a:cxn ang="0">
                  <a:pos x="323" y="320"/>
                </a:cxn>
                <a:cxn ang="0">
                  <a:pos x="340" y="300"/>
                </a:cxn>
                <a:cxn ang="0">
                  <a:pos x="365" y="239"/>
                </a:cxn>
                <a:cxn ang="0">
                  <a:pos x="369" y="211"/>
                </a:cxn>
                <a:cxn ang="0">
                  <a:pos x="355" y="144"/>
                </a:cxn>
                <a:cxn ang="0">
                  <a:pos x="343" y="121"/>
                </a:cxn>
                <a:cxn ang="0">
                  <a:pos x="296" y="75"/>
                </a:cxn>
                <a:cxn ang="0">
                  <a:pos x="273" y="62"/>
                </a:cxn>
                <a:cxn ang="0">
                  <a:pos x="206" y="48"/>
                </a:cxn>
                <a:cxn ang="0">
                  <a:pos x="179" y="51"/>
                </a:cxn>
                <a:cxn ang="0">
                  <a:pos x="117" y="78"/>
                </a:cxn>
                <a:cxn ang="0">
                  <a:pos x="97" y="94"/>
                </a:cxn>
                <a:cxn ang="0">
                  <a:pos x="61" y="149"/>
                </a:cxn>
                <a:cxn ang="0">
                  <a:pos x="52" y="174"/>
                </a:cxn>
                <a:cxn ang="0">
                  <a:pos x="52" y="243"/>
                </a:cxn>
                <a:cxn ang="0">
                  <a:pos x="61" y="269"/>
                </a:cxn>
                <a:cxn ang="0">
                  <a:pos x="97" y="323"/>
                </a:cxn>
                <a:cxn ang="0">
                  <a:pos x="117" y="340"/>
                </a:cxn>
                <a:cxn ang="0">
                  <a:pos x="178" y="365"/>
                </a:cxn>
                <a:cxn ang="0">
                  <a:pos x="206" y="369"/>
                </a:cxn>
              </a:cxnLst>
              <a:rect l="0" t="0" r="r" b="b"/>
              <a:pathLst>
                <a:path w="417" h="417">
                  <a:moveTo>
                    <a:pt x="211" y="416"/>
                  </a:moveTo>
                  <a:cubicBezTo>
                    <a:pt x="209" y="417"/>
                    <a:pt x="208" y="417"/>
                    <a:pt x="206" y="416"/>
                  </a:cubicBezTo>
                  <a:lnTo>
                    <a:pt x="169" y="412"/>
                  </a:lnTo>
                  <a:cubicBezTo>
                    <a:pt x="167" y="412"/>
                    <a:pt x="166" y="412"/>
                    <a:pt x="165" y="411"/>
                  </a:cubicBezTo>
                  <a:lnTo>
                    <a:pt x="131" y="401"/>
                  </a:lnTo>
                  <a:cubicBezTo>
                    <a:pt x="129" y="401"/>
                    <a:pt x="128" y="400"/>
                    <a:pt x="126" y="400"/>
                  </a:cubicBezTo>
                  <a:lnTo>
                    <a:pt x="94" y="383"/>
                  </a:lnTo>
                  <a:cubicBezTo>
                    <a:pt x="93" y="382"/>
                    <a:pt x="91" y="381"/>
                    <a:pt x="90" y="380"/>
                  </a:cubicBezTo>
                  <a:lnTo>
                    <a:pt x="63" y="357"/>
                  </a:lnTo>
                  <a:cubicBezTo>
                    <a:pt x="62" y="356"/>
                    <a:pt x="61" y="355"/>
                    <a:pt x="60" y="354"/>
                  </a:cubicBezTo>
                  <a:lnTo>
                    <a:pt x="38" y="327"/>
                  </a:lnTo>
                  <a:cubicBezTo>
                    <a:pt x="37" y="325"/>
                    <a:pt x="36" y="324"/>
                    <a:pt x="35" y="323"/>
                  </a:cubicBezTo>
                  <a:lnTo>
                    <a:pt x="18" y="292"/>
                  </a:lnTo>
                  <a:cubicBezTo>
                    <a:pt x="18" y="291"/>
                    <a:pt x="17" y="289"/>
                    <a:pt x="17" y="288"/>
                  </a:cubicBezTo>
                  <a:lnTo>
                    <a:pt x="6" y="253"/>
                  </a:lnTo>
                  <a:cubicBezTo>
                    <a:pt x="5" y="251"/>
                    <a:pt x="5" y="250"/>
                    <a:pt x="5" y="248"/>
                  </a:cubicBezTo>
                  <a:lnTo>
                    <a:pt x="1" y="211"/>
                  </a:lnTo>
                  <a:cubicBezTo>
                    <a:pt x="0" y="209"/>
                    <a:pt x="0" y="208"/>
                    <a:pt x="1" y="206"/>
                  </a:cubicBezTo>
                  <a:lnTo>
                    <a:pt x="5" y="169"/>
                  </a:lnTo>
                  <a:cubicBezTo>
                    <a:pt x="5" y="167"/>
                    <a:pt x="5" y="166"/>
                    <a:pt x="6" y="164"/>
                  </a:cubicBezTo>
                  <a:lnTo>
                    <a:pt x="17" y="130"/>
                  </a:lnTo>
                  <a:cubicBezTo>
                    <a:pt x="17" y="129"/>
                    <a:pt x="18" y="127"/>
                    <a:pt x="18" y="126"/>
                  </a:cubicBezTo>
                  <a:lnTo>
                    <a:pt x="35" y="94"/>
                  </a:lnTo>
                  <a:cubicBezTo>
                    <a:pt x="36" y="93"/>
                    <a:pt x="37" y="92"/>
                    <a:pt x="38" y="90"/>
                  </a:cubicBezTo>
                  <a:lnTo>
                    <a:pt x="60" y="63"/>
                  </a:lnTo>
                  <a:cubicBezTo>
                    <a:pt x="61" y="62"/>
                    <a:pt x="62" y="61"/>
                    <a:pt x="63" y="60"/>
                  </a:cubicBezTo>
                  <a:lnTo>
                    <a:pt x="90" y="38"/>
                  </a:lnTo>
                  <a:cubicBezTo>
                    <a:pt x="92" y="37"/>
                    <a:pt x="93" y="36"/>
                    <a:pt x="94" y="35"/>
                  </a:cubicBezTo>
                  <a:lnTo>
                    <a:pt x="126" y="18"/>
                  </a:lnTo>
                  <a:cubicBezTo>
                    <a:pt x="127" y="18"/>
                    <a:pt x="129" y="17"/>
                    <a:pt x="130" y="17"/>
                  </a:cubicBezTo>
                  <a:lnTo>
                    <a:pt x="164" y="6"/>
                  </a:lnTo>
                  <a:cubicBezTo>
                    <a:pt x="166" y="5"/>
                    <a:pt x="167" y="5"/>
                    <a:pt x="169" y="5"/>
                  </a:cubicBezTo>
                  <a:lnTo>
                    <a:pt x="206" y="1"/>
                  </a:lnTo>
                  <a:cubicBezTo>
                    <a:pt x="208" y="0"/>
                    <a:pt x="209" y="0"/>
                    <a:pt x="211" y="1"/>
                  </a:cubicBezTo>
                  <a:lnTo>
                    <a:pt x="248" y="5"/>
                  </a:lnTo>
                  <a:cubicBezTo>
                    <a:pt x="250" y="5"/>
                    <a:pt x="251" y="5"/>
                    <a:pt x="253" y="6"/>
                  </a:cubicBezTo>
                  <a:lnTo>
                    <a:pt x="288" y="17"/>
                  </a:lnTo>
                  <a:cubicBezTo>
                    <a:pt x="289" y="17"/>
                    <a:pt x="291" y="18"/>
                    <a:pt x="292" y="18"/>
                  </a:cubicBezTo>
                  <a:lnTo>
                    <a:pt x="323" y="35"/>
                  </a:lnTo>
                  <a:cubicBezTo>
                    <a:pt x="324" y="36"/>
                    <a:pt x="325" y="37"/>
                    <a:pt x="327" y="38"/>
                  </a:cubicBezTo>
                  <a:lnTo>
                    <a:pt x="354" y="60"/>
                  </a:lnTo>
                  <a:cubicBezTo>
                    <a:pt x="355" y="61"/>
                    <a:pt x="356" y="62"/>
                    <a:pt x="357" y="63"/>
                  </a:cubicBezTo>
                  <a:lnTo>
                    <a:pt x="380" y="90"/>
                  </a:lnTo>
                  <a:cubicBezTo>
                    <a:pt x="381" y="91"/>
                    <a:pt x="382" y="93"/>
                    <a:pt x="383" y="94"/>
                  </a:cubicBezTo>
                  <a:lnTo>
                    <a:pt x="400" y="126"/>
                  </a:lnTo>
                  <a:cubicBezTo>
                    <a:pt x="400" y="128"/>
                    <a:pt x="401" y="129"/>
                    <a:pt x="401" y="131"/>
                  </a:cubicBezTo>
                  <a:lnTo>
                    <a:pt x="411" y="165"/>
                  </a:lnTo>
                  <a:cubicBezTo>
                    <a:pt x="412" y="166"/>
                    <a:pt x="412" y="167"/>
                    <a:pt x="412" y="169"/>
                  </a:cubicBezTo>
                  <a:lnTo>
                    <a:pt x="416" y="206"/>
                  </a:lnTo>
                  <a:cubicBezTo>
                    <a:pt x="417" y="208"/>
                    <a:pt x="417" y="209"/>
                    <a:pt x="416" y="211"/>
                  </a:cubicBezTo>
                  <a:lnTo>
                    <a:pt x="412" y="248"/>
                  </a:lnTo>
                  <a:cubicBezTo>
                    <a:pt x="412" y="249"/>
                    <a:pt x="412" y="251"/>
                    <a:pt x="412" y="252"/>
                  </a:cubicBezTo>
                  <a:lnTo>
                    <a:pt x="402" y="287"/>
                  </a:lnTo>
                  <a:cubicBezTo>
                    <a:pt x="401" y="289"/>
                    <a:pt x="400" y="290"/>
                    <a:pt x="400" y="292"/>
                  </a:cubicBezTo>
                  <a:lnTo>
                    <a:pt x="383" y="323"/>
                  </a:lnTo>
                  <a:cubicBezTo>
                    <a:pt x="382" y="324"/>
                    <a:pt x="381" y="326"/>
                    <a:pt x="380" y="327"/>
                  </a:cubicBezTo>
                  <a:lnTo>
                    <a:pt x="357" y="354"/>
                  </a:lnTo>
                  <a:cubicBezTo>
                    <a:pt x="356" y="355"/>
                    <a:pt x="355" y="356"/>
                    <a:pt x="354" y="357"/>
                  </a:cubicBezTo>
                  <a:lnTo>
                    <a:pt x="327" y="380"/>
                  </a:lnTo>
                  <a:cubicBezTo>
                    <a:pt x="326" y="381"/>
                    <a:pt x="324" y="382"/>
                    <a:pt x="323" y="383"/>
                  </a:cubicBezTo>
                  <a:lnTo>
                    <a:pt x="292" y="400"/>
                  </a:lnTo>
                  <a:cubicBezTo>
                    <a:pt x="290" y="400"/>
                    <a:pt x="289" y="401"/>
                    <a:pt x="287" y="402"/>
                  </a:cubicBezTo>
                  <a:lnTo>
                    <a:pt x="252" y="412"/>
                  </a:lnTo>
                  <a:cubicBezTo>
                    <a:pt x="251" y="412"/>
                    <a:pt x="249" y="412"/>
                    <a:pt x="248" y="412"/>
                  </a:cubicBezTo>
                  <a:lnTo>
                    <a:pt x="211" y="416"/>
                  </a:lnTo>
                  <a:close/>
                  <a:moveTo>
                    <a:pt x="243" y="365"/>
                  </a:moveTo>
                  <a:lnTo>
                    <a:pt x="239" y="365"/>
                  </a:lnTo>
                  <a:lnTo>
                    <a:pt x="274" y="355"/>
                  </a:lnTo>
                  <a:lnTo>
                    <a:pt x="269" y="357"/>
                  </a:lnTo>
                  <a:lnTo>
                    <a:pt x="300" y="340"/>
                  </a:lnTo>
                  <a:lnTo>
                    <a:pt x="296" y="343"/>
                  </a:lnTo>
                  <a:lnTo>
                    <a:pt x="323" y="320"/>
                  </a:lnTo>
                  <a:lnTo>
                    <a:pt x="320" y="323"/>
                  </a:lnTo>
                  <a:lnTo>
                    <a:pt x="343" y="296"/>
                  </a:lnTo>
                  <a:lnTo>
                    <a:pt x="340" y="300"/>
                  </a:lnTo>
                  <a:lnTo>
                    <a:pt x="357" y="269"/>
                  </a:lnTo>
                  <a:lnTo>
                    <a:pt x="355" y="274"/>
                  </a:lnTo>
                  <a:lnTo>
                    <a:pt x="365" y="239"/>
                  </a:lnTo>
                  <a:lnTo>
                    <a:pt x="365" y="243"/>
                  </a:lnTo>
                  <a:lnTo>
                    <a:pt x="369" y="206"/>
                  </a:lnTo>
                  <a:lnTo>
                    <a:pt x="369" y="211"/>
                  </a:lnTo>
                  <a:lnTo>
                    <a:pt x="365" y="174"/>
                  </a:lnTo>
                  <a:lnTo>
                    <a:pt x="365" y="178"/>
                  </a:lnTo>
                  <a:lnTo>
                    <a:pt x="355" y="144"/>
                  </a:lnTo>
                  <a:lnTo>
                    <a:pt x="357" y="149"/>
                  </a:lnTo>
                  <a:lnTo>
                    <a:pt x="340" y="117"/>
                  </a:lnTo>
                  <a:lnTo>
                    <a:pt x="343" y="121"/>
                  </a:lnTo>
                  <a:lnTo>
                    <a:pt x="320" y="94"/>
                  </a:lnTo>
                  <a:lnTo>
                    <a:pt x="323" y="97"/>
                  </a:lnTo>
                  <a:lnTo>
                    <a:pt x="296" y="75"/>
                  </a:lnTo>
                  <a:lnTo>
                    <a:pt x="300" y="78"/>
                  </a:lnTo>
                  <a:lnTo>
                    <a:pt x="269" y="61"/>
                  </a:lnTo>
                  <a:lnTo>
                    <a:pt x="273" y="62"/>
                  </a:lnTo>
                  <a:lnTo>
                    <a:pt x="238" y="51"/>
                  </a:lnTo>
                  <a:lnTo>
                    <a:pt x="243" y="52"/>
                  </a:lnTo>
                  <a:lnTo>
                    <a:pt x="206" y="48"/>
                  </a:lnTo>
                  <a:lnTo>
                    <a:pt x="211" y="48"/>
                  </a:lnTo>
                  <a:lnTo>
                    <a:pt x="174" y="52"/>
                  </a:lnTo>
                  <a:lnTo>
                    <a:pt x="179" y="51"/>
                  </a:lnTo>
                  <a:lnTo>
                    <a:pt x="145" y="62"/>
                  </a:lnTo>
                  <a:lnTo>
                    <a:pt x="149" y="61"/>
                  </a:lnTo>
                  <a:lnTo>
                    <a:pt x="117" y="78"/>
                  </a:lnTo>
                  <a:lnTo>
                    <a:pt x="121" y="75"/>
                  </a:lnTo>
                  <a:lnTo>
                    <a:pt x="94" y="97"/>
                  </a:lnTo>
                  <a:lnTo>
                    <a:pt x="97" y="94"/>
                  </a:lnTo>
                  <a:lnTo>
                    <a:pt x="75" y="121"/>
                  </a:lnTo>
                  <a:lnTo>
                    <a:pt x="78" y="117"/>
                  </a:lnTo>
                  <a:lnTo>
                    <a:pt x="61" y="149"/>
                  </a:lnTo>
                  <a:lnTo>
                    <a:pt x="62" y="145"/>
                  </a:lnTo>
                  <a:lnTo>
                    <a:pt x="51" y="179"/>
                  </a:lnTo>
                  <a:lnTo>
                    <a:pt x="52" y="174"/>
                  </a:lnTo>
                  <a:lnTo>
                    <a:pt x="48" y="211"/>
                  </a:lnTo>
                  <a:lnTo>
                    <a:pt x="48" y="206"/>
                  </a:lnTo>
                  <a:lnTo>
                    <a:pt x="52" y="243"/>
                  </a:lnTo>
                  <a:lnTo>
                    <a:pt x="51" y="238"/>
                  </a:lnTo>
                  <a:lnTo>
                    <a:pt x="62" y="273"/>
                  </a:lnTo>
                  <a:lnTo>
                    <a:pt x="61" y="269"/>
                  </a:lnTo>
                  <a:lnTo>
                    <a:pt x="78" y="300"/>
                  </a:lnTo>
                  <a:lnTo>
                    <a:pt x="75" y="296"/>
                  </a:lnTo>
                  <a:lnTo>
                    <a:pt x="97" y="323"/>
                  </a:lnTo>
                  <a:lnTo>
                    <a:pt x="94" y="320"/>
                  </a:lnTo>
                  <a:lnTo>
                    <a:pt x="121" y="343"/>
                  </a:lnTo>
                  <a:lnTo>
                    <a:pt x="117" y="340"/>
                  </a:lnTo>
                  <a:lnTo>
                    <a:pt x="149" y="357"/>
                  </a:lnTo>
                  <a:lnTo>
                    <a:pt x="144" y="355"/>
                  </a:lnTo>
                  <a:lnTo>
                    <a:pt x="178" y="365"/>
                  </a:lnTo>
                  <a:lnTo>
                    <a:pt x="174" y="365"/>
                  </a:lnTo>
                  <a:lnTo>
                    <a:pt x="211" y="369"/>
                  </a:lnTo>
                  <a:lnTo>
                    <a:pt x="206" y="369"/>
                  </a:lnTo>
                  <a:lnTo>
                    <a:pt x="243" y="365"/>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96" name="Freeform 172"/>
            <p:cNvSpPr>
              <a:spLocks/>
            </p:cNvSpPr>
            <p:nvPr/>
          </p:nvSpPr>
          <p:spPr bwMode="auto">
            <a:xfrm>
              <a:off x="8577263" y="2391247"/>
              <a:ext cx="119063" cy="125413"/>
            </a:xfrm>
            <a:custGeom>
              <a:avLst/>
              <a:gdLst/>
              <a:ahLst/>
              <a:cxnLst>
                <a:cxn ang="0">
                  <a:pos x="176" y="368"/>
                </a:cxn>
                <a:cxn ang="0">
                  <a:pos x="0" y="184"/>
                </a:cxn>
                <a:cxn ang="0">
                  <a:pos x="0" y="184"/>
                </a:cxn>
                <a:cxn ang="0">
                  <a:pos x="0" y="184"/>
                </a:cxn>
                <a:cxn ang="0">
                  <a:pos x="176" y="0"/>
                </a:cxn>
                <a:cxn ang="0">
                  <a:pos x="176" y="0"/>
                </a:cxn>
                <a:cxn ang="0">
                  <a:pos x="176" y="0"/>
                </a:cxn>
                <a:cxn ang="0">
                  <a:pos x="352" y="184"/>
                </a:cxn>
                <a:cxn ang="0">
                  <a:pos x="352" y="184"/>
                </a:cxn>
                <a:cxn ang="0">
                  <a:pos x="352" y="184"/>
                </a:cxn>
                <a:cxn ang="0">
                  <a:pos x="176" y="368"/>
                </a:cxn>
                <a:cxn ang="0">
                  <a:pos x="176" y="368"/>
                </a:cxn>
              </a:cxnLst>
              <a:rect l="0" t="0" r="r" b="b"/>
              <a:pathLst>
                <a:path w="352" h="368">
                  <a:moveTo>
                    <a:pt x="176" y="368"/>
                  </a:moveTo>
                  <a:cubicBezTo>
                    <a:pt x="79" y="368"/>
                    <a:pt x="0" y="286"/>
                    <a:pt x="0" y="184"/>
                  </a:cubicBezTo>
                  <a:cubicBezTo>
                    <a:pt x="0" y="184"/>
                    <a:pt x="0" y="184"/>
                    <a:pt x="0" y="184"/>
                  </a:cubicBezTo>
                  <a:lnTo>
                    <a:pt x="0" y="184"/>
                  </a:lnTo>
                  <a:cubicBezTo>
                    <a:pt x="0" y="83"/>
                    <a:pt x="79" y="0"/>
                    <a:pt x="176" y="0"/>
                  </a:cubicBezTo>
                  <a:cubicBezTo>
                    <a:pt x="176" y="0"/>
                    <a:pt x="176" y="0"/>
                    <a:pt x="176" y="0"/>
                  </a:cubicBezTo>
                  <a:lnTo>
                    <a:pt x="176" y="0"/>
                  </a:lnTo>
                  <a:cubicBezTo>
                    <a:pt x="274" y="0"/>
                    <a:pt x="352" y="83"/>
                    <a:pt x="352" y="184"/>
                  </a:cubicBezTo>
                  <a:cubicBezTo>
                    <a:pt x="352" y="184"/>
                    <a:pt x="352" y="184"/>
                    <a:pt x="352" y="184"/>
                  </a:cubicBezTo>
                  <a:lnTo>
                    <a:pt x="352" y="184"/>
                  </a:lnTo>
                  <a:cubicBezTo>
                    <a:pt x="352" y="286"/>
                    <a:pt x="274" y="368"/>
                    <a:pt x="176" y="368"/>
                  </a:cubicBezTo>
                  <a:cubicBezTo>
                    <a:pt x="176" y="368"/>
                    <a:pt x="176" y="368"/>
                    <a:pt x="176" y="368"/>
                  </a:cubicBezTo>
                  <a:close/>
                </a:path>
              </a:pathLst>
            </a:custGeom>
            <a:solidFill>
              <a:srgbClr val="7F7F7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97" name="Freeform 173"/>
            <p:cNvSpPr>
              <a:spLocks noEditPoints="1"/>
            </p:cNvSpPr>
            <p:nvPr/>
          </p:nvSpPr>
          <p:spPr bwMode="auto">
            <a:xfrm>
              <a:off x="8569325" y="2383309"/>
              <a:ext cx="134938" cy="141288"/>
            </a:xfrm>
            <a:custGeom>
              <a:avLst/>
              <a:gdLst/>
              <a:ahLst/>
              <a:cxnLst>
                <a:cxn ang="0">
                  <a:pos x="198" y="416"/>
                </a:cxn>
                <a:cxn ang="0">
                  <a:pos x="159" y="411"/>
                </a:cxn>
                <a:cxn ang="0">
                  <a:pos x="121" y="399"/>
                </a:cxn>
                <a:cxn ang="0">
                  <a:pos x="87" y="379"/>
                </a:cxn>
                <a:cxn ang="0">
                  <a:pos x="56" y="352"/>
                </a:cxn>
                <a:cxn ang="0">
                  <a:pos x="15" y="287"/>
                </a:cxn>
                <a:cxn ang="0">
                  <a:pos x="5" y="248"/>
                </a:cxn>
                <a:cxn ang="0">
                  <a:pos x="1" y="206"/>
                </a:cxn>
                <a:cxn ang="0">
                  <a:pos x="5" y="165"/>
                </a:cxn>
                <a:cxn ang="0">
                  <a:pos x="18" y="124"/>
                </a:cxn>
                <a:cxn ang="0">
                  <a:pos x="61" y="60"/>
                </a:cxn>
                <a:cxn ang="0">
                  <a:pos x="91" y="36"/>
                </a:cxn>
                <a:cxn ang="0">
                  <a:pos x="125" y="17"/>
                </a:cxn>
                <a:cxn ang="0">
                  <a:pos x="163" y="5"/>
                </a:cxn>
                <a:cxn ang="0">
                  <a:pos x="203" y="1"/>
                </a:cxn>
                <a:cxn ang="0">
                  <a:pos x="244" y="6"/>
                </a:cxn>
                <a:cxn ang="0">
                  <a:pos x="281" y="19"/>
                </a:cxn>
                <a:cxn ang="0">
                  <a:pos x="315" y="38"/>
                </a:cxn>
                <a:cxn ang="0">
                  <a:pos x="346" y="66"/>
                </a:cxn>
                <a:cxn ang="0">
                  <a:pos x="385" y="131"/>
                </a:cxn>
                <a:cxn ang="0">
                  <a:pos x="396" y="169"/>
                </a:cxn>
                <a:cxn ang="0">
                  <a:pos x="400" y="211"/>
                </a:cxn>
                <a:cxn ang="0">
                  <a:pos x="396" y="252"/>
                </a:cxn>
                <a:cxn ang="0">
                  <a:pos x="383" y="293"/>
                </a:cxn>
                <a:cxn ang="0">
                  <a:pos x="341" y="356"/>
                </a:cxn>
                <a:cxn ang="0">
                  <a:pos x="311" y="382"/>
                </a:cxn>
                <a:cxn ang="0">
                  <a:pos x="276" y="401"/>
                </a:cxn>
                <a:cxn ang="0">
                  <a:pos x="239" y="412"/>
                </a:cxn>
                <a:cxn ang="0">
                  <a:pos x="234" y="365"/>
                </a:cxn>
                <a:cxn ang="0">
                  <a:pos x="263" y="355"/>
                </a:cxn>
                <a:cxn ang="0">
                  <a:pos x="288" y="341"/>
                </a:cxn>
                <a:cxn ang="0">
                  <a:pos x="310" y="320"/>
                </a:cxn>
                <a:cxn ang="0">
                  <a:pos x="342" y="268"/>
                </a:cxn>
                <a:cxn ang="0">
                  <a:pos x="349" y="239"/>
                </a:cxn>
                <a:cxn ang="0">
                  <a:pos x="353" y="206"/>
                </a:cxn>
                <a:cxn ang="0">
                  <a:pos x="349" y="174"/>
                </a:cxn>
                <a:cxn ang="0">
                  <a:pos x="339" y="144"/>
                </a:cxn>
                <a:cxn ang="0">
                  <a:pos x="305" y="91"/>
                </a:cxn>
                <a:cxn ang="0">
                  <a:pos x="284" y="75"/>
                </a:cxn>
                <a:cxn ang="0">
                  <a:pos x="258" y="60"/>
                </a:cxn>
                <a:cxn ang="0">
                  <a:pos x="229" y="51"/>
                </a:cxn>
                <a:cxn ang="0">
                  <a:pos x="198" y="48"/>
                </a:cxn>
                <a:cxn ang="0">
                  <a:pos x="168" y="52"/>
                </a:cxn>
                <a:cxn ang="0">
                  <a:pos x="140" y="62"/>
                </a:cxn>
                <a:cxn ang="0">
                  <a:pos x="114" y="77"/>
                </a:cxn>
                <a:cxn ang="0">
                  <a:pos x="92" y="97"/>
                </a:cxn>
                <a:cxn ang="0">
                  <a:pos x="59" y="150"/>
                </a:cxn>
                <a:cxn ang="0">
                  <a:pos x="51" y="178"/>
                </a:cxn>
                <a:cxn ang="0">
                  <a:pos x="48" y="211"/>
                </a:cxn>
                <a:cxn ang="0">
                  <a:pos x="52" y="243"/>
                </a:cxn>
                <a:cxn ang="0">
                  <a:pos x="62" y="274"/>
                </a:cxn>
                <a:cxn ang="0">
                  <a:pos x="97" y="325"/>
                </a:cxn>
                <a:cxn ang="0">
                  <a:pos x="118" y="343"/>
                </a:cxn>
                <a:cxn ang="0">
                  <a:pos x="144" y="358"/>
                </a:cxn>
                <a:cxn ang="0">
                  <a:pos x="172" y="365"/>
                </a:cxn>
                <a:cxn ang="0">
                  <a:pos x="203" y="369"/>
                </a:cxn>
                <a:cxn ang="0">
                  <a:pos x="234" y="365"/>
                </a:cxn>
              </a:cxnLst>
              <a:rect l="0" t="0" r="r" b="b"/>
              <a:pathLst>
                <a:path w="401" h="417">
                  <a:moveTo>
                    <a:pt x="203" y="416"/>
                  </a:moveTo>
                  <a:cubicBezTo>
                    <a:pt x="201" y="417"/>
                    <a:pt x="200" y="417"/>
                    <a:pt x="198" y="416"/>
                  </a:cubicBezTo>
                  <a:lnTo>
                    <a:pt x="163" y="412"/>
                  </a:lnTo>
                  <a:cubicBezTo>
                    <a:pt x="161" y="412"/>
                    <a:pt x="160" y="412"/>
                    <a:pt x="159" y="411"/>
                  </a:cubicBezTo>
                  <a:lnTo>
                    <a:pt x="126" y="401"/>
                  </a:lnTo>
                  <a:cubicBezTo>
                    <a:pt x="124" y="401"/>
                    <a:pt x="122" y="400"/>
                    <a:pt x="121" y="399"/>
                  </a:cubicBezTo>
                  <a:lnTo>
                    <a:pt x="91" y="382"/>
                  </a:lnTo>
                  <a:cubicBezTo>
                    <a:pt x="89" y="382"/>
                    <a:pt x="88" y="381"/>
                    <a:pt x="87" y="379"/>
                  </a:cubicBezTo>
                  <a:lnTo>
                    <a:pt x="61" y="356"/>
                  </a:lnTo>
                  <a:cubicBezTo>
                    <a:pt x="59" y="355"/>
                    <a:pt x="58" y="353"/>
                    <a:pt x="56" y="352"/>
                  </a:cubicBezTo>
                  <a:lnTo>
                    <a:pt x="18" y="294"/>
                  </a:lnTo>
                  <a:cubicBezTo>
                    <a:pt x="17" y="292"/>
                    <a:pt x="16" y="289"/>
                    <a:pt x="15" y="287"/>
                  </a:cubicBezTo>
                  <a:lnTo>
                    <a:pt x="5" y="252"/>
                  </a:lnTo>
                  <a:cubicBezTo>
                    <a:pt x="5" y="251"/>
                    <a:pt x="5" y="249"/>
                    <a:pt x="5" y="248"/>
                  </a:cubicBezTo>
                  <a:lnTo>
                    <a:pt x="1" y="211"/>
                  </a:lnTo>
                  <a:cubicBezTo>
                    <a:pt x="0" y="209"/>
                    <a:pt x="0" y="208"/>
                    <a:pt x="1" y="206"/>
                  </a:cubicBezTo>
                  <a:lnTo>
                    <a:pt x="5" y="169"/>
                  </a:lnTo>
                  <a:cubicBezTo>
                    <a:pt x="5" y="167"/>
                    <a:pt x="5" y="166"/>
                    <a:pt x="5" y="165"/>
                  </a:cubicBezTo>
                  <a:lnTo>
                    <a:pt x="15" y="131"/>
                  </a:lnTo>
                  <a:cubicBezTo>
                    <a:pt x="16" y="128"/>
                    <a:pt x="17" y="126"/>
                    <a:pt x="18" y="124"/>
                  </a:cubicBezTo>
                  <a:lnTo>
                    <a:pt x="56" y="65"/>
                  </a:lnTo>
                  <a:cubicBezTo>
                    <a:pt x="58" y="63"/>
                    <a:pt x="59" y="62"/>
                    <a:pt x="61" y="60"/>
                  </a:cubicBezTo>
                  <a:lnTo>
                    <a:pt x="87" y="38"/>
                  </a:lnTo>
                  <a:cubicBezTo>
                    <a:pt x="88" y="37"/>
                    <a:pt x="89" y="36"/>
                    <a:pt x="91" y="36"/>
                  </a:cubicBezTo>
                  <a:lnTo>
                    <a:pt x="121" y="19"/>
                  </a:lnTo>
                  <a:cubicBezTo>
                    <a:pt x="122" y="18"/>
                    <a:pt x="123" y="17"/>
                    <a:pt x="125" y="17"/>
                  </a:cubicBezTo>
                  <a:lnTo>
                    <a:pt x="158" y="6"/>
                  </a:lnTo>
                  <a:cubicBezTo>
                    <a:pt x="159" y="5"/>
                    <a:pt x="161" y="5"/>
                    <a:pt x="163" y="5"/>
                  </a:cubicBezTo>
                  <a:lnTo>
                    <a:pt x="198" y="1"/>
                  </a:lnTo>
                  <a:cubicBezTo>
                    <a:pt x="200" y="0"/>
                    <a:pt x="201" y="0"/>
                    <a:pt x="203" y="1"/>
                  </a:cubicBezTo>
                  <a:lnTo>
                    <a:pt x="239" y="5"/>
                  </a:lnTo>
                  <a:cubicBezTo>
                    <a:pt x="241" y="5"/>
                    <a:pt x="242" y="5"/>
                    <a:pt x="244" y="6"/>
                  </a:cubicBezTo>
                  <a:lnTo>
                    <a:pt x="277" y="17"/>
                  </a:lnTo>
                  <a:cubicBezTo>
                    <a:pt x="279" y="17"/>
                    <a:pt x="280" y="18"/>
                    <a:pt x="281" y="19"/>
                  </a:cubicBezTo>
                  <a:lnTo>
                    <a:pt x="311" y="36"/>
                  </a:lnTo>
                  <a:cubicBezTo>
                    <a:pt x="313" y="36"/>
                    <a:pt x="314" y="37"/>
                    <a:pt x="315" y="38"/>
                  </a:cubicBezTo>
                  <a:lnTo>
                    <a:pt x="341" y="60"/>
                  </a:lnTo>
                  <a:cubicBezTo>
                    <a:pt x="343" y="62"/>
                    <a:pt x="344" y="64"/>
                    <a:pt x="346" y="66"/>
                  </a:cubicBezTo>
                  <a:lnTo>
                    <a:pt x="383" y="125"/>
                  </a:lnTo>
                  <a:cubicBezTo>
                    <a:pt x="384" y="127"/>
                    <a:pt x="385" y="129"/>
                    <a:pt x="385" y="131"/>
                  </a:cubicBezTo>
                  <a:lnTo>
                    <a:pt x="395" y="165"/>
                  </a:lnTo>
                  <a:cubicBezTo>
                    <a:pt x="396" y="166"/>
                    <a:pt x="396" y="167"/>
                    <a:pt x="396" y="169"/>
                  </a:cubicBezTo>
                  <a:lnTo>
                    <a:pt x="400" y="206"/>
                  </a:lnTo>
                  <a:cubicBezTo>
                    <a:pt x="401" y="208"/>
                    <a:pt x="401" y="209"/>
                    <a:pt x="400" y="211"/>
                  </a:cubicBezTo>
                  <a:lnTo>
                    <a:pt x="396" y="248"/>
                  </a:lnTo>
                  <a:cubicBezTo>
                    <a:pt x="396" y="249"/>
                    <a:pt x="396" y="251"/>
                    <a:pt x="396" y="252"/>
                  </a:cubicBezTo>
                  <a:lnTo>
                    <a:pt x="386" y="287"/>
                  </a:lnTo>
                  <a:cubicBezTo>
                    <a:pt x="385" y="289"/>
                    <a:pt x="384" y="291"/>
                    <a:pt x="383" y="293"/>
                  </a:cubicBezTo>
                  <a:lnTo>
                    <a:pt x="346" y="351"/>
                  </a:lnTo>
                  <a:cubicBezTo>
                    <a:pt x="344" y="353"/>
                    <a:pt x="343" y="355"/>
                    <a:pt x="341" y="356"/>
                  </a:cubicBezTo>
                  <a:lnTo>
                    <a:pt x="315" y="379"/>
                  </a:lnTo>
                  <a:cubicBezTo>
                    <a:pt x="314" y="381"/>
                    <a:pt x="313" y="382"/>
                    <a:pt x="311" y="382"/>
                  </a:cubicBezTo>
                  <a:lnTo>
                    <a:pt x="281" y="399"/>
                  </a:lnTo>
                  <a:cubicBezTo>
                    <a:pt x="280" y="400"/>
                    <a:pt x="278" y="401"/>
                    <a:pt x="276" y="401"/>
                  </a:cubicBezTo>
                  <a:lnTo>
                    <a:pt x="243" y="411"/>
                  </a:lnTo>
                  <a:cubicBezTo>
                    <a:pt x="242" y="412"/>
                    <a:pt x="241" y="412"/>
                    <a:pt x="239" y="412"/>
                  </a:cubicBezTo>
                  <a:lnTo>
                    <a:pt x="203" y="416"/>
                  </a:lnTo>
                  <a:close/>
                  <a:moveTo>
                    <a:pt x="234" y="365"/>
                  </a:moveTo>
                  <a:lnTo>
                    <a:pt x="230" y="365"/>
                  </a:lnTo>
                  <a:lnTo>
                    <a:pt x="263" y="355"/>
                  </a:lnTo>
                  <a:lnTo>
                    <a:pt x="258" y="358"/>
                  </a:lnTo>
                  <a:lnTo>
                    <a:pt x="288" y="341"/>
                  </a:lnTo>
                  <a:lnTo>
                    <a:pt x="284" y="343"/>
                  </a:lnTo>
                  <a:lnTo>
                    <a:pt x="310" y="320"/>
                  </a:lnTo>
                  <a:lnTo>
                    <a:pt x="305" y="326"/>
                  </a:lnTo>
                  <a:lnTo>
                    <a:pt x="342" y="268"/>
                  </a:lnTo>
                  <a:lnTo>
                    <a:pt x="339" y="274"/>
                  </a:lnTo>
                  <a:lnTo>
                    <a:pt x="349" y="239"/>
                  </a:lnTo>
                  <a:lnTo>
                    <a:pt x="349" y="243"/>
                  </a:lnTo>
                  <a:lnTo>
                    <a:pt x="353" y="206"/>
                  </a:lnTo>
                  <a:lnTo>
                    <a:pt x="353" y="211"/>
                  </a:lnTo>
                  <a:lnTo>
                    <a:pt x="349" y="174"/>
                  </a:lnTo>
                  <a:lnTo>
                    <a:pt x="349" y="178"/>
                  </a:lnTo>
                  <a:lnTo>
                    <a:pt x="339" y="144"/>
                  </a:lnTo>
                  <a:lnTo>
                    <a:pt x="342" y="150"/>
                  </a:lnTo>
                  <a:lnTo>
                    <a:pt x="305" y="91"/>
                  </a:lnTo>
                  <a:lnTo>
                    <a:pt x="310" y="97"/>
                  </a:lnTo>
                  <a:lnTo>
                    <a:pt x="284" y="75"/>
                  </a:lnTo>
                  <a:lnTo>
                    <a:pt x="288" y="77"/>
                  </a:lnTo>
                  <a:lnTo>
                    <a:pt x="258" y="60"/>
                  </a:lnTo>
                  <a:lnTo>
                    <a:pt x="262" y="62"/>
                  </a:lnTo>
                  <a:lnTo>
                    <a:pt x="229" y="51"/>
                  </a:lnTo>
                  <a:lnTo>
                    <a:pt x="234" y="52"/>
                  </a:lnTo>
                  <a:lnTo>
                    <a:pt x="198" y="48"/>
                  </a:lnTo>
                  <a:lnTo>
                    <a:pt x="203" y="48"/>
                  </a:lnTo>
                  <a:lnTo>
                    <a:pt x="168" y="52"/>
                  </a:lnTo>
                  <a:lnTo>
                    <a:pt x="173" y="51"/>
                  </a:lnTo>
                  <a:lnTo>
                    <a:pt x="140" y="62"/>
                  </a:lnTo>
                  <a:lnTo>
                    <a:pt x="144" y="60"/>
                  </a:lnTo>
                  <a:lnTo>
                    <a:pt x="114" y="77"/>
                  </a:lnTo>
                  <a:lnTo>
                    <a:pt x="118" y="75"/>
                  </a:lnTo>
                  <a:lnTo>
                    <a:pt x="92" y="97"/>
                  </a:lnTo>
                  <a:lnTo>
                    <a:pt x="97" y="91"/>
                  </a:lnTo>
                  <a:lnTo>
                    <a:pt x="59" y="150"/>
                  </a:lnTo>
                  <a:lnTo>
                    <a:pt x="61" y="144"/>
                  </a:lnTo>
                  <a:lnTo>
                    <a:pt x="51" y="178"/>
                  </a:lnTo>
                  <a:lnTo>
                    <a:pt x="52" y="174"/>
                  </a:lnTo>
                  <a:lnTo>
                    <a:pt x="48" y="211"/>
                  </a:lnTo>
                  <a:lnTo>
                    <a:pt x="48" y="206"/>
                  </a:lnTo>
                  <a:lnTo>
                    <a:pt x="52" y="243"/>
                  </a:lnTo>
                  <a:lnTo>
                    <a:pt x="52" y="239"/>
                  </a:lnTo>
                  <a:lnTo>
                    <a:pt x="62" y="274"/>
                  </a:lnTo>
                  <a:lnTo>
                    <a:pt x="59" y="267"/>
                  </a:lnTo>
                  <a:lnTo>
                    <a:pt x="97" y="325"/>
                  </a:lnTo>
                  <a:lnTo>
                    <a:pt x="92" y="320"/>
                  </a:lnTo>
                  <a:lnTo>
                    <a:pt x="118" y="343"/>
                  </a:lnTo>
                  <a:lnTo>
                    <a:pt x="114" y="341"/>
                  </a:lnTo>
                  <a:lnTo>
                    <a:pt x="144" y="358"/>
                  </a:lnTo>
                  <a:lnTo>
                    <a:pt x="139" y="355"/>
                  </a:lnTo>
                  <a:lnTo>
                    <a:pt x="172" y="365"/>
                  </a:lnTo>
                  <a:lnTo>
                    <a:pt x="168" y="365"/>
                  </a:lnTo>
                  <a:lnTo>
                    <a:pt x="203" y="369"/>
                  </a:lnTo>
                  <a:lnTo>
                    <a:pt x="198" y="369"/>
                  </a:lnTo>
                  <a:lnTo>
                    <a:pt x="234" y="365"/>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98" name="Freeform 174"/>
            <p:cNvSpPr>
              <a:spLocks/>
            </p:cNvSpPr>
            <p:nvPr/>
          </p:nvSpPr>
          <p:spPr bwMode="auto">
            <a:xfrm>
              <a:off x="8782050" y="2391247"/>
              <a:ext cx="125413" cy="125413"/>
            </a:xfrm>
            <a:custGeom>
              <a:avLst/>
              <a:gdLst/>
              <a:ahLst/>
              <a:cxnLst>
                <a:cxn ang="0">
                  <a:pos x="184" y="368"/>
                </a:cxn>
                <a:cxn ang="0">
                  <a:pos x="0" y="184"/>
                </a:cxn>
                <a:cxn ang="0">
                  <a:pos x="0" y="184"/>
                </a:cxn>
                <a:cxn ang="0">
                  <a:pos x="0" y="184"/>
                </a:cxn>
                <a:cxn ang="0">
                  <a:pos x="184" y="0"/>
                </a:cxn>
                <a:cxn ang="0">
                  <a:pos x="184" y="0"/>
                </a:cxn>
                <a:cxn ang="0">
                  <a:pos x="184" y="0"/>
                </a:cxn>
                <a:cxn ang="0">
                  <a:pos x="368" y="184"/>
                </a:cxn>
                <a:cxn ang="0">
                  <a:pos x="368" y="184"/>
                </a:cxn>
                <a:cxn ang="0">
                  <a:pos x="368" y="184"/>
                </a:cxn>
                <a:cxn ang="0">
                  <a:pos x="184" y="368"/>
                </a:cxn>
                <a:cxn ang="0">
                  <a:pos x="184" y="368"/>
                </a:cxn>
              </a:cxnLst>
              <a:rect l="0" t="0" r="r" b="b"/>
              <a:pathLst>
                <a:path w="368" h="368">
                  <a:moveTo>
                    <a:pt x="184" y="368"/>
                  </a:moveTo>
                  <a:cubicBezTo>
                    <a:pt x="83" y="368"/>
                    <a:pt x="0" y="286"/>
                    <a:pt x="0" y="184"/>
                  </a:cubicBezTo>
                  <a:cubicBezTo>
                    <a:pt x="0" y="184"/>
                    <a:pt x="0" y="184"/>
                    <a:pt x="0" y="184"/>
                  </a:cubicBezTo>
                  <a:lnTo>
                    <a:pt x="0" y="184"/>
                  </a:lnTo>
                  <a:cubicBezTo>
                    <a:pt x="0" y="83"/>
                    <a:pt x="83" y="0"/>
                    <a:pt x="184" y="0"/>
                  </a:cubicBezTo>
                  <a:cubicBezTo>
                    <a:pt x="184" y="0"/>
                    <a:pt x="184" y="0"/>
                    <a:pt x="184" y="0"/>
                  </a:cubicBezTo>
                  <a:lnTo>
                    <a:pt x="184" y="0"/>
                  </a:lnTo>
                  <a:cubicBezTo>
                    <a:pt x="286" y="0"/>
                    <a:pt x="368" y="83"/>
                    <a:pt x="368" y="184"/>
                  </a:cubicBezTo>
                  <a:cubicBezTo>
                    <a:pt x="368" y="184"/>
                    <a:pt x="368" y="184"/>
                    <a:pt x="368" y="184"/>
                  </a:cubicBezTo>
                  <a:lnTo>
                    <a:pt x="368" y="184"/>
                  </a:lnTo>
                  <a:cubicBezTo>
                    <a:pt x="368" y="286"/>
                    <a:pt x="286" y="368"/>
                    <a:pt x="184" y="368"/>
                  </a:cubicBezTo>
                  <a:cubicBezTo>
                    <a:pt x="184" y="368"/>
                    <a:pt x="184" y="368"/>
                    <a:pt x="184" y="368"/>
                  </a:cubicBezTo>
                  <a:close/>
                </a:path>
              </a:pathLst>
            </a:custGeom>
            <a:solidFill>
              <a:srgbClr val="7F7F7F"/>
            </a:solidFill>
            <a:ln w="635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99" name="Freeform 175"/>
            <p:cNvSpPr>
              <a:spLocks noEditPoints="1"/>
            </p:cNvSpPr>
            <p:nvPr/>
          </p:nvSpPr>
          <p:spPr bwMode="auto">
            <a:xfrm>
              <a:off x="8774113" y="2383309"/>
              <a:ext cx="141288" cy="141288"/>
            </a:xfrm>
            <a:custGeom>
              <a:avLst/>
              <a:gdLst/>
              <a:ahLst/>
              <a:cxnLst>
                <a:cxn ang="0">
                  <a:pos x="169" y="412"/>
                </a:cxn>
                <a:cxn ang="0">
                  <a:pos x="126" y="400"/>
                </a:cxn>
                <a:cxn ang="0">
                  <a:pos x="63" y="357"/>
                </a:cxn>
                <a:cxn ang="0">
                  <a:pos x="35" y="323"/>
                </a:cxn>
                <a:cxn ang="0">
                  <a:pos x="6" y="253"/>
                </a:cxn>
                <a:cxn ang="0">
                  <a:pos x="1" y="206"/>
                </a:cxn>
                <a:cxn ang="0">
                  <a:pos x="17" y="130"/>
                </a:cxn>
                <a:cxn ang="0">
                  <a:pos x="38" y="90"/>
                </a:cxn>
                <a:cxn ang="0">
                  <a:pos x="90" y="38"/>
                </a:cxn>
                <a:cxn ang="0">
                  <a:pos x="130" y="17"/>
                </a:cxn>
                <a:cxn ang="0">
                  <a:pos x="206" y="1"/>
                </a:cxn>
                <a:cxn ang="0">
                  <a:pos x="253" y="6"/>
                </a:cxn>
                <a:cxn ang="0">
                  <a:pos x="323" y="35"/>
                </a:cxn>
                <a:cxn ang="0">
                  <a:pos x="357" y="63"/>
                </a:cxn>
                <a:cxn ang="0">
                  <a:pos x="400" y="126"/>
                </a:cxn>
                <a:cxn ang="0">
                  <a:pos x="412" y="169"/>
                </a:cxn>
                <a:cxn ang="0">
                  <a:pos x="412" y="248"/>
                </a:cxn>
                <a:cxn ang="0">
                  <a:pos x="400" y="292"/>
                </a:cxn>
                <a:cxn ang="0">
                  <a:pos x="357" y="354"/>
                </a:cxn>
                <a:cxn ang="0">
                  <a:pos x="323" y="383"/>
                </a:cxn>
                <a:cxn ang="0">
                  <a:pos x="252" y="412"/>
                </a:cxn>
                <a:cxn ang="0">
                  <a:pos x="243" y="365"/>
                </a:cxn>
                <a:cxn ang="0">
                  <a:pos x="269" y="357"/>
                </a:cxn>
                <a:cxn ang="0">
                  <a:pos x="323" y="320"/>
                </a:cxn>
                <a:cxn ang="0">
                  <a:pos x="340" y="300"/>
                </a:cxn>
                <a:cxn ang="0">
                  <a:pos x="365" y="239"/>
                </a:cxn>
                <a:cxn ang="0">
                  <a:pos x="369" y="211"/>
                </a:cxn>
                <a:cxn ang="0">
                  <a:pos x="355" y="144"/>
                </a:cxn>
                <a:cxn ang="0">
                  <a:pos x="343" y="121"/>
                </a:cxn>
                <a:cxn ang="0">
                  <a:pos x="296" y="75"/>
                </a:cxn>
                <a:cxn ang="0">
                  <a:pos x="273" y="62"/>
                </a:cxn>
                <a:cxn ang="0">
                  <a:pos x="206" y="48"/>
                </a:cxn>
                <a:cxn ang="0">
                  <a:pos x="179" y="51"/>
                </a:cxn>
                <a:cxn ang="0">
                  <a:pos x="117" y="78"/>
                </a:cxn>
                <a:cxn ang="0">
                  <a:pos x="97" y="94"/>
                </a:cxn>
                <a:cxn ang="0">
                  <a:pos x="61" y="149"/>
                </a:cxn>
                <a:cxn ang="0">
                  <a:pos x="52" y="174"/>
                </a:cxn>
                <a:cxn ang="0">
                  <a:pos x="52" y="243"/>
                </a:cxn>
                <a:cxn ang="0">
                  <a:pos x="61" y="269"/>
                </a:cxn>
                <a:cxn ang="0">
                  <a:pos x="97" y="323"/>
                </a:cxn>
                <a:cxn ang="0">
                  <a:pos x="117" y="340"/>
                </a:cxn>
                <a:cxn ang="0">
                  <a:pos x="178" y="365"/>
                </a:cxn>
                <a:cxn ang="0">
                  <a:pos x="206" y="369"/>
                </a:cxn>
              </a:cxnLst>
              <a:rect l="0" t="0" r="r" b="b"/>
              <a:pathLst>
                <a:path w="417" h="417">
                  <a:moveTo>
                    <a:pt x="211" y="416"/>
                  </a:moveTo>
                  <a:cubicBezTo>
                    <a:pt x="209" y="417"/>
                    <a:pt x="208" y="417"/>
                    <a:pt x="206" y="416"/>
                  </a:cubicBezTo>
                  <a:lnTo>
                    <a:pt x="169" y="412"/>
                  </a:lnTo>
                  <a:cubicBezTo>
                    <a:pt x="167" y="412"/>
                    <a:pt x="166" y="412"/>
                    <a:pt x="165" y="411"/>
                  </a:cubicBezTo>
                  <a:lnTo>
                    <a:pt x="131" y="401"/>
                  </a:lnTo>
                  <a:cubicBezTo>
                    <a:pt x="129" y="401"/>
                    <a:pt x="128" y="400"/>
                    <a:pt x="126" y="400"/>
                  </a:cubicBezTo>
                  <a:lnTo>
                    <a:pt x="94" y="383"/>
                  </a:lnTo>
                  <a:cubicBezTo>
                    <a:pt x="93" y="382"/>
                    <a:pt x="91" y="381"/>
                    <a:pt x="90" y="380"/>
                  </a:cubicBezTo>
                  <a:lnTo>
                    <a:pt x="63" y="357"/>
                  </a:lnTo>
                  <a:cubicBezTo>
                    <a:pt x="62" y="356"/>
                    <a:pt x="61" y="355"/>
                    <a:pt x="60" y="354"/>
                  </a:cubicBezTo>
                  <a:lnTo>
                    <a:pt x="38" y="327"/>
                  </a:lnTo>
                  <a:cubicBezTo>
                    <a:pt x="37" y="325"/>
                    <a:pt x="36" y="324"/>
                    <a:pt x="35" y="323"/>
                  </a:cubicBezTo>
                  <a:lnTo>
                    <a:pt x="18" y="292"/>
                  </a:lnTo>
                  <a:cubicBezTo>
                    <a:pt x="18" y="291"/>
                    <a:pt x="17" y="289"/>
                    <a:pt x="17" y="288"/>
                  </a:cubicBezTo>
                  <a:lnTo>
                    <a:pt x="6" y="253"/>
                  </a:lnTo>
                  <a:cubicBezTo>
                    <a:pt x="5" y="251"/>
                    <a:pt x="5" y="250"/>
                    <a:pt x="5" y="248"/>
                  </a:cubicBezTo>
                  <a:lnTo>
                    <a:pt x="1" y="211"/>
                  </a:lnTo>
                  <a:cubicBezTo>
                    <a:pt x="0" y="209"/>
                    <a:pt x="0" y="208"/>
                    <a:pt x="1" y="206"/>
                  </a:cubicBezTo>
                  <a:lnTo>
                    <a:pt x="5" y="169"/>
                  </a:lnTo>
                  <a:cubicBezTo>
                    <a:pt x="5" y="167"/>
                    <a:pt x="5" y="166"/>
                    <a:pt x="6" y="164"/>
                  </a:cubicBezTo>
                  <a:lnTo>
                    <a:pt x="17" y="130"/>
                  </a:lnTo>
                  <a:cubicBezTo>
                    <a:pt x="17" y="129"/>
                    <a:pt x="18" y="127"/>
                    <a:pt x="18" y="126"/>
                  </a:cubicBezTo>
                  <a:lnTo>
                    <a:pt x="35" y="94"/>
                  </a:lnTo>
                  <a:cubicBezTo>
                    <a:pt x="36" y="93"/>
                    <a:pt x="37" y="92"/>
                    <a:pt x="38" y="90"/>
                  </a:cubicBezTo>
                  <a:lnTo>
                    <a:pt x="60" y="63"/>
                  </a:lnTo>
                  <a:cubicBezTo>
                    <a:pt x="61" y="62"/>
                    <a:pt x="62" y="61"/>
                    <a:pt x="63" y="60"/>
                  </a:cubicBezTo>
                  <a:lnTo>
                    <a:pt x="90" y="38"/>
                  </a:lnTo>
                  <a:cubicBezTo>
                    <a:pt x="92" y="37"/>
                    <a:pt x="93" y="36"/>
                    <a:pt x="94" y="35"/>
                  </a:cubicBezTo>
                  <a:lnTo>
                    <a:pt x="126" y="18"/>
                  </a:lnTo>
                  <a:cubicBezTo>
                    <a:pt x="127" y="18"/>
                    <a:pt x="129" y="17"/>
                    <a:pt x="130" y="17"/>
                  </a:cubicBezTo>
                  <a:lnTo>
                    <a:pt x="164" y="6"/>
                  </a:lnTo>
                  <a:cubicBezTo>
                    <a:pt x="166" y="5"/>
                    <a:pt x="167" y="5"/>
                    <a:pt x="169" y="5"/>
                  </a:cubicBezTo>
                  <a:lnTo>
                    <a:pt x="206" y="1"/>
                  </a:lnTo>
                  <a:cubicBezTo>
                    <a:pt x="208" y="0"/>
                    <a:pt x="209" y="0"/>
                    <a:pt x="211" y="1"/>
                  </a:cubicBezTo>
                  <a:lnTo>
                    <a:pt x="248" y="5"/>
                  </a:lnTo>
                  <a:cubicBezTo>
                    <a:pt x="250" y="5"/>
                    <a:pt x="251" y="5"/>
                    <a:pt x="253" y="6"/>
                  </a:cubicBezTo>
                  <a:lnTo>
                    <a:pt x="288" y="17"/>
                  </a:lnTo>
                  <a:cubicBezTo>
                    <a:pt x="289" y="17"/>
                    <a:pt x="291" y="18"/>
                    <a:pt x="292" y="18"/>
                  </a:cubicBezTo>
                  <a:lnTo>
                    <a:pt x="323" y="35"/>
                  </a:lnTo>
                  <a:cubicBezTo>
                    <a:pt x="324" y="36"/>
                    <a:pt x="325" y="37"/>
                    <a:pt x="327" y="38"/>
                  </a:cubicBezTo>
                  <a:lnTo>
                    <a:pt x="354" y="60"/>
                  </a:lnTo>
                  <a:cubicBezTo>
                    <a:pt x="355" y="61"/>
                    <a:pt x="356" y="62"/>
                    <a:pt x="357" y="63"/>
                  </a:cubicBezTo>
                  <a:lnTo>
                    <a:pt x="380" y="90"/>
                  </a:lnTo>
                  <a:cubicBezTo>
                    <a:pt x="381" y="91"/>
                    <a:pt x="382" y="93"/>
                    <a:pt x="383" y="94"/>
                  </a:cubicBezTo>
                  <a:lnTo>
                    <a:pt x="400" y="126"/>
                  </a:lnTo>
                  <a:cubicBezTo>
                    <a:pt x="400" y="128"/>
                    <a:pt x="401" y="129"/>
                    <a:pt x="401" y="131"/>
                  </a:cubicBezTo>
                  <a:lnTo>
                    <a:pt x="411" y="165"/>
                  </a:lnTo>
                  <a:cubicBezTo>
                    <a:pt x="412" y="166"/>
                    <a:pt x="412" y="167"/>
                    <a:pt x="412" y="169"/>
                  </a:cubicBezTo>
                  <a:lnTo>
                    <a:pt x="416" y="206"/>
                  </a:lnTo>
                  <a:cubicBezTo>
                    <a:pt x="417" y="208"/>
                    <a:pt x="417" y="209"/>
                    <a:pt x="416" y="211"/>
                  </a:cubicBezTo>
                  <a:lnTo>
                    <a:pt x="412" y="248"/>
                  </a:lnTo>
                  <a:cubicBezTo>
                    <a:pt x="412" y="249"/>
                    <a:pt x="412" y="251"/>
                    <a:pt x="412" y="252"/>
                  </a:cubicBezTo>
                  <a:lnTo>
                    <a:pt x="402" y="287"/>
                  </a:lnTo>
                  <a:cubicBezTo>
                    <a:pt x="401" y="289"/>
                    <a:pt x="400" y="290"/>
                    <a:pt x="400" y="292"/>
                  </a:cubicBezTo>
                  <a:lnTo>
                    <a:pt x="383" y="323"/>
                  </a:lnTo>
                  <a:cubicBezTo>
                    <a:pt x="382" y="324"/>
                    <a:pt x="381" y="326"/>
                    <a:pt x="380" y="327"/>
                  </a:cubicBezTo>
                  <a:lnTo>
                    <a:pt x="357" y="354"/>
                  </a:lnTo>
                  <a:cubicBezTo>
                    <a:pt x="356" y="355"/>
                    <a:pt x="355" y="356"/>
                    <a:pt x="354" y="357"/>
                  </a:cubicBezTo>
                  <a:lnTo>
                    <a:pt x="327" y="380"/>
                  </a:lnTo>
                  <a:cubicBezTo>
                    <a:pt x="326" y="381"/>
                    <a:pt x="324" y="382"/>
                    <a:pt x="323" y="383"/>
                  </a:cubicBezTo>
                  <a:lnTo>
                    <a:pt x="292" y="400"/>
                  </a:lnTo>
                  <a:cubicBezTo>
                    <a:pt x="290" y="400"/>
                    <a:pt x="289" y="401"/>
                    <a:pt x="287" y="402"/>
                  </a:cubicBezTo>
                  <a:lnTo>
                    <a:pt x="252" y="412"/>
                  </a:lnTo>
                  <a:cubicBezTo>
                    <a:pt x="251" y="412"/>
                    <a:pt x="249" y="412"/>
                    <a:pt x="248" y="412"/>
                  </a:cubicBezTo>
                  <a:lnTo>
                    <a:pt x="211" y="416"/>
                  </a:lnTo>
                  <a:close/>
                  <a:moveTo>
                    <a:pt x="243" y="365"/>
                  </a:moveTo>
                  <a:lnTo>
                    <a:pt x="239" y="365"/>
                  </a:lnTo>
                  <a:lnTo>
                    <a:pt x="274" y="355"/>
                  </a:lnTo>
                  <a:lnTo>
                    <a:pt x="269" y="357"/>
                  </a:lnTo>
                  <a:lnTo>
                    <a:pt x="300" y="340"/>
                  </a:lnTo>
                  <a:lnTo>
                    <a:pt x="296" y="343"/>
                  </a:lnTo>
                  <a:lnTo>
                    <a:pt x="323" y="320"/>
                  </a:lnTo>
                  <a:lnTo>
                    <a:pt x="320" y="323"/>
                  </a:lnTo>
                  <a:lnTo>
                    <a:pt x="343" y="296"/>
                  </a:lnTo>
                  <a:lnTo>
                    <a:pt x="340" y="300"/>
                  </a:lnTo>
                  <a:lnTo>
                    <a:pt x="357" y="269"/>
                  </a:lnTo>
                  <a:lnTo>
                    <a:pt x="355" y="274"/>
                  </a:lnTo>
                  <a:lnTo>
                    <a:pt x="365" y="239"/>
                  </a:lnTo>
                  <a:lnTo>
                    <a:pt x="365" y="243"/>
                  </a:lnTo>
                  <a:lnTo>
                    <a:pt x="369" y="206"/>
                  </a:lnTo>
                  <a:lnTo>
                    <a:pt x="369" y="211"/>
                  </a:lnTo>
                  <a:lnTo>
                    <a:pt x="365" y="174"/>
                  </a:lnTo>
                  <a:lnTo>
                    <a:pt x="365" y="178"/>
                  </a:lnTo>
                  <a:lnTo>
                    <a:pt x="355" y="144"/>
                  </a:lnTo>
                  <a:lnTo>
                    <a:pt x="357" y="149"/>
                  </a:lnTo>
                  <a:lnTo>
                    <a:pt x="340" y="117"/>
                  </a:lnTo>
                  <a:lnTo>
                    <a:pt x="343" y="121"/>
                  </a:lnTo>
                  <a:lnTo>
                    <a:pt x="320" y="94"/>
                  </a:lnTo>
                  <a:lnTo>
                    <a:pt x="323" y="97"/>
                  </a:lnTo>
                  <a:lnTo>
                    <a:pt x="296" y="75"/>
                  </a:lnTo>
                  <a:lnTo>
                    <a:pt x="300" y="78"/>
                  </a:lnTo>
                  <a:lnTo>
                    <a:pt x="269" y="61"/>
                  </a:lnTo>
                  <a:lnTo>
                    <a:pt x="273" y="62"/>
                  </a:lnTo>
                  <a:lnTo>
                    <a:pt x="238" y="51"/>
                  </a:lnTo>
                  <a:lnTo>
                    <a:pt x="243" y="52"/>
                  </a:lnTo>
                  <a:lnTo>
                    <a:pt x="206" y="48"/>
                  </a:lnTo>
                  <a:lnTo>
                    <a:pt x="211" y="48"/>
                  </a:lnTo>
                  <a:lnTo>
                    <a:pt x="174" y="52"/>
                  </a:lnTo>
                  <a:lnTo>
                    <a:pt x="179" y="51"/>
                  </a:lnTo>
                  <a:lnTo>
                    <a:pt x="145" y="62"/>
                  </a:lnTo>
                  <a:lnTo>
                    <a:pt x="149" y="61"/>
                  </a:lnTo>
                  <a:lnTo>
                    <a:pt x="117" y="78"/>
                  </a:lnTo>
                  <a:lnTo>
                    <a:pt x="121" y="75"/>
                  </a:lnTo>
                  <a:lnTo>
                    <a:pt x="94" y="97"/>
                  </a:lnTo>
                  <a:lnTo>
                    <a:pt x="97" y="94"/>
                  </a:lnTo>
                  <a:lnTo>
                    <a:pt x="75" y="121"/>
                  </a:lnTo>
                  <a:lnTo>
                    <a:pt x="78" y="117"/>
                  </a:lnTo>
                  <a:lnTo>
                    <a:pt x="61" y="149"/>
                  </a:lnTo>
                  <a:lnTo>
                    <a:pt x="62" y="145"/>
                  </a:lnTo>
                  <a:lnTo>
                    <a:pt x="51" y="179"/>
                  </a:lnTo>
                  <a:lnTo>
                    <a:pt x="52" y="174"/>
                  </a:lnTo>
                  <a:lnTo>
                    <a:pt x="48" y="211"/>
                  </a:lnTo>
                  <a:lnTo>
                    <a:pt x="48" y="206"/>
                  </a:lnTo>
                  <a:lnTo>
                    <a:pt x="52" y="243"/>
                  </a:lnTo>
                  <a:lnTo>
                    <a:pt x="51" y="238"/>
                  </a:lnTo>
                  <a:lnTo>
                    <a:pt x="62" y="273"/>
                  </a:lnTo>
                  <a:lnTo>
                    <a:pt x="61" y="269"/>
                  </a:lnTo>
                  <a:lnTo>
                    <a:pt x="78" y="300"/>
                  </a:lnTo>
                  <a:lnTo>
                    <a:pt x="75" y="296"/>
                  </a:lnTo>
                  <a:lnTo>
                    <a:pt x="97" y="323"/>
                  </a:lnTo>
                  <a:lnTo>
                    <a:pt x="94" y="320"/>
                  </a:lnTo>
                  <a:lnTo>
                    <a:pt x="121" y="343"/>
                  </a:lnTo>
                  <a:lnTo>
                    <a:pt x="117" y="340"/>
                  </a:lnTo>
                  <a:lnTo>
                    <a:pt x="149" y="357"/>
                  </a:lnTo>
                  <a:lnTo>
                    <a:pt x="144" y="355"/>
                  </a:lnTo>
                  <a:lnTo>
                    <a:pt x="178" y="365"/>
                  </a:lnTo>
                  <a:lnTo>
                    <a:pt x="174" y="365"/>
                  </a:lnTo>
                  <a:lnTo>
                    <a:pt x="211" y="369"/>
                  </a:lnTo>
                  <a:lnTo>
                    <a:pt x="206" y="369"/>
                  </a:lnTo>
                  <a:lnTo>
                    <a:pt x="243" y="365"/>
                  </a:lnTo>
                  <a:close/>
                </a:path>
              </a:pathLst>
            </a:custGeom>
            <a:solidFill>
              <a:srgbClr val="000000"/>
            </a:solidFill>
            <a:ln w="635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35" name="Ellipse 234"/>
            <p:cNvSpPr/>
            <p:nvPr/>
          </p:nvSpPr>
          <p:spPr>
            <a:xfrm>
              <a:off x="5724144" y="1244392"/>
              <a:ext cx="144000" cy="1440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6" name="Textfeld 235"/>
            <p:cNvSpPr txBox="1"/>
            <p:nvPr/>
          </p:nvSpPr>
          <p:spPr>
            <a:xfrm>
              <a:off x="5868144" y="1124744"/>
              <a:ext cx="648072" cy="404425"/>
            </a:xfrm>
            <a:prstGeom prst="rect">
              <a:avLst/>
            </a:prstGeom>
            <a:noFill/>
          </p:spPr>
          <p:txBody>
            <a:bodyPr wrap="square" rtlCol="0">
              <a:spAutoFit/>
            </a:bodyPr>
            <a:lstStyle/>
            <a:p>
              <a:r>
                <a:rPr lang="de-DE" baseline="30000" dirty="0"/>
                <a:t>12</a:t>
              </a:r>
              <a:r>
                <a:rPr lang="de-DE" dirty="0"/>
                <a:t>C</a:t>
              </a:r>
            </a:p>
          </p:txBody>
        </p:sp>
        <p:sp>
          <p:nvSpPr>
            <p:cNvPr id="237" name="Ellipse 236"/>
            <p:cNvSpPr/>
            <p:nvPr/>
          </p:nvSpPr>
          <p:spPr>
            <a:xfrm>
              <a:off x="6516232" y="1244392"/>
              <a:ext cx="144000" cy="144000"/>
            </a:xfrm>
            <a:prstGeom prst="ellipse">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8" name="Textfeld 237"/>
            <p:cNvSpPr txBox="1"/>
            <p:nvPr/>
          </p:nvSpPr>
          <p:spPr>
            <a:xfrm>
              <a:off x="6660232" y="1124744"/>
              <a:ext cx="648072" cy="404425"/>
            </a:xfrm>
            <a:prstGeom prst="rect">
              <a:avLst/>
            </a:prstGeom>
            <a:noFill/>
          </p:spPr>
          <p:txBody>
            <a:bodyPr wrap="square" rtlCol="0">
              <a:spAutoFit/>
            </a:bodyPr>
            <a:lstStyle/>
            <a:p>
              <a:r>
                <a:rPr lang="de-DE" baseline="30000" dirty="0"/>
                <a:t>13</a:t>
              </a:r>
              <a:r>
                <a:rPr lang="de-DE" dirty="0"/>
                <a:t>C</a:t>
              </a:r>
            </a:p>
          </p:txBody>
        </p:sp>
      </p:grpSp>
      <p:sp>
        <p:nvSpPr>
          <p:cNvPr id="185" name="Textfeld 1"/>
          <p:cNvSpPr txBox="1"/>
          <p:nvPr/>
        </p:nvSpPr>
        <p:spPr>
          <a:xfrm>
            <a:off x="2324788" y="213079"/>
            <a:ext cx="7279565" cy="523220"/>
          </a:xfrm>
          <a:prstGeom prst="rect">
            <a:avLst/>
          </a:prstGeom>
          <a:noFill/>
        </p:spPr>
        <p:txBody>
          <a:bodyPr wrap="square" lIns="91438" tIns="45719" rIns="91438" bIns="45719" rtlCol="0">
            <a:spAutoFit/>
          </a:bodyPr>
          <a:lstStyle/>
          <a:p>
            <a:pPr algn="r"/>
            <a:r>
              <a:rPr lang="de-DE" sz="2800" dirty="0" err="1"/>
              <a:t>stable</a:t>
            </a:r>
            <a:r>
              <a:rPr lang="de-DE" sz="2800" dirty="0"/>
              <a:t> isotope </a:t>
            </a:r>
            <a:r>
              <a:rPr lang="de-DE" sz="2800" dirty="0" err="1"/>
              <a:t>resolved</a:t>
            </a:r>
            <a:r>
              <a:rPr lang="de-DE" sz="2800" dirty="0"/>
              <a:t> </a:t>
            </a:r>
            <a:r>
              <a:rPr lang="de-DE" sz="2800" dirty="0" err="1"/>
              <a:t>metabolomics</a:t>
            </a:r>
            <a:r>
              <a:rPr lang="de-DE" sz="2800" dirty="0"/>
              <a:t>  (SIRM)</a:t>
            </a:r>
          </a:p>
        </p:txBody>
      </p:sp>
      <p:sp>
        <p:nvSpPr>
          <p:cNvPr id="184" name="TextBox 183"/>
          <p:cNvSpPr txBox="1"/>
          <p:nvPr/>
        </p:nvSpPr>
        <p:spPr>
          <a:xfrm>
            <a:off x="10053199" y="6390169"/>
            <a:ext cx="2142442" cy="323163"/>
          </a:xfrm>
          <a:prstGeom prst="rect">
            <a:avLst/>
          </a:prstGeom>
          <a:noFill/>
        </p:spPr>
        <p:txBody>
          <a:bodyPr wrap="none" lIns="91438" tIns="45719" rIns="91438" bIns="45719" rtlCol="0">
            <a:spAutoFit/>
          </a:bodyPr>
          <a:lstStyle/>
          <a:p>
            <a:r>
              <a:rPr lang="en-US" sz="1500" dirty="0" err="1"/>
              <a:t>Pietzke</a:t>
            </a:r>
            <a:r>
              <a:rPr lang="en-US" sz="1500" dirty="0"/>
              <a:t> and Kempa, 2014</a:t>
            </a:r>
          </a:p>
        </p:txBody>
      </p:sp>
    </p:spTree>
    <p:extLst>
      <p:ext uri="{BB962C8B-B14F-4D97-AF65-F5344CB8AC3E}">
        <p14:creationId xmlns:p14="http://schemas.microsoft.com/office/powerpoint/2010/main" xmlns="" val="4317707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feld 5"/>
          <p:cNvSpPr txBox="1"/>
          <p:nvPr/>
        </p:nvSpPr>
        <p:spPr>
          <a:xfrm>
            <a:off x="983527" y="5674765"/>
            <a:ext cx="4689617" cy="461665"/>
          </a:xfrm>
          <a:prstGeom prst="rect">
            <a:avLst/>
          </a:prstGeom>
          <a:noFill/>
        </p:spPr>
        <p:txBody>
          <a:bodyPr wrap="none" lIns="91438" tIns="45719" rIns="91438" bIns="45719" rtlCol="0">
            <a:spAutoFit/>
          </a:bodyPr>
          <a:lstStyle/>
          <a:p>
            <a:r>
              <a:rPr lang="de-DE" sz="2400" dirty="0" err="1"/>
              <a:t>analysis</a:t>
            </a:r>
            <a:r>
              <a:rPr lang="de-DE" sz="2400" dirty="0"/>
              <a:t> </a:t>
            </a:r>
            <a:r>
              <a:rPr lang="de-DE" sz="2400" dirty="0" err="1"/>
              <a:t>of</a:t>
            </a:r>
            <a:r>
              <a:rPr lang="de-DE" sz="2400" dirty="0"/>
              <a:t> </a:t>
            </a:r>
            <a:r>
              <a:rPr lang="de-DE" sz="2400" dirty="0" err="1"/>
              <a:t>metabolic</a:t>
            </a:r>
            <a:r>
              <a:rPr lang="de-DE" sz="2400" dirty="0"/>
              <a:t> </a:t>
            </a:r>
            <a:r>
              <a:rPr lang="de-DE" sz="2400" dirty="0" err="1"/>
              <a:t>control</a:t>
            </a:r>
            <a:r>
              <a:rPr lang="de-DE" sz="2400" dirty="0"/>
              <a:t> </a:t>
            </a:r>
            <a:r>
              <a:rPr lang="de-DE" sz="2400" i="1" dirty="0"/>
              <a:t>in vitro</a:t>
            </a:r>
          </a:p>
        </p:txBody>
      </p:sp>
    </p:spTree>
    <p:extLst>
      <p:ext uri="{BB962C8B-B14F-4D97-AF65-F5344CB8AC3E}">
        <p14:creationId xmlns:p14="http://schemas.microsoft.com/office/powerpoint/2010/main" xmlns="" val="7087470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FCFFB291-3809-924B-B219-BF82BEEBDF50}" type="slidenum">
              <a:rPr lang="de-DE" smtClean="0"/>
              <a:pPr/>
              <a:t>13</a:t>
            </a:fld>
            <a:endParaRPr lang="de-DE"/>
          </a:p>
        </p:txBody>
      </p:sp>
      <p:grpSp>
        <p:nvGrpSpPr>
          <p:cNvPr id="4" name="Group 3"/>
          <p:cNvGrpSpPr/>
          <p:nvPr/>
        </p:nvGrpSpPr>
        <p:grpSpPr>
          <a:xfrm>
            <a:off x="6672065" y="1484785"/>
            <a:ext cx="2401605" cy="4182147"/>
            <a:chOff x="5292080" y="692696"/>
            <a:chExt cx="3672408" cy="5687962"/>
          </a:xfrm>
        </p:grpSpPr>
        <p:pic>
          <p:nvPicPr>
            <p:cNvPr id="5" name="Picture 2"/>
            <p:cNvPicPr>
              <a:picLocks noChangeAspect="1" noChangeArrowheads="1"/>
            </p:cNvPicPr>
            <p:nvPr/>
          </p:nvPicPr>
          <p:blipFill>
            <a:blip r:embed="rId2" cstate="print">
              <a:duotone>
                <a:prstClr val="black"/>
                <a:schemeClr val="bg1">
                  <a:tint val="45000"/>
                  <a:satMod val="400000"/>
                </a:schemeClr>
              </a:duotone>
            </a:blip>
            <a:srcRect/>
            <a:stretch>
              <a:fillRect/>
            </a:stretch>
          </p:blipFill>
          <p:spPr bwMode="auto">
            <a:xfrm>
              <a:off x="6526294" y="5589055"/>
              <a:ext cx="1205048" cy="783334"/>
            </a:xfrm>
            <a:prstGeom prst="rect">
              <a:avLst/>
            </a:prstGeom>
            <a:noFill/>
            <a:ln w="9525">
              <a:noFill/>
              <a:miter lim="800000"/>
              <a:headEnd/>
              <a:tailEnd/>
            </a:ln>
          </p:spPr>
        </p:pic>
        <p:pic>
          <p:nvPicPr>
            <p:cNvPr id="7" name="Picture 3"/>
            <p:cNvPicPr>
              <a:picLocks noChangeAspect="1" noChangeArrowheads="1"/>
            </p:cNvPicPr>
            <p:nvPr/>
          </p:nvPicPr>
          <p:blipFill>
            <a:blip r:embed="rId3" cstate="print">
              <a:duotone>
                <a:prstClr val="black"/>
                <a:schemeClr val="accent2">
                  <a:tint val="45000"/>
                  <a:satMod val="400000"/>
                </a:schemeClr>
              </a:duotone>
            </a:blip>
            <a:srcRect/>
            <a:stretch>
              <a:fillRect/>
            </a:stretch>
          </p:blipFill>
          <p:spPr bwMode="auto">
            <a:xfrm>
              <a:off x="6526294" y="4772995"/>
              <a:ext cx="1205048" cy="786063"/>
            </a:xfrm>
            <a:prstGeom prst="rect">
              <a:avLst/>
            </a:prstGeom>
            <a:noFill/>
            <a:ln w="9525">
              <a:noFill/>
              <a:miter lim="800000"/>
              <a:headEnd/>
              <a:tailEnd/>
            </a:ln>
          </p:spPr>
        </p:pic>
        <p:pic>
          <p:nvPicPr>
            <p:cNvPr id="8" name="Picture 5"/>
            <p:cNvPicPr>
              <a:picLocks noChangeAspect="1" noChangeArrowheads="1"/>
            </p:cNvPicPr>
            <p:nvPr/>
          </p:nvPicPr>
          <p:blipFill>
            <a:blip r:embed="rId4" cstate="print">
              <a:duotone>
                <a:prstClr val="black"/>
                <a:schemeClr val="accent2">
                  <a:tint val="45000"/>
                  <a:satMod val="400000"/>
                </a:schemeClr>
              </a:duotone>
            </a:blip>
            <a:srcRect/>
            <a:stretch>
              <a:fillRect/>
            </a:stretch>
          </p:blipFill>
          <p:spPr bwMode="auto">
            <a:xfrm>
              <a:off x="6526294" y="3140875"/>
              <a:ext cx="1205048" cy="786062"/>
            </a:xfrm>
            <a:prstGeom prst="rect">
              <a:avLst/>
            </a:prstGeom>
            <a:noFill/>
            <a:ln w="9525">
              <a:noFill/>
              <a:miter lim="800000"/>
              <a:headEnd/>
              <a:tailEnd/>
            </a:ln>
          </p:spPr>
        </p:pic>
        <p:pic>
          <p:nvPicPr>
            <p:cNvPr id="9" name="Picture 6"/>
            <p:cNvPicPr>
              <a:picLocks noChangeAspect="1" noChangeArrowheads="1"/>
            </p:cNvPicPr>
            <p:nvPr/>
          </p:nvPicPr>
          <p:blipFill>
            <a:blip r:embed="rId5" cstate="print">
              <a:duotone>
                <a:prstClr val="black"/>
                <a:schemeClr val="accent1">
                  <a:lumMod val="60000"/>
                  <a:lumOff val="40000"/>
                  <a:tint val="45000"/>
                  <a:satMod val="400000"/>
                </a:schemeClr>
              </a:duotone>
            </a:blip>
            <a:srcRect/>
            <a:stretch>
              <a:fillRect/>
            </a:stretch>
          </p:blipFill>
          <p:spPr bwMode="auto">
            <a:xfrm>
              <a:off x="6521599" y="692696"/>
              <a:ext cx="1214437" cy="792187"/>
            </a:xfrm>
            <a:prstGeom prst="rect">
              <a:avLst/>
            </a:prstGeom>
            <a:noFill/>
            <a:ln w="9525">
              <a:noFill/>
              <a:miter lim="800000"/>
              <a:headEnd/>
              <a:tailEnd/>
            </a:ln>
          </p:spPr>
        </p:pic>
        <p:pic>
          <p:nvPicPr>
            <p:cNvPr id="10" name="Picture 7"/>
            <p:cNvPicPr>
              <a:picLocks noChangeAspect="1" noChangeArrowheads="1"/>
            </p:cNvPicPr>
            <p:nvPr/>
          </p:nvPicPr>
          <p:blipFill>
            <a:blip r:embed="rId6" cstate="print">
              <a:duotone>
                <a:prstClr val="black"/>
                <a:schemeClr val="accent3">
                  <a:lumMod val="50000"/>
                  <a:tint val="45000"/>
                  <a:satMod val="400000"/>
                </a:schemeClr>
              </a:duotone>
            </a:blip>
            <a:srcRect/>
            <a:stretch>
              <a:fillRect/>
            </a:stretch>
          </p:blipFill>
          <p:spPr bwMode="auto">
            <a:xfrm>
              <a:off x="7750949" y="5589055"/>
              <a:ext cx="1213539" cy="791603"/>
            </a:xfrm>
            <a:prstGeom prst="rect">
              <a:avLst/>
            </a:prstGeom>
            <a:noFill/>
            <a:ln w="9525">
              <a:noFill/>
              <a:miter lim="800000"/>
              <a:headEnd/>
              <a:tailEnd/>
            </a:ln>
          </p:spPr>
        </p:pic>
        <p:pic>
          <p:nvPicPr>
            <p:cNvPr id="11" name="Picture 8"/>
            <p:cNvPicPr>
              <a:picLocks noChangeAspect="1" noChangeArrowheads="1"/>
            </p:cNvPicPr>
            <p:nvPr/>
          </p:nvPicPr>
          <p:blipFill>
            <a:blip r:embed="rId7" cstate="print">
              <a:duotone>
                <a:prstClr val="black"/>
                <a:schemeClr val="accent1">
                  <a:lumMod val="60000"/>
                  <a:lumOff val="40000"/>
                  <a:tint val="45000"/>
                  <a:satMod val="400000"/>
                </a:schemeClr>
              </a:duotone>
            </a:blip>
            <a:srcRect/>
            <a:stretch>
              <a:fillRect/>
            </a:stretch>
          </p:blipFill>
          <p:spPr bwMode="auto">
            <a:xfrm>
              <a:off x="5292080" y="4772995"/>
              <a:ext cx="1205543" cy="786386"/>
            </a:xfrm>
            <a:prstGeom prst="rect">
              <a:avLst/>
            </a:prstGeom>
            <a:noFill/>
            <a:ln w="9525">
              <a:noFill/>
              <a:miter lim="800000"/>
              <a:headEnd/>
              <a:tailEnd/>
            </a:ln>
          </p:spPr>
        </p:pic>
        <p:pic>
          <p:nvPicPr>
            <p:cNvPr id="12" name="Picture 9"/>
            <p:cNvPicPr>
              <a:picLocks noChangeAspect="1" noChangeArrowheads="1"/>
            </p:cNvPicPr>
            <p:nvPr/>
          </p:nvPicPr>
          <p:blipFill>
            <a:blip r:embed="rId8" cstate="print"/>
            <a:srcRect/>
            <a:stretch>
              <a:fillRect/>
            </a:stretch>
          </p:blipFill>
          <p:spPr bwMode="auto">
            <a:xfrm>
              <a:off x="6526580" y="1508756"/>
              <a:ext cx="1204475" cy="785689"/>
            </a:xfrm>
            <a:prstGeom prst="rect">
              <a:avLst/>
            </a:prstGeom>
            <a:noFill/>
            <a:ln w="9525">
              <a:noFill/>
              <a:miter lim="800000"/>
              <a:headEnd/>
              <a:tailEnd/>
            </a:ln>
          </p:spPr>
        </p:pic>
        <p:pic>
          <p:nvPicPr>
            <p:cNvPr id="13" name="Picture 10"/>
            <p:cNvPicPr>
              <a:picLocks noChangeAspect="1" noChangeArrowheads="1"/>
            </p:cNvPicPr>
            <p:nvPr/>
          </p:nvPicPr>
          <p:blipFill>
            <a:blip r:embed="rId9" cstate="print">
              <a:duotone>
                <a:prstClr val="black"/>
                <a:schemeClr val="bg1">
                  <a:tint val="45000"/>
                  <a:satMod val="400000"/>
                </a:schemeClr>
              </a:duotone>
            </a:blip>
            <a:srcRect/>
            <a:stretch>
              <a:fillRect/>
            </a:stretch>
          </p:blipFill>
          <p:spPr bwMode="auto">
            <a:xfrm>
              <a:off x="6526580" y="2324816"/>
              <a:ext cx="1204475" cy="782962"/>
            </a:xfrm>
            <a:prstGeom prst="rect">
              <a:avLst/>
            </a:prstGeom>
            <a:noFill/>
            <a:ln w="9525">
              <a:noFill/>
              <a:miter lim="800000"/>
              <a:headEnd/>
              <a:tailEnd/>
            </a:ln>
          </p:spPr>
        </p:pic>
        <p:pic>
          <p:nvPicPr>
            <p:cNvPr id="14" name="Picture 11"/>
            <p:cNvPicPr>
              <a:picLocks noChangeAspect="1" noChangeArrowheads="1"/>
            </p:cNvPicPr>
            <p:nvPr/>
          </p:nvPicPr>
          <p:blipFill>
            <a:blip r:embed="rId10" cstate="print"/>
            <a:srcRect/>
            <a:stretch>
              <a:fillRect/>
            </a:stretch>
          </p:blipFill>
          <p:spPr bwMode="auto">
            <a:xfrm>
              <a:off x="6526294" y="3956935"/>
              <a:ext cx="1205048" cy="786062"/>
            </a:xfrm>
            <a:prstGeom prst="rect">
              <a:avLst/>
            </a:prstGeom>
            <a:noFill/>
            <a:ln w="9525">
              <a:noFill/>
              <a:miter lim="800000"/>
              <a:headEnd/>
              <a:tailEnd/>
            </a:ln>
          </p:spPr>
        </p:pic>
        <p:pic>
          <p:nvPicPr>
            <p:cNvPr id="15" name="Picture 12"/>
            <p:cNvPicPr>
              <a:picLocks noChangeAspect="1" noChangeArrowheads="1"/>
            </p:cNvPicPr>
            <p:nvPr/>
          </p:nvPicPr>
          <p:blipFill>
            <a:blip r:embed="rId11" cstate="print">
              <a:duotone>
                <a:prstClr val="black"/>
                <a:schemeClr val="bg1">
                  <a:tint val="45000"/>
                  <a:satMod val="400000"/>
                </a:schemeClr>
              </a:duotone>
            </a:blip>
            <a:srcRect/>
            <a:stretch>
              <a:fillRect/>
            </a:stretch>
          </p:blipFill>
          <p:spPr bwMode="auto">
            <a:xfrm>
              <a:off x="7759479" y="4772995"/>
              <a:ext cx="1204475" cy="782961"/>
            </a:xfrm>
            <a:prstGeom prst="rect">
              <a:avLst/>
            </a:prstGeom>
            <a:noFill/>
            <a:ln w="9525">
              <a:noFill/>
              <a:miter lim="800000"/>
              <a:headEnd/>
              <a:tailEnd/>
            </a:ln>
          </p:spPr>
        </p:pic>
      </p:grpSp>
      <p:sp>
        <p:nvSpPr>
          <p:cNvPr id="16" name="TextBox 15"/>
          <p:cNvSpPr txBox="1"/>
          <p:nvPr/>
        </p:nvSpPr>
        <p:spPr>
          <a:xfrm>
            <a:off x="2428718" y="6173847"/>
            <a:ext cx="7609519" cy="338555"/>
          </a:xfrm>
          <a:prstGeom prst="rect">
            <a:avLst/>
          </a:prstGeom>
          <a:noFill/>
        </p:spPr>
        <p:txBody>
          <a:bodyPr wrap="none" lIns="91438" tIns="45719" rIns="91438" bIns="45719" rtlCol="0">
            <a:spAutoFit/>
          </a:bodyPr>
          <a:lstStyle/>
          <a:p>
            <a:r>
              <a:rPr lang="en-US" sz="1600" dirty="0"/>
              <a:t>Pair-wise plot of  substrate and product levels (abs. levels of 13C labeled substance / min)</a:t>
            </a:r>
          </a:p>
        </p:txBody>
      </p:sp>
      <p:grpSp>
        <p:nvGrpSpPr>
          <p:cNvPr id="17" name="Group 16"/>
          <p:cNvGrpSpPr/>
          <p:nvPr/>
        </p:nvGrpSpPr>
        <p:grpSpPr>
          <a:xfrm>
            <a:off x="3776278" y="1938839"/>
            <a:ext cx="1548175" cy="3799876"/>
            <a:chOff x="3671898" y="1898828"/>
            <a:chExt cx="1548174" cy="3799876"/>
          </a:xfrm>
          <a:solidFill>
            <a:schemeClr val="bg1"/>
          </a:solidFill>
        </p:grpSpPr>
        <p:sp>
          <p:nvSpPr>
            <p:cNvPr id="18" name="Oval 2"/>
            <p:cNvSpPr>
              <a:spLocks/>
            </p:cNvSpPr>
            <p:nvPr/>
          </p:nvSpPr>
          <p:spPr bwMode="auto">
            <a:xfrm rot="5400000">
              <a:off x="3760788" y="4744616"/>
              <a:ext cx="973138" cy="935037"/>
            </a:xfrm>
            <a:prstGeom prst="ellipse">
              <a:avLst/>
            </a:prstGeom>
            <a:grpFill/>
            <a:ln w="38100">
              <a:solidFill>
                <a:srgbClr val="4F81BD"/>
              </a:solidFill>
              <a:round/>
              <a:headEnd/>
              <a:tailEnd/>
            </a:ln>
          </p:spPr>
          <p:txBody>
            <a:bodyPr lIns="0" tIns="0" rIns="0" bIns="0"/>
            <a:lstStyle/>
            <a:p>
              <a:endParaRPr lang="en-US"/>
            </a:p>
          </p:txBody>
        </p:sp>
        <p:sp>
          <p:nvSpPr>
            <p:cNvPr id="19" name="Line 3"/>
            <p:cNvSpPr>
              <a:spLocks noChangeShapeType="1"/>
            </p:cNvSpPr>
            <p:nvPr/>
          </p:nvSpPr>
          <p:spPr bwMode="auto">
            <a:xfrm rot="10800000">
              <a:off x="4257919" y="2878280"/>
              <a:ext cx="25156" cy="1818710"/>
            </a:xfrm>
            <a:prstGeom prst="line">
              <a:avLst/>
            </a:prstGeom>
            <a:grpFill/>
            <a:ln w="38100">
              <a:solidFill>
                <a:srgbClr val="4A7DBB"/>
              </a:solidFill>
              <a:round/>
              <a:headEnd/>
              <a:tailEnd/>
            </a:ln>
          </p:spPr>
          <p:txBody>
            <a:bodyPr lIns="0" tIns="0" rIns="0" bIns="0"/>
            <a:lstStyle/>
            <a:p>
              <a:endParaRPr lang="en-US"/>
            </a:p>
          </p:txBody>
        </p:sp>
        <p:sp>
          <p:nvSpPr>
            <p:cNvPr id="20" name="Line 4"/>
            <p:cNvSpPr>
              <a:spLocks noChangeShapeType="1"/>
            </p:cNvSpPr>
            <p:nvPr/>
          </p:nvSpPr>
          <p:spPr bwMode="auto">
            <a:xfrm>
              <a:off x="4167939" y="2204616"/>
              <a:ext cx="842686" cy="0"/>
            </a:xfrm>
            <a:prstGeom prst="line">
              <a:avLst/>
            </a:prstGeom>
            <a:grpFill/>
            <a:ln w="38100">
              <a:solidFill>
                <a:srgbClr val="4A7DBB"/>
              </a:solidFill>
              <a:round/>
              <a:headEnd/>
              <a:tailEnd/>
            </a:ln>
          </p:spPr>
          <p:txBody>
            <a:bodyPr lIns="0" tIns="0" rIns="0" bIns="0"/>
            <a:lstStyle/>
            <a:p>
              <a:endParaRPr lang="en-US"/>
            </a:p>
          </p:txBody>
        </p:sp>
        <p:sp>
          <p:nvSpPr>
            <p:cNvPr id="21" name="Line 5"/>
            <p:cNvSpPr>
              <a:spLocks noChangeShapeType="1"/>
            </p:cNvSpPr>
            <p:nvPr/>
          </p:nvSpPr>
          <p:spPr bwMode="auto">
            <a:xfrm flipH="1">
              <a:off x="3671898" y="4618887"/>
              <a:ext cx="899307" cy="129342"/>
            </a:xfrm>
            <a:prstGeom prst="line">
              <a:avLst/>
            </a:prstGeom>
            <a:grpFill/>
            <a:ln w="38100">
              <a:solidFill>
                <a:srgbClr val="4A7DBB"/>
              </a:solidFill>
              <a:round/>
              <a:headEnd/>
              <a:tailEnd/>
            </a:ln>
          </p:spPr>
          <p:txBody>
            <a:bodyPr lIns="0" tIns="0" rIns="0" bIns="0"/>
            <a:lstStyle/>
            <a:p>
              <a:endParaRPr lang="en-US"/>
            </a:p>
          </p:txBody>
        </p:sp>
        <p:sp>
          <p:nvSpPr>
            <p:cNvPr id="22" name="Line 6"/>
            <p:cNvSpPr>
              <a:spLocks noChangeShapeType="1"/>
            </p:cNvSpPr>
            <p:nvPr/>
          </p:nvSpPr>
          <p:spPr bwMode="auto">
            <a:xfrm>
              <a:off x="4517200" y="5630215"/>
              <a:ext cx="702872" cy="0"/>
            </a:xfrm>
            <a:prstGeom prst="line">
              <a:avLst/>
            </a:prstGeom>
            <a:grpFill/>
            <a:ln w="38100">
              <a:solidFill>
                <a:srgbClr val="4A7DBB"/>
              </a:solidFill>
              <a:round/>
              <a:headEnd/>
              <a:tailEnd/>
            </a:ln>
          </p:spPr>
          <p:txBody>
            <a:bodyPr lIns="0" tIns="0" rIns="0" bIns="0"/>
            <a:lstStyle/>
            <a:p>
              <a:endParaRPr lang="en-US"/>
            </a:p>
          </p:txBody>
        </p:sp>
        <p:sp>
          <p:nvSpPr>
            <p:cNvPr id="23" name="Line 7"/>
            <p:cNvSpPr>
              <a:spLocks noChangeShapeType="1"/>
            </p:cNvSpPr>
            <p:nvPr/>
          </p:nvSpPr>
          <p:spPr bwMode="auto">
            <a:xfrm>
              <a:off x="3863205" y="2881745"/>
              <a:ext cx="431800" cy="0"/>
            </a:xfrm>
            <a:prstGeom prst="line">
              <a:avLst/>
            </a:prstGeom>
            <a:grpFill/>
            <a:ln w="38100">
              <a:solidFill>
                <a:srgbClr val="4A7DBB"/>
              </a:solidFill>
              <a:round/>
              <a:headEnd/>
              <a:tailEnd/>
            </a:ln>
          </p:spPr>
          <p:txBody>
            <a:bodyPr lIns="0" tIns="0" rIns="0" bIns="0"/>
            <a:lstStyle/>
            <a:p>
              <a:endParaRPr lang="en-US"/>
            </a:p>
          </p:txBody>
        </p:sp>
        <p:sp>
          <p:nvSpPr>
            <p:cNvPr id="24" name="Line 3"/>
            <p:cNvSpPr>
              <a:spLocks noChangeShapeType="1"/>
            </p:cNvSpPr>
            <p:nvPr/>
          </p:nvSpPr>
          <p:spPr bwMode="auto">
            <a:xfrm rot="10800000">
              <a:off x="4152177" y="1898828"/>
              <a:ext cx="7880" cy="973173"/>
            </a:xfrm>
            <a:prstGeom prst="line">
              <a:avLst/>
            </a:prstGeom>
            <a:grpFill/>
            <a:ln w="38100">
              <a:solidFill>
                <a:srgbClr val="4A7DBB"/>
              </a:solidFill>
              <a:round/>
              <a:headEnd/>
              <a:tailEnd/>
            </a:ln>
          </p:spPr>
          <p:txBody>
            <a:bodyPr lIns="0" tIns="0" rIns="0" bIns="0"/>
            <a:lstStyle/>
            <a:p>
              <a:endParaRPr lang="en-US"/>
            </a:p>
          </p:txBody>
        </p:sp>
      </p:grpSp>
      <p:sp>
        <p:nvSpPr>
          <p:cNvPr id="25" name="Oval 24"/>
          <p:cNvSpPr/>
          <p:nvPr/>
        </p:nvSpPr>
        <p:spPr>
          <a:xfrm>
            <a:off x="4205736" y="1884835"/>
            <a:ext cx="108013" cy="108012"/>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26" name="Oval 25"/>
          <p:cNvSpPr/>
          <p:nvPr/>
        </p:nvSpPr>
        <p:spPr>
          <a:xfrm>
            <a:off x="4206362" y="2175495"/>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27" name="Oval 26"/>
          <p:cNvSpPr/>
          <p:nvPr/>
        </p:nvSpPr>
        <p:spPr>
          <a:xfrm>
            <a:off x="4202551" y="2388890"/>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28" name="Oval 27"/>
          <p:cNvSpPr/>
          <p:nvPr/>
        </p:nvSpPr>
        <p:spPr>
          <a:xfrm>
            <a:off x="4305495" y="3339187"/>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29" name="Oval 28"/>
          <p:cNvSpPr/>
          <p:nvPr/>
        </p:nvSpPr>
        <p:spPr>
          <a:xfrm>
            <a:off x="3734133" y="4712237"/>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30" name="Oval 29"/>
          <p:cNvSpPr/>
          <p:nvPr/>
        </p:nvSpPr>
        <p:spPr>
          <a:xfrm>
            <a:off x="4302221" y="4382918"/>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31" name="Oval 30"/>
          <p:cNvSpPr/>
          <p:nvPr/>
        </p:nvSpPr>
        <p:spPr>
          <a:xfrm>
            <a:off x="4479997" y="4734901"/>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32" name="Oval 31"/>
          <p:cNvSpPr/>
          <p:nvPr/>
        </p:nvSpPr>
        <p:spPr>
          <a:xfrm>
            <a:off x="4795657" y="5198806"/>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33" name="Oval 32"/>
          <p:cNvSpPr/>
          <p:nvPr/>
        </p:nvSpPr>
        <p:spPr>
          <a:xfrm>
            <a:off x="4724334" y="4945886"/>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34" name="Oval 33"/>
          <p:cNvSpPr/>
          <p:nvPr/>
        </p:nvSpPr>
        <p:spPr>
          <a:xfrm>
            <a:off x="3955655" y="5541242"/>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35" name="Oval 34"/>
          <p:cNvSpPr/>
          <p:nvPr/>
        </p:nvSpPr>
        <p:spPr>
          <a:xfrm>
            <a:off x="3847643" y="4989146"/>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36" name="Oval 35"/>
          <p:cNvSpPr/>
          <p:nvPr/>
        </p:nvSpPr>
        <p:spPr>
          <a:xfrm>
            <a:off x="3811470" y="5308890"/>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37" name="Oval 36"/>
          <p:cNvSpPr/>
          <p:nvPr/>
        </p:nvSpPr>
        <p:spPr>
          <a:xfrm>
            <a:off x="4626695" y="2181077"/>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38" name="Oval 37"/>
          <p:cNvSpPr/>
          <p:nvPr/>
        </p:nvSpPr>
        <p:spPr>
          <a:xfrm>
            <a:off x="5045057" y="2181077"/>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39" name="Oval 38"/>
          <p:cNvSpPr/>
          <p:nvPr/>
        </p:nvSpPr>
        <p:spPr>
          <a:xfrm>
            <a:off x="4567575" y="5616886"/>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40" name="Oval 39"/>
          <p:cNvSpPr/>
          <p:nvPr/>
        </p:nvSpPr>
        <p:spPr>
          <a:xfrm>
            <a:off x="4425991" y="4605558"/>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41" name="Oval 40"/>
          <p:cNvSpPr/>
          <p:nvPr/>
        </p:nvSpPr>
        <p:spPr>
          <a:xfrm>
            <a:off x="4305495" y="3823270"/>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42" name="Oval 41"/>
          <p:cNvSpPr/>
          <p:nvPr/>
        </p:nvSpPr>
        <p:spPr>
          <a:xfrm>
            <a:off x="4206362" y="2604914"/>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43" name="Oval 42"/>
          <p:cNvSpPr/>
          <p:nvPr/>
        </p:nvSpPr>
        <p:spPr>
          <a:xfrm>
            <a:off x="4075474" y="2851826"/>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44" name="Oval 43"/>
          <p:cNvSpPr/>
          <p:nvPr/>
        </p:nvSpPr>
        <p:spPr>
          <a:xfrm>
            <a:off x="4302221" y="2858674"/>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45" name="Oval 44"/>
          <p:cNvSpPr/>
          <p:nvPr/>
        </p:nvSpPr>
        <p:spPr>
          <a:xfrm>
            <a:off x="4302221" y="3105585"/>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46" name="Oval 45"/>
          <p:cNvSpPr/>
          <p:nvPr/>
        </p:nvSpPr>
        <p:spPr>
          <a:xfrm>
            <a:off x="4305495" y="4075271"/>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47" name="Oval 46"/>
          <p:cNvSpPr/>
          <p:nvPr/>
        </p:nvSpPr>
        <p:spPr>
          <a:xfrm>
            <a:off x="5070174" y="5616105"/>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48" name="TextBox 47"/>
          <p:cNvSpPr txBox="1"/>
          <p:nvPr/>
        </p:nvSpPr>
        <p:spPr>
          <a:xfrm>
            <a:off x="2567610" y="2100859"/>
            <a:ext cx="1218406" cy="384719"/>
          </a:xfrm>
          <a:prstGeom prst="rect">
            <a:avLst/>
          </a:prstGeom>
          <a:noFill/>
        </p:spPr>
        <p:txBody>
          <a:bodyPr wrap="none" lIns="91438" tIns="45719" rIns="91438" bIns="45719" rtlCol="0">
            <a:spAutoFit/>
          </a:bodyPr>
          <a:lstStyle/>
          <a:p>
            <a:r>
              <a:rPr lang="de-DE" b="1" i="1" dirty="0">
                <a:solidFill>
                  <a:schemeClr val="tx1">
                    <a:lumMod val="65000"/>
                    <a:lumOff val="35000"/>
                  </a:schemeClr>
                </a:solidFill>
                <a:latin typeface="+mj-lt"/>
              </a:rPr>
              <a:t>Glycolysis I</a:t>
            </a:r>
            <a:endParaRPr lang="en-US" b="1" i="1" dirty="0">
              <a:solidFill>
                <a:schemeClr val="tx1">
                  <a:lumMod val="65000"/>
                  <a:lumOff val="35000"/>
                </a:schemeClr>
              </a:solidFill>
              <a:latin typeface="+mj-lt"/>
            </a:endParaRPr>
          </a:p>
        </p:txBody>
      </p:sp>
      <p:sp>
        <p:nvSpPr>
          <p:cNvPr id="49" name="TextBox 48"/>
          <p:cNvSpPr txBox="1"/>
          <p:nvPr/>
        </p:nvSpPr>
        <p:spPr>
          <a:xfrm>
            <a:off x="4940885" y="2345218"/>
            <a:ext cx="582207" cy="384719"/>
          </a:xfrm>
          <a:prstGeom prst="rect">
            <a:avLst/>
          </a:prstGeom>
          <a:solidFill>
            <a:schemeClr val="bg1"/>
          </a:solidFill>
        </p:spPr>
        <p:txBody>
          <a:bodyPr wrap="none" lIns="91438" tIns="45719" rIns="91438" bIns="45719" rtlCol="0">
            <a:spAutoFit/>
          </a:bodyPr>
          <a:lstStyle/>
          <a:p>
            <a:r>
              <a:rPr lang="de-DE" b="1" i="1" dirty="0">
                <a:solidFill>
                  <a:schemeClr val="tx1">
                    <a:lumMod val="65000"/>
                    <a:lumOff val="35000"/>
                  </a:schemeClr>
                </a:solidFill>
                <a:latin typeface="+mj-lt"/>
              </a:rPr>
              <a:t>OPP</a:t>
            </a:r>
            <a:endParaRPr lang="en-US" b="1" i="1" dirty="0">
              <a:solidFill>
                <a:schemeClr val="tx1">
                  <a:lumMod val="65000"/>
                  <a:lumOff val="35000"/>
                </a:schemeClr>
              </a:solidFill>
              <a:latin typeface="+mj-lt"/>
            </a:endParaRPr>
          </a:p>
        </p:txBody>
      </p:sp>
      <p:sp>
        <p:nvSpPr>
          <p:cNvPr id="50" name="TextBox 49"/>
          <p:cNvSpPr txBox="1"/>
          <p:nvPr/>
        </p:nvSpPr>
        <p:spPr>
          <a:xfrm>
            <a:off x="4947827" y="5225249"/>
            <a:ext cx="1585302" cy="384719"/>
          </a:xfrm>
          <a:prstGeom prst="rect">
            <a:avLst/>
          </a:prstGeom>
          <a:noFill/>
        </p:spPr>
        <p:txBody>
          <a:bodyPr wrap="none" lIns="91438" tIns="45719" rIns="91438" bIns="45719" rtlCol="0">
            <a:spAutoFit/>
          </a:bodyPr>
          <a:lstStyle/>
          <a:p>
            <a:r>
              <a:rPr lang="de-DE" b="1" i="1" dirty="0">
                <a:solidFill>
                  <a:schemeClr val="tx1">
                    <a:lumMod val="65000"/>
                    <a:lumOff val="35000"/>
                  </a:schemeClr>
                </a:solidFill>
                <a:latin typeface="+mj-lt"/>
              </a:rPr>
              <a:t>Glutaminolysis</a:t>
            </a:r>
            <a:endParaRPr lang="en-US" b="1" i="1" dirty="0">
              <a:solidFill>
                <a:schemeClr val="tx1">
                  <a:lumMod val="65000"/>
                  <a:lumOff val="35000"/>
                </a:schemeClr>
              </a:solidFill>
              <a:latin typeface="+mj-lt"/>
            </a:endParaRPr>
          </a:p>
        </p:txBody>
      </p:sp>
      <p:sp>
        <p:nvSpPr>
          <p:cNvPr id="51" name="TextBox 50"/>
          <p:cNvSpPr txBox="1"/>
          <p:nvPr/>
        </p:nvSpPr>
        <p:spPr>
          <a:xfrm>
            <a:off x="3824429" y="5746815"/>
            <a:ext cx="1077599" cy="384719"/>
          </a:xfrm>
          <a:prstGeom prst="rect">
            <a:avLst/>
          </a:prstGeom>
          <a:noFill/>
        </p:spPr>
        <p:txBody>
          <a:bodyPr wrap="none" lIns="91438" tIns="45719" rIns="91438" bIns="45719" rtlCol="0">
            <a:spAutoFit/>
          </a:bodyPr>
          <a:lstStyle/>
          <a:p>
            <a:r>
              <a:rPr lang="de-DE" b="1" i="1" dirty="0">
                <a:solidFill>
                  <a:schemeClr val="tx1">
                    <a:lumMod val="65000"/>
                    <a:lumOff val="35000"/>
                  </a:schemeClr>
                </a:solidFill>
                <a:latin typeface="+mj-lt"/>
              </a:rPr>
              <a:t>TCA cycle</a:t>
            </a:r>
            <a:endParaRPr lang="en-US" b="1" i="1" dirty="0">
              <a:solidFill>
                <a:schemeClr val="tx1">
                  <a:lumMod val="65000"/>
                  <a:lumOff val="35000"/>
                </a:schemeClr>
              </a:solidFill>
              <a:latin typeface="+mj-lt"/>
            </a:endParaRPr>
          </a:p>
        </p:txBody>
      </p:sp>
      <p:sp>
        <p:nvSpPr>
          <p:cNvPr id="52" name="TextBox 51"/>
          <p:cNvSpPr txBox="1"/>
          <p:nvPr/>
        </p:nvSpPr>
        <p:spPr>
          <a:xfrm>
            <a:off x="2567609" y="4294198"/>
            <a:ext cx="1473541" cy="384719"/>
          </a:xfrm>
          <a:prstGeom prst="rect">
            <a:avLst/>
          </a:prstGeom>
          <a:noFill/>
        </p:spPr>
        <p:txBody>
          <a:bodyPr wrap="none" lIns="91438" tIns="45719" rIns="91438" bIns="45719" rtlCol="0">
            <a:spAutoFit/>
          </a:bodyPr>
          <a:lstStyle/>
          <a:p>
            <a:r>
              <a:rPr lang="de-DE" b="1" i="1" dirty="0">
                <a:solidFill>
                  <a:schemeClr val="tx1">
                    <a:lumMod val="65000"/>
                    <a:lumOff val="35000"/>
                  </a:schemeClr>
                </a:solidFill>
                <a:latin typeface="+mj-lt"/>
              </a:rPr>
              <a:t>Fermentation</a:t>
            </a:r>
            <a:endParaRPr lang="en-US" b="1" i="1" dirty="0">
              <a:solidFill>
                <a:schemeClr val="tx1">
                  <a:lumMod val="65000"/>
                  <a:lumOff val="35000"/>
                </a:schemeClr>
              </a:solidFill>
              <a:latin typeface="+mj-lt"/>
            </a:endParaRPr>
          </a:p>
        </p:txBody>
      </p:sp>
      <p:sp>
        <p:nvSpPr>
          <p:cNvPr id="53" name="TextBox 52"/>
          <p:cNvSpPr txBox="1"/>
          <p:nvPr/>
        </p:nvSpPr>
        <p:spPr>
          <a:xfrm>
            <a:off x="2567609" y="3252987"/>
            <a:ext cx="1276115" cy="384719"/>
          </a:xfrm>
          <a:prstGeom prst="rect">
            <a:avLst/>
          </a:prstGeom>
          <a:noFill/>
        </p:spPr>
        <p:txBody>
          <a:bodyPr wrap="none" lIns="91438" tIns="45719" rIns="91438" bIns="45719" rtlCol="0">
            <a:spAutoFit/>
          </a:bodyPr>
          <a:lstStyle/>
          <a:p>
            <a:r>
              <a:rPr lang="de-DE" b="1" i="1" dirty="0">
                <a:solidFill>
                  <a:schemeClr val="tx1">
                    <a:lumMod val="65000"/>
                    <a:lumOff val="35000"/>
                  </a:schemeClr>
                </a:solidFill>
                <a:latin typeface="+mj-lt"/>
              </a:rPr>
              <a:t>Glycolysis II</a:t>
            </a:r>
            <a:endParaRPr lang="en-US" b="1" i="1" dirty="0">
              <a:solidFill>
                <a:schemeClr val="tx1">
                  <a:lumMod val="65000"/>
                  <a:lumOff val="35000"/>
                </a:schemeClr>
              </a:solidFill>
              <a:latin typeface="+mj-lt"/>
            </a:endParaRPr>
          </a:p>
        </p:txBody>
      </p:sp>
      <p:sp>
        <p:nvSpPr>
          <p:cNvPr id="54" name="Rectangle 53"/>
          <p:cNvSpPr/>
          <p:nvPr/>
        </p:nvSpPr>
        <p:spPr>
          <a:xfrm>
            <a:off x="4213416" y="2279318"/>
            <a:ext cx="108539" cy="131799"/>
          </a:xfrm>
          <a:prstGeom prst="rect">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55" name="Rectangle 54"/>
          <p:cNvSpPr/>
          <p:nvPr/>
        </p:nvSpPr>
        <p:spPr>
          <a:xfrm>
            <a:off x="4324411" y="4225187"/>
            <a:ext cx="108539" cy="131799"/>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56" name="TextBox 55"/>
          <p:cNvSpPr txBox="1"/>
          <p:nvPr/>
        </p:nvSpPr>
        <p:spPr>
          <a:xfrm>
            <a:off x="8184232" y="5645498"/>
            <a:ext cx="2304729" cy="323163"/>
          </a:xfrm>
          <a:prstGeom prst="rect">
            <a:avLst/>
          </a:prstGeom>
          <a:noFill/>
        </p:spPr>
        <p:txBody>
          <a:bodyPr wrap="none" lIns="91438" tIns="45719" rIns="91438" bIns="45719" rtlCol="0">
            <a:spAutoFit/>
          </a:bodyPr>
          <a:lstStyle/>
          <a:p>
            <a:r>
              <a:rPr lang="de-DE" sz="1500" dirty="0" err="1"/>
              <a:t>Zasada</a:t>
            </a:r>
            <a:r>
              <a:rPr lang="de-DE" sz="1500" dirty="0"/>
              <a:t> et al. in </a:t>
            </a:r>
            <a:r>
              <a:rPr lang="de-DE" sz="1500" dirty="0" err="1"/>
              <a:t>preparation</a:t>
            </a:r>
            <a:endParaRPr lang="de-DE" sz="1500" dirty="0"/>
          </a:p>
        </p:txBody>
      </p:sp>
      <p:sp>
        <p:nvSpPr>
          <p:cNvPr id="58" name="Title 1"/>
          <p:cNvSpPr txBox="1">
            <a:spLocks/>
          </p:cNvSpPr>
          <p:nvPr/>
        </p:nvSpPr>
        <p:spPr bwMode="auto">
          <a:xfrm>
            <a:off x="2022635" y="192561"/>
            <a:ext cx="7772400" cy="1045163"/>
          </a:xfrm>
          <a:prstGeom prst="rect">
            <a:avLst/>
          </a:prstGeom>
          <a:noFill/>
          <a:ln w="12700">
            <a:noFill/>
            <a:miter lim="800000"/>
            <a:headEnd/>
            <a:tailEnd/>
          </a:ln>
        </p:spPr>
        <p:txBody>
          <a:bodyPr vert="horz" wrap="square" lIns="38099" tIns="38099" rIns="38099" bIns="38099" numCol="1" anchor="ctr" anchorCtr="0" compatLnSpc="1">
            <a:prstTxWarp prst="textNoShape">
              <a:avLst/>
            </a:prstTxWarp>
          </a:bodyPr>
          <a:lstStyle/>
          <a:p>
            <a:pPr algn="ctr" eaLnBrk="0" fontAlgn="base" hangingPunct="0">
              <a:spcBef>
                <a:spcPct val="0"/>
              </a:spcBef>
              <a:spcAft>
                <a:spcPct val="0"/>
              </a:spcAft>
              <a:defRPr/>
            </a:pPr>
            <a:r>
              <a:rPr lang="en-US" sz="2800" kern="0" dirty="0">
                <a:latin typeface="Calibri" pitchFamily="34" charset="0"/>
                <a:ea typeface="+mj-ea"/>
                <a:cs typeface="+mj-cs"/>
                <a:sym typeface="Arial" charset="0"/>
              </a:rPr>
              <a:t>Identification of regulatory Steps</a:t>
            </a:r>
          </a:p>
          <a:p>
            <a:pPr algn="ctr" eaLnBrk="0" fontAlgn="base" hangingPunct="0">
              <a:spcBef>
                <a:spcPct val="0"/>
              </a:spcBef>
              <a:spcAft>
                <a:spcPct val="0"/>
              </a:spcAft>
              <a:defRPr/>
            </a:pPr>
            <a:r>
              <a:rPr lang="de-DE" kern="0" dirty="0">
                <a:latin typeface="Calibri" pitchFamily="34" charset="0"/>
                <a:ea typeface="+mj-ea"/>
                <a:cs typeface="+mj-cs"/>
                <a:sym typeface="Arial" charset="0"/>
              </a:rPr>
              <a:t>Quantitative time resolved data from 21 growth conditions</a:t>
            </a:r>
            <a:endParaRPr lang="en-US" kern="0" dirty="0">
              <a:latin typeface="Calibri" pitchFamily="34" charset="0"/>
              <a:ea typeface="+mj-ea"/>
              <a:cs typeface="+mj-cs"/>
              <a:sym typeface="Arial" charset="0"/>
            </a:endParaRPr>
          </a:p>
        </p:txBody>
      </p:sp>
      <p:sp>
        <p:nvSpPr>
          <p:cNvPr id="59" name="Rectangle 58"/>
          <p:cNvSpPr/>
          <p:nvPr/>
        </p:nvSpPr>
        <p:spPr>
          <a:xfrm>
            <a:off x="4310180" y="2978622"/>
            <a:ext cx="108539" cy="131799"/>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60" name="Rectangle 59"/>
          <p:cNvSpPr/>
          <p:nvPr/>
        </p:nvSpPr>
        <p:spPr>
          <a:xfrm>
            <a:off x="4009398" y="4663530"/>
            <a:ext cx="108539" cy="131799"/>
          </a:xfrm>
          <a:prstGeom prst="rect">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Tree>
    <p:extLst>
      <p:ext uri="{BB962C8B-B14F-4D97-AF65-F5344CB8AC3E}">
        <p14:creationId xmlns:p14="http://schemas.microsoft.com/office/powerpoint/2010/main" xmlns="" val="6120847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FCFFB291-3809-924B-B219-BF82BEEBDF50}" type="slidenum">
              <a:rPr lang="de-DE" smtClean="0"/>
              <a:pPr/>
              <a:t>14</a:t>
            </a:fld>
            <a:endParaRPr lang="de-DE"/>
          </a:p>
        </p:txBody>
      </p:sp>
      <p:grpSp>
        <p:nvGrpSpPr>
          <p:cNvPr id="122" name="Group 121"/>
          <p:cNvGrpSpPr/>
          <p:nvPr/>
        </p:nvGrpSpPr>
        <p:grpSpPr>
          <a:xfrm>
            <a:off x="3776278" y="1938307"/>
            <a:ext cx="1548175" cy="3799876"/>
            <a:chOff x="3671898" y="1898828"/>
            <a:chExt cx="1548174" cy="3799876"/>
          </a:xfrm>
          <a:solidFill>
            <a:schemeClr val="bg1"/>
          </a:solidFill>
        </p:grpSpPr>
        <p:sp>
          <p:nvSpPr>
            <p:cNvPr id="123" name="Oval 2"/>
            <p:cNvSpPr>
              <a:spLocks/>
            </p:cNvSpPr>
            <p:nvPr/>
          </p:nvSpPr>
          <p:spPr bwMode="auto">
            <a:xfrm rot="5400000">
              <a:off x="3760788" y="4744616"/>
              <a:ext cx="973138" cy="935037"/>
            </a:xfrm>
            <a:prstGeom prst="ellipse">
              <a:avLst/>
            </a:prstGeom>
            <a:grpFill/>
            <a:ln w="38100">
              <a:solidFill>
                <a:srgbClr val="4F81BD"/>
              </a:solidFill>
              <a:round/>
              <a:headEnd/>
              <a:tailEnd/>
            </a:ln>
          </p:spPr>
          <p:txBody>
            <a:bodyPr lIns="0" tIns="0" rIns="0" bIns="0"/>
            <a:lstStyle/>
            <a:p>
              <a:endParaRPr lang="en-US"/>
            </a:p>
          </p:txBody>
        </p:sp>
        <p:sp>
          <p:nvSpPr>
            <p:cNvPr id="124" name="Line 3"/>
            <p:cNvSpPr>
              <a:spLocks noChangeShapeType="1"/>
            </p:cNvSpPr>
            <p:nvPr/>
          </p:nvSpPr>
          <p:spPr bwMode="auto">
            <a:xfrm rot="10800000">
              <a:off x="4257919" y="2878280"/>
              <a:ext cx="25156" cy="1818710"/>
            </a:xfrm>
            <a:prstGeom prst="line">
              <a:avLst/>
            </a:prstGeom>
            <a:grpFill/>
            <a:ln w="38100">
              <a:solidFill>
                <a:srgbClr val="4A7DBB"/>
              </a:solidFill>
              <a:round/>
              <a:headEnd/>
              <a:tailEnd/>
            </a:ln>
          </p:spPr>
          <p:txBody>
            <a:bodyPr lIns="0" tIns="0" rIns="0" bIns="0"/>
            <a:lstStyle/>
            <a:p>
              <a:endParaRPr lang="en-US"/>
            </a:p>
          </p:txBody>
        </p:sp>
        <p:sp>
          <p:nvSpPr>
            <p:cNvPr id="125" name="Line 4"/>
            <p:cNvSpPr>
              <a:spLocks noChangeShapeType="1"/>
            </p:cNvSpPr>
            <p:nvPr/>
          </p:nvSpPr>
          <p:spPr bwMode="auto">
            <a:xfrm>
              <a:off x="4167939" y="2204616"/>
              <a:ext cx="842686" cy="0"/>
            </a:xfrm>
            <a:prstGeom prst="line">
              <a:avLst/>
            </a:prstGeom>
            <a:grpFill/>
            <a:ln w="38100">
              <a:solidFill>
                <a:srgbClr val="4A7DBB"/>
              </a:solidFill>
              <a:round/>
              <a:headEnd/>
              <a:tailEnd/>
            </a:ln>
          </p:spPr>
          <p:txBody>
            <a:bodyPr lIns="0" tIns="0" rIns="0" bIns="0"/>
            <a:lstStyle/>
            <a:p>
              <a:endParaRPr lang="en-US"/>
            </a:p>
          </p:txBody>
        </p:sp>
        <p:sp>
          <p:nvSpPr>
            <p:cNvPr id="126" name="Line 5"/>
            <p:cNvSpPr>
              <a:spLocks noChangeShapeType="1"/>
            </p:cNvSpPr>
            <p:nvPr/>
          </p:nvSpPr>
          <p:spPr bwMode="auto">
            <a:xfrm flipH="1">
              <a:off x="3671898" y="4618887"/>
              <a:ext cx="899307" cy="129342"/>
            </a:xfrm>
            <a:prstGeom prst="line">
              <a:avLst/>
            </a:prstGeom>
            <a:grpFill/>
            <a:ln w="38100">
              <a:solidFill>
                <a:srgbClr val="4A7DBB"/>
              </a:solidFill>
              <a:round/>
              <a:headEnd/>
              <a:tailEnd/>
            </a:ln>
          </p:spPr>
          <p:txBody>
            <a:bodyPr lIns="0" tIns="0" rIns="0" bIns="0"/>
            <a:lstStyle/>
            <a:p>
              <a:endParaRPr lang="en-US"/>
            </a:p>
          </p:txBody>
        </p:sp>
        <p:sp>
          <p:nvSpPr>
            <p:cNvPr id="127" name="Line 6"/>
            <p:cNvSpPr>
              <a:spLocks noChangeShapeType="1"/>
            </p:cNvSpPr>
            <p:nvPr/>
          </p:nvSpPr>
          <p:spPr bwMode="auto">
            <a:xfrm>
              <a:off x="4517200" y="5630215"/>
              <a:ext cx="702872" cy="0"/>
            </a:xfrm>
            <a:prstGeom prst="line">
              <a:avLst/>
            </a:prstGeom>
            <a:grpFill/>
            <a:ln w="38100">
              <a:solidFill>
                <a:srgbClr val="4A7DBB"/>
              </a:solidFill>
              <a:round/>
              <a:headEnd/>
              <a:tailEnd/>
            </a:ln>
          </p:spPr>
          <p:txBody>
            <a:bodyPr lIns="0" tIns="0" rIns="0" bIns="0"/>
            <a:lstStyle/>
            <a:p>
              <a:endParaRPr lang="en-US"/>
            </a:p>
          </p:txBody>
        </p:sp>
        <p:sp>
          <p:nvSpPr>
            <p:cNvPr id="128" name="Line 7"/>
            <p:cNvSpPr>
              <a:spLocks noChangeShapeType="1"/>
            </p:cNvSpPr>
            <p:nvPr/>
          </p:nvSpPr>
          <p:spPr bwMode="auto">
            <a:xfrm>
              <a:off x="3863205" y="2881745"/>
              <a:ext cx="431800" cy="0"/>
            </a:xfrm>
            <a:prstGeom prst="line">
              <a:avLst/>
            </a:prstGeom>
            <a:grpFill/>
            <a:ln w="38100">
              <a:solidFill>
                <a:srgbClr val="4A7DBB"/>
              </a:solidFill>
              <a:round/>
              <a:headEnd/>
              <a:tailEnd/>
            </a:ln>
          </p:spPr>
          <p:txBody>
            <a:bodyPr lIns="0" tIns="0" rIns="0" bIns="0"/>
            <a:lstStyle/>
            <a:p>
              <a:endParaRPr lang="en-US"/>
            </a:p>
          </p:txBody>
        </p:sp>
        <p:sp>
          <p:nvSpPr>
            <p:cNvPr id="129" name="Line 3"/>
            <p:cNvSpPr>
              <a:spLocks noChangeShapeType="1"/>
            </p:cNvSpPr>
            <p:nvPr/>
          </p:nvSpPr>
          <p:spPr bwMode="auto">
            <a:xfrm rot="10800000">
              <a:off x="4152177" y="1898828"/>
              <a:ext cx="7880" cy="973173"/>
            </a:xfrm>
            <a:prstGeom prst="line">
              <a:avLst/>
            </a:prstGeom>
            <a:grpFill/>
            <a:ln w="38100">
              <a:solidFill>
                <a:srgbClr val="4A7DBB"/>
              </a:solidFill>
              <a:round/>
              <a:headEnd/>
              <a:tailEnd/>
            </a:ln>
          </p:spPr>
          <p:txBody>
            <a:bodyPr lIns="0" tIns="0" rIns="0" bIns="0"/>
            <a:lstStyle/>
            <a:p>
              <a:endParaRPr lang="en-US"/>
            </a:p>
          </p:txBody>
        </p:sp>
      </p:grpSp>
      <p:sp>
        <p:nvSpPr>
          <p:cNvPr id="130" name="Oval 129"/>
          <p:cNvSpPr/>
          <p:nvPr/>
        </p:nvSpPr>
        <p:spPr>
          <a:xfrm>
            <a:off x="4205736" y="1884303"/>
            <a:ext cx="108013" cy="108012"/>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1" name="Oval 130"/>
          <p:cNvSpPr/>
          <p:nvPr/>
        </p:nvSpPr>
        <p:spPr>
          <a:xfrm>
            <a:off x="4206362" y="2174963"/>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2" name="Oval 131"/>
          <p:cNvSpPr/>
          <p:nvPr/>
        </p:nvSpPr>
        <p:spPr>
          <a:xfrm>
            <a:off x="4202551" y="2388358"/>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3" name="Oval 132"/>
          <p:cNvSpPr/>
          <p:nvPr/>
        </p:nvSpPr>
        <p:spPr>
          <a:xfrm>
            <a:off x="4305495" y="3338655"/>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4" name="Oval 133"/>
          <p:cNvSpPr/>
          <p:nvPr/>
        </p:nvSpPr>
        <p:spPr>
          <a:xfrm>
            <a:off x="3734133" y="4711705"/>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5" name="Oval 134"/>
          <p:cNvSpPr/>
          <p:nvPr/>
        </p:nvSpPr>
        <p:spPr>
          <a:xfrm>
            <a:off x="4302221" y="4382386"/>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6" name="Oval 135"/>
          <p:cNvSpPr/>
          <p:nvPr/>
        </p:nvSpPr>
        <p:spPr>
          <a:xfrm>
            <a:off x="4479997" y="4734369"/>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7" name="Oval 136"/>
          <p:cNvSpPr/>
          <p:nvPr/>
        </p:nvSpPr>
        <p:spPr>
          <a:xfrm>
            <a:off x="4795657" y="5198274"/>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8" name="Oval 137"/>
          <p:cNvSpPr/>
          <p:nvPr/>
        </p:nvSpPr>
        <p:spPr>
          <a:xfrm>
            <a:off x="4724334" y="4945354"/>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9" name="Oval 138"/>
          <p:cNvSpPr/>
          <p:nvPr/>
        </p:nvSpPr>
        <p:spPr>
          <a:xfrm>
            <a:off x="3955655" y="5540710"/>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0" name="Oval 139"/>
          <p:cNvSpPr/>
          <p:nvPr/>
        </p:nvSpPr>
        <p:spPr>
          <a:xfrm>
            <a:off x="3847643" y="4988613"/>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1" name="Oval 140"/>
          <p:cNvSpPr/>
          <p:nvPr/>
        </p:nvSpPr>
        <p:spPr>
          <a:xfrm>
            <a:off x="3811470" y="5308358"/>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2" name="Oval 141"/>
          <p:cNvSpPr/>
          <p:nvPr/>
        </p:nvSpPr>
        <p:spPr>
          <a:xfrm>
            <a:off x="4626695" y="2180545"/>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3" name="Oval 142"/>
          <p:cNvSpPr/>
          <p:nvPr/>
        </p:nvSpPr>
        <p:spPr>
          <a:xfrm>
            <a:off x="5045057" y="2180545"/>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4" name="Oval 143"/>
          <p:cNvSpPr/>
          <p:nvPr/>
        </p:nvSpPr>
        <p:spPr>
          <a:xfrm>
            <a:off x="4567575" y="5616354"/>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5" name="Oval 144"/>
          <p:cNvSpPr/>
          <p:nvPr/>
        </p:nvSpPr>
        <p:spPr>
          <a:xfrm>
            <a:off x="4425991" y="4605026"/>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6" name="Oval 145"/>
          <p:cNvSpPr/>
          <p:nvPr/>
        </p:nvSpPr>
        <p:spPr>
          <a:xfrm>
            <a:off x="4305495" y="3822738"/>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7" name="Oval 146"/>
          <p:cNvSpPr/>
          <p:nvPr/>
        </p:nvSpPr>
        <p:spPr>
          <a:xfrm>
            <a:off x="4206362" y="2604382"/>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8" name="Oval 147"/>
          <p:cNvSpPr/>
          <p:nvPr/>
        </p:nvSpPr>
        <p:spPr>
          <a:xfrm>
            <a:off x="4075474" y="2851294"/>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9" name="Oval 148"/>
          <p:cNvSpPr/>
          <p:nvPr/>
        </p:nvSpPr>
        <p:spPr>
          <a:xfrm>
            <a:off x="4302221" y="2858142"/>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50" name="Oval 149"/>
          <p:cNvSpPr/>
          <p:nvPr/>
        </p:nvSpPr>
        <p:spPr>
          <a:xfrm>
            <a:off x="4302221" y="3105053"/>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51" name="Oval 150"/>
          <p:cNvSpPr/>
          <p:nvPr/>
        </p:nvSpPr>
        <p:spPr>
          <a:xfrm>
            <a:off x="4305495" y="4074739"/>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52" name="Oval 151"/>
          <p:cNvSpPr/>
          <p:nvPr/>
        </p:nvSpPr>
        <p:spPr>
          <a:xfrm>
            <a:off x="5070174" y="5615573"/>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53" name="TextBox 152"/>
          <p:cNvSpPr txBox="1"/>
          <p:nvPr/>
        </p:nvSpPr>
        <p:spPr>
          <a:xfrm>
            <a:off x="2567610" y="2100326"/>
            <a:ext cx="1218406" cy="384719"/>
          </a:xfrm>
          <a:prstGeom prst="rect">
            <a:avLst/>
          </a:prstGeom>
          <a:noFill/>
        </p:spPr>
        <p:txBody>
          <a:bodyPr wrap="none" lIns="91438" tIns="45719" rIns="91438" bIns="45719" rtlCol="0">
            <a:spAutoFit/>
          </a:bodyPr>
          <a:lstStyle/>
          <a:p>
            <a:r>
              <a:rPr lang="de-DE" b="1" i="1" dirty="0">
                <a:solidFill>
                  <a:schemeClr val="tx1">
                    <a:lumMod val="65000"/>
                    <a:lumOff val="35000"/>
                  </a:schemeClr>
                </a:solidFill>
                <a:latin typeface="+mj-lt"/>
              </a:rPr>
              <a:t>Glycolysis I</a:t>
            </a:r>
            <a:endParaRPr lang="en-US" b="1" i="1" dirty="0">
              <a:solidFill>
                <a:schemeClr val="tx1">
                  <a:lumMod val="65000"/>
                  <a:lumOff val="35000"/>
                </a:schemeClr>
              </a:solidFill>
              <a:latin typeface="+mj-lt"/>
            </a:endParaRPr>
          </a:p>
        </p:txBody>
      </p:sp>
      <p:sp>
        <p:nvSpPr>
          <p:cNvPr id="154" name="TextBox 153"/>
          <p:cNvSpPr txBox="1"/>
          <p:nvPr/>
        </p:nvSpPr>
        <p:spPr>
          <a:xfrm>
            <a:off x="4940885" y="2344686"/>
            <a:ext cx="582207" cy="384719"/>
          </a:xfrm>
          <a:prstGeom prst="rect">
            <a:avLst/>
          </a:prstGeom>
          <a:solidFill>
            <a:schemeClr val="bg1"/>
          </a:solidFill>
        </p:spPr>
        <p:txBody>
          <a:bodyPr wrap="none" lIns="91438" tIns="45719" rIns="91438" bIns="45719" rtlCol="0">
            <a:spAutoFit/>
          </a:bodyPr>
          <a:lstStyle/>
          <a:p>
            <a:r>
              <a:rPr lang="de-DE" b="1" i="1" dirty="0">
                <a:solidFill>
                  <a:schemeClr val="tx1">
                    <a:lumMod val="65000"/>
                    <a:lumOff val="35000"/>
                  </a:schemeClr>
                </a:solidFill>
                <a:latin typeface="+mj-lt"/>
              </a:rPr>
              <a:t>OPP</a:t>
            </a:r>
            <a:endParaRPr lang="en-US" b="1" i="1" dirty="0">
              <a:solidFill>
                <a:schemeClr val="tx1">
                  <a:lumMod val="65000"/>
                  <a:lumOff val="35000"/>
                </a:schemeClr>
              </a:solidFill>
              <a:latin typeface="+mj-lt"/>
            </a:endParaRPr>
          </a:p>
        </p:txBody>
      </p:sp>
      <p:sp>
        <p:nvSpPr>
          <p:cNvPr id="155" name="TextBox 154"/>
          <p:cNvSpPr txBox="1"/>
          <p:nvPr/>
        </p:nvSpPr>
        <p:spPr>
          <a:xfrm>
            <a:off x="4947827" y="5224717"/>
            <a:ext cx="1585302" cy="384719"/>
          </a:xfrm>
          <a:prstGeom prst="rect">
            <a:avLst/>
          </a:prstGeom>
          <a:noFill/>
        </p:spPr>
        <p:txBody>
          <a:bodyPr wrap="none" lIns="91438" tIns="45719" rIns="91438" bIns="45719" rtlCol="0">
            <a:spAutoFit/>
          </a:bodyPr>
          <a:lstStyle/>
          <a:p>
            <a:r>
              <a:rPr lang="de-DE" b="1" i="1" dirty="0">
                <a:solidFill>
                  <a:schemeClr val="tx1">
                    <a:lumMod val="65000"/>
                    <a:lumOff val="35000"/>
                  </a:schemeClr>
                </a:solidFill>
                <a:latin typeface="+mj-lt"/>
              </a:rPr>
              <a:t>Glutaminolysis</a:t>
            </a:r>
            <a:endParaRPr lang="en-US" b="1" i="1" dirty="0">
              <a:solidFill>
                <a:schemeClr val="tx1">
                  <a:lumMod val="65000"/>
                  <a:lumOff val="35000"/>
                </a:schemeClr>
              </a:solidFill>
              <a:latin typeface="+mj-lt"/>
            </a:endParaRPr>
          </a:p>
        </p:txBody>
      </p:sp>
      <p:sp>
        <p:nvSpPr>
          <p:cNvPr id="156" name="TextBox 155"/>
          <p:cNvSpPr txBox="1"/>
          <p:nvPr/>
        </p:nvSpPr>
        <p:spPr>
          <a:xfrm>
            <a:off x="3824429" y="5746283"/>
            <a:ext cx="1077599" cy="384719"/>
          </a:xfrm>
          <a:prstGeom prst="rect">
            <a:avLst/>
          </a:prstGeom>
          <a:noFill/>
        </p:spPr>
        <p:txBody>
          <a:bodyPr wrap="none" lIns="91438" tIns="45719" rIns="91438" bIns="45719" rtlCol="0">
            <a:spAutoFit/>
          </a:bodyPr>
          <a:lstStyle/>
          <a:p>
            <a:r>
              <a:rPr lang="de-DE" b="1" i="1" dirty="0">
                <a:solidFill>
                  <a:schemeClr val="tx1">
                    <a:lumMod val="65000"/>
                    <a:lumOff val="35000"/>
                  </a:schemeClr>
                </a:solidFill>
                <a:latin typeface="+mj-lt"/>
              </a:rPr>
              <a:t>TCA cycle</a:t>
            </a:r>
            <a:endParaRPr lang="en-US" b="1" i="1" dirty="0">
              <a:solidFill>
                <a:schemeClr val="tx1">
                  <a:lumMod val="65000"/>
                  <a:lumOff val="35000"/>
                </a:schemeClr>
              </a:solidFill>
              <a:latin typeface="+mj-lt"/>
            </a:endParaRPr>
          </a:p>
        </p:txBody>
      </p:sp>
      <p:sp>
        <p:nvSpPr>
          <p:cNvPr id="157" name="TextBox 156"/>
          <p:cNvSpPr txBox="1"/>
          <p:nvPr/>
        </p:nvSpPr>
        <p:spPr>
          <a:xfrm>
            <a:off x="2567609" y="4293666"/>
            <a:ext cx="1473541" cy="384719"/>
          </a:xfrm>
          <a:prstGeom prst="rect">
            <a:avLst/>
          </a:prstGeom>
          <a:noFill/>
        </p:spPr>
        <p:txBody>
          <a:bodyPr wrap="none" lIns="91438" tIns="45719" rIns="91438" bIns="45719" rtlCol="0">
            <a:spAutoFit/>
          </a:bodyPr>
          <a:lstStyle/>
          <a:p>
            <a:r>
              <a:rPr lang="de-DE" b="1" i="1" dirty="0">
                <a:solidFill>
                  <a:schemeClr val="tx1">
                    <a:lumMod val="65000"/>
                    <a:lumOff val="35000"/>
                  </a:schemeClr>
                </a:solidFill>
                <a:latin typeface="+mj-lt"/>
              </a:rPr>
              <a:t>Fermentation</a:t>
            </a:r>
            <a:endParaRPr lang="en-US" b="1" i="1" dirty="0">
              <a:solidFill>
                <a:schemeClr val="tx1">
                  <a:lumMod val="65000"/>
                  <a:lumOff val="35000"/>
                </a:schemeClr>
              </a:solidFill>
              <a:latin typeface="+mj-lt"/>
            </a:endParaRPr>
          </a:p>
        </p:txBody>
      </p:sp>
      <p:sp>
        <p:nvSpPr>
          <p:cNvPr id="158" name="TextBox 157"/>
          <p:cNvSpPr txBox="1"/>
          <p:nvPr/>
        </p:nvSpPr>
        <p:spPr>
          <a:xfrm>
            <a:off x="2567609" y="3252455"/>
            <a:ext cx="1276115" cy="384719"/>
          </a:xfrm>
          <a:prstGeom prst="rect">
            <a:avLst/>
          </a:prstGeom>
          <a:noFill/>
        </p:spPr>
        <p:txBody>
          <a:bodyPr wrap="none" lIns="91438" tIns="45719" rIns="91438" bIns="45719" rtlCol="0">
            <a:spAutoFit/>
          </a:bodyPr>
          <a:lstStyle/>
          <a:p>
            <a:r>
              <a:rPr lang="de-DE" b="1" i="1" dirty="0">
                <a:solidFill>
                  <a:schemeClr val="tx1">
                    <a:lumMod val="65000"/>
                    <a:lumOff val="35000"/>
                  </a:schemeClr>
                </a:solidFill>
                <a:latin typeface="+mj-lt"/>
              </a:rPr>
              <a:t>Glycolysis II</a:t>
            </a:r>
            <a:endParaRPr lang="en-US" b="1" i="1" dirty="0">
              <a:solidFill>
                <a:schemeClr val="tx1">
                  <a:lumMod val="65000"/>
                  <a:lumOff val="35000"/>
                </a:schemeClr>
              </a:solidFill>
              <a:latin typeface="+mj-lt"/>
            </a:endParaRPr>
          </a:p>
        </p:txBody>
      </p:sp>
      <p:sp>
        <p:nvSpPr>
          <p:cNvPr id="3" name="Rectangle 2"/>
          <p:cNvSpPr/>
          <p:nvPr/>
        </p:nvSpPr>
        <p:spPr>
          <a:xfrm>
            <a:off x="4213416" y="2278786"/>
            <a:ext cx="108539" cy="131799"/>
          </a:xfrm>
          <a:prstGeom prst="rect">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61" name="Rectangle 160"/>
          <p:cNvSpPr/>
          <p:nvPr/>
        </p:nvSpPr>
        <p:spPr>
          <a:xfrm>
            <a:off x="4324411" y="4224655"/>
            <a:ext cx="108539" cy="131799"/>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51" name="TextBox 50"/>
          <p:cNvSpPr txBox="1"/>
          <p:nvPr/>
        </p:nvSpPr>
        <p:spPr>
          <a:xfrm>
            <a:off x="8256240" y="6129349"/>
            <a:ext cx="2304729" cy="323163"/>
          </a:xfrm>
          <a:prstGeom prst="rect">
            <a:avLst/>
          </a:prstGeom>
          <a:noFill/>
        </p:spPr>
        <p:txBody>
          <a:bodyPr wrap="none" lIns="91438" tIns="45719" rIns="91438" bIns="45719" rtlCol="0">
            <a:spAutoFit/>
          </a:bodyPr>
          <a:lstStyle/>
          <a:p>
            <a:r>
              <a:rPr lang="de-DE" sz="1500" dirty="0" err="1"/>
              <a:t>Zasada</a:t>
            </a:r>
            <a:r>
              <a:rPr lang="de-DE" sz="1500" dirty="0"/>
              <a:t> et al. in </a:t>
            </a:r>
            <a:r>
              <a:rPr lang="de-DE" sz="1500" dirty="0" err="1"/>
              <a:t>preparation</a:t>
            </a:r>
            <a:endParaRPr lang="de-DE" sz="15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672064" y="1808869"/>
            <a:ext cx="2984083" cy="37923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7" name="Title 1"/>
          <p:cNvSpPr txBox="1">
            <a:spLocks/>
          </p:cNvSpPr>
          <p:nvPr/>
        </p:nvSpPr>
        <p:spPr bwMode="auto">
          <a:xfrm>
            <a:off x="2101160" y="240509"/>
            <a:ext cx="7772400" cy="1045163"/>
          </a:xfrm>
          <a:prstGeom prst="rect">
            <a:avLst/>
          </a:prstGeom>
          <a:noFill/>
          <a:ln w="12700">
            <a:noFill/>
            <a:miter lim="800000"/>
            <a:headEnd/>
            <a:tailEnd/>
          </a:ln>
        </p:spPr>
        <p:txBody>
          <a:bodyPr vert="horz" wrap="square" lIns="38099" tIns="38099" rIns="38099" bIns="38099" numCol="1" anchor="ctr" anchorCtr="0" compatLnSpc="1">
            <a:prstTxWarp prst="textNoShape">
              <a:avLst/>
            </a:prstTxWarp>
          </a:bodyPr>
          <a:lstStyle/>
          <a:p>
            <a:pPr algn="ctr" eaLnBrk="0" fontAlgn="base" hangingPunct="0">
              <a:spcBef>
                <a:spcPct val="0"/>
              </a:spcBef>
              <a:spcAft>
                <a:spcPct val="0"/>
              </a:spcAft>
              <a:defRPr/>
            </a:pPr>
            <a:r>
              <a:rPr lang="en-US" sz="2800" kern="0" dirty="0">
                <a:latin typeface="Calibri" pitchFamily="34" charset="0"/>
                <a:ea typeface="+mj-ea"/>
                <a:cs typeface="+mj-cs"/>
                <a:sym typeface="Arial" charset="0"/>
              </a:rPr>
              <a:t>Identification of regulatory Steps</a:t>
            </a:r>
          </a:p>
          <a:p>
            <a:pPr algn="ctr" eaLnBrk="0" fontAlgn="base" hangingPunct="0">
              <a:spcBef>
                <a:spcPct val="0"/>
              </a:spcBef>
              <a:spcAft>
                <a:spcPct val="0"/>
              </a:spcAft>
              <a:defRPr/>
            </a:pPr>
            <a:r>
              <a:rPr lang="de-DE" kern="0" dirty="0">
                <a:latin typeface="Calibri" pitchFamily="34" charset="0"/>
                <a:ea typeface="+mj-ea"/>
                <a:cs typeface="+mj-cs"/>
                <a:sym typeface="Arial" charset="0"/>
              </a:rPr>
              <a:t>Quantitative time resolved data from 21 growth conditions</a:t>
            </a:r>
            <a:endParaRPr lang="en-US" kern="0" dirty="0">
              <a:latin typeface="Calibri" pitchFamily="34" charset="0"/>
              <a:ea typeface="+mj-ea"/>
              <a:cs typeface="+mj-cs"/>
              <a:sym typeface="Arial" charset="0"/>
            </a:endParaRPr>
          </a:p>
        </p:txBody>
      </p:sp>
    </p:spTree>
    <p:extLst>
      <p:ext uri="{BB962C8B-B14F-4D97-AF65-F5344CB8AC3E}">
        <p14:creationId xmlns:p14="http://schemas.microsoft.com/office/powerpoint/2010/main" xmlns="" val="21055569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FCFFB291-3809-924B-B219-BF82BEEBDF50}" type="slidenum">
              <a:rPr lang="de-DE" smtClean="0"/>
              <a:pPr/>
              <a:t>15</a:t>
            </a:fld>
            <a:endParaRPr lang="de-DE"/>
          </a:p>
        </p:txBody>
      </p:sp>
      <p:grpSp>
        <p:nvGrpSpPr>
          <p:cNvPr id="122" name="Group 121"/>
          <p:cNvGrpSpPr/>
          <p:nvPr/>
        </p:nvGrpSpPr>
        <p:grpSpPr>
          <a:xfrm>
            <a:off x="3776278" y="1930685"/>
            <a:ext cx="1548175" cy="3799876"/>
            <a:chOff x="3671898" y="1898828"/>
            <a:chExt cx="1548174" cy="3799876"/>
          </a:xfrm>
          <a:solidFill>
            <a:schemeClr val="bg1"/>
          </a:solidFill>
        </p:grpSpPr>
        <p:sp>
          <p:nvSpPr>
            <p:cNvPr id="123" name="Oval 2"/>
            <p:cNvSpPr>
              <a:spLocks/>
            </p:cNvSpPr>
            <p:nvPr/>
          </p:nvSpPr>
          <p:spPr bwMode="auto">
            <a:xfrm rot="5400000">
              <a:off x="3760788" y="4744616"/>
              <a:ext cx="973138" cy="935037"/>
            </a:xfrm>
            <a:prstGeom prst="ellipse">
              <a:avLst/>
            </a:prstGeom>
            <a:grpFill/>
            <a:ln w="38100">
              <a:solidFill>
                <a:srgbClr val="4F81BD"/>
              </a:solidFill>
              <a:round/>
              <a:headEnd/>
              <a:tailEnd/>
            </a:ln>
          </p:spPr>
          <p:txBody>
            <a:bodyPr lIns="0" tIns="0" rIns="0" bIns="0"/>
            <a:lstStyle/>
            <a:p>
              <a:endParaRPr lang="en-US"/>
            </a:p>
          </p:txBody>
        </p:sp>
        <p:sp>
          <p:nvSpPr>
            <p:cNvPr id="124" name="Line 3"/>
            <p:cNvSpPr>
              <a:spLocks noChangeShapeType="1"/>
            </p:cNvSpPr>
            <p:nvPr/>
          </p:nvSpPr>
          <p:spPr bwMode="auto">
            <a:xfrm rot="10800000">
              <a:off x="4257919" y="2878280"/>
              <a:ext cx="25156" cy="1818710"/>
            </a:xfrm>
            <a:prstGeom prst="line">
              <a:avLst/>
            </a:prstGeom>
            <a:grpFill/>
            <a:ln w="38100">
              <a:solidFill>
                <a:srgbClr val="4A7DBB"/>
              </a:solidFill>
              <a:round/>
              <a:headEnd/>
              <a:tailEnd/>
            </a:ln>
          </p:spPr>
          <p:txBody>
            <a:bodyPr lIns="0" tIns="0" rIns="0" bIns="0"/>
            <a:lstStyle/>
            <a:p>
              <a:endParaRPr lang="en-US"/>
            </a:p>
          </p:txBody>
        </p:sp>
        <p:sp>
          <p:nvSpPr>
            <p:cNvPr id="125" name="Line 4"/>
            <p:cNvSpPr>
              <a:spLocks noChangeShapeType="1"/>
            </p:cNvSpPr>
            <p:nvPr/>
          </p:nvSpPr>
          <p:spPr bwMode="auto">
            <a:xfrm>
              <a:off x="4167939" y="2204616"/>
              <a:ext cx="842686" cy="0"/>
            </a:xfrm>
            <a:prstGeom prst="line">
              <a:avLst/>
            </a:prstGeom>
            <a:grpFill/>
            <a:ln w="38100">
              <a:solidFill>
                <a:srgbClr val="4A7DBB"/>
              </a:solidFill>
              <a:round/>
              <a:headEnd/>
              <a:tailEnd/>
            </a:ln>
          </p:spPr>
          <p:txBody>
            <a:bodyPr lIns="0" tIns="0" rIns="0" bIns="0"/>
            <a:lstStyle/>
            <a:p>
              <a:endParaRPr lang="en-US"/>
            </a:p>
          </p:txBody>
        </p:sp>
        <p:sp>
          <p:nvSpPr>
            <p:cNvPr id="126" name="Line 5"/>
            <p:cNvSpPr>
              <a:spLocks noChangeShapeType="1"/>
            </p:cNvSpPr>
            <p:nvPr/>
          </p:nvSpPr>
          <p:spPr bwMode="auto">
            <a:xfrm flipH="1">
              <a:off x="3671898" y="4618887"/>
              <a:ext cx="899307" cy="129342"/>
            </a:xfrm>
            <a:prstGeom prst="line">
              <a:avLst/>
            </a:prstGeom>
            <a:grpFill/>
            <a:ln w="38100">
              <a:solidFill>
                <a:srgbClr val="4A7DBB"/>
              </a:solidFill>
              <a:round/>
              <a:headEnd/>
              <a:tailEnd/>
            </a:ln>
          </p:spPr>
          <p:txBody>
            <a:bodyPr lIns="0" tIns="0" rIns="0" bIns="0"/>
            <a:lstStyle/>
            <a:p>
              <a:endParaRPr lang="en-US"/>
            </a:p>
          </p:txBody>
        </p:sp>
        <p:sp>
          <p:nvSpPr>
            <p:cNvPr id="127" name="Line 6"/>
            <p:cNvSpPr>
              <a:spLocks noChangeShapeType="1"/>
            </p:cNvSpPr>
            <p:nvPr/>
          </p:nvSpPr>
          <p:spPr bwMode="auto">
            <a:xfrm>
              <a:off x="4517200" y="5630215"/>
              <a:ext cx="702872" cy="0"/>
            </a:xfrm>
            <a:prstGeom prst="line">
              <a:avLst/>
            </a:prstGeom>
            <a:grpFill/>
            <a:ln w="38100">
              <a:solidFill>
                <a:srgbClr val="4A7DBB"/>
              </a:solidFill>
              <a:round/>
              <a:headEnd/>
              <a:tailEnd/>
            </a:ln>
          </p:spPr>
          <p:txBody>
            <a:bodyPr lIns="0" tIns="0" rIns="0" bIns="0"/>
            <a:lstStyle/>
            <a:p>
              <a:endParaRPr lang="en-US"/>
            </a:p>
          </p:txBody>
        </p:sp>
        <p:sp>
          <p:nvSpPr>
            <p:cNvPr id="128" name="Line 7"/>
            <p:cNvSpPr>
              <a:spLocks noChangeShapeType="1"/>
            </p:cNvSpPr>
            <p:nvPr/>
          </p:nvSpPr>
          <p:spPr bwMode="auto">
            <a:xfrm>
              <a:off x="3863205" y="2881745"/>
              <a:ext cx="431800" cy="0"/>
            </a:xfrm>
            <a:prstGeom prst="line">
              <a:avLst/>
            </a:prstGeom>
            <a:grpFill/>
            <a:ln w="38100">
              <a:solidFill>
                <a:srgbClr val="4A7DBB"/>
              </a:solidFill>
              <a:round/>
              <a:headEnd/>
              <a:tailEnd/>
            </a:ln>
          </p:spPr>
          <p:txBody>
            <a:bodyPr lIns="0" tIns="0" rIns="0" bIns="0"/>
            <a:lstStyle/>
            <a:p>
              <a:endParaRPr lang="en-US"/>
            </a:p>
          </p:txBody>
        </p:sp>
        <p:sp>
          <p:nvSpPr>
            <p:cNvPr id="129" name="Line 3"/>
            <p:cNvSpPr>
              <a:spLocks noChangeShapeType="1"/>
            </p:cNvSpPr>
            <p:nvPr/>
          </p:nvSpPr>
          <p:spPr bwMode="auto">
            <a:xfrm rot="10800000">
              <a:off x="4152177" y="1898828"/>
              <a:ext cx="7880" cy="973173"/>
            </a:xfrm>
            <a:prstGeom prst="line">
              <a:avLst/>
            </a:prstGeom>
            <a:grpFill/>
            <a:ln w="38100">
              <a:solidFill>
                <a:srgbClr val="4A7DBB"/>
              </a:solidFill>
              <a:round/>
              <a:headEnd/>
              <a:tailEnd/>
            </a:ln>
          </p:spPr>
          <p:txBody>
            <a:bodyPr lIns="0" tIns="0" rIns="0" bIns="0"/>
            <a:lstStyle/>
            <a:p>
              <a:endParaRPr lang="en-US"/>
            </a:p>
          </p:txBody>
        </p:sp>
      </p:grpSp>
      <p:sp>
        <p:nvSpPr>
          <p:cNvPr id="130" name="Oval 129"/>
          <p:cNvSpPr/>
          <p:nvPr/>
        </p:nvSpPr>
        <p:spPr>
          <a:xfrm>
            <a:off x="4205736" y="1876681"/>
            <a:ext cx="108013" cy="108012"/>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1" name="Oval 130"/>
          <p:cNvSpPr/>
          <p:nvPr/>
        </p:nvSpPr>
        <p:spPr>
          <a:xfrm>
            <a:off x="4206362" y="2167342"/>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2" name="Oval 131"/>
          <p:cNvSpPr/>
          <p:nvPr/>
        </p:nvSpPr>
        <p:spPr>
          <a:xfrm>
            <a:off x="4202551" y="2380737"/>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3" name="Oval 132"/>
          <p:cNvSpPr/>
          <p:nvPr/>
        </p:nvSpPr>
        <p:spPr>
          <a:xfrm>
            <a:off x="4305495" y="3331034"/>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4" name="Oval 133"/>
          <p:cNvSpPr/>
          <p:nvPr/>
        </p:nvSpPr>
        <p:spPr>
          <a:xfrm>
            <a:off x="3734133" y="4704082"/>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5" name="Oval 134"/>
          <p:cNvSpPr/>
          <p:nvPr/>
        </p:nvSpPr>
        <p:spPr>
          <a:xfrm>
            <a:off x="4302221" y="4374765"/>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6" name="Oval 135"/>
          <p:cNvSpPr/>
          <p:nvPr/>
        </p:nvSpPr>
        <p:spPr>
          <a:xfrm>
            <a:off x="4479997" y="4726746"/>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7" name="Oval 136"/>
          <p:cNvSpPr/>
          <p:nvPr/>
        </p:nvSpPr>
        <p:spPr>
          <a:xfrm>
            <a:off x="4795657" y="5190651"/>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8" name="Oval 137"/>
          <p:cNvSpPr/>
          <p:nvPr/>
        </p:nvSpPr>
        <p:spPr>
          <a:xfrm>
            <a:off x="4724334" y="4937733"/>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9" name="Oval 138"/>
          <p:cNvSpPr/>
          <p:nvPr/>
        </p:nvSpPr>
        <p:spPr>
          <a:xfrm>
            <a:off x="3955655" y="5533087"/>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0" name="Oval 139"/>
          <p:cNvSpPr/>
          <p:nvPr/>
        </p:nvSpPr>
        <p:spPr>
          <a:xfrm>
            <a:off x="3847643" y="4980991"/>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1" name="Oval 140"/>
          <p:cNvSpPr/>
          <p:nvPr/>
        </p:nvSpPr>
        <p:spPr>
          <a:xfrm>
            <a:off x="3811470" y="5300735"/>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2" name="Oval 141"/>
          <p:cNvSpPr/>
          <p:nvPr/>
        </p:nvSpPr>
        <p:spPr>
          <a:xfrm>
            <a:off x="4626695" y="2172922"/>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3" name="Oval 142"/>
          <p:cNvSpPr/>
          <p:nvPr/>
        </p:nvSpPr>
        <p:spPr>
          <a:xfrm>
            <a:off x="5045057" y="2172922"/>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4" name="Oval 143"/>
          <p:cNvSpPr/>
          <p:nvPr/>
        </p:nvSpPr>
        <p:spPr>
          <a:xfrm>
            <a:off x="4567575" y="5608733"/>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5" name="Oval 144"/>
          <p:cNvSpPr/>
          <p:nvPr/>
        </p:nvSpPr>
        <p:spPr>
          <a:xfrm>
            <a:off x="4425991" y="4597405"/>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6" name="Oval 145"/>
          <p:cNvSpPr/>
          <p:nvPr/>
        </p:nvSpPr>
        <p:spPr>
          <a:xfrm>
            <a:off x="4305495" y="3815117"/>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7" name="Oval 146"/>
          <p:cNvSpPr/>
          <p:nvPr/>
        </p:nvSpPr>
        <p:spPr>
          <a:xfrm>
            <a:off x="4206362" y="2596761"/>
            <a:ext cx="108012" cy="106679"/>
          </a:xfrm>
          <a:prstGeom prst="ellipse">
            <a:avLst/>
          </a:prstGeom>
          <a:solidFill>
            <a:schemeClr val="bg2">
              <a:lumMod val="2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8" name="Oval 147"/>
          <p:cNvSpPr/>
          <p:nvPr/>
        </p:nvSpPr>
        <p:spPr>
          <a:xfrm>
            <a:off x="4075474" y="2843671"/>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9" name="Oval 148"/>
          <p:cNvSpPr/>
          <p:nvPr/>
        </p:nvSpPr>
        <p:spPr>
          <a:xfrm>
            <a:off x="4302221" y="2850519"/>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50" name="Oval 149"/>
          <p:cNvSpPr/>
          <p:nvPr/>
        </p:nvSpPr>
        <p:spPr>
          <a:xfrm>
            <a:off x="4302221" y="3097430"/>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51" name="Oval 150"/>
          <p:cNvSpPr/>
          <p:nvPr/>
        </p:nvSpPr>
        <p:spPr>
          <a:xfrm>
            <a:off x="4305495" y="4067118"/>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52" name="Oval 151"/>
          <p:cNvSpPr/>
          <p:nvPr/>
        </p:nvSpPr>
        <p:spPr>
          <a:xfrm>
            <a:off x="5070174" y="5607950"/>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53" name="TextBox 152"/>
          <p:cNvSpPr txBox="1"/>
          <p:nvPr/>
        </p:nvSpPr>
        <p:spPr>
          <a:xfrm>
            <a:off x="2567610" y="2092705"/>
            <a:ext cx="1218406" cy="384719"/>
          </a:xfrm>
          <a:prstGeom prst="rect">
            <a:avLst/>
          </a:prstGeom>
          <a:noFill/>
        </p:spPr>
        <p:txBody>
          <a:bodyPr wrap="none" lIns="91438" tIns="45719" rIns="91438" bIns="45719" rtlCol="0">
            <a:spAutoFit/>
          </a:bodyPr>
          <a:lstStyle/>
          <a:p>
            <a:r>
              <a:rPr lang="de-DE" b="1" i="1" dirty="0">
                <a:solidFill>
                  <a:schemeClr val="tx1">
                    <a:lumMod val="65000"/>
                    <a:lumOff val="35000"/>
                  </a:schemeClr>
                </a:solidFill>
                <a:latin typeface="+mj-lt"/>
              </a:rPr>
              <a:t>Glycolysis I</a:t>
            </a:r>
            <a:endParaRPr lang="en-US" b="1" i="1" dirty="0">
              <a:solidFill>
                <a:schemeClr val="tx1">
                  <a:lumMod val="65000"/>
                  <a:lumOff val="35000"/>
                </a:schemeClr>
              </a:solidFill>
              <a:latin typeface="+mj-lt"/>
            </a:endParaRPr>
          </a:p>
        </p:txBody>
      </p:sp>
      <p:sp>
        <p:nvSpPr>
          <p:cNvPr id="154" name="TextBox 153"/>
          <p:cNvSpPr txBox="1"/>
          <p:nvPr/>
        </p:nvSpPr>
        <p:spPr>
          <a:xfrm>
            <a:off x="4940885" y="2337063"/>
            <a:ext cx="582207" cy="384719"/>
          </a:xfrm>
          <a:prstGeom prst="rect">
            <a:avLst/>
          </a:prstGeom>
          <a:solidFill>
            <a:schemeClr val="bg1"/>
          </a:solidFill>
        </p:spPr>
        <p:txBody>
          <a:bodyPr wrap="none" lIns="91438" tIns="45719" rIns="91438" bIns="45719" rtlCol="0">
            <a:spAutoFit/>
          </a:bodyPr>
          <a:lstStyle/>
          <a:p>
            <a:r>
              <a:rPr lang="de-DE" b="1" i="1" dirty="0">
                <a:solidFill>
                  <a:schemeClr val="tx1">
                    <a:lumMod val="65000"/>
                    <a:lumOff val="35000"/>
                  </a:schemeClr>
                </a:solidFill>
                <a:latin typeface="+mj-lt"/>
              </a:rPr>
              <a:t>OPP</a:t>
            </a:r>
            <a:endParaRPr lang="en-US" b="1" i="1" dirty="0">
              <a:solidFill>
                <a:schemeClr val="tx1">
                  <a:lumMod val="65000"/>
                  <a:lumOff val="35000"/>
                </a:schemeClr>
              </a:solidFill>
              <a:latin typeface="+mj-lt"/>
            </a:endParaRPr>
          </a:p>
        </p:txBody>
      </p:sp>
      <p:sp>
        <p:nvSpPr>
          <p:cNvPr id="155" name="TextBox 154"/>
          <p:cNvSpPr txBox="1"/>
          <p:nvPr/>
        </p:nvSpPr>
        <p:spPr>
          <a:xfrm>
            <a:off x="4947827" y="5217094"/>
            <a:ext cx="1585302" cy="384719"/>
          </a:xfrm>
          <a:prstGeom prst="rect">
            <a:avLst/>
          </a:prstGeom>
          <a:noFill/>
        </p:spPr>
        <p:txBody>
          <a:bodyPr wrap="none" lIns="91438" tIns="45719" rIns="91438" bIns="45719" rtlCol="0">
            <a:spAutoFit/>
          </a:bodyPr>
          <a:lstStyle/>
          <a:p>
            <a:r>
              <a:rPr lang="de-DE" b="1" i="1" dirty="0">
                <a:solidFill>
                  <a:schemeClr val="tx1">
                    <a:lumMod val="65000"/>
                    <a:lumOff val="35000"/>
                  </a:schemeClr>
                </a:solidFill>
                <a:latin typeface="+mj-lt"/>
              </a:rPr>
              <a:t>Glutaminolysis</a:t>
            </a:r>
            <a:endParaRPr lang="en-US" b="1" i="1" dirty="0">
              <a:solidFill>
                <a:schemeClr val="tx1">
                  <a:lumMod val="65000"/>
                  <a:lumOff val="35000"/>
                </a:schemeClr>
              </a:solidFill>
              <a:latin typeface="+mj-lt"/>
            </a:endParaRPr>
          </a:p>
        </p:txBody>
      </p:sp>
      <p:sp>
        <p:nvSpPr>
          <p:cNvPr id="156" name="TextBox 155"/>
          <p:cNvSpPr txBox="1"/>
          <p:nvPr/>
        </p:nvSpPr>
        <p:spPr>
          <a:xfrm>
            <a:off x="3824429" y="5738661"/>
            <a:ext cx="1077599" cy="384719"/>
          </a:xfrm>
          <a:prstGeom prst="rect">
            <a:avLst/>
          </a:prstGeom>
          <a:noFill/>
        </p:spPr>
        <p:txBody>
          <a:bodyPr wrap="none" lIns="91438" tIns="45719" rIns="91438" bIns="45719" rtlCol="0">
            <a:spAutoFit/>
          </a:bodyPr>
          <a:lstStyle/>
          <a:p>
            <a:r>
              <a:rPr lang="de-DE" b="1" i="1" dirty="0">
                <a:solidFill>
                  <a:schemeClr val="tx1">
                    <a:lumMod val="65000"/>
                    <a:lumOff val="35000"/>
                  </a:schemeClr>
                </a:solidFill>
                <a:latin typeface="+mj-lt"/>
              </a:rPr>
              <a:t>TCA cycle</a:t>
            </a:r>
            <a:endParaRPr lang="en-US" b="1" i="1" dirty="0">
              <a:solidFill>
                <a:schemeClr val="tx1">
                  <a:lumMod val="65000"/>
                  <a:lumOff val="35000"/>
                </a:schemeClr>
              </a:solidFill>
              <a:latin typeface="+mj-lt"/>
            </a:endParaRPr>
          </a:p>
        </p:txBody>
      </p:sp>
      <p:sp>
        <p:nvSpPr>
          <p:cNvPr id="157" name="TextBox 156"/>
          <p:cNvSpPr txBox="1"/>
          <p:nvPr/>
        </p:nvSpPr>
        <p:spPr>
          <a:xfrm>
            <a:off x="2567609" y="4286043"/>
            <a:ext cx="1473541" cy="384719"/>
          </a:xfrm>
          <a:prstGeom prst="rect">
            <a:avLst/>
          </a:prstGeom>
          <a:noFill/>
        </p:spPr>
        <p:txBody>
          <a:bodyPr wrap="none" lIns="91438" tIns="45719" rIns="91438" bIns="45719" rtlCol="0">
            <a:spAutoFit/>
          </a:bodyPr>
          <a:lstStyle/>
          <a:p>
            <a:r>
              <a:rPr lang="de-DE" b="1" i="1" dirty="0">
                <a:solidFill>
                  <a:schemeClr val="tx1">
                    <a:lumMod val="65000"/>
                    <a:lumOff val="35000"/>
                  </a:schemeClr>
                </a:solidFill>
                <a:latin typeface="+mj-lt"/>
              </a:rPr>
              <a:t>Fermentation</a:t>
            </a:r>
            <a:endParaRPr lang="en-US" b="1" i="1" dirty="0">
              <a:solidFill>
                <a:schemeClr val="tx1">
                  <a:lumMod val="65000"/>
                  <a:lumOff val="35000"/>
                </a:schemeClr>
              </a:solidFill>
              <a:latin typeface="+mj-lt"/>
            </a:endParaRPr>
          </a:p>
        </p:txBody>
      </p:sp>
      <p:sp>
        <p:nvSpPr>
          <p:cNvPr id="158" name="TextBox 157"/>
          <p:cNvSpPr txBox="1"/>
          <p:nvPr/>
        </p:nvSpPr>
        <p:spPr>
          <a:xfrm>
            <a:off x="2567609" y="3244833"/>
            <a:ext cx="1276115" cy="384719"/>
          </a:xfrm>
          <a:prstGeom prst="rect">
            <a:avLst/>
          </a:prstGeom>
          <a:noFill/>
        </p:spPr>
        <p:txBody>
          <a:bodyPr wrap="none" lIns="91438" tIns="45719" rIns="91438" bIns="45719" rtlCol="0">
            <a:spAutoFit/>
          </a:bodyPr>
          <a:lstStyle/>
          <a:p>
            <a:r>
              <a:rPr lang="de-DE" b="1" i="1" dirty="0">
                <a:solidFill>
                  <a:schemeClr val="tx1">
                    <a:lumMod val="65000"/>
                    <a:lumOff val="35000"/>
                  </a:schemeClr>
                </a:solidFill>
                <a:latin typeface="+mj-lt"/>
              </a:rPr>
              <a:t>Glycolysis II</a:t>
            </a:r>
            <a:endParaRPr lang="en-US" b="1" i="1" dirty="0">
              <a:solidFill>
                <a:schemeClr val="tx1">
                  <a:lumMod val="65000"/>
                  <a:lumOff val="35000"/>
                </a:schemeClr>
              </a:solidFill>
              <a:latin typeface="+mj-lt"/>
            </a:endParaRPr>
          </a:p>
        </p:txBody>
      </p:sp>
      <p:sp>
        <p:nvSpPr>
          <p:cNvPr id="161" name="Rectangle 160"/>
          <p:cNvSpPr/>
          <p:nvPr/>
        </p:nvSpPr>
        <p:spPr>
          <a:xfrm>
            <a:off x="4324411" y="4217034"/>
            <a:ext cx="108539" cy="131799"/>
          </a:xfrm>
          <a:prstGeom prst="rect">
            <a:avLst/>
          </a:prstGeom>
          <a:solidFill>
            <a:srgbClr val="B5B51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cxnSp>
        <p:nvCxnSpPr>
          <p:cNvPr id="5" name="Straight Connector 4"/>
          <p:cNvCxnSpPr>
            <a:stCxn id="147" idx="6"/>
          </p:cNvCxnSpPr>
          <p:nvPr/>
        </p:nvCxnSpPr>
        <p:spPr>
          <a:xfrm>
            <a:off x="4314374" y="2650099"/>
            <a:ext cx="58579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4900173" y="2650099"/>
            <a:ext cx="3497" cy="16359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4479998" y="4286043"/>
            <a:ext cx="42017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8312828" y="5954105"/>
            <a:ext cx="2304729" cy="323163"/>
          </a:xfrm>
          <a:prstGeom prst="rect">
            <a:avLst/>
          </a:prstGeom>
          <a:noFill/>
        </p:spPr>
        <p:txBody>
          <a:bodyPr wrap="none" lIns="91438" tIns="45719" rIns="91438" bIns="45719" rtlCol="0">
            <a:spAutoFit/>
          </a:bodyPr>
          <a:lstStyle/>
          <a:p>
            <a:r>
              <a:rPr lang="de-DE" sz="1500" dirty="0" err="1"/>
              <a:t>Zasada</a:t>
            </a:r>
            <a:r>
              <a:rPr lang="de-DE" sz="1500" dirty="0"/>
              <a:t> et al. in </a:t>
            </a:r>
            <a:r>
              <a:rPr lang="de-DE" sz="1500" dirty="0" err="1"/>
              <a:t>preparation</a:t>
            </a:r>
            <a:endParaRPr lang="de-DE" sz="1500" dirty="0"/>
          </a:p>
        </p:txBody>
      </p:sp>
      <p:grpSp>
        <p:nvGrpSpPr>
          <p:cNvPr id="8" name="Group 7"/>
          <p:cNvGrpSpPr/>
          <p:nvPr/>
        </p:nvGrpSpPr>
        <p:grpSpPr>
          <a:xfrm>
            <a:off x="5807968" y="2736648"/>
            <a:ext cx="4320480" cy="2452400"/>
            <a:chOff x="4788024" y="1943601"/>
            <a:chExt cx="3481803" cy="1902939"/>
          </a:xfrm>
        </p:grpSpPr>
        <p:sp>
          <p:nvSpPr>
            <p:cNvPr id="7" name="Rectangle 6"/>
            <p:cNvSpPr/>
            <p:nvPr/>
          </p:nvSpPr>
          <p:spPr>
            <a:xfrm>
              <a:off x="5508104" y="2011067"/>
              <a:ext cx="576064" cy="141215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4788024" y="1943601"/>
              <a:ext cx="3481803" cy="190293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sp>
        <p:nvSpPr>
          <p:cNvPr id="10" name="TextBox 9"/>
          <p:cNvSpPr txBox="1"/>
          <p:nvPr/>
        </p:nvSpPr>
        <p:spPr>
          <a:xfrm>
            <a:off x="7569302" y="2803998"/>
            <a:ext cx="1465462" cy="430885"/>
          </a:xfrm>
          <a:prstGeom prst="rect">
            <a:avLst/>
          </a:prstGeom>
          <a:noFill/>
        </p:spPr>
        <p:txBody>
          <a:bodyPr wrap="none" lIns="91438" tIns="45719" rIns="91438" bIns="45719" rtlCol="0">
            <a:spAutoFit/>
          </a:bodyPr>
          <a:lstStyle/>
          <a:p>
            <a:r>
              <a:rPr lang="de-DE" sz="1100" i="1" dirty="0">
                <a:solidFill>
                  <a:schemeClr val="bg2">
                    <a:lumMod val="25000"/>
                  </a:schemeClr>
                </a:solidFill>
              </a:rPr>
              <a:t>Physiological range of </a:t>
            </a:r>
          </a:p>
          <a:p>
            <a:r>
              <a:rPr lang="de-DE" sz="1100" i="1" dirty="0">
                <a:solidFill>
                  <a:schemeClr val="bg2">
                    <a:lumMod val="25000"/>
                  </a:schemeClr>
                </a:solidFill>
              </a:rPr>
              <a:t>glucose concentration</a:t>
            </a:r>
            <a:endParaRPr lang="en-US" sz="1100" i="1" dirty="0">
              <a:solidFill>
                <a:schemeClr val="bg2">
                  <a:lumMod val="25000"/>
                </a:schemeClr>
              </a:solidFill>
            </a:endParaRPr>
          </a:p>
        </p:txBody>
      </p:sp>
      <p:cxnSp>
        <p:nvCxnSpPr>
          <p:cNvPr id="13" name="Straight Connector 12"/>
          <p:cNvCxnSpPr>
            <a:endCxn id="10" idx="1"/>
          </p:cNvCxnSpPr>
          <p:nvPr/>
        </p:nvCxnSpPr>
        <p:spPr>
          <a:xfrm>
            <a:off x="7401109" y="3004053"/>
            <a:ext cx="168193" cy="15388"/>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feld 13"/>
          <p:cNvSpPr txBox="1"/>
          <p:nvPr/>
        </p:nvSpPr>
        <p:spPr>
          <a:xfrm>
            <a:off x="4948808" y="3978265"/>
            <a:ext cx="397867" cy="261611"/>
          </a:xfrm>
          <a:prstGeom prst="rect">
            <a:avLst/>
          </a:prstGeom>
          <a:solidFill>
            <a:srgbClr val="FF0000"/>
          </a:solidFill>
        </p:spPr>
        <p:txBody>
          <a:bodyPr wrap="none" lIns="91438" tIns="45719" rIns="91438" bIns="45719" rtlCol="0">
            <a:spAutoFit/>
          </a:bodyPr>
          <a:lstStyle/>
          <a:p>
            <a:r>
              <a:rPr lang="de-DE" sz="1100" dirty="0"/>
              <a:t>FBP</a:t>
            </a:r>
          </a:p>
        </p:txBody>
      </p:sp>
      <p:sp>
        <p:nvSpPr>
          <p:cNvPr id="56" name="Textfeld 55"/>
          <p:cNvSpPr txBox="1"/>
          <p:nvPr/>
        </p:nvSpPr>
        <p:spPr>
          <a:xfrm>
            <a:off x="4446564" y="4339904"/>
            <a:ext cx="402675" cy="261611"/>
          </a:xfrm>
          <a:prstGeom prst="rect">
            <a:avLst/>
          </a:prstGeom>
          <a:solidFill>
            <a:schemeClr val="tx2">
              <a:lumMod val="60000"/>
              <a:lumOff val="40000"/>
            </a:schemeClr>
          </a:solidFill>
          <a:ln>
            <a:solidFill>
              <a:schemeClr val="tx2">
                <a:lumMod val="60000"/>
                <a:lumOff val="40000"/>
              </a:schemeClr>
            </a:solidFill>
          </a:ln>
        </p:spPr>
        <p:txBody>
          <a:bodyPr wrap="none" lIns="91438" tIns="45719" rIns="91438" bIns="45719" rtlCol="0">
            <a:spAutoFit/>
          </a:bodyPr>
          <a:lstStyle/>
          <a:p>
            <a:r>
              <a:rPr lang="de-DE" sz="1100" dirty="0"/>
              <a:t>PYR</a:t>
            </a:r>
          </a:p>
        </p:txBody>
      </p:sp>
      <p:sp>
        <p:nvSpPr>
          <p:cNvPr id="57" name="Textfeld 56"/>
          <p:cNvSpPr txBox="1"/>
          <p:nvPr/>
        </p:nvSpPr>
        <p:spPr>
          <a:xfrm>
            <a:off x="3901810" y="3966615"/>
            <a:ext cx="397867" cy="261611"/>
          </a:xfrm>
          <a:prstGeom prst="rect">
            <a:avLst/>
          </a:prstGeom>
          <a:solidFill>
            <a:schemeClr val="tx2">
              <a:lumMod val="60000"/>
              <a:lumOff val="40000"/>
            </a:schemeClr>
          </a:solidFill>
        </p:spPr>
        <p:txBody>
          <a:bodyPr wrap="none" lIns="91438" tIns="45719" rIns="91438" bIns="45719" rtlCol="0">
            <a:spAutoFit/>
          </a:bodyPr>
          <a:lstStyle/>
          <a:p>
            <a:r>
              <a:rPr lang="de-DE" sz="1100" dirty="0"/>
              <a:t>PEP</a:t>
            </a:r>
          </a:p>
        </p:txBody>
      </p:sp>
      <p:sp>
        <p:nvSpPr>
          <p:cNvPr id="59" name="Title 1"/>
          <p:cNvSpPr txBox="1">
            <a:spLocks/>
          </p:cNvSpPr>
          <p:nvPr/>
        </p:nvSpPr>
        <p:spPr bwMode="auto">
          <a:xfrm>
            <a:off x="2009720" y="240509"/>
            <a:ext cx="7772400" cy="1045163"/>
          </a:xfrm>
          <a:prstGeom prst="rect">
            <a:avLst/>
          </a:prstGeom>
          <a:noFill/>
          <a:ln w="12700">
            <a:noFill/>
            <a:miter lim="800000"/>
            <a:headEnd/>
            <a:tailEnd/>
          </a:ln>
        </p:spPr>
        <p:txBody>
          <a:bodyPr vert="horz" wrap="square" lIns="38099" tIns="38099" rIns="38099" bIns="38099" numCol="1" anchor="ctr" anchorCtr="0" compatLnSpc="1">
            <a:prstTxWarp prst="textNoShape">
              <a:avLst/>
            </a:prstTxWarp>
          </a:bodyPr>
          <a:lstStyle/>
          <a:p>
            <a:pPr algn="ctr" eaLnBrk="0" fontAlgn="base" hangingPunct="0">
              <a:spcBef>
                <a:spcPct val="0"/>
              </a:spcBef>
              <a:spcAft>
                <a:spcPct val="0"/>
              </a:spcAft>
              <a:defRPr/>
            </a:pPr>
            <a:r>
              <a:rPr lang="en-US" sz="2800" kern="0" dirty="0">
                <a:latin typeface="Calibri" pitchFamily="34" charset="0"/>
                <a:ea typeface="+mj-ea"/>
                <a:cs typeface="+mj-cs"/>
                <a:sym typeface="Arial" charset="0"/>
              </a:rPr>
              <a:t>Identification of regulatory Steps</a:t>
            </a:r>
          </a:p>
          <a:p>
            <a:pPr lvl="0" algn="ctr" eaLnBrk="0" fontAlgn="base" hangingPunct="0">
              <a:spcBef>
                <a:spcPct val="0"/>
              </a:spcBef>
              <a:spcAft>
                <a:spcPct val="0"/>
              </a:spcAft>
              <a:defRPr/>
            </a:pPr>
            <a:r>
              <a:rPr lang="en-US" kern="0" dirty="0">
                <a:latin typeface="Calibri" pitchFamily="34" charset="0"/>
                <a:ea typeface="+mj-ea"/>
                <a:cs typeface="+mj-cs"/>
                <a:sym typeface="Arial" charset="0"/>
              </a:rPr>
              <a:t>F-1,6-BP acts feed forward on Pyruvate Kinase at physiological glucose levels</a:t>
            </a:r>
          </a:p>
        </p:txBody>
      </p:sp>
    </p:spTree>
    <p:extLst>
      <p:ext uri="{BB962C8B-B14F-4D97-AF65-F5344CB8AC3E}">
        <p14:creationId xmlns:p14="http://schemas.microsoft.com/office/powerpoint/2010/main" xmlns="" val="6785414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feld 5"/>
          <p:cNvSpPr txBox="1"/>
          <p:nvPr/>
        </p:nvSpPr>
        <p:spPr>
          <a:xfrm>
            <a:off x="989463" y="5662889"/>
            <a:ext cx="4235391" cy="461665"/>
          </a:xfrm>
          <a:prstGeom prst="rect">
            <a:avLst/>
          </a:prstGeom>
          <a:noFill/>
        </p:spPr>
        <p:txBody>
          <a:bodyPr wrap="none" lIns="91438" tIns="45719" rIns="91438" bIns="45719" rtlCol="0">
            <a:spAutoFit/>
          </a:bodyPr>
          <a:lstStyle/>
          <a:p>
            <a:r>
              <a:rPr lang="de-DE" sz="2400" dirty="0" err="1"/>
              <a:t>targeting</a:t>
            </a:r>
            <a:r>
              <a:rPr lang="de-DE" sz="2400" dirty="0"/>
              <a:t> </a:t>
            </a:r>
            <a:r>
              <a:rPr lang="de-DE" sz="2400" dirty="0" err="1"/>
              <a:t>the</a:t>
            </a:r>
            <a:r>
              <a:rPr lang="de-DE" sz="2400" dirty="0"/>
              <a:t> </a:t>
            </a:r>
            <a:r>
              <a:rPr lang="de-DE" sz="2400" dirty="0" err="1"/>
              <a:t>metabolic</a:t>
            </a:r>
            <a:r>
              <a:rPr lang="de-DE" sz="2400" dirty="0"/>
              <a:t> </a:t>
            </a:r>
            <a:r>
              <a:rPr lang="de-DE" sz="2400" dirty="0" err="1"/>
              <a:t>program</a:t>
            </a:r>
            <a:endParaRPr lang="de-DE" sz="2400" i="1" dirty="0"/>
          </a:p>
        </p:txBody>
      </p:sp>
    </p:spTree>
    <p:extLst>
      <p:ext uri="{BB962C8B-B14F-4D97-AF65-F5344CB8AC3E}">
        <p14:creationId xmlns:p14="http://schemas.microsoft.com/office/powerpoint/2010/main" xmlns="" val="7187593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 name="Rectangle 66"/>
          <p:cNvSpPr/>
          <p:nvPr/>
        </p:nvSpPr>
        <p:spPr>
          <a:xfrm>
            <a:off x="6960655" y="1623724"/>
            <a:ext cx="431491" cy="1043331"/>
          </a:xfrm>
          <a:prstGeom prst="rect">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en-US"/>
          </a:p>
        </p:txBody>
      </p:sp>
      <p:sp>
        <p:nvSpPr>
          <p:cNvPr id="7" name="Rectangle 6"/>
          <p:cNvSpPr/>
          <p:nvPr/>
        </p:nvSpPr>
        <p:spPr>
          <a:xfrm>
            <a:off x="8375207" y="1626490"/>
            <a:ext cx="457099" cy="1040567"/>
          </a:xfrm>
          <a:prstGeom prst="rect">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en-US"/>
          </a:p>
        </p:txBody>
      </p:sp>
      <p:sp>
        <p:nvSpPr>
          <p:cNvPr id="69" name="Rectangle 68"/>
          <p:cNvSpPr/>
          <p:nvPr/>
        </p:nvSpPr>
        <p:spPr>
          <a:xfrm>
            <a:off x="9868223" y="1518314"/>
            <a:ext cx="404243" cy="1202081"/>
          </a:xfrm>
          <a:prstGeom prst="rect">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en-US"/>
          </a:p>
        </p:txBody>
      </p:sp>
      <p:sp>
        <p:nvSpPr>
          <p:cNvPr id="4" name="Rectangle 3"/>
          <p:cNvSpPr/>
          <p:nvPr/>
        </p:nvSpPr>
        <p:spPr>
          <a:xfrm>
            <a:off x="6578127" y="1623725"/>
            <a:ext cx="360040" cy="12889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en-US"/>
          </a:p>
        </p:txBody>
      </p:sp>
      <p:sp>
        <p:nvSpPr>
          <p:cNvPr id="3" name="Rectangle 2"/>
          <p:cNvSpPr/>
          <p:nvPr/>
        </p:nvSpPr>
        <p:spPr>
          <a:xfrm>
            <a:off x="9408368" y="1484786"/>
            <a:ext cx="432048" cy="12356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en-US"/>
          </a:p>
        </p:txBody>
      </p:sp>
      <p:sp>
        <p:nvSpPr>
          <p:cNvPr id="14" name="Rounded Rectangle 13"/>
          <p:cNvSpPr/>
          <p:nvPr/>
        </p:nvSpPr>
        <p:spPr>
          <a:xfrm>
            <a:off x="3335920" y="4388191"/>
            <a:ext cx="1897672" cy="1705107"/>
          </a:xfrm>
          <a:prstGeom prst="roundRect">
            <a:avLst/>
          </a:prstGeom>
          <a:solidFill>
            <a:schemeClr val="accent1">
              <a:lumMod val="20000"/>
              <a:lumOff val="80000"/>
            </a:schemeClr>
          </a:solidFill>
          <a:ln w="38100" cmpd="thickThi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dirty="0"/>
          </a:p>
        </p:txBody>
      </p:sp>
      <p:sp>
        <p:nvSpPr>
          <p:cNvPr id="2" name="Text Placeholder 1"/>
          <p:cNvSpPr>
            <a:spLocks noGrp="1"/>
          </p:cNvSpPr>
          <p:nvPr>
            <p:ph type="body" sz="quarter" idx="11"/>
          </p:nvPr>
        </p:nvSpPr>
        <p:spPr/>
        <p:txBody>
          <a:bodyPr/>
          <a:lstStyle/>
          <a:p>
            <a:r>
              <a:rPr lang="de-DE" dirty="0" smtClean="0"/>
              <a:t>Stefan </a:t>
            </a:r>
            <a:r>
              <a:rPr lang="de-DE" dirty="0" err="1"/>
              <a:t>K</a:t>
            </a:r>
            <a:r>
              <a:rPr lang="de-DE" dirty="0" err="1" smtClean="0"/>
              <a:t>empa</a:t>
            </a:r>
            <a:endParaRPr lang="de-DE" dirty="0"/>
          </a:p>
        </p:txBody>
      </p:sp>
      <p:sp>
        <p:nvSpPr>
          <p:cNvPr id="6" name="Slide Number Placeholder 5"/>
          <p:cNvSpPr>
            <a:spLocks noGrp="1"/>
          </p:cNvSpPr>
          <p:nvPr>
            <p:ph type="sldNum" sz="quarter" idx="12"/>
          </p:nvPr>
        </p:nvSpPr>
        <p:spPr/>
        <p:txBody>
          <a:bodyPr/>
          <a:lstStyle/>
          <a:p>
            <a:fld id="{FCFFB291-3809-924B-B219-BF82BEEBDF50}" type="slidenum">
              <a:rPr lang="de-DE" smtClean="0"/>
              <a:pPr/>
              <a:t>17</a:t>
            </a:fld>
            <a:endParaRPr lang="de-DE"/>
          </a:p>
        </p:txBody>
      </p:sp>
      <p:grpSp>
        <p:nvGrpSpPr>
          <p:cNvPr id="122" name="Group 121"/>
          <p:cNvGrpSpPr/>
          <p:nvPr/>
        </p:nvGrpSpPr>
        <p:grpSpPr>
          <a:xfrm>
            <a:off x="3776278" y="1538789"/>
            <a:ext cx="1548175" cy="3799876"/>
            <a:chOff x="3671898" y="1898828"/>
            <a:chExt cx="1548174" cy="3799876"/>
          </a:xfrm>
          <a:solidFill>
            <a:schemeClr val="bg1"/>
          </a:solidFill>
        </p:grpSpPr>
        <p:sp>
          <p:nvSpPr>
            <p:cNvPr id="123" name="Oval 2"/>
            <p:cNvSpPr>
              <a:spLocks/>
            </p:cNvSpPr>
            <p:nvPr/>
          </p:nvSpPr>
          <p:spPr bwMode="auto">
            <a:xfrm rot="5400000">
              <a:off x="3760788" y="4744616"/>
              <a:ext cx="973138" cy="935037"/>
            </a:xfrm>
            <a:prstGeom prst="ellipse">
              <a:avLst/>
            </a:prstGeom>
            <a:grpFill/>
            <a:ln w="38100">
              <a:solidFill>
                <a:srgbClr val="960000"/>
              </a:solidFill>
              <a:round/>
              <a:headEnd/>
              <a:tailEnd/>
            </a:ln>
          </p:spPr>
          <p:txBody>
            <a:bodyPr lIns="0" tIns="0" rIns="0" bIns="0"/>
            <a:lstStyle/>
            <a:p>
              <a:endParaRPr lang="en-US"/>
            </a:p>
          </p:txBody>
        </p:sp>
        <p:sp>
          <p:nvSpPr>
            <p:cNvPr id="124" name="Line 3"/>
            <p:cNvSpPr>
              <a:spLocks noChangeShapeType="1"/>
            </p:cNvSpPr>
            <p:nvPr/>
          </p:nvSpPr>
          <p:spPr bwMode="auto">
            <a:xfrm rot="10800000">
              <a:off x="4257919" y="2878280"/>
              <a:ext cx="25156" cy="1818710"/>
            </a:xfrm>
            <a:prstGeom prst="line">
              <a:avLst/>
            </a:prstGeom>
            <a:grpFill/>
            <a:ln w="38100">
              <a:solidFill>
                <a:srgbClr val="4A7DBB"/>
              </a:solidFill>
              <a:round/>
              <a:headEnd/>
              <a:tailEnd/>
            </a:ln>
          </p:spPr>
          <p:txBody>
            <a:bodyPr lIns="0" tIns="0" rIns="0" bIns="0"/>
            <a:lstStyle/>
            <a:p>
              <a:endParaRPr lang="en-US"/>
            </a:p>
          </p:txBody>
        </p:sp>
        <p:sp>
          <p:nvSpPr>
            <p:cNvPr id="125" name="Line 4"/>
            <p:cNvSpPr>
              <a:spLocks noChangeShapeType="1"/>
            </p:cNvSpPr>
            <p:nvPr/>
          </p:nvSpPr>
          <p:spPr bwMode="auto">
            <a:xfrm>
              <a:off x="4167939" y="2204616"/>
              <a:ext cx="842686" cy="0"/>
            </a:xfrm>
            <a:prstGeom prst="line">
              <a:avLst/>
            </a:prstGeom>
            <a:grpFill/>
            <a:ln w="38100">
              <a:solidFill>
                <a:srgbClr val="4A7DBB"/>
              </a:solidFill>
              <a:round/>
              <a:headEnd/>
              <a:tailEnd/>
            </a:ln>
          </p:spPr>
          <p:txBody>
            <a:bodyPr lIns="0" tIns="0" rIns="0" bIns="0"/>
            <a:lstStyle/>
            <a:p>
              <a:endParaRPr lang="en-US"/>
            </a:p>
          </p:txBody>
        </p:sp>
        <p:sp>
          <p:nvSpPr>
            <p:cNvPr id="126" name="Line 5"/>
            <p:cNvSpPr>
              <a:spLocks noChangeShapeType="1"/>
            </p:cNvSpPr>
            <p:nvPr/>
          </p:nvSpPr>
          <p:spPr bwMode="auto">
            <a:xfrm flipH="1">
              <a:off x="3671898" y="4618887"/>
              <a:ext cx="899307" cy="129342"/>
            </a:xfrm>
            <a:prstGeom prst="line">
              <a:avLst/>
            </a:prstGeom>
            <a:grpFill/>
            <a:ln w="38100">
              <a:solidFill>
                <a:srgbClr val="4A7DBB"/>
              </a:solidFill>
              <a:round/>
              <a:headEnd/>
              <a:tailEnd/>
            </a:ln>
          </p:spPr>
          <p:txBody>
            <a:bodyPr lIns="0" tIns="0" rIns="0" bIns="0"/>
            <a:lstStyle/>
            <a:p>
              <a:endParaRPr lang="en-US"/>
            </a:p>
          </p:txBody>
        </p:sp>
        <p:sp>
          <p:nvSpPr>
            <p:cNvPr id="127" name="Line 6"/>
            <p:cNvSpPr>
              <a:spLocks noChangeShapeType="1"/>
            </p:cNvSpPr>
            <p:nvPr/>
          </p:nvSpPr>
          <p:spPr bwMode="auto">
            <a:xfrm>
              <a:off x="4517200" y="5630215"/>
              <a:ext cx="702872" cy="0"/>
            </a:xfrm>
            <a:prstGeom prst="line">
              <a:avLst/>
            </a:prstGeom>
            <a:grpFill/>
            <a:ln w="38100">
              <a:solidFill>
                <a:srgbClr val="960000"/>
              </a:solidFill>
              <a:round/>
              <a:headEnd/>
              <a:tailEnd/>
            </a:ln>
          </p:spPr>
          <p:txBody>
            <a:bodyPr lIns="0" tIns="0" rIns="0" bIns="0"/>
            <a:lstStyle/>
            <a:p>
              <a:endParaRPr lang="en-US"/>
            </a:p>
          </p:txBody>
        </p:sp>
        <p:sp>
          <p:nvSpPr>
            <p:cNvPr id="128" name="Line 7"/>
            <p:cNvSpPr>
              <a:spLocks noChangeShapeType="1"/>
            </p:cNvSpPr>
            <p:nvPr/>
          </p:nvSpPr>
          <p:spPr bwMode="auto">
            <a:xfrm>
              <a:off x="3863205" y="2881745"/>
              <a:ext cx="431800" cy="0"/>
            </a:xfrm>
            <a:prstGeom prst="line">
              <a:avLst/>
            </a:prstGeom>
            <a:grpFill/>
            <a:ln w="38100">
              <a:solidFill>
                <a:srgbClr val="4A7DBB"/>
              </a:solidFill>
              <a:round/>
              <a:headEnd/>
              <a:tailEnd/>
            </a:ln>
          </p:spPr>
          <p:txBody>
            <a:bodyPr lIns="0" tIns="0" rIns="0" bIns="0"/>
            <a:lstStyle/>
            <a:p>
              <a:endParaRPr lang="en-US"/>
            </a:p>
          </p:txBody>
        </p:sp>
        <p:sp>
          <p:nvSpPr>
            <p:cNvPr id="129" name="Line 3"/>
            <p:cNvSpPr>
              <a:spLocks noChangeShapeType="1"/>
            </p:cNvSpPr>
            <p:nvPr/>
          </p:nvSpPr>
          <p:spPr bwMode="auto">
            <a:xfrm rot="10800000">
              <a:off x="4152177" y="1898828"/>
              <a:ext cx="7880" cy="973173"/>
            </a:xfrm>
            <a:prstGeom prst="line">
              <a:avLst/>
            </a:prstGeom>
            <a:grpFill/>
            <a:ln w="38100">
              <a:solidFill>
                <a:srgbClr val="4A7DBB"/>
              </a:solidFill>
              <a:round/>
              <a:headEnd/>
              <a:tailEnd/>
            </a:ln>
          </p:spPr>
          <p:txBody>
            <a:bodyPr lIns="0" tIns="0" rIns="0" bIns="0"/>
            <a:lstStyle/>
            <a:p>
              <a:endParaRPr lang="en-US"/>
            </a:p>
          </p:txBody>
        </p:sp>
      </p:grpSp>
      <p:sp>
        <p:nvSpPr>
          <p:cNvPr id="130" name="Oval 129"/>
          <p:cNvSpPr/>
          <p:nvPr/>
        </p:nvSpPr>
        <p:spPr>
          <a:xfrm>
            <a:off x="4205736" y="1484785"/>
            <a:ext cx="108013" cy="108012"/>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1" name="Oval 130"/>
          <p:cNvSpPr/>
          <p:nvPr/>
        </p:nvSpPr>
        <p:spPr>
          <a:xfrm>
            <a:off x="4206362" y="1775446"/>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2" name="Oval 131"/>
          <p:cNvSpPr/>
          <p:nvPr/>
        </p:nvSpPr>
        <p:spPr>
          <a:xfrm>
            <a:off x="4202551" y="1988841"/>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3" name="Oval 132"/>
          <p:cNvSpPr/>
          <p:nvPr/>
        </p:nvSpPr>
        <p:spPr>
          <a:xfrm>
            <a:off x="4305495" y="2939138"/>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4" name="Oval 133"/>
          <p:cNvSpPr/>
          <p:nvPr/>
        </p:nvSpPr>
        <p:spPr>
          <a:xfrm>
            <a:off x="3734133" y="4312186"/>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5" name="Oval 134"/>
          <p:cNvSpPr/>
          <p:nvPr/>
        </p:nvSpPr>
        <p:spPr>
          <a:xfrm>
            <a:off x="4302221" y="3982869"/>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6" name="Oval 135"/>
          <p:cNvSpPr/>
          <p:nvPr/>
        </p:nvSpPr>
        <p:spPr>
          <a:xfrm>
            <a:off x="4479997" y="4334850"/>
            <a:ext cx="108012" cy="106679"/>
          </a:xfrm>
          <a:prstGeom prst="ellipse">
            <a:avLst/>
          </a:prstGeom>
          <a:solidFill>
            <a:srgbClr val="7030A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7" name="Oval 136"/>
          <p:cNvSpPr/>
          <p:nvPr/>
        </p:nvSpPr>
        <p:spPr>
          <a:xfrm>
            <a:off x="4795657" y="4798755"/>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8" name="Oval 137"/>
          <p:cNvSpPr/>
          <p:nvPr/>
        </p:nvSpPr>
        <p:spPr>
          <a:xfrm>
            <a:off x="4724334" y="4545837"/>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9" name="Oval 138"/>
          <p:cNvSpPr/>
          <p:nvPr/>
        </p:nvSpPr>
        <p:spPr>
          <a:xfrm>
            <a:off x="3955655" y="5141191"/>
            <a:ext cx="108012" cy="106679"/>
          </a:xfrm>
          <a:prstGeom prst="ellipse">
            <a:avLst/>
          </a:prstGeom>
          <a:solidFill>
            <a:srgbClr val="7030A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0" name="Oval 139"/>
          <p:cNvSpPr/>
          <p:nvPr/>
        </p:nvSpPr>
        <p:spPr>
          <a:xfrm>
            <a:off x="3847643" y="4589095"/>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1" name="Oval 140"/>
          <p:cNvSpPr/>
          <p:nvPr/>
        </p:nvSpPr>
        <p:spPr>
          <a:xfrm>
            <a:off x="3811470" y="4908839"/>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2" name="Oval 141"/>
          <p:cNvSpPr/>
          <p:nvPr/>
        </p:nvSpPr>
        <p:spPr>
          <a:xfrm>
            <a:off x="4626695" y="1781026"/>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3" name="Oval 142"/>
          <p:cNvSpPr/>
          <p:nvPr/>
        </p:nvSpPr>
        <p:spPr>
          <a:xfrm>
            <a:off x="5045057" y="1781026"/>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4" name="Oval 143"/>
          <p:cNvSpPr/>
          <p:nvPr/>
        </p:nvSpPr>
        <p:spPr>
          <a:xfrm>
            <a:off x="4567575" y="5216837"/>
            <a:ext cx="108012" cy="106679"/>
          </a:xfrm>
          <a:prstGeom prst="ellipse">
            <a:avLst/>
          </a:prstGeom>
          <a:solidFill>
            <a:schemeClr val="accent6">
              <a:lumMod val="7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5" name="Oval 144"/>
          <p:cNvSpPr/>
          <p:nvPr/>
        </p:nvSpPr>
        <p:spPr>
          <a:xfrm>
            <a:off x="4425991" y="4205509"/>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6" name="Oval 145"/>
          <p:cNvSpPr/>
          <p:nvPr/>
        </p:nvSpPr>
        <p:spPr>
          <a:xfrm>
            <a:off x="4305495" y="3423221"/>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7" name="Oval 146"/>
          <p:cNvSpPr/>
          <p:nvPr/>
        </p:nvSpPr>
        <p:spPr>
          <a:xfrm>
            <a:off x="4206362" y="2204865"/>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8" name="Oval 147"/>
          <p:cNvSpPr/>
          <p:nvPr/>
        </p:nvSpPr>
        <p:spPr>
          <a:xfrm>
            <a:off x="4075474" y="2451775"/>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9" name="Oval 148"/>
          <p:cNvSpPr/>
          <p:nvPr/>
        </p:nvSpPr>
        <p:spPr>
          <a:xfrm>
            <a:off x="4302221" y="2458623"/>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50" name="Oval 149"/>
          <p:cNvSpPr/>
          <p:nvPr/>
        </p:nvSpPr>
        <p:spPr>
          <a:xfrm>
            <a:off x="4302221" y="2705534"/>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51" name="Oval 150"/>
          <p:cNvSpPr/>
          <p:nvPr/>
        </p:nvSpPr>
        <p:spPr>
          <a:xfrm>
            <a:off x="4305495" y="3675222"/>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52" name="Oval 151"/>
          <p:cNvSpPr/>
          <p:nvPr/>
        </p:nvSpPr>
        <p:spPr>
          <a:xfrm>
            <a:off x="5070174" y="5216054"/>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53" name="TextBox 152"/>
          <p:cNvSpPr txBox="1"/>
          <p:nvPr/>
        </p:nvSpPr>
        <p:spPr>
          <a:xfrm>
            <a:off x="2567610" y="1700809"/>
            <a:ext cx="1218406" cy="384719"/>
          </a:xfrm>
          <a:prstGeom prst="rect">
            <a:avLst/>
          </a:prstGeom>
          <a:noFill/>
        </p:spPr>
        <p:txBody>
          <a:bodyPr wrap="none" lIns="91438" tIns="45719" rIns="91438" bIns="45719" rtlCol="0">
            <a:spAutoFit/>
          </a:bodyPr>
          <a:lstStyle/>
          <a:p>
            <a:r>
              <a:rPr lang="de-DE" b="1" i="1" dirty="0">
                <a:solidFill>
                  <a:schemeClr val="tx1">
                    <a:lumMod val="65000"/>
                    <a:lumOff val="35000"/>
                  </a:schemeClr>
                </a:solidFill>
                <a:latin typeface="+mj-lt"/>
              </a:rPr>
              <a:t>Glycolysis I</a:t>
            </a:r>
            <a:endParaRPr lang="en-US" b="1" i="1" dirty="0">
              <a:solidFill>
                <a:schemeClr val="tx1">
                  <a:lumMod val="65000"/>
                  <a:lumOff val="35000"/>
                </a:schemeClr>
              </a:solidFill>
              <a:latin typeface="+mj-lt"/>
            </a:endParaRPr>
          </a:p>
        </p:txBody>
      </p:sp>
      <p:sp>
        <p:nvSpPr>
          <p:cNvPr id="154" name="TextBox 153"/>
          <p:cNvSpPr txBox="1"/>
          <p:nvPr/>
        </p:nvSpPr>
        <p:spPr>
          <a:xfrm>
            <a:off x="4940885" y="1945167"/>
            <a:ext cx="582207" cy="384719"/>
          </a:xfrm>
          <a:prstGeom prst="rect">
            <a:avLst/>
          </a:prstGeom>
          <a:solidFill>
            <a:schemeClr val="bg1"/>
          </a:solidFill>
        </p:spPr>
        <p:txBody>
          <a:bodyPr wrap="none" lIns="91438" tIns="45719" rIns="91438" bIns="45719" rtlCol="0">
            <a:spAutoFit/>
          </a:bodyPr>
          <a:lstStyle/>
          <a:p>
            <a:r>
              <a:rPr lang="de-DE" b="1" i="1" dirty="0">
                <a:solidFill>
                  <a:schemeClr val="tx1">
                    <a:lumMod val="65000"/>
                    <a:lumOff val="35000"/>
                  </a:schemeClr>
                </a:solidFill>
                <a:latin typeface="+mj-lt"/>
              </a:rPr>
              <a:t>OPP</a:t>
            </a:r>
            <a:endParaRPr lang="en-US" b="1" i="1" dirty="0">
              <a:solidFill>
                <a:schemeClr val="tx1">
                  <a:lumMod val="65000"/>
                  <a:lumOff val="35000"/>
                </a:schemeClr>
              </a:solidFill>
              <a:latin typeface="+mj-lt"/>
            </a:endParaRPr>
          </a:p>
        </p:txBody>
      </p:sp>
      <p:sp>
        <p:nvSpPr>
          <p:cNvPr id="155" name="TextBox 154"/>
          <p:cNvSpPr txBox="1"/>
          <p:nvPr/>
        </p:nvSpPr>
        <p:spPr>
          <a:xfrm>
            <a:off x="4947827" y="4825199"/>
            <a:ext cx="1585302" cy="384719"/>
          </a:xfrm>
          <a:prstGeom prst="rect">
            <a:avLst/>
          </a:prstGeom>
          <a:noFill/>
        </p:spPr>
        <p:txBody>
          <a:bodyPr wrap="none" lIns="91438" tIns="45719" rIns="91438" bIns="45719" rtlCol="0">
            <a:spAutoFit/>
          </a:bodyPr>
          <a:lstStyle/>
          <a:p>
            <a:r>
              <a:rPr lang="de-DE" b="1" i="1" dirty="0">
                <a:solidFill>
                  <a:schemeClr val="tx1">
                    <a:lumMod val="65000"/>
                    <a:lumOff val="35000"/>
                  </a:schemeClr>
                </a:solidFill>
                <a:latin typeface="+mj-lt"/>
              </a:rPr>
              <a:t>Glutaminolysis</a:t>
            </a:r>
            <a:endParaRPr lang="en-US" b="1" i="1" dirty="0">
              <a:solidFill>
                <a:schemeClr val="tx1">
                  <a:lumMod val="65000"/>
                  <a:lumOff val="35000"/>
                </a:schemeClr>
              </a:solidFill>
              <a:latin typeface="+mj-lt"/>
            </a:endParaRPr>
          </a:p>
        </p:txBody>
      </p:sp>
      <p:sp>
        <p:nvSpPr>
          <p:cNvPr id="156" name="TextBox 155"/>
          <p:cNvSpPr txBox="1"/>
          <p:nvPr/>
        </p:nvSpPr>
        <p:spPr>
          <a:xfrm>
            <a:off x="3824429" y="5346765"/>
            <a:ext cx="1077599" cy="384719"/>
          </a:xfrm>
          <a:prstGeom prst="rect">
            <a:avLst/>
          </a:prstGeom>
          <a:noFill/>
        </p:spPr>
        <p:txBody>
          <a:bodyPr wrap="none" lIns="91438" tIns="45719" rIns="91438" bIns="45719" rtlCol="0">
            <a:spAutoFit/>
          </a:bodyPr>
          <a:lstStyle/>
          <a:p>
            <a:r>
              <a:rPr lang="de-DE" b="1" i="1" dirty="0">
                <a:solidFill>
                  <a:schemeClr val="tx1">
                    <a:lumMod val="65000"/>
                    <a:lumOff val="35000"/>
                  </a:schemeClr>
                </a:solidFill>
                <a:latin typeface="+mj-lt"/>
              </a:rPr>
              <a:t>TCA cycle</a:t>
            </a:r>
            <a:endParaRPr lang="en-US" b="1" i="1" dirty="0">
              <a:solidFill>
                <a:schemeClr val="tx1">
                  <a:lumMod val="65000"/>
                  <a:lumOff val="35000"/>
                </a:schemeClr>
              </a:solidFill>
              <a:latin typeface="+mj-lt"/>
            </a:endParaRPr>
          </a:p>
        </p:txBody>
      </p:sp>
      <p:sp>
        <p:nvSpPr>
          <p:cNvPr id="157" name="TextBox 156"/>
          <p:cNvSpPr txBox="1"/>
          <p:nvPr/>
        </p:nvSpPr>
        <p:spPr>
          <a:xfrm>
            <a:off x="2567609" y="3894147"/>
            <a:ext cx="1473541" cy="384719"/>
          </a:xfrm>
          <a:prstGeom prst="rect">
            <a:avLst/>
          </a:prstGeom>
          <a:noFill/>
        </p:spPr>
        <p:txBody>
          <a:bodyPr wrap="none" lIns="91438" tIns="45719" rIns="91438" bIns="45719" rtlCol="0">
            <a:spAutoFit/>
          </a:bodyPr>
          <a:lstStyle/>
          <a:p>
            <a:r>
              <a:rPr lang="de-DE" b="1" i="1" dirty="0">
                <a:solidFill>
                  <a:schemeClr val="tx1">
                    <a:lumMod val="65000"/>
                    <a:lumOff val="35000"/>
                  </a:schemeClr>
                </a:solidFill>
                <a:latin typeface="+mj-lt"/>
              </a:rPr>
              <a:t>Fermentation</a:t>
            </a:r>
            <a:endParaRPr lang="en-US" b="1" i="1" dirty="0">
              <a:solidFill>
                <a:schemeClr val="tx1">
                  <a:lumMod val="65000"/>
                  <a:lumOff val="35000"/>
                </a:schemeClr>
              </a:solidFill>
              <a:latin typeface="+mj-lt"/>
            </a:endParaRPr>
          </a:p>
        </p:txBody>
      </p:sp>
      <p:sp>
        <p:nvSpPr>
          <p:cNvPr id="158" name="TextBox 157"/>
          <p:cNvSpPr txBox="1"/>
          <p:nvPr/>
        </p:nvSpPr>
        <p:spPr>
          <a:xfrm>
            <a:off x="2567609" y="2852937"/>
            <a:ext cx="1276115" cy="384719"/>
          </a:xfrm>
          <a:prstGeom prst="rect">
            <a:avLst/>
          </a:prstGeom>
          <a:noFill/>
        </p:spPr>
        <p:txBody>
          <a:bodyPr wrap="none" lIns="91438" tIns="45719" rIns="91438" bIns="45719" rtlCol="0">
            <a:spAutoFit/>
          </a:bodyPr>
          <a:lstStyle/>
          <a:p>
            <a:r>
              <a:rPr lang="de-DE" b="1" i="1" dirty="0">
                <a:solidFill>
                  <a:schemeClr val="tx1">
                    <a:lumMod val="65000"/>
                    <a:lumOff val="35000"/>
                  </a:schemeClr>
                </a:solidFill>
                <a:latin typeface="+mj-lt"/>
              </a:rPr>
              <a:t>Glycolysis II</a:t>
            </a:r>
            <a:endParaRPr lang="en-US" b="1" i="1" dirty="0">
              <a:solidFill>
                <a:schemeClr val="tx1">
                  <a:lumMod val="65000"/>
                  <a:lumOff val="35000"/>
                </a:schemeClr>
              </a:solidFill>
              <a:latin typeface="+mj-lt"/>
            </a:endParaRPr>
          </a:p>
        </p:txBody>
      </p:sp>
      <p:sp>
        <p:nvSpPr>
          <p:cNvPr id="161" name="Rectangle 160"/>
          <p:cNvSpPr/>
          <p:nvPr/>
        </p:nvSpPr>
        <p:spPr>
          <a:xfrm>
            <a:off x="4403287" y="5241418"/>
            <a:ext cx="108539" cy="131799"/>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58" name="Title 1"/>
          <p:cNvSpPr txBox="1">
            <a:spLocks/>
          </p:cNvSpPr>
          <p:nvPr/>
        </p:nvSpPr>
        <p:spPr bwMode="auto">
          <a:xfrm>
            <a:off x="59377" y="2"/>
            <a:ext cx="12071267" cy="1470025"/>
          </a:xfrm>
          <a:prstGeom prst="rect">
            <a:avLst/>
          </a:prstGeom>
          <a:noFill/>
          <a:ln w="12700">
            <a:noFill/>
            <a:miter lim="800000"/>
            <a:headEnd/>
            <a:tailEnd/>
          </a:ln>
        </p:spPr>
        <p:txBody>
          <a:bodyPr vert="horz" wrap="square" lIns="38099" tIns="38099" rIns="38099" bIns="38099" numCol="1" anchor="ctr" anchorCtr="0" compatLnSpc="1">
            <a:prstTxWarp prst="textNoShape">
              <a:avLst/>
            </a:prstTxWarp>
          </a:bodyPr>
          <a:lstStyle/>
          <a:p>
            <a:pPr lvl="0" eaLnBrk="0" fontAlgn="base" hangingPunct="0">
              <a:spcBef>
                <a:spcPct val="0"/>
              </a:spcBef>
              <a:spcAft>
                <a:spcPct val="0"/>
              </a:spcAft>
              <a:defRPr/>
            </a:pPr>
            <a:r>
              <a:rPr lang="en-US" sz="2800" kern="0" dirty="0">
                <a:latin typeface="Calibri" panose="020F0502020204030204" pitchFamily="34" charset="0"/>
                <a:ea typeface="+mj-ea"/>
                <a:cs typeface="+mj-cs"/>
                <a:sym typeface="Arial" charset="0"/>
              </a:rPr>
              <a:t>ARK5 (AMPK related kinase 5) regulates mitochondrial metabolism and is a target of synthetic lethality in MYC driven cancer cells</a:t>
            </a:r>
          </a:p>
        </p:txBody>
      </p:sp>
      <p:sp>
        <p:nvSpPr>
          <p:cNvPr id="51" name="TextBox 50"/>
          <p:cNvSpPr txBox="1"/>
          <p:nvPr/>
        </p:nvSpPr>
        <p:spPr>
          <a:xfrm>
            <a:off x="10339010" y="6070130"/>
            <a:ext cx="1723549" cy="297517"/>
          </a:xfrm>
          <a:prstGeom prst="rect">
            <a:avLst/>
          </a:prstGeom>
          <a:noFill/>
        </p:spPr>
        <p:txBody>
          <a:bodyPr wrap="none" lIns="91438" tIns="45719" rIns="91438" bIns="45719" rtlCol="0">
            <a:spAutoFit/>
          </a:bodyPr>
          <a:lstStyle/>
          <a:p>
            <a:r>
              <a:rPr lang="en-US" sz="1300" dirty="0" err="1"/>
              <a:t>Lui</a:t>
            </a:r>
            <a:r>
              <a:rPr lang="en-US" sz="1300" dirty="0"/>
              <a:t> et al. Nature, 2012</a:t>
            </a:r>
          </a:p>
        </p:txBody>
      </p:sp>
      <p:sp>
        <p:nvSpPr>
          <p:cNvPr id="59" name="Rectangle 58"/>
          <p:cNvSpPr/>
          <p:nvPr/>
        </p:nvSpPr>
        <p:spPr>
          <a:xfrm>
            <a:off x="3321861" y="5062733"/>
            <a:ext cx="108539" cy="13179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solidFill>
                <a:schemeClr val="tx1">
                  <a:lumMod val="65000"/>
                  <a:lumOff val="35000"/>
                </a:schemeClr>
              </a:solidFill>
            </a:endParaRPr>
          </a:p>
        </p:txBody>
      </p:sp>
      <p:sp>
        <p:nvSpPr>
          <p:cNvPr id="60" name="Rectangle 59"/>
          <p:cNvSpPr/>
          <p:nvPr/>
        </p:nvSpPr>
        <p:spPr>
          <a:xfrm>
            <a:off x="3321861" y="5540410"/>
            <a:ext cx="108539" cy="13179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61" name="TextBox 60"/>
          <p:cNvSpPr txBox="1"/>
          <p:nvPr/>
        </p:nvSpPr>
        <p:spPr>
          <a:xfrm>
            <a:off x="2264399" y="4991638"/>
            <a:ext cx="1002197" cy="446276"/>
          </a:xfrm>
          <a:prstGeom prst="rect">
            <a:avLst/>
          </a:prstGeom>
          <a:noFill/>
        </p:spPr>
        <p:txBody>
          <a:bodyPr wrap="none" lIns="91438" tIns="45719" rIns="91438" bIns="45719" rtlCol="0">
            <a:spAutoFit/>
          </a:bodyPr>
          <a:lstStyle/>
          <a:p>
            <a:r>
              <a:rPr lang="de-DE" sz="1200" b="1" dirty="0" err="1">
                <a:solidFill>
                  <a:schemeClr val="tx1">
                    <a:lumMod val="65000"/>
                    <a:lumOff val="35000"/>
                  </a:schemeClr>
                </a:solidFill>
              </a:rPr>
              <a:t>Complex</a:t>
            </a:r>
            <a:r>
              <a:rPr lang="de-DE" sz="1200" b="1" dirty="0">
                <a:solidFill>
                  <a:schemeClr val="tx1">
                    <a:lumMod val="65000"/>
                    <a:lumOff val="35000"/>
                  </a:schemeClr>
                </a:solidFill>
              </a:rPr>
              <a:t> II</a:t>
            </a:r>
          </a:p>
          <a:p>
            <a:r>
              <a:rPr lang="de-DE" sz="1100" dirty="0">
                <a:solidFill>
                  <a:schemeClr val="tx1">
                    <a:lumMod val="65000"/>
                    <a:lumOff val="35000"/>
                  </a:schemeClr>
                </a:solidFill>
              </a:rPr>
              <a:t>Succinate DH  </a:t>
            </a:r>
          </a:p>
        </p:txBody>
      </p:sp>
      <p:sp>
        <p:nvSpPr>
          <p:cNvPr id="62" name="TextBox 61"/>
          <p:cNvSpPr txBox="1"/>
          <p:nvPr/>
        </p:nvSpPr>
        <p:spPr>
          <a:xfrm>
            <a:off x="2264399" y="5430997"/>
            <a:ext cx="1167307" cy="446276"/>
          </a:xfrm>
          <a:prstGeom prst="rect">
            <a:avLst/>
          </a:prstGeom>
          <a:noFill/>
        </p:spPr>
        <p:txBody>
          <a:bodyPr wrap="none" lIns="91438" tIns="45719" rIns="91438" bIns="45719" rtlCol="0">
            <a:spAutoFit/>
          </a:bodyPr>
          <a:lstStyle/>
          <a:p>
            <a:r>
              <a:rPr lang="de-DE" sz="1200" b="1" dirty="0" err="1">
                <a:solidFill>
                  <a:schemeClr val="tx1">
                    <a:lumMod val="65000"/>
                    <a:lumOff val="35000"/>
                  </a:schemeClr>
                </a:solidFill>
              </a:rPr>
              <a:t>Complex</a:t>
            </a:r>
            <a:r>
              <a:rPr lang="de-DE" sz="1200" b="1" dirty="0">
                <a:solidFill>
                  <a:schemeClr val="tx1">
                    <a:lumMod val="65000"/>
                    <a:lumOff val="35000"/>
                  </a:schemeClr>
                </a:solidFill>
              </a:rPr>
              <a:t> III </a:t>
            </a:r>
          </a:p>
          <a:p>
            <a:r>
              <a:rPr lang="de-DE" sz="1100" dirty="0">
                <a:solidFill>
                  <a:schemeClr val="tx1">
                    <a:lumMod val="65000"/>
                    <a:lumOff val="35000"/>
                  </a:schemeClr>
                </a:solidFill>
              </a:rPr>
              <a:t>Cyt C Reductase  </a:t>
            </a:r>
          </a:p>
        </p:txBody>
      </p:sp>
      <p:sp>
        <p:nvSpPr>
          <p:cNvPr id="63" name="TextBox 62"/>
          <p:cNvSpPr txBox="1"/>
          <p:nvPr/>
        </p:nvSpPr>
        <p:spPr>
          <a:xfrm>
            <a:off x="2264398" y="4624681"/>
            <a:ext cx="818623" cy="446276"/>
          </a:xfrm>
          <a:prstGeom prst="rect">
            <a:avLst/>
          </a:prstGeom>
          <a:noFill/>
        </p:spPr>
        <p:txBody>
          <a:bodyPr wrap="none" lIns="91438" tIns="45719" rIns="91438" bIns="45719" rtlCol="0">
            <a:spAutoFit/>
          </a:bodyPr>
          <a:lstStyle/>
          <a:p>
            <a:r>
              <a:rPr lang="de-DE" sz="1200" b="1" dirty="0" err="1">
                <a:solidFill>
                  <a:schemeClr val="tx1">
                    <a:lumMod val="65000"/>
                    <a:lumOff val="35000"/>
                  </a:schemeClr>
                </a:solidFill>
              </a:rPr>
              <a:t>Complex</a:t>
            </a:r>
            <a:r>
              <a:rPr lang="de-DE" sz="1200" b="1" dirty="0">
                <a:solidFill>
                  <a:schemeClr val="tx1">
                    <a:lumMod val="65000"/>
                    <a:lumOff val="35000"/>
                  </a:schemeClr>
                </a:solidFill>
              </a:rPr>
              <a:t> I</a:t>
            </a:r>
          </a:p>
          <a:p>
            <a:r>
              <a:rPr lang="de-DE" sz="1100" dirty="0">
                <a:solidFill>
                  <a:schemeClr val="tx1">
                    <a:lumMod val="65000"/>
                    <a:lumOff val="35000"/>
                  </a:schemeClr>
                </a:solidFill>
              </a:rPr>
              <a:t>NADH DH  </a:t>
            </a:r>
          </a:p>
        </p:txBody>
      </p:sp>
      <p:sp>
        <p:nvSpPr>
          <p:cNvPr id="64" name="TextBox 63"/>
          <p:cNvSpPr txBox="1"/>
          <p:nvPr/>
        </p:nvSpPr>
        <p:spPr>
          <a:xfrm>
            <a:off x="2264399" y="5791037"/>
            <a:ext cx="945259" cy="446276"/>
          </a:xfrm>
          <a:prstGeom prst="rect">
            <a:avLst/>
          </a:prstGeom>
          <a:noFill/>
        </p:spPr>
        <p:txBody>
          <a:bodyPr wrap="none" lIns="91438" tIns="45719" rIns="91438" bIns="45719" rtlCol="0">
            <a:spAutoFit/>
          </a:bodyPr>
          <a:lstStyle/>
          <a:p>
            <a:r>
              <a:rPr lang="de-DE" sz="1200" b="1" dirty="0">
                <a:solidFill>
                  <a:schemeClr val="tx1">
                    <a:lumMod val="65000"/>
                    <a:lumOff val="35000"/>
                  </a:schemeClr>
                </a:solidFill>
              </a:rPr>
              <a:t>Complex IV </a:t>
            </a:r>
          </a:p>
          <a:p>
            <a:r>
              <a:rPr lang="de-DE" sz="1100" dirty="0">
                <a:solidFill>
                  <a:schemeClr val="tx1">
                    <a:lumMod val="65000"/>
                    <a:lumOff val="35000"/>
                  </a:schemeClr>
                </a:solidFill>
              </a:rPr>
              <a:t>CytC Oxidase</a:t>
            </a:r>
          </a:p>
        </p:txBody>
      </p:sp>
      <p:sp>
        <p:nvSpPr>
          <p:cNvPr id="65" name="Rectangle 64"/>
          <p:cNvSpPr/>
          <p:nvPr/>
        </p:nvSpPr>
        <p:spPr>
          <a:xfrm>
            <a:off x="3321861" y="5877273"/>
            <a:ext cx="108539" cy="13179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66" name="Rectangle 65"/>
          <p:cNvSpPr/>
          <p:nvPr/>
        </p:nvSpPr>
        <p:spPr>
          <a:xfrm>
            <a:off x="3321861" y="4665354"/>
            <a:ext cx="108539" cy="13179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solidFill>
                <a:schemeClr val="tx1">
                  <a:lumMod val="65000"/>
                  <a:lumOff val="35000"/>
                </a:schemeClr>
              </a:solidFill>
            </a:endParaRPr>
          </a:p>
        </p:txBody>
      </p:sp>
      <p:cxnSp>
        <p:nvCxnSpPr>
          <p:cNvPr id="11" name="Straight Connector 10"/>
          <p:cNvCxnSpPr/>
          <p:nvPr/>
        </p:nvCxnSpPr>
        <p:spPr>
          <a:xfrm flipH="1" flipV="1">
            <a:off x="4455319" y="5205413"/>
            <a:ext cx="4763" cy="214312"/>
          </a:xfrm>
          <a:prstGeom prst="line">
            <a:avLst/>
          </a:prstGeom>
          <a:ln w="57150" cmpd="dbl">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2">
            <a:clrChange>
              <a:clrFrom>
                <a:srgbClr val="CACCCE"/>
              </a:clrFrom>
              <a:clrTo>
                <a:srgbClr val="CACCCE">
                  <a:alpha val="0"/>
                </a:srgbClr>
              </a:clrTo>
            </a:clrChange>
            <a:extLst>
              <a:ext uri="{28A0092B-C50C-407E-A947-70E740481C1C}">
                <a14:useLocalDpi xmlns:a14="http://schemas.microsoft.com/office/drawing/2010/main" xmlns="" val="0"/>
              </a:ext>
            </a:extLst>
          </a:blip>
          <a:srcRect/>
          <a:stretch>
            <a:fillRect/>
          </a:stretch>
        </p:blipFill>
        <p:spPr bwMode="auto">
          <a:xfrm>
            <a:off x="8968290" y="1484784"/>
            <a:ext cx="1376183" cy="14258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3">
            <a:clrChange>
              <a:clrFrom>
                <a:srgbClr val="CACCCE"/>
              </a:clrFrom>
              <a:clrTo>
                <a:srgbClr val="CACCCE">
                  <a:alpha val="0"/>
                </a:srgbClr>
              </a:clrTo>
            </a:clrChange>
            <a:extLst>
              <a:ext uri="{28A0092B-C50C-407E-A947-70E740481C1C}">
                <a14:useLocalDpi xmlns:a14="http://schemas.microsoft.com/office/drawing/2010/main" xmlns="" val="0"/>
              </a:ext>
            </a:extLst>
          </a:blip>
          <a:srcRect t="1238" b="-1"/>
          <a:stretch/>
        </p:blipFill>
        <p:spPr bwMode="auto">
          <a:xfrm>
            <a:off x="6011377" y="1518313"/>
            <a:ext cx="2964944" cy="143568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25" name="Straight Connector 24"/>
          <p:cNvCxnSpPr>
            <a:stCxn id="59" idx="3"/>
          </p:cNvCxnSpPr>
          <p:nvPr/>
        </p:nvCxnSpPr>
        <p:spPr>
          <a:xfrm flipV="1">
            <a:off x="3430400" y="5075293"/>
            <a:ext cx="473383" cy="53339"/>
          </a:xfrm>
          <a:prstGeom prst="line">
            <a:avLst/>
          </a:prstGeom>
          <a:ln>
            <a:solidFill>
              <a:srgbClr val="960000"/>
            </a:solidFill>
          </a:ln>
        </p:spPr>
        <p:style>
          <a:lnRef idx="1">
            <a:schemeClr val="accent1"/>
          </a:lnRef>
          <a:fillRef idx="0">
            <a:schemeClr val="accent1"/>
          </a:fillRef>
          <a:effectRef idx="0">
            <a:schemeClr val="accent1"/>
          </a:effectRef>
          <a:fontRef idx="minor">
            <a:schemeClr val="tx1"/>
          </a:fontRef>
        </p:style>
      </p:cxnSp>
      <p:sp>
        <p:nvSpPr>
          <p:cNvPr id="70" name="Rectangle 69"/>
          <p:cNvSpPr/>
          <p:nvPr/>
        </p:nvSpPr>
        <p:spPr>
          <a:xfrm>
            <a:off x="5747340" y="5345497"/>
            <a:ext cx="108539" cy="13179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solidFill>
                <a:schemeClr val="tx1">
                  <a:lumMod val="65000"/>
                  <a:lumOff val="35000"/>
                </a:schemeClr>
              </a:solidFill>
            </a:endParaRPr>
          </a:p>
        </p:txBody>
      </p:sp>
      <p:sp>
        <p:nvSpPr>
          <p:cNvPr id="71" name="Rectangle 70"/>
          <p:cNvSpPr/>
          <p:nvPr/>
        </p:nvSpPr>
        <p:spPr>
          <a:xfrm>
            <a:off x="5747340" y="5600882"/>
            <a:ext cx="108539" cy="131799"/>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solidFill>
                <a:schemeClr val="tx1">
                  <a:lumMod val="65000"/>
                  <a:lumOff val="35000"/>
                </a:schemeClr>
              </a:solidFill>
            </a:endParaRPr>
          </a:p>
        </p:txBody>
      </p:sp>
      <p:sp>
        <p:nvSpPr>
          <p:cNvPr id="72" name="Rectangle 71"/>
          <p:cNvSpPr/>
          <p:nvPr/>
        </p:nvSpPr>
        <p:spPr>
          <a:xfrm>
            <a:off x="5747340" y="5863069"/>
            <a:ext cx="108539" cy="13179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solidFill>
                <a:schemeClr val="tx1">
                  <a:lumMod val="65000"/>
                  <a:lumOff val="35000"/>
                </a:schemeClr>
              </a:solidFill>
            </a:endParaRPr>
          </a:p>
        </p:txBody>
      </p:sp>
      <p:sp>
        <p:nvSpPr>
          <p:cNvPr id="73" name="TextBox 72"/>
          <p:cNvSpPr txBox="1"/>
          <p:nvPr/>
        </p:nvSpPr>
        <p:spPr>
          <a:xfrm>
            <a:off x="5807970" y="5240233"/>
            <a:ext cx="925253" cy="261611"/>
          </a:xfrm>
          <a:prstGeom prst="rect">
            <a:avLst/>
          </a:prstGeom>
          <a:noFill/>
        </p:spPr>
        <p:txBody>
          <a:bodyPr wrap="none" lIns="91438" tIns="45719" rIns="91438" bIns="45719" rtlCol="0">
            <a:spAutoFit/>
          </a:bodyPr>
          <a:lstStyle/>
          <a:p>
            <a:r>
              <a:rPr lang="de-DE" sz="1100" dirty="0">
                <a:solidFill>
                  <a:schemeClr val="tx1">
                    <a:lumMod val="65000"/>
                    <a:lumOff val="35000"/>
                  </a:schemeClr>
                </a:solidFill>
              </a:rPr>
              <a:t>up-regulated</a:t>
            </a:r>
          </a:p>
        </p:txBody>
      </p:sp>
      <p:sp>
        <p:nvSpPr>
          <p:cNvPr id="74" name="TextBox 73"/>
          <p:cNvSpPr txBox="1"/>
          <p:nvPr/>
        </p:nvSpPr>
        <p:spPr>
          <a:xfrm>
            <a:off x="5807970" y="5536976"/>
            <a:ext cx="816249" cy="261611"/>
          </a:xfrm>
          <a:prstGeom prst="rect">
            <a:avLst/>
          </a:prstGeom>
          <a:noFill/>
        </p:spPr>
        <p:txBody>
          <a:bodyPr wrap="none" lIns="91438" tIns="45719" rIns="91438" bIns="45719" rtlCol="0">
            <a:spAutoFit/>
          </a:bodyPr>
          <a:lstStyle/>
          <a:p>
            <a:r>
              <a:rPr lang="de-DE" sz="1100" dirty="0">
                <a:solidFill>
                  <a:schemeClr val="tx1">
                    <a:lumMod val="65000"/>
                    <a:lumOff val="35000"/>
                  </a:schemeClr>
                </a:solidFill>
              </a:rPr>
              <a:t>unchanged</a:t>
            </a:r>
          </a:p>
        </p:txBody>
      </p:sp>
      <p:sp>
        <p:nvSpPr>
          <p:cNvPr id="75" name="TextBox 74"/>
          <p:cNvSpPr txBox="1"/>
          <p:nvPr/>
        </p:nvSpPr>
        <p:spPr>
          <a:xfrm>
            <a:off x="5807970" y="5758517"/>
            <a:ext cx="1099981" cy="261611"/>
          </a:xfrm>
          <a:prstGeom prst="rect">
            <a:avLst/>
          </a:prstGeom>
          <a:noFill/>
        </p:spPr>
        <p:txBody>
          <a:bodyPr wrap="none" lIns="91438" tIns="45719" rIns="91438" bIns="45719" rtlCol="0">
            <a:spAutoFit/>
          </a:bodyPr>
          <a:lstStyle/>
          <a:p>
            <a:r>
              <a:rPr lang="de-DE" sz="1100" dirty="0">
                <a:solidFill>
                  <a:schemeClr val="tx1">
                    <a:lumMod val="65000"/>
                    <a:lumOff val="35000"/>
                  </a:schemeClr>
                </a:solidFill>
              </a:rPr>
              <a:t>down-regulated</a:t>
            </a:r>
          </a:p>
        </p:txBody>
      </p:sp>
      <p:sp>
        <p:nvSpPr>
          <p:cNvPr id="9" name="TextBox 8"/>
          <p:cNvSpPr txBox="1"/>
          <p:nvPr/>
        </p:nvSpPr>
        <p:spPr>
          <a:xfrm>
            <a:off x="4044592" y="5816213"/>
            <a:ext cx="1019827" cy="261608"/>
          </a:xfrm>
          <a:prstGeom prst="rect">
            <a:avLst/>
          </a:prstGeom>
          <a:noFill/>
        </p:spPr>
        <p:txBody>
          <a:bodyPr wrap="none" lIns="91438" tIns="45719" rIns="91438" bIns="45719" rtlCol="0">
            <a:spAutoFit/>
          </a:bodyPr>
          <a:lstStyle/>
          <a:p>
            <a:r>
              <a:rPr lang="de-DE" sz="1100" i="1" dirty="0">
                <a:solidFill>
                  <a:schemeClr val="bg2">
                    <a:lumMod val="25000"/>
                  </a:schemeClr>
                </a:solidFill>
              </a:rPr>
              <a:t>mitochondrion</a:t>
            </a:r>
            <a:endParaRPr lang="en-US" sz="1100" i="1" dirty="0">
              <a:solidFill>
                <a:schemeClr val="bg2">
                  <a:lumMod val="25000"/>
                </a:schemeClr>
              </a:solidFill>
            </a:endParaRPr>
          </a:p>
        </p:txBody>
      </p:sp>
      <p:sp>
        <p:nvSpPr>
          <p:cNvPr id="76" name="TextBox 75"/>
          <p:cNvSpPr txBox="1"/>
          <p:nvPr/>
        </p:nvSpPr>
        <p:spPr>
          <a:xfrm>
            <a:off x="4063698" y="6021288"/>
            <a:ext cx="583810" cy="261608"/>
          </a:xfrm>
          <a:prstGeom prst="rect">
            <a:avLst/>
          </a:prstGeom>
          <a:noFill/>
        </p:spPr>
        <p:txBody>
          <a:bodyPr wrap="none" lIns="91438" tIns="45719" rIns="91438" bIns="45719" rtlCol="0">
            <a:spAutoFit/>
          </a:bodyPr>
          <a:lstStyle/>
          <a:p>
            <a:r>
              <a:rPr lang="de-DE" sz="1100" i="1" dirty="0">
                <a:solidFill>
                  <a:schemeClr val="bg2">
                    <a:lumMod val="25000"/>
                  </a:schemeClr>
                </a:solidFill>
              </a:rPr>
              <a:t>cytosol</a:t>
            </a:r>
            <a:endParaRPr lang="en-US" sz="1100" i="1" dirty="0">
              <a:solidFill>
                <a:schemeClr val="bg2">
                  <a:lumMod val="25000"/>
                </a:schemeClr>
              </a:solidFill>
            </a:endParaRPr>
          </a:p>
        </p:txBody>
      </p:sp>
      <p:sp>
        <p:nvSpPr>
          <p:cNvPr id="77" name="TextBox 76"/>
          <p:cNvSpPr txBox="1"/>
          <p:nvPr/>
        </p:nvSpPr>
        <p:spPr>
          <a:xfrm>
            <a:off x="4176847" y="4957426"/>
            <a:ext cx="556947" cy="276999"/>
          </a:xfrm>
          <a:prstGeom prst="rect">
            <a:avLst/>
          </a:prstGeom>
          <a:noFill/>
        </p:spPr>
        <p:txBody>
          <a:bodyPr wrap="none" lIns="91438" tIns="45719" rIns="91438" bIns="45719" rtlCol="0">
            <a:spAutoFit/>
          </a:bodyPr>
          <a:lstStyle/>
          <a:p>
            <a:r>
              <a:rPr lang="de-DE" sz="1200" b="1" dirty="0">
                <a:solidFill>
                  <a:schemeClr val="tx1">
                    <a:lumMod val="65000"/>
                    <a:lumOff val="35000"/>
                  </a:schemeClr>
                </a:solidFill>
              </a:rPr>
              <a:t>KGDH</a:t>
            </a:r>
            <a:endParaRPr lang="de-DE" sz="1100" dirty="0">
              <a:solidFill>
                <a:schemeClr val="tx1">
                  <a:lumMod val="65000"/>
                  <a:lumOff val="35000"/>
                </a:schemeClr>
              </a:solidFill>
            </a:endParaRPr>
          </a:p>
        </p:txBody>
      </p:sp>
    </p:spTree>
    <p:extLst>
      <p:ext uri="{BB962C8B-B14F-4D97-AF65-F5344CB8AC3E}">
        <p14:creationId xmlns:p14="http://schemas.microsoft.com/office/powerpoint/2010/main" xmlns="" val="25247231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 name="Rectangle 66"/>
          <p:cNvSpPr/>
          <p:nvPr/>
        </p:nvSpPr>
        <p:spPr>
          <a:xfrm>
            <a:off x="6960655" y="1623724"/>
            <a:ext cx="431491" cy="1043331"/>
          </a:xfrm>
          <a:prstGeom prst="rect">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en-US"/>
          </a:p>
        </p:txBody>
      </p:sp>
      <p:sp>
        <p:nvSpPr>
          <p:cNvPr id="7" name="Rectangle 6"/>
          <p:cNvSpPr/>
          <p:nvPr/>
        </p:nvSpPr>
        <p:spPr>
          <a:xfrm>
            <a:off x="8375207" y="1626490"/>
            <a:ext cx="457099" cy="1040567"/>
          </a:xfrm>
          <a:prstGeom prst="rect">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en-US"/>
          </a:p>
        </p:txBody>
      </p:sp>
      <p:sp>
        <p:nvSpPr>
          <p:cNvPr id="69" name="Rectangle 68"/>
          <p:cNvSpPr/>
          <p:nvPr/>
        </p:nvSpPr>
        <p:spPr>
          <a:xfrm>
            <a:off x="9868223" y="1518314"/>
            <a:ext cx="404243" cy="1202081"/>
          </a:xfrm>
          <a:prstGeom prst="rect">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en-US"/>
          </a:p>
        </p:txBody>
      </p:sp>
      <p:sp>
        <p:nvSpPr>
          <p:cNvPr id="4" name="Rectangle 3"/>
          <p:cNvSpPr/>
          <p:nvPr/>
        </p:nvSpPr>
        <p:spPr>
          <a:xfrm>
            <a:off x="6578127" y="1623725"/>
            <a:ext cx="360040" cy="12889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en-US"/>
          </a:p>
        </p:txBody>
      </p:sp>
      <p:sp>
        <p:nvSpPr>
          <p:cNvPr id="3" name="Rectangle 2"/>
          <p:cNvSpPr/>
          <p:nvPr/>
        </p:nvSpPr>
        <p:spPr>
          <a:xfrm>
            <a:off x="9408368" y="1484786"/>
            <a:ext cx="432048" cy="12356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en-US"/>
          </a:p>
        </p:txBody>
      </p:sp>
      <p:sp>
        <p:nvSpPr>
          <p:cNvPr id="14" name="Rounded Rectangle 13"/>
          <p:cNvSpPr/>
          <p:nvPr/>
        </p:nvSpPr>
        <p:spPr>
          <a:xfrm>
            <a:off x="3335920" y="4388191"/>
            <a:ext cx="1897672" cy="1705107"/>
          </a:xfrm>
          <a:prstGeom prst="roundRect">
            <a:avLst/>
          </a:prstGeom>
          <a:solidFill>
            <a:schemeClr val="accent1">
              <a:lumMod val="20000"/>
              <a:lumOff val="80000"/>
            </a:schemeClr>
          </a:solidFill>
          <a:ln w="38100" cmpd="thickThi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dirty="0"/>
          </a:p>
        </p:txBody>
      </p:sp>
      <p:sp>
        <p:nvSpPr>
          <p:cNvPr id="2" name="Text Placeholder 1"/>
          <p:cNvSpPr>
            <a:spLocks noGrp="1"/>
          </p:cNvSpPr>
          <p:nvPr>
            <p:ph type="body" sz="quarter" idx="11"/>
          </p:nvPr>
        </p:nvSpPr>
        <p:spPr/>
        <p:txBody>
          <a:bodyPr/>
          <a:lstStyle/>
          <a:p>
            <a:r>
              <a:rPr lang="de-DE" dirty="0" smtClean="0"/>
              <a:t>Stefan </a:t>
            </a:r>
            <a:r>
              <a:rPr lang="de-DE" dirty="0" err="1"/>
              <a:t>K</a:t>
            </a:r>
            <a:r>
              <a:rPr lang="de-DE" dirty="0" err="1" smtClean="0"/>
              <a:t>empa</a:t>
            </a:r>
            <a:endParaRPr lang="de-DE" dirty="0"/>
          </a:p>
        </p:txBody>
      </p:sp>
      <p:sp>
        <p:nvSpPr>
          <p:cNvPr id="6" name="Slide Number Placeholder 5"/>
          <p:cNvSpPr>
            <a:spLocks noGrp="1"/>
          </p:cNvSpPr>
          <p:nvPr>
            <p:ph type="sldNum" sz="quarter" idx="12"/>
          </p:nvPr>
        </p:nvSpPr>
        <p:spPr/>
        <p:txBody>
          <a:bodyPr/>
          <a:lstStyle/>
          <a:p>
            <a:fld id="{FCFFB291-3809-924B-B219-BF82BEEBDF50}" type="slidenum">
              <a:rPr lang="de-DE" smtClean="0"/>
              <a:pPr/>
              <a:t>18</a:t>
            </a:fld>
            <a:endParaRPr lang="de-DE"/>
          </a:p>
        </p:txBody>
      </p:sp>
      <p:grpSp>
        <p:nvGrpSpPr>
          <p:cNvPr id="122" name="Group 121"/>
          <p:cNvGrpSpPr/>
          <p:nvPr/>
        </p:nvGrpSpPr>
        <p:grpSpPr>
          <a:xfrm>
            <a:off x="3776278" y="1538789"/>
            <a:ext cx="1548175" cy="3799876"/>
            <a:chOff x="3671898" y="1898828"/>
            <a:chExt cx="1548174" cy="3799876"/>
          </a:xfrm>
          <a:solidFill>
            <a:schemeClr val="bg1"/>
          </a:solidFill>
        </p:grpSpPr>
        <p:sp>
          <p:nvSpPr>
            <p:cNvPr id="123" name="Oval 2"/>
            <p:cNvSpPr>
              <a:spLocks/>
            </p:cNvSpPr>
            <p:nvPr/>
          </p:nvSpPr>
          <p:spPr bwMode="auto">
            <a:xfrm rot="5400000">
              <a:off x="3760788" y="4744616"/>
              <a:ext cx="973138" cy="935037"/>
            </a:xfrm>
            <a:prstGeom prst="ellipse">
              <a:avLst/>
            </a:prstGeom>
            <a:grpFill/>
            <a:ln w="38100">
              <a:solidFill>
                <a:srgbClr val="960000"/>
              </a:solidFill>
              <a:round/>
              <a:headEnd/>
              <a:tailEnd/>
            </a:ln>
          </p:spPr>
          <p:txBody>
            <a:bodyPr lIns="0" tIns="0" rIns="0" bIns="0"/>
            <a:lstStyle/>
            <a:p>
              <a:endParaRPr lang="en-US"/>
            </a:p>
          </p:txBody>
        </p:sp>
        <p:sp>
          <p:nvSpPr>
            <p:cNvPr id="124" name="Line 3"/>
            <p:cNvSpPr>
              <a:spLocks noChangeShapeType="1"/>
            </p:cNvSpPr>
            <p:nvPr/>
          </p:nvSpPr>
          <p:spPr bwMode="auto">
            <a:xfrm rot="10800000">
              <a:off x="4257919" y="2878280"/>
              <a:ext cx="25156" cy="1818710"/>
            </a:xfrm>
            <a:prstGeom prst="line">
              <a:avLst/>
            </a:prstGeom>
            <a:grpFill/>
            <a:ln w="38100">
              <a:solidFill>
                <a:srgbClr val="4A7DBB"/>
              </a:solidFill>
              <a:round/>
              <a:headEnd/>
              <a:tailEnd/>
            </a:ln>
          </p:spPr>
          <p:txBody>
            <a:bodyPr lIns="0" tIns="0" rIns="0" bIns="0"/>
            <a:lstStyle/>
            <a:p>
              <a:endParaRPr lang="en-US"/>
            </a:p>
          </p:txBody>
        </p:sp>
        <p:sp>
          <p:nvSpPr>
            <p:cNvPr id="125" name="Line 4"/>
            <p:cNvSpPr>
              <a:spLocks noChangeShapeType="1"/>
            </p:cNvSpPr>
            <p:nvPr/>
          </p:nvSpPr>
          <p:spPr bwMode="auto">
            <a:xfrm>
              <a:off x="4167939" y="2204616"/>
              <a:ext cx="842686" cy="0"/>
            </a:xfrm>
            <a:prstGeom prst="line">
              <a:avLst/>
            </a:prstGeom>
            <a:grpFill/>
            <a:ln w="38100">
              <a:solidFill>
                <a:srgbClr val="4A7DBB"/>
              </a:solidFill>
              <a:round/>
              <a:headEnd/>
              <a:tailEnd/>
            </a:ln>
          </p:spPr>
          <p:txBody>
            <a:bodyPr lIns="0" tIns="0" rIns="0" bIns="0"/>
            <a:lstStyle/>
            <a:p>
              <a:endParaRPr lang="en-US"/>
            </a:p>
          </p:txBody>
        </p:sp>
        <p:sp>
          <p:nvSpPr>
            <p:cNvPr id="126" name="Line 5"/>
            <p:cNvSpPr>
              <a:spLocks noChangeShapeType="1"/>
            </p:cNvSpPr>
            <p:nvPr/>
          </p:nvSpPr>
          <p:spPr bwMode="auto">
            <a:xfrm flipH="1">
              <a:off x="3671898" y="4618887"/>
              <a:ext cx="899307" cy="129342"/>
            </a:xfrm>
            <a:prstGeom prst="line">
              <a:avLst/>
            </a:prstGeom>
            <a:grpFill/>
            <a:ln w="38100">
              <a:solidFill>
                <a:srgbClr val="4A7DBB"/>
              </a:solidFill>
              <a:round/>
              <a:headEnd/>
              <a:tailEnd/>
            </a:ln>
          </p:spPr>
          <p:txBody>
            <a:bodyPr lIns="0" tIns="0" rIns="0" bIns="0"/>
            <a:lstStyle/>
            <a:p>
              <a:endParaRPr lang="en-US"/>
            </a:p>
          </p:txBody>
        </p:sp>
        <p:sp>
          <p:nvSpPr>
            <p:cNvPr id="127" name="Line 6"/>
            <p:cNvSpPr>
              <a:spLocks noChangeShapeType="1"/>
            </p:cNvSpPr>
            <p:nvPr/>
          </p:nvSpPr>
          <p:spPr bwMode="auto">
            <a:xfrm>
              <a:off x="4517200" y="5630215"/>
              <a:ext cx="702872" cy="0"/>
            </a:xfrm>
            <a:prstGeom prst="line">
              <a:avLst/>
            </a:prstGeom>
            <a:grpFill/>
            <a:ln w="38100">
              <a:solidFill>
                <a:srgbClr val="960000"/>
              </a:solidFill>
              <a:round/>
              <a:headEnd/>
              <a:tailEnd/>
            </a:ln>
          </p:spPr>
          <p:txBody>
            <a:bodyPr lIns="0" tIns="0" rIns="0" bIns="0"/>
            <a:lstStyle/>
            <a:p>
              <a:endParaRPr lang="en-US"/>
            </a:p>
          </p:txBody>
        </p:sp>
        <p:sp>
          <p:nvSpPr>
            <p:cNvPr id="128" name="Line 7"/>
            <p:cNvSpPr>
              <a:spLocks noChangeShapeType="1"/>
            </p:cNvSpPr>
            <p:nvPr/>
          </p:nvSpPr>
          <p:spPr bwMode="auto">
            <a:xfrm>
              <a:off x="3863205" y="2881745"/>
              <a:ext cx="431800" cy="0"/>
            </a:xfrm>
            <a:prstGeom prst="line">
              <a:avLst/>
            </a:prstGeom>
            <a:grpFill/>
            <a:ln w="38100">
              <a:solidFill>
                <a:srgbClr val="4A7DBB"/>
              </a:solidFill>
              <a:round/>
              <a:headEnd/>
              <a:tailEnd/>
            </a:ln>
          </p:spPr>
          <p:txBody>
            <a:bodyPr lIns="0" tIns="0" rIns="0" bIns="0"/>
            <a:lstStyle/>
            <a:p>
              <a:endParaRPr lang="en-US"/>
            </a:p>
          </p:txBody>
        </p:sp>
        <p:sp>
          <p:nvSpPr>
            <p:cNvPr id="129" name="Line 3"/>
            <p:cNvSpPr>
              <a:spLocks noChangeShapeType="1"/>
            </p:cNvSpPr>
            <p:nvPr/>
          </p:nvSpPr>
          <p:spPr bwMode="auto">
            <a:xfrm rot="10800000">
              <a:off x="4152177" y="1898828"/>
              <a:ext cx="7880" cy="973173"/>
            </a:xfrm>
            <a:prstGeom prst="line">
              <a:avLst/>
            </a:prstGeom>
            <a:grpFill/>
            <a:ln w="38100">
              <a:solidFill>
                <a:srgbClr val="4A7DBB"/>
              </a:solidFill>
              <a:round/>
              <a:headEnd/>
              <a:tailEnd/>
            </a:ln>
          </p:spPr>
          <p:txBody>
            <a:bodyPr lIns="0" tIns="0" rIns="0" bIns="0"/>
            <a:lstStyle/>
            <a:p>
              <a:endParaRPr lang="en-US"/>
            </a:p>
          </p:txBody>
        </p:sp>
      </p:grpSp>
      <p:sp>
        <p:nvSpPr>
          <p:cNvPr id="130" name="Oval 129"/>
          <p:cNvSpPr/>
          <p:nvPr/>
        </p:nvSpPr>
        <p:spPr>
          <a:xfrm>
            <a:off x="4205736" y="1484785"/>
            <a:ext cx="108013" cy="108012"/>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1" name="Oval 130"/>
          <p:cNvSpPr/>
          <p:nvPr/>
        </p:nvSpPr>
        <p:spPr>
          <a:xfrm>
            <a:off x="4206362" y="1775446"/>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2" name="Oval 131"/>
          <p:cNvSpPr/>
          <p:nvPr/>
        </p:nvSpPr>
        <p:spPr>
          <a:xfrm>
            <a:off x="4202551" y="1988841"/>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3" name="Oval 132"/>
          <p:cNvSpPr/>
          <p:nvPr/>
        </p:nvSpPr>
        <p:spPr>
          <a:xfrm>
            <a:off x="4305495" y="2939138"/>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4" name="Oval 133"/>
          <p:cNvSpPr/>
          <p:nvPr/>
        </p:nvSpPr>
        <p:spPr>
          <a:xfrm>
            <a:off x="3734133" y="4312186"/>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5" name="Oval 134"/>
          <p:cNvSpPr/>
          <p:nvPr/>
        </p:nvSpPr>
        <p:spPr>
          <a:xfrm>
            <a:off x="4302221" y="3982869"/>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6" name="Oval 135"/>
          <p:cNvSpPr/>
          <p:nvPr/>
        </p:nvSpPr>
        <p:spPr>
          <a:xfrm>
            <a:off x="4479997" y="4334850"/>
            <a:ext cx="108012" cy="106679"/>
          </a:xfrm>
          <a:prstGeom prst="ellipse">
            <a:avLst/>
          </a:prstGeom>
          <a:solidFill>
            <a:srgbClr val="7030A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7" name="Oval 136"/>
          <p:cNvSpPr/>
          <p:nvPr/>
        </p:nvSpPr>
        <p:spPr>
          <a:xfrm>
            <a:off x="4795657" y="4798755"/>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8" name="Oval 137"/>
          <p:cNvSpPr/>
          <p:nvPr/>
        </p:nvSpPr>
        <p:spPr>
          <a:xfrm>
            <a:off x="4724334" y="4545837"/>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9" name="Oval 138"/>
          <p:cNvSpPr/>
          <p:nvPr/>
        </p:nvSpPr>
        <p:spPr>
          <a:xfrm>
            <a:off x="3955655" y="5141191"/>
            <a:ext cx="108012" cy="106679"/>
          </a:xfrm>
          <a:prstGeom prst="ellipse">
            <a:avLst/>
          </a:prstGeom>
          <a:solidFill>
            <a:srgbClr val="7030A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0" name="Oval 139"/>
          <p:cNvSpPr/>
          <p:nvPr/>
        </p:nvSpPr>
        <p:spPr>
          <a:xfrm>
            <a:off x="3847643" y="4589095"/>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1" name="Oval 140"/>
          <p:cNvSpPr/>
          <p:nvPr/>
        </p:nvSpPr>
        <p:spPr>
          <a:xfrm>
            <a:off x="3811470" y="4908839"/>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2" name="Oval 141"/>
          <p:cNvSpPr/>
          <p:nvPr/>
        </p:nvSpPr>
        <p:spPr>
          <a:xfrm>
            <a:off x="4626695" y="1781026"/>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3" name="Oval 142"/>
          <p:cNvSpPr/>
          <p:nvPr/>
        </p:nvSpPr>
        <p:spPr>
          <a:xfrm>
            <a:off x="5045057" y="1781026"/>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4" name="Oval 143"/>
          <p:cNvSpPr/>
          <p:nvPr/>
        </p:nvSpPr>
        <p:spPr>
          <a:xfrm>
            <a:off x="4567575" y="5216837"/>
            <a:ext cx="108012" cy="106679"/>
          </a:xfrm>
          <a:prstGeom prst="ellipse">
            <a:avLst/>
          </a:prstGeom>
          <a:solidFill>
            <a:schemeClr val="accent6">
              <a:lumMod val="7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5" name="Oval 144"/>
          <p:cNvSpPr/>
          <p:nvPr/>
        </p:nvSpPr>
        <p:spPr>
          <a:xfrm>
            <a:off x="4425991" y="4205509"/>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6" name="Oval 145"/>
          <p:cNvSpPr/>
          <p:nvPr/>
        </p:nvSpPr>
        <p:spPr>
          <a:xfrm>
            <a:off x="4305495" y="3423221"/>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7" name="Oval 146"/>
          <p:cNvSpPr/>
          <p:nvPr/>
        </p:nvSpPr>
        <p:spPr>
          <a:xfrm>
            <a:off x="4206362" y="2204865"/>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8" name="Oval 147"/>
          <p:cNvSpPr/>
          <p:nvPr/>
        </p:nvSpPr>
        <p:spPr>
          <a:xfrm>
            <a:off x="4075474" y="2451775"/>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9" name="Oval 148"/>
          <p:cNvSpPr/>
          <p:nvPr/>
        </p:nvSpPr>
        <p:spPr>
          <a:xfrm>
            <a:off x="4302221" y="2458623"/>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50" name="Oval 149"/>
          <p:cNvSpPr/>
          <p:nvPr/>
        </p:nvSpPr>
        <p:spPr>
          <a:xfrm>
            <a:off x="4302221" y="2705534"/>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51" name="Oval 150"/>
          <p:cNvSpPr/>
          <p:nvPr/>
        </p:nvSpPr>
        <p:spPr>
          <a:xfrm>
            <a:off x="4305495" y="3675222"/>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52" name="Oval 151"/>
          <p:cNvSpPr/>
          <p:nvPr/>
        </p:nvSpPr>
        <p:spPr>
          <a:xfrm>
            <a:off x="5070174" y="5216054"/>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53" name="TextBox 152"/>
          <p:cNvSpPr txBox="1"/>
          <p:nvPr/>
        </p:nvSpPr>
        <p:spPr>
          <a:xfrm>
            <a:off x="2567610" y="1700809"/>
            <a:ext cx="1218406" cy="384719"/>
          </a:xfrm>
          <a:prstGeom prst="rect">
            <a:avLst/>
          </a:prstGeom>
          <a:noFill/>
        </p:spPr>
        <p:txBody>
          <a:bodyPr wrap="none" lIns="91438" tIns="45719" rIns="91438" bIns="45719" rtlCol="0">
            <a:spAutoFit/>
          </a:bodyPr>
          <a:lstStyle/>
          <a:p>
            <a:r>
              <a:rPr lang="de-DE" b="1" i="1" dirty="0">
                <a:solidFill>
                  <a:schemeClr val="tx1">
                    <a:lumMod val="65000"/>
                    <a:lumOff val="35000"/>
                  </a:schemeClr>
                </a:solidFill>
                <a:latin typeface="+mj-lt"/>
              </a:rPr>
              <a:t>Glycolysis I</a:t>
            </a:r>
            <a:endParaRPr lang="en-US" b="1" i="1" dirty="0">
              <a:solidFill>
                <a:schemeClr val="tx1">
                  <a:lumMod val="65000"/>
                  <a:lumOff val="35000"/>
                </a:schemeClr>
              </a:solidFill>
              <a:latin typeface="+mj-lt"/>
            </a:endParaRPr>
          </a:p>
        </p:txBody>
      </p:sp>
      <p:sp>
        <p:nvSpPr>
          <p:cNvPr id="154" name="TextBox 153"/>
          <p:cNvSpPr txBox="1"/>
          <p:nvPr/>
        </p:nvSpPr>
        <p:spPr>
          <a:xfrm>
            <a:off x="4940885" y="1945167"/>
            <a:ext cx="582207" cy="384719"/>
          </a:xfrm>
          <a:prstGeom prst="rect">
            <a:avLst/>
          </a:prstGeom>
          <a:solidFill>
            <a:schemeClr val="bg1"/>
          </a:solidFill>
        </p:spPr>
        <p:txBody>
          <a:bodyPr wrap="none" lIns="91438" tIns="45719" rIns="91438" bIns="45719" rtlCol="0">
            <a:spAutoFit/>
          </a:bodyPr>
          <a:lstStyle/>
          <a:p>
            <a:r>
              <a:rPr lang="de-DE" b="1" i="1" dirty="0">
                <a:solidFill>
                  <a:schemeClr val="tx1">
                    <a:lumMod val="65000"/>
                    <a:lumOff val="35000"/>
                  </a:schemeClr>
                </a:solidFill>
                <a:latin typeface="+mj-lt"/>
              </a:rPr>
              <a:t>OPP</a:t>
            </a:r>
            <a:endParaRPr lang="en-US" b="1" i="1" dirty="0">
              <a:solidFill>
                <a:schemeClr val="tx1">
                  <a:lumMod val="65000"/>
                  <a:lumOff val="35000"/>
                </a:schemeClr>
              </a:solidFill>
              <a:latin typeface="+mj-lt"/>
            </a:endParaRPr>
          </a:p>
        </p:txBody>
      </p:sp>
      <p:sp>
        <p:nvSpPr>
          <p:cNvPr id="155" name="TextBox 154"/>
          <p:cNvSpPr txBox="1"/>
          <p:nvPr/>
        </p:nvSpPr>
        <p:spPr>
          <a:xfrm>
            <a:off x="4947827" y="4825199"/>
            <a:ext cx="1585302" cy="384719"/>
          </a:xfrm>
          <a:prstGeom prst="rect">
            <a:avLst/>
          </a:prstGeom>
          <a:noFill/>
        </p:spPr>
        <p:txBody>
          <a:bodyPr wrap="none" lIns="91438" tIns="45719" rIns="91438" bIns="45719" rtlCol="0">
            <a:spAutoFit/>
          </a:bodyPr>
          <a:lstStyle/>
          <a:p>
            <a:r>
              <a:rPr lang="de-DE" b="1" i="1" dirty="0">
                <a:solidFill>
                  <a:schemeClr val="tx1">
                    <a:lumMod val="65000"/>
                    <a:lumOff val="35000"/>
                  </a:schemeClr>
                </a:solidFill>
                <a:latin typeface="+mj-lt"/>
              </a:rPr>
              <a:t>Glutaminolysis</a:t>
            </a:r>
            <a:endParaRPr lang="en-US" b="1" i="1" dirty="0">
              <a:solidFill>
                <a:schemeClr val="tx1">
                  <a:lumMod val="65000"/>
                  <a:lumOff val="35000"/>
                </a:schemeClr>
              </a:solidFill>
              <a:latin typeface="+mj-lt"/>
            </a:endParaRPr>
          </a:p>
        </p:txBody>
      </p:sp>
      <p:sp>
        <p:nvSpPr>
          <p:cNvPr id="156" name="TextBox 155"/>
          <p:cNvSpPr txBox="1"/>
          <p:nvPr/>
        </p:nvSpPr>
        <p:spPr>
          <a:xfrm>
            <a:off x="3824429" y="5346765"/>
            <a:ext cx="1077599" cy="384719"/>
          </a:xfrm>
          <a:prstGeom prst="rect">
            <a:avLst/>
          </a:prstGeom>
          <a:noFill/>
        </p:spPr>
        <p:txBody>
          <a:bodyPr wrap="none" lIns="91438" tIns="45719" rIns="91438" bIns="45719" rtlCol="0">
            <a:spAutoFit/>
          </a:bodyPr>
          <a:lstStyle/>
          <a:p>
            <a:r>
              <a:rPr lang="de-DE" b="1" i="1" dirty="0">
                <a:solidFill>
                  <a:schemeClr val="tx1">
                    <a:lumMod val="65000"/>
                    <a:lumOff val="35000"/>
                  </a:schemeClr>
                </a:solidFill>
                <a:latin typeface="+mj-lt"/>
              </a:rPr>
              <a:t>TCA cycle</a:t>
            </a:r>
            <a:endParaRPr lang="en-US" b="1" i="1" dirty="0">
              <a:solidFill>
                <a:schemeClr val="tx1">
                  <a:lumMod val="65000"/>
                  <a:lumOff val="35000"/>
                </a:schemeClr>
              </a:solidFill>
              <a:latin typeface="+mj-lt"/>
            </a:endParaRPr>
          </a:p>
        </p:txBody>
      </p:sp>
      <p:sp>
        <p:nvSpPr>
          <p:cNvPr id="157" name="TextBox 156"/>
          <p:cNvSpPr txBox="1"/>
          <p:nvPr/>
        </p:nvSpPr>
        <p:spPr>
          <a:xfrm>
            <a:off x="2567609" y="3894147"/>
            <a:ext cx="1473541" cy="384719"/>
          </a:xfrm>
          <a:prstGeom prst="rect">
            <a:avLst/>
          </a:prstGeom>
          <a:noFill/>
        </p:spPr>
        <p:txBody>
          <a:bodyPr wrap="none" lIns="91438" tIns="45719" rIns="91438" bIns="45719" rtlCol="0">
            <a:spAutoFit/>
          </a:bodyPr>
          <a:lstStyle/>
          <a:p>
            <a:r>
              <a:rPr lang="de-DE" b="1" i="1" dirty="0">
                <a:solidFill>
                  <a:schemeClr val="tx1">
                    <a:lumMod val="65000"/>
                    <a:lumOff val="35000"/>
                  </a:schemeClr>
                </a:solidFill>
                <a:latin typeface="+mj-lt"/>
              </a:rPr>
              <a:t>Fermentation</a:t>
            </a:r>
            <a:endParaRPr lang="en-US" b="1" i="1" dirty="0">
              <a:solidFill>
                <a:schemeClr val="tx1">
                  <a:lumMod val="65000"/>
                  <a:lumOff val="35000"/>
                </a:schemeClr>
              </a:solidFill>
              <a:latin typeface="+mj-lt"/>
            </a:endParaRPr>
          </a:p>
        </p:txBody>
      </p:sp>
      <p:sp>
        <p:nvSpPr>
          <p:cNvPr id="158" name="TextBox 157"/>
          <p:cNvSpPr txBox="1"/>
          <p:nvPr/>
        </p:nvSpPr>
        <p:spPr>
          <a:xfrm>
            <a:off x="2567609" y="2852937"/>
            <a:ext cx="1276115" cy="384719"/>
          </a:xfrm>
          <a:prstGeom prst="rect">
            <a:avLst/>
          </a:prstGeom>
          <a:noFill/>
        </p:spPr>
        <p:txBody>
          <a:bodyPr wrap="none" lIns="91438" tIns="45719" rIns="91438" bIns="45719" rtlCol="0">
            <a:spAutoFit/>
          </a:bodyPr>
          <a:lstStyle/>
          <a:p>
            <a:r>
              <a:rPr lang="de-DE" b="1" i="1" dirty="0">
                <a:solidFill>
                  <a:schemeClr val="tx1">
                    <a:lumMod val="65000"/>
                    <a:lumOff val="35000"/>
                  </a:schemeClr>
                </a:solidFill>
                <a:latin typeface="+mj-lt"/>
              </a:rPr>
              <a:t>Glycolysis II</a:t>
            </a:r>
            <a:endParaRPr lang="en-US" b="1" i="1" dirty="0">
              <a:solidFill>
                <a:schemeClr val="tx1">
                  <a:lumMod val="65000"/>
                  <a:lumOff val="35000"/>
                </a:schemeClr>
              </a:solidFill>
              <a:latin typeface="+mj-lt"/>
            </a:endParaRPr>
          </a:p>
        </p:txBody>
      </p:sp>
      <p:sp>
        <p:nvSpPr>
          <p:cNvPr id="161" name="Rectangle 160"/>
          <p:cNvSpPr/>
          <p:nvPr/>
        </p:nvSpPr>
        <p:spPr>
          <a:xfrm>
            <a:off x="4403287" y="5241418"/>
            <a:ext cx="108539" cy="131799"/>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59" name="Rectangle 58"/>
          <p:cNvSpPr/>
          <p:nvPr/>
        </p:nvSpPr>
        <p:spPr>
          <a:xfrm>
            <a:off x="3321861" y="5062733"/>
            <a:ext cx="108539" cy="13179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solidFill>
                <a:schemeClr val="tx1">
                  <a:lumMod val="65000"/>
                  <a:lumOff val="35000"/>
                </a:schemeClr>
              </a:solidFill>
            </a:endParaRPr>
          </a:p>
        </p:txBody>
      </p:sp>
      <p:sp>
        <p:nvSpPr>
          <p:cNvPr id="60" name="Rectangle 59"/>
          <p:cNvSpPr/>
          <p:nvPr/>
        </p:nvSpPr>
        <p:spPr>
          <a:xfrm>
            <a:off x="3321861" y="5540410"/>
            <a:ext cx="108539" cy="13179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61" name="TextBox 60"/>
          <p:cNvSpPr txBox="1"/>
          <p:nvPr/>
        </p:nvSpPr>
        <p:spPr>
          <a:xfrm>
            <a:off x="2264399" y="4991638"/>
            <a:ext cx="1002197" cy="446276"/>
          </a:xfrm>
          <a:prstGeom prst="rect">
            <a:avLst/>
          </a:prstGeom>
          <a:noFill/>
        </p:spPr>
        <p:txBody>
          <a:bodyPr wrap="none" lIns="91438" tIns="45719" rIns="91438" bIns="45719" rtlCol="0">
            <a:spAutoFit/>
          </a:bodyPr>
          <a:lstStyle/>
          <a:p>
            <a:r>
              <a:rPr lang="de-DE" sz="1200" b="1" dirty="0" err="1">
                <a:solidFill>
                  <a:schemeClr val="tx1">
                    <a:lumMod val="65000"/>
                    <a:lumOff val="35000"/>
                  </a:schemeClr>
                </a:solidFill>
              </a:rPr>
              <a:t>Complex</a:t>
            </a:r>
            <a:r>
              <a:rPr lang="de-DE" sz="1200" b="1" dirty="0">
                <a:solidFill>
                  <a:schemeClr val="tx1">
                    <a:lumMod val="65000"/>
                    <a:lumOff val="35000"/>
                  </a:schemeClr>
                </a:solidFill>
              </a:rPr>
              <a:t> II</a:t>
            </a:r>
          </a:p>
          <a:p>
            <a:r>
              <a:rPr lang="de-DE" sz="1100" dirty="0">
                <a:solidFill>
                  <a:schemeClr val="tx1">
                    <a:lumMod val="65000"/>
                    <a:lumOff val="35000"/>
                  </a:schemeClr>
                </a:solidFill>
              </a:rPr>
              <a:t>Succinate DH  </a:t>
            </a:r>
          </a:p>
        </p:txBody>
      </p:sp>
      <p:sp>
        <p:nvSpPr>
          <p:cNvPr id="62" name="TextBox 61"/>
          <p:cNvSpPr txBox="1"/>
          <p:nvPr/>
        </p:nvSpPr>
        <p:spPr>
          <a:xfrm>
            <a:off x="2264399" y="5430997"/>
            <a:ext cx="1167307" cy="446276"/>
          </a:xfrm>
          <a:prstGeom prst="rect">
            <a:avLst/>
          </a:prstGeom>
          <a:noFill/>
        </p:spPr>
        <p:txBody>
          <a:bodyPr wrap="none" lIns="91438" tIns="45719" rIns="91438" bIns="45719" rtlCol="0">
            <a:spAutoFit/>
          </a:bodyPr>
          <a:lstStyle/>
          <a:p>
            <a:r>
              <a:rPr lang="de-DE" sz="1200" b="1" dirty="0" err="1">
                <a:solidFill>
                  <a:schemeClr val="tx1">
                    <a:lumMod val="65000"/>
                    <a:lumOff val="35000"/>
                  </a:schemeClr>
                </a:solidFill>
              </a:rPr>
              <a:t>Complex</a:t>
            </a:r>
            <a:r>
              <a:rPr lang="de-DE" sz="1200" b="1" dirty="0">
                <a:solidFill>
                  <a:schemeClr val="tx1">
                    <a:lumMod val="65000"/>
                    <a:lumOff val="35000"/>
                  </a:schemeClr>
                </a:solidFill>
              </a:rPr>
              <a:t> III </a:t>
            </a:r>
          </a:p>
          <a:p>
            <a:r>
              <a:rPr lang="de-DE" sz="1100" dirty="0">
                <a:solidFill>
                  <a:schemeClr val="tx1">
                    <a:lumMod val="65000"/>
                    <a:lumOff val="35000"/>
                  </a:schemeClr>
                </a:solidFill>
              </a:rPr>
              <a:t>Cyt C Reductase  </a:t>
            </a:r>
          </a:p>
        </p:txBody>
      </p:sp>
      <p:sp>
        <p:nvSpPr>
          <p:cNvPr id="63" name="TextBox 62"/>
          <p:cNvSpPr txBox="1"/>
          <p:nvPr/>
        </p:nvSpPr>
        <p:spPr>
          <a:xfrm>
            <a:off x="2264398" y="4624681"/>
            <a:ext cx="818623" cy="446276"/>
          </a:xfrm>
          <a:prstGeom prst="rect">
            <a:avLst/>
          </a:prstGeom>
          <a:noFill/>
        </p:spPr>
        <p:txBody>
          <a:bodyPr wrap="none" lIns="91438" tIns="45719" rIns="91438" bIns="45719" rtlCol="0">
            <a:spAutoFit/>
          </a:bodyPr>
          <a:lstStyle/>
          <a:p>
            <a:r>
              <a:rPr lang="de-DE" sz="1200" b="1" dirty="0" err="1">
                <a:solidFill>
                  <a:schemeClr val="tx1">
                    <a:lumMod val="65000"/>
                    <a:lumOff val="35000"/>
                  </a:schemeClr>
                </a:solidFill>
              </a:rPr>
              <a:t>Complex</a:t>
            </a:r>
            <a:r>
              <a:rPr lang="de-DE" sz="1200" b="1" dirty="0">
                <a:solidFill>
                  <a:schemeClr val="tx1">
                    <a:lumMod val="65000"/>
                    <a:lumOff val="35000"/>
                  </a:schemeClr>
                </a:solidFill>
              </a:rPr>
              <a:t> I</a:t>
            </a:r>
          </a:p>
          <a:p>
            <a:r>
              <a:rPr lang="de-DE" sz="1100" dirty="0">
                <a:solidFill>
                  <a:schemeClr val="tx1">
                    <a:lumMod val="65000"/>
                    <a:lumOff val="35000"/>
                  </a:schemeClr>
                </a:solidFill>
              </a:rPr>
              <a:t>NADH DH  </a:t>
            </a:r>
          </a:p>
        </p:txBody>
      </p:sp>
      <p:sp>
        <p:nvSpPr>
          <p:cNvPr id="64" name="TextBox 63"/>
          <p:cNvSpPr txBox="1"/>
          <p:nvPr/>
        </p:nvSpPr>
        <p:spPr>
          <a:xfrm>
            <a:off x="2264399" y="5791037"/>
            <a:ext cx="945259" cy="446276"/>
          </a:xfrm>
          <a:prstGeom prst="rect">
            <a:avLst/>
          </a:prstGeom>
          <a:noFill/>
        </p:spPr>
        <p:txBody>
          <a:bodyPr wrap="none" lIns="91438" tIns="45719" rIns="91438" bIns="45719" rtlCol="0">
            <a:spAutoFit/>
          </a:bodyPr>
          <a:lstStyle/>
          <a:p>
            <a:r>
              <a:rPr lang="de-DE" sz="1200" b="1" dirty="0">
                <a:solidFill>
                  <a:schemeClr val="tx1">
                    <a:lumMod val="65000"/>
                    <a:lumOff val="35000"/>
                  </a:schemeClr>
                </a:solidFill>
              </a:rPr>
              <a:t>Complex IV </a:t>
            </a:r>
          </a:p>
          <a:p>
            <a:r>
              <a:rPr lang="de-DE" sz="1100" dirty="0">
                <a:solidFill>
                  <a:schemeClr val="tx1">
                    <a:lumMod val="65000"/>
                    <a:lumOff val="35000"/>
                  </a:schemeClr>
                </a:solidFill>
              </a:rPr>
              <a:t>CytC Oxidase</a:t>
            </a:r>
          </a:p>
        </p:txBody>
      </p:sp>
      <p:sp>
        <p:nvSpPr>
          <p:cNvPr id="65" name="Rectangle 64"/>
          <p:cNvSpPr/>
          <p:nvPr/>
        </p:nvSpPr>
        <p:spPr>
          <a:xfrm>
            <a:off x="3321861" y="5877273"/>
            <a:ext cx="108539" cy="13179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66" name="Rectangle 65"/>
          <p:cNvSpPr/>
          <p:nvPr/>
        </p:nvSpPr>
        <p:spPr>
          <a:xfrm>
            <a:off x="3321861" y="4665354"/>
            <a:ext cx="108539" cy="13179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solidFill>
                <a:schemeClr val="tx1">
                  <a:lumMod val="65000"/>
                  <a:lumOff val="35000"/>
                </a:schemeClr>
              </a:solidFill>
            </a:endParaRPr>
          </a:p>
        </p:txBody>
      </p:sp>
      <p:cxnSp>
        <p:nvCxnSpPr>
          <p:cNvPr id="11" name="Straight Connector 10"/>
          <p:cNvCxnSpPr/>
          <p:nvPr/>
        </p:nvCxnSpPr>
        <p:spPr>
          <a:xfrm flipH="1" flipV="1">
            <a:off x="4455319" y="5205413"/>
            <a:ext cx="4763" cy="214312"/>
          </a:xfrm>
          <a:prstGeom prst="line">
            <a:avLst/>
          </a:prstGeom>
          <a:ln w="57150" cmpd="dbl">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2">
            <a:clrChange>
              <a:clrFrom>
                <a:srgbClr val="CACCCE"/>
              </a:clrFrom>
              <a:clrTo>
                <a:srgbClr val="CACCCE">
                  <a:alpha val="0"/>
                </a:srgbClr>
              </a:clrTo>
            </a:clrChange>
            <a:extLst>
              <a:ext uri="{28A0092B-C50C-407E-A947-70E740481C1C}">
                <a14:useLocalDpi xmlns:a14="http://schemas.microsoft.com/office/drawing/2010/main" xmlns="" val="0"/>
              </a:ext>
            </a:extLst>
          </a:blip>
          <a:srcRect/>
          <a:stretch>
            <a:fillRect/>
          </a:stretch>
        </p:blipFill>
        <p:spPr bwMode="auto">
          <a:xfrm>
            <a:off x="8968290" y="1484784"/>
            <a:ext cx="1376183" cy="14258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3">
            <a:clrChange>
              <a:clrFrom>
                <a:srgbClr val="CACCCE"/>
              </a:clrFrom>
              <a:clrTo>
                <a:srgbClr val="CACCCE">
                  <a:alpha val="0"/>
                </a:srgbClr>
              </a:clrTo>
            </a:clrChange>
            <a:extLst>
              <a:ext uri="{28A0092B-C50C-407E-A947-70E740481C1C}">
                <a14:useLocalDpi xmlns:a14="http://schemas.microsoft.com/office/drawing/2010/main" xmlns="" val="0"/>
              </a:ext>
            </a:extLst>
          </a:blip>
          <a:srcRect t="1238" b="-1"/>
          <a:stretch/>
        </p:blipFill>
        <p:spPr bwMode="auto">
          <a:xfrm>
            <a:off x="6011377" y="1518313"/>
            <a:ext cx="2964944" cy="143568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25" name="Straight Connector 24"/>
          <p:cNvCxnSpPr>
            <a:stCxn id="59" idx="3"/>
          </p:cNvCxnSpPr>
          <p:nvPr/>
        </p:nvCxnSpPr>
        <p:spPr>
          <a:xfrm flipV="1">
            <a:off x="3430400" y="5075293"/>
            <a:ext cx="473383" cy="53339"/>
          </a:xfrm>
          <a:prstGeom prst="line">
            <a:avLst/>
          </a:prstGeom>
          <a:ln>
            <a:solidFill>
              <a:srgbClr val="960000"/>
            </a:solidFill>
          </a:ln>
        </p:spPr>
        <p:style>
          <a:lnRef idx="1">
            <a:schemeClr val="accent1"/>
          </a:lnRef>
          <a:fillRef idx="0">
            <a:schemeClr val="accent1"/>
          </a:fillRef>
          <a:effectRef idx="0">
            <a:schemeClr val="accent1"/>
          </a:effectRef>
          <a:fontRef idx="minor">
            <a:schemeClr val="tx1"/>
          </a:fontRef>
        </p:style>
      </p:cxnSp>
      <p:sp>
        <p:nvSpPr>
          <p:cNvPr id="70" name="Rectangle 69"/>
          <p:cNvSpPr/>
          <p:nvPr/>
        </p:nvSpPr>
        <p:spPr>
          <a:xfrm>
            <a:off x="5747340" y="5345497"/>
            <a:ext cx="108539" cy="13179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solidFill>
                <a:schemeClr val="tx1">
                  <a:lumMod val="65000"/>
                  <a:lumOff val="35000"/>
                </a:schemeClr>
              </a:solidFill>
            </a:endParaRPr>
          </a:p>
        </p:txBody>
      </p:sp>
      <p:sp>
        <p:nvSpPr>
          <p:cNvPr id="71" name="Rectangle 70"/>
          <p:cNvSpPr/>
          <p:nvPr/>
        </p:nvSpPr>
        <p:spPr>
          <a:xfrm>
            <a:off x="5747340" y="5600882"/>
            <a:ext cx="108539" cy="131799"/>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solidFill>
                <a:schemeClr val="tx1">
                  <a:lumMod val="65000"/>
                  <a:lumOff val="35000"/>
                </a:schemeClr>
              </a:solidFill>
            </a:endParaRPr>
          </a:p>
        </p:txBody>
      </p:sp>
      <p:sp>
        <p:nvSpPr>
          <p:cNvPr id="72" name="Rectangle 71"/>
          <p:cNvSpPr/>
          <p:nvPr/>
        </p:nvSpPr>
        <p:spPr>
          <a:xfrm>
            <a:off x="5747340" y="5863069"/>
            <a:ext cx="108539" cy="13179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solidFill>
                <a:schemeClr val="tx1">
                  <a:lumMod val="65000"/>
                  <a:lumOff val="35000"/>
                </a:schemeClr>
              </a:solidFill>
            </a:endParaRPr>
          </a:p>
        </p:txBody>
      </p:sp>
      <p:sp>
        <p:nvSpPr>
          <p:cNvPr id="73" name="TextBox 72"/>
          <p:cNvSpPr txBox="1"/>
          <p:nvPr/>
        </p:nvSpPr>
        <p:spPr>
          <a:xfrm>
            <a:off x="5807970" y="5240233"/>
            <a:ext cx="925253" cy="261611"/>
          </a:xfrm>
          <a:prstGeom prst="rect">
            <a:avLst/>
          </a:prstGeom>
          <a:noFill/>
        </p:spPr>
        <p:txBody>
          <a:bodyPr wrap="none" lIns="91438" tIns="45719" rIns="91438" bIns="45719" rtlCol="0">
            <a:spAutoFit/>
          </a:bodyPr>
          <a:lstStyle/>
          <a:p>
            <a:r>
              <a:rPr lang="de-DE" sz="1100" dirty="0">
                <a:solidFill>
                  <a:schemeClr val="tx1">
                    <a:lumMod val="65000"/>
                    <a:lumOff val="35000"/>
                  </a:schemeClr>
                </a:solidFill>
              </a:rPr>
              <a:t>up-regulated</a:t>
            </a:r>
          </a:p>
        </p:txBody>
      </p:sp>
      <p:sp>
        <p:nvSpPr>
          <p:cNvPr id="74" name="TextBox 73"/>
          <p:cNvSpPr txBox="1"/>
          <p:nvPr/>
        </p:nvSpPr>
        <p:spPr>
          <a:xfrm>
            <a:off x="5807970" y="5536976"/>
            <a:ext cx="816249" cy="261611"/>
          </a:xfrm>
          <a:prstGeom prst="rect">
            <a:avLst/>
          </a:prstGeom>
          <a:noFill/>
        </p:spPr>
        <p:txBody>
          <a:bodyPr wrap="none" lIns="91438" tIns="45719" rIns="91438" bIns="45719" rtlCol="0">
            <a:spAutoFit/>
          </a:bodyPr>
          <a:lstStyle/>
          <a:p>
            <a:r>
              <a:rPr lang="de-DE" sz="1100" dirty="0">
                <a:solidFill>
                  <a:schemeClr val="tx1">
                    <a:lumMod val="65000"/>
                    <a:lumOff val="35000"/>
                  </a:schemeClr>
                </a:solidFill>
              </a:rPr>
              <a:t>unchanged</a:t>
            </a:r>
          </a:p>
        </p:txBody>
      </p:sp>
      <p:sp>
        <p:nvSpPr>
          <p:cNvPr id="75" name="TextBox 74"/>
          <p:cNvSpPr txBox="1"/>
          <p:nvPr/>
        </p:nvSpPr>
        <p:spPr>
          <a:xfrm>
            <a:off x="5807970" y="5758517"/>
            <a:ext cx="1099981" cy="261611"/>
          </a:xfrm>
          <a:prstGeom prst="rect">
            <a:avLst/>
          </a:prstGeom>
          <a:noFill/>
        </p:spPr>
        <p:txBody>
          <a:bodyPr wrap="none" lIns="91438" tIns="45719" rIns="91438" bIns="45719" rtlCol="0">
            <a:spAutoFit/>
          </a:bodyPr>
          <a:lstStyle/>
          <a:p>
            <a:r>
              <a:rPr lang="de-DE" sz="1100" dirty="0">
                <a:solidFill>
                  <a:schemeClr val="tx1">
                    <a:lumMod val="65000"/>
                    <a:lumOff val="35000"/>
                  </a:schemeClr>
                </a:solidFill>
              </a:rPr>
              <a:t>down-regulated</a:t>
            </a:r>
          </a:p>
        </p:txBody>
      </p:sp>
      <p:sp>
        <p:nvSpPr>
          <p:cNvPr id="9" name="TextBox 8"/>
          <p:cNvSpPr txBox="1"/>
          <p:nvPr/>
        </p:nvSpPr>
        <p:spPr>
          <a:xfrm>
            <a:off x="4044592" y="5816213"/>
            <a:ext cx="1019827" cy="261608"/>
          </a:xfrm>
          <a:prstGeom prst="rect">
            <a:avLst/>
          </a:prstGeom>
          <a:noFill/>
        </p:spPr>
        <p:txBody>
          <a:bodyPr wrap="none" lIns="91438" tIns="45719" rIns="91438" bIns="45719" rtlCol="0">
            <a:spAutoFit/>
          </a:bodyPr>
          <a:lstStyle/>
          <a:p>
            <a:r>
              <a:rPr lang="de-DE" sz="1100" i="1" dirty="0">
                <a:solidFill>
                  <a:schemeClr val="bg2">
                    <a:lumMod val="25000"/>
                  </a:schemeClr>
                </a:solidFill>
              </a:rPr>
              <a:t>mitochondrion</a:t>
            </a:r>
            <a:endParaRPr lang="en-US" sz="1100" i="1" dirty="0">
              <a:solidFill>
                <a:schemeClr val="bg2">
                  <a:lumMod val="25000"/>
                </a:schemeClr>
              </a:solidFill>
            </a:endParaRPr>
          </a:p>
        </p:txBody>
      </p:sp>
      <p:sp>
        <p:nvSpPr>
          <p:cNvPr id="76" name="TextBox 75"/>
          <p:cNvSpPr txBox="1"/>
          <p:nvPr/>
        </p:nvSpPr>
        <p:spPr>
          <a:xfrm>
            <a:off x="4063698" y="6021288"/>
            <a:ext cx="583810" cy="261608"/>
          </a:xfrm>
          <a:prstGeom prst="rect">
            <a:avLst/>
          </a:prstGeom>
          <a:noFill/>
        </p:spPr>
        <p:txBody>
          <a:bodyPr wrap="none" lIns="91438" tIns="45719" rIns="91438" bIns="45719" rtlCol="0">
            <a:spAutoFit/>
          </a:bodyPr>
          <a:lstStyle/>
          <a:p>
            <a:r>
              <a:rPr lang="de-DE" sz="1100" i="1" dirty="0">
                <a:solidFill>
                  <a:schemeClr val="bg2">
                    <a:lumMod val="25000"/>
                  </a:schemeClr>
                </a:solidFill>
              </a:rPr>
              <a:t>cytosol</a:t>
            </a:r>
            <a:endParaRPr lang="en-US" sz="1100" i="1" dirty="0">
              <a:solidFill>
                <a:schemeClr val="bg2">
                  <a:lumMod val="25000"/>
                </a:schemeClr>
              </a:solidFill>
            </a:endParaRPr>
          </a:p>
        </p:txBody>
      </p:sp>
      <p:sp>
        <p:nvSpPr>
          <p:cNvPr id="77" name="TextBox 76"/>
          <p:cNvSpPr txBox="1"/>
          <p:nvPr/>
        </p:nvSpPr>
        <p:spPr>
          <a:xfrm>
            <a:off x="4176847" y="4957426"/>
            <a:ext cx="556947" cy="276999"/>
          </a:xfrm>
          <a:prstGeom prst="rect">
            <a:avLst/>
          </a:prstGeom>
          <a:noFill/>
        </p:spPr>
        <p:txBody>
          <a:bodyPr wrap="none" lIns="91438" tIns="45719" rIns="91438" bIns="45719" rtlCol="0">
            <a:spAutoFit/>
          </a:bodyPr>
          <a:lstStyle/>
          <a:p>
            <a:r>
              <a:rPr lang="de-DE" sz="1200" b="1" dirty="0">
                <a:solidFill>
                  <a:schemeClr val="tx1">
                    <a:lumMod val="65000"/>
                    <a:lumOff val="35000"/>
                  </a:schemeClr>
                </a:solidFill>
              </a:rPr>
              <a:t>KGDH</a:t>
            </a:r>
            <a:endParaRPr lang="de-DE" sz="1100" dirty="0">
              <a:solidFill>
                <a:schemeClr val="tx1">
                  <a:lumMod val="65000"/>
                  <a:lumOff val="35000"/>
                </a:schemeClr>
              </a:solidFill>
            </a:endParaRPr>
          </a:p>
        </p:txBody>
      </p:sp>
      <p:grpSp>
        <p:nvGrpSpPr>
          <p:cNvPr id="79" name="Group 78"/>
          <p:cNvGrpSpPr/>
          <p:nvPr/>
        </p:nvGrpSpPr>
        <p:grpSpPr>
          <a:xfrm>
            <a:off x="7976026" y="3383012"/>
            <a:ext cx="2368447" cy="2015882"/>
            <a:chOff x="2078203" y="22243371"/>
            <a:chExt cx="5742871" cy="5125335"/>
          </a:xfrm>
        </p:grpSpPr>
        <p:sp>
          <p:nvSpPr>
            <p:cNvPr id="80" name="TextBox 79"/>
            <p:cNvSpPr txBox="1"/>
            <p:nvPr/>
          </p:nvSpPr>
          <p:spPr>
            <a:xfrm>
              <a:off x="2078203" y="26429688"/>
              <a:ext cx="5742871" cy="939018"/>
            </a:xfrm>
            <a:prstGeom prst="rect">
              <a:avLst/>
            </a:prstGeom>
            <a:noFill/>
          </p:spPr>
          <p:txBody>
            <a:bodyPr wrap="square" rtlCol="0">
              <a:spAutoFit/>
            </a:bodyPr>
            <a:lstStyle/>
            <a:p>
              <a:pPr algn="just"/>
              <a:r>
                <a:rPr lang="en-US" sz="900" dirty="0">
                  <a:latin typeface="Arial" pitchFamily="34" charset="0"/>
                  <a:cs typeface="Arial" pitchFamily="34" charset="0"/>
                </a:rPr>
                <a:t>Comparative SILAC analysis of shARK5 and control cells</a:t>
              </a:r>
            </a:p>
          </p:txBody>
        </p:sp>
        <p:grpSp>
          <p:nvGrpSpPr>
            <p:cNvPr id="82" name="Group 81"/>
            <p:cNvGrpSpPr/>
            <p:nvPr/>
          </p:nvGrpSpPr>
          <p:grpSpPr>
            <a:xfrm>
              <a:off x="2160483" y="22243371"/>
              <a:ext cx="5625240" cy="4186316"/>
              <a:chOff x="2130576" y="25016203"/>
              <a:chExt cx="3824097" cy="2848933"/>
            </a:xfrm>
          </p:grpSpPr>
          <p:pic>
            <p:nvPicPr>
              <p:cNvPr id="83" name="Picture 3"/>
              <p:cNvPicPr>
                <a:picLocks noChangeAspect="1" noChangeArrowheads="1"/>
              </p:cNvPicPr>
              <p:nvPr/>
            </p:nvPicPr>
            <p:blipFill rotWithShape="1">
              <a:blip r:embed="rId4" cstate="print">
                <a:extLst>
                  <a:ext uri="{28A0092B-C50C-407E-A947-70E740481C1C}">
                    <a14:useLocalDpi xmlns:a14="http://schemas.microsoft.com/office/drawing/2010/main" xmlns=""/>
                  </a:ext>
                </a:extLst>
              </a:blip>
              <a:srcRect/>
              <a:stretch/>
            </p:blipFill>
            <p:spPr bwMode="auto">
              <a:xfrm>
                <a:off x="2130576" y="25016203"/>
                <a:ext cx="3824097" cy="2848933"/>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nvGrpSpPr>
              <p:cNvPr id="84" name="Group 83"/>
              <p:cNvGrpSpPr/>
              <p:nvPr/>
            </p:nvGrpSpPr>
            <p:grpSpPr>
              <a:xfrm>
                <a:off x="2130577" y="25823430"/>
                <a:ext cx="3824096" cy="2007747"/>
                <a:chOff x="2130577" y="25823430"/>
                <a:chExt cx="3824096" cy="2007747"/>
              </a:xfrm>
            </p:grpSpPr>
            <p:pic>
              <p:nvPicPr>
                <p:cNvPr id="85" name="Picture 3"/>
                <p:cNvPicPr>
                  <a:picLocks noChangeAspect="1" noChangeArrowheads="1"/>
                </p:cNvPicPr>
                <p:nvPr/>
              </p:nvPicPr>
              <p:blipFill rotWithShape="1">
                <a:blip r:embed="rId5" cstate="print">
                  <a:extLst>
                    <a:ext uri="{28A0092B-C50C-407E-A947-70E740481C1C}">
                      <a14:useLocalDpi xmlns:a14="http://schemas.microsoft.com/office/drawing/2010/main" xmlns=""/>
                    </a:ext>
                  </a:extLst>
                </a:blip>
                <a:srcRect/>
                <a:stretch/>
              </p:blipFill>
              <p:spPr bwMode="auto">
                <a:xfrm>
                  <a:off x="2130577" y="25823430"/>
                  <a:ext cx="311178" cy="160669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6" name="Picture 3"/>
                <p:cNvPicPr>
                  <a:picLocks noChangeAspect="1" noChangeArrowheads="1"/>
                </p:cNvPicPr>
                <p:nvPr/>
              </p:nvPicPr>
              <p:blipFill rotWithShape="1">
                <a:blip r:embed="rId6" cstate="print">
                  <a:extLst>
                    <a:ext uri="{28A0092B-C50C-407E-A947-70E740481C1C}">
                      <a14:useLocalDpi xmlns:a14="http://schemas.microsoft.com/office/drawing/2010/main" xmlns=""/>
                    </a:ext>
                  </a:extLst>
                </a:blip>
                <a:srcRect/>
                <a:stretch/>
              </p:blipFill>
              <p:spPr bwMode="auto">
                <a:xfrm>
                  <a:off x="4773468" y="26234452"/>
                  <a:ext cx="1181205" cy="4762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7" name="Picture 3"/>
                <p:cNvPicPr>
                  <a:picLocks noChangeAspect="1" noChangeArrowheads="1"/>
                </p:cNvPicPr>
                <p:nvPr/>
              </p:nvPicPr>
              <p:blipFill rotWithShape="1">
                <a:blip r:embed="rId7" cstate="print">
                  <a:extLst>
                    <a:ext uri="{28A0092B-C50C-407E-A947-70E740481C1C}">
                      <a14:useLocalDpi xmlns:a14="http://schemas.microsoft.com/office/drawing/2010/main" xmlns=""/>
                    </a:ext>
                  </a:extLst>
                </a:blip>
                <a:srcRect/>
                <a:stretch/>
              </p:blipFill>
              <p:spPr bwMode="auto">
                <a:xfrm>
                  <a:off x="2982612" y="27539404"/>
                  <a:ext cx="1511434" cy="2917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grpSp>
      </p:grpSp>
      <p:sp>
        <p:nvSpPr>
          <p:cNvPr id="88" name="Title 1"/>
          <p:cNvSpPr txBox="1">
            <a:spLocks/>
          </p:cNvSpPr>
          <p:nvPr/>
        </p:nvSpPr>
        <p:spPr bwMode="auto">
          <a:xfrm>
            <a:off x="47501" y="2"/>
            <a:ext cx="12192000" cy="1470025"/>
          </a:xfrm>
          <a:prstGeom prst="rect">
            <a:avLst/>
          </a:prstGeom>
          <a:noFill/>
          <a:ln w="12700">
            <a:noFill/>
            <a:miter lim="800000"/>
            <a:headEnd/>
            <a:tailEnd/>
          </a:ln>
        </p:spPr>
        <p:txBody>
          <a:bodyPr vert="horz" wrap="square" lIns="38099" tIns="38099" rIns="38099" bIns="38099" numCol="1" anchor="ctr" anchorCtr="0" compatLnSpc="1">
            <a:prstTxWarp prst="textNoShape">
              <a:avLst/>
            </a:prstTxWarp>
          </a:bodyPr>
          <a:lstStyle/>
          <a:p>
            <a:pPr lvl="0" eaLnBrk="0" fontAlgn="base" hangingPunct="0">
              <a:spcBef>
                <a:spcPct val="0"/>
              </a:spcBef>
              <a:spcAft>
                <a:spcPct val="0"/>
              </a:spcAft>
              <a:defRPr/>
            </a:pPr>
            <a:r>
              <a:rPr lang="en-US" sz="2800" kern="0" dirty="0">
                <a:latin typeface="Calibri" panose="020F0502020204030204" pitchFamily="34" charset="0"/>
                <a:ea typeface="+mj-ea"/>
                <a:cs typeface="+mj-cs"/>
                <a:sym typeface="Arial" charset="0"/>
              </a:rPr>
              <a:t>ARK5 (AMPK related kinase 5) regulates mitochondrial metabolism and is a target of synthetic lethality in MYC driven cancer cells</a:t>
            </a:r>
          </a:p>
        </p:txBody>
      </p:sp>
      <p:sp>
        <p:nvSpPr>
          <p:cNvPr id="78" name="TextBox 50"/>
          <p:cNvSpPr txBox="1"/>
          <p:nvPr/>
        </p:nvSpPr>
        <p:spPr>
          <a:xfrm>
            <a:off x="10506730" y="5829592"/>
            <a:ext cx="1723549" cy="297517"/>
          </a:xfrm>
          <a:prstGeom prst="rect">
            <a:avLst/>
          </a:prstGeom>
          <a:noFill/>
        </p:spPr>
        <p:txBody>
          <a:bodyPr wrap="none" lIns="91438" tIns="45719" rIns="91438" bIns="45719" rtlCol="0">
            <a:spAutoFit/>
          </a:bodyPr>
          <a:lstStyle/>
          <a:p>
            <a:r>
              <a:rPr lang="en-US" sz="1300" dirty="0" err="1"/>
              <a:t>Lui</a:t>
            </a:r>
            <a:r>
              <a:rPr lang="en-US" sz="1300" dirty="0"/>
              <a:t> et al. Nature, 2012</a:t>
            </a:r>
          </a:p>
        </p:txBody>
      </p:sp>
    </p:spTree>
    <p:extLst>
      <p:ext uri="{BB962C8B-B14F-4D97-AF65-F5344CB8AC3E}">
        <p14:creationId xmlns:p14="http://schemas.microsoft.com/office/powerpoint/2010/main" xmlns="" val="28978679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 name="Rectangle 66"/>
          <p:cNvSpPr/>
          <p:nvPr/>
        </p:nvSpPr>
        <p:spPr>
          <a:xfrm>
            <a:off x="6960655" y="1623724"/>
            <a:ext cx="431491" cy="1043331"/>
          </a:xfrm>
          <a:prstGeom prst="rect">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en-US"/>
          </a:p>
        </p:txBody>
      </p:sp>
      <p:sp>
        <p:nvSpPr>
          <p:cNvPr id="7" name="Rectangle 6"/>
          <p:cNvSpPr/>
          <p:nvPr/>
        </p:nvSpPr>
        <p:spPr>
          <a:xfrm>
            <a:off x="8375207" y="1626490"/>
            <a:ext cx="457099" cy="1040567"/>
          </a:xfrm>
          <a:prstGeom prst="rect">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en-US"/>
          </a:p>
        </p:txBody>
      </p:sp>
      <p:sp>
        <p:nvSpPr>
          <p:cNvPr id="69" name="Rectangle 68"/>
          <p:cNvSpPr/>
          <p:nvPr/>
        </p:nvSpPr>
        <p:spPr>
          <a:xfrm>
            <a:off x="9868223" y="1518314"/>
            <a:ext cx="404243" cy="1202081"/>
          </a:xfrm>
          <a:prstGeom prst="rect">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en-US"/>
          </a:p>
        </p:txBody>
      </p:sp>
      <p:sp>
        <p:nvSpPr>
          <p:cNvPr id="4" name="Rectangle 3"/>
          <p:cNvSpPr/>
          <p:nvPr/>
        </p:nvSpPr>
        <p:spPr>
          <a:xfrm>
            <a:off x="6578127" y="1623725"/>
            <a:ext cx="360040" cy="12889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en-US"/>
          </a:p>
        </p:txBody>
      </p:sp>
      <p:sp>
        <p:nvSpPr>
          <p:cNvPr id="3" name="Rectangle 2"/>
          <p:cNvSpPr/>
          <p:nvPr/>
        </p:nvSpPr>
        <p:spPr>
          <a:xfrm>
            <a:off x="9408368" y="1484786"/>
            <a:ext cx="432048" cy="12356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en-US"/>
          </a:p>
        </p:txBody>
      </p:sp>
      <p:sp>
        <p:nvSpPr>
          <p:cNvPr id="14" name="Rounded Rectangle 13"/>
          <p:cNvSpPr/>
          <p:nvPr/>
        </p:nvSpPr>
        <p:spPr>
          <a:xfrm>
            <a:off x="3335920" y="4388191"/>
            <a:ext cx="1897672" cy="1705107"/>
          </a:xfrm>
          <a:prstGeom prst="roundRect">
            <a:avLst/>
          </a:prstGeom>
          <a:solidFill>
            <a:schemeClr val="accent1">
              <a:lumMod val="20000"/>
              <a:lumOff val="80000"/>
            </a:schemeClr>
          </a:solidFill>
          <a:ln w="38100" cmpd="thickThi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dirty="0"/>
          </a:p>
        </p:txBody>
      </p:sp>
      <p:sp>
        <p:nvSpPr>
          <p:cNvPr id="2" name="Text Placeholder 1"/>
          <p:cNvSpPr>
            <a:spLocks noGrp="1"/>
          </p:cNvSpPr>
          <p:nvPr>
            <p:ph type="body" sz="quarter" idx="11"/>
          </p:nvPr>
        </p:nvSpPr>
        <p:spPr/>
        <p:txBody>
          <a:bodyPr/>
          <a:lstStyle/>
          <a:p>
            <a:r>
              <a:rPr lang="de-DE" dirty="0" smtClean="0"/>
              <a:t>Stefan </a:t>
            </a:r>
            <a:r>
              <a:rPr lang="de-DE" dirty="0" err="1"/>
              <a:t>K</a:t>
            </a:r>
            <a:r>
              <a:rPr lang="de-DE" dirty="0" err="1" smtClean="0"/>
              <a:t>empa</a:t>
            </a:r>
            <a:endParaRPr lang="de-DE" dirty="0"/>
          </a:p>
        </p:txBody>
      </p:sp>
      <p:sp>
        <p:nvSpPr>
          <p:cNvPr id="6" name="Slide Number Placeholder 5"/>
          <p:cNvSpPr>
            <a:spLocks noGrp="1"/>
          </p:cNvSpPr>
          <p:nvPr>
            <p:ph type="sldNum" sz="quarter" idx="12"/>
          </p:nvPr>
        </p:nvSpPr>
        <p:spPr/>
        <p:txBody>
          <a:bodyPr/>
          <a:lstStyle/>
          <a:p>
            <a:fld id="{FCFFB291-3809-924B-B219-BF82BEEBDF50}" type="slidenum">
              <a:rPr lang="de-DE" smtClean="0"/>
              <a:pPr/>
              <a:t>19</a:t>
            </a:fld>
            <a:endParaRPr lang="de-DE"/>
          </a:p>
        </p:txBody>
      </p:sp>
      <p:grpSp>
        <p:nvGrpSpPr>
          <p:cNvPr id="122" name="Group 121"/>
          <p:cNvGrpSpPr/>
          <p:nvPr/>
        </p:nvGrpSpPr>
        <p:grpSpPr>
          <a:xfrm>
            <a:off x="3776278" y="1538789"/>
            <a:ext cx="1548175" cy="3799876"/>
            <a:chOff x="3671898" y="1898828"/>
            <a:chExt cx="1548174" cy="3799876"/>
          </a:xfrm>
          <a:solidFill>
            <a:schemeClr val="bg1"/>
          </a:solidFill>
        </p:grpSpPr>
        <p:sp>
          <p:nvSpPr>
            <p:cNvPr id="123" name="Oval 2"/>
            <p:cNvSpPr>
              <a:spLocks/>
            </p:cNvSpPr>
            <p:nvPr/>
          </p:nvSpPr>
          <p:spPr bwMode="auto">
            <a:xfrm rot="5400000">
              <a:off x="3760788" y="4744616"/>
              <a:ext cx="973138" cy="935037"/>
            </a:xfrm>
            <a:prstGeom prst="ellipse">
              <a:avLst/>
            </a:prstGeom>
            <a:grpFill/>
            <a:ln w="38100">
              <a:solidFill>
                <a:srgbClr val="960000"/>
              </a:solidFill>
              <a:round/>
              <a:headEnd/>
              <a:tailEnd/>
            </a:ln>
          </p:spPr>
          <p:txBody>
            <a:bodyPr lIns="0" tIns="0" rIns="0" bIns="0"/>
            <a:lstStyle/>
            <a:p>
              <a:endParaRPr lang="en-US"/>
            </a:p>
          </p:txBody>
        </p:sp>
        <p:sp>
          <p:nvSpPr>
            <p:cNvPr id="124" name="Line 3"/>
            <p:cNvSpPr>
              <a:spLocks noChangeShapeType="1"/>
            </p:cNvSpPr>
            <p:nvPr/>
          </p:nvSpPr>
          <p:spPr bwMode="auto">
            <a:xfrm rot="10800000">
              <a:off x="4257919" y="2878280"/>
              <a:ext cx="25156" cy="1818710"/>
            </a:xfrm>
            <a:prstGeom prst="line">
              <a:avLst/>
            </a:prstGeom>
            <a:grpFill/>
            <a:ln w="38100">
              <a:solidFill>
                <a:srgbClr val="4A7DBB"/>
              </a:solidFill>
              <a:round/>
              <a:headEnd/>
              <a:tailEnd/>
            </a:ln>
          </p:spPr>
          <p:txBody>
            <a:bodyPr lIns="0" tIns="0" rIns="0" bIns="0"/>
            <a:lstStyle/>
            <a:p>
              <a:endParaRPr lang="en-US"/>
            </a:p>
          </p:txBody>
        </p:sp>
        <p:sp>
          <p:nvSpPr>
            <p:cNvPr id="125" name="Line 4"/>
            <p:cNvSpPr>
              <a:spLocks noChangeShapeType="1"/>
            </p:cNvSpPr>
            <p:nvPr/>
          </p:nvSpPr>
          <p:spPr bwMode="auto">
            <a:xfrm>
              <a:off x="4167939" y="2204616"/>
              <a:ext cx="842686" cy="0"/>
            </a:xfrm>
            <a:prstGeom prst="line">
              <a:avLst/>
            </a:prstGeom>
            <a:grpFill/>
            <a:ln w="38100">
              <a:solidFill>
                <a:srgbClr val="4A7DBB"/>
              </a:solidFill>
              <a:round/>
              <a:headEnd/>
              <a:tailEnd/>
            </a:ln>
          </p:spPr>
          <p:txBody>
            <a:bodyPr lIns="0" tIns="0" rIns="0" bIns="0"/>
            <a:lstStyle/>
            <a:p>
              <a:endParaRPr lang="en-US"/>
            </a:p>
          </p:txBody>
        </p:sp>
        <p:sp>
          <p:nvSpPr>
            <p:cNvPr id="126" name="Line 5"/>
            <p:cNvSpPr>
              <a:spLocks noChangeShapeType="1"/>
            </p:cNvSpPr>
            <p:nvPr/>
          </p:nvSpPr>
          <p:spPr bwMode="auto">
            <a:xfrm flipH="1">
              <a:off x="3671898" y="4618887"/>
              <a:ext cx="899307" cy="129342"/>
            </a:xfrm>
            <a:prstGeom prst="line">
              <a:avLst/>
            </a:prstGeom>
            <a:grpFill/>
            <a:ln w="38100">
              <a:solidFill>
                <a:srgbClr val="4A7DBB"/>
              </a:solidFill>
              <a:round/>
              <a:headEnd/>
              <a:tailEnd/>
            </a:ln>
          </p:spPr>
          <p:txBody>
            <a:bodyPr lIns="0" tIns="0" rIns="0" bIns="0"/>
            <a:lstStyle/>
            <a:p>
              <a:endParaRPr lang="en-US"/>
            </a:p>
          </p:txBody>
        </p:sp>
        <p:sp>
          <p:nvSpPr>
            <p:cNvPr id="127" name="Line 6"/>
            <p:cNvSpPr>
              <a:spLocks noChangeShapeType="1"/>
            </p:cNvSpPr>
            <p:nvPr/>
          </p:nvSpPr>
          <p:spPr bwMode="auto">
            <a:xfrm>
              <a:off x="4517200" y="5630215"/>
              <a:ext cx="702872" cy="0"/>
            </a:xfrm>
            <a:prstGeom prst="line">
              <a:avLst/>
            </a:prstGeom>
            <a:grpFill/>
            <a:ln w="38100">
              <a:solidFill>
                <a:srgbClr val="960000"/>
              </a:solidFill>
              <a:round/>
              <a:headEnd/>
              <a:tailEnd/>
            </a:ln>
          </p:spPr>
          <p:txBody>
            <a:bodyPr lIns="0" tIns="0" rIns="0" bIns="0"/>
            <a:lstStyle/>
            <a:p>
              <a:endParaRPr lang="en-US"/>
            </a:p>
          </p:txBody>
        </p:sp>
        <p:sp>
          <p:nvSpPr>
            <p:cNvPr id="128" name="Line 7"/>
            <p:cNvSpPr>
              <a:spLocks noChangeShapeType="1"/>
            </p:cNvSpPr>
            <p:nvPr/>
          </p:nvSpPr>
          <p:spPr bwMode="auto">
            <a:xfrm>
              <a:off x="3863205" y="2881745"/>
              <a:ext cx="431800" cy="0"/>
            </a:xfrm>
            <a:prstGeom prst="line">
              <a:avLst/>
            </a:prstGeom>
            <a:grpFill/>
            <a:ln w="38100">
              <a:solidFill>
                <a:srgbClr val="4A7DBB"/>
              </a:solidFill>
              <a:round/>
              <a:headEnd/>
              <a:tailEnd/>
            </a:ln>
          </p:spPr>
          <p:txBody>
            <a:bodyPr lIns="0" tIns="0" rIns="0" bIns="0"/>
            <a:lstStyle/>
            <a:p>
              <a:endParaRPr lang="en-US"/>
            </a:p>
          </p:txBody>
        </p:sp>
        <p:sp>
          <p:nvSpPr>
            <p:cNvPr id="129" name="Line 3"/>
            <p:cNvSpPr>
              <a:spLocks noChangeShapeType="1"/>
            </p:cNvSpPr>
            <p:nvPr/>
          </p:nvSpPr>
          <p:spPr bwMode="auto">
            <a:xfrm rot="10800000">
              <a:off x="4152177" y="1898828"/>
              <a:ext cx="7880" cy="973173"/>
            </a:xfrm>
            <a:prstGeom prst="line">
              <a:avLst/>
            </a:prstGeom>
            <a:grpFill/>
            <a:ln w="38100">
              <a:solidFill>
                <a:srgbClr val="4A7DBB"/>
              </a:solidFill>
              <a:round/>
              <a:headEnd/>
              <a:tailEnd/>
            </a:ln>
          </p:spPr>
          <p:txBody>
            <a:bodyPr lIns="0" tIns="0" rIns="0" bIns="0"/>
            <a:lstStyle/>
            <a:p>
              <a:endParaRPr lang="en-US"/>
            </a:p>
          </p:txBody>
        </p:sp>
      </p:grpSp>
      <p:sp>
        <p:nvSpPr>
          <p:cNvPr id="130" name="Oval 129"/>
          <p:cNvSpPr/>
          <p:nvPr/>
        </p:nvSpPr>
        <p:spPr>
          <a:xfrm>
            <a:off x="4205736" y="1484785"/>
            <a:ext cx="108013" cy="108012"/>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1" name="Oval 130"/>
          <p:cNvSpPr/>
          <p:nvPr/>
        </p:nvSpPr>
        <p:spPr>
          <a:xfrm>
            <a:off x="4206362" y="1775446"/>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2" name="Oval 131"/>
          <p:cNvSpPr/>
          <p:nvPr/>
        </p:nvSpPr>
        <p:spPr>
          <a:xfrm>
            <a:off x="4202551" y="1988841"/>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3" name="Oval 132"/>
          <p:cNvSpPr/>
          <p:nvPr/>
        </p:nvSpPr>
        <p:spPr>
          <a:xfrm>
            <a:off x="4305495" y="2939138"/>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4" name="Oval 133"/>
          <p:cNvSpPr/>
          <p:nvPr/>
        </p:nvSpPr>
        <p:spPr>
          <a:xfrm>
            <a:off x="3734133" y="4312186"/>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5" name="Oval 134"/>
          <p:cNvSpPr/>
          <p:nvPr/>
        </p:nvSpPr>
        <p:spPr>
          <a:xfrm>
            <a:off x="4302221" y="3982869"/>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6" name="Oval 135"/>
          <p:cNvSpPr/>
          <p:nvPr/>
        </p:nvSpPr>
        <p:spPr>
          <a:xfrm>
            <a:off x="4479997" y="4334850"/>
            <a:ext cx="108012" cy="106679"/>
          </a:xfrm>
          <a:prstGeom prst="ellipse">
            <a:avLst/>
          </a:prstGeom>
          <a:solidFill>
            <a:srgbClr val="7030A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7" name="Oval 136"/>
          <p:cNvSpPr/>
          <p:nvPr/>
        </p:nvSpPr>
        <p:spPr>
          <a:xfrm>
            <a:off x="4795657" y="4798755"/>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8" name="Oval 137"/>
          <p:cNvSpPr/>
          <p:nvPr/>
        </p:nvSpPr>
        <p:spPr>
          <a:xfrm>
            <a:off x="4724334" y="4545837"/>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9" name="Oval 138"/>
          <p:cNvSpPr/>
          <p:nvPr/>
        </p:nvSpPr>
        <p:spPr>
          <a:xfrm>
            <a:off x="3955655" y="5141191"/>
            <a:ext cx="108012" cy="106679"/>
          </a:xfrm>
          <a:prstGeom prst="ellipse">
            <a:avLst/>
          </a:prstGeom>
          <a:solidFill>
            <a:srgbClr val="7030A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0" name="Oval 139"/>
          <p:cNvSpPr/>
          <p:nvPr/>
        </p:nvSpPr>
        <p:spPr>
          <a:xfrm>
            <a:off x="3847643" y="4589095"/>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1" name="Oval 140"/>
          <p:cNvSpPr/>
          <p:nvPr/>
        </p:nvSpPr>
        <p:spPr>
          <a:xfrm>
            <a:off x="3811470" y="4908839"/>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2" name="Oval 141"/>
          <p:cNvSpPr/>
          <p:nvPr/>
        </p:nvSpPr>
        <p:spPr>
          <a:xfrm>
            <a:off x="4626695" y="1781026"/>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3" name="Oval 142"/>
          <p:cNvSpPr/>
          <p:nvPr/>
        </p:nvSpPr>
        <p:spPr>
          <a:xfrm>
            <a:off x="5045057" y="1781026"/>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4" name="Oval 143"/>
          <p:cNvSpPr/>
          <p:nvPr/>
        </p:nvSpPr>
        <p:spPr>
          <a:xfrm>
            <a:off x="4567575" y="5216837"/>
            <a:ext cx="108012" cy="106679"/>
          </a:xfrm>
          <a:prstGeom prst="ellipse">
            <a:avLst/>
          </a:prstGeom>
          <a:solidFill>
            <a:schemeClr val="accent6">
              <a:lumMod val="7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5" name="Oval 144"/>
          <p:cNvSpPr/>
          <p:nvPr/>
        </p:nvSpPr>
        <p:spPr>
          <a:xfrm>
            <a:off x="4425991" y="4205509"/>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6" name="Oval 145"/>
          <p:cNvSpPr/>
          <p:nvPr/>
        </p:nvSpPr>
        <p:spPr>
          <a:xfrm>
            <a:off x="4305495" y="3423221"/>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7" name="Oval 146"/>
          <p:cNvSpPr/>
          <p:nvPr/>
        </p:nvSpPr>
        <p:spPr>
          <a:xfrm>
            <a:off x="4206362" y="2204865"/>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8" name="Oval 147"/>
          <p:cNvSpPr/>
          <p:nvPr/>
        </p:nvSpPr>
        <p:spPr>
          <a:xfrm>
            <a:off x="4075474" y="2451775"/>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9" name="Oval 148"/>
          <p:cNvSpPr/>
          <p:nvPr/>
        </p:nvSpPr>
        <p:spPr>
          <a:xfrm>
            <a:off x="4302221" y="2458623"/>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50" name="Oval 149"/>
          <p:cNvSpPr/>
          <p:nvPr/>
        </p:nvSpPr>
        <p:spPr>
          <a:xfrm>
            <a:off x="4302221" y="2705534"/>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51" name="Oval 150"/>
          <p:cNvSpPr/>
          <p:nvPr/>
        </p:nvSpPr>
        <p:spPr>
          <a:xfrm>
            <a:off x="4305495" y="3675222"/>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52" name="Oval 151"/>
          <p:cNvSpPr/>
          <p:nvPr/>
        </p:nvSpPr>
        <p:spPr>
          <a:xfrm>
            <a:off x="5070174" y="5216054"/>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53" name="TextBox 152"/>
          <p:cNvSpPr txBox="1"/>
          <p:nvPr/>
        </p:nvSpPr>
        <p:spPr>
          <a:xfrm>
            <a:off x="2567610" y="1700809"/>
            <a:ext cx="1218406" cy="384719"/>
          </a:xfrm>
          <a:prstGeom prst="rect">
            <a:avLst/>
          </a:prstGeom>
          <a:noFill/>
        </p:spPr>
        <p:txBody>
          <a:bodyPr wrap="none" lIns="91438" tIns="45719" rIns="91438" bIns="45719" rtlCol="0">
            <a:spAutoFit/>
          </a:bodyPr>
          <a:lstStyle/>
          <a:p>
            <a:r>
              <a:rPr lang="de-DE" b="1" i="1" dirty="0">
                <a:solidFill>
                  <a:schemeClr val="tx1">
                    <a:lumMod val="65000"/>
                    <a:lumOff val="35000"/>
                  </a:schemeClr>
                </a:solidFill>
                <a:latin typeface="+mj-lt"/>
              </a:rPr>
              <a:t>Glycolysis I</a:t>
            </a:r>
            <a:endParaRPr lang="en-US" b="1" i="1" dirty="0">
              <a:solidFill>
                <a:schemeClr val="tx1">
                  <a:lumMod val="65000"/>
                  <a:lumOff val="35000"/>
                </a:schemeClr>
              </a:solidFill>
              <a:latin typeface="+mj-lt"/>
            </a:endParaRPr>
          </a:p>
        </p:txBody>
      </p:sp>
      <p:sp>
        <p:nvSpPr>
          <p:cNvPr id="154" name="TextBox 153"/>
          <p:cNvSpPr txBox="1"/>
          <p:nvPr/>
        </p:nvSpPr>
        <p:spPr>
          <a:xfrm>
            <a:off x="4940885" y="1945167"/>
            <a:ext cx="582207" cy="384719"/>
          </a:xfrm>
          <a:prstGeom prst="rect">
            <a:avLst/>
          </a:prstGeom>
          <a:solidFill>
            <a:schemeClr val="bg1"/>
          </a:solidFill>
        </p:spPr>
        <p:txBody>
          <a:bodyPr wrap="none" lIns="91438" tIns="45719" rIns="91438" bIns="45719" rtlCol="0">
            <a:spAutoFit/>
          </a:bodyPr>
          <a:lstStyle/>
          <a:p>
            <a:r>
              <a:rPr lang="de-DE" b="1" i="1" dirty="0">
                <a:solidFill>
                  <a:schemeClr val="tx1">
                    <a:lumMod val="65000"/>
                    <a:lumOff val="35000"/>
                  </a:schemeClr>
                </a:solidFill>
                <a:latin typeface="+mj-lt"/>
              </a:rPr>
              <a:t>OPP</a:t>
            </a:r>
            <a:endParaRPr lang="en-US" b="1" i="1" dirty="0">
              <a:solidFill>
                <a:schemeClr val="tx1">
                  <a:lumMod val="65000"/>
                  <a:lumOff val="35000"/>
                </a:schemeClr>
              </a:solidFill>
              <a:latin typeface="+mj-lt"/>
            </a:endParaRPr>
          </a:p>
        </p:txBody>
      </p:sp>
      <p:sp>
        <p:nvSpPr>
          <p:cNvPr id="155" name="TextBox 154"/>
          <p:cNvSpPr txBox="1"/>
          <p:nvPr/>
        </p:nvSpPr>
        <p:spPr>
          <a:xfrm>
            <a:off x="4947827" y="4825199"/>
            <a:ext cx="1585302" cy="384719"/>
          </a:xfrm>
          <a:prstGeom prst="rect">
            <a:avLst/>
          </a:prstGeom>
          <a:noFill/>
        </p:spPr>
        <p:txBody>
          <a:bodyPr wrap="none" lIns="91438" tIns="45719" rIns="91438" bIns="45719" rtlCol="0">
            <a:spAutoFit/>
          </a:bodyPr>
          <a:lstStyle/>
          <a:p>
            <a:r>
              <a:rPr lang="de-DE" b="1" i="1" dirty="0">
                <a:solidFill>
                  <a:schemeClr val="tx1">
                    <a:lumMod val="65000"/>
                    <a:lumOff val="35000"/>
                  </a:schemeClr>
                </a:solidFill>
                <a:latin typeface="+mj-lt"/>
              </a:rPr>
              <a:t>Glutaminolysis</a:t>
            </a:r>
            <a:endParaRPr lang="en-US" b="1" i="1" dirty="0">
              <a:solidFill>
                <a:schemeClr val="tx1">
                  <a:lumMod val="65000"/>
                  <a:lumOff val="35000"/>
                </a:schemeClr>
              </a:solidFill>
              <a:latin typeface="+mj-lt"/>
            </a:endParaRPr>
          </a:p>
        </p:txBody>
      </p:sp>
      <p:sp>
        <p:nvSpPr>
          <p:cNvPr id="156" name="TextBox 155"/>
          <p:cNvSpPr txBox="1"/>
          <p:nvPr/>
        </p:nvSpPr>
        <p:spPr>
          <a:xfrm>
            <a:off x="3824429" y="5346765"/>
            <a:ext cx="1077599" cy="384719"/>
          </a:xfrm>
          <a:prstGeom prst="rect">
            <a:avLst/>
          </a:prstGeom>
          <a:noFill/>
        </p:spPr>
        <p:txBody>
          <a:bodyPr wrap="none" lIns="91438" tIns="45719" rIns="91438" bIns="45719" rtlCol="0">
            <a:spAutoFit/>
          </a:bodyPr>
          <a:lstStyle/>
          <a:p>
            <a:r>
              <a:rPr lang="de-DE" b="1" i="1" dirty="0">
                <a:solidFill>
                  <a:schemeClr val="tx1">
                    <a:lumMod val="65000"/>
                    <a:lumOff val="35000"/>
                  </a:schemeClr>
                </a:solidFill>
                <a:latin typeface="+mj-lt"/>
              </a:rPr>
              <a:t>TCA cycle</a:t>
            </a:r>
            <a:endParaRPr lang="en-US" b="1" i="1" dirty="0">
              <a:solidFill>
                <a:schemeClr val="tx1">
                  <a:lumMod val="65000"/>
                  <a:lumOff val="35000"/>
                </a:schemeClr>
              </a:solidFill>
              <a:latin typeface="+mj-lt"/>
            </a:endParaRPr>
          </a:p>
        </p:txBody>
      </p:sp>
      <p:sp>
        <p:nvSpPr>
          <p:cNvPr id="157" name="TextBox 156"/>
          <p:cNvSpPr txBox="1"/>
          <p:nvPr/>
        </p:nvSpPr>
        <p:spPr>
          <a:xfrm>
            <a:off x="2567609" y="3894147"/>
            <a:ext cx="1473541" cy="384719"/>
          </a:xfrm>
          <a:prstGeom prst="rect">
            <a:avLst/>
          </a:prstGeom>
          <a:noFill/>
        </p:spPr>
        <p:txBody>
          <a:bodyPr wrap="none" lIns="91438" tIns="45719" rIns="91438" bIns="45719" rtlCol="0">
            <a:spAutoFit/>
          </a:bodyPr>
          <a:lstStyle/>
          <a:p>
            <a:r>
              <a:rPr lang="de-DE" b="1" i="1" dirty="0">
                <a:solidFill>
                  <a:schemeClr val="tx1">
                    <a:lumMod val="65000"/>
                    <a:lumOff val="35000"/>
                  </a:schemeClr>
                </a:solidFill>
                <a:latin typeface="+mj-lt"/>
              </a:rPr>
              <a:t>Fermentation</a:t>
            </a:r>
            <a:endParaRPr lang="en-US" b="1" i="1" dirty="0">
              <a:solidFill>
                <a:schemeClr val="tx1">
                  <a:lumMod val="65000"/>
                  <a:lumOff val="35000"/>
                </a:schemeClr>
              </a:solidFill>
              <a:latin typeface="+mj-lt"/>
            </a:endParaRPr>
          </a:p>
        </p:txBody>
      </p:sp>
      <p:sp>
        <p:nvSpPr>
          <p:cNvPr id="158" name="TextBox 157"/>
          <p:cNvSpPr txBox="1"/>
          <p:nvPr/>
        </p:nvSpPr>
        <p:spPr>
          <a:xfrm>
            <a:off x="2567609" y="2852937"/>
            <a:ext cx="1276115" cy="384719"/>
          </a:xfrm>
          <a:prstGeom prst="rect">
            <a:avLst/>
          </a:prstGeom>
          <a:noFill/>
        </p:spPr>
        <p:txBody>
          <a:bodyPr wrap="none" lIns="91438" tIns="45719" rIns="91438" bIns="45719" rtlCol="0">
            <a:spAutoFit/>
          </a:bodyPr>
          <a:lstStyle/>
          <a:p>
            <a:r>
              <a:rPr lang="de-DE" b="1" i="1" dirty="0">
                <a:solidFill>
                  <a:schemeClr val="tx1">
                    <a:lumMod val="65000"/>
                    <a:lumOff val="35000"/>
                  </a:schemeClr>
                </a:solidFill>
                <a:latin typeface="+mj-lt"/>
              </a:rPr>
              <a:t>Glycolysis II</a:t>
            </a:r>
            <a:endParaRPr lang="en-US" b="1" i="1" dirty="0">
              <a:solidFill>
                <a:schemeClr val="tx1">
                  <a:lumMod val="65000"/>
                  <a:lumOff val="35000"/>
                </a:schemeClr>
              </a:solidFill>
              <a:latin typeface="+mj-lt"/>
            </a:endParaRPr>
          </a:p>
        </p:txBody>
      </p:sp>
      <p:sp>
        <p:nvSpPr>
          <p:cNvPr id="161" name="Rectangle 160"/>
          <p:cNvSpPr/>
          <p:nvPr/>
        </p:nvSpPr>
        <p:spPr>
          <a:xfrm>
            <a:off x="4403287" y="5241418"/>
            <a:ext cx="108539" cy="131799"/>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59" name="Rectangle 58"/>
          <p:cNvSpPr/>
          <p:nvPr/>
        </p:nvSpPr>
        <p:spPr>
          <a:xfrm>
            <a:off x="3321861" y="5062733"/>
            <a:ext cx="108539" cy="13179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solidFill>
                <a:schemeClr val="tx1">
                  <a:lumMod val="65000"/>
                  <a:lumOff val="35000"/>
                </a:schemeClr>
              </a:solidFill>
            </a:endParaRPr>
          </a:p>
        </p:txBody>
      </p:sp>
      <p:sp>
        <p:nvSpPr>
          <p:cNvPr id="60" name="Rectangle 59"/>
          <p:cNvSpPr/>
          <p:nvPr/>
        </p:nvSpPr>
        <p:spPr>
          <a:xfrm>
            <a:off x="3321861" y="5540410"/>
            <a:ext cx="108539" cy="13179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61" name="TextBox 60"/>
          <p:cNvSpPr txBox="1"/>
          <p:nvPr/>
        </p:nvSpPr>
        <p:spPr>
          <a:xfrm>
            <a:off x="2264399" y="4991638"/>
            <a:ext cx="1002197" cy="446276"/>
          </a:xfrm>
          <a:prstGeom prst="rect">
            <a:avLst/>
          </a:prstGeom>
          <a:noFill/>
        </p:spPr>
        <p:txBody>
          <a:bodyPr wrap="none" lIns="91438" tIns="45719" rIns="91438" bIns="45719" rtlCol="0">
            <a:spAutoFit/>
          </a:bodyPr>
          <a:lstStyle/>
          <a:p>
            <a:r>
              <a:rPr lang="de-DE" sz="1200" b="1" dirty="0" err="1">
                <a:solidFill>
                  <a:schemeClr val="tx1">
                    <a:lumMod val="65000"/>
                    <a:lumOff val="35000"/>
                  </a:schemeClr>
                </a:solidFill>
              </a:rPr>
              <a:t>Complex</a:t>
            </a:r>
            <a:r>
              <a:rPr lang="de-DE" sz="1200" b="1" dirty="0">
                <a:solidFill>
                  <a:schemeClr val="tx1">
                    <a:lumMod val="65000"/>
                    <a:lumOff val="35000"/>
                  </a:schemeClr>
                </a:solidFill>
              </a:rPr>
              <a:t> II</a:t>
            </a:r>
          </a:p>
          <a:p>
            <a:r>
              <a:rPr lang="de-DE" sz="1100" dirty="0">
                <a:solidFill>
                  <a:schemeClr val="tx1">
                    <a:lumMod val="65000"/>
                    <a:lumOff val="35000"/>
                  </a:schemeClr>
                </a:solidFill>
              </a:rPr>
              <a:t>Succinate DH  </a:t>
            </a:r>
          </a:p>
        </p:txBody>
      </p:sp>
      <p:sp>
        <p:nvSpPr>
          <p:cNvPr id="62" name="TextBox 61"/>
          <p:cNvSpPr txBox="1"/>
          <p:nvPr/>
        </p:nvSpPr>
        <p:spPr>
          <a:xfrm>
            <a:off x="2264399" y="5430997"/>
            <a:ext cx="1167307" cy="446276"/>
          </a:xfrm>
          <a:prstGeom prst="rect">
            <a:avLst/>
          </a:prstGeom>
          <a:noFill/>
        </p:spPr>
        <p:txBody>
          <a:bodyPr wrap="none" lIns="91438" tIns="45719" rIns="91438" bIns="45719" rtlCol="0">
            <a:spAutoFit/>
          </a:bodyPr>
          <a:lstStyle/>
          <a:p>
            <a:r>
              <a:rPr lang="de-DE" sz="1200" b="1" dirty="0" err="1">
                <a:solidFill>
                  <a:schemeClr val="tx1">
                    <a:lumMod val="65000"/>
                    <a:lumOff val="35000"/>
                  </a:schemeClr>
                </a:solidFill>
              </a:rPr>
              <a:t>Complex</a:t>
            </a:r>
            <a:r>
              <a:rPr lang="de-DE" sz="1200" b="1" dirty="0">
                <a:solidFill>
                  <a:schemeClr val="tx1">
                    <a:lumMod val="65000"/>
                    <a:lumOff val="35000"/>
                  </a:schemeClr>
                </a:solidFill>
              </a:rPr>
              <a:t> III </a:t>
            </a:r>
          </a:p>
          <a:p>
            <a:r>
              <a:rPr lang="de-DE" sz="1100" dirty="0">
                <a:solidFill>
                  <a:schemeClr val="tx1">
                    <a:lumMod val="65000"/>
                    <a:lumOff val="35000"/>
                  </a:schemeClr>
                </a:solidFill>
              </a:rPr>
              <a:t>Cyt C Reductase  </a:t>
            </a:r>
          </a:p>
        </p:txBody>
      </p:sp>
      <p:sp>
        <p:nvSpPr>
          <p:cNvPr id="63" name="TextBox 62"/>
          <p:cNvSpPr txBox="1"/>
          <p:nvPr/>
        </p:nvSpPr>
        <p:spPr>
          <a:xfrm>
            <a:off x="2264398" y="4624681"/>
            <a:ext cx="818623" cy="446276"/>
          </a:xfrm>
          <a:prstGeom prst="rect">
            <a:avLst/>
          </a:prstGeom>
          <a:noFill/>
        </p:spPr>
        <p:txBody>
          <a:bodyPr wrap="none" lIns="91438" tIns="45719" rIns="91438" bIns="45719" rtlCol="0">
            <a:spAutoFit/>
          </a:bodyPr>
          <a:lstStyle/>
          <a:p>
            <a:r>
              <a:rPr lang="de-DE" sz="1200" b="1" dirty="0" err="1">
                <a:solidFill>
                  <a:schemeClr val="tx1">
                    <a:lumMod val="65000"/>
                    <a:lumOff val="35000"/>
                  </a:schemeClr>
                </a:solidFill>
              </a:rPr>
              <a:t>Complex</a:t>
            </a:r>
            <a:r>
              <a:rPr lang="de-DE" sz="1200" b="1" dirty="0">
                <a:solidFill>
                  <a:schemeClr val="tx1">
                    <a:lumMod val="65000"/>
                    <a:lumOff val="35000"/>
                  </a:schemeClr>
                </a:solidFill>
              </a:rPr>
              <a:t> I</a:t>
            </a:r>
          </a:p>
          <a:p>
            <a:r>
              <a:rPr lang="de-DE" sz="1100" dirty="0">
                <a:solidFill>
                  <a:schemeClr val="tx1">
                    <a:lumMod val="65000"/>
                    <a:lumOff val="35000"/>
                  </a:schemeClr>
                </a:solidFill>
              </a:rPr>
              <a:t>NADH DH  </a:t>
            </a:r>
          </a:p>
        </p:txBody>
      </p:sp>
      <p:sp>
        <p:nvSpPr>
          <p:cNvPr id="64" name="TextBox 63"/>
          <p:cNvSpPr txBox="1"/>
          <p:nvPr/>
        </p:nvSpPr>
        <p:spPr>
          <a:xfrm>
            <a:off x="2264399" y="5791037"/>
            <a:ext cx="945259" cy="446276"/>
          </a:xfrm>
          <a:prstGeom prst="rect">
            <a:avLst/>
          </a:prstGeom>
          <a:noFill/>
        </p:spPr>
        <p:txBody>
          <a:bodyPr wrap="none" lIns="91438" tIns="45719" rIns="91438" bIns="45719" rtlCol="0">
            <a:spAutoFit/>
          </a:bodyPr>
          <a:lstStyle/>
          <a:p>
            <a:r>
              <a:rPr lang="de-DE" sz="1200" b="1" dirty="0">
                <a:solidFill>
                  <a:schemeClr val="tx1">
                    <a:lumMod val="65000"/>
                    <a:lumOff val="35000"/>
                  </a:schemeClr>
                </a:solidFill>
              </a:rPr>
              <a:t>Complex IV </a:t>
            </a:r>
          </a:p>
          <a:p>
            <a:r>
              <a:rPr lang="de-DE" sz="1100" dirty="0">
                <a:solidFill>
                  <a:schemeClr val="tx1">
                    <a:lumMod val="65000"/>
                    <a:lumOff val="35000"/>
                  </a:schemeClr>
                </a:solidFill>
              </a:rPr>
              <a:t>CytC Oxidase</a:t>
            </a:r>
          </a:p>
        </p:txBody>
      </p:sp>
      <p:sp>
        <p:nvSpPr>
          <p:cNvPr id="65" name="Rectangle 64"/>
          <p:cNvSpPr/>
          <p:nvPr/>
        </p:nvSpPr>
        <p:spPr>
          <a:xfrm>
            <a:off x="3321861" y="5877273"/>
            <a:ext cx="108539" cy="13179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66" name="Rectangle 65"/>
          <p:cNvSpPr/>
          <p:nvPr/>
        </p:nvSpPr>
        <p:spPr>
          <a:xfrm>
            <a:off x="3321861" y="4665354"/>
            <a:ext cx="108539" cy="13179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solidFill>
                <a:schemeClr val="tx1">
                  <a:lumMod val="65000"/>
                  <a:lumOff val="35000"/>
                </a:schemeClr>
              </a:solidFill>
            </a:endParaRPr>
          </a:p>
        </p:txBody>
      </p:sp>
      <p:cxnSp>
        <p:nvCxnSpPr>
          <p:cNvPr id="11" name="Straight Connector 10"/>
          <p:cNvCxnSpPr/>
          <p:nvPr/>
        </p:nvCxnSpPr>
        <p:spPr>
          <a:xfrm flipH="1" flipV="1">
            <a:off x="4455319" y="5205413"/>
            <a:ext cx="4763" cy="214312"/>
          </a:xfrm>
          <a:prstGeom prst="line">
            <a:avLst/>
          </a:prstGeom>
          <a:ln w="57150" cmpd="dbl">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2">
            <a:clrChange>
              <a:clrFrom>
                <a:srgbClr val="CACCCE"/>
              </a:clrFrom>
              <a:clrTo>
                <a:srgbClr val="CACCCE">
                  <a:alpha val="0"/>
                </a:srgbClr>
              </a:clrTo>
            </a:clrChange>
            <a:extLst>
              <a:ext uri="{28A0092B-C50C-407E-A947-70E740481C1C}">
                <a14:useLocalDpi xmlns:a14="http://schemas.microsoft.com/office/drawing/2010/main" xmlns="" val="0"/>
              </a:ext>
            </a:extLst>
          </a:blip>
          <a:srcRect/>
          <a:stretch>
            <a:fillRect/>
          </a:stretch>
        </p:blipFill>
        <p:spPr bwMode="auto">
          <a:xfrm>
            <a:off x="8968290" y="1484784"/>
            <a:ext cx="1376183" cy="14258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3">
            <a:clrChange>
              <a:clrFrom>
                <a:srgbClr val="CACCCE"/>
              </a:clrFrom>
              <a:clrTo>
                <a:srgbClr val="CACCCE">
                  <a:alpha val="0"/>
                </a:srgbClr>
              </a:clrTo>
            </a:clrChange>
            <a:extLst>
              <a:ext uri="{28A0092B-C50C-407E-A947-70E740481C1C}">
                <a14:useLocalDpi xmlns:a14="http://schemas.microsoft.com/office/drawing/2010/main" xmlns="" val="0"/>
              </a:ext>
            </a:extLst>
          </a:blip>
          <a:srcRect t="1238" b="-1"/>
          <a:stretch/>
        </p:blipFill>
        <p:spPr bwMode="auto">
          <a:xfrm>
            <a:off x="6011377" y="1518313"/>
            <a:ext cx="2964944" cy="143568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25" name="Straight Connector 24"/>
          <p:cNvCxnSpPr>
            <a:stCxn id="59" idx="3"/>
          </p:cNvCxnSpPr>
          <p:nvPr/>
        </p:nvCxnSpPr>
        <p:spPr>
          <a:xfrm flipV="1">
            <a:off x="3430400" y="5075293"/>
            <a:ext cx="473383" cy="53339"/>
          </a:xfrm>
          <a:prstGeom prst="line">
            <a:avLst/>
          </a:prstGeom>
          <a:ln>
            <a:solidFill>
              <a:srgbClr val="960000"/>
            </a:solidFill>
          </a:ln>
        </p:spPr>
        <p:style>
          <a:lnRef idx="1">
            <a:schemeClr val="accent1"/>
          </a:lnRef>
          <a:fillRef idx="0">
            <a:schemeClr val="accent1"/>
          </a:fillRef>
          <a:effectRef idx="0">
            <a:schemeClr val="accent1"/>
          </a:effectRef>
          <a:fontRef idx="minor">
            <a:schemeClr val="tx1"/>
          </a:fontRef>
        </p:style>
      </p:cxnSp>
      <p:sp>
        <p:nvSpPr>
          <p:cNvPr id="70" name="Rectangle 69"/>
          <p:cNvSpPr/>
          <p:nvPr/>
        </p:nvSpPr>
        <p:spPr>
          <a:xfrm>
            <a:off x="5747340" y="5345497"/>
            <a:ext cx="108539" cy="13179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solidFill>
                <a:schemeClr val="tx1">
                  <a:lumMod val="65000"/>
                  <a:lumOff val="35000"/>
                </a:schemeClr>
              </a:solidFill>
            </a:endParaRPr>
          </a:p>
        </p:txBody>
      </p:sp>
      <p:sp>
        <p:nvSpPr>
          <p:cNvPr id="71" name="Rectangle 70"/>
          <p:cNvSpPr/>
          <p:nvPr/>
        </p:nvSpPr>
        <p:spPr>
          <a:xfrm>
            <a:off x="5747340" y="5600882"/>
            <a:ext cx="108539" cy="131799"/>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solidFill>
                <a:schemeClr val="tx1">
                  <a:lumMod val="65000"/>
                  <a:lumOff val="35000"/>
                </a:schemeClr>
              </a:solidFill>
            </a:endParaRPr>
          </a:p>
        </p:txBody>
      </p:sp>
      <p:sp>
        <p:nvSpPr>
          <p:cNvPr id="72" name="Rectangle 71"/>
          <p:cNvSpPr/>
          <p:nvPr/>
        </p:nvSpPr>
        <p:spPr>
          <a:xfrm>
            <a:off x="5747340" y="5863069"/>
            <a:ext cx="108539" cy="13179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solidFill>
                <a:schemeClr val="tx1">
                  <a:lumMod val="65000"/>
                  <a:lumOff val="35000"/>
                </a:schemeClr>
              </a:solidFill>
            </a:endParaRPr>
          </a:p>
        </p:txBody>
      </p:sp>
      <p:sp>
        <p:nvSpPr>
          <p:cNvPr id="73" name="TextBox 72"/>
          <p:cNvSpPr txBox="1"/>
          <p:nvPr/>
        </p:nvSpPr>
        <p:spPr>
          <a:xfrm>
            <a:off x="5807970" y="5240233"/>
            <a:ext cx="925253" cy="261611"/>
          </a:xfrm>
          <a:prstGeom prst="rect">
            <a:avLst/>
          </a:prstGeom>
          <a:noFill/>
        </p:spPr>
        <p:txBody>
          <a:bodyPr wrap="none" lIns="91438" tIns="45719" rIns="91438" bIns="45719" rtlCol="0">
            <a:spAutoFit/>
          </a:bodyPr>
          <a:lstStyle/>
          <a:p>
            <a:r>
              <a:rPr lang="de-DE" sz="1100" dirty="0">
                <a:solidFill>
                  <a:schemeClr val="tx1">
                    <a:lumMod val="65000"/>
                    <a:lumOff val="35000"/>
                  </a:schemeClr>
                </a:solidFill>
              </a:rPr>
              <a:t>up-regulated</a:t>
            </a:r>
          </a:p>
        </p:txBody>
      </p:sp>
      <p:sp>
        <p:nvSpPr>
          <p:cNvPr id="74" name="TextBox 73"/>
          <p:cNvSpPr txBox="1"/>
          <p:nvPr/>
        </p:nvSpPr>
        <p:spPr>
          <a:xfrm>
            <a:off x="5807970" y="5536976"/>
            <a:ext cx="816249" cy="261611"/>
          </a:xfrm>
          <a:prstGeom prst="rect">
            <a:avLst/>
          </a:prstGeom>
          <a:noFill/>
        </p:spPr>
        <p:txBody>
          <a:bodyPr wrap="none" lIns="91438" tIns="45719" rIns="91438" bIns="45719" rtlCol="0">
            <a:spAutoFit/>
          </a:bodyPr>
          <a:lstStyle/>
          <a:p>
            <a:r>
              <a:rPr lang="de-DE" sz="1100" dirty="0">
                <a:solidFill>
                  <a:schemeClr val="tx1">
                    <a:lumMod val="65000"/>
                    <a:lumOff val="35000"/>
                  </a:schemeClr>
                </a:solidFill>
              </a:rPr>
              <a:t>unchanged</a:t>
            </a:r>
          </a:p>
        </p:txBody>
      </p:sp>
      <p:sp>
        <p:nvSpPr>
          <p:cNvPr id="75" name="TextBox 74"/>
          <p:cNvSpPr txBox="1"/>
          <p:nvPr/>
        </p:nvSpPr>
        <p:spPr>
          <a:xfrm>
            <a:off x="5807970" y="5758517"/>
            <a:ext cx="1099981" cy="261611"/>
          </a:xfrm>
          <a:prstGeom prst="rect">
            <a:avLst/>
          </a:prstGeom>
          <a:noFill/>
        </p:spPr>
        <p:txBody>
          <a:bodyPr wrap="none" lIns="91438" tIns="45719" rIns="91438" bIns="45719" rtlCol="0">
            <a:spAutoFit/>
          </a:bodyPr>
          <a:lstStyle/>
          <a:p>
            <a:r>
              <a:rPr lang="de-DE" sz="1100" dirty="0">
                <a:solidFill>
                  <a:schemeClr val="tx1">
                    <a:lumMod val="65000"/>
                    <a:lumOff val="35000"/>
                  </a:schemeClr>
                </a:solidFill>
              </a:rPr>
              <a:t>down-regulated</a:t>
            </a:r>
          </a:p>
        </p:txBody>
      </p:sp>
      <p:sp>
        <p:nvSpPr>
          <p:cNvPr id="9" name="TextBox 8"/>
          <p:cNvSpPr txBox="1"/>
          <p:nvPr/>
        </p:nvSpPr>
        <p:spPr>
          <a:xfrm>
            <a:off x="4044592" y="5816213"/>
            <a:ext cx="1019827" cy="261608"/>
          </a:xfrm>
          <a:prstGeom prst="rect">
            <a:avLst/>
          </a:prstGeom>
          <a:noFill/>
        </p:spPr>
        <p:txBody>
          <a:bodyPr wrap="none" lIns="91438" tIns="45719" rIns="91438" bIns="45719" rtlCol="0">
            <a:spAutoFit/>
          </a:bodyPr>
          <a:lstStyle/>
          <a:p>
            <a:r>
              <a:rPr lang="de-DE" sz="1100" i="1" dirty="0">
                <a:solidFill>
                  <a:schemeClr val="bg2">
                    <a:lumMod val="25000"/>
                  </a:schemeClr>
                </a:solidFill>
              </a:rPr>
              <a:t>mitochondrion</a:t>
            </a:r>
            <a:endParaRPr lang="en-US" sz="1100" i="1" dirty="0">
              <a:solidFill>
                <a:schemeClr val="bg2">
                  <a:lumMod val="25000"/>
                </a:schemeClr>
              </a:solidFill>
            </a:endParaRPr>
          </a:p>
        </p:txBody>
      </p:sp>
      <p:sp>
        <p:nvSpPr>
          <p:cNvPr id="76" name="TextBox 75"/>
          <p:cNvSpPr txBox="1"/>
          <p:nvPr/>
        </p:nvSpPr>
        <p:spPr>
          <a:xfrm>
            <a:off x="4063698" y="6021288"/>
            <a:ext cx="583810" cy="261608"/>
          </a:xfrm>
          <a:prstGeom prst="rect">
            <a:avLst/>
          </a:prstGeom>
          <a:noFill/>
        </p:spPr>
        <p:txBody>
          <a:bodyPr wrap="none" lIns="91438" tIns="45719" rIns="91438" bIns="45719" rtlCol="0">
            <a:spAutoFit/>
          </a:bodyPr>
          <a:lstStyle/>
          <a:p>
            <a:r>
              <a:rPr lang="de-DE" sz="1100" i="1" dirty="0">
                <a:solidFill>
                  <a:schemeClr val="bg2">
                    <a:lumMod val="25000"/>
                  </a:schemeClr>
                </a:solidFill>
              </a:rPr>
              <a:t>cytosol</a:t>
            </a:r>
            <a:endParaRPr lang="en-US" sz="1100" i="1" dirty="0">
              <a:solidFill>
                <a:schemeClr val="bg2">
                  <a:lumMod val="25000"/>
                </a:schemeClr>
              </a:solidFill>
            </a:endParaRPr>
          </a:p>
        </p:txBody>
      </p:sp>
      <p:sp>
        <p:nvSpPr>
          <p:cNvPr id="77" name="TextBox 76"/>
          <p:cNvSpPr txBox="1"/>
          <p:nvPr/>
        </p:nvSpPr>
        <p:spPr>
          <a:xfrm>
            <a:off x="4176847" y="4957426"/>
            <a:ext cx="556947" cy="276999"/>
          </a:xfrm>
          <a:prstGeom prst="rect">
            <a:avLst/>
          </a:prstGeom>
          <a:noFill/>
        </p:spPr>
        <p:txBody>
          <a:bodyPr wrap="none" lIns="91438" tIns="45719" rIns="91438" bIns="45719" rtlCol="0">
            <a:spAutoFit/>
          </a:bodyPr>
          <a:lstStyle/>
          <a:p>
            <a:r>
              <a:rPr lang="de-DE" sz="1200" b="1" dirty="0">
                <a:solidFill>
                  <a:schemeClr val="tx1">
                    <a:lumMod val="65000"/>
                    <a:lumOff val="35000"/>
                  </a:schemeClr>
                </a:solidFill>
              </a:rPr>
              <a:t>KGDH</a:t>
            </a:r>
            <a:endParaRPr lang="de-DE" sz="1100" dirty="0">
              <a:solidFill>
                <a:schemeClr val="tx1">
                  <a:lumMod val="65000"/>
                  <a:lumOff val="35000"/>
                </a:schemeClr>
              </a:solidFill>
            </a:endParaRPr>
          </a:p>
        </p:txBody>
      </p:sp>
      <p:grpSp>
        <p:nvGrpSpPr>
          <p:cNvPr id="78" name="Group 77"/>
          <p:cNvGrpSpPr/>
          <p:nvPr/>
        </p:nvGrpSpPr>
        <p:grpSpPr>
          <a:xfrm>
            <a:off x="6888088" y="3331143"/>
            <a:ext cx="2664296" cy="1728192"/>
            <a:chOff x="683568" y="4941168"/>
            <a:chExt cx="2664296" cy="1728192"/>
          </a:xfrm>
        </p:grpSpPr>
        <p:sp>
          <p:nvSpPr>
            <p:cNvPr id="79" name="Rectangle 78"/>
            <p:cNvSpPr/>
            <p:nvPr/>
          </p:nvSpPr>
          <p:spPr>
            <a:xfrm>
              <a:off x="683568" y="4941168"/>
              <a:ext cx="2664296" cy="172819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extBox 79"/>
            <p:cNvSpPr txBox="1"/>
            <p:nvPr/>
          </p:nvSpPr>
          <p:spPr>
            <a:xfrm>
              <a:off x="755576" y="5205099"/>
              <a:ext cx="2575919" cy="1272143"/>
            </a:xfrm>
            <a:prstGeom prst="rect">
              <a:avLst/>
            </a:prstGeom>
            <a:noFill/>
          </p:spPr>
          <p:txBody>
            <a:bodyPr wrap="none" rtlCol="0">
              <a:spAutoFit/>
            </a:bodyPr>
            <a:lstStyle/>
            <a:p>
              <a:r>
                <a:rPr lang="en-US" sz="1600" b="1" dirty="0"/>
                <a:t>ATP production </a:t>
              </a:r>
              <a:r>
                <a:rPr lang="en-US" sz="1500" dirty="0"/>
                <a:t>(estimate)</a:t>
              </a:r>
            </a:p>
            <a:p>
              <a:r>
                <a:rPr lang="en-US" sz="1500" b="1" dirty="0"/>
                <a:t>Glycolysis: </a:t>
              </a:r>
              <a:r>
                <a:rPr lang="en-US" sz="1500" dirty="0"/>
                <a:t>	</a:t>
              </a:r>
              <a:r>
                <a:rPr lang="en-US" sz="1200" dirty="0"/>
                <a:t>CTRL,   500 </a:t>
              </a:r>
              <a:r>
                <a:rPr lang="en-US" sz="1200" dirty="0" err="1"/>
                <a:t>pmol</a:t>
              </a:r>
              <a:r>
                <a:rPr lang="en-US" sz="1200" dirty="0"/>
                <a:t> / min</a:t>
              </a:r>
              <a:endParaRPr lang="en-US" sz="1500" dirty="0"/>
            </a:p>
            <a:p>
              <a:r>
                <a:rPr lang="en-US" sz="1500" dirty="0"/>
                <a:t>	</a:t>
              </a:r>
              <a:r>
                <a:rPr lang="en-US" sz="1200" dirty="0"/>
                <a:t>shPK5, 500 </a:t>
              </a:r>
              <a:r>
                <a:rPr lang="en-US" sz="1200" dirty="0" err="1"/>
                <a:t>pmol</a:t>
              </a:r>
              <a:r>
                <a:rPr lang="en-US" sz="1200" dirty="0"/>
                <a:t> / min</a:t>
              </a:r>
              <a:endParaRPr lang="en-US" sz="1500" dirty="0"/>
            </a:p>
            <a:p>
              <a:r>
                <a:rPr lang="en-US" sz="1500" b="1" dirty="0"/>
                <a:t>TCA:</a:t>
              </a:r>
              <a:r>
                <a:rPr lang="en-US" sz="1500" dirty="0"/>
                <a:t>	</a:t>
              </a:r>
              <a:r>
                <a:rPr lang="en-US" sz="1200" dirty="0"/>
                <a:t>CTRL,   470 </a:t>
              </a:r>
              <a:r>
                <a:rPr lang="en-US" sz="1200" dirty="0" err="1"/>
                <a:t>pmol</a:t>
              </a:r>
              <a:r>
                <a:rPr lang="en-US" sz="1200" dirty="0"/>
                <a:t> / min</a:t>
              </a:r>
              <a:endParaRPr lang="en-US" sz="1500" dirty="0"/>
            </a:p>
            <a:p>
              <a:r>
                <a:rPr lang="en-US" sz="1500" dirty="0"/>
                <a:t>	</a:t>
              </a:r>
              <a:r>
                <a:rPr lang="en-US" sz="1200" dirty="0"/>
                <a:t>shPK5, 60   </a:t>
              </a:r>
              <a:r>
                <a:rPr lang="en-US" sz="1200" dirty="0" err="1"/>
                <a:t>pmol</a:t>
              </a:r>
              <a:r>
                <a:rPr lang="en-US" sz="1200" dirty="0"/>
                <a:t> / min</a:t>
              </a:r>
              <a:endParaRPr lang="en-US" sz="1500" dirty="0"/>
            </a:p>
          </p:txBody>
        </p:sp>
      </p:grpSp>
      <p:sp>
        <p:nvSpPr>
          <p:cNvPr id="82" name="Title 1"/>
          <p:cNvSpPr txBox="1">
            <a:spLocks/>
          </p:cNvSpPr>
          <p:nvPr/>
        </p:nvSpPr>
        <p:spPr bwMode="auto">
          <a:xfrm>
            <a:off x="41565" y="2"/>
            <a:ext cx="12083143" cy="1470025"/>
          </a:xfrm>
          <a:prstGeom prst="rect">
            <a:avLst/>
          </a:prstGeom>
          <a:noFill/>
          <a:ln w="12700">
            <a:noFill/>
            <a:miter lim="800000"/>
            <a:headEnd/>
            <a:tailEnd/>
          </a:ln>
        </p:spPr>
        <p:txBody>
          <a:bodyPr vert="horz" wrap="square" lIns="38099" tIns="38099" rIns="38099" bIns="38099" numCol="1" anchor="ctr" anchorCtr="0" compatLnSpc="1">
            <a:prstTxWarp prst="textNoShape">
              <a:avLst/>
            </a:prstTxWarp>
          </a:bodyPr>
          <a:lstStyle/>
          <a:p>
            <a:pPr lvl="0" eaLnBrk="0" fontAlgn="base" hangingPunct="0">
              <a:spcBef>
                <a:spcPct val="0"/>
              </a:spcBef>
              <a:spcAft>
                <a:spcPct val="0"/>
              </a:spcAft>
              <a:defRPr/>
            </a:pPr>
            <a:r>
              <a:rPr lang="en-US" sz="2800" kern="0" dirty="0">
                <a:latin typeface="Calibri" panose="020F0502020204030204" pitchFamily="34" charset="0"/>
                <a:ea typeface="+mj-ea"/>
                <a:cs typeface="+mj-cs"/>
                <a:sym typeface="Arial" charset="0"/>
              </a:rPr>
              <a:t>ARK5 (AMPK related kinase 5) regulates mitochondrial metabolism and is a target of synthetic lethality in MYC driven cancer cells</a:t>
            </a:r>
          </a:p>
        </p:txBody>
      </p:sp>
      <p:sp>
        <p:nvSpPr>
          <p:cNvPr id="81" name="TextBox 50"/>
          <p:cNvSpPr txBox="1"/>
          <p:nvPr/>
        </p:nvSpPr>
        <p:spPr>
          <a:xfrm>
            <a:off x="10506730" y="5829592"/>
            <a:ext cx="1723549" cy="297517"/>
          </a:xfrm>
          <a:prstGeom prst="rect">
            <a:avLst/>
          </a:prstGeom>
          <a:noFill/>
        </p:spPr>
        <p:txBody>
          <a:bodyPr wrap="none" lIns="91438" tIns="45719" rIns="91438" bIns="45719" rtlCol="0">
            <a:spAutoFit/>
          </a:bodyPr>
          <a:lstStyle/>
          <a:p>
            <a:r>
              <a:rPr lang="en-US" sz="1300" dirty="0" err="1"/>
              <a:t>Lui</a:t>
            </a:r>
            <a:r>
              <a:rPr lang="en-US" sz="1300" dirty="0"/>
              <a:t> et al. Nature, 2012</a:t>
            </a:r>
          </a:p>
        </p:txBody>
      </p:sp>
    </p:spTree>
    <p:extLst>
      <p:ext uri="{BB962C8B-B14F-4D97-AF65-F5344CB8AC3E}">
        <p14:creationId xmlns:p14="http://schemas.microsoft.com/office/powerpoint/2010/main" xmlns="" val="9762629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 name="Rectangle 66"/>
          <p:cNvSpPr/>
          <p:nvPr/>
        </p:nvSpPr>
        <p:spPr>
          <a:xfrm>
            <a:off x="6960655" y="1623724"/>
            <a:ext cx="431491" cy="1043331"/>
          </a:xfrm>
          <a:prstGeom prst="rect">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en-US"/>
          </a:p>
        </p:txBody>
      </p:sp>
      <p:sp>
        <p:nvSpPr>
          <p:cNvPr id="7" name="Rectangle 6"/>
          <p:cNvSpPr/>
          <p:nvPr/>
        </p:nvSpPr>
        <p:spPr>
          <a:xfrm>
            <a:off x="8375207" y="1626490"/>
            <a:ext cx="457099" cy="1040567"/>
          </a:xfrm>
          <a:prstGeom prst="rect">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en-US"/>
          </a:p>
        </p:txBody>
      </p:sp>
      <p:sp>
        <p:nvSpPr>
          <p:cNvPr id="69" name="Rectangle 68"/>
          <p:cNvSpPr/>
          <p:nvPr/>
        </p:nvSpPr>
        <p:spPr>
          <a:xfrm>
            <a:off x="9868223" y="1518314"/>
            <a:ext cx="404243" cy="1202081"/>
          </a:xfrm>
          <a:prstGeom prst="rect">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en-US"/>
          </a:p>
        </p:txBody>
      </p:sp>
      <p:sp>
        <p:nvSpPr>
          <p:cNvPr id="4" name="Rectangle 3"/>
          <p:cNvSpPr/>
          <p:nvPr/>
        </p:nvSpPr>
        <p:spPr>
          <a:xfrm>
            <a:off x="6578127" y="1623725"/>
            <a:ext cx="360040" cy="12889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en-US"/>
          </a:p>
        </p:txBody>
      </p:sp>
      <p:sp>
        <p:nvSpPr>
          <p:cNvPr id="3" name="Rectangle 2"/>
          <p:cNvSpPr/>
          <p:nvPr/>
        </p:nvSpPr>
        <p:spPr>
          <a:xfrm>
            <a:off x="9408368" y="1484786"/>
            <a:ext cx="432048" cy="12356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en-US"/>
          </a:p>
        </p:txBody>
      </p:sp>
      <p:sp>
        <p:nvSpPr>
          <p:cNvPr id="14" name="Rounded Rectangle 13"/>
          <p:cNvSpPr/>
          <p:nvPr/>
        </p:nvSpPr>
        <p:spPr>
          <a:xfrm>
            <a:off x="3335920" y="4388191"/>
            <a:ext cx="1897672" cy="1705107"/>
          </a:xfrm>
          <a:prstGeom prst="roundRect">
            <a:avLst/>
          </a:prstGeom>
          <a:solidFill>
            <a:schemeClr val="accent1">
              <a:lumMod val="20000"/>
              <a:lumOff val="80000"/>
            </a:schemeClr>
          </a:solidFill>
          <a:ln w="38100" cmpd="thickThi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dirty="0"/>
          </a:p>
        </p:txBody>
      </p:sp>
      <p:sp>
        <p:nvSpPr>
          <p:cNvPr id="6" name="Slide Number Placeholder 5"/>
          <p:cNvSpPr>
            <a:spLocks noGrp="1"/>
          </p:cNvSpPr>
          <p:nvPr>
            <p:ph type="sldNum" sz="quarter" idx="12"/>
          </p:nvPr>
        </p:nvSpPr>
        <p:spPr/>
        <p:txBody>
          <a:bodyPr/>
          <a:lstStyle/>
          <a:p>
            <a:fld id="{FCFFB291-3809-924B-B219-BF82BEEBDF50}" type="slidenum">
              <a:rPr lang="de-DE" smtClean="0"/>
              <a:pPr/>
              <a:t>20</a:t>
            </a:fld>
            <a:endParaRPr lang="de-DE"/>
          </a:p>
        </p:txBody>
      </p:sp>
      <p:grpSp>
        <p:nvGrpSpPr>
          <p:cNvPr id="122" name="Group 121"/>
          <p:cNvGrpSpPr/>
          <p:nvPr/>
        </p:nvGrpSpPr>
        <p:grpSpPr>
          <a:xfrm>
            <a:off x="3776278" y="1538789"/>
            <a:ext cx="1548175" cy="3799876"/>
            <a:chOff x="3671898" y="1898828"/>
            <a:chExt cx="1548174" cy="3799876"/>
          </a:xfrm>
          <a:solidFill>
            <a:schemeClr val="bg1"/>
          </a:solidFill>
        </p:grpSpPr>
        <p:sp>
          <p:nvSpPr>
            <p:cNvPr id="123" name="Oval 2"/>
            <p:cNvSpPr>
              <a:spLocks/>
            </p:cNvSpPr>
            <p:nvPr/>
          </p:nvSpPr>
          <p:spPr bwMode="auto">
            <a:xfrm rot="5400000">
              <a:off x="3760788" y="4744616"/>
              <a:ext cx="973138" cy="935037"/>
            </a:xfrm>
            <a:prstGeom prst="ellipse">
              <a:avLst/>
            </a:prstGeom>
            <a:grpFill/>
            <a:ln w="38100">
              <a:solidFill>
                <a:srgbClr val="960000"/>
              </a:solidFill>
              <a:round/>
              <a:headEnd/>
              <a:tailEnd/>
            </a:ln>
          </p:spPr>
          <p:txBody>
            <a:bodyPr lIns="0" tIns="0" rIns="0" bIns="0"/>
            <a:lstStyle/>
            <a:p>
              <a:endParaRPr lang="en-US"/>
            </a:p>
          </p:txBody>
        </p:sp>
        <p:sp>
          <p:nvSpPr>
            <p:cNvPr id="124" name="Line 3"/>
            <p:cNvSpPr>
              <a:spLocks noChangeShapeType="1"/>
            </p:cNvSpPr>
            <p:nvPr/>
          </p:nvSpPr>
          <p:spPr bwMode="auto">
            <a:xfrm rot="10800000">
              <a:off x="4257919" y="2878280"/>
              <a:ext cx="25156" cy="1818710"/>
            </a:xfrm>
            <a:prstGeom prst="line">
              <a:avLst/>
            </a:prstGeom>
            <a:grpFill/>
            <a:ln w="38100">
              <a:solidFill>
                <a:srgbClr val="4A7DBB"/>
              </a:solidFill>
              <a:round/>
              <a:headEnd/>
              <a:tailEnd/>
            </a:ln>
          </p:spPr>
          <p:txBody>
            <a:bodyPr lIns="0" tIns="0" rIns="0" bIns="0"/>
            <a:lstStyle/>
            <a:p>
              <a:endParaRPr lang="en-US"/>
            </a:p>
          </p:txBody>
        </p:sp>
        <p:sp>
          <p:nvSpPr>
            <p:cNvPr id="125" name="Line 4"/>
            <p:cNvSpPr>
              <a:spLocks noChangeShapeType="1"/>
            </p:cNvSpPr>
            <p:nvPr/>
          </p:nvSpPr>
          <p:spPr bwMode="auto">
            <a:xfrm>
              <a:off x="4167939" y="2204616"/>
              <a:ext cx="842686" cy="0"/>
            </a:xfrm>
            <a:prstGeom prst="line">
              <a:avLst/>
            </a:prstGeom>
            <a:grpFill/>
            <a:ln w="38100">
              <a:solidFill>
                <a:srgbClr val="4A7DBB"/>
              </a:solidFill>
              <a:round/>
              <a:headEnd/>
              <a:tailEnd/>
            </a:ln>
          </p:spPr>
          <p:txBody>
            <a:bodyPr lIns="0" tIns="0" rIns="0" bIns="0"/>
            <a:lstStyle/>
            <a:p>
              <a:endParaRPr lang="en-US"/>
            </a:p>
          </p:txBody>
        </p:sp>
        <p:sp>
          <p:nvSpPr>
            <p:cNvPr id="126" name="Line 5"/>
            <p:cNvSpPr>
              <a:spLocks noChangeShapeType="1"/>
            </p:cNvSpPr>
            <p:nvPr/>
          </p:nvSpPr>
          <p:spPr bwMode="auto">
            <a:xfrm flipH="1">
              <a:off x="3671898" y="4618887"/>
              <a:ext cx="899307" cy="129342"/>
            </a:xfrm>
            <a:prstGeom prst="line">
              <a:avLst/>
            </a:prstGeom>
            <a:grpFill/>
            <a:ln w="38100">
              <a:solidFill>
                <a:srgbClr val="4A7DBB"/>
              </a:solidFill>
              <a:round/>
              <a:headEnd/>
              <a:tailEnd/>
            </a:ln>
          </p:spPr>
          <p:txBody>
            <a:bodyPr lIns="0" tIns="0" rIns="0" bIns="0"/>
            <a:lstStyle/>
            <a:p>
              <a:endParaRPr lang="en-US"/>
            </a:p>
          </p:txBody>
        </p:sp>
        <p:sp>
          <p:nvSpPr>
            <p:cNvPr id="127" name="Line 6"/>
            <p:cNvSpPr>
              <a:spLocks noChangeShapeType="1"/>
            </p:cNvSpPr>
            <p:nvPr/>
          </p:nvSpPr>
          <p:spPr bwMode="auto">
            <a:xfrm>
              <a:off x="4517200" y="5630215"/>
              <a:ext cx="702872" cy="0"/>
            </a:xfrm>
            <a:prstGeom prst="line">
              <a:avLst/>
            </a:prstGeom>
            <a:grpFill/>
            <a:ln w="38100">
              <a:solidFill>
                <a:srgbClr val="960000"/>
              </a:solidFill>
              <a:round/>
              <a:headEnd/>
              <a:tailEnd/>
            </a:ln>
          </p:spPr>
          <p:txBody>
            <a:bodyPr lIns="0" tIns="0" rIns="0" bIns="0"/>
            <a:lstStyle/>
            <a:p>
              <a:endParaRPr lang="en-US"/>
            </a:p>
          </p:txBody>
        </p:sp>
        <p:sp>
          <p:nvSpPr>
            <p:cNvPr id="128" name="Line 7"/>
            <p:cNvSpPr>
              <a:spLocks noChangeShapeType="1"/>
            </p:cNvSpPr>
            <p:nvPr/>
          </p:nvSpPr>
          <p:spPr bwMode="auto">
            <a:xfrm>
              <a:off x="3863205" y="2881745"/>
              <a:ext cx="431800" cy="0"/>
            </a:xfrm>
            <a:prstGeom prst="line">
              <a:avLst/>
            </a:prstGeom>
            <a:grpFill/>
            <a:ln w="38100">
              <a:solidFill>
                <a:srgbClr val="4A7DBB"/>
              </a:solidFill>
              <a:round/>
              <a:headEnd/>
              <a:tailEnd/>
            </a:ln>
          </p:spPr>
          <p:txBody>
            <a:bodyPr lIns="0" tIns="0" rIns="0" bIns="0"/>
            <a:lstStyle/>
            <a:p>
              <a:endParaRPr lang="en-US"/>
            </a:p>
          </p:txBody>
        </p:sp>
        <p:sp>
          <p:nvSpPr>
            <p:cNvPr id="129" name="Line 3"/>
            <p:cNvSpPr>
              <a:spLocks noChangeShapeType="1"/>
            </p:cNvSpPr>
            <p:nvPr/>
          </p:nvSpPr>
          <p:spPr bwMode="auto">
            <a:xfrm rot="10800000">
              <a:off x="4152177" y="1898828"/>
              <a:ext cx="7880" cy="973173"/>
            </a:xfrm>
            <a:prstGeom prst="line">
              <a:avLst/>
            </a:prstGeom>
            <a:grpFill/>
            <a:ln w="38100">
              <a:solidFill>
                <a:srgbClr val="4A7DBB"/>
              </a:solidFill>
              <a:round/>
              <a:headEnd/>
              <a:tailEnd/>
            </a:ln>
          </p:spPr>
          <p:txBody>
            <a:bodyPr lIns="0" tIns="0" rIns="0" bIns="0"/>
            <a:lstStyle/>
            <a:p>
              <a:endParaRPr lang="en-US"/>
            </a:p>
          </p:txBody>
        </p:sp>
      </p:grpSp>
      <p:sp>
        <p:nvSpPr>
          <p:cNvPr id="130" name="Oval 129"/>
          <p:cNvSpPr/>
          <p:nvPr/>
        </p:nvSpPr>
        <p:spPr>
          <a:xfrm>
            <a:off x="4205736" y="1484785"/>
            <a:ext cx="108013" cy="108012"/>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1" name="Oval 130"/>
          <p:cNvSpPr/>
          <p:nvPr/>
        </p:nvSpPr>
        <p:spPr>
          <a:xfrm>
            <a:off x="4206362" y="1775446"/>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2" name="Oval 131"/>
          <p:cNvSpPr/>
          <p:nvPr/>
        </p:nvSpPr>
        <p:spPr>
          <a:xfrm>
            <a:off x="4202551" y="1988841"/>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3" name="Oval 132"/>
          <p:cNvSpPr/>
          <p:nvPr/>
        </p:nvSpPr>
        <p:spPr>
          <a:xfrm>
            <a:off x="4305495" y="2939138"/>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4" name="Oval 133"/>
          <p:cNvSpPr/>
          <p:nvPr/>
        </p:nvSpPr>
        <p:spPr>
          <a:xfrm>
            <a:off x="3734133" y="4312186"/>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5" name="Oval 134"/>
          <p:cNvSpPr/>
          <p:nvPr/>
        </p:nvSpPr>
        <p:spPr>
          <a:xfrm>
            <a:off x="4302221" y="3982869"/>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6" name="Oval 135"/>
          <p:cNvSpPr/>
          <p:nvPr/>
        </p:nvSpPr>
        <p:spPr>
          <a:xfrm>
            <a:off x="4479997" y="4334850"/>
            <a:ext cx="108012" cy="106679"/>
          </a:xfrm>
          <a:prstGeom prst="ellipse">
            <a:avLst/>
          </a:prstGeom>
          <a:solidFill>
            <a:srgbClr val="7030A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7" name="Oval 136"/>
          <p:cNvSpPr/>
          <p:nvPr/>
        </p:nvSpPr>
        <p:spPr>
          <a:xfrm>
            <a:off x="4795657" y="4798755"/>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8" name="Oval 137"/>
          <p:cNvSpPr/>
          <p:nvPr/>
        </p:nvSpPr>
        <p:spPr>
          <a:xfrm>
            <a:off x="4724334" y="4545837"/>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39" name="Oval 138"/>
          <p:cNvSpPr/>
          <p:nvPr/>
        </p:nvSpPr>
        <p:spPr>
          <a:xfrm>
            <a:off x="3955655" y="5141191"/>
            <a:ext cx="108012" cy="106679"/>
          </a:xfrm>
          <a:prstGeom prst="ellipse">
            <a:avLst/>
          </a:prstGeom>
          <a:solidFill>
            <a:srgbClr val="7030A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0" name="Oval 139"/>
          <p:cNvSpPr/>
          <p:nvPr/>
        </p:nvSpPr>
        <p:spPr>
          <a:xfrm>
            <a:off x="3847643" y="4589095"/>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1" name="Oval 140"/>
          <p:cNvSpPr/>
          <p:nvPr/>
        </p:nvSpPr>
        <p:spPr>
          <a:xfrm>
            <a:off x="3811470" y="4908839"/>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2" name="Oval 141"/>
          <p:cNvSpPr/>
          <p:nvPr/>
        </p:nvSpPr>
        <p:spPr>
          <a:xfrm>
            <a:off x="4626695" y="1781026"/>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3" name="Oval 142"/>
          <p:cNvSpPr/>
          <p:nvPr/>
        </p:nvSpPr>
        <p:spPr>
          <a:xfrm>
            <a:off x="5045057" y="1781026"/>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4" name="Oval 143"/>
          <p:cNvSpPr/>
          <p:nvPr/>
        </p:nvSpPr>
        <p:spPr>
          <a:xfrm>
            <a:off x="4567575" y="5216837"/>
            <a:ext cx="108012" cy="106679"/>
          </a:xfrm>
          <a:prstGeom prst="ellipse">
            <a:avLst/>
          </a:prstGeom>
          <a:solidFill>
            <a:schemeClr val="accent6">
              <a:lumMod val="7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5" name="Oval 144"/>
          <p:cNvSpPr/>
          <p:nvPr/>
        </p:nvSpPr>
        <p:spPr>
          <a:xfrm>
            <a:off x="4425991" y="4205509"/>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6" name="Oval 145"/>
          <p:cNvSpPr/>
          <p:nvPr/>
        </p:nvSpPr>
        <p:spPr>
          <a:xfrm>
            <a:off x="4305495" y="3423221"/>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7" name="Oval 146"/>
          <p:cNvSpPr/>
          <p:nvPr/>
        </p:nvSpPr>
        <p:spPr>
          <a:xfrm>
            <a:off x="4206362" y="2204865"/>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8" name="Oval 147"/>
          <p:cNvSpPr/>
          <p:nvPr/>
        </p:nvSpPr>
        <p:spPr>
          <a:xfrm>
            <a:off x="4075474" y="2451775"/>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49" name="Oval 148"/>
          <p:cNvSpPr/>
          <p:nvPr/>
        </p:nvSpPr>
        <p:spPr>
          <a:xfrm>
            <a:off x="4302221" y="2458623"/>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50" name="Oval 149"/>
          <p:cNvSpPr/>
          <p:nvPr/>
        </p:nvSpPr>
        <p:spPr>
          <a:xfrm>
            <a:off x="4302221" y="2705534"/>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51" name="Oval 150"/>
          <p:cNvSpPr/>
          <p:nvPr/>
        </p:nvSpPr>
        <p:spPr>
          <a:xfrm>
            <a:off x="4305495" y="3675222"/>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52" name="Oval 151"/>
          <p:cNvSpPr/>
          <p:nvPr/>
        </p:nvSpPr>
        <p:spPr>
          <a:xfrm>
            <a:off x="5070174" y="5216054"/>
            <a:ext cx="108012" cy="10667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153" name="TextBox 152"/>
          <p:cNvSpPr txBox="1"/>
          <p:nvPr/>
        </p:nvSpPr>
        <p:spPr>
          <a:xfrm>
            <a:off x="2567610" y="1700809"/>
            <a:ext cx="1218406" cy="384719"/>
          </a:xfrm>
          <a:prstGeom prst="rect">
            <a:avLst/>
          </a:prstGeom>
          <a:noFill/>
        </p:spPr>
        <p:txBody>
          <a:bodyPr wrap="none" lIns="91438" tIns="45719" rIns="91438" bIns="45719" rtlCol="0">
            <a:spAutoFit/>
          </a:bodyPr>
          <a:lstStyle/>
          <a:p>
            <a:r>
              <a:rPr lang="de-DE" b="1" i="1" dirty="0">
                <a:solidFill>
                  <a:schemeClr val="tx1">
                    <a:lumMod val="65000"/>
                    <a:lumOff val="35000"/>
                  </a:schemeClr>
                </a:solidFill>
                <a:latin typeface="+mj-lt"/>
              </a:rPr>
              <a:t>Glycolysis I</a:t>
            </a:r>
            <a:endParaRPr lang="en-US" b="1" i="1" dirty="0">
              <a:solidFill>
                <a:schemeClr val="tx1">
                  <a:lumMod val="65000"/>
                  <a:lumOff val="35000"/>
                </a:schemeClr>
              </a:solidFill>
              <a:latin typeface="+mj-lt"/>
            </a:endParaRPr>
          </a:p>
        </p:txBody>
      </p:sp>
      <p:sp>
        <p:nvSpPr>
          <p:cNvPr id="154" name="TextBox 153"/>
          <p:cNvSpPr txBox="1"/>
          <p:nvPr/>
        </p:nvSpPr>
        <p:spPr>
          <a:xfrm>
            <a:off x="4940885" y="1945167"/>
            <a:ext cx="582207" cy="384719"/>
          </a:xfrm>
          <a:prstGeom prst="rect">
            <a:avLst/>
          </a:prstGeom>
          <a:solidFill>
            <a:schemeClr val="bg1"/>
          </a:solidFill>
        </p:spPr>
        <p:txBody>
          <a:bodyPr wrap="none" lIns="91438" tIns="45719" rIns="91438" bIns="45719" rtlCol="0">
            <a:spAutoFit/>
          </a:bodyPr>
          <a:lstStyle/>
          <a:p>
            <a:r>
              <a:rPr lang="de-DE" b="1" i="1" dirty="0">
                <a:solidFill>
                  <a:schemeClr val="tx1">
                    <a:lumMod val="65000"/>
                    <a:lumOff val="35000"/>
                  </a:schemeClr>
                </a:solidFill>
                <a:latin typeface="+mj-lt"/>
              </a:rPr>
              <a:t>OPP</a:t>
            </a:r>
            <a:endParaRPr lang="en-US" b="1" i="1" dirty="0">
              <a:solidFill>
                <a:schemeClr val="tx1">
                  <a:lumMod val="65000"/>
                  <a:lumOff val="35000"/>
                </a:schemeClr>
              </a:solidFill>
              <a:latin typeface="+mj-lt"/>
            </a:endParaRPr>
          </a:p>
        </p:txBody>
      </p:sp>
      <p:sp>
        <p:nvSpPr>
          <p:cNvPr id="155" name="TextBox 154"/>
          <p:cNvSpPr txBox="1"/>
          <p:nvPr/>
        </p:nvSpPr>
        <p:spPr>
          <a:xfrm>
            <a:off x="4947827" y="4825199"/>
            <a:ext cx="1585302" cy="384719"/>
          </a:xfrm>
          <a:prstGeom prst="rect">
            <a:avLst/>
          </a:prstGeom>
          <a:noFill/>
        </p:spPr>
        <p:txBody>
          <a:bodyPr wrap="none" lIns="91438" tIns="45719" rIns="91438" bIns="45719" rtlCol="0">
            <a:spAutoFit/>
          </a:bodyPr>
          <a:lstStyle/>
          <a:p>
            <a:r>
              <a:rPr lang="de-DE" b="1" i="1" dirty="0">
                <a:solidFill>
                  <a:schemeClr val="tx1">
                    <a:lumMod val="65000"/>
                    <a:lumOff val="35000"/>
                  </a:schemeClr>
                </a:solidFill>
                <a:latin typeface="+mj-lt"/>
              </a:rPr>
              <a:t>Glutaminolysis</a:t>
            </a:r>
            <a:endParaRPr lang="en-US" b="1" i="1" dirty="0">
              <a:solidFill>
                <a:schemeClr val="tx1">
                  <a:lumMod val="65000"/>
                  <a:lumOff val="35000"/>
                </a:schemeClr>
              </a:solidFill>
              <a:latin typeface="+mj-lt"/>
            </a:endParaRPr>
          </a:p>
        </p:txBody>
      </p:sp>
      <p:sp>
        <p:nvSpPr>
          <p:cNvPr id="156" name="TextBox 155"/>
          <p:cNvSpPr txBox="1"/>
          <p:nvPr/>
        </p:nvSpPr>
        <p:spPr>
          <a:xfrm>
            <a:off x="3824429" y="5346765"/>
            <a:ext cx="1077599" cy="384719"/>
          </a:xfrm>
          <a:prstGeom prst="rect">
            <a:avLst/>
          </a:prstGeom>
          <a:noFill/>
        </p:spPr>
        <p:txBody>
          <a:bodyPr wrap="none" lIns="91438" tIns="45719" rIns="91438" bIns="45719" rtlCol="0">
            <a:spAutoFit/>
          </a:bodyPr>
          <a:lstStyle/>
          <a:p>
            <a:r>
              <a:rPr lang="de-DE" b="1" i="1" dirty="0">
                <a:solidFill>
                  <a:schemeClr val="tx1">
                    <a:lumMod val="65000"/>
                    <a:lumOff val="35000"/>
                  </a:schemeClr>
                </a:solidFill>
                <a:latin typeface="+mj-lt"/>
              </a:rPr>
              <a:t>TCA cycle</a:t>
            </a:r>
            <a:endParaRPr lang="en-US" b="1" i="1" dirty="0">
              <a:solidFill>
                <a:schemeClr val="tx1">
                  <a:lumMod val="65000"/>
                  <a:lumOff val="35000"/>
                </a:schemeClr>
              </a:solidFill>
              <a:latin typeface="+mj-lt"/>
            </a:endParaRPr>
          </a:p>
        </p:txBody>
      </p:sp>
      <p:sp>
        <p:nvSpPr>
          <p:cNvPr id="157" name="TextBox 156"/>
          <p:cNvSpPr txBox="1"/>
          <p:nvPr/>
        </p:nvSpPr>
        <p:spPr>
          <a:xfrm>
            <a:off x="2567609" y="3894147"/>
            <a:ext cx="1473541" cy="384719"/>
          </a:xfrm>
          <a:prstGeom prst="rect">
            <a:avLst/>
          </a:prstGeom>
          <a:noFill/>
        </p:spPr>
        <p:txBody>
          <a:bodyPr wrap="none" lIns="91438" tIns="45719" rIns="91438" bIns="45719" rtlCol="0">
            <a:spAutoFit/>
          </a:bodyPr>
          <a:lstStyle/>
          <a:p>
            <a:r>
              <a:rPr lang="de-DE" b="1" i="1" dirty="0">
                <a:solidFill>
                  <a:schemeClr val="tx1">
                    <a:lumMod val="65000"/>
                    <a:lumOff val="35000"/>
                  </a:schemeClr>
                </a:solidFill>
                <a:latin typeface="+mj-lt"/>
              </a:rPr>
              <a:t>Fermentation</a:t>
            </a:r>
            <a:endParaRPr lang="en-US" b="1" i="1" dirty="0">
              <a:solidFill>
                <a:schemeClr val="tx1">
                  <a:lumMod val="65000"/>
                  <a:lumOff val="35000"/>
                </a:schemeClr>
              </a:solidFill>
              <a:latin typeface="+mj-lt"/>
            </a:endParaRPr>
          </a:p>
        </p:txBody>
      </p:sp>
      <p:sp>
        <p:nvSpPr>
          <p:cNvPr id="158" name="TextBox 157"/>
          <p:cNvSpPr txBox="1"/>
          <p:nvPr/>
        </p:nvSpPr>
        <p:spPr>
          <a:xfrm>
            <a:off x="2567609" y="2852937"/>
            <a:ext cx="1276115" cy="384719"/>
          </a:xfrm>
          <a:prstGeom prst="rect">
            <a:avLst/>
          </a:prstGeom>
          <a:noFill/>
        </p:spPr>
        <p:txBody>
          <a:bodyPr wrap="none" lIns="91438" tIns="45719" rIns="91438" bIns="45719" rtlCol="0">
            <a:spAutoFit/>
          </a:bodyPr>
          <a:lstStyle/>
          <a:p>
            <a:r>
              <a:rPr lang="de-DE" b="1" i="1" dirty="0">
                <a:solidFill>
                  <a:schemeClr val="tx1">
                    <a:lumMod val="65000"/>
                    <a:lumOff val="35000"/>
                  </a:schemeClr>
                </a:solidFill>
                <a:latin typeface="+mj-lt"/>
              </a:rPr>
              <a:t>Glycolysis II</a:t>
            </a:r>
            <a:endParaRPr lang="en-US" b="1" i="1" dirty="0">
              <a:solidFill>
                <a:schemeClr val="tx1">
                  <a:lumMod val="65000"/>
                  <a:lumOff val="35000"/>
                </a:schemeClr>
              </a:solidFill>
              <a:latin typeface="+mj-lt"/>
            </a:endParaRPr>
          </a:p>
        </p:txBody>
      </p:sp>
      <p:sp>
        <p:nvSpPr>
          <p:cNvPr id="161" name="Rectangle 160"/>
          <p:cNvSpPr/>
          <p:nvPr/>
        </p:nvSpPr>
        <p:spPr>
          <a:xfrm>
            <a:off x="4403287" y="5241418"/>
            <a:ext cx="108539" cy="131799"/>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51" name="TextBox 50"/>
          <p:cNvSpPr txBox="1"/>
          <p:nvPr/>
        </p:nvSpPr>
        <p:spPr>
          <a:xfrm>
            <a:off x="10506730" y="5829592"/>
            <a:ext cx="1723549" cy="297517"/>
          </a:xfrm>
          <a:prstGeom prst="rect">
            <a:avLst/>
          </a:prstGeom>
          <a:noFill/>
        </p:spPr>
        <p:txBody>
          <a:bodyPr wrap="none" lIns="91438" tIns="45719" rIns="91438" bIns="45719" rtlCol="0">
            <a:spAutoFit/>
          </a:bodyPr>
          <a:lstStyle/>
          <a:p>
            <a:r>
              <a:rPr lang="en-US" sz="1300" dirty="0" err="1"/>
              <a:t>Lui</a:t>
            </a:r>
            <a:r>
              <a:rPr lang="en-US" sz="1300" dirty="0"/>
              <a:t> et al. Nature, 2012</a:t>
            </a:r>
          </a:p>
        </p:txBody>
      </p:sp>
      <p:sp>
        <p:nvSpPr>
          <p:cNvPr id="59" name="Rectangle 58"/>
          <p:cNvSpPr/>
          <p:nvPr/>
        </p:nvSpPr>
        <p:spPr>
          <a:xfrm>
            <a:off x="3321861" y="5062733"/>
            <a:ext cx="108539" cy="13179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solidFill>
                <a:schemeClr val="tx1">
                  <a:lumMod val="65000"/>
                  <a:lumOff val="35000"/>
                </a:schemeClr>
              </a:solidFill>
            </a:endParaRPr>
          </a:p>
        </p:txBody>
      </p:sp>
      <p:sp>
        <p:nvSpPr>
          <p:cNvPr id="60" name="Rectangle 59"/>
          <p:cNvSpPr/>
          <p:nvPr/>
        </p:nvSpPr>
        <p:spPr>
          <a:xfrm>
            <a:off x="3321861" y="5540410"/>
            <a:ext cx="108539" cy="13179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61" name="TextBox 60"/>
          <p:cNvSpPr txBox="1"/>
          <p:nvPr/>
        </p:nvSpPr>
        <p:spPr>
          <a:xfrm>
            <a:off x="2264399" y="4991638"/>
            <a:ext cx="1002197" cy="446276"/>
          </a:xfrm>
          <a:prstGeom prst="rect">
            <a:avLst/>
          </a:prstGeom>
          <a:noFill/>
        </p:spPr>
        <p:txBody>
          <a:bodyPr wrap="none" lIns="91438" tIns="45719" rIns="91438" bIns="45719" rtlCol="0">
            <a:spAutoFit/>
          </a:bodyPr>
          <a:lstStyle/>
          <a:p>
            <a:r>
              <a:rPr lang="de-DE" sz="1200" b="1" dirty="0" err="1">
                <a:solidFill>
                  <a:schemeClr val="tx1">
                    <a:lumMod val="65000"/>
                    <a:lumOff val="35000"/>
                  </a:schemeClr>
                </a:solidFill>
              </a:rPr>
              <a:t>Complex</a:t>
            </a:r>
            <a:r>
              <a:rPr lang="de-DE" sz="1200" b="1" dirty="0">
                <a:solidFill>
                  <a:schemeClr val="tx1">
                    <a:lumMod val="65000"/>
                    <a:lumOff val="35000"/>
                  </a:schemeClr>
                </a:solidFill>
              </a:rPr>
              <a:t> II</a:t>
            </a:r>
          </a:p>
          <a:p>
            <a:r>
              <a:rPr lang="de-DE" sz="1100" dirty="0">
                <a:solidFill>
                  <a:schemeClr val="tx1">
                    <a:lumMod val="65000"/>
                    <a:lumOff val="35000"/>
                  </a:schemeClr>
                </a:solidFill>
              </a:rPr>
              <a:t>Succinate DH  </a:t>
            </a:r>
          </a:p>
        </p:txBody>
      </p:sp>
      <p:sp>
        <p:nvSpPr>
          <p:cNvPr id="62" name="TextBox 61"/>
          <p:cNvSpPr txBox="1"/>
          <p:nvPr/>
        </p:nvSpPr>
        <p:spPr>
          <a:xfrm>
            <a:off x="2264399" y="5430997"/>
            <a:ext cx="1167307" cy="446276"/>
          </a:xfrm>
          <a:prstGeom prst="rect">
            <a:avLst/>
          </a:prstGeom>
          <a:noFill/>
        </p:spPr>
        <p:txBody>
          <a:bodyPr wrap="none" lIns="91438" tIns="45719" rIns="91438" bIns="45719" rtlCol="0">
            <a:spAutoFit/>
          </a:bodyPr>
          <a:lstStyle/>
          <a:p>
            <a:r>
              <a:rPr lang="de-DE" sz="1200" b="1" dirty="0" err="1">
                <a:solidFill>
                  <a:schemeClr val="tx1">
                    <a:lumMod val="65000"/>
                    <a:lumOff val="35000"/>
                  </a:schemeClr>
                </a:solidFill>
              </a:rPr>
              <a:t>Complex</a:t>
            </a:r>
            <a:r>
              <a:rPr lang="de-DE" sz="1200" b="1" dirty="0">
                <a:solidFill>
                  <a:schemeClr val="tx1">
                    <a:lumMod val="65000"/>
                    <a:lumOff val="35000"/>
                  </a:schemeClr>
                </a:solidFill>
              </a:rPr>
              <a:t> III </a:t>
            </a:r>
          </a:p>
          <a:p>
            <a:r>
              <a:rPr lang="de-DE" sz="1100" dirty="0">
                <a:solidFill>
                  <a:schemeClr val="tx1">
                    <a:lumMod val="65000"/>
                    <a:lumOff val="35000"/>
                  </a:schemeClr>
                </a:solidFill>
              </a:rPr>
              <a:t>Cyt C Reductase  </a:t>
            </a:r>
          </a:p>
        </p:txBody>
      </p:sp>
      <p:sp>
        <p:nvSpPr>
          <p:cNvPr id="63" name="TextBox 62"/>
          <p:cNvSpPr txBox="1"/>
          <p:nvPr/>
        </p:nvSpPr>
        <p:spPr>
          <a:xfrm>
            <a:off x="2264398" y="4624681"/>
            <a:ext cx="818623" cy="446276"/>
          </a:xfrm>
          <a:prstGeom prst="rect">
            <a:avLst/>
          </a:prstGeom>
          <a:noFill/>
        </p:spPr>
        <p:txBody>
          <a:bodyPr wrap="none" lIns="91438" tIns="45719" rIns="91438" bIns="45719" rtlCol="0">
            <a:spAutoFit/>
          </a:bodyPr>
          <a:lstStyle/>
          <a:p>
            <a:r>
              <a:rPr lang="de-DE" sz="1200" b="1" dirty="0" err="1">
                <a:solidFill>
                  <a:schemeClr val="tx1">
                    <a:lumMod val="65000"/>
                    <a:lumOff val="35000"/>
                  </a:schemeClr>
                </a:solidFill>
              </a:rPr>
              <a:t>Complex</a:t>
            </a:r>
            <a:r>
              <a:rPr lang="de-DE" sz="1200" b="1" dirty="0">
                <a:solidFill>
                  <a:schemeClr val="tx1">
                    <a:lumMod val="65000"/>
                    <a:lumOff val="35000"/>
                  </a:schemeClr>
                </a:solidFill>
              </a:rPr>
              <a:t> I</a:t>
            </a:r>
          </a:p>
          <a:p>
            <a:r>
              <a:rPr lang="de-DE" sz="1100" dirty="0">
                <a:solidFill>
                  <a:schemeClr val="tx1">
                    <a:lumMod val="65000"/>
                    <a:lumOff val="35000"/>
                  </a:schemeClr>
                </a:solidFill>
              </a:rPr>
              <a:t>NADH DH  </a:t>
            </a:r>
          </a:p>
        </p:txBody>
      </p:sp>
      <p:sp>
        <p:nvSpPr>
          <p:cNvPr id="64" name="TextBox 63"/>
          <p:cNvSpPr txBox="1"/>
          <p:nvPr/>
        </p:nvSpPr>
        <p:spPr>
          <a:xfrm>
            <a:off x="2264399" y="5791037"/>
            <a:ext cx="945259" cy="446276"/>
          </a:xfrm>
          <a:prstGeom prst="rect">
            <a:avLst/>
          </a:prstGeom>
          <a:noFill/>
        </p:spPr>
        <p:txBody>
          <a:bodyPr wrap="none" lIns="91438" tIns="45719" rIns="91438" bIns="45719" rtlCol="0">
            <a:spAutoFit/>
          </a:bodyPr>
          <a:lstStyle/>
          <a:p>
            <a:r>
              <a:rPr lang="de-DE" sz="1200" b="1" dirty="0">
                <a:solidFill>
                  <a:schemeClr val="tx1">
                    <a:lumMod val="65000"/>
                    <a:lumOff val="35000"/>
                  </a:schemeClr>
                </a:solidFill>
              </a:rPr>
              <a:t>Complex IV </a:t>
            </a:r>
          </a:p>
          <a:p>
            <a:r>
              <a:rPr lang="de-DE" sz="1100" dirty="0">
                <a:solidFill>
                  <a:schemeClr val="tx1">
                    <a:lumMod val="65000"/>
                    <a:lumOff val="35000"/>
                  </a:schemeClr>
                </a:solidFill>
              </a:rPr>
              <a:t>CytC Oxidase</a:t>
            </a:r>
          </a:p>
        </p:txBody>
      </p:sp>
      <p:sp>
        <p:nvSpPr>
          <p:cNvPr id="65" name="Rectangle 64"/>
          <p:cNvSpPr/>
          <p:nvPr/>
        </p:nvSpPr>
        <p:spPr>
          <a:xfrm>
            <a:off x="3321861" y="5877273"/>
            <a:ext cx="108539" cy="13179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p>
        </p:txBody>
      </p:sp>
      <p:sp>
        <p:nvSpPr>
          <p:cNvPr id="66" name="Rectangle 65"/>
          <p:cNvSpPr/>
          <p:nvPr/>
        </p:nvSpPr>
        <p:spPr>
          <a:xfrm>
            <a:off x="3321861" y="4665354"/>
            <a:ext cx="108539" cy="13179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solidFill>
                <a:schemeClr val="tx1">
                  <a:lumMod val="65000"/>
                  <a:lumOff val="35000"/>
                </a:schemeClr>
              </a:solidFill>
            </a:endParaRPr>
          </a:p>
        </p:txBody>
      </p:sp>
      <p:cxnSp>
        <p:nvCxnSpPr>
          <p:cNvPr id="11" name="Straight Connector 10"/>
          <p:cNvCxnSpPr/>
          <p:nvPr/>
        </p:nvCxnSpPr>
        <p:spPr>
          <a:xfrm flipH="1" flipV="1">
            <a:off x="4455319" y="5205413"/>
            <a:ext cx="4763" cy="214312"/>
          </a:xfrm>
          <a:prstGeom prst="line">
            <a:avLst/>
          </a:prstGeom>
          <a:ln w="57150" cmpd="dbl">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2">
            <a:clrChange>
              <a:clrFrom>
                <a:srgbClr val="CACCCE"/>
              </a:clrFrom>
              <a:clrTo>
                <a:srgbClr val="CACCCE">
                  <a:alpha val="0"/>
                </a:srgbClr>
              </a:clrTo>
            </a:clrChange>
            <a:extLst>
              <a:ext uri="{28A0092B-C50C-407E-A947-70E740481C1C}">
                <a14:useLocalDpi xmlns:a14="http://schemas.microsoft.com/office/drawing/2010/main" xmlns="" val="0"/>
              </a:ext>
            </a:extLst>
          </a:blip>
          <a:srcRect/>
          <a:stretch>
            <a:fillRect/>
          </a:stretch>
        </p:blipFill>
        <p:spPr bwMode="auto">
          <a:xfrm>
            <a:off x="8968290" y="1484784"/>
            <a:ext cx="1376183" cy="14258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3">
            <a:clrChange>
              <a:clrFrom>
                <a:srgbClr val="CACCCE"/>
              </a:clrFrom>
              <a:clrTo>
                <a:srgbClr val="CACCCE">
                  <a:alpha val="0"/>
                </a:srgbClr>
              </a:clrTo>
            </a:clrChange>
            <a:extLst>
              <a:ext uri="{28A0092B-C50C-407E-A947-70E740481C1C}">
                <a14:useLocalDpi xmlns:a14="http://schemas.microsoft.com/office/drawing/2010/main" xmlns="" val="0"/>
              </a:ext>
            </a:extLst>
          </a:blip>
          <a:srcRect t="1238" b="-1"/>
          <a:stretch/>
        </p:blipFill>
        <p:spPr bwMode="auto">
          <a:xfrm>
            <a:off x="6011377" y="1518313"/>
            <a:ext cx="2964944" cy="143568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25" name="Straight Connector 24"/>
          <p:cNvCxnSpPr>
            <a:stCxn id="59" idx="3"/>
          </p:cNvCxnSpPr>
          <p:nvPr/>
        </p:nvCxnSpPr>
        <p:spPr>
          <a:xfrm flipV="1">
            <a:off x="3430400" y="5075293"/>
            <a:ext cx="473383" cy="53339"/>
          </a:xfrm>
          <a:prstGeom prst="line">
            <a:avLst/>
          </a:prstGeom>
          <a:ln>
            <a:solidFill>
              <a:srgbClr val="960000"/>
            </a:solidFill>
          </a:ln>
        </p:spPr>
        <p:style>
          <a:lnRef idx="1">
            <a:schemeClr val="accent1"/>
          </a:lnRef>
          <a:fillRef idx="0">
            <a:schemeClr val="accent1"/>
          </a:fillRef>
          <a:effectRef idx="0">
            <a:schemeClr val="accent1"/>
          </a:effectRef>
          <a:fontRef idx="minor">
            <a:schemeClr val="tx1"/>
          </a:fontRef>
        </p:style>
      </p:cxnSp>
      <p:sp>
        <p:nvSpPr>
          <p:cNvPr id="70" name="Rectangle 69"/>
          <p:cNvSpPr/>
          <p:nvPr/>
        </p:nvSpPr>
        <p:spPr>
          <a:xfrm>
            <a:off x="5747340" y="5345497"/>
            <a:ext cx="108539" cy="13179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solidFill>
                <a:schemeClr val="tx1">
                  <a:lumMod val="65000"/>
                  <a:lumOff val="35000"/>
                </a:schemeClr>
              </a:solidFill>
            </a:endParaRPr>
          </a:p>
        </p:txBody>
      </p:sp>
      <p:sp>
        <p:nvSpPr>
          <p:cNvPr id="71" name="Rectangle 70"/>
          <p:cNvSpPr/>
          <p:nvPr/>
        </p:nvSpPr>
        <p:spPr>
          <a:xfrm>
            <a:off x="5747340" y="5600882"/>
            <a:ext cx="108539" cy="131799"/>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solidFill>
                <a:schemeClr val="tx1">
                  <a:lumMod val="65000"/>
                  <a:lumOff val="35000"/>
                </a:schemeClr>
              </a:solidFill>
            </a:endParaRPr>
          </a:p>
        </p:txBody>
      </p:sp>
      <p:sp>
        <p:nvSpPr>
          <p:cNvPr id="72" name="Rectangle 71"/>
          <p:cNvSpPr/>
          <p:nvPr/>
        </p:nvSpPr>
        <p:spPr>
          <a:xfrm>
            <a:off x="5747340" y="5863069"/>
            <a:ext cx="108539" cy="13179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de-DE">
              <a:solidFill>
                <a:schemeClr val="tx1">
                  <a:lumMod val="65000"/>
                  <a:lumOff val="35000"/>
                </a:schemeClr>
              </a:solidFill>
            </a:endParaRPr>
          </a:p>
        </p:txBody>
      </p:sp>
      <p:sp>
        <p:nvSpPr>
          <p:cNvPr id="73" name="TextBox 72"/>
          <p:cNvSpPr txBox="1"/>
          <p:nvPr/>
        </p:nvSpPr>
        <p:spPr>
          <a:xfrm>
            <a:off x="5807970" y="5240233"/>
            <a:ext cx="925253" cy="261611"/>
          </a:xfrm>
          <a:prstGeom prst="rect">
            <a:avLst/>
          </a:prstGeom>
          <a:noFill/>
        </p:spPr>
        <p:txBody>
          <a:bodyPr wrap="none" lIns="91438" tIns="45719" rIns="91438" bIns="45719" rtlCol="0">
            <a:spAutoFit/>
          </a:bodyPr>
          <a:lstStyle/>
          <a:p>
            <a:r>
              <a:rPr lang="de-DE" sz="1100" dirty="0">
                <a:solidFill>
                  <a:schemeClr val="tx1">
                    <a:lumMod val="65000"/>
                    <a:lumOff val="35000"/>
                  </a:schemeClr>
                </a:solidFill>
              </a:rPr>
              <a:t>up-regulated</a:t>
            </a:r>
          </a:p>
        </p:txBody>
      </p:sp>
      <p:sp>
        <p:nvSpPr>
          <p:cNvPr id="74" name="TextBox 73"/>
          <p:cNvSpPr txBox="1"/>
          <p:nvPr/>
        </p:nvSpPr>
        <p:spPr>
          <a:xfrm>
            <a:off x="5807970" y="5536976"/>
            <a:ext cx="816249" cy="261611"/>
          </a:xfrm>
          <a:prstGeom prst="rect">
            <a:avLst/>
          </a:prstGeom>
          <a:noFill/>
        </p:spPr>
        <p:txBody>
          <a:bodyPr wrap="none" lIns="91438" tIns="45719" rIns="91438" bIns="45719" rtlCol="0">
            <a:spAutoFit/>
          </a:bodyPr>
          <a:lstStyle/>
          <a:p>
            <a:r>
              <a:rPr lang="de-DE" sz="1100" dirty="0">
                <a:solidFill>
                  <a:schemeClr val="tx1">
                    <a:lumMod val="65000"/>
                    <a:lumOff val="35000"/>
                  </a:schemeClr>
                </a:solidFill>
              </a:rPr>
              <a:t>unchanged</a:t>
            </a:r>
          </a:p>
        </p:txBody>
      </p:sp>
      <p:sp>
        <p:nvSpPr>
          <p:cNvPr id="75" name="TextBox 74"/>
          <p:cNvSpPr txBox="1"/>
          <p:nvPr/>
        </p:nvSpPr>
        <p:spPr>
          <a:xfrm>
            <a:off x="5807970" y="5758517"/>
            <a:ext cx="1099981" cy="261611"/>
          </a:xfrm>
          <a:prstGeom prst="rect">
            <a:avLst/>
          </a:prstGeom>
          <a:noFill/>
        </p:spPr>
        <p:txBody>
          <a:bodyPr wrap="none" lIns="91438" tIns="45719" rIns="91438" bIns="45719" rtlCol="0">
            <a:spAutoFit/>
          </a:bodyPr>
          <a:lstStyle/>
          <a:p>
            <a:r>
              <a:rPr lang="de-DE" sz="1100" dirty="0">
                <a:solidFill>
                  <a:schemeClr val="tx1">
                    <a:lumMod val="65000"/>
                    <a:lumOff val="35000"/>
                  </a:schemeClr>
                </a:solidFill>
              </a:rPr>
              <a:t>down-regulated</a:t>
            </a:r>
          </a:p>
        </p:txBody>
      </p:sp>
      <p:sp>
        <p:nvSpPr>
          <p:cNvPr id="9" name="TextBox 8"/>
          <p:cNvSpPr txBox="1"/>
          <p:nvPr/>
        </p:nvSpPr>
        <p:spPr>
          <a:xfrm>
            <a:off x="4044592" y="5816213"/>
            <a:ext cx="1019827" cy="261608"/>
          </a:xfrm>
          <a:prstGeom prst="rect">
            <a:avLst/>
          </a:prstGeom>
          <a:noFill/>
        </p:spPr>
        <p:txBody>
          <a:bodyPr wrap="none" lIns="91438" tIns="45719" rIns="91438" bIns="45719" rtlCol="0">
            <a:spAutoFit/>
          </a:bodyPr>
          <a:lstStyle/>
          <a:p>
            <a:r>
              <a:rPr lang="de-DE" sz="1100" i="1" dirty="0">
                <a:solidFill>
                  <a:schemeClr val="bg2">
                    <a:lumMod val="25000"/>
                  </a:schemeClr>
                </a:solidFill>
              </a:rPr>
              <a:t>mitochondrion</a:t>
            </a:r>
            <a:endParaRPr lang="en-US" sz="1100" i="1" dirty="0">
              <a:solidFill>
                <a:schemeClr val="bg2">
                  <a:lumMod val="25000"/>
                </a:schemeClr>
              </a:solidFill>
            </a:endParaRPr>
          </a:p>
        </p:txBody>
      </p:sp>
      <p:sp>
        <p:nvSpPr>
          <p:cNvPr id="76" name="TextBox 75"/>
          <p:cNvSpPr txBox="1"/>
          <p:nvPr/>
        </p:nvSpPr>
        <p:spPr>
          <a:xfrm>
            <a:off x="4063698" y="6021288"/>
            <a:ext cx="583810" cy="261608"/>
          </a:xfrm>
          <a:prstGeom prst="rect">
            <a:avLst/>
          </a:prstGeom>
          <a:noFill/>
        </p:spPr>
        <p:txBody>
          <a:bodyPr wrap="none" lIns="91438" tIns="45719" rIns="91438" bIns="45719" rtlCol="0">
            <a:spAutoFit/>
          </a:bodyPr>
          <a:lstStyle/>
          <a:p>
            <a:r>
              <a:rPr lang="de-DE" sz="1100" i="1" dirty="0">
                <a:solidFill>
                  <a:schemeClr val="bg2">
                    <a:lumMod val="25000"/>
                  </a:schemeClr>
                </a:solidFill>
              </a:rPr>
              <a:t>cytosol</a:t>
            </a:r>
            <a:endParaRPr lang="en-US" sz="1100" i="1" dirty="0">
              <a:solidFill>
                <a:schemeClr val="bg2">
                  <a:lumMod val="25000"/>
                </a:schemeClr>
              </a:solidFill>
            </a:endParaRPr>
          </a:p>
        </p:txBody>
      </p:sp>
      <p:sp>
        <p:nvSpPr>
          <p:cNvPr id="77" name="TextBox 76"/>
          <p:cNvSpPr txBox="1"/>
          <p:nvPr/>
        </p:nvSpPr>
        <p:spPr>
          <a:xfrm>
            <a:off x="4176847" y="4957426"/>
            <a:ext cx="556947" cy="276999"/>
          </a:xfrm>
          <a:prstGeom prst="rect">
            <a:avLst/>
          </a:prstGeom>
          <a:noFill/>
        </p:spPr>
        <p:txBody>
          <a:bodyPr wrap="none" lIns="91438" tIns="45719" rIns="91438" bIns="45719" rtlCol="0">
            <a:spAutoFit/>
          </a:bodyPr>
          <a:lstStyle/>
          <a:p>
            <a:r>
              <a:rPr lang="de-DE" sz="1200" b="1" dirty="0">
                <a:solidFill>
                  <a:schemeClr val="tx1">
                    <a:lumMod val="65000"/>
                    <a:lumOff val="35000"/>
                  </a:schemeClr>
                </a:solidFill>
              </a:rPr>
              <a:t>KGDH</a:t>
            </a:r>
            <a:endParaRPr lang="de-DE" sz="1100" dirty="0">
              <a:solidFill>
                <a:schemeClr val="tx1">
                  <a:lumMod val="65000"/>
                  <a:lumOff val="35000"/>
                </a:schemeClr>
              </a:solidFill>
            </a:endParaRPr>
          </a:p>
        </p:txBody>
      </p:sp>
      <p:grpSp>
        <p:nvGrpSpPr>
          <p:cNvPr id="81" name="Group 80"/>
          <p:cNvGrpSpPr/>
          <p:nvPr/>
        </p:nvGrpSpPr>
        <p:grpSpPr>
          <a:xfrm>
            <a:off x="7002307" y="3080882"/>
            <a:ext cx="2681488" cy="2549806"/>
            <a:chOff x="4427984" y="1848248"/>
            <a:chExt cx="4104456" cy="4196925"/>
          </a:xfrm>
        </p:grpSpPr>
        <p:grpSp>
          <p:nvGrpSpPr>
            <p:cNvPr id="82" name="Group 48"/>
            <p:cNvGrpSpPr/>
            <p:nvPr/>
          </p:nvGrpSpPr>
          <p:grpSpPr>
            <a:xfrm>
              <a:off x="6372200" y="1848248"/>
              <a:ext cx="1080120" cy="3020912"/>
              <a:chOff x="6300192" y="1848248"/>
              <a:chExt cx="1080120" cy="3020912"/>
            </a:xfrm>
          </p:grpSpPr>
          <p:grpSp>
            <p:nvGrpSpPr>
              <p:cNvPr id="100" name="Group 16"/>
              <p:cNvGrpSpPr/>
              <p:nvPr/>
            </p:nvGrpSpPr>
            <p:grpSpPr>
              <a:xfrm>
                <a:off x="6300192" y="1848248"/>
                <a:ext cx="1080120" cy="2809477"/>
                <a:chOff x="6444208" y="1771650"/>
                <a:chExt cx="1080120" cy="2809477"/>
              </a:xfrm>
            </p:grpSpPr>
            <p:grpSp>
              <p:nvGrpSpPr>
                <p:cNvPr id="105" name="Group 7"/>
                <p:cNvGrpSpPr/>
                <p:nvPr/>
              </p:nvGrpSpPr>
              <p:grpSpPr>
                <a:xfrm>
                  <a:off x="6444208" y="1771650"/>
                  <a:ext cx="1080120" cy="2809477"/>
                  <a:chOff x="6444208" y="1771651"/>
                  <a:chExt cx="747686" cy="1962232"/>
                </a:xfrm>
              </p:grpSpPr>
              <p:sp>
                <p:nvSpPr>
                  <p:cNvPr id="107" name="Oval 2"/>
                  <p:cNvSpPr>
                    <a:spLocks/>
                  </p:cNvSpPr>
                  <p:nvPr/>
                </p:nvSpPr>
                <p:spPr bwMode="auto">
                  <a:xfrm rot="5400000">
                    <a:off x="6527888" y="3267593"/>
                    <a:ext cx="486393" cy="446187"/>
                  </a:xfrm>
                  <a:prstGeom prst="ellipse">
                    <a:avLst/>
                  </a:prstGeom>
                  <a:noFill/>
                  <a:ln w="28575">
                    <a:solidFill>
                      <a:srgbClr val="C00000"/>
                    </a:solidFill>
                    <a:round/>
                    <a:headEnd/>
                    <a:tailEnd/>
                  </a:ln>
                </p:spPr>
                <p:txBody>
                  <a:bodyPr lIns="0" tIns="0" rIns="0" bIns="0"/>
                  <a:lstStyle/>
                  <a:p>
                    <a:endParaRPr lang="en-US" sz="1500"/>
                  </a:p>
                </p:txBody>
              </p:sp>
              <p:sp>
                <p:nvSpPr>
                  <p:cNvPr id="108" name="Line 3"/>
                  <p:cNvSpPr>
                    <a:spLocks noChangeShapeType="1"/>
                  </p:cNvSpPr>
                  <p:nvPr/>
                </p:nvSpPr>
                <p:spPr bwMode="auto">
                  <a:xfrm rot="10800000" flipH="1">
                    <a:off x="6788128" y="1771651"/>
                    <a:ext cx="0" cy="1461558"/>
                  </a:xfrm>
                  <a:prstGeom prst="line">
                    <a:avLst/>
                  </a:prstGeom>
                  <a:noFill/>
                  <a:ln w="28575">
                    <a:solidFill>
                      <a:srgbClr val="4A7DBB"/>
                    </a:solidFill>
                    <a:round/>
                    <a:headEnd/>
                    <a:tailEnd/>
                  </a:ln>
                </p:spPr>
                <p:txBody>
                  <a:bodyPr lIns="0" tIns="0" rIns="0" bIns="0"/>
                  <a:lstStyle/>
                  <a:p>
                    <a:endParaRPr lang="en-US" sz="1500"/>
                  </a:p>
                </p:txBody>
              </p:sp>
              <p:sp>
                <p:nvSpPr>
                  <p:cNvPr id="109" name="Line 4"/>
                  <p:cNvSpPr>
                    <a:spLocks noChangeShapeType="1"/>
                  </p:cNvSpPr>
                  <p:nvPr/>
                </p:nvSpPr>
                <p:spPr bwMode="auto">
                  <a:xfrm>
                    <a:off x="6788128" y="1987473"/>
                    <a:ext cx="206049" cy="0"/>
                  </a:xfrm>
                  <a:prstGeom prst="line">
                    <a:avLst/>
                  </a:prstGeom>
                  <a:noFill/>
                  <a:ln w="28575">
                    <a:solidFill>
                      <a:srgbClr val="4A7DBB"/>
                    </a:solidFill>
                    <a:round/>
                    <a:headEnd/>
                    <a:tailEnd/>
                  </a:ln>
                </p:spPr>
                <p:txBody>
                  <a:bodyPr lIns="0" tIns="0" rIns="0" bIns="0"/>
                  <a:lstStyle/>
                  <a:p>
                    <a:endParaRPr lang="en-US" sz="1500"/>
                  </a:p>
                </p:txBody>
              </p:sp>
              <p:sp>
                <p:nvSpPr>
                  <p:cNvPr id="110" name="Line 5"/>
                  <p:cNvSpPr>
                    <a:spLocks noChangeShapeType="1"/>
                  </p:cNvSpPr>
                  <p:nvPr/>
                </p:nvSpPr>
                <p:spPr bwMode="auto">
                  <a:xfrm flipH="1">
                    <a:off x="6444208" y="3211785"/>
                    <a:ext cx="343920" cy="0"/>
                  </a:xfrm>
                  <a:prstGeom prst="line">
                    <a:avLst/>
                  </a:prstGeom>
                  <a:noFill/>
                  <a:ln w="28575">
                    <a:solidFill>
                      <a:srgbClr val="4A7DBB"/>
                    </a:solidFill>
                    <a:round/>
                    <a:headEnd/>
                    <a:tailEnd/>
                  </a:ln>
                </p:spPr>
                <p:txBody>
                  <a:bodyPr lIns="0" tIns="0" rIns="0" bIns="0"/>
                  <a:lstStyle/>
                  <a:p>
                    <a:endParaRPr lang="en-US" sz="1500"/>
                  </a:p>
                </p:txBody>
              </p:sp>
              <p:sp>
                <p:nvSpPr>
                  <p:cNvPr id="111" name="Line 6"/>
                  <p:cNvSpPr>
                    <a:spLocks noChangeShapeType="1"/>
                  </p:cNvSpPr>
                  <p:nvPr/>
                </p:nvSpPr>
                <p:spPr bwMode="auto">
                  <a:xfrm>
                    <a:off x="6994177" y="3427607"/>
                    <a:ext cx="197717" cy="0"/>
                  </a:xfrm>
                  <a:prstGeom prst="line">
                    <a:avLst/>
                  </a:prstGeom>
                  <a:noFill/>
                  <a:ln w="28575">
                    <a:solidFill>
                      <a:srgbClr val="C00000"/>
                    </a:solidFill>
                    <a:round/>
                    <a:headEnd/>
                    <a:tailEnd/>
                  </a:ln>
                </p:spPr>
                <p:txBody>
                  <a:bodyPr lIns="0" tIns="0" rIns="0" bIns="0"/>
                  <a:lstStyle/>
                  <a:p>
                    <a:endParaRPr lang="en-US" sz="1500"/>
                  </a:p>
                </p:txBody>
              </p:sp>
              <p:sp>
                <p:nvSpPr>
                  <p:cNvPr id="112" name="Line 7"/>
                  <p:cNvSpPr>
                    <a:spLocks noChangeShapeType="1"/>
                  </p:cNvSpPr>
                  <p:nvPr/>
                </p:nvSpPr>
                <p:spPr bwMode="auto">
                  <a:xfrm>
                    <a:off x="6582079" y="2347705"/>
                    <a:ext cx="206049" cy="0"/>
                  </a:xfrm>
                  <a:prstGeom prst="line">
                    <a:avLst/>
                  </a:prstGeom>
                  <a:noFill/>
                  <a:ln w="28575">
                    <a:solidFill>
                      <a:srgbClr val="4A7DBB"/>
                    </a:solidFill>
                    <a:round/>
                    <a:headEnd/>
                    <a:tailEnd/>
                  </a:ln>
                </p:spPr>
                <p:txBody>
                  <a:bodyPr lIns="0" tIns="0" rIns="0" bIns="0"/>
                  <a:lstStyle/>
                  <a:p>
                    <a:endParaRPr lang="en-US" sz="1500"/>
                  </a:p>
                </p:txBody>
              </p:sp>
            </p:grpSp>
            <p:cxnSp>
              <p:nvCxnSpPr>
                <p:cNvPr id="106" name="Straight Connector 105"/>
                <p:cNvCxnSpPr/>
                <p:nvPr/>
              </p:nvCxnSpPr>
              <p:spPr>
                <a:xfrm>
                  <a:off x="7020272" y="4432522"/>
                  <a:ext cx="144016" cy="144016"/>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cxnSp>
            <p:nvCxnSpPr>
              <p:cNvPr id="101" name="Straight Connector 100"/>
              <p:cNvCxnSpPr/>
              <p:nvPr/>
            </p:nvCxnSpPr>
            <p:spPr>
              <a:xfrm>
                <a:off x="6588224" y="4581128"/>
                <a:ext cx="2300" cy="27472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6576365" y="4868266"/>
                <a:ext cx="387705"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H="1" flipV="1">
                <a:off x="6944952" y="4695416"/>
                <a:ext cx="3313" cy="173744"/>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6876256" y="4708315"/>
                <a:ext cx="144016"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83" name="TextBox 82"/>
            <p:cNvSpPr txBox="1"/>
            <p:nvPr/>
          </p:nvSpPr>
          <p:spPr>
            <a:xfrm>
              <a:off x="4788025" y="4509119"/>
              <a:ext cx="716566" cy="455934"/>
            </a:xfrm>
            <a:prstGeom prst="rect">
              <a:avLst/>
            </a:prstGeom>
            <a:solidFill>
              <a:schemeClr val="accent3">
                <a:lumMod val="60000"/>
                <a:lumOff val="40000"/>
              </a:schemeClr>
            </a:solidFill>
          </p:spPr>
          <p:txBody>
            <a:bodyPr wrap="none" rtlCol="0">
              <a:spAutoFit/>
            </a:bodyPr>
            <a:lstStyle/>
            <a:p>
              <a:r>
                <a:rPr lang="en-US" sz="1200" dirty="0"/>
                <a:t>MYC</a:t>
              </a:r>
            </a:p>
          </p:txBody>
        </p:sp>
        <p:cxnSp>
          <p:nvCxnSpPr>
            <p:cNvPr id="84" name="Straight Arrow Connector 83"/>
            <p:cNvCxnSpPr/>
            <p:nvPr/>
          </p:nvCxnSpPr>
          <p:spPr>
            <a:xfrm>
              <a:off x="5466671" y="4693786"/>
              <a:ext cx="329465" cy="0"/>
            </a:xfrm>
            <a:prstGeom prst="straightConnector1">
              <a:avLst/>
            </a:prstGeom>
            <a:ln w="2857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H="1" flipV="1">
              <a:off x="7164289" y="4941168"/>
              <a:ext cx="432047" cy="504056"/>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V="1">
              <a:off x="7496070" y="5373217"/>
              <a:ext cx="218490" cy="148352"/>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87" name="TextBox 86"/>
            <p:cNvSpPr txBox="1"/>
            <p:nvPr/>
          </p:nvSpPr>
          <p:spPr>
            <a:xfrm>
              <a:off x="5796135" y="4509119"/>
              <a:ext cx="790569" cy="455934"/>
            </a:xfrm>
            <a:prstGeom prst="rect">
              <a:avLst/>
            </a:prstGeom>
            <a:solidFill>
              <a:schemeClr val="accent6">
                <a:lumMod val="60000"/>
                <a:lumOff val="40000"/>
              </a:schemeClr>
            </a:solidFill>
          </p:spPr>
          <p:txBody>
            <a:bodyPr wrap="none" rtlCol="0">
              <a:spAutoFit/>
            </a:bodyPr>
            <a:lstStyle/>
            <a:p>
              <a:r>
                <a:rPr lang="en-US" sz="1200" dirty="0"/>
                <a:t>ARK5</a:t>
              </a:r>
            </a:p>
          </p:txBody>
        </p:sp>
        <p:sp>
          <p:nvSpPr>
            <p:cNvPr id="88" name="TextBox 87"/>
            <p:cNvSpPr txBox="1"/>
            <p:nvPr/>
          </p:nvSpPr>
          <p:spPr>
            <a:xfrm>
              <a:off x="7524327" y="5589239"/>
              <a:ext cx="639620" cy="455934"/>
            </a:xfrm>
            <a:prstGeom prst="rect">
              <a:avLst/>
            </a:prstGeom>
            <a:solidFill>
              <a:schemeClr val="bg1">
                <a:lumMod val="75000"/>
              </a:schemeClr>
            </a:solidFill>
          </p:spPr>
          <p:txBody>
            <a:bodyPr wrap="none" rtlCol="0">
              <a:spAutoFit/>
            </a:bodyPr>
            <a:lstStyle/>
            <a:p>
              <a:r>
                <a:rPr lang="en-US" sz="1200" dirty="0"/>
                <a:t>ATP</a:t>
              </a:r>
            </a:p>
          </p:txBody>
        </p:sp>
        <p:grpSp>
          <p:nvGrpSpPr>
            <p:cNvPr id="89" name="Group 53"/>
            <p:cNvGrpSpPr/>
            <p:nvPr/>
          </p:nvGrpSpPr>
          <p:grpSpPr>
            <a:xfrm>
              <a:off x="8244408" y="5661248"/>
              <a:ext cx="288032" cy="288032"/>
              <a:chOff x="8244408" y="5229200"/>
              <a:chExt cx="288032" cy="288032"/>
            </a:xfrm>
          </p:grpSpPr>
          <p:cxnSp>
            <p:nvCxnSpPr>
              <p:cNvPr id="97" name="Straight Arrow Connector 96"/>
              <p:cNvCxnSpPr/>
              <p:nvPr/>
            </p:nvCxnSpPr>
            <p:spPr>
              <a:xfrm>
                <a:off x="8244408" y="5229200"/>
                <a:ext cx="0" cy="288032"/>
              </a:xfrm>
              <a:prstGeom prst="straightConnector1">
                <a:avLst/>
              </a:prstGeom>
              <a:ln w="38100">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8" name="Straight Arrow Connector 97"/>
              <p:cNvCxnSpPr/>
              <p:nvPr/>
            </p:nvCxnSpPr>
            <p:spPr>
              <a:xfrm>
                <a:off x="8388424" y="5229200"/>
                <a:ext cx="0" cy="288032"/>
              </a:xfrm>
              <a:prstGeom prst="straightConnector1">
                <a:avLst/>
              </a:prstGeom>
              <a:ln w="38100">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9" name="Straight Arrow Connector 98"/>
              <p:cNvCxnSpPr/>
              <p:nvPr/>
            </p:nvCxnSpPr>
            <p:spPr>
              <a:xfrm>
                <a:off x="8532440" y="5229200"/>
                <a:ext cx="0" cy="288032"/>
              </a:xfrm>
              <a:prstGeom prst="straightConnector1">
                <a:avLst/>
              </a:prstGeom>
              <a:ln w="38100">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cxnSp>
          <p:nvCxnSpPr>
            <p:cNvPr id="90" name="Straight Arrow Connector 89"/>
            <p:cNvCxnSpPr/>
            <p:nvPr/>
          </p:nvCxnSpPr>
          <p:spPr>
            <a:xfrm>
              <a:off x="5148064" y="5013176"/>
              <a:ext cx="6740" cy="573708"/>
            </a:xfrm>
            <a:prstGeom prst="straightConnector1">
              <a:avLst/>
            </a:prstGeom>
            <a:ln w="2857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91" name="TextBox 90"/>
            <p:cNvSpPr txBox="1"/>
            <p:nvPr/>
          </p:nvSpPr>
          <p:spPr>
            <a:xfrm>
              <a:off x="4427984" y="5589239"/>
              <a:ext cx="1465815" cy="455934"/>
            </a:xfrm>
            <a:prstGeom prst="rect">
              <a:avLst/>
            </a:prstGeom>
            <a:solidFill>
              <a:schemeClr val="bg1">
                <a:lumMod val="75000"/>
              </a:schemeClr>
            </a:solidFill>
          </p:spPr>
          <p:txBody>
            <a:bodyPr wrap="none" rtlCol="0">
              <a:spAutoFit/>
            </a:bodyPr>
            <a:lstStyle/>
            <a:p>
              <a:r>
                <a:rPr lang="en-US" sz="1200" dirty="0"/>
                <a:t>proliferation</a:t>
              </a:r>
            </a:p>
          </p:txBody>
        </p:sp>
        <p:cxnSp>
          <p:nvCxnSpPr>
            <p:cNvPr id="92" name="Straight Connector 91"/>
            <p:cNvCxnSpPr>
              <a:stCxn id="88" idx="1"/>
            </p:cNvCxnSpPr>
            <p:nvPr/>
          </p:nvCxnSpPr>
          <p:spPr>
            <a:xfrm flipH="1" flipV="1">
              <a:off x="5853171" y="5772779"/>
              <a:ext cx="1671156" cy="4442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flipV="1">
              <a:off x="5868144" y="5661248"/>
              <a:ext cx="0" cy="260022"/>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flipV="1">
              <a:off x="5724128" y="4437112"/>
              <a:ext cx="720080" cy="476046"/>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5" name="Straight Arrow Connector 94"/>
            <p:cNvCxnSpPr/>
            <p:nvPr/>
          </p:nvCxnSpPr>
          <p:spPr>
            <a:xfrm flipV="1">
              <a:off x="6300192" y="4581128"/>
              <a:ext cx="256357" cy="78254"/>
            </a:xfrm>
            <a:prstGeom prst="straightConnector1">
              <a:avLst/>
            </a:prstGeom>
            <a:ln w="28575">
              <a:solidFill>
                <a:schemeClr val="bg1">
                  <a:lumMod val="8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flipV="1">
              <a:off x="4716016" y="5517232"/>
              <a:ext cx="720080" cy="476046"/>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14" name="Title 1"/>
          <p:cNvSpPr txBox="1">
            <a:spLocks/>
          </p:cNvSpPr>
          <p:nvPr/>
        </p:nvSpPr>
        <p:spPr bwMode="auto">
          <a:xfrm>
            <a:off x="65314" y="2"/>
            <a:ext cx="12053455" cy="1470025"/>
          </a:xfrm>
          <a:prstGeom prst="rect">
            <a:avLst/>
          </a:prstGeom>
          <a:noFill/>
          <a:ln w="12700">
            <a:noFill/>
            <a:miter lim="800000"/>
            <a:headEnd/>
            <a:tailEnd/>
          </a:ln>
        </p:spPr>
        <p:txBody>
          <a:bodyPr vert="horz" wrap="square" lIns="38099" tIns="38099" rIns="38099" bIns="38099" numCol="1" anchor="ctr" anchorCtr="0" compatLnSpc="1">
            <a:prstTxWarp prst="textNoShape">
              <a:avLst/>
            </a:prstTxWarp>
          </a:bodyPr>
          <a:lstStyle/>
          <a:p>
            <a:pPr lvl="0" eaLnBrk="0" fontAlgn="base" hangingPunct="0">
              <a:spcBef>
                <a:spcPct val="0"/>
              </a:spcBef>
              <a:spcAft>
                <a:spcPct val="0"/>
              </a:spcAft>
              <a:defRPr/>
            </a:pPr>
            <a:r>
              <a:rPr lang="en-US" sz="2800" kern="0" dirty="0">
                <a:latin typeface="Calibri" panose="020F0502020204030204" pitchFamily="34" charset="0"/>
                <a:ea typeface="+mj-ea"/>
                <a:cs typeface="+mj-cs"/>
                <a:sym typeface="Arial" charset="0"/>
              </a:rPr>
              <a:t>ARK5 (AMPK related kinase 5) regulates mitochondrial metabolism and is a target of synthetic lethality in MYC driven cancer cells</a:t>
            </a:r>
          </a:p>
        </p:txBody>
      </p:sp>
    </p:spTree>
    <p:extLst>
      <p:ext uri="{BB962C8B-B14F-4D97-AF65-F5344CB8AC3E}">
        <p14:creationId xmlns:p14="http://schemas.microsoft.com/office/powerpoint/2010/main" xmlns="" val="25256032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p:cNvSpPr txBox="1"/>
          <p:nvPr/>
        </p:nvSpPr>
        <p:spPr>
          <a:xfrm>
            <a:off x="838201" y="5486401"/>
            <a:ext cx="6574424" cy="461663"/>
          </a:xfrm>
          <a:prstGeom prst="rect">
            <a:avLst/>
          </a:prstGeom>
          <a:noFill/>
        </p:spPr>
        <p:txBody>
          <a:bodyPr wrap="none" lIns="91438" tIns="45719" rIns="91438" bIns="45719" rtlCol="0">
            <a:spAutoFit/>
          </a:bodyPr>
          <a:lstStyle/>
          <a:p>
            <a:r>
              <a:rPr lang="en-US" sz="2400" dirty="0"/>
              <a:t>decoding the mode of action of </a:t>
            </a:r>
            <a:r>
              <a:rPr lang="en-US" sz="2400" dirty="0" smtClean="0"/>
              <a:t>glycolytic inhibitors</a:t>
            </a:r>
            <a:endParaRPr lang="en-US" sz="2400" dirty="0"/>
          </a:p>
        </p:txBody>
      </p:sp>
    </p:spTree>
    <p:extLst>
      <p:ext uri="{BB962C8B-B14F-4D97-AF65-F5344CB8AC3E}">
        <p14:creationId xmlns:p14="http://schemas.microsoft.com/office/powerpoint/2010/main" xmlns="" val="34562942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Title 1"/>
          <p:cNvSpPr>
            <a:spLocks noGrp="1"/>
          </p:cNvSpPr>
          <p:nvPr>
            <p:ph type="title"/>
          </p:nvPr>
        </p:nvSpPr>
        <p:spPr>
          <a:xfrm>
            <a:off x="2640013" y="292101"/>
            <a:ext cx="7359651" cy="615951"/>
          </a:xfrm>
        </p:spPr>
        <p:txBody>
          <a:bodyPr rtlCol="0">
            <a:normAutofit/>
          </a:bodyPr>
          <a:lstStyle/>
          <a:p>
            <a:pPr>
              <a:defRPr/>
            </a:pPr>
            <a:r>
              <a:rPr lang="en-US" sz="3200" dirty="0">
                <a:solidFill>
                  <a:schemeClr val="tx1">
                    <a:lumMod val="85000"/>
                    <a:lumOff val="15000"/>
                  </a:schemeClr>
                </a:solidFill>
                <a:latin typeface="Eras Medium ITC" pitchFamily="34" charset="0"/>
              </a:rPr>
              <a:t>Otto Warburg</a:t>
            </a:r>
          </a:p>
        </p:txBody>
      </p:sp>
      <p:sp>
        <p:nvSpPr>
          <p:cNvPr id="6147" name="Rectangle 5"/>
          <p:cNvSpPr>
            <a:spLocks noChangeArrowheads="1"/>
          </p:cNvSpPr>
          <p:nvPr/>
        </p:nvSpPr>
        <p:spPr bwMode="auto">
          <a:xfrm>
            <a:off x="5448300" y="5111752"/>
            <a:ext cx="4103688" cy="620713"/>
          </a:xfrm>
          <a:prstGeom prst="rect">
            <a:avLst/>
          </a:prstGeom>
          <a:noFill/>
          <a:ln w="9525">
            <a:noFill/>
            <a:miter lim="800000"/>
            <a:headEnd/>
            <a:tailEnd/>
          </a:ln>
        </p:spPr>
        <p:txBody>
          <a:bodyPr lIns="67353" tIns="33676" rIns="67353" bIns="33676">
            <a:spAutoFit/>
          </a:bodyPr>
          <a:lstStyle/>
          <a:p>
            <a:pPr algn="l"/>
            <a:r>
              <a:rPr lang="en-US" sz="1200" dirty="0">
                <a:latin typeface="Calibri" pitchFamily="34" charset="0"/>
              </a:rPr>
              <a:t>Otto H. Warburg (1883 – 1970) 1931, Berlin </a:t>
            </a:r>
            <a:r>
              <a:rPr lang="en-US" sz="1200" dirty="0" err="1">
                <a:latin typeface="Calibri" pitchFamily="34" charset="0"/>
              </a:rPr>
              <a:t>Dahlem</a:t>
            </a:r>
            <a:r>
              <a:rPr lang="en-US" sz="1200" dirty="0">
                <a:latin typeface="Calibri" pitchFamily="34" charset="0"/>
              </a:rPr>
              <a:t>; after he received the Noble price for Medicine:</a:t>
            </a:r>
          </a:p>
          <a:p>
            <a:pPr algn="l"/>
            <a:r>
              <a:rPr lang="en-US" sz="1200" dirty="0">
                <a:latin typeface="Calibri" pitchFamily="34" charset="0"/>
              </a:rPr>
              <a:t>‘Nature and function of the respiratory ferment’</a:t>
            </a:r>
          </a:p>
        </p:txBody>
      </p:sp>
      <p:pic>
        <p:nvPicPr>
          <p:cNvPr id="6149" name="Picture 4" descr="http://www.archiv-berlin.mpg.de/wiki/uploads/Kontakt.Kontakt/Otto-Warburg-Haus_k.jpg"/>
          <p:cNvPicPr>
            <a:picLocks noChangeAspect="1" noChangeArrowheads="1"/>
          </p:cNvPicPr>
          <p:nvPr/>
        </p:nvPicPr>
        <p:blipFill>
          <a:blip r:embed="rId3" cstate="print"/>
          <a:srcRect/>
          <a:stretch>
            <a:fillRect/>
          </a:stretch>
        </p:blipFill>
        <p:spPr bwMode="auto">
          <a:xfrm>
            <a:off x="2640013" y="2492375"/>
            <a:ext cx="2519363" cy="2546351"/>
          </a:xfrm>
          <a:prstGeom prst="rect">
            <a:avLst/>
          </a:prstGeom>
          <a:noFill/>
          <a:ln w="9525">
            <a:noFill/>
            <a:miter lim="800000"/>
            <a:headEnd/>
            <a:tailEnd/>
          </a:ln>
        </p:spPr>
      </p:pic>
      <p:sp>
        <p:nvSpPr>
          <p:cNvPr id="6150" name="Rectangle 10"/>
          <p:cNvSpPr>
            <a:spLocks noChangeArrowheads="1"/>
          </p:cNvSpPr>
          <p:nvPr/>
        </p:nvSpPr>
        <p:spPr bwMode="auto">
          <a:xfrm>
            <a:off x="2566989" y="5013326"/>
            <a:ext cx="2520951" cy="184664"/>
          </a:xfrm>
          <a:prstGeom prst="rect">
            <a:avLst/>
          </a:prstGeom>
          <a:noFill/>
          <a:ln w="9525">
            <a:noFill/>
            <a:miter lim="800000"/>
            <a:headEnd/>
            <a:tailEnd/>
          </a:ln>
        </p:spPr>
        <p:txBody>
          <a:bodyPr lIns="91438" tIns="45719" rIns="91438" bIns="45719">
            <a:spAutoFit/>
          </a:bodyPr>
          <a:lstStyle/>
          <a:p>
            <a:r>
              <a:rPr lang="en-US" sz="300">
                <a:latin typeface="Calibri" pitchFamily="34" charset="0"/>
                <a:hlinkClick r:id="rId4"/>
              </a:rPr>
              <a:t>http://www.archiv-berlin.mpg.de/wiki/uploads/</a:t>
            </a:r>
            <a:endParaRPr lang="en-US" sz="300">
              <a:latin typeface="Calibri" pitchFamily="34" charset="0"/>
            </a:endParaRPr>
          </a:p>
          <a:p>
            <a:r>
              <a:rPr lang="en-US" sz="300">
                <a:latin typeface="Calibri" pitchFamily="34" charset="0"/>
              </a:rPr>
              <a:t>Kontakt.Kontakt/Otto-Warburg-Haus_k.jpg</a:t>
            </a:r>
          </a:p>
        </p:txBody>
      </p:sp>
      <p:pic>
        <p:nvPicPr>
          <p:cNvPr id="6151" name="Picture 6" descr="http://upload.wikimedia.org/wikipedia/commons/7/77/Bundesarchiv_Bild_102-12525%2C_Otto_Heinrich_Warburg.jpg"/>
          <p:cNvPicPr>
            <a:picLocks noChangeAspect="1" noChangeArrowheads="1"/>
          </p:cNvPicPr>
          <p:nvPr/>
        </p:nvPicPr>
        <p:blipFill>
          <a:blip r:embed="rId5" cstate="print"/>
          <a:srcRect l="8026" t="12215" r="5035" b="10422"/>
          <a:stretch>
            <a:fillRect/>
          </a:stretch>
        </p:blipFill>
        <p:spPr bwMode="auto">
          <a:xfrm>
            <a:off x="5519740" y="2492378"/>
            <a:ext cx="4105275" cy="2543175"/>
          </a:xfrm>
          <a:prstGeom prst="rect">
            <a:avLst/>
          </a:prstGeom>
          <a:noFill/>
          <a:ln w="9525">
            <a:noFill/>
            <a:miter lim="800000"/>
            <a:headEnd/>
            <a:tailEnd/>
          </a:ln>
        </p:spPr>
      </p:pic>
      <p:sp>
        <p:nvSpPr>
          <p:cNvPr id="6152" name="Rectangle 12"/>
          <p:cNvSpPr>
            <a:spLocks noChangeArrowheads="1"/>
          </p:cNvSpPr>
          <p:nvPr/>
        </p:nvSpPr>
        <p:spPr bwMode="auto">
          <a:xfrm>
            <a:off x="5448300" y="5013328"/>
            <a:ext cx="4032251" cy="138113"/>
          </a:xfrm>
          <a:prstGeom prst="rect">
            <a:avLst/>
          </a:prstGeom>
          <a:noFill/>
          <a:ln w="9525">
            <a:noFill/>
            <a:miter lim="800000"/>
            <a:headEnd/>
            <a:tailEnd/>
          </a:ln>
        </p:spPr>
        <p:txBody>
          <a:bodyPr lIns="91438" tIns="45719" rIns="91438" bIns="45719">
            <a:spAutoFit/>
          </a:bodyPr>
          <a:lstStyle/>
          <a:p>
            <a:r>
              <a:rPr lang="en-US" sz="300">
                <a:latin typeface="Calibri" pitchFamily="34" charset="0"/>
              </a:rPr>
              <a:t>ikimedia.org/wikipedia/commons/7/77/Bundesarchiv_Bild_102-12525%2C_Otto_Heinrich_Warburg.jpg</a:t>
            </a:r>
          </a:p>
        </p:txBody>
      </p:sp>
      <p:pic>
        <p:nvPicPr>
          <p:cNvPr id="6153" name="Picture 8" descr="http://www.welt.de/multimedia/archive/00396/Fischer1902_BM_Berl_396449p.jpg"/>
          <p:cNvPicPr>
            <a:picLocks noChangeAspect="1" noChangeArrowheads="1"/>
          </p:cNvPicPr>
          <p:nvPr/>
        </p:nvPicPr>
        <p:blipFill>
          <a:blip r:embed="rId6" cstate="print"/>
          <a:srcRect/>
          <a:stretch>
            <a:fillRect/>
          </a:stretch>
        </p:blipFill>
        <p:spPr bwMode="auto">
          <a:xfrm>
            <a:off x="2640013" y="1196975"/>
            <a:ext cx="1619251" cy="1079500"/>
          </a:xfrm>
          <a:prstGeom prst="rect">
            <a:avLst/>
          </a:prstGeom>
          <a:noFill/>
          <a:ln w="9525">
            <a:noFill/>
            <a:miter lim="800000"/>
            <a:headEnd/>
            <a:tailEnd/>
          </a:ln>
        </p:spPr>
      </p:pic>
      <p:sp>
        <p:nvSpPr>
          <p:cNvPr id="6154" name="Rectangle 14"/>
          <p:cNvSpPr>
            <a:spLocks noChangeArrowheads="1"/>
          </p:cNvSpPr>
          <p:nvPr/>
        </p:nvSpPr>
        <p:spPr bwMode="auto">
          <a:xfrm>
            <a:off x="2603502" y="2276476"/>
            <a:ext cx="1908175" cy="507829"/>
          </a:xfrm>
          <a:prstGeom prst="rect">
            <a:avLst/>
          </a:prstGeom>
          <a:noFill/>
          <a:ln w="9525">
            <a:noFill/>
            <a:miter lim="800000"/>
            <a:headEnd/>
            <a:tailEnd/>
          </a:ln>
        </p:spPr>
        <p:txBody>
          <a:bodyPr lIns="91438" tIns="45719" rIns="91438" bIns="45719">
            <a:spAutoFit/>
          </a:bodyPr>
          <a:lstStyle/>
          <a:p>
            <a:r>
              <a:rPr lang="en-US" sz="300">
                <a:latin typeface="Calibri" pitchFamily="34" charset="0"/>
                <a:hlinkClick r:id="rId7"/>
              </a:rPr>
              <a:t>http://www.google.de/imgres?imgurl=http://www.welt.de/multimedia/archive/00402/lynen1964_BM_Berlin_4</a:t>
            </a:r>
            <a:endParaRPr lang="en-US" sz="300">
              <a:latin typeface="Calibri" pitchFamily="34" charset="0"/>
            </a:endParaRPr>
          </a:p>
          <a:p>
            <a:r>
              <a:rPr lang="en-US" sz="300">
                <a:latin typeface="Calibri" pitchFamily="34" charset="0"/>
              </a:rPr>
              <a:t>02951p.jpg&amp;imgrefurl=http://www.welt.de/wissenschaft/article2537376/Der-Mann-der-ein-Medizin-Dogma-zerst</a:t>
            </a:r>
          </a:p>
          <a:p>
            <a:r>
              <a:rPr lang="en-US" sz="300">
                <a:latin typeface="Calibri" pitchFamily="34" charset="0"/>
              </a:rPr>
              <a:t>oerte.html&amp;usg=__AUqERii9JxH469bbGc3enLbL-qU=&amp;h=322&amp;w=323&amp;sz=23&amp;hl=de&amp;start=3&amp;zoom=1&amp;um=1&amp;itbs</a:t>
            </a:r>
          </a:p>
          <a:p>
            <a:r>
              <a:rPr lang="en-US" sz="300">
                <a:latin typeface="Calibri" pitchFamily="34" charset="0"/>
              </a:rPr>
              <a:t>=1&amp;tbnid=41UhFySL-WYerM:&amp;tbnh=118&amp;tbnw=118&amp;prev=/images%3Fq%3Dwarburg%2Bhaus%2Bberlin%2Bemil%2</a:t>
            </a:r>
          </a:p>
          <a:p>
            <a:r>
              <a:rPr lang="en-US" sz="300">
                <a:latin typeface="Calibri" pitchFamily="34" charset="0"/>
              </a:rPr>
              <a:t>Bfischer%26um%3D1%26hl%3Dde%26sa%3DN%26rlz%3D1T4SKPB_deDE352DE352%26tbs%3Disch:1</a:t>
            </a:r>
          </a:p>
        </p:txBody>
      </p:sp>
      <p:sp>
        <p:nvSpPr>
          <p:cNvPr id="6155" name="TextBox 15"/>
          <p:cNvSpPr txBox="1">
            <a:spLocks noChangeArrowheads="1"/>
          </p:cNvSpPr>
          <p:nvPr/>
        </p:nvSpPr>
        <p:spPr bwMode="auto">
          <a:xfrm>
            <a:off x="4224341" y="1671639"/>
            <a:ext cx="5151015" cy="687368"/>
          </a:xfrm>
          <a:prstGeom prst="rect">
            <a:avLst/>
          </a:prstGeom>
          <a:noFill/>
          <a:ln w="9525">
            <a:noFill/>
            <a:miter lim="800000"/>
            <a:headEnd/>
            <a:tailEnd/>
          </a:ln>
        </p:spPr>
        <p:txBody>
          <a:bodyPr wrap="square" lIns="91438" tIns="45719" rIns="91438" bIns="45719">
            <a:spAutoFit/>
          </a:bodyPr>
          <a:lstStyle/>
          <a:p>
            <a:pPr algn="l"/>
            <a:r>
              <a:rPr lang="en-US" sz="1500" dirty="0">
                <a:latin typeface="Calibri" pitchFamily="34" charset="0"/>
              </a:rPr>
              <a:t>Emil Fischer</a:t>
            </a:r>
            <a:endParaRPr lang="en-US" sz="1200" dirty="0">
              <a:latin typeface="Calibri" pitchFamily="34" charset="0"/>
            </a:endParaRPr>
          </a:p>
          <a:p>
            <a:pPr algn="l"/>
            <a:r>
              <a:rPr lang="en-US" sz="1200" dirty="0" err="1">
                <a:latin typeface="Calibri" pitchFamily="34" charset="0"/>
              </a:rPr>
              <a:t>Nobelpreis</a:t>
            </a:r>
            <a:r>
              <a:rPr lang="en-US" sz="1200" dirty="0">
                <a:latin typeface="Calibri" pitchFamily="34" charset="0"/>
              </a:rPr>
              <a:t> for Chemistry, 1902</a:t>
            </a:r>
          </a:p>
          <a:p>
            <a:pPr algn="l"/>
            <a:r>
              <a:rPr lang="en-US" sz="1200" dirty="0">
                <a:latin typeface="Calibri" pitchFamily="34" charset="0"/>
              </a:rPr>
              <a:t>‘Description of sugar and purine groups’ -&gt; Fisher projection of sugars</a:t>
            </a:r>
          </a:p>
        </p:txBody>
      </p:sp>
      <p:sp>
        <p:nvSpPr>
          <p:cNvPr id="6156" name="Rectangle 5"/>
          <p:cNvSpPr>
            <a:spLocks noChangeArrowheads="1"/>
          </p:cNvSpPr>
          <p:nvPr/>
        </p:nvSpPr>
        <p:spPr bwMode="auto">
          <a:xfrm>
            <a:off x="2566989" y="5157788"/>
            <a:ext cx="4105275" cy="436563"/>
          </a:xfrm>
          <a:prstGeom prst="rect">
            <a:avLst/>
          </a:prstGeom>
          <a:noFill/>
          <a:ln w="9525">
            <a:noFill/>
            <a:miter lim="800000"/>
            <a:headEnd/>
            <a:tailEnd/>
          </a:ln>
        </p:spPr>
        <p:txBody>
          <a:bodyPr lIns="67353" tIns="33676" rIns="67353" bIns="33676">
            <a:spAutoFit/>
          </a:bodyPr>
          <a:lstStyle/>
          <a:p>
            <a:pPr algn="l"/>
            <a:r>
              <a:rPr lang="en-US" sz="1200" dirty="0">
                <a:latin typeface="Calibri" pitchFamily="34" charset="0"/>
              </a:rPr>
              <a:t>Warburg-</a:t>
            </a:r>
            <a:r>
              <a:rPr lang="en-US" sz="1200" dirty="0" err="1">
                <a:latin typeface="Calibri" pitchFamily="34" charset="0"/>
              </a:rPr>
              <a:t>Haus</a:t>
            </a:r>
            <a:r>
              <a:rPr lang="en-US" sz="1200" dirty="0">
                <a:latin typeface="Calibri" pitchFamily="34" charset="0"/>
              </a:rPr>
              <a:t> in Berlin-</a:t>
            </a:r>
            <a:r>
              <a:rPr lang="en-US" sz="1200" dirty="0" err="1">
                <a:latin typeface="Calibri" pitchFamily="34" charset="0"/>
              </a:rPr>
              <a:t>Dahlem</a:t>
            </a:r>
            <a:r>
              <a:rPr lang="en-US" sz="1200" dirty="0">
                <a:latin typeface="Calibri" pitchFamily="34" charset="0"/>
              </a:rPr>
              <a:t>, </a:t>
            </a:r>
          </a:p>
          <a:p>
            <a:pPr algn="l"/>
            <a:r>
              <a:rPr lang="en-US" sz="1200" dirty="0" err="1">
                <a:latin typeface="Calibri" pitchFamily="34" charset="0"/>
              </a:rPr>
              <a:t>Boltzmannstrasse</a:t>
            </a:r>
            <a:r>
              <a:rPr lang="en-US" sz="1200" dirty="0">
                <a:latin typeface="Calibri" pitchFamily="34" charset="0"/>
              </a:rPr>
              <a:t> </a:t>
            </a:r>
          </a:p>
        </p:txBody>
      </p:sp>
      <p:sp>
        <p:nvSpPr>
          <p:cNvPr id="13" name="TextBox 10"/>
          <p:cNvSpPr txBox="1">
            <a:spLocks noChangeArrowheads="1"/>
          </p:cNvSpPr>
          <p:nvPr/>
        </p:nvSpPr>
        <p:spPr bwMode="auto">
          <a:xfrm>
            <a:off x="2566990" y="5770563"/>
            <a:ext cx="7058025" cy="560455"/>
          </a:xfrm>
          <a:prstGeom prst="rect">
            <a:avLst/>
          </a:prstGeom>
          <a:solidFill>
            <a:schemeClr val="tx2">
              <a:lumMod val="20000"/>
              <a:lumOff val="80000"/>
            </a:schemeClr>
          </a:solidFill>
          <a:ln w="9525">
            <a:noFill/>
            <a:miter lim="800000"/>
            <a:headEnd/>
            <a:tailEnd/>
          </a:ln>
        </p:spPr>
        <p:txBody>
          <a:bodyPr lIns="67353" tIns="33676" rIns="67353" bIns="33676">
            <a:spAutoFit/>
          </a:bodyPr>
          <a:lstStyle/>
          <a:p>
            <a:pPr>
              <a:defRPr/>
            </a:pPr>
            <a:r>
              <a:rPr lang="en-US" sz="1600" dirty="0"/>
              <a:t>Warburg described the metabolism of cancer cells: </a:t>
            </a:r>
            <a:r>
              <a:rPr lang="en-US" sz="1600" i="1" dirty="0"/>
              <a:t>“… that even in presence of oxygen pyruvate is fermented into lactic acid“ </a:t>
            </a:r>
            <a:r>
              <a:rPr lang="en-US" sz="1600" dirty="0"/>
              <a:t>(1927)</a:t>
            </a:r>
            <a:endParaRPr lang="en-US" sz="1600" i="1" dirty="0"/>
          </a:p>
        </p:txBody>
      </p:sp>
      <p:sp>
        <p:nvSpPr>
          <p:cNvPr id="14" name="Slide Number Placeholder 13"/>
          <p:cNvSpPr>
            <a:spLocks noGrp="1"/>
          </p:cNvSpPr>
          <p:nvPr>
            <p:ph type="sldNum" sz="quarter" idx="10"/>
          </p:nvPr>
        </p:nvSpPr>
        <p:spPr/>
        <p:txBody>
          <a:bodyPr/>
          <a:lstStyle/>
          <a:p>
            <a:pPr>
              <a:defRPr/>
            </a:pPr>
            <a:fld id="{56FD33D8-2DDB-4803-8423-017F540CBB7D}" type="slidenum">
              <a:rPr lang="en-US" smtClean="0"/>
              <a:pPr>
                <a:defRPr/>
              </a:pPr>
              <a:t>22</a:t>
            </a:fld>
            <a:endParaRPr lang="en-US"/>
          </a:p>
        </p:txBody>
      </p:sp>
    </p:spTree>
    <p:extLst>
      <p:ext uri="{BB962C8B-B14F-4D97-AF65-F5344CB8AC3E}">
        <p14:creationId xmlns:p14="http://schemas.microsoft.com/office/powerpoint/2010/main" xmlns="" val="3138679005"/>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Grafik 23"/>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534362" y="2322229"/>
            <a:ext cx="3689351" cy="2620645"/>
          </a:xfrm>
          <a:prstGeom prst="rect">
            <a:avLst/>
          </a:prstGeom>
          <a:noFill/>
        </p:spPr>
      </p:pic>
      <p:pic>
        <p:nvPicPr>
          <p:cNvPr id="1026"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078524" y="2440339"/>
            <a:ext cx="4117975" cy="2384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TextBox 7"/>
          <p:cNvSpPr txBox="1"/>
          <p:nvPr/>
        </p:nvSpPr>
        <p:spPr>
          <a:xfrm>
            <a:off x="1078524" y="395065"/>
            <a:ext cx="6731715" cy="523220"/>
          </a:xfrm>
          <a:prstGeom prst="rect">
            <a:avLst/>
          </a:prstGeom>
          <a:noFill/>
        </p:spPr>
        <p:txBody>
          <a:bodyPr wrap="none" lIns="91438" tIns="45719" rIns="91438" bIns="45719" rtlCol="0">
            <a:spAutoFit/>
          </a:bodyPr>
          <a:lstStyle/>
          <a:p>
            <a:r>
              <a:rPr lang="en-US" sz="2800" dirty="0"/>
              <a:t>Decoding metabolic inhibition using p(</a:t>
            </a:r>
            <a:r>
              <a:rPr lang="en-US" sz="2800" dirty="0" err="1"/>
              <a:t>i</a:t>
            </a:r>
            <a:r>
              <a:rPr lang="en-US" sz="2800" dirty="0"/>
              <a:t>)SIRM</a:t>
            </a:r>
          </a:p>
        </p:txBody>
      </p:sp>
      <p:sp>
        <p:nvSpPr>
          <p:cNvPr id="7" name="TextBox 12"/>
          <p:cNvSpPr txBox="1"/>
          <p:nvPr/>
        </p:nvSpPr>
        <p:spPr>
          <a:xfrm>
            <a:off x="9336110" y="6321925"/>
            <a:ext cx="2363528" cy="784828"/>
          </a:xfrm>
          <a:prstGeom prst="rect">
            <a:avLst/>
          </a:prstGeom>
          <a:noFill/>
        </p:spPr>
        <p:txBody>
          <a:bodyPr wrap="none" lIns="91438" tIns="45719" rIns="91438" bIns="45719" rtlCol="0">
            <a:spAutoFit/>
          </a:bodyPr>
          <a:lstStyle/>
          <a:p>
            <a:r>
              <a:rPr lang="en-US" sz="1500" dirty="0" smtClean="0"/>
              <a:t>Pietzke &amp; Zasada et al. 2014</a:t>
            </a:r>
          </a:p>
          <a:p>
            <a:r>
              <a:rPr lang="en-US" sz="1500" dirty="0" smtClean="0"/>
              <a:t>Pietzke </a:t>
            </a:r>
            <a:r>
              <a:rPr lang="en-US" sz="1500" dirty="0"/>
              <a:t>et al. in preparation</a:t>
            </a:r>
          </a:p>
          <a:p>
            <a:endParaRPr lang="en-US" sz="1500" dirty="0"/>
          </a:p>
        </p:txBody>
      </p:sp>
    </p:spTree>
    <p:extLst>
      <p:ext uri="{BB962C8B-B14F-4D97-AF65-F5344CB8AC3E}">
        <p14:creationId xmlns:p14="http://schemas.microsoft.com/office/powerpoint/2010/main" xmlns="" val="352004134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Grafik 308"/>
          <p:cNvPicPr/>
          <p:nvPr/>
        </p:nvPicPr>
        <p:blipFill rotWithShape="1">
          <a:blip r:embed="rId2" cstate="print">
            <a:extLst>
              <a:ext uri="{28A0092B-C50C-407E-A947-70E740481C1C}">
                <a14:useLocalDpi xmlns:a14="http://schemas.microsoft.com/office/drawing/2010/main" xmlns="" val="0"/>
              </a:ext>
            </a:extLst>
          </a:blip>
          <a:srcRect r="45819"/>
          <a:stretch/>
        </p:blipFill>
        <p:spPr bwMode="auto">
          <a:xfrm>
            <a:off x="2635020" y="1003796"/>
            <a:ext cx="3125059" cy="2571305"/>
          </a:xfrm>
          <a:prstGeom prst="rect">
            <a:avLst/>
          </a:prstGeom>
          <a:noFill/>
        </p:spPr>
      </p:pic>
      <p:pic>
        <p:nvPicPr>
          <p:cNvPr id="9" name="Grafik 298" descr="Z:\PhD Thesis\Abbildungen\4 results Inhibitor action\2D plots 2DG BrPyr\Neu\2DG 2mM-own axis.tif"/>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35020" y="3575099"/>
            <a:ext cx="3212592" cy="2496059"/>
          </a:xfrm>
          <a:prstGeom prst="rect">
            <a:avLst/>
          </a:prstGeom>
          <a:noFill/>
          <a:ln>
            <a:noFill/>
          </a:ln>
        </p:spPr>
      </p:pic>
      <p:pic>
        <p:nvPicPr>
          <p:cNvPr id="10" name="Grafik 33829"/>
          <p:cNvPicPr/>
          <p:nvPr/>
        </p:nvPicPr>
        <p:blipFill rotWithShape="1">
          <a:blip r:embed="rId4" cstate="print">
            <a:extLst>
              <a:ext uri="{28A0092B-C50C-407E-A947-70E740481C1C}">
                <a14:useLocalDpi xmlns:a14="http://schemas.microsoft.com/office/drawing/2010/main" xmlns="" val="0"/>
              </a:ext>
            </a:extLst>
          </a:blip>
          <a:srcRect l="33249"/>
          <a:stretch/>
        </p:blipFill>
        <p:spPr bwMode="auto">
          <a:xfrm>
            <a:off x="7142748" y="873607"/>
            <a:ext cx="4515853" cy="5225063"/>
          </a:xfrm>
          <a:prstGeom prst="rect">
            <a:avLst/>
          </a:prstGeom>
          <a:noFill/>
        </p:spPr>
      </p:pic>
      <p:sp>
        <p:nvSpPr>
          <p:cNvPr id="11" name="TextBox 10"/>
          <p:cNvSpPr txBox="1"/>
          <p:nvPr/>
        </p:nvSpPr>
        <p:spPr>
          <a:xfrm>
            <a:off x="1018374" y="278508"/>
            <a:ext cx="9658479" cy="461665"/>
          </a:xfrm>
          <a:prstGeom prst="rect">
            <a:avLst/>
          </a:prstGeom>
          <a:noFill/>
        </p:spPr>
        <p:txBody>
          <a:bodyPr wrap="none" lIns="91438" tIns="45719" rIns="91438" bIns="45719" rtlCol="0">
            <a:spAutoFit/>
          </a:bodyPr>
          <a:lstStyle/>
          <a:p>
            <a:r>
              <a:rPr lang="en-US" sz="2400" dirty="0"/>
              <a:t>2DG is </a:t>
            </a:r>
            <a:r>
              <a:rPr lang="en-US" sz="2400" u="sng" dirty="0"/>
              <a:t>not</a:t>
            </a:r>
            <a:r>
              <a:rPr lang="en-US" sz="2400" dirty="0"/>
              <a:t> a glycolytic inhibitor </a:t>
            </a:r>
            <a:r>
              <a:rPr lang="en-US" sz="2000" dirty="0"/>
              <a:t>(but a metabolic suppressor at high concentrations)</a:t>
            </a:r>
            <a:endParaRPr lang="en-US" sz="1600" dirty="0"/>
          </a:p>
        </p:txBody>
      </p:sp>
      <p:sp>
        <p:nvSpPr>
          <p:cNvPr id="13" name="TextBox 12"/>
          <p:cNvSpPr txBox="1"/>
          <p:nvPr/>
        </p:nvSpPr>
        <p:spPr>
          <a:xfrm>
            <a:off x="9336110" y="6321925"/>
            <a:ext cx="2363528" cy="784828"/>
          </a:xfrm>
          <a:prstGeom prst="rect">
            <a:avLst/>
          </a:prstGeom>
          <a:noFill/>
        </p:spPr>
        <p:txBody>
          <a:bodyPr wrap="none" lIns="91438" tIns="45719" rIns="91438" bIns="45719" rtlCol="0">
            <a:spAutoFit/>
          </a:bodyPr>
          <a:lstStyle/>
          <a:p>
            <a:r>
              <a:rPr lang="en-US" sz="1500" dirty="0" smtClean="0"/>
              <a:t>Pietzke &amp; Zasada et al. 2014</a:t>
            </a:r>
          </a:p>
          <a:p>
            <a:r>
              <a:rPr lang="en-US" sz="1500" dirty="0" smtClean="0"/>
              <a:t>Pietzke </a:t>
            </a:r>
            <a:r>
              <a:rPr lang="en-US" sz="1500" dirty="0"/>
              <a:t>et al. in preparation</a:t>
            </a:r>
          </a:p>
          <a:p>
            <a:endParaRPr lang="en-US" sz="1500" dirty="0"/>
          </a:p>
        </p:txBody>
      </p:sp>
      <p:sp>
        <p:nvSpPr>
          <p:cNvPr id="2" name="TextBox 1"/>
          <p:cNvSpPr txBox="1"/>
          <p:nvPr/>
        </p:nvSpPr>
        <p:spPr>
          <a:xfrm>
            <a:off x="901589" y="6334781"/>
            <a:ext cx="7243710" cy="384719"/>
          </a:xfrm>
          <a:prstGeom prst="rect">
            <a:avLst/>
          </a:prstGeom>
          <a:solidFill>
            <a:schemeClr val="accent2">
              <a:lumMod val="60000"/>
              <a:lumOff val="40000"/>
            </a:schemeClr>
          </a:solidFill>
        </p:spPr>
        <p:txBody>
          <a:bodyPr wrap="none" lIns="91438" tIns="45719" rIns="91438" bIns="45719" rtlCol="0">
            <a:spAutoFit/>
          </a:bodyPr>
          <a:lstStyle/>
          <a:p>
            <a:r>
              <a:rPr lang="en-US" dirty="0" smtClean="0"/>
              <a:t>Steady state metabolic data do not reflect changes of metabolic activity</a:t>
            </a:r>
            <a:endParaRPr lang="en-US" dirty="0"/>
          </a:p>
        </p:txBody>
      </p:sp>
    </p:spTree>
    <p:extLst>
      <p:ext uri="{BB962C8B-B14F-4D97-AF65-F5344CB8AC3E}">
        <p14:creationId xmlns:p14="http://schemas.microsoft.com/office/powerpoint/2010/main" xmlns="" val="1410521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p:cNvSpPr txBox="1"/>
          <p:nvPr/>
        </p:nvSpPr>
        <p:spPr>
          <a:xfrm>
            <a:off x="838202" y="5486401"/>
            <a:ext cx="5546194" cy="461663"/>
          </a:xfrm>
          <a:prstGeom prst="rect">
            <a:avLst/>
          </a:prstGeom>
          <a:noFill/>
        </p:spPr>
        <p:txBody>
          <a:bodyPr wrap="none" lIns="91438" tIns="45719" rIns="91438" bIns="45719" rtlCol="0">
            <a:spAutoFit/>
          </a:bodyPr>
          <a:lstStyle/>
          <a:p>
            <a:r>
              <a:rPr lang="en-US" sz="2400" dirty="0"/>
              <a:t>analyzing </a:t>
            </a:r>
            <a:r>
              <a:rPr lang="en-US" sz="2400" dirty="0" smtClean="0"/>
              <a:t>metabolic reprogramming </a:t>
            </a:r>
            <a:r>
              <a:rPr lang="en-US" sz="2400" i="1" dirty="0" smtClean="0"/>
              <a:t>in vivo</a:t>
            </a:r>
            <a:endParaRPr lang="en-US" sz="2400" i="1" dirty="0"/>
          </a:p>
        </p:txBody>
      </p:sp>
    </p:spTree>
    <p:extLst>
      <p:ext uri="{BB962C8B-B14F-4D97-AF65-F5344CB8AC3E}">
        <p14:creationId xmlns:p14="http://schemas.microsoft.com/office/powerpoint/2010/main" xmlns="" val="179024798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690889" y="3769072"/>
            <a:ext cx="1603531" cy="2199928"/>
          </a:xfrm>
          <a:prstGeom prst="rect">
            <a:avLst/>
          </a:prstGeom>
          <a:solidFill>
            <a:schemeClr val="bg2">
              <a:lumMod val="25000"/>
            </a:schemeClr>
          </a:solidFill>
        </p:spPr>
      </p:pic>
      <p:sp>
        <p:nvSpPr>
          <p:cNvPr id="2" name="Title 1"/>
          <p:cNvSpPr>
            <a:spLocks noGrp="1"/>
          </p:cNvSpPr>
          <p:nvPr>
            <p:ph type="title"/>
          </p:nvPr>
        </p:nvSpPr>
        <p:spPr>
          <a:xfrm>
            <a:off x="646545" y="0"/>
            <a:ext cx="10972800" cy="787400"/>
          </a:xfrm>
        </p:spPr>
        <p:txBody>
          <a:bodyPr>
            <a:noAutofit/>
          </a:bodyPr>
          <a:lstStyle/>
          <a:p>
            <a:r>
              <a:rPr lang="de-DE" sz="3200" dirty="0"/>
              <a:t>Integrative </a:t>
            </a:r>
            <a:r>
              <a:rPr lang="de-DE" sz="3200" dirty="0" err="1"/>
              <a:t>metabolomics</a:t>
            </a:r>
            <a:r>
              <a:rPr lang="de-DE" sz="3200" dirty="0"/>
              <a:t>/</a:t>
            </a:r>
            <a:r>
              <a:rPr lang="de-DE" sz="3200" dirty="0" err="1"/>
              <a:t>lipidomics</a:t>
            </a:r>
            <a:r>
              <a:rPr lang="de-DE" sz="3200" dirty="0"/>
              <a:t> </a:t>
            </a:r>
            <a:r>
              <a:rPr lang="de-DE" sz="3200" dirty="0" err="1"/>
              <a:t>workflow</a:t>
            </a:r>
            <a:endParaRPr lang="de-DE" sz="3200" dirty="0"/>
          </a:p>
        </p:txBody>
      </p:sp>
      <p:pic>
        <p:nvPicPr>
          <p:cNvPr id="5" name="Picture 4"/>
          <p:cNvPicPr>
            <a:picLocks noChangeAspect="1"/>
          </p:cNvPicPr>
          <p:nvPr/>
        </p:nvPicPr>
        <p:blipFill>
          <a:blip r:embed="rId3" cstate="print"/>
          <a:stretch>
            <a:fillRect/>
          </a:stretch>
        </p:blipFill>
        <p:spPr>
          <a:xfrm>
            <a:off x="2754277" y="1811287"/>
            <a:ext cx="4801776" cy="2041219"/>
          </a:xfrm>
          <a:prstGeom prst="rect">
            <a:avLst/>
          </a:prstGeom>
          <a:solidFill>
            <a:schemeClr val="bg2">
              <a:lumMod val="25000"/>
            </a:schemeClr>
          </a:solidFill>
        </p:spPr>
      </p:pic>
      <p:pic>
        <p:nvPicPr>
          <p:cNvPr id="6" name="Picture 5"/>
          <p:cNvPicPr>
            <a:picLocks noChangeAspect="1"/>
          </p:cNvPicPr>
          <p:nvPr/>
        </p:nvPicPr>
        <p:blipFill>
          <a:blip r:embed="rId4"/>
          <a:stretch>
            <a:fillRect/>
          </a:stretch>
        </p:blipFill>
        <p:spPr>
          <a:xfrm>
            <a:off x="102519" y="1770078"/>
            <a:ext cx="2641599" cy="2123639"/>
          </a:xfrm>
          <a:prstGeom prst="rect">
            <a:avLst/>
          </a:prstGeom>
        </p:spPr>
      </p:pic>
      <p:pic>
        <p:nvPicPr>
          <p:cNvPr id="15" name="Picture 14"/>
          <p:cNvPicPr>
            <a:picLocks noChangeAspect="1"/>
          </p:cNvPicPr>
          <p:nvPr/>
        </p:nvPicPr>
        <p:blipFill>
          <a:blip r:embed="rId5">
            <a:extLst>
              <a:ext uri="{BEBA8EAE-BF5A-486C-A8C5-ECC9F3942E4B}">
                <a14:imgProps xmlns:a14="http://schemas.microsoft.com/office/drawing/2010/main" xmlns="">
                  <a14:imgLayer r:embed="rId6">
                    <a14:imgEffect>
                      <a14:backgroundRemoval t="980" b="100000" l="4580" r="100000">
                        <a14:foregroundMark x1="26336" y1="21569" x2="36641" y2="23284"/>
                        <a14:foregroundMark x1="57252" y1="13235" x2="57252" y2="5637"/>
                        <a14:foregroundMark x1="57252" y1="24510" x2="58015" y2="11275"/>
                        <a14:foregroundMark x1="12595" y1="23775" x2="87786" y2="23039"/>
                        <a14:foregroundMark x1="16412" y1="22059" x2="53435" y2="21324"/>
                        <a14:foregroundMark x1="7634" y1="21814" x2="16412" y2="23529"/>
                        <a14:foregroundMark x1="58015" y1="69853" x2="82824" y2="82353"/>
                        <a14:foregroundMark x1="54962" y1="86029" x2="79008" y2="64216"/>
                        <a14:foregroundMark x1="56870" y1="92647" x2="91603" y2="83578"/>
                        <a14:foregroundMark x1="51145" y1="32108" x2="57252" y2="26716"/>
                        <a14:foregroundMark x1="66412" y1="34559" x2="88550" y2="33088"/>
                        <a14:foregroundMark x1="95420" y1="36029" x2="98092" y2="35049"/>
                        <a14:foregroundMark x1="20992" y1="26716" x2="24427" y2="22304"/>
                        <a14:foregroundMark x1="8015" y1="25245" x2="15267" y2="23039"/>
                        <a14:foregroundMark x1="61069" y1="19363" x2="60687" y2="13480"/>
                        <a14:foregroundMark x1="58779" y1="6373" x2="58779" y2="2206"/>
                        <a14:foregroundMark x1="88931" y1="20833" x2="89313" y2="22304"/>
                        <a14:foregroundMark x1="79008" y1="20343" x2="86260" y2="20343"/>
                        <a14:foregroundMark x1="30534" y1="25735" x2="32824" y2="30882"/>
                        <a14:foregroundMark x1="95420" y1="30637" x2="94275" y2="29902"/>
                        <a14:foregroundMark x1="98092" y1="31373" x2="98092" y2="32108"/>
                        <a14:backgroundMark x1="64885" y1="25980" x2="75573" y2="25735"/>
                        <a14:backgroundMark x1="83206" y1="28676" x2="82443" y2="25245"/>
                        <a14:backgroundMark x1="31679" y1="42157" x2="31679" y2="40931"/>
                        <a14:backgroundMark x1="32824" y1="47304" x2="32824" y2="46324"/>
                        <a14:backgroundMark x1="34351" y1="18382" x2="38550" y2="19363"/>
                        <a14:backgroundMark x1="36260" y1="26225" x2="36641" y2="27451"/>
                        <a14:backgroundMark x1="43511" y1="26225" x2="44275" y2="27451"/>
                        <a14:backgroundMark x1="32824" y1="27206" x2="33588" y2="28922"/>
                        <a14:backgroundMark x1="95802" y1="32108" x2="99237" y2="32598"/>
                        <a14:backgroundMark x1="93130" y1="32108" x2="95420" y2="32353"/>
                      </a14:backgroundRemoval>
                    </a14:imgEffect>
                  </a14:imgLayer>
                </a14:imgProps>
              </a:ext>
            </a:extLst>
          </a:blip>
          <a:stretch>
            <a:fillRect/>
          </a:stretch>
        </p:blipFill>
        <p:spPr>
          <a:xfrm>
            <a:off x="7690889" y="1348908"/>
            <a:ext cx="1603531" cy="2334757"/>
          </a:xfrm>
          <a:prstGeom prst="rect">
            <a:avLst/>
          </a:prstGeom>
          <a:solidFill>
            <a:schemeClr val="bg2">
              <a:lumMod val="25000"/>
            </a:schemeClr>
          </a:solidFill>
        </p:spPr>
      </p:pic>
      <p:sp>
        <p:nvSpPr>
          <p:cNvPr id="20" name="TextBox 19"/>
          <p:cNvSpPr txBox="1"/>
          <p:nvPr/>
        </p:nvSpPr>
        <p:spPr>
          <a:xfrm>
            <a:off x="6610173" y="1348907"/>
            <a:ext cx="945880" cy="338554"/>
          </a:xfrm>
          <a:prstGeom prst="rect">
            <a:avLst/>
          </a:prstGeom>
          <a:solidFill>
            <a:schemeClr val="bg2">
              <a:lumMod val="25000"/>
            </a:schemeClr>
          </a:solidFill>
        </p:spPr>
        <p:txBody>
          <a:bodyPr wrap="square" rtlCol="0">
            <a:spAutoFit/>
          </a:bodyPr>
          <a:lstStyle/>
          <a:p>
            <a:pPr algn="ctr"/>
            <a:r>
              <a:rPr lang="de-DE" sz="1600" dirty="0">
                <a:solidFill>
                  <a:schemeClr val="bg1"/>
                </a:solidFill>
              </a:rPr>
              <a:t>GC-MS</a:t>
            </a:r>
            <a:endParaRPr lang="en-US" sz="1600" dirty="0">
              <a:solidFill>
                <a:schemeClr val="bg1"/>
              </a:solidFill>
            </a:endParaRPr>
          </a:p>
        </p:txBody>
      </p:sp>
      <p:sp>
        <p:nvSpPr>
          <p:cNvPr id="21" name="TextBox 20"/>
          <p:cNvSpPr txBox="1"/>
          <p:nvPr/>
        </p:nvSpPr>
        <p:spPr>
          <a:xfrm>
            <a:off x="7690890" y="6093477"/>
            <a:ext cx="3032545" cy="379656"/>
          </a:xfrm>
          <a:prstGeom prst="rect">
            <a:avLst/>
          </a:prstGeom>
          <a:solidFill>
            <a:schemeClr val="bg2">
              <a:lumMod val="25000"/>
            </a:schemeClr>
          </a:solidFill>
        </p:spPr>
        <p:txBody>
          <a:bodyPr wrap="square" rtlCol="0">
            <a:spAutoFit/>
          </a:bodyPr>
          <a:lstStyle/>
          <a:p>
            <a:pPr algn="ctr"/>
            <a:r>
              <a:rPr lang="de-DE" sz="1867" dirty="0" err="1">
                <a:solidFill>
                  <a:schemeClr val="bg1"/>
                </a:solidFill>
              </a:rPr>
              <a:t>direct</a:t>
            </a:r>
            <a:r>
              <a:rPr lang="de-DE" sz="1867" dirty="0">
                <a:solidFill>
                  <a:schemeClr val="bg1"/>
                </a:solidFill>
              </a:rPr>
              <a:t> infusion HR-MS</a:t>
            </a:r>
            <a:endParaRPr lang="en-US" sz="1867" dirty="0">
              <a:solidFill>
                <a:schemeClr val="bg1"/>
              </a:solidFill>
            </a:endParaRPr>
          </a:p>
        </p:txBody>
      </p:sp>
      <p:pic>
        <p:nvPicPr>
          <p:cNvPr id="23" name="Picture 22"/>
          <p:cNvPicPr>
            <a:picLocks noChangeAspect="1"/>
          </p:cNvPicPr>
          <p:nvPr/>
        </p:nvPicPr>
        <p:blipFill rotWithShape="1">
          <a:blip r:embed="rId7" cstate="print">
            <a:extLst>
              <a:ext uri="{28A0092B-C50C-407E-A947-70E740481C1C}">
                <a14:useLocalDpi xmlns:a14="http://schemas.microsoft.com/office/drawing/2010/main" xmlns="" val="0"/>
              </a:ext>
            </a:extLst>
          </a:blip>
          <a:srcRect l="156" t="16514" r="-156" b="2691"/>
          <a:stretch/>
        </p:blipFill>
        <p:spPr>
          <a:xfrm>
            <a:off x="2754277" y="4038600"/>
            <a:ext cx="4801776" cy="2465245"/>
          </a:xfrm>
          <a:prstGeom prst="rect">
            <a:avLst/>
          </a:prstGeom>
          <a:solidFill>
            <a:schemeClr val="bg2">
              <a:lumMod val="25000"/>
            </a:schemeClr>
          </a:solidFill>
        </p:spPr>
      </p:pic>
      <p:sp>
        <p:nvSpPr>
          <p:cNvPr id="24" name="TextBox 23"/>
          <p:cNvSpPr txBox="1"/>
          <p:nvPr/>
        </p:nvSpPr>
        <p:spPr>
          <a:xfrm>
            <a:off x="384241" y="5231704"/>
            <a:ext cx="2235200" cy="954300"/>
          </a:xfrm>
          <a:prstGeom prst="rect">
            <a:avLst/>
          </a:prstGeom>
          <a:solidFill>
            <a:schemeClr val="bg2">
              <a:lumMod val="25000"/>
            </a:schemeClr>
          </a:solidFill>
        </p:spPr>
        <p:txBody>
          <a:bodyPr wrap="square" rtlCol="0">
            <a:spAutoFit/>
          </a:bodyPr>
          <a:lstStyle/>
          <a:p>
            <a:pPr algn="ctr"/>
            <a:r>
              <a:rPr lang="de-DE" sz="1867" dirty="0" err="1">
                <a:solidFill>
                  <a:schemeClr val="bg1"/>
                </a:solidFill>
              </a:rPr>
              <a:t>robotized</a:t>
            </a:r>
            <a:r>
              <a:rPr lang="de-DE" sz="1867" dirty="0">
                <a:solidFill>
                  <a:schemeClr val="bg1"/>
                </a:solidFill>
              </a:rPr>
              <a:t> sample </a:t>
            </a:r>
            <a:r>
              <a:rPr lang="de-DE" sz="1867" dirty="0" err="1">
                <a:solidFill>
                  <a:schemeClr val="bg1"/>
                </a:solidFill>
              </a:rPr>
              <a:t>preparation</a:t>
            </a:r>
            <a:r>
              <a:rPr lang="de-DE" sz="1867" dirty="0">
                <a:solidFill>
                  <a:schemeClr val="bg1"/>
                </a:solidFill>
              </a:rPr>
              <a:t> </a:t>
            </a:r>
            <a:r>
              <a:rPr lang="de-DE" sz="1867" dirty="0" err="1">
                <a:solidFill>
                  <a:schemeClr val="bg1"/>
                </a:solidFill>
              </a:rPr>
              <a:t>and</a:t>
            </a:r>
            <a:r>
              <a:rPr lang="de-DE" sz="1867" dirty="0">
                <a:solidFill>
                  <a:schemeClr val="bg1"/>
                </a:solidFill>
              </a:rPr>
              <a:t> </a:t>
            </a:r>
            <a:r>
              <a:rPr lang="de-DE" sz="1867" dirty="0" err="1">
                <a:solidFill>
                  <a:schemeClr val="bg1"/>
                </a:solidFill>
              </a:rPr>
              <a:t>standard</a:t>
            </a:r>
            <a:r>
              <a:rPr lang="de-DE" sz="1867" dirty="0">
                <a:solidFill>
                  <a:schemeClr val="bg1"/>
                </a:solidFill>
              </a:rPr>
              <a:t> </a:t>
            </a:r>
            <a:r>
              <a:rPr lang="de-DE" sz="1867" dirty="0" err="1">
                <a:solidFill>
                  <a:schemeClr val="bg1"/>
                </a:solidFill>
              </a:rPr>
              <a:t>preparation</a:t>
            </a:r>
            <a:endParaRPr lang="en-US" sz="1867" dirty="0">
              <a:solidFill>
                <a:schemeClr val="bg1"/>
              </a:solidFill>
            </a:endParaRPr>
          </a:p>
        </p:txBody>
      </p:sp>
    </p:spTree>
    <p:extLst>
      <p:ext uri="{BB962C8B-B14F-4D97-AF65-F5344CB8AC3E}">
        <p14:creationId xmlns:p14="http://schemas.microsoft.com/office/powerpoint/2010/main" xmlns="" val="171689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690889" y="3769072"/>
            <a:ext cx="1603531" cy="2199928"/>
          </a:xfrm>
          <a:prstGeom prst="rect">
            <a:avLst/>
          </a:prstGeom>
          <a:solidFill>
            <a:schemeClr val="bg2">
              <a:lumMod val="25000"/>
            </a:schemeClr>
          </a:solidFill>
        </p:spPr>
      </p:pic>
      <p:sp>
        <p:nvSpPr>
          <p:cNvPr id="2" name="Title 1"/>
          <p:cNvSpPr>
            <a:spLocks noGrp="1"/>
          </p:cNvSpPr>
          <p:nvPr>
            <p:ph type="title"/>
          </p:nvPr>
        </p:nvSpPr>
        <p:spPr>
          <a:xfrm>
            <a:off x="646545" y="0"/>
            <a:ext cx="10972800" cy="787400"/>
          </a:xfrm>
        </p:spPr>
        <p:txBody>
          <a:bodyPr>
            <a:noAutofit/>
          </a:bodyPr>
          <a:lstStyle/>
          <a:p>
            <a:r>
              <a:rPr lang="de-DE" sz="3200" dirty="0"/>
              <a:t>Integrative </a:t>
            </a:r>
            <a:r>
              <a:rPr lang="de-DE" sz="3200" dirty="0" err="1"/>
              <a:t>metabolomics</a:t>
            </a:r>
            <a:r>
              <a:rPr lang="de-DE" sz="3200" dirty="0"/>
              <a:t>/</a:t>
            </a:r>
            <a:r>
              <a:rPr lang="de-DE" sz="3200" dirty="0" err="1"/>
              <a:t>lipidomics</a:t>
            </a:r>
            <a:r>
              <a:rPr lang="de-DE" sz="3200" dirty="0"/>
              <a:t> </a:t>
            </a:r>
            <a:r>
              <a:rPr lang="de-DE" sz="3200" dirty="0" err="1"/>
              <a:t>workflow</a:t>
            </a:r>
            <a:endParaRPr lang="de-DE" sz="3200" dirty="0"/>
          </a:p>
        </p:txBody>
      </p:sp>
      <p:pic>
        <p:nvPicPr>
          <p:cNvPr id="5" name="Picture 4"/>
          <p:cNvPicPr>
            <a:picLocks noChangeAspect="1"/>
          </p:cNvPicPr>
          <p:nvPr/>
        </p:nvPicPr>
        <p:blipFill>
          <a:blip r:embed="rId3" cstate="print"/>
          <a:stretch>
            <a:fillRect/>
          </a:stretch>
        </p:blipFill>
        <p:spPr>
          <a:xfrm>
            <a:off x="2754277" y="1811287"/>
            <a:ext cx="4801776" cy="2041219"/>
          </a:xfrm>
          <a:prstGeom prst="rect">
            <a:avLst/>
          </a:prstGeom>
          <a:solidFill>
            <a:schemeClr val="bg2">
              <a:lumMod val="25000"/>
            </a:schemeClr>
          </a:solidFill>
        </p:spPr>
      </p:pic>
      <p:pic>
        <p:nvPicPr>
          <p:cNvPr id="6" name="Picture 5"/>
          <p:cNvPicPr>
            <a:picLocks noChangeAspect="1"/>
          </p:cNvPicPr>
          <p:nvPr/>
        </p:nvPicPr>
        <p:blipFill>
          <a:blip r:embed="rId4"/>
          <a:stretch>
            <a:fillRect/>
          </a:stretch>
        </p:blipFill>
        <p:spPr>
          <a:xfrm>
            <a:off x="102519" y="1770078"/>
            <a:ext cx="2641599" cy="2123639"/>
          </a:xfrm>
          <a:prstGeom prst="rect">
            <a:avLst/>
          </a:prstGeom>
        </p:spPr>
      </p:pic>
      <p:pic>
        <p:nvPicPr>
          <p:cNvPr id="15" name="Picture 14"/>
          <p:cNvPicPr>
            <a:picLocks noChangeAspect="1"/>
          </p:cNvPicPr>
          <p:nvPr/>
        </p:nvPicPr>
        <p:blipFill>
          <a:blip r:embed="rId5">
            <a:extLst>
              <a:ext uri="{BEBA8EAE-BF5A-486C-A8C5-ECC9F3942E4B}">
                <a14:imgProps xmlns:a14="http://schemas.microsoft.com/office/drawing/2010/main" xmlns="">
                  <a14:imgLayer r:embed="rId6">
                    <a14:imgEffect>
                      <a14:backgroundRemoval t="980" b="100000" l="4580" r="100000">
                        <a14:foregroundMark x1="26336" y1="21569" x2="36641" y2="23284"/>
                        <a14:foregroundMark x1="57252" y1="13235" x2="57252" y2="5637"/>
                        <a14:foregroundMark x1="57252" y1="24510" x2="58015" y2="11275"/>
                        <a14:foregroundMark x1="12595" y1="23775" x2="87786" y2="23039"/>
                        <a14:foregroundMark x1="16412" y1="22059" x2="53435" y2="21324"/>
                        <a14:foregroundMark x1="7634" y1="21814" x2="16412" y2="23529"/>
                        <a14:foregroundMark x1="58015" y1="69853" x2="82824" y2="82353"/>
                        <a14:foregroundMark x1="54962" y1="86029" x2="79008" y2="64216"/>
                        <a14:foregroundMark x1="56870" y1="92647" x2="91603" y2="83578"/>
                        <a14:foregroundMark x1="51145" y1="32108" x2="57252" y2="26716"/>
                        <a14:foregroundMark x1="66412" y1="34559" x2="88550" y2="33088"/>
                        <a14:foregroundMark x1="95420" y1="36029" x2="98092" y2="35049"/>
                        <a14:foregroundMark x1="20992" y1="26716" x2="24427" y2="22304"/>
                        <a14:foregroundMark x1="8015" y1="25245" x2="15267" y2="23039"/>
                        <a14:foregroundMark x1="61069" y1="19363" x2="60687" y2="13480"/>
                        <a14:foregroundMark x1="58779" y1="6373" x2="58779" y2="2206"/>
                        <a14:foregroundMark x1="88931" y1="20833" x2="89313" y2="22304"/>
                        <a14:foregroundMark x1="79008" y1="20343" x2="86260" y2="20343"/>
                        <a14:foregroundMark x1="30534" y1="25735" x2="32824" y2="30882"/>
                        <a14:foregroundMark x1="95420" y1="30637" x2="94275" y2="29902"/>
                        <a14:foregroundMark x1="98092" y1="31373" x2="98092" y2="32108"/>
                        <a14:backgroundMark x1="64885" y1="25980" x2="75573" y2="25735"/>
                        <a14:backgroundMark x1="83206" y1="28676" x2="82443" y2="25245"/>
                        <a14:backgroundMark x1="31679" y1="42157" x2="31679" y2="40931"/>
                        <a14:backgroundMark x1="32824" y1="47304" x2="32824" y2="46324"/>
                        <a14:backgroundMark x1="34351" y1="18382" x2="38550" y2="19363"/>
                        <a14:backgroundMark x1="36260" y1="26225" x2="36641" y2="27451"/>
                        <a14:backgroundMark x1="43511" y1="26225" x2="44275" y2="27451"/>
                        <a14:backgroundMark x1="32824" y1="27206" x2="33588" y2="28922"/>
                        <a14:backgroundMark x1="95802" y1="32108" x2="99237" y2="32598"/>
                        <a14:backgroundMark x1="93130" y1="32108" x2="95420" y2="32353"/>
                      </a14:backgroundRemoval>
                    </a14:imgEffect>
                  </a14:imgLayer>
                </a14:imgProps>
              </a:ext>
            </a:extLst>
          </a:blip>
          <a:stretch>
            <a:fillRect/>
          </a:stretch>
        </p:blipFill>
        <p:spPr>
          <a:xfrm>
            <a:off x="7690889" y="1348908"/>
            <a:ext cx="1603531" cy="2334757"/>
          </a:xfrm>
          <a:prstGeom prst="rect">
            <a:avLst/>
          </a:prstGeom>
          <a:solidFill>
            <a:schemeClr val="bg2">
              <a:lumMod val="25000"/>
            </a:schemeClr>
          </a:solidFill>
        </p:spPr>
      </p:pic>
      <p:sp>
        <p:nvSpPr>
          <p:cNvPr id="20" name="TextBox 19"/>
          <p:cNvSpPr txBox="1"/>
          <p:nvPr/>
        </p:nvSpPr>
        <p:spPr>
          <a:xfrm>
            <a:off x="6610173" y="1348907"/>
            <a:ext cx="945880" cy="338554"/>
          </a:xfrm>
          <a:prstGeom prst="rect">
            <a:avLst/>
          </a:prstGeom>
          <a:solidFill>
            <a:schemeClr val="bg2">
              <a:lumMod val="25000"/>
            </a:schemeClr>
          </a:solidFill>
        </p:spPr>
        <p:txBody>
          <a:bodyPr wrap="square" rtlCol="0">
            <a:spAutoFit/>
          </a:bodyPr>
          <a:lstStyle/>
          <a:p>
            <a:pPr algn="ctr"/>
            <a:r>
              <a:rPr lang="de-DE" sz="1600" dirty="0">
                <a:solidFill>
                  <a:schemeClr val="bg1"/>
                </a:solidFill>
              </a:rPr>
              <a:t>GC-MS</a:t>
            </a:r>
            <a:endParaRPr lang="en-US" sz="1600" dirty="0">
              <a:solidFill>
                <a:schemeClr val="bg1"/>
              </a:solidFill>
            </a:endParaRPr>
          </a:p>
        </p:txBody>
      </p:sp>
      <p:sp>
        <p:nvSpPr>
          <p:cNvPr id="21" name="TextBox 20"/>
          <p:cNvSpPr txBox="1"/>
          <p:nvPr/>
        </p:nvSpPr>
        <p:spPr>
          <a:xfrm>
            <a:off x="7690890" y="6093477"/>
            <a:ext cx="3032545" cy="379656"/>
          </a:xfrm>
          <a:prstGeom prst="rect">
            <a:avLst/>
          </a:prstGeom>
          <a:solidFill>
            <a:schemeClr val="bg2">
              <a:lumMod val="25000"/>
            </a:schemeClr>
          </a:solidFill>
        </p:spPr>
        <p:txBody>
          <a:bodyPr wrap="square" rtlCol="0">
            <a:spAutoFit/>
          </a:bodyPr>
          <a:lstStyle/>
          <a:p>
            <a:pPr algn="ctr"/>
            <a:r>
              <a:rPr lang="de-DE" sz="1867" dirty="0">
                <a:solidFill>
                  <a:schemeClr val="bg1"/>
                </a:solidFill>
              </a:rPr>
              <a:t>Direct infusion HR-MS</a:t>
            </a:r>
            <a:endParaRPr lang="en-US" sz="1867" dirty="0">
              <a:solidFill>
                <a:schemeClr val="bg1"/>
              </a:solidFill>
            </a:endParaRPr>
          </a:p>
        </p:txBody>
      </p:sp>
      <p:pic>
        <p:nvPicPr>
          <p:cNvPr id="23" name="Picture 22"/>
          <p:cNvPicPr>
            <a:picLocks noChangeAspect="1"/>
          </p:cNvPicPr>
          <p:nvPr/>
        </p:nvPicPr>
        <p:blipFill rotWithShape="1">
          <a:blip r:embed="rId7" cstate="print">
            <a:extLst>
              <a:ext uri="{28A0092B-C50C-407E-A947-70E740481C1C}">
                <a14:useLocalDpi xmlns:a14="http://schemas.microsoft.com/office/drawing/2010/main" xmlns="" val="0"/>
              </a:ext>
            </a:extLst>
          </a:blip>
          <a:srcRect l="156" t="16514" r="-156" b="2691"/>
          <a:stretch/>
        </p:blipFill>
        <p:spPr>
          <a:xfrm>
            <a:off x="2754277" y="4038600"/>
            <a:ext cx="4801776" cy="2465245"/>
          </a:xfrm>
          <a:prstGeom prst="rect">
            <a:avLst/>
          </a:prstGeom>
          <a:solidFill>
            <a:schemeClr val="bg2">
              <a:lumMod val="25000"/>
            </a:schemeClr>
          </a:solidFill>
        </p:spPr>
      </p:pic>
      <p:sp>
        <p:nvSpPr>
          <p:cNvPr id="24" name="TextBox 23"/>
          <p:cNvSpPr txBox="1"/>
          <p:nvPr/>
        </p:nvSpPr>
        <p:spPr>
          <a:xfrm>
            <a:off x="384241" y="5231704"/>
            <a:ext cx="2235200" cy="954300"/>
          </a:xfrm>
          <a:prstGeom prst="rect">
            <a:avLst/>
          </a:prstGeom>
          <a:solidFill>
            <a:schemeClr val="bg2">
              <a:lumMod val="25000"/>
            </a:schemeClr>
          </a:solidFill>
        </p:spPr>
        <p:txBody>
          <a:bodyPr wrap="square" rtlCol="0">
            <a:spAutoFit/>
          </a:bodyPr>
          <a:lstStyle/>
          <a:p>
            <a:pPr algn="ctr"/>
            <a:r>
              <a:rPr lang="de-DE" sz="1867" dirty="0" err="1">
                <a:solidFill>
                  <a:schemeClr val="bg1"/>
                </a:solidFill>
              </a:rPr>
              <a:t>robotized</a:t>
            </a:r>
            <a:r>
              <a:rPr lang="de-DE" sz="1867" dirty="0">
                <a:solidFill>
                  <a:schemeClr val="bg1"/>
                </a:solidFill>
              </a:rPr>
              <a:t> sample </a:t>
            </a:r>
            <a:r>
              <a:rPr lang="de-DE" sz="1867" dirty="0" err="1">
                <a:solidFill>
                  <a:schemeClr val="bg1"/>
                </a:solidFill>
              </a:rPr>
              <a:t>preparation</a:t>
            </a:r>
            <a:r>
              <a:rPr lang="de-DE" sz="1867" dirty="0">
                <a:solidFill>
                  <a:schemeClr val="bg1"/>
                </a:solidFill>
              </a:rPr>
              <a:t> </a:t>
            </a:r>
            <a:r>
              <a:rPr lang="de-DE" sz="1867" dirty="0" err="1">
                <a:solidFill>
                  <a:schemeClr val="bg1"/>
                </a:solidFill>
              </a:rPr>
              <a:t>and</a:t>
            </a:r>
            <a:r>
              <a:rPr lang="de-DE" sz="1867" dirty="0">
                <a:solidFill>
                  <a:schemeClr val="bg1"/>
                </a:solidFill>
              </a:rPr>
              <a:t> </a:t>
            </a:r>
            <a:r>
              <a:rPr lang="de-DE" sz="1867" dirty="0" err="1">
                <a:solidFill>
                  <a:schemeClr val="bg1"/>
                </a:solidFill>
              </a:rPr>
              <a:t>standard</a:t>
            </a:r>
            <a:r>
              <a:rPr lang="de-DE" sz="1867" dirty="0">
                <a:solidFill>
                  <a:schemeClr val="bg1"/>
                </a:solidFill>
              </a:rPr>
              <a:t> </a:t>
            </a:r>
            <a:r>
              <a:rPr lang="de-DE" sz="1867" dirty="0" err="1">
                <a:solidFill>
                  <a:schemeClr val="bg1"/>
                </a:solidFill>
              </a:rPr>
              <a:t>preparation</a:t>
            </a:r>
            <a:endParaRPr lang="en-US" sz="1867" dirty="0">
              <a:solidFill>
                <a:schemeClr val="bg1"/>
              </a:solidFill>
            </a:endParaRPr>
          </a:p>
        </p:txBody>
      </p:sp>
      <p:pic>
        <p:nvPicPr>
          <p:cNvPr id="25" name="Picture 24"/>
          <p:cNvPicPr>
            <a:picLocks noChangeAspect="1"/>
          </p:cNvPicPr>
          <p:nvPr/>
        </p:nvPicPr>
        <p:blipFill>
          <a:blip r:embed="rId8"/>
          <a:stretch>
            <a:fillRect/>
          </a:stretch>
        </p:blipFill>
        <p:spPr>
          <a:xfrm>
            <a:off x="7690890" y="2388099"/>
            <a:ext cx="4103049" cy="2732213"/>
          </a:xfrm>
          <a:prstGeom prst="rect">
            <a:avLst/>
          </a:prstGeom>
        </p:spPr>
      </p:pic>
    </p:spTree>
    <p:extLst>
      <p:ext uri="{BB962C8B-B14F-4D97-AF65-F5344CB8AC3E}">
        <p14:creationId xmlns:p14="http://schemas.microsoft.com/office/powerpoint/2010/main" xmlns="" val="3713837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51349" y="2056908"/>
            <a:ext cx="2949596" cy="2241883"/>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1241475" y="3982075"/>
            <a:ext cx="2659467" cy="2954963"/>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894459" y="-581339"/>
            <a:ext cx="3044624" cy="3186805"/>
          </a:xfrm>
          <a:prstGeom prst="rect">
            <a:avLst/>
          </a:prstGeom>
        </p:spPr>
      </p:pic>
      <p:pic>
        <p:nvPicPr>
          <p:cNvPr id="12" name="Picture 11"/>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5560066" y="-572856"/>
            <a:ext cx="1403196" cy="4871647"/>
          </a:xfrm>
          <a:prstGeom prst="rect">
            <a:avLst/>
          </a:prstGeom>
          <a:scene3d>
            <a:camera prst="orthographicFront">
              <a:rot lat="0" lon="0" rev="16200000"/>
            </a:camera>
            <a:lightRig rig="threePt" dir="t"/>
          </a:scene3d>
        </p:spPr>
      </p:pic>
      <p:pic>
        <p:nvPicPr>
          <p:cNvPr id="15" name="Picture 14"/>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3993431" y="2061993"/>
            <a:ext cx="7755661" cy="5042096"/>
          </a:xfrm>
          <a:prstGeom prst="rect">
            <a:avLst/>
          </a:prstGeom>
        </p:spPr>
      </p:pic>
      <p:pic>
        <p:nvPicPr>
          <p:cNvPr id="17" name="Picture 16"/>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8389809" y="147959"/>
            <a:ext cx="2262291" cy="1736341"/>
          </a:xfrm>
          <a:prstGeom prst="rect">
            <a:avLst/>
          </a:prstGeom>
        </p:spPr>
      </p:pic>
      <p:sp>
        <p:nvSpPr>
          <p:cNvPr id="18" name="TextBox 17"/>
          <p:cNvSpPr txBox="1"/>
          <p:nvPr/>
        </p:nvSpPr>
        <p:spPr>
          <a:xfrm>
            <a:off x="6117508" y="6611782"/>
            <a:ext cx="3726469" cy="230832"/>
          </a:xfrm>
          <a:prstGeom prst="rect">
            <a:avLst/>
          </a:prstGeom>
          <a:noFill/>
        </p:spPr>
        <p:txBody>
          <a:bodyPr wrap="none" lIns="82296" tIns="41148" rIns="82296" bIns="41148" rtlCol="0">
            <a:spAutoFit/>
          </a:bodyPr>
          <a:lstStyle/>
          <a:p>
            <a:r>
              <a:rPr lang="en-US" sz="960" dirty="0">
                <a:solidFill>
                  <a:schemeClr val="bg1"/>
                </a:solidFill>
              </a:rPr>
              <a:t>http://s13.postimg.org/odsog2snr/Skinned_shark_one_of_the_001.jpg</a:t>
            </a:r>
          </a:p>
        </p:txBody>
      </p:sp>
      <p:sp>
        <p:nvSpPr>
          <p:cNvPr id="19" name="TextBox 18"/>
          <p:cNvSpPr txBox="1"/>
          <p:nvPr/>
        </p:nvSpPr>
        <p:spPr>
          <a:xfrm>
            <a:off x="1241476" y="6611782"/>
            <a:ext cx="3136564" cy="230832"/>
          </a:xfrm>
          <a:prstGeom prst="rect">
            <a:avLst/>
          </a:prstGeom>
          <a:noFill/>
        </p:spPr>
        <p:txBody>
          <a:bodyPr wrap="none" lIns="82296" tIns="41148" rIns="82296" bIns="41148" rtlCol="0">
            <a:spAutoFit/>
          </a:bodyPr>
          <a:lstStyle/>
          <a:p>
            <a:r>
              <a:rPr lang="en-US" sz="960" dirty="0">
                <a:solidFill>
                  <a:schemeClr val="bg1"/>
                </a:solidFill>
              </a:rPr>
              <a:t>http://www.bodyworlds.com/en/media/picture_database/</a:t>
            </a:r>
          </a:p>
        </p:txBody>
      </p:sp>
    </p:spTree>
    <p:extLst>
      <p:ext uri="{BB962C8B-B14F-4D97-AF65-F5344CB8AC3E}">
        <p14:creationId xmlns:p14="http://schemas.microsoft.com/office/powerpoint/2010/main" xmlns="" val="2842015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52561" y="613613"/>
            <a:ext cx="4116009" cy="5438273"/>
          </a:xfrm>
          <a:prstGeom prst="rect">
            <a:avLst/>
          </a:prstGeom>
          <a:solidFill>
            <a:schemeClr val="bg1">
              <a:lumMod val="85000"/>
            </a:schemeClr>
          </a:solidFill>
        </p:spPr>
      </p:pic>
      <p:pic>
        <p:nvPicPr>
          <p:cNvPr id="2" name="Picture 1"/>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020175" y="1082636"/>
            <a:ext cx="6444472" cy="4379704"/>
          </a:xfrm>
          <a:prstGeom prst="rect">
            <a:avLst/>
          </a:prstGeom>
          <a:solidFill>
            <a:schemeClr val="bg1">
              <a:lumMod val="95000"/>
            </a:schemeClr>
          </a:solidFill>
        </p:spPr>
      </p:pic>
      <p:sp>
        <p:nvSpPr>
          <p:cNvPr id="3" name="Rectangle 2"/>
          <p:cNvSpPr/>
          <p:nvPr/>
        </p:nvSpPr>
        <p:spPr>
          <a:xfrm>
            <a:off x="609600" y="600655"/>
            <a:ext cx="4258971" cy="5528464"/>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rtlCol="0" anchor="ctr"/>
          <a:lstStyle/>
          <a:p>
            <a:pPr algn="ctr"/>
            <a:endParaRPr lang="en-US" sz="2160"/>
          </a:p>
        </p:txBody>
      </p:sp>
      <p:pic>
        <p:nvPicPr>
          <p:cNvPr id="8" name="Picture 7"/>
          <p:cNvPicPr>
            <a:picLocks noChangeAspect="1"/>
          </p:cNvPicPr>
          <p:nvPr/>
        </p:nvPicPr>
        <p:blipFill>
          <a:blip r:embed="rId5"/>
          <a:stretch>
            <a:fillRect/>
          </a:stretch>
        </p:blipFill>
        <p:spPr>
          <a:xfrm>
            <a:off x="1308723" y="1671273"/>
            <a:ext cx="2943599" cy="3322951"/>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flipH="1">
            <a:off x="11103187" y="5773764"/>
            <a:ext cx="479216" cy="1084237"/>
          </a:xfrm>
          <a:prstGeom prst="rect">
            <a:avLst/>
          </a:prstGeom>
        </p:spPr>
      </p:pic>
      <p:sp>
        <p:nvSpPr>
          <p:cNvPr id="4" name="Rectangle 3"/>
          <p:cNvSpPr/>
          <p:nvPr/>
        </p:nvSpPr>
        <p:spPr>
          <a:xfrm>
            <a:off x="6334540" y="1082636"/>
            <a:ext cx="1347747" cy="437970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rtlCol="0" anchor="ctr"/>
          <a:lstStyle/>
          <a:p>
            <a:pPr algn="ctr"/>
            <a:endParaRPr lang="en-US" sz="2160"/>
          </a:p>
        </p:txBody>
      </p:sp>
      <p:sp>
        <p:nvSpPr>
          <p:cNvPr id="10" name="Rectangle 9"/>
          <p:cNvSpPr/>
          <p:nvPr/>
        </p:nvSpPr>
        <p:spPr>
          <a:xfrm>
            <a:off x="7682289" y="1082636"/>
            <a:ext cx="977464" cy="437970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rtlCol="0" anchor="ctr"/>
          <a:lstStyle/>
          <a:p>
            <a:pPr algn="ctr"/>
            <a:endParaRPr lang="en-US" sz="2160"/>
          </a:p>
        </p:txBody>
      </p:sp>
      <p:sp>
        <p:nvSpPr>
          <p:cNvPr id="11" name="Rectangle 10"/>
          <p:cNvSpPr/>
          <p:nvPr/>
        </p:nvSpPr>
        <p:spPr>
          <a:xfrm>
            <a:off x="8659752" y="1082636"/>
            <a:ext cx="584968" cy="437970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rtlCol="0" anchor="ctr"/>
          <a:lstStyle/>
          <a:p>
            <a:pPr algn="ctr"/>
            <a:endParaRPr lang="en-US" sz="2160"/>
          </a:p>
        </p:txBody>
      </p:sp>
      <p:sp>
        <p:nvSpPr>
          <p:cNvPr id="12" name="Rectangle 11"/>
          <p:cNvSpPr/>
          <p:nvPr/>
        </p:nvSpPr>
        <p:spPr>
          <a:xfrm>
            <a:off x="9244717" y="1082636"/>
            <a:ext cx="1419307" cy="437970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rtlCol="0" anchor="ctr"/>
          <a:lstStyle/>
          <a:p>
            <a:pPr algn="ctr"/>
            <a:endParaRPr lang="en-US" sz="2160"/>
          </a:p>
        </p:txBody>
      </p:sp>
      <p:sp>
        <p:nvSpPr>
          <p:cNvPr id="13" name="Rectangle 12"/>
          <p:cNvSpPr/>
          <p:nvPr/>
        </p:nvSpPr>
        <p:spPr>
          <a:xfrm>
            <a:off x="10664024" y="1082636"/>
            <a:ext cx="800621" cy="437970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rtlCol="0" anchor="ctr"/>
          <a:lstStyle/>
          <a:p>
            <a:pPr algn="ctr"/>
            <a:endParaRPr lang="en-US" sz="2160"/>
          </a:p>
        </p:txBody>
      </p:sp>
      <p:sp>
        <p:nvSpPr>
          <p:cNvPr id="14" name="TextBox 13"/>
          <p:cNvSpPr txBox="1"/>
          <p:nvPr/>
        </p:nvSpPr>
        <p:spPr>
          <a:xfrm>
            <a:off x="1052829" y="2"/>
            <a:ext cx="3152081" cy="415498"/>
          </a:xfrm>
          <a:prstGeom prst="rect">
            <a:avLst/>
          </a:prstGeom>
          <a:noFill/>
        </p:spPr>
        <p:txBody>
          <a:bodyPr wrap="none" lIns="82296" tIns="41148" rIns="82296" bIns="41148" rtlCol="0">
            <a:spAutoFit/>
          </a:bodyPr>
          <a:lstStyle/>
          <a:p>
            <a:r>
              <a:rPr lang="en-US" sz="2160" dirty="0">
                <a:solidFill>
                  <a:schemeClr val="bg1"/>
                </a:solidFill>
              </a:rPr>
              <a:t>Towards Blood Diagnostics</a:t>
            </a:r>
          </a:p>
        </p:txBody>
      </p:sp>
    </p:spTree>
    <p:extLst>
      <p:ext uri="{BB962C8B-B14F-4D97-AF65-F5344CB8AC3E}">
        <p14:creationId xmlns:p14="http://schemas.microsoft.com/office/powerpoint/2010/main" xmlns="" val="231332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10" grpId="0" animBg="1"/>
      <p:bldP spid="11" grpId="0" animBg="1"/>
      <p:bldP spid="12" grpId="0" animBg="1"/>
      <p:bldP spid="13" grpId="0" animBg="1"/>
      <p:bldP spid="14"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3" name="Picture 1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flipH="1">
            <a:off x="11103187" y="5773764"/>
            <a:ext cx="479216" cy="1084237"/>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944175" y="718016"/>
            <a:ext cx="5272167" cy="5243464"/>
          </a:xfrm>
          <a:prstGeom prst="rect">
            <a:avLst/>
          </a:prstGeom>
          <a:solidFill>
            <a:schemeClr val="bg1">
              <a:lumMod val="95000"/>
            </a:schemeClr>
          </a:solidFill>
        </p:spPr>
      </p:pic>
      <p:sp>
        <p:nvSpPr>
          <p:cNvPr id="10" name="Rectangle 9"/>
          <p:cNvSpPr/>
          <p:nvPr/>
        </p:nvSpPr>
        <p:spPr>
          <a:xfrm>
            <a:off x="940785" y="3756427"/>
            <a:ext cx="5275555" cy="22050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rtlCol="0" anchor="ctr"/>
          <a:lstStyle/>
          <a:p>
            <a:pPr algn="ctr"/>
            <a:endParaRPr lang="en-US" sz="2160"/>
          </a:p>
        </p:txBody>
      </p:sp>
      <p:grpSp>
        <p:nvGrpSpPr>
          <p:cNvPr id="20" name="Group 19"/>
          <p:cNvGrpSpPr/>
          <p:nvPr/>
        </p:nvGrpSpPr>
        <p:grpSpPr>
          <a:xfrm>
            <a:off x="7680231" y="367750"/>
            <a:ext cx="1051630" cy="3091069"/>
            <a:chOff x="7856253" y="367748"/>
            <a:chExt cx="1168477" cy="3091069"/>
          </a:xfrm>
        </p:grpSpPr>
        <p:sp>
          <p:nvSpPr>
            <p:cNvPr id="17" name="Freeform 16"/>
            <p:cNvSpPr/>
            <p:nvPr/>
          </p:nvSpPr>
          <p:spPr>
            <a:xfrm>
              <a:off x="8256104" y="397565"/>
              <a:ext cx="768626" cy="3061252"/>
            </a:xfrm>
            <a:custGeom>
              <a:avLst/>
              <a:gdLst>
                <a:gd name="connsiteX0" fmla="*/ 768626 w 768626"/>
                <a:gd name="connsiteY0" fmla="*/ 0 h 3061252"/>
                <a:gd name="connsiteX1" fmla="*/ 609600 w 768626"/>
                <a:gd name="connsiteY1" fmla="*/ 1868557 h 3061252"/>
                <a:gd name="connsiteX2" fmla="*/ 0 w 768626"/>
                <a:gd name="connsiteY2" fmla="*/ 3061252 h 3061252"/>
              </a:gdLst>
              <a:ahLst/>
              <a:cxnLst>
                <a:cxn ang="0">
                  <a:pos x="connsiteX0" y="connsiteY0"/>
                </a:cxn>
                <a:cxn ang="0">
                  <a:pos x="connsiteX1" y="connsiteY1"/>
                </a:cxn>
                <a:cxn ang="0">
                  <a:pos x="connsiteX2" y="connsiteY2"/>
                </a:cxn>
              </a:cxnLst>
              <a:rect l="l" t="t" r="r" b="b"/>
              <a:pathLst>
                <a:path w="768626" h="3061252">
                  <a:moveTo>
                    <a:pt x="768626" y="0"/>
                  </a:moveTo>
                  <a:cubicBezTo>
                    <a:pt x="753165" y="679174"/>
                    <a:pt x="737704" y="1358348"/>
                    <a:pt x="609600" y="1868557"/>
                  </a:cubicBezTo>
                  <a:cubicBezTo>
                    <a:pt x="481496" y="2378766"/>
                    <a:pt x="240748" y="2720009"/>
                    <a:pt x="0" y="3061252"/>
                  </a:cubicBezTo>
                </a:path>
              </a:pathLst>
            </a:custGeom>
            <a:noFill/>
            <a:ln w="63500">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18" name="Freeform 17"/>
            <p:cNvSpPr/>
            <p:nvPr/>
          </p:nvSpPr>
          <p:spPr>
            <a:xfrm>
              <a:off x="7856253" y="367748"/>
              <a:ext cx="1105081" cy="3061252"/>
            </a:xfrm>
            <a:custGeom>
              <a:avLst/>
              <a:gdLst>
                <a:gd name="connsiteX0" fmla="*/ 296698 w 1105081"/>
                <a:gd name="connsiteY0" fmla="*/ 3061252 h 3061252"/>
                <a:gd name="connsiteX1" fmla="*/ 44907 w 1105081"/>
                <a:gd name="connsiteY1" fmla="*/ 1258957 h 3061252"/>
                <a:gd name="connsiteX2" fmla="*/ 1105081 w 1105081"/>
                <a:gd name="connsiteY2" fmla="*/ 0 h 3061252"/>
              </a:gdLst>
              <a:ahLst/>
              <a:cxnLst>
                <a:cxn ang="0">
                  <a:pos x="connsiteX0" y="connsiteY0"/>
                </a:cxn>
                <a:cxn ang="0">
                  <a:pos x="connsiteX1" y="connsiteY1"/>
                </a:cxn>
                <a:cxn ang="0">
                  <a:pos x="connsiteX2" y="connsiteY2"/>
                </a:cxn>
              </a:cxnLst>
              <a:rect l="l" t="t" r="r" b="b"/>
              <a:pathLst>
                <a:path w="1105081" h="3061252">
                  <a:moveTo>
                    <a:pt x="296698" y="3061252"/>
                  </a:moveTo>
                  <a:cubicBezTo>
                    <a:pt x="103437" y="2415209"/>
                    <a:pt x="-89824" y="1769166"/>
                    <a:pt x="44907" y="1258957"/>
                  </a:cubicBezTo>
                  <a:cubicBezTo>
                    <a:pt x="179637" y="748748"/>
                    <a:pt x="642359" y="374374"/>
                    <a:pt x="1105081" y="0"/>
                  </a:cubicBezTo>
                </a:path>
              </a:pathLst>
            </a:custGeom>
            <a:noFill/>
            <a:ln w="63500">
              <a:solidFill>
                <a:srgbClr val="FF0000"/>
              </a:solidFill>
              <a:tailEnd type="triangle" w="lg"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19" name="TextBox 18"/>
            <p:cNvSpPr txBox="1"/>
            <p:nvPr/>
          </p:nvSpPr>
          <p:spPr>
            <a:xfrm>
              <a:off x="7928788" y="1305339"/>
              <a:ext cx="978971" cy="867930"/>
            </a:xfrm>
            <a:prstGeom prst="rect">
              <a:avLst/>
            </a:prstGeom>
            <a:noFill/>
          </p:spPr>
          <p:txBody>
            <a:bodyPr wrap="none" rtlCol="0">
              <a:spAutoFit/>
            </a:bodyPr>
            <a:lstStyle/>
            <a:p>
              <a:pPr algn="ctr"/>
              <a:r>
                <a:rPr lang="de-DE" sz="2520" b="1" dirty="0">
                  <a:solidFill>
                    <a:schemeClr val="bg1"/>
                  </a:solidFill>
                </a:rPr>
                <a:t>Cori </a:t>
              </a:r>
            </a:p>
            <a:p>
              <a:pPr algn="ctr"/>
              <a:r>
                <a:rPr lang="de-DE" sz="2520" b="1" dirty="0">
                  <a:solidFill>
                    <a:schemeClr val="bg1"/>
                  </a:solidFill>
                </a:rPr>
                <a:t>Cycle</a:t>
              </a:r>
              <a:endParaRPr lang="en-US" sz="2520" b="1" dirty="0">
                <a:solidFill>
                  <a:schemeClr val="bg1"/>
                </a:solidFill>
              </a:endParaRPr>
            </a:p>
          </p:txBody>
        </p:sp>
      </p:grpSp>
      <p:grpSp>
        <p:nvGrpSpPr>
          <p:cNvPr id="25" name="Group 24"/>
          <p:cNvGrpSpPr/>
          <p:nvPr/>
        </p:nvGrpSpPr>
        <p:grpSpPr>
          <a:xfrm>
            <a:off x="7384117" y="0"/>
            <a:ext cx="2854469" cy="6858000"/>
            <a:chOff x="2285706" y="0"/>
            <a:chExt cx="3171634" cy="6858000"/>
          </a:xfrm>
        </p:grpSpPr>
        <p:pic>
          <p:nvPicPr>
            <p:cNvPr id="4" name="Picture 3"/>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2673636" y="0"/>
              <a:ext cx="2766085" cy="6858000"/>
            </a:xfrm>
            <a:prstGeom prst="rect">
              <a:avLst/>
            </a:prstGeom>
          </p:spPr>
        </p:pic>
        <p:sp>
          <p:nvSpPr>
            <p:cNvPr id="21" name="TextBox 20"/>
            <p:cNvSpPr txBox="1"/>
            <p:nvPr/>
          </p:nvSpPr>
          <p:spPr>
            <a:xfrm>
              <a:off x="2285706" y="3873188"/>
              <a:ext cx="1280408" cy="480131"/>
            </a:xfrm>
            <a:prstGeom prst="rect">
              <a:avLst/>
            </a:prstGeom>
            <a:noFill/>
          </p:spPr>
          <p:txBody>
            <a:bodyPr wrap="none" rtlCol="0">
              <a:spAutoFit/>
            </a:bodyPr>
            <a:lstStyle/>
            <a:p>
              <a:r>
                <a:rPr lang="de-DE" sz="2520" b="1" dirty="0">
                  <a:solidFill>
                    <a:srgbClr val="708090"/>
                  </a:solidFill>
                </a:rPr>
                <a:t>Lactate</a:t>
              </a:r>
              <a:endParaRPr lang="en-US" sz="2520" b="1" dirty="0">
                <a:solidFill>
                  <a:srgbClr val="708090"/>
                </a:solidFill>
              </a:endParaRPr>
            </a:p>
          </p:txBody>
        </p:sp>
        <p:sp>
          <p:nvSpPr>
            <p:cNvPr id="22" name="TextBox 21"/>
            <p:cNvSpPr txBox="1"/>
            <p:nvPr/>
          </p:nvSpPr>
          <p:spPr>
            <a:xfrm>
              <a:off x="4080182" y="0"/>
              <a:ext cx="1377158" cy="480131"/>
            </a:xfrm>
            <a:prstGeom prst="rect">
              <a:avLst/>
            </a:prstGeom>
            <a:noFill/>
          </p:spPr>
          <p:txBody>
            <a:bodyPr wrap="none" rtlCol="0">
              <a:spAutoFit/>
            </a:bodyPr>
            <a:lstStyle/>
            <a:p>
              <a:r>
                <a:rPr lang="de-DE" sz="2520" b="1" dirty="0">
                  <a:solidFill>
                    <a:srgbClr val="4169E1"/>
                  </a:solidFill>
                </a:rPr>
                <a:t>Glucose</a:t>
              </a:r>
              <a:endParaRPr lang="en-US" sz="2520" b="1" dirty="0">
                <a:solidFill>
                  <a:srgbClr val="4169E1"/>
                </a:solidFill>
              </a:endParaRPr>
            </a:p>
          </p:txBody>
        </p:sp>
      </p:grpSp>
      <p:grpSp>
        <p:nvGrpSpPr>
          <p:cNvPr id="26" name="Group 25"/>
          <p:cNvGrpSpPr/>
          <p:nvPr/>
        </p:nvGrpSpPr>
        <p:grpSpPr>
          <a:xfrm>
            <a:off x="7733253" y="0"/>
            <a:ext cx="3061368" cy="6858000"/>
            <a:chOff x="7915165" y="0"/>
            <a:chExt cx="3401521" cy="6858000"/>
          </a:xfrm>
        </p:grpSpPr>
        <p:pic>
          <p:nvPicPr>
            <p:cNvPr id="3" name="Picture 2"/>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7915165" y="0"/>
              <a:ext cx="2766085" cy="6858000"/>
            </a:xfrm>
            <a:prstGeom prst="rect">
              <a:avLst/>
            </a:prstGeom>
          </p:spPr>
        </p:pic>
        <p:sp>
          <p:nvSpPr>
            <p:cNvPr id="24" name="TextBox 23"/>
            <p:cNvSpPr txBox="1"/>
            <p:nvPr/>
          </p:nvSpPr>
          <p:spPr>
            <a:xfrm>
              <a:off x="9493822" y="2515012"/>
              <a:ext cx="1822864" cy="867930"/>
            </a:xfrm>
            <a:prstGeom prst="rect">
              <a:avLst/>
            </a:prstGeom>
            <a:noFill/>
          </p:spPr>
          <p:txBody>
            <a:bodyPr wrap="none" rtlCol="0">
              <a:spAutoFit/>
            </a:bodyPr>
            <a:lstStyle/>
            <a:p>
              <a:pPr algn="ctr"/>
              <a:r>
                <a:rPr lang="de-DE" sz="2520" b="1" dirty="0">
                  <a:solidFill>
                    <a:srgbClr val="008000"/>
                  </a:solidFill>
                </a:rPr>
                <a:t>(</a:t>
              </a:r>
              <a:r>
                <a:rPr lang="de-DE" sz="2520" b="1" dirty="0" err="1">
                  <a:solidFill>
                    <a:srgbClr val="008000"/>
                  </a:solidFill>
                </a:rPr>
                <a:t>Glycerol</a:t>
              </a:r>
              <a:r>
                <a:rPr lang="de-DE" sz="2520" b="1" dirty="0">
                  <a:solidFill>
                    <a:srgbClr val="008000"/>
                  </a:solidFill>
                </a:rPr>
                <a:t>)</a:t>
              </a:r>
            </a:p>
            <a:p>
              <a:pPr algn="ctr"/>
              <a:r>
                <a:rPr lang="de-DE" sz="2520" b="1" dirty="0" err="1">
                  <a:solidFill>
                    <a:srgbClr val="008000"/>
                  </a:solidFill>
                </a:rPr>
                <a:t>Fatty</a:t>
              </a:r>
              <a:r>
                <a:rPr lang="de-DE" sz="2520" b="1" dirty="0">
                  <a:solidFill>
                    <a:srgbClr val="008000"/>
                  </a:solidFill>
                </a:rPr>
                <a:t> </a:t>
              </a:r>
              <a:r>
                <a:rPr lang="de-DE" sz="2520" b="1" dirty="0" err="1">
                  <a:solidFill>
                    <a:srgbClr val="008000"/>
                  </a:solidFill>
                </a:rPr>
                <a:t>Acids</a:t>
              </a:r>
              <a:endParaRPr lang="en-US" sz="2520" b="1" dirty="0">
                <a:solidFill>
                  <a:srgbClr val="008000"/>
                </a:solidFill>
              </a:endParaRPr>
            </a:p>
          </p:txBody>
        </p:sp>
      </p:grpSp>
    </p:spTree>
    <p:extLst>
      <p:ext uri="{BB962C8B-B14F-4D97-AF65-F5344CB8AC3E}">
        <p14:creationId xmlns:p14="http://schemas.microsoft.com/office/powerpoint/2010/main" xmlns="" val="469323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20"/>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5"/>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xit"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940869" y="351051"/>
            <a:ext cx="4689595" cy="6102789"/>
          </a:xfrm>
          <a:prstGeom prst="rect">
            <a:avLst/>
          </a:prstGeom>
          <a:solidFill>
            <a:schemeClr val="bg1">
              <a:lumMod val="95000"/>
              <a:alpha val="70000"/>
            </a:schemeClr>
          </a:solidFill>
        </p:spPr>
      </p:pic>
      <p:sp>
        <p:nvSpPr>
          <p:cNvPr id="24" name="Rectangle 23"/>
          <p:cNvSpPr/>
          <p:nvPr/>
        </p:nvSpPr>
        <p:spPr>
          <a:xfrm>
            <a:off x="940869" y="351051"/>
            <a:ext cx="4689595" cy="6102789"/>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rtlCol="0" anchor="ctr"/>
          <a:lstStyle/>
          <a:p>
            <a:pPr algn="ctr"/>
            <a:endParaRPr lang="en-US" sz="2160"/>
          </a:p>
        </p:txBody>
      </p:sp>
      <p:pic>
        <p:nvPicPr>
          <p:cNvPr id="5" name="Picture 4"/>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flipH="1">
            <a:off x="11103187" y="5773764"/>
            <a:ext cx="479216" cy="1084237"/>
          </a:xfrm>
          <a:prstGeom prst="rect">
            <a:avLst/>
          </a:prstGeom>
        </p:spPr>
      </p:pic>
      <p:grpSp>
        <p:nvGrpSpPr>
          <p:cNvPr id="7" name="Group 6"/>
          <p:cNvGrpSpPr/>
          <p:nvPr/>
        </p:nvGrpSpPr>
        <p:grpSpPr>
          <a:xfrm>
            <a:off x="8412975" y="351051"/>
            <a:ext cx="1252351" cy="1262200"/>
            <a:chOff x="3414033" y="2762435"/>
            <a:chExt cx="1391501" cy="1262199"/>
          </a:xfrm>
        </p:grpSpPr>
        <p:pic>
          <p:nvPicPr>
            <p:cNvPr id="8" name="Picture 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621674" y="2762435"/>
              <a:ext cx="800721" cy="776351"/>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004813" y="2877463"/>
              <a:ext cx="800721" cy="776351"/>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910519" y="3248283"/>
              <a:ext cx="800721" cy="776351"/>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414033" y="3032559"/>
              <a:ext cx="800721" cy="776351"/>
            </a:xfrm>
            <a:prstGeom prst="rect">
              <a:avLst/>
            </a:prstGeom>
          </p:spPr>
        </p:pic>
      </p:grpSp>
      <p:sp>
        <p:nvSpPr>
          <p:cNvPr id="25" name="Rectangle 24"/>
          <p:cNvSpPr/>
          <p:nvPr/>
        </p:nvSpPr>
        <p:spPr>
          <a:xfrm>
            <a:off x="2465487" y="1511303"/>
            <a:ext cx="1403528" cy="1384300"/>
          </a:xfrm>
          <a:prstGeom prst="rect">
            <a:avLst/>
          </a:prstGeom>
          <a:solidFill>
            <a:schemeClr val="tx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rtlCol="0" anchor="ctr"/>
          <a:lstStyle/>
          <a:p>
            <a:pPr algn="ctr"/>
            <a:endParaRPr lang="en-US" sz="2160"/>
          </a:p>
        </p:txBody>
      </p:sp>
      <p:cxnSp>
        <p:nvCxnSpPr>
          <p:cNvPr id="17" name="Straight Connector 16"/>
          <p:cNvCxnSpPr/>
          <p:nvPr/>
        </p:nvCxnSpPr>
        <p:spPr>
          <a:xfrm>
            <a:off x="2438402" y="1511301"/>
            <a:ext cx="4887903" cy="47276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438402" y="2929679"/>
            <a:ext cx="4887903" cy="263690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841930" y="1511301"/>
            <a:ext cx="7099015" cy="47276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841930" y="2895600"/>
            <a:ext cx="7099015" cy="267097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438403" y="1511303"/>
            <a:ext cx="1405891" cy="13843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rtlCol="0" anchor="ctr"/>
          <a:lstStyle/>
          <a:p>
            <a:pPr algn="ctr"/>
            <a:endParaRPr lang="en-US" sz="2160"/>
          </a:p>
        </p:txBody>
      </p:sp>
      <p:pic>
        <p:nvPicPr>
          <p:cNvPr id="26" name="Picture 25"/>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7353386" y="2009115"/>
            <a:ext cx="3587559" cy="3555668"/>
          </a:xfrm>
          <a:prstGeom prst="rect">
            <a:avLst/>
          </a:prstGeom>
          <a:ln w="38100">
            <a:solidFill>
              <a:srgbClr val="FF0000"/>
            </a:solidFill>
          </a:ln>
        </p:spPr>
      </p:pic>
    </p:spTree>
    <p:extLst>
      <p:ext uri="{BB962C8B-B14F-4D97-AF65-F5344CB8AC3E}">
        <p14:creationId xmlns:p14="http://schemas.microsoft.com/office/powerpoint/2010/main" xmlns="" val="1308940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1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12" name="Group 11"/>
          <p:cNvGrpSpPr/>
          <p:nvPr/>
        </p:nvGrpSpPr>
        <p:grpSpPr>
          <a:xfrm>
            <a:off x="910047" y="215078"/>
            <a:ext cx="10199256" cy="6560457"/>
            <a:chOff x="333829" y="215075"/>
            <a:chExt cx="11332507" cy="6560457"/>
          </a:xfrm>
        </p:grpSpPr>
        <p:pic>
          <p:nvPicPr>
            <p:cNvPr id="5"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25663" y="344902"/>
              <a:ext cx="11140673" cy="6168196"/>
            </a:xfrm>
            <a:prstGeom prst="rect">
              <a:avLst/>
            </a:prstGeom>
            <a:solidFill>
              <a:schemeClr val="bg1">
                <a:lumMod val="95000"/>
              </a:schemeClr>
            </a:solidFill>
          </p:spPr>
        </p:pic>
        <p:sp>
          <p:nvSpPr>
            <p:cNvPr id="7" name="Rectangle 6"/>
            <p:cNvSpPr/>
            <p:nvPr/>
          </p:nvSpPr>
          <p:spPr>
            <a:xfrm>
              <a:off x="333829" y="215075"/>
              <a:ext cx="5558972" cy="65604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grpSp>
      <p:sp>
        <p:nvSpPr>
          <p:cNvPr id="2" name="TextBox 1"/>
          <p:cNvSpPr txBox="1"/>
          <p:nvPr/>
        </p:nvSpPr>
        <p:spPr>
          <a:xfrm>
            <a:off x="7288464" y="497306"/>
            <a:ext cx="2451440" cy="415498"/>
          </a:xfrm>
          <a:prstGeom prst="rect">
            <a:avLst/>
          </a:prstGeom>
          <a:noFill/>
        </p:spPr>
        <p:txBody>
          <a:bodyPr wrap="none" lIns="82296" tIns="41148" rIns="82296" bIns="41148" rtlCol="0">
            <a:spAutoFit/>
          </a:bodyPr>
          <a:lstStyle/>
          <a:p>
            <a:r>
              <a:rPr lang="de-DE" sz="2160" b="1" u="sng" dirty="0">
                <a:latin typeface="Arial" panose="020B0604020202020204" pitchFamily="34" charset="0"/>
                <a:cs typeface="Arial" panose="020B0604020202020204" pitchFamily="34" charset="0"/>
              </a:rPr>
              <a:t>“</a:t>
            </a:r>
            <a:r>
              <a:rPr lang="de-DE" sz="2160" b="1" u="sng" dirty="0" err="1">
                <a:latin typeface="Arial" panose="020B0604020202020204" pitchFamily="34" charset="0"/>
                <a:cs typeface="Arial" panose="020B0604020202020204" pitchFamily="34" charset="0"/>
              </a:rPr>
              <a:t>Hitting</a:t>
            </a:r>
            <a:r>
              <a:rPr lang="de-DE" sz="2160" b="1" u="sng" dirty="0">
                <a:latin typeface="Arial" panose="020B0604020202020204" pitchFamily="34" charset="0"/>
                <a:cs typeface="Arial" panose="020B0604020202020204" pitchFamily="34" charset="0"/>
              </a:rPr>
              <a:t> </a:t>
            </a:r>
            <a:r>
              <a:rPr lang="de-DE" sz="2160" b="1" u="sng" dirty="0" err="1">
                <a:latin typeface="Arial" panose="020B0604020202020204" pitchFamily="34" charset="0"/>
                <a:cs typeface="Arial" panose="020B0604020202020204" pitchFamily="34" charset="0"/>
              </a:rPr>
              <a:t>the</a:t>
            </a:r>
            <a:r>
              <a:rPr lang="de-DE" sz="2160" b="1" u="sng" dirty="0">
                <a:latin typeface="Arial" panose="020B0604020202020204" pitchFamily="34" charset="0"/>
                <a:cs typeface="Arial" panose="020B0604020202020204" pitchFamily="34" charset="0"/>
              </a:rPr>
              <a:t> Wall“</a:t>
            </a:r>
            <a:endParaRPr lang="en-US" sz="2160" b="1" u="sng" dirty="0">
              <a:latin typeface="Arial" panose="020B0604020202020204" pitchFamily="34" charset="0"/>
              <a:cs typeface="Arial" panose="020B0604020202020204" pitchFamily="34" charset="0"/>
            </a:endParaRPr>
          </a:p>
        </p:txBody>
      </p:sp>
      <p:grpSp>
        <p:nvGrpSpPr>
          <p:cNvPr id="16" name="Group 15"/>
          <p:cNvGrpSpPr/>
          <p:nvPr/>
        </p:nvGrpSpPr>
        <p:grpSpPr>
          <a:xfrm>
            <a:off x="941807" y="236341"/>
            <a:ext cx="3957482" cy="6342231"/>
            <a:chOff x="49388" y="215075"/>
            <a:chExt cx="4397202" cy="6342229"/>
          </a:xfrm>
        </p:grpSpPr>
        <p:pic>
          <p:nvPicPr>
            <p:cNvPr id="8" name="Picture 7"/>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899388" y="215075"/>
              <a:ext cx="2469918" cy="6123709"/>
            </a:xfrm>
            <a:prstGeom prst="rect">
              <a:avLst/>
            </a:prstGeom>
          </p:spPr>
        </p:pic>
        <p:sp>
          <p:nvSpPr>
            <p:cNvPr id="3" name="TextBox 2"/>
            <p:cNvSpPr txBox="1"/>
            <p:nvPr/>
          </p:nvSpPr>
          <p:spPr>
            <a:xfrm>
              <a:off x="2776611" y="4287333"/>
              <a:ext cx="1204745" cy="480131"/>
            </a:xfrm>
            <a:prstGeom prst="rect">
              <a:avLst/>
            </a:prstGeom>
            <a:noFill/>
          </p:spPr>
          <p:txBody>
            <a:bodyPr wrap="none" rtlCol="0">
              <a:spAutoFit/>
            </a:bodyPr>
            <a:lstStyle/>
            <a:p>
              <a:r>
                <a:rPr lang="de-DE" sz="2520" b="1" dirty="0">
                  <a:solidFill>
                    <a:srgbClr val="7030A0"/>
                  </a:solidFill>
                </a:rPr>
                <a:t>Citrate</a:t>
              </a:r>
              <a:endParaRPr lang="en-US" sz="2520" b="1" dirty="0">
                <a:solidFill>
                  <a:srgbClr val="7030A0"/>
                </a:solidFill>
              </a:endParaRPr>
            </a:p>
          </p:txBody>
        </p:sp>
        <p:sp>
          <p:nvSpPr>
            <p:cNvPr id="11" name="TextBox 10"/>
            <p:cNvSpPr txBox="1"/>
            <p:nvPr/>
          </p:nvSpPr>
          <p:spPr>
            <a:xfrm>
              <a:off x="49388" y="6077173"/>
              <a:ext cx="1622311" cy="480131"/>
            </a:xfrm>
            <a:prstGeom prst="rect">
              <a:avLst/>
            </a:prstGeom>
            <a:noFill/>
          </p:spPr>
          <p:txBody>
            <a:bodyPr wrap="none" rtlCol="0">
              <a:spAutoFit/>
            </a:bodyPr>
            <a:lstStyle/>
            <a:p>
              <a:r>
                <a:rPr lang="de-DE" sz="2520" b="1" dirty="0" err="1">
                  <a:solidFill>
                    <a:srgbClr val="9370DB"/>
                  </a:solidFill>
                </a:rPr>
                <a:t>Succinate</a:t>
              </a:r>
              <a:endParaRPr lang="en-US" sz="2520" b="1" dirty="0">
                <a:solidFill>
                  <a:srgbClr val="9370DB"/>
                </a:solidFill>
              </a:endParaRPr>
            </a:p>
          </p:txBody>
        </p:sp>
        <p:sp>
          <p:nvSpPr>
            <p:cNvPr id="13" name="TextBox 12"/>
            <p:cNvSpPr txBox="1"/>
            <p:nvPr/>
          </p:nvSpPr>
          <p:spPr>
            <a:xfrm>
              <a:off x="3055183" y="2235885"/>
              <a:ext cx="1391407" cy="480131"/>
            </a:xfrm>
            <a:prstGeom prst="rect">
              <a:avLst/>
            </a:prstGeom>
            <a:noFill/>
          </p:spPr>
          <p:txBody>
            <a:bodyPr wrap="none" rtlCol="0">
              <a:spAutoFit/>
            </a:bodyPr>
            <a:lstStyle/>
            <a:p>
              <a:r>
                <a:rPr lang="de-DE" sz="2520" b="1" dirty="0">
                  <a:solidFill>
                    <a:srgbClr val="FF0000"/>
                  </a:solidFill>
                </a:rPr>
                <a:t>2,3-BPG</a:t>
              </a:r>
              <a:endParaRPr lang="en-US" sz="2520" b="1" dirty="0">
                <a:solidFill>
                  <a:srgbClr val="FF0000"/>
                </a:solidFill>
              </a:endParaRPr>
            </a:p>
          </p:txBody>
        </p:sp>
        <p:sp>
          <p:nvSpPr>
            <p:cNvPr id="14" name="TextBox 13"/>
            <p:cNvSpPr txBox="1"/>
            <p:nvPr/>
          </p:nvSpPr>
          <p:spPr>
            <a:xfrm>
              <a:off x="3032819" y="1156133"/>
              <a:ext cx="778703" cy="480131"/>
            </a:xfrm>
            <a:prstGeom prst="rect">
              <a:avLst/>
            </a:prstGeom>
            <a:noFill/>
          </p:spPr>
          <p:txBody>
            <a:bodyPr wrap="none" rtlCol="0">
              <a:spAutoFit/>
            </a:bodyPr>
            <a:lstStyle/>
            <a:p>
              <a:r>
                <a:rPr lang="de-DE" sz="2520" b="1" dirty="0">
                  <a:solidFill>
                    <a:srgbClr val="66000C"/>
                  </a:solidFill>
                </a:rPr>
                <a:t>R5P</a:t>
              </a:r>
              <a:endParaRPr lang="en-US" sz="2520" b="1" dirty="0">
                <a:solidFill>
                  <a:srgbClr val="66000C"/>
                </a:solidFill>
              </a:endParaRPr>
            </a:p>
          </p:txBody>
        </p:sp>
        <p:sp>
          <p:nvSpPr>
            <p:cNvPr id="15" name="TextBox 14"/>
            <p:cNvSpPr txBox="1"/>
            <p:nvPr/>
          </p:nvSpPr>
          <p:spPr>
            <a:xfrm>
              <a:off x="3032819" y="629154"/>
              <a:ext cx="971063" cy="480131"/>
            </a:xfrm>
            <a:prstGeom prst="rect">
              <a:avLst/>
            </a:prstGeom>
            <a:noFill/>
          </p:spPr>
          <p:txBody>
            <a:bodyPr wrap="none" rtlCol="0">
              <a:spAutoFit/>
            </a:bodyPr>
            <a:lstStyle/>
            <a:p>
              <a:r>
                <a:rPr lang="de-DE" sz="2520" b="1" dirty="0">
                  <a:solidFill>
                    <a:srgbClr val="FA684A"/>
                  </a:solidFill>
                </a:rPr>
                <a:t>Ru5P</a:t>
              </a:r>
              <a:endParaRPr lang="en-US" sz="2520" b="1" dirty="0">
                <a:solidFill>
                  <a:srgbClr val="FA684A"/>
                </a:solidFill>
              </a:endParaRPr>
            </a:p>
          </p:txBody>
        </p:sp>
      </p:grpSp>
      <p:pic>
        <p:nvPicPr>
          <p:cNvPr id="10" name="Picture 9"/>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flipH="1">
            <a:off x="11103187" y="5773764"/>
            <a:ext cx="479216" cy="1084237"/>
          </a:xfrm>
          <a:prstGeom prst="rect">
            <a:avLst/>
          </a:prstGeom>
        </p:spPr>
      </p:pic>
      <p:sp>
        <p:nvSpPr>
          <p:cNvPr id="9" name="Freeform 8"/>
          <p:cNvSpPr/>
          <p:nvPr/>
        </p:nvSpPr>
        <p:spPr>
          <a:xfrm>
            <a:off x="2800465" y="657335"/>
            <a:ext cx="2114656" cy="2232660"/>
          </a:xfrm>
          <a:custGeom>
            <a:avLst/>
            <a:gdLst>
              <a:gd name="connsiteX0" fmla="*/ 1074420 w 1074420"/>
              <a:gd name="connsiteY0" fmla="*/ 0 h 2232660"/>
              <a:gd name="connsiteX1" fmla="*/ 1059180 w 1074420"/>
              <a:gd name="connsiteY1" fmla="*/ 2232660 h 2232660"/>
              <a:gd name="connsiteX2" fmla="*/ 30480 w 1074420"/>
              <a:gd name="connsiteY2" fmla="*/ 2011680 h 2232660"/>
              <a:gd name="connsiteX3" fmla="*/ 0 w 1074420"/>
              <a:gd name="connsiteY3" fmla="*/ 114300 h 2232660"/>
              <a:gd name="connsiteX4" fmla="*/ 1074420 w 1074420"/>
              <a:gd name="connsiteY4" fmla="*/ 0 h 2232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4420" h="2232660">
                <a:moveTo>
                  <a:pt x="1074420" y="0"/>
                </a:moveTo>
                <a:lnTo>
                  <a:pt x="1059180" y="2232660"/>
                </a:lnTo>
                <a:lnTo>
                  <a:pt x="30480" y="2011680"/>
                </a:lnTo>
                <a:lnTo>
                  <a:pt x="0" y="114300"/>
                </a:lnTo>
                <a:lnTo>
                  <a:pt x="1074420" y="0"/>
                </a:ln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rtlCol="0" anchor="ctr"/>
          <a:lstStyle/>
          <a:p>
            <a:pPr algn="ctr"/>
            <a:endParaRPr lang="en-US" sz="2160"/>
          </a:p>
        </p:txBody>
      </p:sp>
      <p:sp>
        <p:nvSpPr>
          <p:cNvPr id="17" name="Rectangle 16"/>
          <p:cNvSpPr/>
          <p:nvPr/>
        </p:nvSpPr>
        <p:spPr>
          <a:xfrm>
            <a:off x="5907007" y="5773766"/>
            <a:ext cx="5196181" cy="79361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rtlCol="0" anchor="ctr"/>
          <a:lstStyle/>
          <a:p>
            <a:pPr algn="ctr"/>
            <a:endParaRPr lang="en-US" sz="2160"/>
          </a:p>
        </p:txBody>
      </p:sp>
      <p:grpSp>
        <p:nvGrpSpPr>
          <p:cNvPr id="27" name="Group 26"/>
          <p:cNvGrpSpPr/>
          <p:nvPr/>
        </p:nvGrpSpPr>
        <p:grpSpPr>
          <a:xfrm>
            <a:off x="4489198" y="1027043"/>
            <a:ext cx="1252351" cy="1262200"/>
            <a:chOff x="3414033" y="2762435"/>
            <a:chExt cx="1391501" cy="1262199"/>
          </a:xfrm>
        </p:grpSpPr>
        <p:pic>
          <p:nvPicPr>
            <p:cNvPr id="23" name="Picture 22"/>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3621674" y="2762435"/>
              <a:ext cx="800721" cy="776351"/>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4004813" y="2877463"/>
              <a:ext cx="800721" cy="776351"/>
            </a:xfrm>
            <a:prstGeom prst="rect">
              <a:avLst/>
            </a:prstGeom>
          </p:spPr>
        </p:pic>
        <p:pic>
          <p:nvPicPr>
            <p:cNvPr id="25" name="Picture 24"/>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3910519" y="3248283"/>
              <a:ext cx="800721" cy="776351"/>
            </a:xfrm>
            <a:prstGeom prst="rect">
              <a:avLst/>
            </a:prstGeom>
          </p:spPr>
        </p:pic>
        <p:pic>
          <p:nvPicPr>
            <p:cNvPr id="26" name="Picture 25"/>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3414033" y="3032559"/>
              <a:ext cx="800721" cy="776351"/>
            </a:xfrm>
            <a:prstGeom prst="rect">
              <a:avLst/>
            </a:prstGeom>
          </p:spPr>
        </p:pic>
      </p:grpSp>
      <p:sp>
        <p:nvSpPr>
          <p:cNvPr id="28" name="TextBox 27"/>
          <p:cNvSpPr txBox="1"/>
          <p:nvPr/>
        </p:nvSpPr>
        <p:spPr>
          <a:xfrm>
            <a:off x="7503381" y="6360051"/>
            <a:ext cx="3279912" cy="378565"/>
          </a:xfrm>
          <a:prstGeom prst="rect">
            <a:avLst/>
          </a:prstGeom>
          <a:noFill/>
        </p:spPr>
        <p:txBody>
          <a:bodyPr wrap="square" lIns="82296" tIns="41148" rIns="82296" bIns="41148" rtlCol="0">
            <a:spAutoFit/>
          </a:bodyPr>
          <a:lstStyle/>
          <a:p>
            <a:r>
              <a:rPr lang="de-DE" sz="960" dirty="0" err="1">
                <a:solidFill>
                  <a:schemeClr val="bg1"/>
                </a:solidFill>
              </a:rPr>
              <a:t>Modified</a:t>
            </a:r>
            <a:r>
              <a:rPr lang="de-DE" sz="960" dirty="0">
                <a:solidFill>
                  <a:schemeClr val="bg1"/>
                </a:solidFill>
              </a:rPr>
              <a:t> </a:t>
            </a:r>
            <a:r>
              <a:rPr lang="de-DE" sz="960" dirty="0" err="1">
                <a:solidFill>
                  <a:schemeClr val="bg1"/>
                </a:solidFill>
              </a:rPr>
              <a:t>from</a:t>
            </a:r>
            <a:r>
              <a:rPr lang="de-DE" sz="960" dirty="0">
                <a:solidFill>
                  <a:schemeClr val="bg1"/>
                </a:solidFill>
              </a:rPr>
              <a:t> http://legacy.owensboro.kctcs.edu/ </a:t>
            </a:r>
            <a:r>
              <a:rPr lang="de-DE" sz="960" dirty="0" err="1">
                <a:solidFill>
                  <a:schemeClr val="bg1"/>
                </a:solidFill>
              </a:rPr>
              <a:t>and</a:t>
            </a:r>
            <a:endParaRPr lang="de-DE" sz="960" dirty="0">
              <a:solidFill>
                <a:schemeClr val="bg1"/>
              </a:solidFill>
            </a:endParaRPr>
          </a:p>
          <a:p>
            <a:r>
              <a:rPr lang="en-US" sz="960" dirty="0">
                <a:solidFill>
                  <a:schemeClr val="bg1"/>
                </a:solidFill>
              </a:rPr>
              <a:t>http://www.anatomyzone.com</a:t>
            </a:r>
            <a:r>
              <a:rPr lang="de-DE" sz="960" dirty="0">
                <a:solidFill>
                  <a:schemeClr val="bg1"/>
                </a:solidFill>
              </a:rPr>
              <a:t> </a:t>
            </a:r>
            <a:endParaRPr lang="en-US" sz="960" dirty="0">
              <a:solidFill>
                <a:schemeClr val="bg1"/>
              </a:solidFill>
            </a:endParaRPr>
          </a:p>
        </p:txBody>
      </p:sp>
      <p:pic>
        <p:nvPicPr>
          <p:cNvPr id="32" name="Picture 31"/>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2367139" y="4812591"/>
            <a:ext cx="711341" cy="1151767"/>
          </a:xfrm>
          <a:prstGeom prst="rect">
            <a:avLst/>
          </a:prstGeom>
        </p:spPr>
      </p:pic>
      <p:grpSp>
        <p:nvGrpSpPr>
          <p:cNvPr id="36" name="Group 35"/>
          <p:cNvGrpSpPr/>
          <p:nvPr/>
        </p:nvGrpSpPr>
        <p:grpSpPr>
          <a:xfrm>
            <a:off x="2696821" y="1717523"/>
            <a:ext cx="1371531" cy="3278548"/>
            <a:chOff x="2319130" y="1717522"/>
            <a:chExt cx="1523921" cy="3278548"/>
          </a:xfrm>
        </p:grpSpPr>
        <p:grpSp>
          <p:nvGrpSpPr>
            <p:cNvPr id="22" name="Group 21"/>
            <p:cNvGrpSpPr/>
            <p:nvPr/>
          </p:nvGrpSpPr>
          <p:grpSpPr>
            <a:xfrm>
              <a:off x="2319130" y="2796209"/>
              <a:ext cx="983316" cy="2199861"/>
              <a:chOff x="2319130" y="2796209"/>
              <a:chExt cx="983316" cy="2199861"/>
            </a:xfrm>
          </p:grpSpPr>
          <p:sp>
            <p:nvSpPr>
              <p:cNvPr id="20" name="Freeform 19"/>
              <p:cNvSpPr/>
              <p:nvPr/>
            </p:nvSpPr>
            <p:spPr>
              <a:xfrm>
                <a:off x="2319130" y="2796209"/>
                <a:ext cx="848140" cy="2199861"/>
              </a:xfrm>
              <a:custGeom>
                <a:avLst/>
                <a:gdLst>
                  <a:gd name="connsiteX0" fmla="*/ 848140 w 848140"/>
                  <a:gd name="connsiteY0" fmla="*/ 0 h 2199861"/>
                  <a:gd name="connsiteX1" fmla="*/ 357809 w 848140"/>
                  <a:gd name="connsiteY1" fmla="*/ 874643 h 2199861"/>
                  <a:gd name="connsiteX2" fmla="*/ 0 w 848140"/>
                  <a:gd name="connsiteY2" fmla="*/ 2199861 h 2199861"/>
                </a:gdLst>
                <a:ahLst/>
                <a:cxnLst>
                  <a:cxn ang="0">
                    <a:pos x="connsiteX0" y="connsiteY0"/>
                  </a:cxn>
                  <a:cxn ang="0">
                    <a:pos x="connsiteX1" y="connsiteY1"/>
                  </a:cxn>
                  <a:cxn ang="0">
                    <a:pos x="connsiteX2" y="connsiteY2"/>
                  </a:cxn>
                </a:cxnLst>
                <a:rect l="l" t="t" r="r" b="b"/>
                <a:pathLst>
                  <a:path w="848140" h="2199861">
                    <a:moveTo>
                      <a:pt x="848140" y="0"/>
                    </a:moveTo>
                    <a:cubicBezTo>
                      <a:pt x="673653" y="254000"/>
                      <a:pt x="499166" y="508000"/>
                      <a:pt x="357809" y="874643"/>
                    </a:cubicBezTo>
                    <a:cubicBezTo>
                      <a:pt x="216452" y="1241287"/>
                      <a:pt x="108226" y="1720574"/>
                      <a:pt x="0" y="2199861"/>
                    </a:cubicBezTo>
                  </a:path>
                </a:pathLst>
              </a:custGeom>
              <a:noFill/>
              <a:ln w="63500">
                <a:gradFill flip="none" rotWithShape="1">
                  <a:gsLst>
                    <a:gs pos="26000">
                      <a:srgbClr val="FF0000"/>
                    </a:gs>
                    <a:gs pos="68000">
                      <a:srgbClr val="FF6000"/>
                    </a:gs>
                  </a:gsLst>
                  <a:lin ang="5400000" scaled="1"/>
                  <a:tileRect/>
                </a:gradFill>
                <a:tailEnd type="triangle" w="lg"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21" name="TextBox 20"/>
              <p:cNvSpPr txBox="1"/>
              <p:nvPr/>
            </p:nvSpPr>
            <p:spPr>
              <a:xfrm>
                <a:off x="2733915" y="3482090"/>
                <a:ext cx="568531" cy="480131"/>
              </a:xfrm>
              <a:prstGeom prst="rect">
                <a:avLst/>
              </a:prstGeom>
              <a:noFill/>
            </p:spPr>
            <p:txBody>
              <a:bodyPr wrap="none" rtlCol="0">
                <a:spAutoFit/>
              </a:bodyPr>
              <a:lstStyle/>
              <a:p>
                <a:r>
                  <a:rPr lang="de-DE" sz="2520" b="1" dirty="0">
                    <a:solidFill>
                      <a:srgbClr val="00B0F0"/>
                    </a:solidFill>
                  </a:rPr>
                  <a:t>O</a:t>
                </a:r>
                <a:r>
                  <a:rPr lang="de-DE" sz="2520" b="1" baseline="-25000" dirty="0">
                    <a:solidFill>
                      <a:srgbClr val="00B0F0"/>
                    </a:solidFill>
                  </a:rPr>
                  <a:t>2</a:t>
                </a:r>
                <a:endParaRPr lang="en-US" sz="2520" b="1" baseline="-25000" dirty="0">
                  <a:solidFill>
                    <a:srgbClr val="00B0F0"/>
                  </a:solidFill>
                </a:endParaRPr>
              </a:p>
            </p:txBody>
          </p:sp>
        </p:grpSp>
        <p:sp>
          <p:nvSpPr>
            <p:cNvPr id="34" name="Freeform 33"/>
            <p:cNvSpPr/>
            <p:nvPr/>
          </p:nvSpPr>
          <p:spPr>
            <a:xfrm flipV="1">
              <a:off x="3144410" y="1769038"/>
              <a:ext cx="45719" cy="409061"/>
            </a:xfrm>
            <a:custGeom>
              <a:avLst/>
              <a:gdLst>
                <a:gd name="connsiteX0" fmla="*/ 848140 w 848140"/>
                <a:gd name="connsiteY0" fmla="*/ 0 h 2199861"/>
                <a:gd name="connsiteX1" fmla="*/ 357809 w 848140"/>
                <a:gd name="connsiteY1" fmla="*/ 874643 h 2199861"/>
                <a:gd name="connsiteX2" fmla="*/ 0 w 848140"/>
                <a:gd name="connsiteY2" fmla="*/ 2199861 h 2199861"/>
              </a:gdLst>
              <a:ahLst/>
              <a:cxnLst>
                <a:cxn ang="0">
                  <a:pos x="connsiteX0" y="connsiteY0"/>
                </a:cxn>
                <a:cxn ang="0">
                  <a:pos x="connsiteX1" y="connsiteY1"/>
                </a:cxn>
                <a:cxn ang="0">
                  <a:pos x="connsiteX2" y="connsiteY2"/>
                </a:cxn>
              </a:cxnLst>
              <a:rect l="l" t="t" r="r" b="b"/>
              <a:pathLst>
                <a:path w="848140" h="2199861">
                  <a:moveTo>
                    <a:pt x="848140" y="0"/>
                  </a:moveTo>
                  <a:cubicBezTo>
                    <a:pt x="673653" y="254000"/>
                    <a:pt x="499166" y="508000"/>
                    <a:pt x="357809" y="874643"/>
                  </a:cubicBezTo>
                  <a:cubicBezTo>
                    <a:pt x="216452" y="1241287"/>
                    <a:pt x="108226" y="1720574"/>
                    <a:pt x="0" y="2199861"/>
                  </a:cubicBezTo>
                </a:path>
              </a:pathLst>
            </a:custGeom>
            <a:noFill/>
            <a:ln w="63500">
              <a:solidFill>
                <a:srgbClr val="FF0000"/>
              </a:solidFill>
              <a:tailEnd type="triangle" w="lg"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35" name="TextBox 34"/>
            <p:cNvSpPr txBox="1"/>
            <p:nvPr/>
          </p:nvSpPr>
          <p:spPr>
            <a:xfrm>
              <a:off x="3274520" y="1717522"/>
              <a:ext cx="568531" cy="480131"/>
            </a:xfrm>
            <a:prstGeom prst="rect">
              <a:avLst/>
            </a:prstGeom>
            <a:noFill/>
          </p:spPr>
          <p:txBody>
            <a:bodyPr wrap="none" rtlCol="0">
              <a:spAutoFit/>
            </a:bodyPr>
            <a:lstStyle/>
            <a:p>
              <a:r>
                <a:rPr lang="de-DE" sz="2520" b="1" dirty="0">
                  <a:solidFill>
                    <a:srgbClr val="00B0F0"/>
                  </a:solidFill>
                </a:rPr>
                <a:t>O</a:t>
              </a:r>
              <a:r>
                <a:rPr lang="de-DE" sz="2520" b="1" baseline="-25000" dirty="0">
                  <a:solidFill>
                    <a:srgbClr val="00B0F0"/>
                  </a:solidFill>
                </a:rPr>
                <a:t>2</a:t>
              </a:r>
              <a:endParaRPr lang="en-US" sz="2520" b="1" baseline="-25000" dirty="0">
                <a:solidFill>
                  <a:srgbClr val="00B0F0"/>
                </a:solidFill>
              </a:endParaRPr>
            </a:p>
          </p:txBody>
        </p:sp>
      </p:grpSp>
      <p:cxnSp>
        <p:nvCxnSpPr>
          <p:cNvPr id="33" name="Straight Arrow Connector 32"/>
          <p:cNvCxnSpPr/>
          <p:nvPr/>
        </p:nvCxnSpPr>
        <p:spPr>
          <a:xfrm rot="10800000">
            <a:off x="7590697" y="2950310"/>
            <a:ext cx="334108" cy="214924"/>
          </a:xfrm>
          <a:prstGeom prst="straightConnector1">
            <a:avLst/>
          </a:prstGeom>
          <a:ln w="5080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8" name="Circular Arrow 37"/>
          <p:cNvSpPr/>
          <p:nvPr/>
        </p:nvSpPr>
        <p:spPr>
          <a:xfrm>
            <a:off x="1629513" y="4298462"/>
            <a:ext cx="2180492" cy="2305540"/>
          </a:xfrm>
          <a:prstGeom prst="circularArrow">
            <a:avLst/>
          </a:prstGeom>
          <a:solidFill>
            <a:srgbClr val="00B800"/>
          </a:solidFill>
          <a:ln>
            <a:solidFill>
              <a:srgbClr val="008000"/>
            </a:solidFill>
          </a:ln>
        </p:spPr>
        <p:style>
          <a:lnRef idx="1">
            <a:schemeClr val="accent1"/>
          </a:lnRef>
          <a:fillRef idx="3">
            <a:schemeClr val="accent1"/>
          </a:fillRef>
          <a:effectRef idx="2">
            <a:schemeClr val="accent1"/>
          </a:effectRef>
          <a:fontRef idx="minor">
            <a:schemeClr val="lt1"/>
          </a:fontRef>
        </p:style>
        <p:txBody>
          <a:bodyPr lIns="82296" tIns="41148" rIns="82296" bIns="41148" rtlCol="0" anchor="ctr"/>
          <a:lstStyle/>
          <a:p>
            <a:pPr algn="ctr"/>
            <a:endParaRPr lang="en-US" sz="2160">
              <a:solidFill>
                <a:schemeClr val="tx1"/>
              </a:solidFill>
            </a:endParaRPr>
          </a:p>
        </p:txBody>
      </p:sp>
      <p:sp>
        <p:nvSpPr>
          <p:cNvPr id="39" name="Circular Arrow 38"/>
          <p:cNvSpPr/>
          <p:nvPr/>
        </p:nvSpPr>
        <p:spPr>
          <a:xfrm rot="10800000">
            <a:off x="1661163" y="4314094"/>
            <a:ext cx="2180492" cy="2305540"/>
          </a:xfrm>
          <a:prstGeom prst="circularArrow">
            <a:avLst/>
          </a:prstGeom>
          <a:solidFill>
            <a:srgbClr val="00B800"/>
          </a:solidFill>
          <a:ln>
            <a:solidFill>
              <a:srgbClr val="008000"/>
            </a:solidFill>
          </a:ln>
        </p:spPr>
        <p:style>
          <a:lnRef idx="1">
            <a:schemeClr val="accent1"/>
          </a:lnRef>
          <a:fillRef idx="3">
            <a:schemeClr val="accent1"/>
          </a:fillRef>
          <a:effectRef idx="2">
            <a:schemeClr val="accent1"/>
          </a:effectRef>
          <a:fontRef idx="minor">
            <a:schemeClr val="lt1"/>
          </a:fontRef>
        </p:style>
        <p:txBody>
          <a:bodyPr lIns="82296" tIns="41148" rIns="82296" bIns="41148" rtlCol="0" anchor="ctr"/>
          <a:lstStyle/>
          <a:p>
            <a:pPr algn="ctr"/>
            <a:endParaRPr lang="en-US" sz="2160">
              <a:solidFill>
                <a:schemeClr val="tx1"/>
              </a:solidFill>
            </a:endParaRPr>
          </a:p>
        </p:txBody>
      </p:sp>
      <p:sp>
        <p:nvSpPr>
          <p:cNvPr id="6" name="Rectangle 5"/>
          <p:cNvSpPr/>
          <p:nvPr/>
        </p:nvSpPr>
        <p:spPr>
          <a:xfrm>
            <a:off x="9420948" y="3743700"/>
            <a:ext cx="212835" cy="402632"/>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rtlCol="0" anchor="ctr"/>
          <a:lstStyle/>
          <a:p>
            <a:pPr algn="ctr"/>
            <a:endParaRPr lang="en-US" sz="2160"/>
          </a:p>
        </p:txBody>
      </p:sp>
      <p:sp>
        <p:nvSpPr>
          <p:cNvPr id="40" name="Rectangle 39"/>
          <p:cNvSpPr/>
          <p:nvPr/>
        </p:nvSpPr>
        <p:spPr>
          <a:xfrm>
            <a:off x="9420947" y="2030169"/>
            <a:ext cx="212835" cy="402632"/>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rtlCol="0" anchor="ctr"/>
          <a:lstStyle/>
          <a:p>
            <a:pPr algn="ctr"/>
            <a:endParaRPr lang="en-US" sz="2160"/>
          </a:p>
        </p:txBody>
      </p:sp>
      <p:sp>
        <p:nvSpPr>
          <p:cNvPr id="4" name="Rectangle 3"/>
          <p:cNvSpPr/>
          <p:nvPr/>
        </p:nvSpPr>
        <p:spPr>
          <a:xfrm>
            <a:off x="5900888" y="3654556"/>
            <a:ext cx="5196181" cy="211616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rtlCol="0" anchor="ctr"/>
          <a:lstStyle/>
          <a:p>
            <a:pPr algn="ctr"/>
            <a:endParaRPr lang="en-US" sz="2160"/>
          </a:p>
        </p:txBody>
      </p:sp>
    </p:spTree>
    <p:extLst>
      <p:ext uri="{BB962C8B-B14F-4D97-AF65-F5344CB8AC3E}">
        <p14:creationId xmlns:p14="http://schemas.microsoft.com/office/powerpoint/2010/main" xmlns="" val="2805480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33"/>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8" grpId="0"/>
      <p:bldP spid="38" grpId="0" animBg="1"/>
      <p:bldP spid="39" grpId="0" animBg="1"/>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619217" y="0"/>
            <a:ext cx="2478649" cy="6858000"/>
          </a:xfrm>
          <a:prstGeom prst="rect">
            <a:avLst/>
          </a:prstGeom>
          <a:solidFill>
            <a:schemeClr val="bg1"/>
          </a:solidFill>
        </p:spPr>
      </p:pic>
      <p:sp>
        <p:nvSpPr>
          <p:cNvPr id="6" name="Right Arrow 5"/>
          <p:cNvSpPr/>
          <p:nvPr/>
        </p:nvSpPr>
        <p:spPr>
          <a:xfrm>
            <a:off x="6617325" y="2971436"/>
            <a:ext cx="1645920" cy="1275347"/>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rtlCol="0" anchor="ctr"/>
          <a:lstStyle/>
          <a:p>
            <a:pPr algn="ctr"/>
            <a:endParaRPr lang="en-US" sz="2160"/>
          </a:p>
        </p:txBody>
      </p:sp>
      <p:pic>
        <p:nvPicPr>
          <p:cNvPr id="2" name="Picture 1"/>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151125" y="277091"/>
            <a:ext cx="561224" cy="1765109"/>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7188111" y="5176019"/>
            <a:ext cx="524239" cy="1376968"/>
          </a:xfrm>
          <a:prstGeom prst="rect">
            <a:avLst/>
          </a:prstGeom>
        </p:spPr>
      </p:pic>
      <p:sp>
        <p:nvSpPr>
          <p:cNvPr id="7" name="Rectangle 6"/>
          <p:cNvSpPr/>
          <p:nvPr/>
        </p:nvSpPr>
        <p:spPr>
          <a:xfrm>
            <a:off x="8512000" y="2313543"/>
            <a:ext cx="2706845" cy="232830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rtlCol="0" anchor="ctr"/>
          <a:lstStyle/>
          <a:p>
            <a:pPr algn="ctr"/>
            <a:endParaRPr lang="en-US" sz="2160"/>
          </a:p>
        </p:txBody>
      </p:sp>
      <p:sp>
        <p:nvSpPr>
          <p:cNvPr id="8" name="Rectangle 7"/>
          <p:cNvSpPr/>
          <p:nvPr/>
        </p:nvSpPr>
        <p:spPr>
          <a:xfrm>
            <a:off x="8505114" y="4641851"/>
            <a:ext cx="2706845" cy="221615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rtlCol="0" anchor="ctr"/>
          <a:lstStyle/>
          <a:p>
            <a:pPr algn="ctr"/>
            <a:endParaRPr lang="en-US" sz="2160"/>
          </a:p>
        </p:txBody>
      </p:sp>
      <p:pic>
        <p:nvPicPr>
          <p:cNvPr id="9" name="Picture 8"/>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flipH="1">
            <a:off x="11103187" y="5773764"/>
            <a:ext cx="479216" cy="1084237"/>
          </a:xfrm>
          <a:prstGeom prst="rect">
            <a:avLst/>
          </a:prstGeom>
        </p:spPr>
      </p:pic>
      <p:pic>
        <p:nvPicPr>
          <p:cNvPr id="10" name="Picture 9"/>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893968" y="0"/>
            <a:ext cx="5269925" cy="6858000"/>
          </a:xfrm>
          <a:prstGeom prst="rect">
            <a:avLst/>
          </a:prstGeom>
          <a:solidFill>
            <a:schemeClr val="bg1">
              <a:lumMod val="95000"/>
            </a:schemeClr>
          </a:solidFill>
        </p:spPr>
      </p:pic>
      <p:sp>
        <p:nvSpPr>
          <p:cNvPr id="4" name="Rectangle 3"/>
          <p:cNvSpPr/>
          <p:nvPr/>
        </p:nvSpPr>
        <p:spPr>
          <a:xfrm>
            <a:off x="893968" y="0"/>
            <a:ext cx="5269925" cy="6858000"/>
          </a:xfrm>
          <a:prstGeom prst="rect">
            <a:avLst/>
          </a:prstGeom>
          <a:solidFill>
            <a:schemeClr val="tx1">
              <a:alpha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rtlCol="0" anchor="ctr"/>
          <a:lstStyle/>
          <a:p>
            <a:pPr algn="ctr"/>
            <a:endParaRPr lang="en-US" sz="2160"/>
          </a:p>
        </p:txBody>
      </p:sp>
    </p:spTree>
    <p:extLst>
      <p:ext uri="{BB962C8B-B14F-4D97-AF65-F5344CB8AC3E}">
        <p14:creationId xmlns:p14="http://schemas.microsoft.com/office/powerpoint/2010/main" xmlns="" val="404670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xit"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619217" y="0"/>
            <a:ext cx="2478649" cy="6858000"/>
          </a:xfrm>
          <a:prstGeom prst="rect">
            <a:avLst/>
          </a:prstGeom>
          <a:solidFill>
            <a:schemeClr val="bg1"/>
          </a:solidFill>
        </p:spPr>
      </p:pic>
      <p:sp>
        <p:nvSpPr>
          <p:cNvPr id="6" name="Right Arrow 5"/>
          <p:cNvSpPr/>
          <p:nvPr/>
        </p:nvSpPr>
        <p:spPr>
          <a:xfrm>
            <a:off x="6617325" y="2971436"/>
            <a:ext cx="1645920" cy="1275347"/>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rtlCol="0" anchor="ctr"/>
          <a:lstStyle/>
          <a:p>
            <a:pPr algn="ctr"/>
            <a:endParaRPr lang="en-US" sz="2160"/>
          </a:p>
        </p:txBody>
      </p:sp>
      <p:pic>
        <p:nvPicPr>
          <p:cNvPr id="9" name="Picture 8"/>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flipH="1">
            <a:off x="11103187" y="5773764"/>
            <a:ext cx="479216" cy="1084237"/>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893968" y="0"/>
            <a:ext cx="5269925" cy="6858000"/>
          </a:xfrm>
          <a:prstGeom prst="rect">
            <a:avLst/>
          </a:prstGeom>
          <a:solidFill>
            <a:schemeClr val="bg1">
              <a:lumMod val="95000"/>
            </a:schemeClr>
          </a:solidFill>
        </p:spPr>
      </p:pic>
    </p:spTree>
    <p:extLst>
      <p:ext uri="{BB962C8B-B14F-4D97-AF65-F5344CB8AC3E}">
        <p14:creationId xmlns:p14="http://schemas.microsoft.com/office/powerpoint/2010/main" xmlns="" val="137555567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73316" y="565326"/>
            <a:ext cx="6041285" cy="5203732"/>
          </a:xfrm>
          <a:prstGeom prst="rect">
            <a:avLst/>
          </a:prstGeom>
          <a:solidFill>
            <a:schemeClr val="bg1">
              <a:lumMod val="95000"/>
            </a:schemeClr>
          </a:solidFill>
        </p:spPr>
      </p:pic>
      <p:pic>
        <p:nvPicPr>
          <p:cNvPr id="4" name="Picture 3"/>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flipH="1">
            <a:off x="11103187" y="5773764"/>
            <a:ext cx="479216" cy="1084237"/>
          </a:xfrm>
          <a:prstGeom prst="rect">
            <a:avLst/>
          </a:prstGeom>
        </p:spPr>
      </p:pic>
      <p:sp>
        <p:nvSpPr>
          <p:cNvPr id="2" name="TextBox 1"/>
          <p:cNvSpPr txBox="1"/>
          <p:nvPr/>
        </p:nvSpPr>
        <p:spPr>
          <a:xfrm>
            <a:off x="2511240" y="6020627"/>
            <a:ext cx="2067810" cy="470898"/>
          </a:xfrm>
          <a:prstGeom prst="rect">
            <a:avLst/>
          </a:prstGeom>
          <a:noFill/>
        </p:spPr>
        <p:txBody>
          <a:bodyPr wrap="none" lIns="82296" tIns="41148" rIns="82296" bIns="41148" rtlCol="0">
            <a:spAutoFit/>
          </a:bodyPr>
          <a:lstStyle/>
          <a:p>
            <a:r>
              <a:rPr lang="de-DE" sz="2520" b="1" dirty="0" err="1">
                <a:solidFill>
                  <a:srgbClr val="FFFFFF"/>
                </a:solidFill>
              </a:rPr>
              <a:t>features</a:t>
            </a:r>
            <a:r>
              <a:rPr lang="de-DE" sz="2520" b="1" dirty="0">
                <a:solidFill>
                  <a:srgbClr val="FFFFFF"/>
                </a:solidFill>
              </a:rPr>
              <a:t> = 277</a:t>
            </a:r>
            <a:endParaRPr lang="en-US" sz="2520" b="1" dirty="0">
              <a:solidFill>
                <a:srgbClr val="FFFFFF"/>
              </a:solidFill>
            </a:endParaRPr>
          </a:p>
        </p:txBody>
      </p:sp>
      <p:grpSp>
        <p:nvGrpSpPr>
          <p:cNvPr id="3" name="Group 2"/>
          <p:cNvGrpSpPr/>
          <p:nvPr/>
        </p:nvGrpSpPr>
        <p:grpSpPr>
          <a:xfrm>
            <a:off x="6933715" y="565325"/>
            <a:ext cx="4535527" cy="5930723"/>
            <a:chOff x="7026792" y="565323"/>
            <a:chExt cx="5039475" cy="5930724"/>
          </a:xfrm>
        </p:grpSpPr>
        <p:pic>
          <p:nvPicPr>
            <p:cNvPr id="5" name="Picture 4"/>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7026792" y="565323"/>
              <a:ext cx="5039475" cy="5203731"/>
            </a:xfrm>
            <a:prstGeom prst="rect">
              <a:avLst/>
            </a:prstGeom>
            <a:solidFill>
              <a:schemeClr val="bg1">
                <a:lumMod val="95000"/>
              </a:schemeClr>
            </a:solidFill>
          </p:spPr>
        </p:pic>
        <p:sp>
          <p:nvSpPr>
            <p:cNvPr id="7" name="TextBox 6"/>
            <p:cNvSpPr txBox="1"/>
            <p:nvPr/>
          </p:nvSpPr>
          <p:spPr>
            <a:xfrm>
              <a:off x="8747360" y="6015916"/>
              <a:ext cx="1954738" cy="480131"/>
            </a:xfrm>
            <a:prstGeom prst="rect">
              <a:avLst/>
            </a:prstGeom>
            <a:noFill/>
          </p:spPr>
          <p:txBody>
            <a:bodyPr wrap="none" rtlCol="0">
              <a:spAutoFit/>
            </a:bodyPr>
            <a:lstStyle/>
            <a:p>
              <a:r>
                <a:rPr lang="de-DE" sz="2520" b="1" dirty="0" err="1">
                  <a:solidFill>
                    <a:srgbClr val="FFFFFF"/>
                  </a:solidFill>
                </a:rPr>
                <a:t>features</a:t>
              </a:r>
              <a:r>
                <a:rPr lang="de-DE" sz="2520" b="1" dirty="0">
                  <a:solidFill>
                    <a:srgbClr val="FFFFFF"/>
                  </a:solidFill>
                </a:rPr>
                <a:t> = 9</a:t>
              </a:r>
              <a:endParaRPr lang="en-US" sz="2520" b="1" dirty="0">
                <a:solidFill>
                  <a:srgbClr val="FFFFFF"/>
                </a:solidFill>
              </a:endParaRPr>
            </a:p>
          </p:txBody>
        </p:sp>
      </p:grpSp>
    </p:spTree>
    <p:extLst>
      <p:ext uri="{BB962C8B-B14F-4D97-AF65-F5344CB8AC3E}">
        <p14:creationId xmlns:p14="http://schemas.microsoft.com/office/powerpoint/2010/main" xmlns="" val="1298324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flipH="1">
            <a:off x="11103187" y="5773764"/>
            <a:ext cx="479216" cy="1084237"/>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743200" y="0"/>
            <a:ext cx="6502400" cy="6858000"/>
          </a:xfrm>
          <a:prstGeom prst="rect">
            <a:avLst/>
          </a:prstGeom>
          <a:solidFill>
            <a:schemeClr val="bg1"/>
          </a:solidFill>
        </p:spPr>
      </p:pic>
      <p:sp>
        <p:nvSpPr>
          <p:cNvPr id="5" name="Rectangle 4"/>
          <p:cNvSpPr/>
          <p:nvPr/>
        </p:nvSpPr>
        <p:spPr>
          <a:xfrm>
            <a:off x="2743200" y="0"/>
            <a:ext cx="1202275" cy="647899"/>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82296" tIns="41148" rIns="82296" bIns="41148" rtlCol="0" anchor="ctr"/>
          <a:lstStyle/>
          <a:p>
            <a:pPr algn="ctr"/>
            <a:endParaRPr lang="en-US" sz="2160"/>
          </a:p>
        </p:txBody>
      </p:sp>
    </p:spTree>
    <p:extLst>
      <p:ext uri="{BB962C8B-B14F-4D97-AF65-F5344CB8AC3E}">
        <p14:creationId xmlns:p14="http://schemas.microsoft.com/office/powerpoint/2010/main" xmlns="" val="294117647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1682027" y="750628"/>
            <a:ext cx="1662763" cy="461665"/>
          </a:xfrm>
          <a:prstGeom prst="rect">
            <a:avLst/>
          </a:prstGeom>
          <a:noFill/>
        </p:spPr>
        <p:txBody>
          <a:bodyPr wrap="none" lIns="91438" tIns="45719" rIns="91438" bIns="45719" rtlCol="0">
            <a:spAutoFit/>
          </a:bodyPr>
          <a:lstStyle/>
          <a:p>
            <a:r>
              <a:rPr lang="en-US" sz="2400" b="1" dirty="0"/>
              <a:t>conclusions</a:t>
            </a:r>
          </a:p>
        </p:txBody>
      </p:sp>
      <p:sp>
        <p:nvSpPr>
          <p:cNvPr id="4" name="TextBox 3"/>
          <p:cNvSpPr txBox="1"/>
          <p:nvPr/>
        </p:nvSpPr>
        <p:spPr>
          <a:xfrm>
            <a:off x="1969730" y="2191385"/>
            <a:ext cx="7676649" cy="2246767"/>
          </a:xfrm>
          <a:prstGeom prst="rect">
            <a:avLst/>
          </a:prstGeom>
          <a:noFill/>
        </p:spPr>
        <p:txBody>
          <a:bodyPr wrap="none" lIns="91438" tIns="45719" rIns="91438" bIns="45719" rtlCol="0">
            <a:spAutoFit/>
          </a:bodyPr>
          <a:lstStyle/>
          <a:p>
            <a:endParaRPr lang="en-US" sz="2000" dirty="0"/>
          </a:p>
          <a:p>
            <a:r>
              <a:rPr lang="en-US" sz="2000" dirty="0"/>
              <a:t>-p(</a:t>
            </a:r>
            <a:r>
              <a:rPr lang="en-US" sz="2000" dirty="0" err="1"/>
              <a:t>i</a:t>
            </a:r>
            <a:r>
              <a:rPr lang="en-US" sz="2000" dirty="0"/>
              <a:t>)SIRM is the method of choice for characterizing metabolic inhibitors</a:t>
            </a:r>
          </a:p>
          <a:p>
            <a:endParaRPr lang="en-US" sz="2000" dirty="0"/>
          </a:p>
          <a:p>
            <a:r>
              <a:rPr lang="en-US" sz="2000" dirty="0"/>
              <a:t>-2-deoxyglucose was unmasked as a metabolic </a:t>
            </a:r>
            <a:r>
              <a:rPr lang="en-US" sz="2000" dirty="0" smtClean="0"/>
              <a:t>suppressor, </a:t>
            </a:r>
            <a:endParaRPr lang="en-US" sz="2000" dirty="0"/>
          </a:p>
          <a:p>
            <a:r>
              <a:rPr lang="en-US" sz="2000" dirty="0"/>
              <a:t>  this may open new ways for an anti-glycolytic tumor therapy</a:t>
            </a:r>
          </a:p>
          <a:p>
            <a:endParaRPr lang="en-US" sz="2000" dirty="0"/>
          </a:p>
          <a:p>
            <a:r>
              <a:rPr lang="en-US" sz="2000" dirty="0"/>
              <a:t>-studies </a:t>
            </a:r>
            <a:r>
              <a:rPr lang="en-US" sz="2000" i="1" dirty="0"/>
              <a:t>in </a:t>
            </a:r>
            <a:r>
              <a:rPr lang="en-US" sz="2000" i="1" dirty="0" smtClean="0"/>
              <a:t>vivo (mice, humans) </a:t>
            </a:r>
            <a:r>
              <a:rPr lang="en-US" sz="2000" dirty="0"/>
              <a:t>are </a:t>
            </a:r>
            <a:r>
              <a:rPr lang="en-US" sz="2000" dirty="0" smtClean="0"/>
              <a:t>underway</a:t>
            </a:r>
            <a:endParaRPr lang="en-US" sz="2000" dirty="0"/>
          </a:p>
        </p:txBody>
      </p:sp>
    </p:spTree>
    <p:extLst>
      <p:ext uri="{BB962C8B-B14F-4D97-AF65-F5344CB8AC3E}">
        <p14:creationId xmlns:p14="http://schemas.microsoft.com/office/powerpoint/2010/main" xmlns="" val="128274098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Grafik 3"/>
          <p:cNvPicPr>
            <a:picLocks noChangeAspect="1"/>
          </p:cNvPicPr>
          <p:nvPr/>
        </p:nvPicPr>
        <p:blipFill rotWithShape="1">
          <a:blip r:embed="rId2" cstate="print">
            <a:extLst>
              <a:ext uri="{28A0092B-C50C-407E-A947-70E740481C1C}">
                <a14:useLocalDpi xmlns:a14="http://schemas.microsoft.com/office/drawing/2010/main" xmlns=""/>
              </a:ext>
            </a:extLst>
          </a:blip>
          <a:srcRect/>
          <a:stretch/>
        </p:blipFill>
        <p:spPr>
          <a:xfrm>
            <a:off x="2042886" y="1239600"/>
            <a:ext cx="6905172" cy="3115861"/>
          </a:xfrm>
          <a:prstGeom prst="rect">
            <a:avLst/>
          </a:prstGeom>
        </p:spPr>
      </p:pic>
      <p:pic>
        <p:nvPicPr>
          <p:cNvPr id="6" name="Picture 26"/>
          <p:cNvPicPr>
            <a:picLocks noChangeAspect="1"/>
          </p:cNvPicPr>
          <p:nvPr/>
        </p:nvPicPr>
        <p:blipFill>
          <a:blip r:embed="rId3"/>
          <a:stretch>
            <a:fillRect/>
          </a:stretch>
        </p:blipFill>
        <p:spPr>
          <a:xfrm>
            <a:off x="9312029" y="2902148"/>
            <a:ext cx="1105963" cy="471645"/>
          </a:xfrm>
          <a:prstGeom prst="rect">
            <a:avLst/>
          </a:prstGeom>
        </p:spPr>
      </p:pic>
      <p:pic>
        <p:nvPicPr>
          <p:cNvPr id="7" name="Picture 27"/>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9307288" y="4505612"/>
            <a:ext cx="1110705" cy="328833"/>
          </a:xfrm>
          <a:prstGeom prst="rect">
            <a:avLst/>
          </a:prstGeom>
        </p:spPr>
      </p:pic>
      <p:pic>
        <p:nvPicPr>
          <p:cNvPr id="8" name="Picture 28"/>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9181476" y="1291959"/>
            <a:ext cx="1263101" cy="624120"/>
          </a:xfrm>
          <a:prstGeom prst="rect">
            <a:avLst/>
          </a:prstGeom>
          <a:ln>
            <a:noFill/>
          </a:ln>
        </p:spPr>
      </p:pic>
      <p:pic>
        <p:nvPicPr>
          <p:cNvPr id="9" name="Picture 31"/>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9307287" y="3602103"/>
            <a:ext cx="1110704" cy="549015"/>
          </a:xfrm>
          <a:prstGeom prst="rect">
            <a:avLst/>
          </a:prstGeom>
        </p:spPr>
      </p:pic>
      <p:pic>
        <p:nvPicPr>
          <p:cNvPr id="10" name="Picture 33"/>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9315236" y="2151383"/>
            <a:ext cx="1129341" cy="409101"/>
          </a:xfrm>
          <a:prstGeom prst="rect">
            <a:avLst/>
          </a:prstGeom>
        </p:spPr>
      </p:pic>
      <p:grpSp>
        <p:nvGrpSpPr>
          <p:cNvPr id="11" name="Group 3"/>
          <p:cNvGrpSpPr/>
          <p:nvPr/>
        </p:nvGrpSpPr>
        <p:grpSpPr>
          <a:xfrm>
            <a:off x="9307288" y="5246953"/>
            <a:ext cx="1110705" cy="947035"/>
            <a:chOff x="5710337" y="4573961"/>
            <a:chExt cx="1152128" cy="1077031"/>
          </a:xfrm>
        </p:grpSpPr>
        <p:pic>
          <p:nvPicPr>
            <p:cNvPr id="12" name="Picture 10" descr="CGSBNYU2.tif"/>
            <p:cNvPicPr>
              <a:picLocks noChangeAspect="1"/>
            </p:cNvPicPr>
            <p:nvPr/>
          </p:nvPicPr>
          <p:blipFill rotWithShape="1">
            <a:blip r:embed="rId8" cstate="print">
              <a:extLst>
                <a:ext uri="{28A0092B-C50C-407E-A947-70E740481C1C}">
                  <a14:useLocalDpi xmlns:a14="http://schemas.microsoft.com/office/drawing/2010/main" xmlns="" val="0"/>
                </a:ext>
              </a:extLst>
            </a:blip>
            <a:srcRect b="12529"/>
            <a:stretch/>
          </p:blipFill>
          <p:spPr>
            <a:xfrm>
              <a:off x="5710337" y="4573961"/>
              <a:ext cx="1152128" cy="1077031"/>
            </a:xfrm>
            <a:prstGeom prst="rect">
              <a:avLst/>
            </a:prstGeom>
          </p:spPr>
        </p:pic>
        <p:pic>
          <p:nvPicPr>
            <p:cNvPr id="13" name="Picture 5"/>
            <p:cNvPicPr>
              <a:picLocks noChangeAspect="1" noChangeArrowheads="1"/>
            </p:cNvPicPr>
            <p:nvPr/>
          </p:nvPicPr>
          <p:blipFill>
            <a:blip r:embed="rId9" cstate="print"/>
            <a:srcRect/>
            <a:stretch>
              <a:fillRect/>
            </a:stretch>
          </p:blipFill>
          <p:spPr bwMode="auto">
            <a:xfrm>
              <a:off x="5975435" y="5026892"/>
              <a:ext cx="616663" cy="228600"/>
            </a:xfrm>
            <a:prstGeom prst="rect">
              <a:avLst/>
            </a:prstGeom>
            <a:noFill/>
            <a:ln w="9525">
              <a:noFill/>
              <a:miter lim="800000"/>
              <a:headEnd/>
              <a:tailEnd/>
            </a:ln>
          </p:spPr>
        </p:pic>
      </p:grpSp>
      <p:sp>
        <p:nvSpPr>
          <p:cNvPr id="14" name="TextBox 10"/>
          <p:cNvSpPr txBox="1"/>
          <p:nvPr/>
        </p:nvSpPr>
        <p:spPr>
          <a:xfrm>
            <a:off x="5057095" y="4471321"/>
            <a:ext cx="1389868" cy="1384995"/>
          </a:xfrm>
          <a:prstGeom prst="rect">
            <a:avLst/>
          </a:prstGeom>
          <a:noFill/>
        </p:spPr>
        <p:txBody>
          <a:bodyPr wrap="none" lIns="91438" tIns="45719" rIns="91438" bIns="45719" rtlCol="0">
            <a:spAutoFit/>
          </a:bodyPr>
          <a:lstStyle/>
          <a:p>
            <a:pPr algn="l"/>
            <a:r>
              <a:rPr lang="en-US" sz="1200" b="1" dirty="0" err="1"/>
              <a:t>Nikolaus</a:t>
            </a:r>
            <a:r>
              <a:rPr lang="en-US" sz="1200" b="1" dirty="0"/>
              <a:t> </a:t>
            </a:r>
            <a:r>
              <a:rPr lang="en-US" sz="1200" b="1" dirty="0" err="1"/>
              <a:t>Rajewsky</a:t>
            </a:r>
            <a:endParaRPr lang="en-US" sz="1200" b="1" dirty="0"/>
          </a:p>
          <a:p>
            <a:pPr algn="l"/>
            <a:r>
              <a:rPr lang="en-US" sz="1200" b="1" dirty="0"/>
              <a:t>Ana Pombo</a:t>
            </a:r>
          </a:p>
          <a:p>
            <a:r>
              <a:rPr lang="en-US" sz="1200" b="1" dirty="0"/>
              <a:t>Markus </a:t>
            </a:r>
            <a:r>
              <a:rPr lang="en-US" sz="1200" b="1" dirty="0" err="1"/>
              <a:t>Landthaler</a:t>
            </a:r>
            <a:endParaRPr lang="en-US" sz="1200" b="1" dirty="0"/>
          </a:p>
          <a:p>
            <a:pPr algn="l"/>
            <a:r>
              <a:rPr lang="en-US" sz="1200" b="1" dirty="0"/>
              <a:t>Alexander </a:t>
            </a:r>
            <a:r>
              <a:rPr lang="en-US" sz="1200" b="1" dirty="0" err="1"/>
              <a:t>Löwer</a:t>
            </a:r>
            <a:endParaRPr lang="en-US" sz="1200" b="1" dirty="0"/>
          </a:p>
          <a:p>
            <a:pPr algn="l"/>
            <a:r>
              <a:rPr lang="en-US" sz="1200" b="1" dirty="0"/>
              <a:t>Wei Chen</a:t>
            </a:r>
          </a:p>
          <a:p>
            <a:pPr algn="l"/>
            <a:endParaRPr lang="en-US" sz="1200" b="1" dirty="0"/>
          </a:p>
          <a:p>
            <a:pPr algn="l"/>
            <a:r>
              <a:rPr lang="en-US" sz="1200" b="1" dirty="0"/>
              <a:t>BIMSB Faculty</a:t>
            </a:r>
          </a:p>
        </p:txBody>
      </p:sp>
      <p:sp>
        <p:nvSpPr>
          <p:cNvPr id="15" name="TextBox 11"/>
          <p:cNvSpPr txBox="1"/>
          <p:nvPr/>
        </p:nvSpPr>
        <p:spPr>
          <a:xfrm>
            <a:off x="6612365" y="4463155"/>
            <a:ext cx="3264035" cy="2123656"/>
          </a:xfrm>
          <a:prstGeom prst="rect">
            <a:avLst/>
          </a:prstGeom>
          <a:noFill/>
        </p:spPr>
        <p:txBody>
          <a:bodyPr wrap="square" lIns="91438" tIns="45719" rIns="91438" bIns="45719" rtlCol="0">
            <a:spAutoFit/>
          </a:bodyPr>
          <a:lstStyle/>
          <a:p>
            <a:r>
              <a:rPr lang="en-US" sz="1200" b="1" dirty="0"/>
              <a:t>K. </a:t>
            </a:r>
            <a:r>
              <a:rPr lang="en-US" sz="1200" b="1" dirty="0" err="1"/>
              <a:t>Nöh</a:t>
            </a:r>
            <a:r>
              <a:rPr lang="en-US" sz="1200" dirty="0"/>
              <a:t>, Helmholtz C. </a:t>
            </a:r>
            <a:r>
              <a:rPr lang="en-US" sz="1200" dirty="0" err="1"/>
              <a:t>Jülich</a:t>
            </a:r>
            <a:endParaRPr lang="en-US" sz="1200" dirty="0"/>
          </a:p>
          <a:p>
            <a:r>
              <a:rPr lang="en-US" sz="1200" b="1" dirty="0"/>
              <a:t>S. </a:t>
            </a:r>
            <a:r>
              <a:rPr lang="en-US" sz="1200" b="1" dirty="0" err="1"/>
              <a:t>Spuler</a:t>
            </a:r>
            <a:r>
              <a:rPr lang="en-US" sz="1200" dirty="0"/>
              <a:t>, </a:t>
            </a:r>
            <a:r>
              <a:rPr lang="en-US" sz="1200" dirty="0" err="1"/>
              <a:t>Charité</a:t>
            </a:r>
            <a:r>
              <a:rPr lang="en-US" sz="1200" dirty="0"/>
              <a:t>, Berlin</a:t>
            </a:r>
          </a:p>
          <a:p>
            <a:r>
              <a:rPr lang="en-US" sz="1200" b="1" dirty="0"/>
              <a:t>E. </a:t>
            </a:r>
            <a:r>
              <a:rPr lang="en-US" sz="1200" b="1" dirty="0" err="1"/>
              <a:t>Klipp</a:t>
            </a:r>
            <a:r>
              <a:rPr lang="en-US" sz="1200" dirty="0"/>
              <a:t>, HU, Berlin</a:t>
            </a:r>
          </a:p>
          <a:p>
            <a:r>
              <a:rPr lang="en-US" sz="1200" b="1" dirty="0"/>
              <a:t>M. </a:t>
            </a:r>
            <a:r>
              <a:rPr lang="en-US" sz="1200" b="1" dirty="0" err="1"/>
              <a:t>Poy</a:t>
            </a:r>
            <a:r>
              <a:rPr lang="en-US" sz="1200" b="1" dirty="0"/>
              <a:t>, </a:t>
            </a:r>
            <a:r>
              <a:rPr lang="en-US" sz="1200" dirty="0"/>
              <a:t>MDC, Berlin</a:t>
            </a:r>
          </a:p>
          <a:p>
            <a:r>
              <a:rPr lang="en-US" sz="1200" b="1" dirty="0"/>
              <a:t>M. </a:t>
            </a:r>
            <a:r>
              <a:rPr lang="en-US" sz="1200" b="1" dirty="0" err="1"/>
              <a:t>Eilers</a:t>
            </a:r>
            <a:r>
              <a:rPr lang="en-US" sz="1200" dirty="0"/>
              <a:t>, Uni. </a:t>
            </a:r>
            <a:r>
              <a:rPr lang="en-US" sz="1200" dirty="0" err="1"/>
              <a:t>Würzburg</a:t>
            </a:r>
            <a:endParaRPr lang="en-US" sz="1200" b="1" dirty="0"/>
          </a:p>
          <a:p>
            <a:r>
              <a:rPr lang="en-US" sz="1200" b="1" dirty="0"/>
              <a:t>C. Schmitt</a:t>
            </a:r>
            <a:r>
              <a:rPr lang="en-US" sz="1200" dirty="0"/>
              <a:t>, </a:t>
            </a:r>
            <a:r>
              <a:rPr lang="en-US" sz="1200" dirty="0" err="1"/>
              <a:t>Charité</a:t>
            </a:r>
            <a:r>
              <a:rPr lang="en-US" sz="1200" dirty="0"/>
              <a:t>, Berlin</a:t>
            </a:r>
          </a:p>
          <a:p>
            <a:r>
              <a:rPr lang="en-US" sz="1200" b="1" dirty="0"/>
              <a:t>Th. Cramer, </a:t>
            </a:r>
            <a:r>
              <a:rPr lang="en-US" sz="1200" dirty="0" err="1"/>
              <a:t>Charité</a:t>
            </a:r>
            <a:r>
              <a:rPr lang="en-US" sz="1200" dirty="0"/>
              <a:t>, Berlin</a:t>
            </a:r>
          </a:p>
          <a:p>
            <a:r>
              <a:rPr lang="en-US" sz="1200" b="1" dirty="0"/>
              <a:t>R. </a:t>
            </a:r>
            <a:r>
              <a:rPr lang="en-US" sz="1200" b="1" dirty="0" err="1"/>
              <a:t>Bonneau</a:t>
            </a:r>
            <a:r>
              <a:rPr lang="en-US" sz="1200" b="1" dirty="0"/>
              <a:t>, </a:t>
            </a:r>
            <a:r>
              <a:rPr lang="en-US" sz="1200" dirty="0"/>
              <a:t>NYU, New York</a:t>
            </a:r>
          </a:p>
          <a:p>
            <a:pPr algn="l"/>
            <a:r>
              <a:rPr lang="en-US" sz="1200" b="1" dirty="0"/>
              <a:t>H. Holzhütter, </a:t>
            </a:r>
            <a:r>
              <a:rPr lang="en-US" sz="1200" dirty="0" err="1"/>
              <a:t>Charité</a:t>
            </a:r>
            <a:r>
              <a:rPr lang="en-US" sz="1200" dirty="0"/>
              <a:t>, Berlin</a:t>
            </a:r>
          </a:p>
          <a:p>
            <a:pPr algn="l"/>
            <a:r>
              <a:rPr lang="en-US" sz="1200" b="1" dirty="0"/>
              <a:t>G. </a:t>
            </a:r>
            <a:r>
              <a:rPr lang="en-US" sz="1200" b="1" dirty="0" err="1"/>
              <a:t>Duda</a:t>
            </a:r>
            <a:r>
              <a:rPr lang="en-US" sz="1200" dirty="0"/>
              <a:t>, </a:t>
            </a:r>
            <a:r>
              <a:rPr lang="en-US" sz="1200" dirty="0" err="1"/>
              <a:t>Charité</a:t>
            </a:r>
            <a:r>
              <a:rPr lang="en-US" sz="1200" dirty="0"/>
              <a:t>, Berlin</a:t>
            </a:r>
          </a:p>
          <a:p>
            <a:pPr algn="l"/>
            <a:r>
              <a:rPr lang="en-US" sz="1200" b="1" dirty="0" smtClean="0"/>
              <a:t>M</a:t>
            </a:r>
            <a:r>
              <a:rPr lang="en-US" sz="1200" b="1" dirty="0"/>
              <a:t>. </a:t>
            </a:r>
            <a:r>
              <a:rPr lang="en-US" sz="1200" b="1" dirty="0" err="1"/>
              <a:t>Leist</a:t>
            </a:r>
            <a:r>
              <a:rPr lang="en-US" sz="1200" b="1" dirty="0"/>
              <a:t>, </a:t>
            </a:r>
            <a:r>
              <a:rPr lang="en-US" sz="1200" dirty="0"/>
              <a:t>University Konstanz</a:t>
            </a:r>
          </a:p>
        </p:txBody>
      </p:sp>
      <p:pic>
        <p:nvPicPr>
          <p:cNvPr id="1026" name="Picture 2"/>
          <p:cNvPicPr>
            <a:picLocks noChangeAspect="1" noChangeArrowheads="1"/>
          </p:cNvPicPr>
          <p:nvPr/>
        </p:nvPicPr>
        <p:blipFill rotWithShape="1">
          <a:blip r:embed="rId10">
            <a:extLst>
              <a:ext uri="{28A0092B-C50C-407E-A947-70E740481C1C}">
                <a14:useLocalDpi xmlns:a14="http://schemas.microsoft.com/office/drawing/2010/main" xmlns="" val="0"/>
              </a:ext>
            </a:extLst>
          </a:blip>
          <a:srcRect l="8609" t="7851" r="4695" b="6573"/>
          <a:stretch/>
        </p:blipFill>
        <p:spPr bwMode="auto">
          <a:xfrm>
            <a:off x="1765255" y="4463156"/>
            <a:ext cx="3210607" cy="1905005"/>
          </a:xfrm>
          <a:prstGeom prst="rect">
            <a:avLst/>
          </a:prstGeom>
          <a:noFill/>
          <a:ln w="9525">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07057161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p:cNvSpPr/>
          <p:nvPr/>
        </p:nvSpPr>
        <p:spPr>
          <a:xfrm>
            <a:off x="558124" y="434214"/>
            <a:ext cx="11075753" cy="292388"/>
          </a:xfrm>
          <a:prstGeom prst="rect">
            <a:avLst/>
          </a:prstGeom>
          <a:blipFill>
            <a:blip r:embed="rId2" cstate="print"/>
            <a:stretch>
              <a:fillRect/>
            </a:stretch>
          </a:blipFill>
        </p:spPr>
        <p:txBody>
          <a:bodyPr wrap="square" lIns="0" tIns="0" rIns="0" bIns="0" rtlCol="0">
            <a:spAutoFit/>
          </a:bodyPr>
          <a:lstStyle/>
          <a:p>
            <a:endParaRPr/>
          </a:p>
        </p:txBody>
      </p:sp>
      <p:sp>
        <p:nvSpPr>
          <p:cNvPr id="4" name="object 5"/>
          <p:cNvSpPr/>
          <p:nvPr/>
        </p:nvSpPr>
        <p:spPr>
          <a:xfrm>
            <a:off x="711200" y="1752600"/>
            <a:ext cx="10668000" cy="292388"/>
          </a:xfrm>
          <a:prstGeom prst="rect">
            <a:avLst/>
          </a:prstGeom>
          <a:blipFill>
            <a:blip r:embed="rId3" cstate="print"/>
            <a:stretch>
              <a:fillRect/>
            </a:stretch>
          </a:blipFill>
        </p:spPr>
        <p:txBody>
          <a:bodyPr wrap="square" lIns="0" tIns="0" rIns="0" bIns="0" rtlCol="0">
            <a:spAutoFit/>
          </a:bodyPr>
          <a:lstStyle/>
          <a:p>
            <a:endParaRPr/>
          </a:p>
        </p:txBody>
      </p:sp>
      <p:sp>
        <p:nvSpPr>
          <p:cNvPr id="2" name="Title 1"/>
          <p:cNvSpPr>
            <a:spLocks noGrp="1"/>
          </p:cNvSpPr>
          <p:nvPr>
            <p:ph type="title"/>
          </p:nvPr>
        </p:nvSpPr>
        <p:spPr>
          <a:xfrm>
            <a:off x="1524000" y="914400"/>
            <a:ext cx="9731383" cy="553998"/>
          </a:xfrm>
        </p:spPr>
        <p:txBody>
          <a:bodyPr/>
          <a:lstStyle/>
          <a:p>
            <a:pPr algn="ctr"/>
            <a:r>
              <a:rPr lang="en-US" spc="-20" dirty="0" smtClean="0"/>
              <a:t>L</a:t>
            </a:r>
            <a:r>
              <a:rPr lang="en-US" spc="-15" dirty="0" smtClean="0"/>
              <a:t>et</a:t>
            </a:r>
            <a:r>
              <a:rPr lang="en-US" spc="-20" dirty="0" smtClean="0"/>
              <a:t> U</a:t>
            </a:r>
            <a:r>
              <a:rPr lang="en-US" spc="-15" dirty="0" smtClean="0"/>
              <a:t>s </a:t>
            </a:r>
            <a:r>
              <a:rPr lang="en-US" spc="-35" dirty="0" smtClean="0"/>
              <a:t>M</a:t>
            </a:r>
            <a:r>
              <a:rPr lang="en-US" spc="-10" dirty="0" smtClean="0"/>
              <a:t>e</a:t>
            </a:r>
            <a:r>
              <a:rPr lang="en-US" spc="-15" dirty="0" smtClean="0"/>
              <a:t>et</a:t>
            </a:r>
            <a:r>
              <a:rPr lang="en-US" spc="-5" dirty="0" smtClean="0"/>
              <a:t> </a:t>
            </a:r>
            <a:r>
              <a:rPr lang="en-US" spc="-20" dirty="0" smtClean="0"/>
              <a:t>A</a:t>
            </a:r>
            <a:r>
              <a:rPr lang="en-US" spc="-15" dirty="0" smtClean="0"/>
              <a:t>g</a:t>
            </a:r>
            <a:r>
              <a:rPr lang="en-US" spc="-5" dirty="0" smtClean="0"/>
              <a:t>ai</a:t>
            </a:r>
            <a:r>
              <a:rPr lang="en-US" spc="-20" dirty="0" smtClean="0"/>
              <a:t>n</a:t>
            </a:r>
            <a:endParaRPr lang="en-US" dirty="0"/>
          </a:p>
        </p:txBody>
      </p:sp>
      <p:sp>
        <p:nvSpPr>
          <p:cNvPr id="3" name="Text Placeholder 2"/>
          <p:cNvSpPr>
            <a:spLocks noGrp="1"/>
          </p:cNvSpPr>
          <p:nvPr>
            <p:ph type="body" idx="1"/>
          </p:nvPr>
        </p:nvSpPr>
        <p:spPr>
          <a:xfrm>
            <a:off x="924248" y="2657169"/>
            <a:ext cx="10369633" cy="3000821"/>
          </a:xfrm>
        </p:spPr>
        <p:txBody>
          <a:bodyPr/>
          <a:lstStyle/>
          <a:p>
            <a:pPr algn="ctr">
              <a:lnSpc>
                <a:spcPct val="100000"/>
              </a:lnSpc>
            </a:pPr>
            <a:r>
              <a:rPr lang="en-US" sz="2800" spc="-25" dirty="0" smtClean="0">
                <a:latin typeface="Georgia"/>
                <a:cs typeface="Georgia"/>
              </a:rPr>
              <a:t>We</a:t>
            </a:r>
            <a:r>
              <a:rPr lang="en-US" sz="2800" spc="-5" dirty="0" smtClean="0">
                <a:latin typeface="Georgia"/>
                <a:cs typeface="Georgia"/>
              </a:rPr>
              <a:t> </a:t>
            </a:r>
            <a:r>
              <a:rPr lang="en-US" sz="2800" spc="-25" dirty="0" smtClean="0">
                <a:latin typeface="Georgia"/>
                <a:cs typeface="Georgia"/>
              </a:rPr>
              <a:t>we</a:t>
            </a:r>
            <a:r>
              <a:rPr lang="en-US" sz="2800" spc="-5" dirty="0" smtClean="0">
                <a:latin typeface="Georgia"/>
                <a:cs typeface="Georgia"/>
              </a:rPr>
              <a:t>l</a:t>
            </a:r>
            <a:r>
              <a:rPr lang="en-US" sz="2800" spc="-25" dirty="0" smtClean="0">
                <a:latin typeface="Georgia"/>
                <a:cs typeface="Georgia"/>
              </a:rPr>
              <a:t>com</a:t>
            </a:r>
            <a:r>
              <a:rPr lang="en-US" sz="2800" spc="-15" dirty="0" smtClean="0">
                <a:latin typeface="Georgia"/>
                <a:cs typeface="Georgia"/>
              </a:rPr>
              <a:t>e</a:t>
            </a:r>
            <a:r>
              <a:rPr lang="en-US" sz="2800" spc="-10" dirty="0" smtClean="0">
                <a:latin typeface="Georgia"/>
                <a:cs typeface="Georgia"/>
              </a:rPr>
              <a:t> </a:t>
            </a:r>
            <a:r>
              <a:rPr lang="en-US" sz="2800" spc="-20" dirty="0" smtClean="0">
                <a:latin typeface="Georgia"/>
                <a:cs typeface="Georgia"/>
              </a:rPr>
              <a:t>y</a:t>
            </a:r>
            <a:r>
              <a:rPr lang="en-US" sz="2800" spc="-10" dirty="0" smtClean="0">
                <a:latin typeface="Georgia"/>
                <a:cs typeface="Georgia"/>
              </a:rPr>
              <a:t>o</a:t>
            </a:r>
            <a:r>
              <a:rPr lang="en-US" sz="2800" spc="-20" dirty="0" smtClean="0">
                <a:latin typeface="Georgia"/>
                <a:cs typeface="Georgia"/>
              </a:rPr>
              <a:t>u</a:t>
            </a:r>
            <a:r>
              <a:rPr lang="en-US" sz="2800" spc="-5" dirty="0" smtClean="0">
                <a:latin typeface="Georgia"/>
                <a:cs typeface="Georgia"/>
              </a:rPr>
              <a:t> </a:t>
            </a:r>
            <a:r>
              <a:rPr lang="en-US" sz="2800" spc="-10" dirty="0" smtClean="0">
                <a:latin typeface="Georgia"/>
                <a:cs typeface="Georgia"/>
              </a:rPr>
              <a:t>all</a:t>
            </a:r>
            <a:r>
              <a:rPr lang="en-US" sz="2800" spc="5" dirty="0" smtClean="0">
                <a:latin typeface="Georgia"/>
                <a:cs typeface="Georgia"/>
              </a:rPr>
              <a:t> </a:t>
            </a:r>
            <a:r>
              <a:rPr lang="en-US" sz="2800" spc="-15" dirty="0" smtClean="0">
                <a:latin typeface="Georgia"/>
                <a:cs typeface="Georgia"/>
              </a:rPr>
              <a:t>to</a:t>
            </a:r>
            <a:r>
              <a:rPr lang="en-US" sz="2800" spc="-5" dirty="0" smtClean="0">
                <a:latin typeface="Georgia"/>
                <a:cs typeface="Georgia"/>
              </a:rPr>
              <a:t> </a:t>
            </a:r>
            <a:r>
              <a:rPr lang="en-US" sz="2800" spc="-25" dirty="0" smtClean="0">
                <a:latin typeface="Georgia"/>
                <a:cs typeface="Georgia"/>
              </a:rPr>
              <a:t>ou</a:t>
            </a:r>
            <a:r>
              <a:rPr lang="en-US" sz="2800" spc="-15" dirty="0" smtClean="0">
                <a:latin typeface="Georgia"/>
                <a:cs typeface="Georgia"/>
              </a:rPr>
              <a:t>r</a:t>
            </a:r>
            <a:r>
              <a:rPr lang="en-US" sz="2800" spc="15" dirty="0" smtClean="0">
                <a:latin typeface="Georgia"/>
                <a:cs typeface="Georgia"/>
              </a:rPr>
              <a:t> </a:t>
            </a:r>
            <a:r>
              <a:rPr lang="en-US" sz="2800" spc="-20" dirty="0" smtClean="0">
                <a:latin typeface="Georgia"/>
                <a:cs typeface="Georgia"/>
              </a:rPr>
              <a:t>futur</a:t>
            </a:r>
            <a:r>
              <a:rPr lang="en-US" sz="2800" spc="-15" dirty="0" smtClean="0">
                <a:latin typeface="Georgia"/>
                <a:cs typeface="Georgia"/>
              </a:rPr>
              <a:t>e</a:t>
            </a:r>
            <a:r>
              <a:rPr lang="en-US" sz="2800" spc="5" dirty="0" smtClean="0">
                <a:latin typeface="Georgia"/>
                <a:cs typeface="Georgia"/>
              </a:rPr>
              <a:t> </a:t>
            </a:r>
            <a:r>
              <a:rPr lang="en-US" sz="2800" spc="-20" dirty="0" smtClean="0">
                <a:latin typeface="Georgia"/>
                <a:cs typeface="Georgia"/>
              </a:rPr>
              <a:t>co</a:t>
            </a:r>
            <a:r>
              <a:rPr lang="en-US" sz="2800" spc="-15" dirty="0" smtClean="0">
                <a:latin typeface="Georgia"/>
                <a:cs typeface="Georgia"/>
              </a:rPr>
              <a:t>nferences</a:t>
            </a:r>
            <a:r>
              <a:rPr lang="en-US" sz="2800" spc="-5" dirty="0" smtClean="0">
                <a:latin typeface="Georgia"/>
                <a:cs typeface="Georgia"/>
              </a:rPr>
              <a:t> </a:t>
            </a:r>
            <a:r>
              <a:rPr lang="en-US" sz="2800" spc="-20" dirty="0" smtClean="0">
                <a:latin typeface="Georgia"/>
                <a:cs typeface="Georgia"/>
              </a:rPr>
              <a:t>of</a:t>
            </a:r>
            <a:endParaRPr lang="en-US" sz="2800" dirty="0" smtClean="0">
              <a:latin typeface="Georgia"/>
              <a:cs typeface="Georgia"/>
            </a:endParaRPr>
          </a:p>
          <a:p>
            <a:pPr marL="1699895">
              <a:lnSpc>
                <a:spcPct val="100000"/>
              </a:lnSpc>
            </a:pPr>
            <a:r>
              <a:rPr lang="en-US" sz="2800" spc="-25" dirty="0" smtClean="0">
                <a:latin typeface="Georgia"/>
                <a:cs typeface="Georgia"/>
              </a:rPr>
              <a:t>   OMICS  International</a:t>
            </a:r>
            <a:endParaRPr lang="en-US" sz="2800" dirty="0" smtClean="0">
              <a:latin typeface="Georgia"/>
              <a:cs typeface="Georgia"/>
            </a:endParaRPr>
          </a:p>
          <a:p>
            <a:pPr>
              <a:lnSpc>
                <a:spcPts val="3500"/>
              </a:lnSpc>
              <a:spcBef>
                <a:spcPts val="7"/>
              </a:spcBef>
            </a:pPr>
            <a:endParaRPr lang="en-US" sz="2400" dirty="0" smtClean="0"/>
          </a:p>
          <a:p>
            <a:pPr marL="5080" algn="ctr">
              <a:lnSpc>
                <a:spcPts val="2155"/>
              </a:lnSpc>
            </a:pPr>
            <a:r>
              <a:rPr lang="en-US" spc="-25" dirty="0" smtClean="0">
                <a:latin typeface="Georgia"/>
                <a:cs typeface="Georgia"/>
              </a:rPr>
              <a:t>P</a:t>
            </a:r>
            <a:r>
              <a:rPr lang="en-US" spc="-5" dirty="0" smtClean="0">
                <a:latin typeface="Georgia"/>
                <a:cs typeface="Georgia"/>
              </a:rPr>
              <a:t>l</a:t>
            </a:r>
            <a:r>
              <a:rPr lang="en-US" dirty="0" smtClean="0">
                <a:latin typeface="Georgia"/>
                <a:cs typeface="Georgia"/>
              </a:rPr>
              <a:t>ea</a:t>
            </a:r>
            <a:r>
              <a:rPr lang="en-US" spc="5" dirty="0" smtClean="0">
                <a:latin typeface="Georgia"/>
                <a:cs typeface="Georgia"/>
              </a:rPr>
              <a:t>s</a:t>
            </a:r>
            <a:r>
              <a:rPr lang="en-US" dirty="0" smtClean="0">
                <a:latin typeface="Georgia"/>
                <a:cs typeface="Georgia"/>
              </a:rPr>
              <a:t>e</a:t>
            </a:r>
            <a:r>
              <a:rPr lang="en-US" spc="-10" dirty="0" smtClean="0">
                <a:latin typeface="Georgia"/>
                <a:cs typeface="Georgia"/>
              </a:rPr>
              <a:t> Visit:</a:t>
            </a:r>
            <a:endParaRPr lang="en-US" dirty="0" smtClean="0">
              <a:latin typeface="Georgia"/>
              <a:cs typeface="Georgia"/>
            </a:endParaRPr>
          </a:p>
          <a:p>
            <a:endParaRPr lang="en-US" sz="1200" dirty="0" smtClean="0">
              <a:latin typeface="Georgia"/>
            </a:endParaRPr>
          </a:p>
          <a:p>
            <a:pPr marL="5080" algn="ctr">
              <a:lnSpc>
                <a:spcPct val="100000"/>
              </a:lnSpc>
              <a:spcBef>
                <a:spcPts val="300"/>
              </a:spcBef>
            </a:pPr>
            <a:r>
              <a:rPr lang="en-US" u="heavy" spc="-5" dirty="0" smtClean="0">
                <a:solidFill>
                  <a:srgbClr val="6B9F24"/>
                </a:solidFill>
                <a:latin typeface="Georgia"/>
                <a:cs typeface="Georgia"/>
                <a:hlinkClick r:id="rId4"/>
              </a:rPr>
              <a:t>w</a:t>
            </a:r>
            <a:r>
              <a:rPr lang="en-US" u="heavy" spc="-15" dirty="0" smtClean="0">
                <a:solidFill>
                  <a:srgbClr val="6B9F24"/>
                </a:solidFill>
                <a:latin typeface="Georgia"/>
                <a:cs typeface="Georgia"/>
                <a:hlinkClick r:id="rId4"/>
              </a:rPr>
              <a:t>w</a:t>
            </a:r>
            <a:r>
              <a:rPr lang="en-US" u="heavy" spc="-25" dirty="0" smtClean="0">
                <a:solidFill>
                  <a:srgbClr val="6B9F24"/>
                </a:solidFill>
                <a:latin typeface="Georgia"/>
                <a:cs typeface="Georgia"/>
                <a:hlinkClick r:id="rId4"/>
              </a:rPr>
              <a:t>w.m</a:t>
            </a:r>
            <a:r>
              <a:rPr lang="en-US" u="heavy" spc="-5" dirty="0" smtClean="0">
                <a:solidFill>
                  <a:srgbClr val="6B9F24"/>
                </a:solidFill>
                <a:latin typeface="Georgia"/>
                <a:cs typeface="Georgia"/>
                <a:hlinkClick r:id="rId4"/>
              </a:rPr>
              <a:t>et</a:t>
            </a:r>
            <a:r>
              <a:rPr lang="en-US" u="heavy" spc="5" dirty="0" smtClean="0">
                <a:solidFill>
                  <a:srgbClr val="6B9F24"/>
                </a:solidFill>
                <a:latin typeface="Georgia"/>
                <a:cs typeface="Georgia"/>
                <a:hlinkClick r:id="rId4"/>
              </a:rPr>
              <a:t>a</a:t>
            </a:r>
            <a:r>
              <a:rPr lang="en-US" u="heavy" spc="-5" dirty="0" smtClean="0">
                <a:solidFill>
                  <a:srgbClr val="6B9F24"/>
                </a:solidFill>
                <a:latin typeface="Georgia"/>
                <a:cs typeface="Georgia"/>
                <a:hlinkClick r:id="rId4"/>
              </a:rPr>
              <a:t>bolomi</a:t>
            </a:r>
            <a:r>
              <a:rPr lang="en-US" u="heavy" spc="5" dirty="0" smtClean="0">
                <a:solidFill>
                  <a:srgbClr val="6B9F24"/>
                </a:solidFill>
                <a:latin typeface="Georgia"/>
                <a:cs typeface="Georgia"/>
                <a:hlinkClick r:id="rId4"/>
              </a:rPr>
              <a:t>c</a:t>
            </a:r>
            <a:r>
              <a:rPr lang="en-US" u="heavy" spc="-5" dirty="0" smtClean="0">
                <a:solidFill>
                  <a:srgbClr val="6B9F24"/>
                </a:solidFill>
                <a:latin typeface="Georgia"/>
                <a:cs typeface="Georgia"/>
                <a:hlinkClick r:id="rId4"/>
              </a:rPr>
              <a:t>sconferenc</a:t>
            </a:r>
            <a:r>
              <a:rPr lang="en-US" u="heavy" spc="10" dirty="0" smtClean="0">
                <a:solidFill>
                  <a:srgbClr val="6B9F24"/>
                </a:solidFill>
                <a:latin typeface="Georgia"/>
                <a:cs typeface="Georgia"/>
                <a:hlinkClick r:id="rId4"/>
              </a:rPr>
              <a:t>e</a:t>
            </a:r>
            <a:r>
              <a:rPr lang="en-US" u="heavy" spc="-15" dirty="0" smtClean="0">
                <a:solidFill>
                  <a:srgbClr val="6B9F24"/>
                </a:solidFill>
                <a:latin typeface="Georgia"/>
                <a:cs typeface="Georgia"/>
                <a:hlinkClick r:id="rId4"/>
              </a:rPr>
              <a:t>.com</a:t>
            </a:r>
            <a:endParaRPr lang="en-US" u="heavy" spc="-15" dirty="0" smtClean="0">
              <a:solidFill>
                <a:srgbClr val="6B9F24"/>
              </a:solidFill>
              <a:latin typeface="Georgia"/>
              <a:cs typeface="Georgia"/>
            </a:endParaRPr>
          </a:p>
          <a:p>
            <a:pPr marL="5715" algn="ctr">
              <a:lnSpc>
                <a:spcPct val="100000"/>
              </a:lnSpc>
              <a:spcBef>
                <a:spcPts val="300"/>
              </a:spcBef>
            </a:pPr>
            <a:r>
              <a:rPr lang="en-US" u="heavy" spc="-5" dirty="0" smtClean="0">
                <a:solidFill>
                  <a:srgbClr val="6B9F24"/>
                </a:solidFill>
                <a:latin typeface="Georgia"/>
                <a:cs typeface="Georgia"/>
                <a:hlinkClick r:id="rId5"/>
              </a:rPr>
              <a:t>w</a:t>
            </a:r>
            <a:r>
              <a:rPr lang="en-US" u="heavy" spc="-15" dirty="0" smtClean="0">
                <a:solidFill>
                  <a:srgbClr val="6B9F24"/>
                </a:solidFill>
                <a:latin typeface="Georgia"/>
                <a:cs typeface="Georgia"/>
                <a:hlinkClick r:id="rId5"/>
              </a:rPr>
              <a:t>w</a:t>
            </a:r>
            <a:r>
              <a:rPr lang="en-US" u="heavy" spc="-5" dirty="0" smtClean="0">
                <a:solidFill>
                  <a:srgbClr val="6B9F24"/>
                </a:solidFill>
                <a:latin typeface="Georgia"/>
                <a:cs typeface="Georgia"/>
                <a:hlinkClick r:id="rId5"/>
              </a:rPr>
              <a:t>w</a:t>
            </a:r>
            <a:r>
              <a:rPr lang="en-US" u="heavy" spc="-10" dirty="0" smtClean="0">
                <a:solidFill>
                  <a:srgbClr val="6B9F24"/>
                </a:solidFill>
                <a:latin typeface="Georgia"/>
                <a:cs typeface="Georgia"/>
                <a:hlinkClick r:id="rId5"/>
              </a:rPr>
              <a:t>.</a:t>
            </a:r>
            <a:r>
              <a:rPr lang="en-US" u="heavy" spc="-5" dirty="0" smtClean="0">
                <a:solidFill>
                  <a:srgbClr val="6B9F24"/>
                </a:solidFill>
                <a:latin typeface="Georgia"/>
                <a:cs typeface="Georgia"/>
                <a:hlinkClick r:id="rId5"/>
              </a:rPr>
              <a:t>conferenceseri</a:t>
            </a:r>
            <a:r>
              <a:rPr lang="en-US" u="heavy" spc="5" dirty="0" smtClean="0">
                <a:solidFill>
                  <a:srgbClr val="6B9F24"/>
                </a:solidFill>
                <a:latin typeface="Georgia"/>
                <a:cs typeface="Georgia"/>
                <a:hlinkClick r:id="rId5"/>
              </a:rPr>
              <a:t>e</a:t>
            </a:r>
            <a:r>
              <a:rPr lang="en-US" u="heavy" spc="-5" dirty="0" smtClean="0">
                <a:solidFill>
                  <a:srgbClr val="6B9F24"/>
                </a:solidFill>
                <a:latin typeface="Georgia"/>
                <a:cs typeface="Georgia"/>
                <a:hlinkClick r:id="rId5"/>
              </a:rPr>
              <a:t>s.com</a:t>
            </a:r>
            <a:endParaRPr lang="en-US" u="heavy" spc="-5" dirty="0" smtClean="0">
              <a:solidFill>
                <a:srgbClr val="6B9F24"/>
              </a:solidFill>
              <a:latin typeface="Georgia"/>
              <a:cs typeface="Georgia"/>
            </a:endParaRPr>
          </a:p>
          <a:p>
            <a:pPr marL="5080" algn="ctr">
              <a:lnSpc>
                <a:spcPct val="100000"/>
              </a:lnSpc>
              <a:spcBef>
                <a:spcPts val="300"/>
              </a:spcBef>
            </a:pPr>
            <a:r>
              <a:rPr lang="en-US" dirty="0" smtClean="0">
                <a:latin typeface="Georgia"/>
                <a:cs typeface="Georgia"/>
                <a:hlinkClick r:id="rId6"/>
              </a:rPr>
              <a:t>http://www.conferenceseries.com/clinical-research-conferences.php</a:t>
            </a:r>
            <a:endParaRPr lang="en-US" dirty="0" smtClean="0">
              <a:latin typeface="Georgia"/>
              <a:cs typeface="Georgia"/>
            </a:endParaRPr>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2373</Words>
  <Application>Microsoft Office PowerPoint</Application>
  <PresentationFormat>Custom</PresentationFormat>
  <Paragraphs>402</Paragraphs>
  <Slides>39</Slides>
  <Notes>11</Notes>
  <HiddenSlides>0</HiddenSlides>
  <MMClips>0</MMClips>
  <ScaleCrop>false</ScaleCrop>
  <HeadingPairs>
    <vt:vector size="4" baseType="variant">
      <vt:variant>
        <vt:lpstr>Theme</vt:lpstr>
      </vt:variant>
      <vt:variant>
        <vt:i4>2</vt:i4>
      </vt:variant>
      <vt:variant>
        <vt:lpstr>Slide Titles</vt:lpstr>
      </vt:variant>
      <vt:variant>
        <vt:i4>39</vt:i4>
      </vt:variant>
    </vt:vector>
  </HeadingPairs>
  <TitlesOfParts>
    <vt:vector size="41" baseType="lpstr">
      <vt:lpstr>Office Theme</vt:lpstr>
      <vt:lpstr>1_Office Theme</vt:lpstr>
      <vt:lpstr>About OMICS Group</vt:lpstr>
      <vt:lpstr>About OMICS International Conferences</vt:lpstr>
      <vt:lpstr>Analyzing metabolic regulation in vitro and in vivo</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Otto Warburg</vt:lpstr>
      <vt:lpstr>Slide 23</vt:lpstr>
      <vt:lpstr>Slide 24</vt:lpstr>
      <vt:lpstr>Slide 25</vt:lpstr>
      <vt:lpstr>Integrative metabolomics/lipidomics workflow</vt:lpstr>
      <vt:lpstr>Integrative metabolomics/lipidomics workflow</vt:lpstr>
      <vt:lpstr>Slide 28</vt:lpstr>
      <vt:lpstr>Slide 29</vt:lpstr>
      <vt:lpstr>Slide 30</vt:lpstr>
      <vt:lpstr>Slide 31</vt:lpstr>
      <vt:lpstr>Slide 32</vt:lpstr>
      <vt:lpstr>Slide 33</vt:lpstr>
      <vt:lpstr>Slide 34</vt:lpstr>
      <vt:lpstr>Slide 35</vt:lpstr>
      <vt:lpstr>Slide 36</vt:lpstr>
      <vt:lpstr>Slide 37</vt:lpstr>
      <vt:lpstr>Slide 38</vt:lpstr>
      <vt:lpstr>Let Us Meet Again</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Kempa, Stefan</dc:creator>
  <cp:lastModifiedBy>Abdul Tawwab</cp:lastModifiedBy>
  <cp:revision>70</cp:revision>
  <dcterms:created xsi:type="dcterms:W3CDTF">2014-08-08T07:40:58Z</dcterms:created>
  <dcterms:modified xsi:type="dcterms:W3CDTF">2015-05-07T12:35:42Z</dcterms:modified>
</cp:coreProperties>
</file>