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51" r:id="rId1"/>
  </p:sldMasterIdLst>
  <p:notesMasterIdLst>
    <p:notesMasterId r:id="rId29"/>
  </p:notesMasterIdLst>
  <p:sldIdLst>
    <p:sldId id="273" r:id="rId2"/>
    <p:sldId id="287" r:id="rId3"/>
    <p:sldId id="383" r:id="rId4"/>
    <p:sldId id="390" r:id="rId5"/>
    <p:sldId id="385" r:id="rId6"/>
    <p:sldId id="276" r:id="rId7"/>
    <p:sldId id="282" r:id="rId8"/>
    <p:sldId id="317" r:id="rId9"/>
    <p:sldId id="345" r:id="rId10"/>
    <p:sldId id="272" r:id="rId11"/>
    <p:sldId id="324" r:id="rId12"/>
    <p:sldId id="399" r:id="rId13"/>
    <p:sldId id="400" r:id="rId14"/>
    <p:sldId id="398" r:id="rId15"/>
    <p:sldId id="395" r:id="rId16"/>
    <p:sldId id="396" r:id="rId17"/>
    <p:sldId id="397" r:id="rId18"/>
    <p:sldId id="393" r:id="rId19"/>
    <p:sldId id="394" r:id="rId20"/>
    <p:sldId id="392" r:id="rId21"/>
    <p:sldId id="401" r:id="rId22"/>
    <p:sldId id="402" r:id="rId23"/>
    <p:sldId id="286" r:id="rId24"/>
    <p:sldId id="279" r:id="rId25"/>
    <p:sldId id="391" r:id="rId26"/>
    <p:sldId id="350" r:id="rId27"/>
    <p:sldId id="325" r:id="rId28"/>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FF0000"/>
    <a:srgbClr val="0066FF"/>
    <a:srgbClr val="CC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75" autoAdjust="0"/>
    <p:restoredTop sz="94624" autoAdjust="0"/>
  </p:normalViewPr>
  <p:slideViewPr>
    <p:cSldViewPr>
      <p:cViewPr>
        <p:scale>
          <a:sx n="75" d="100"/>
          <a:sy n="75" d="100"/>
        </p:scale>
        <p:origin x="-720" y="36"/>
      </p:cViewPr>
      <p:guideLst>
        <p:guide orient="horz" pos="2160"/>
        <p:guide pos="2880"/>
      </p:guideLst>
    </p:cSldViewPr>
  </p:slideViewPr>
  <p:outlineViewPr>
    <p:cViewPr>
      <p:scale>
        <a:sx n="33" d="100"/>
        <a:sy n="33" d="100"/>
      </p:scale>
      <p:origin x="0" y="310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122" y="-84"/>
      </p:cViewPr>
      <p:guideLst>
        <p:guide orient="horz" pos="2929"/>
        <p:guide pos="216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82174" cy="465382"/>
          </a:xfrm>
          <a:prstGeom prst="rect">
            <a:avLst/>
          </a:prstGeom>
          <a:noFill/>
          <a:ln w="9525">
            <a:noFill/>
            <a:miter lim="800000"/>
            <a:headEnd/>
            <a:tailEnd/>
          </a:ln>
          <a:effectLst/>
        </p:spPr>
        <p:txBody>
          <a:bodyPr vert="horz" wrap="square" lIns="93315" tIns="46657" rIns="93315" bIns="46657"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56323" name="Rectangle 3"/>
          <p:cNvSpPr>
            <a:spLocks noGrp="1" noChangeArrowheads="1"/>
          </p:cNvSpPr>
          <p:nvPr>
            <p:ph type="dt" idx="1"/>
          </p:nvPr>
        </p:nvSpPr>
        <p:spPr bwMode="auto">
          <a:xfrm>
            <a:off x="3897999" y="0"/>
            <a:ext cx="2982173" cy="465382"/>
          </a:xfrm>
          <a:prstGeom prst="rect">
            <a:avLst/>
          </a:prstGeom>
          <a:noFill/>
          <a:ln w="9525">
            <a:noFill/>
            <a:miter lim="800000"/>
            <a:headEnd/>
            <a:tailEnd/>
          </a:ln>
          <a:effectLst/>
        </p:spPr>
        <p:txBody>
          <a:bodyPr vert="horz" wrap="square" lIns="93315" tIns="46657" rIns="93315" bIns="46657"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2772" name="Rectangle 4"/>
          <p:cNvSpPr>
            <a:spLocks noGrp="1" noRot="1" noChangeAspect="1" noChangeArrowheads="1" noTextEdit="1"/>
          </p:cNvSpPr>
          <p:nvPr>
            <p:ph type="sldImg" idx="2"/>
          </p:nvPr>
        </p:nvSpPr>
        <p:spPr bwMode="auto">
          <a:xfrm>
            <a:off x="1119188" y="698500"/>
            <a:ext cx="4645025" cy="3484563"/>
          </a:xfrm>
          <a:prstGeom prst="rect">
            <a:avLst/>
          </a:prstGeom>
          <a:noFill/>
          <a:ln w="9525">
            <a:solidFill>
              <a:srgbClr val="000000"/>
            </a:solidFill>
            <a:miter lim="800000"/>
            <a:headEnd/>
            <a:tailEnd/>
          </a:ln>
        </p:spPr>
      </p:sp>
      <p:sp>
        <p:nvSpPr>
          <p:cNvPr id="56325" name="Rectangle 5"/>
          <p:cNvSpPr>
            <a:spLocks noGrp="1" noChangeArrowheads="1"/>
          </p:cNvSpPr>
          <p:nvPr>
            <p:ph type="body" sz="quarter" idx="3"/>
          </p:nvPr>
        </p:nvSpPr>
        <p:spPr bwMode="auto">
          <a:xfrm>
            <a:off x="687690" y="4416312"/>
            <a:ext cx="5506434" cy="4182016"/>
          </a:xfrm>
          <a:prstGeom prst="rect">
            <a:avLst/>
          </a:prstGeom>
          <a:noFill/>
          <a:ln w="9525">
            <a:noFill/>
            <a:miter lim="800000"/>
            <a:headEnd/>
            <a:tailEnd/>
          </a:ln>
          <a:effectLst/>
        </p:spPr>
        <p:txBody>
          <a:bodyPr vert="horz" wrap="square" lIns="93315" tIns="46657" rIns="93315" bIns="46657"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6326" name="Rectangle 6"/>
          <p:cNvSpPr>
            <a:spLocks noGrp="1" noChangeArrowheads="1"/>
          </p:cNvSpPr>
          <p:nvPr>
            <p:ph type="ftr" sz="quarter" idx="4"/>
          </p:nvPr>
        </p:nvSpPr>
        <p:spPr bwMode="auto">
          <a:xfrm>
            <a:off x="0" y="8829413"/>
            <a:ext cx="2982174" cy="465382"/>
          </a:xfrm>
          <a:prstGeom prst="rect">
            <a:avLst/>
          </a:prstGeom>
          <a:noFill/>
          <a:ln w="9525">
            <a:noFill/>
            <a:miter lim="800000"/>
            <a:headEnd/>
            <a:tailEnd/>
          </a:ln>
          <a:effectLst/>
        </p:spPr>
        <p:txBody>
          <a:bodyPr vert="horz" wrap="square" lIns="93315" tIns="46657" rIns="93315" bIns="46657"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56327" name="Rectangle 7"/>
          <p:cNvSpPr>
            <a:spLocks noGrp="1" noChangeArrowheads="1"/>
          </p:cNvSpPr>
          <p:nvPr>
            <p:ph type="sldNum" sz="quarter" idx="5"/>
          </p:nvPr>
        </p:nvSpPr>
        <p:spPr bwMode="auto">
          <a:xfrm>
            <a:off x="3897999" y="8829413"/>
            <a:ext cx="2982173" cy="465382"/>
          </a:xfrm>
          <a:prstGeom prst="rect">
            <a:avLst/>
          </a:prstGeom>
          <a:noFill/>
          <a:ln w="9525">
            <a:noFill/>
            <a:miter lim="800000"/>
            <a:headEnd/>
            <a:tailEnd/>
          </a:ln>
          <a:effectLst/>
        </p:spPr>
        <p:txBody>
          <a:bodyPr vert="horz" wrap="square" lIns="93315" tIns="46657" rIns="93315" bIns="46657" numCol="1" anchor="b" anchorCtr="0" compatLnSpc="1">
            <a:prstTxWarp prst="textNoShape">
              <a:avLst/>
            </a:prstTxWarp>
          </a:bodyPr>
          <a:lstStyle>
            <a:lvl1pPr algn="r" eaLnBrk="1" hangingPunct="1">
              <a:defRPr sz="1200">
                <a:latin typeface="Arial" charset="0"/>
              </a:defRPr>
            </a:lvl1pPr>
          </a:lstStyle>
          <a:p>
            <a:pPr>
              <a:defRPr/>
            </a:pPr>
            <a:fld id="{FA5F71E4-BEE0-40D2-ABEA-EF8933C26DB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54BE006-583D-48DF-93F3-9915AD4528AC}" type="slidenum">
              <a:rPr lang="en-US" smtClean="0"/>
              <a:pPr/>
              <a:t>1</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C36D742A-8B1F-4E30-9A76-B1B01849B378}" type="slidenum">
              <a:rPr lang="en-US" smtClean="0"/>
              <a:pPr/>
              <a:t>2</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A5F71E4-BEE0-40D2-ABEA-EF8933C26DB6}"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A5F71E4-BEE0-40D2-ABEA-EF8933C26DB6}"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FA5F71E4-BEE0-40D2-ABEA-EF8933C26DB6}"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EDBB2017-BD09-4B1E-9B47-61FD07B6897D}" type="slidenum">
              <a:rPr lang="en-US" smtClean="0"/>
              <a:pPr/>
              <a:t>6</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73079B39-D4A2-4FAB-8767-E8DE46B8A606}" type="slidenum">
              <a:rPr lang="en-US" smtClean="0"/>
              <a:pPr/>
              <a:t>7</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DE832063-8566-4F49-9DC5-A93DCB798AF9}" type="slidenum">
              <a:rPr lang="en-US" smtClean="0"/>
              <a:pPr/>
              <a:t>8</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BCFB27F1-1EB3-4541-AC75-DBEFAE44E8E0}" type="slidenum">
              <a:rPr lang="en-US" smtClean="0"/>
              <a:pPr/>
              <a:t>9</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B06FC3DA-BDD5-447D-9337-C9DA78D8F037}" type="slidenum">
              <a:rPr lang="en-US" smtClean="0"/>
              <a:pPr/>
              <a:t>10</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11</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12</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13</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14</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15</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16</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17</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18</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19</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20</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21</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00FFF02A-EA81-4602-9C3D-76FE749284CB}" type="slidenum">
              <a:rPr lang="en-US" smtClean="0"/>
              <a:pPr/>
              <a:t>22</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144EC7B-3958-4468-928E-0C000E6E2F30}" type="slidenum">
              <a:rPr lang="en-US" smtClean="0"/>
              <a:pPr/>
              <a:t>23</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7BC8F30B-EF8E-4EB8-B0D6-0960CD68AC9A}" type="slidenum">
              <a:rPr lang="en-US" smtClean="0"/>
              <a:pPr/>
              <a:t>24</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7BC8F30B-EF8E-4EB8-B0D6-0960CD68AC9A}" type="slidenum">
              <a:rPr lang="en-US" smtClean="0"/>
              <a:pPr/>
              <a:t>25</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11A72895-832C-4DD3-80FF-DB85741CF7A2}" type="slidenum">
              <a:rPr lang="en-US" smtClean="0"/>
              <a:pPr/>
              <a:t>26</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36A986BD-F01A-48E3-B18B-6C06ECFE4075}" type="slidenum">
              <a:rPr lang="en-US" smtClean="0"/>
              <a:pPr/>
              <a:t>27</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53828EC3-E052-4180-B3CE-F0816548B11B}" type="datetime12">
              <a:rPr lang="en-US"/>
              <a:pPr>
                <a:defRPr/>
              </a:pPr>
              <a:t>12:10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DF1269-41CE-4D67-938D-B2CAAC87F3DB}" type="slidenum">
              <a:rPr lang="en-US"/>
              <a:pPr>
                <a:defRPr/>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EBB7BA05-914B-4E78-862A-11683EA1648B}" type="datetime12">
              <a:rPr lang="en-US"/>
              <a:pPr>
                <a:defRPr/>
              </a:pPr>
              <a:t>12:10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3A2E01-3AFC-41E8-9BB7-5421874A56AE}"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27E88B66-5652-475A-A26C-06C6B0FD9691}" type="datetime12">
              <a:rPr lang="en-US"/>
              <a:pPr>
                <a:defRPr/>
              </a:pPr>
              <a:t>12:10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F9CE0A-22D9-4113-BE8C-B3667D4B73FB}"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7F1A8F91-AF8B-4EA3-A67C-4C1D267F1E42}" type="datetime12">
              <a:rPr lang="en-US"/>
              <a:pPr>
                <a:defRPr/>
              </a:pPr>
              <a:t>12:10 PM</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7469958-0C9E-40C5-A53B-52B03C04A293}"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335F7B33-4F08-4400-9AF5-7529C02C29EE}" type="datetime12">
              <a:rPr lang="en-US"/>
              <a:pPr>
                <a:defRPr/>
              </a:pPr>
              <a:t>12:10 PM</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54EF2A4-0F67-4154-8790-5571027B005F}"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46CB942A-56A2-4F6F-8576-1B5CC3E62D24}" type="datetime12">
              <a:rPr lang="en-US"/>
              <a:pPr>
                <a:defRPr/>
              </a:pPr>
              <a:t>12:10 PM</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E5A527D-1B40-4A48-9775-3E39187CF5D4}"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AE913689-759C-4D51-9C6A-A2A627CCBCF7}" type="datetime12">
              <a:rPr lang="en-US"/>
              <a:pPr>
                <a:defRPr/>
              </a:pPr>
              <a:t>12:10 PM</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043556D-A394-4757-B66D-C16E3F93CE8A}"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4D6141AA-88C9-410D-BFEA-444600C751DC}" type="datetime12">
              <a:rPr lang="en-US"/>
              <a:pPr>
                <a:defRPr/>
              </a:pPr>
              <a:t>12:10 PM</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C09CBEE-2639-4D50-B076-3E9DF410A5D6}"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39A05264-D8B5-460F-8E5B-25075DB64A54}" type="datetime12">
              <a:rPr lang="en-US"/>
              <a:pPr>
                <a:defRPr/>
              </a:pPr>
              <a:t>12:10 PM</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2FAEF5-8B90-4C07-B3B6-054D367657A6}"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681D9E75-83BF-4845-9C43-8522B18D9772}" type="datetime12">
              <a:rPr lang="en-US"/>
              <a:pPr>
                <a:defRPr/>
              </a:pPr>
              <a:t>12:10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5F8077-747B-44AA-96EB-622EAE65E901}"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E53D326-11A5-46D3-964E-13B8CDE3779A}" type="datetime12">
              <a:rPr lang="en-US"/>
              <a:pPr>
                <a:defRPr/>
              </a:pPr>
              <a:t>12:10 PM</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B5B21B-3988-468A-BB91-7885E8A1C20F}"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9046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fld id="{2493CD09-BBEF-4177-8884-5EBFA05778AD}" type="datetime12">
              <a:rPr lang="en-US"/>
              <a:pPr>
                <a:defRPr/>
              </a:pPr>
              <a:t>12:10 PM</a:t>
            </a:fld>
            <a:endParaRPr lang="en-US"/>
          </a:p>
        </p:txBody>
      </p:sp>
      <p:sp>
        <p:nvSpPr>
          <p:cNvPr id="1904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en-US"/>
          </a:p>
        </p:txBody>
      </p:sp>
      <p:sp>
        <p:nvSpPr>
          <p:cNvPr id="19047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charset="0"/>
              </a:defRPr>
            </a:lvl1pPr>
          </a:lstStyle>
          <a:p>
            <a:pPr>
              <a:defRPr/>
            </a:pPr>
            <a:fld id="{89A2AE9E-4C3C-4A22-80A8-AC4BD177D6E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ransition/>
  <p:timing>
    <p:tnLst>
      <p:par>
        <p:cTn id="1" dur="indefinite" restart="never" nodeType="tmRoot"/>
      </p:par>
    </p:tnLst>
  </p:timing>
  <p:hf sldNum="0"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5897562"/>
          </a:xfrm>
        </p:spPr>
        <p:txBody>
          <a:bodyPr/>
          <a:lstStyle/>
          <a:p>
            <a:pPr eaLnBrk="1" hangingPunct="1"/>
            <a:r>
              <a:rPr lang="en-GB" sz="2400" b="1" dirty="0" smtClean="0">
                <a:solidFill>
                  <a:srgbClr val="0000FF"/>
                </a:solidFill>
              </a:rPr>
              <a:t/>
            </a:r>
            <a:br>
              <a:rPr lang="en-GB" sz="2400" b="1" dirty="0" smtClean="0">
                <a:solidFill>
                  <a:srgbClr val="0000FF"/>
                </a:solidFill>
              </a:rPr>
            </a:br>
            <a:r>
              <a:rPr lang="en-US" sz="2000" b="1" dirty="0" smtClean="0">
                <a:solidFill>
                  <a:srgbClr val="0000FF"/>
                </a:solidFill>
              </a:rPr>
              <a:t>POWER, AUTOMATION AND INDUSTRIALIZATION: THE NIGERIAN EXPERIENCE</a:t>
            </a:r>
            <a:r>
              <a:rPr lang="en-US" sz="2800" dirty="0" smtClean="0"/>
              <a:t/>
            </a:r>
            <a:br>
              <a:rPr lang="en-US" sz="2800" dirty="0" smtClean="0"/>
            </a:br>
            <a:r>
              <a:rPr lang="en-US" sz="2800" b="1" dirty="0" smtClean="0"/>
              <a:t/>
            </a:r>
            <a:br>
              <a:rPr lang="en-US" sz="2800" b="1" dirty="0" smtClean="0"/>
            </a:br>
            <a:r>
              <a:rPr lang="en-US" sz="1800" b="1" dirty="0" smtClean="0"/>
              <a:t/>
            </a:r>
            <a:br>
              <a:rPr lang="en-US" sz="1800" b="1" dirty="0" smtClean="0"/>
            </a:br>
            <a:r>
              <a:rPr lang="en-US" sz="1800" b="1" dirty="0" smtClean="0"/>
              <a:t/>
            </a:r>
            <a:br>
              <a:rPr lang="en-US" sz="1800" b="1" dirty="0" smtClean="0"/>
            </a:br>
            <a:r>
              <a:rPr lang="en-US" sz="1800" b="1" dirty="0" smtClean="0"/>
              <a:t>BY</a:t>
            </a:r>
            <a:r>
              <a:rPr lang="en-US" sz="2000" b="1" dirty="0" smtClean="0"/>
              <a:t> </a:t>
            </a:r>
            <a:br>
              <a:rPr lang="en-US" sz="2000" b="1" dirty="0" smtClean="0"/>
            </a:br>
            <a:r>
              <a:rPr lang="en-US" sz="1600" b="1" dirty="0" smtClean="0"/>
              <a:t/>
            </a:r>
            <a:br>
              <a:rPr lang="en-US" sz="1600" b="1" dirty="0" smtClean="0"/>
            </a:br>
            <a:r>
              <a:rPr lang="en-US" sz="2000" b="1" dirty="0" smtClean="0">
                <a:solidFill>
                  <a:srgbClr val="CC3300"/>
                </a:solidFill>
              </a:rPr>
              <a:t> STANLEY OKIY </a:t>
            </a:r>
            <a:r>
              <a:rPr lang="en-US" sz="2800" b="1" dirty="0" smtClean="0"/>
              <a:t/>
            </a:r>
            <a:br>
              <a:rPr lang="en-US" sz="2800" b="1" dirty="0" smtClean="0"/>
            </a:br>
            <a:r>
              <a:rPr lang="en-US" sz="1600" b="1" i="1" dirty="0" smtClean="0"/>
              <a:t> </a:t>
            </a:r>
            <a:r>
              <a:rPr lang="en-GB" sz="1600" b="1" i="1" dirty="0" err="1" smtClean="0"/>
              <a:t>B.Tech</a:t>
            </a:r>
            <a:r>
              <a:rPr lang="en-GB" sz="1600" b="1" i="1" dirty="0" smtClean="0"/>
              <a:t> (RSUST), </a:t>
            </a:r>
            <a:r>
              <a:rPr lang="en-GB" sz="1600" b="1" i="1" dirty="0" err="1" smtClean="0"/>
              <a:t>M.Eng</a:t>
            </a:r>
            <a:r>
              <a:rPr lang="en-GB" sz="1600" b="1" i="1" dirty="0" smtClean="0"/>
              <a:t> (UNIBEN), MPA (UNIBEN), </a:t>
            </a:r>
            <a:r>
              <a:rPr lang="en-US" sz="1600" dirty="0" smtClean="0"/>
              <a:t/>
            </a:r>
            <a:br>
              <a:rPr lang="en-US" sz="1600" dirty="0" smtClean="0"/>
            </a:br>
            <a:r>
              <a:rPr lang="en-US" sz="1600" b="1" dirty="0" smtClean="0"/>
              <a:t/>
            </a:r>
            <a:br>
              <a:rPr lang="en-US" sz="1600" b="1" dirty="0" smtClean="0"/>
            </a:br>
            <a:r>
              <a:rPr lang="en-US" sz="1600" b="1" dirty="0" smtClean="0"/>
              <a:t>&amp;</a:t>
            </a:r>
            <a:r>
              <a:rPr lang="en-US" sz="1600" b="1" dirty="0" smtClean="0">
                <a:solidFill>
                  <a:srgbClr val="CC3300"/>
                </a:solidFill>
              </a:rPr>
              <a:t/>
            </a:r>
            <a:br>
              <a:rPr lang="en-US" sz="1600" b="1" dirty="0" smtClean="0">
                <a:solidFill>
                  <a:srgbClr val="CC3300"/>
                </a:solidFill>
              </a:rPr>
            </a:br>
            <a:r>
              <a:rPr lang="en-GB" sz="1800" b="1" i="1" dirty="0" smtClean="0"/>
              <a:t/>
            </a:r>
            <a:br>
              <a:rPr lang="en-GB" sz="1800" b="1" i="1" dirty="0" smtClean="0"/>
            </a:br>
            <a:r>
              <a:rPr lang="en-GB" sz="2000" b="1" dirty="0" smtClean="0">
                <a:solidFill>
                  <a:srgbClr val="CC3300"/>
                </a:solidFill>
              </a:rPr>
              <a:t>Engr. DR. C.C. NWOBI-OKOYE</a:t>
            </a:r>
            <a:r>
              <a:rPr lang="en-GB" sz="1800" b="1" i="1" dirty="0" smtClean="0"/>
              <a:t/>
            </a:r>
            <a:br>
              <a:rPr lang="en-GB" sz="1800" b="1" i="1" dirty="0" smtClean="0"/>
            </a:br>
            <a:r>
              <a:rPr lang="en-GB" sz="1800" b="1" i="1" dirty="0" smtClean="0"/>
              <a:t/>
            </a:r>
            <a:br>
              <a:rPr lang="en-GB" sz="1800" b="1" i="1" dirty="0" smtClean="0"/>
            </a:br>
            <a:r>
              <a:rPr lang="en-US" sz="1800" b="1" dirty="0" smtClean="0"/>
              <a:t> </a:t>
            </a:r>
            <a:r>
              <a:rPr lang="en-US" sz="1800" b="1" dirty="0" smtClean="0"/>
              <a:t>15</a:t>
            </a:r>
            <a:r>
              <a:rPr lang="en-US" sz="1800" b="1" baseline="30000" dirty="0" smtClean="0"/>
              <a:t>TH</a:t>
            </a:r>
            <a:r>
              <a:rPr lang="en-US" sz="1800" b="1" dirty="0" smtClean="0"/>
              <a:t> </a:t>
            </a:r>
            <a:r>
              <a:rPr lang="en-US" sz="1800" b="1" dirty="0" smtClean="0"/>
              <a:t>OF JUNE </a:t>
            </a:r>
            <a:r>
              <a:rPr lang="en-US" sz="1800" b="1" dirty="0" smtClean="0"/>
              <a:t>2016 </a:t>
            </a:r>
            <a:endParaRPr lang="en-US" sz="1800" b="1" i="1" dirty="0" smtClean="0"/>
          </a:p>
        </p:txBody>
      </p:sp>
      <p:sp>
        <p:nvSpPr>
          <p:cNvPr id="3075" name="Date Placeholder 2"/>
          <p:cNvSpPr>
            <a:spLocks noGrp="1"/>
          </p:cNvSpPr>
          <p:nvPr>
            <p:ph type="dt" sz="quarter" idx="10"/>
          </p:nvPr>
        </p:nvSpPr>
        <p:spPr>
          <a:noFill/>
        </p:spPr>
        <p:txBody>
          <a:bodyPr/>
          <a:lstStyle/>
          <a:p>
            <a:fld id="{9724383F-DB08-4E9E-A847-561C3CD73480}" type="datetime12">
              <a:rPr lang="en-US" smtClean="0"/>
              <a:pPr/>
              <a:t>12:11 PM</a:t>
            </a:fld>
            <a:endParaRPr lang="en-US"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type="ctrTitle"/>
          </p:nvPr>
        </p:nvSpPr>
        <p:spPr/>
        <p:txBody>
          <a:bodyPr/>
          <a:lstStyle/>
          <a:p>
            <a:pPr eaLnBrk="1" hangingPunct="1"/>
            <a:r>
              <a:rPr lang="en-US" sz="4800" b="1" dirty="0" smtClean="0">
                <a:solidFill>
                  <a:srgbClr val="0000FF"/>
                </a:solidFill>
              </a:rPr>
              <a:t>INTRODUCTION</a:t>
            </a:r>
          </a:p>
        </p:txBody>
      </p:sp>
      <p:sp>
        <p:nvSpPr>
          <p:cNvPr id="6147" name="Date Placeholder 2"/>
          <p:cNvSpPr>
            <a:spLocks noGrp="1"/>
          </p:cNvSpPr>
          <p:nvPr>
            <p:ph type="dt" sz="quarter" idx="10"/>
          </p:nvPr>
        </p:nvSpPr>
        <p:spPr>
          <a:noFill/>
        </p:spPr>
        <p:txBody>
          <a:bodyPr/>
          <a:lstStyle/>
          <a:p>
            <a:fld id="{ADB0EE5F-37C0-43E8-8C96-56AB931FFE24}"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4000" dirty="0" smtClean="0"/>
              <a:t>BACKGROUND</a:t>
            </a:r>
            <a:r>
              <a:rPr lang="en-US" dirty="0" smtClean="0"/>
              <a:t/>
            </a:r>
            <a:br>
              <a:rPr lang="en-US" dirty="0" smtClean="0"/>
            </a:br>
            <a:endParaRPr lang="en-US" dirty="0"/>
          </a:p>
        </p:txBody>
      </p:sp>
      <p:sp>
        <p:nvSpPr>
          <p:cNvPr id="3" name="Content Placeholder 2"/>
          <p:cNvSpPr>
            <a:spLocks noGrp="1"/>
          </p:cNvSpPr>
          <p:nvPr>
            <p:ph idx="1"/>
          </p:nvPr>
        </p:nvSpPr>
        <p:spPr>
          <a:xfrm>
            <a:off x="381000" y="1295400"/>
            <a:ext cx="8534400" cy="5334000"/>
          </a:xfrm>
        </p:spPr>
        <p:txBody>
          <a:bodyPr/>
          <a:lstStyle/>
          <a:p>
            <a:r>
              <a:rPr lang="en-US" dirty="0" smtClean="0"/>
              <a:t>More than 75% of the population live on less than $2 per day.</a:t>
            </a:r>
          </a:p>
          <a:p>
            <a:endParaRPr lang="en-US" dirty="0" smtClean="0"/>
          </a:p>
          <a:p>
            <a:r>
              <a:rPr lang="en-US" dirty="0" smtClean="0"/>
              <a:t>More than 90% of budget spent on recurrent expenditure.</a:t>
            </a:r>
          </a:p>
          <a:p>
            <a:endParaRPr lang="en-US" dirty="0" smtClean="0"/>
          </a:p>
          <a:p>
            <a:r>
              <a:rPr lang="en-US" dirty="0" smtClean="0"/>
              <a:t>More than 80% of government revenue comes from petroleum export</a:t>
            </a:r>
            <a:r>
              <a:rPr lang="en-US" dirty="0" smtClean="0"/>
              <a:t>.</a:t>
            </a:r>
            <a:endParaRPr lang="en-US" dirty="0" smtClean="0"/>
          </a:p>
          <a:p>
            <a:endParaRPr lang="en-US" dirty="0" smtClean="0"/>
          </a:p>
          <a:p>
            <a:endParaRPr lang="en-US" dirty="0"/>
          </a:p>
        </p:txBody>
      </p:sp>
      <p:sp>
        <p:nvSpPr>
          <p:cNvPr id="4" name="Date Placeholder 3"/>
          <p:cNvSpPr>
            <a:spLocks noGrp="1"/>
          </p:cNvSpPr>
          <p:nvPr>
            <p:ph type="dt" sz="half" idx="10"/>
          </p:nvPr>
        </p:nvSpPr>
        <p:spPr/>
        <p:txBody>
          <a:bodyPr/>
          <a:lstStyle/>
          <a:p>
            <a:pPr>
              <a:defRPr/>
            </a:pPr>
            <a:fld id="{EBB7BA05-914B-4E78-862A-11683EA1648B}" type="datetime12">
              <a:rPr lang="en-US" smtClean="0"/>
              <a:pPr>
                <a:defRPr/>
              </a:pPr>
              <a:t>12:10 PM</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sz="4000" dirty="0" smtClean="0"/>
              <a:t>BACKGROUND</a:t>
            </a:r>
            <a:r>
              <a:rPr lang="en-US" dirty="0" smtClean="0"/>
              <a:t/>
            </a:r>
            <a:br>
              <a:rPr lang="en-US" dirty="0" smtClean="0"/>
            </a:br>
            <a:endParaRPr lang="en-US" dirty="0"/>
          </a:p>
        </p:txBody>
      </p:sp>
      <p:sp>
        <p:nvSpPr>
          <p:cNvPr id="3" name="Content Placeholder 2"/>
          <p:cNvSpPr>
            <a:spLocks noGrp="1"/>
          </p:cNvSpPr>
          <p:nvPr>
            <p:ph idx="1"/>
          </p:nvPr>
        </p:nvSpPr>
        <p:spPr>
          <a:xfrm>
            <a:off x="381000" y="1295400"/>
            <a:ext cx="8534400" cy="5334000"/>
          </a:xfrm>
        </p:spPr>
        <p:txBody>
          <a:bodyPr/>
          <a:lstStyle/>
          <a:p>
            <a:r>
              <a:rPr lang="en-US" dirty="0" smtClean="0"/>
              <a:t>A monolithic economy where more than 90% of the foreign exchange comes from export of oil and gas resources</a:t>
            </a:r>
            <a:r>
              <a:rPr lang="en-US" dirty="0" smtClean="0"/>
              <a:t>.</a:t>
            </a:r>
          </a:p>
          <a:p>
            <a:pPr>
              <a:buNone/>
            </a:pPr>
            <a:endParaRPr lang="en-US" dirty="0" smtClean="0"/>
          </a:p>
          <a:p>
            <a:r>
              <a:rPr lang="en-US" dirty="0" smtClean="0"/>
              <a:t>A population of about 170million with a GNI per capita income of about $2,950.</a:t>
            </a:r>
            <a:endParaRPr lang="en-US" dirty="0" smtClean="0"/>
          </a:p>
          <a:p>
            <a:endParaRPr lang="en-US" dirty="0"/>
          </a:p>
        </p:txBody>
      </p:sp>
      <p:sp>
        <p:nvSpPr>
          <p:cNvPr id="4" name="Date Placeholder 3"/>
          <p:cNvSpPr>
            <a:spLocks noGrp="1"/>
          </p:cNvSpPr>
          <p:nvPr>
            <p:ph type="dt" sz="half" idx="10"/>
          </p:nvPr>
        </p:nvSpPr>
        <p:spPr/>
        <p:txBody>
          <a:bodyPr/>
          <a:lstStyle/>
          <a:p>
            <a:pPr>
              <a:defRPr/>
            </a:pPr>
            <a:fld id="{EBB7BA05-914B-4E78-862A-11683EA1648B}" type="datetime12">
              <a:rPr lang="en-US" smtClean="0"/>
              <a:pPr>
                <a:defRPr/>
              </a:pPr>
              <a:t>7:20 AM</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1000"/>
            <a:ext cx="8305800" cy="5745163"/>
          </a:xfrm>
        </p:spPr>
        <p:txBody>
          <a:bodyPr/>
          <a:lstStyle/>
          <a:p>
            <a:pPr>
              <a:buNone/>
            </a:pPr>
            <a:r>
              <a:rPr lang="en-US" sz="2800" dirty="0" smtClean="0"/>
              <a:t>OUTLINE OF THE INDUSTRIAL REVOLUTION</a:t>
            </a:r>
          </a:p>
          <a:p>
            <a:pPr>
              <a:buNone/>
            </a:pPr>
            <a:endParaRPr lang="en-US" sz="2800" dirty="0" smtClean="0"/>
          </a:p>
        </p:txBody>
      </p:sp>
      <p:sp>
        <p:nvSpPr>
          <p:cNvPr id="4" name="Date Placeholder 3"/>
          <p:cNvSpPr>
            <a:spLocks noGrp="1"/>
          </p:cNvSpPr>
          <p:nvPr>
            <p:ph type="dt" sz="half" idx="10"/>
          </p:nvPr>
        </p:nvSpPr>
        <p:spPr/>
        <p:txBody>
          <a:bodyPr/>
          <a:lstStyle/>
          <a:p>
            <a:pPr>
              <a:defRPr/>
            </a:pPr>
            <a:fld id="{EBB7BA05-914B-4E78-862A-11683EA1648B}" type="datetime12">
              <a:rPr lang="en-US" smtClean="0"/>
              <a:pPr>
                <a:defRPr/>
              </a:pPr>
              <a:t>12:24 PM</a:t>
            </a:fld>
            <a:endParaRPr lang="en-US"/>
          </a:p>
        </p:txBody>
      </p:sp>
      <p:graphicFrame>
        <p:nvGraphicFramePr>
          <p:cNvPr id="5" name="Table 4"/>
          <p:cNvGraphicFramePr>
            <a:graphicFrameLocks noGrp="1"/>
          </p:cNvGraphicFramePr>
          <p:nvPr/>
        </p:nvGraphicFramePr>
        <p:xfrm>
          <a:off x="838200" y="1397000"/>
          <a:ext cx="7696200" cy="4165599"/>
        </p:xfrm>
        <a:graphic>
          <a:graphicData uri="http://schemas.openxmlformats.org/drawingml/2006/table">
            <a:tbl>
              <a:tblPr firstRow="1" bandRow="1">
                <a:tableStyleId>{5C22544A-7EE6-4342-B048-85BDC9FD1C3A}</a:tableStyleId>
              </a:tblPr>
              <a:tblGrid>
                <a:gridCol w="1924050"/>
                <a:gridCol w="1924050"/>
                <a:gridCol w="1136938"/>
                <a:gridCol w="2711162"/>
              </a:tblGrid>
              <a:tr h="3923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Symbol</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Revolution</a:t>
                      </a:r>
                    </a:p>
                  </a:txBody>
                  <a:tcPr/>
                </a:tc>
                <a:tc>
                  <a:txBody>
                    <a:bodyPr/>
                    <a:lstStyle/>
                    <a:p>
                      <a:pPr algn="ctr"/>
                      <a:r>
                        <a:rPr lang="en-US" dirty="0" smtClean="0">
                          <a:solidFill>
                            <a:schemeClr val="tx1"/>
                          </a:solidFill>
                        </a:rPr>
                        <a:t>Year</a:t>
                      </a:r>
                      <a:endParaRPr lang="en-US" dirty="0">
                        <a:solidFill>
                          <a:schemeClr val="tx1"/>
                        </a:solidFill>
                      </a:endParaRPr>
                    </a:p>
                  </a:txBody>
                  <a:tcPr/>
                </a:tc>
                <a:tc>
                  <a:txBody>
                    <a:bodyPr/>
                    <a:lstStyle/>
                    <a:p>
                      <a:r>
                        <a:rPr lang="en-US" dirty="0" smtClean="0">
                          <a:solidFill>
                            <a:schemeClr val="tx1"/>
                          </a:solidFill>
                        </a:rPr>
                        <a:t>Information</a:t>
                      </a:r>
                      <a:endParaRPr lang="en-US" dirty="0">
                        <a:solidFill>
                          <a:schemeClr val="tx1"/>
                        </a:solidFill>
                      </a:endParaRPr>
                    </a:p>
                  </a:txBody>
                  <a:tcPr/>
                </a:tc>
              </a:tr>
              <a:tr h="1257742">
                <a:tc>
                  <a:txBody>
                    <a:bodyPr/>
                    <a:lstStyle/>
                    <a:p>
                      <a:endParaRPr lang="en-US" dirty="0" smtClean="0"/>
                    </a:p>
                    <a:p>
                      <a:endParaRPr lang="en-US" dirty="0"/>
                    </a:p>
                  </a:txBody>
                  <a:tcPr/>
                </a:tc>
                <a:tc>
                  <a:txBody>
                    <a:bodyPr/>
                    <a:lstStyle/>
                    <a:p>
                      <a:pPr algn="ctr"/>
                      <a:r>
                        <a:rPr lang="en-US" dirty="0" smtClean="0"/>
                        <a:t>1</a:t>
                      </a:r>
                    </a:p>
                    <a:p>
                      <a:endParaRPr lang="en-US" dirty="0" smtClean="0"/>
                    </a:p>
                    <a:p>
                      <a:endParaRPr lang="en-US" dirty="0" smtClean="0"/>
                    </a:p>
                    <a:p>
                      <a:endParaRPr lang="en-US" dirty="0"/>
                    </a:p>
                  </a:txBody>
                  <a:tcPr/>
                </a:tc>
                <a:tc>
                  <a:txBody>
                    <a:bodyPr/>
                    <a:lstStyle/>
                    <a:p>
                      <a:pPr algn="ctr"/>
                      <a:r>
                        <a:rPr lang="en-US" dirty="0" smtClean="0"/>
                        <a:t>1784</a:t>
                      </a:r>
                      <a:endParaRPr lang="en-US" dirty="0"/>
                    </a:p>
                  </a:txBody>
                  <a:tcPr/>
                </a:tc>
                <a:tc>
                  <a:txBody>
                    <a:bodyPr/>
                    <a:lstStyle/>
                    <a:p>
                      <a:r>
                        <a:rPr lang="en-US" dirty="0" smtClean="0"/>
                        <a:t>Steam, water, mechanical production equipment</a:t>
                      </a:r>
                      <a:endParaRPr lang="en-US" dirty="0"/>
                    </a:p>
                  </a:txBody>
                  <a:tcPr/>
                </a:tc>
              </a:tr>
              <a:tr h="1257742">
                <a:tc>
                  <a:txBody>
                    <a:bodyPr/>
                    <a:lstStyle/>
                    <a:p>
                      <a:endParaRPr lang="en-US" dirty="0" smtClean="0"/>
                    </a:p>
                    <a:p>
                      <a:endParaRPr lang="en-US" dirty="0" smtClean="0"/>
                    </a:p>
                    <a:p>
                      <a:endParaRPr lang="en-US" dirty="0" smtClean="0"/>
                    </a:p>
                    <a:p>
                      <a:endParaRPr lang="en-US" dirty="0"/>
                    </a:p>
                  </a:txBody>
                  <a:tcPr/>
                </a:tc>
                <a:tc>
                  <a:txBody>
                    <a:bodyPr/>
                    <a:lstStyle/>
                    <a:p>
                      <a:pPr algn="ctr"/>
                      <a:r>
                        <a:rPr lang="en-US" dirty="0" smtClean="0"/>
                        <a:t>2</a:t>
                      </a:r>
                      <a:endParaRPr lang="en-US" dirty="0" smtClean="0"/>
                    </a:p>
                    <a:p>
                      <a:endParaRPr lang="en-US" dirty="0" smtClean="0"/>
                    </a:p>
                    <a:p>
                      <a:endParaRPr lang="en-US" dirty="0" smtClean="0"/>
                    </a:p>
                  </a:txBody>
                  <a:tcPr/>
                </a:tc>
                <a:tc>
                  <a:txBody>
                    <a:bodyPr/>
                    <a:lstStyle/>
                    <a:p>
                      <a:pPr algn="ctr"/>
                      <a:r>
                        <a:rPr lang="en-US" dirty="0" smtClean="0"/>
                        <a:t>1870</a:t>
                      </a:r>
                      <a:endParaRPr lang="en-US" dirty="0"/>
                    </a:p>
                  </a:txBody>
                  <a:tcPr/>
                </a:tc>
                <a:tc>
                  <a:txBody>
                    <a:bodyPr/>
                    <a:lstStyle/>
                    <a:p>
                      <a:r>
                        <a:rPr lang="en-US" dirty="0" smtClean="0"/>
                        <a:t>Division of </a:t>
                      </a:r>
                      <a:r>
                        <a:rPr lang="en-US" dirty="0" err="1" smtClean="0"/>
                        <a:t>labour</a:t>
                      </a:r>
                      <a:r>
                        <a:rPr lang="en-US" dirty="0" smtClean="0"/>
                        <a:t>, electricity, mass production</a:t>
                      </a:r>
                      <a:endParaRPr lang="en-US" dirty="0"/>
                    </a:p>
                  </a:txBody>
                  <a:tcPr/>
                </a:tc>
              </a:tr>
              <a:tr h="1257742">
                <a:tc>
                  <a:txBody>
                    <a:bodyPr/>
                    <a:lstStyle/>
                    <a:p>
                      <a:endParaRPr lang="en-US" dirty="0" smtClean="0"/>
                    </a:p>
                    <a:p>
                      <a:endParaRPr lang="en-US" dirty="0" smtClean="0"/>
                    </a:p>
                    <a:p>
                      <a:endParaRPr lang="en-US" dirty="0" smtClean="0"/>
                    </a:p>
                    <a:p>
                      <a:endParaRPr lang="en-US" dirty="0"/>
                    </a:p>
                  </a:txBody>
                  <a:tcPr/>
                </a:tc>
                <a:tc>
                  <a:txBody>
                    <a:bodyPr/>
                    <a:lstStyle/>
                    <a:p>
                      <a:pPr algn="ctr"/>
                      <a:r>
                        <a:rPr lang="en-US" dirty="0" smtClean="0"/>
                        <a:t>3</a:t>
                      </a:r>
                      <a:endParaRPr lang="en-US" dirty="0" smtClean="0"/>
                    </a:p>
                    <a:p>
                      <a:endParaRPr lang="en-US" dirty="0" smtClean="0"/>
                    </a:p>
                  </a:txBody>
                  <a:tcPr/>
                </a:tc>
                <a:tc>
                  <a:txBody>
                    <a:bodyPr/>
                    <a:lstStyle/>
                    <a:p>
                      <a:pPr algn="ctr"/>
                      <a:r>
                        <a:rPr lang="en-US" dirty="0" smtClean="0"/>
                        <a:t>1969</a:t>
                      </a:r>
                      <a:endParaRPr lang="en-US" dirty="0"/>
                    </a:p>
                  </a:txBody>
                  <a:tcPr/>
                </a:tc>
                <a:tc>
                  <a:txBody>
                    <a:bodyPr/>
                    <a:lstStyle/>
                    <a:p>
                      <a:r>
                        <a:rPr lang="en-US" dirty="0" smtClean="0"/>
                        <a:t>Electronics, IT, automated production</a:t>
                      </a:r>
                      <a:endParaRPr lang="en-US" dirty="0"/>
                    </a:p>
                  </a:txBody>
                  <a:tcPr/>
                </a:tc>
              </a:tr>
            </a:tbl>
          </a:graphicData>
        </a:graphic>
      </p:graphicFrame>
      <p:sp>
        <p:nvSpPr>
          <p:cNvPr id="33795" name="Litebulb"/>
          <p:cNvSpPr>
            <a:spLocks noEditPoints="1" noChangeArrowheads="1"/>
          </p:cNvSpPr>
          <p:nvPr/>
        </p:nvSpPr>
        <p:spPr bwMode="auto">
          <a:xfrm>
            <a:off x="838200" y="3124200"/>
            <a:ext cx="1004887" cy="914400"/>
          </a:xfrm>
          <a:custGeom>
            <a:avLst/>
            <a:gdLst>
              <a:gd name="T0" fmla="*/ 10800 w 21600"/>
              <a:gd name="T1" fmla="*/ 0 h 21600"/>
              <a:gd name="T2" fmla="*/ 21600 w 21600"/>
              <a:gd name="T3" fmla="*/ 7782 h 21600"/>
              <a:gd name="T4" fmla="*/ 0 w 21600"/>
              <a:gd name="T5" fmla="*/ 7782 h 21600"/>
              <a:gd name="T6" fmla="*/ 10800 w 21600"/>
              <a:gd name="T7" fmla="*/ 21600 h 21600"/>
              <a:gd name="T8" fmla="*/ 3556 w 21600"/>
              <a:gd name="T9" fmla="*/ 2188 h 21600"/>
              <a:gd name="T10" fmla="*/ 18277 w 21600"/>
              <a:gd name="T11" fmla="*/ 9282 h 21600"/>
            </a:gdLst>
            <a:ahLst/>
            <a:cxnLst>
              <a:cxn ang="0">
                <a:pos x="T0" y="T1"/>
              </a:cxn>
              <a:cxn ang="0">
                <a:pos x="T2" y="T3"/>
              </a:cxn>
              <a:cxn ang="0">
                <a:pos x="T4" y="T5"/>
              </a:cxn>
              <a:cxn ang="0">
                <a:pos x="T6" y="T7"/>
              </a:cxn>
            </a:cxnLst>
            <a:rect l="T8" t="T9" r="T10" b="T11"/>
            <a:pathLst>
              <a:path w="21600" h="21600" extrusionOk="0">
                <a:moveTo>
                  <a:pt x="10825" y="21723"/>
                </a:moveTo>
                <a:lnTo>
                  <a:pt x="11215" y="21723"/>
                </a:lnTo>
                <a:lnTo>
                  <a:pt x="11552" y="21688"/>
                </a:lnTo>
                <a:lnTo>
                  <a:pt x="11916" y="21617"/>
                </a:lnTo>
                <a:lnTo>
                  <a:pt x="12253" y="21547"/>
                </a:lnTo>
                <a:lnTo>
                  <a:pt x="12617" y="21441"/>
                </a:lnTo>
                <a:lnTo>
                  <a:pt x="12902" y="21317"/>
                </a:lnTo>
                <a:lnTo>
                  <a:pt x="13162" y="21176"/>
                </a:lnTo>
                <a:lnTo>
                  <a:pt x="13396" y="21000"/>
                </a:lnTo>
                <a:lnTo>
                  <a:pt x="13655" y="20841"/>
                </a:lnTo>
                <a:lnTo>
                  <a:pt x="13863" y="20629"/>
                </a:lnTo>
                <a:lnTo>
                  <a:pt x="14045" y="20435"/>
                </a:lnTo>
                <a:lnTo>
                  <a:pt x="14200" y="20223"/>
                </a:lnTo>
                <a:lnTo>
                  <a:pt x="14356" y="19994"/>
                </a:lnTo>
                <a:lnTo>
                  <a:pt x="14460" y="19747"/>
                </a:lnTo>
                <a:lnTo>
                  <a:pt x="14512" y="19482"/>
                </a:lnTo>
                <a:lnTo>
                  <a:pt x="14512" y="19235"/>
                </a:lnTo>
                <a:lnTo>
                  <a:pt x="14512" y="19147"/>
                </a:lnTo>
                <a:lnTo>
                  <a:pt x="14512" y="18900"/>
                </a:lnTo>
                <a:lnTo>
                  <a:pt x="14512" y="18529"/>
                </a:lnTo>
                <a:lnTo>
                  <a:pt x="14512" y="18052"/>
                </a:lnTo>
                <a:lnTo>
                  <a:pt x="14512" y="17505"/>
                </a:lnTo>
                <a:lnTo>
                  <a:pt x="14512" y="16976"/>
                </a:lnTo>
                <a:lnTo>
                  <a:pt x="14512" y="16464"/>
                </a:lnTo>
                <a:lnTo>
                  <a:pt x="14512" y="15952"/>
                </a:lnTo>
                <a:lnTo>
                  <a:pt x="14512" y="15758"/>
                </a:lnTo>
                <a:lnTo>
                  <a:pt x="14616" y="15547"/>
                </a:lnTo>
                <a:lnTo>
                  <a:pt x="14694" y="15352"/>
                </a:lnTo>
                <a:lnTo>
                  <a:pt x="14798" y="15141"/>
                </a:lnTo>
                <a:lnTo>
                  <a:pt x="15161" y="14735"/>
                </a:lnTo>
                <a:lnTo>
                  <a:pt x="15602" y="14329"/>
                </a:lnTo>
                <a:lnTo>
                  <a:pt x="16745" y="13552"/>
                </a:lnTo>
                <a:lnTo>
                  <a:pt x="18043" y="12670"/>
                </a:lnTo>
                <a:lnTo>
                  <a:pt x="18744" y="12194"/>
                </a:lnTo>
                <a:lnTo>
                  <a:pt x="19341" y="11647"/>
                </a:lnTo>
                <a:lnTo>
                  <a:pt x="19938" y="11099"/>
                </a:lnTo>
                <a:lnTo>
                  <a:pt x="20483" y="10464"/>
                </a:lnTo>
                <a:lnTo>
                  <a:pt x="20743" y="10164"/>
                </a:lnTo>
                <a:lnTo>
                  <a:pt x="20950" y="9794"/>
                </a:lnTo>
                <a:lnTo>
                  <a:pt x="21132" y="9441"/>
                </a:lnTo>
                <a:lnTo>
                  <a:pt x="21288" y="9035"/>
                </a:lnTo>
                <a:lnTo>
                  <a:pt x="21444" y="8664"/>
                </a:lnTo>
                <a:lnTo>
                  <a:pt x="21548" y="8223"/>
                </a:lnTo>
                <a:lnTo>
                  <a:pt x="21600" y="7782"/>
                </a:lnTo>
                <a:lnTo>
                  <a:pt x="21600" y="7341"/>
                </a:lnTo>
                <a:lnTo>
                  <a:pt x="21600" y="6935"/>
                </a:lnTo>
                <a:lnTo>
                  <a:pt x="21548" y="6564"/>
                </a:lnTo>
                <a:lnTo>
                  <a:pt x="21496" y="6229"/>
                </a:lnTo>
                <a:lnTo>
                  <a:pt x="21392" y="5858"/>
                </a:lnTo>
                <a:lnTo>
                  <a:pt x="21288" y="5523"/>
                </a:lnTo>
                <a:lnTo>
                  <a:pt x="21132" y="5135"/>
                </a:lnTo>
                <a:lnTo>
                  <a:pt x="20950" y="4800"/>
                </a:lnTo>
                <a:lnTo>
                  <a:pt x="20743" y="4464"/>
                </a:lnTo>
                <a:lnTo>
                  <a:pt x="20535" y="4164"/>
                </a:lnTo>
                <a:lnTo>
                  <a:pt x="20301" y="3847"/>
                </a:lnTo>
                <a:lnTo>
                  <a:pt x="20042" y="3547"/>
                </a:lnTo>
                <a:lnTo>
                  <a:pt x="19782" y="3247"/>
                </a:lnTo>
                <a:lnTo>
                  <a:pt x="19133" y="2664"/>
                </a:lnTo>
                <a:lnTo>
                  <a:pt x="18458" y="2152"/>
                </a:lnTo>
                <a:lnTo>
                  <a:pt x="17705" y="1694"/>
                </a:lnTo>
                <a:lnTo>
                  <a:pt x="16849" y="1252"/>
                </a:lnTo>
                <a:lnTo>
                  <a:pt x="16407" y="1076"/>
                </a:lnTo>
                <a:lnTo>
                  <a:pt x="15940" y="900"/>
                </a:lnTo>
                <a:lnTo>
                  <a:pt x="15499" y="741"/>
                </a:lnTo>
                <a:lnTo>
                  <a:pt x="15057" y="600"/>
                </a:lnTo>
                <a:lnTo>
                  <a:pt x="14564" y="458"/>
                </a:lnTo>
                <a:lnTo>
                  <a:pt x="14045" y="335"/>
                </a:lnTo>
                <a:lnTo>
                  <a:pt x="13500" y="229"/>
                </a:lnTo>
                <a:lnTo>
                  <a:pt x="13006" y="158"/>
                </a:lnTo>
                <a:lnTo>
                  <a:pt x="12461" y="88"/>
                </a:lnTo>
                <a:lnTo>
                  <a:pt x="11968" y="52"/>
                </a:lnTo>
                <a:lnTo>
                  <a:pt x="11423" y="17"/>
                </a:lnTo>
                <a:lnTo>
                  <a:pt x="10825" y="17"/>
                </a:lnTo>
                <a:lnTo>
                  <a:pt x="10254" y="17"/>
                </a:lnTo>
                <a:lnTo>
                  <a:pt x="9709" y="52"/>
                </a:lnTo>
                <a:lnTo>
                  <a:pt x="9216" y="88"/>
                </a:lnTo>
                <a:lnTo>
                  <a:pt x="8671" y="158"/>
                </a:lnTo>
                <a:lnTo>
                  <a:pt x="8177" y="229"/>
                </a:lnTo>
                <a:lnTo>
                  <a:pt x="7632" y="335"/>
                </a:lnTo>
                <a:lnTo>
                  <a:pt x="7113" y="458"/>
                </a:lnTo>
                <a:lnTo>
                  <a:pt x="6620" y="600"/>
                </a:lnTo>
                <a:lnTo>
                  <a:pt x="6178" y="741"/>
                </a:lnTo>
                <a:lnTo>
                  <a:pt x="5737" y="900"/>
                </a:lnTo>
                <a:lnTo>
                  <a:pt x="5270" y="1076"/>
                </a:lnTo>
                <a:lnTo>
                  <a:pt x="4828" y="1252"/>
                </a:lnTo>
                <a:lnTo>
                  <a:pt x="3972" y="1694"/>
                </a:lnTo>
                <a:lnTo>
                  <a:pt x="3219" y="2152"/>
                </a:lnTo>
                <a:lnTo>
                  <a:pt x="2544" y="2664"/>
                </a:lnTo>
                <a:lnTo>
                  <a:pt x="1895" y="3247"/>
                </a:lnTo>
                <a:lnTo>
                  <a:pt x="1635" y="3547"/>
                </a:lnTo>
                <a:lnTo>
                  <a:pt x="1375" y="3847"/>
                </a:lnTo>
                <a:lnTo>
                  <a:pt x="1142" y="4164"/>
                </a:lnTo>
                <a:lnTo>
                  <a:pt x="934" y="4464"/>
                </a:lnTo>
                <a:lnTo>
                  <a:pt x="726" y="4800"/>
                </a:lnTo>
                <a:lnTo>
                  <a:pt x="545" y="5135"/>
                </a:lnTo>
                <a:lnTo>
                  <a:pt x="389" y="5523"/>
                </a:lnTo>
                <a:lnTo>
                  <a:pt x="285" y="5858"/>
                </a:lnTo>
                <a:lnTo>
                  <a:pt x="181" y="6229"/>
                </a:lnTo>
                <a:lnTo>
                  <a:pt x="129" y="6564"/>
                </a:lnTo>
                <a:lnTo>
                  <a:pt x="77" y="6935"/>
                </a:lnTo>
                <a:lnTo>
                  <a:pt x="77" y="7341"/>
                </a:lnTo>
                <a:lnTo>
                  <a:pt x="77" y="7782"/>
                </a:lnTo>
                <a:lnTo>
                  <a:pt x="129" y="8223"/>
                </a:lnTo>
                <a:lnTo>
                  <a:pt x="233" y="8664"/>
                </a:lnTo>
                <a:lnTo>
                  <a:pt x="389" y="9035"/>
                </a:lnTo>
                <a:lnTo>
                  <a:pt x="545" y="9441"/>
                </a:lnTo>
                <a:lnTo>
                  <a:pt x="726" y="9794"/>
                </a:lnTo>
                <a:lnTo>
                  <a:pt x="934" y="10164"/>
                </a:lnTo>
                <a:lnTo>
                  <a:pt x="1194" y="10464"/>
                </a:lnTo>
                <a:lnTo>
                  <a:pt x="1739" y="11099"/>
                </a:lnTo>
                <a:lnTo>
                  <a:pt x="2336" y="11647"/>
                </a:lnTo>
                <a:lnTo>
                  <a:pt x="2933" y="12194"/>
                </a:lnTo>
                <a:lnTo>
                  <a:pt x="3634" y="12670"/>
                </a:lnTo>
                <a:lnTo>
                  <a:pt x="4932" y="13552"/>
                </a:lnTo>
                <a:lnTo>
                  <a:pt x="6075" y="14329"/>
                </a:lnTo>
                <a:lnTo>
                  <a:pt x="6516" y="14735"/>
                </a:lnTo>
                <a:lnTo>
                  <a:pt x="6879" y="15141"/>
                </a:lnTo>
                <a:lnTo>
                  <a:pt x="6983" y="15352"/>
                </a:lnTo>
                <a:lnTo>
                  <a:pt x="7061" y="15547"/>
                </a:lnTo>
                <a:lnTo>
                  <a:pt x="7165" y="15758"/>
                </a:lnTo>
                <a:lnTo>
                  <a:pt x="7165" y="15952"/>
                </a:lnTo>
                <a:lnTo>
                  <a:pt x="7165" y="16464"/>
                </a:lnTo>
                <a:lnTo>
                  <a:pt x="7165" y="16976"/>
                </a:lnTo>
                <a:lnTo>
                  <a:pt x="7165" y="17505"/>
                </a:lnTo>
                <a:lnTo>
                  <a:pt x="7165" y="18052"/>
                </a:lnTo>
                <a:lnTo>
                  <a:pt x="7165" y="18529"/>
                </a:lnTo>
                <a:lnTo>
                  <a:pt x="7165" y="18900"/>
                </a:lnTo>
                <a:lnTo>
                  <a:pt x="7165" y="19147"/>
                </a:lnTo>
                <a:lnTo>
                  <a:pt x="7165" y="19235"/>
                </a:lnTo>
                <a:lnTo>
                  <a:pt x="7165" y="19482"/>
                </a:lnTo>
                <a:lnTo>
                  <a:pt x="7217" y="19747"/>
                </a:lnTo>
                <a:lnTo>
                  <a:pt x="7321" y="19994"/>
                </a:lnTo>
                <a:lnTo>
                  <a:pt x="7476" y="20223"/>
                </a:lnTo>
                <a:lnTo>
                  <a:pt x="7632" y="20435"/>
                </a:lnTo>
                <a:lnTo>
                  <a:pt x="7814" y="20629"/>
                </a:lnTo>
                <a:lnTo>
                  <a:pt x="8022" y="20841"/>
                </a:lnTo>
                <a:lnTo>
                  <a:pt x="8281" y="21000"/>
                </a:lnTo>
                <a:lnTo>
                  <a:pt x="8515" y="21176"/>
                </a:lnTo>
                <a:lnTo>
                  <a:pt x="8775" y="21317"/>
                </a:lnTo>
                <a:lnTo>
                  <a:pt x="9060" y="21441"/>
                </a:lnTo>
                <a:lnTo>
                  <a:pt x="9424" y="21547"/>
                </a:lnTo>
                <a:lnTo>
                  <a:pt x="9761" y="21617"/>
                </a:lnTo>
                <a:lnTo>
                  <a:pt x="10125" y="21688"/>
                </a:lnTo>
                <a:lnTo>
                  <a:pt x="10462" y="21723"/>
                </a:lnTo>
                <a:lnTo>
                  <a:pt x="10825" y="21723"/>
                </a:lnTo>
                <a:close/>
              </a:path>
              <a:path w="21600" h="21600" extrusionOk="0">
                <a:moveTo>
                  <a:pt x="9242" y="14417"/>
                </a:moveTo>
                <a:lnTo>
                  <a:pt x="8541" y="12035"/>
                </a:lnTo>
                <a:lnTo>
                  <a:pt x="7295" y="10129"/>
                </a:lnTo>
                <a:lnTo>
                  <a:pt x="6905" y="9652"/>
                </a:lnTo>
                <a:lnTo>
                  <a:pt x="8541" y="10182"/>
                </a:lnTo>
                <a:lnTo>
                  <a:pt x="9787" y="9547"/>
                </a:lnTo>
                <a:lnTo>
                  <a:pt x="11189" y="10129"/>
                </a:lnTo>
                <a:lnTo>
                  <a:pt x="12279" y="9547"/>
                </a:lnTo>
                <a:lnTo>
                  <a:pt x="13370" y="10076"/>
                </a:lnTo>
                <a:lnTo>
                  <a:pt x="14850" y="9652"/>
                </a:lnTo>
                <a:lnTo>
                  <a:pt x="12902" y="12247"/>
                </a:lnTo>
                <a:lnTo>
                  <a:pt x="12357" y="14417"/>
                </a:lnTo>
                <a:moveTo>
                  <a:pt x="7191" y="15952"/>
                </a:moveTo>
                <a:lnTo>
                  <a:pt x="14512" y="15952"/>
                </a:lnTo>
                <a:lnTo>
                  <a:pt x="14512" y="17064"/>
                </a:lnTo>
                <a:lnTo>
                  <a:pt x="7191" y="17047"/>
                </a:lnTo>
                <a:lnTo>
                  <a:pt x="7191" y="18123"/>
                </a:lnTo>
                <a:lnTo>
                  <a:pt x="14512" y="18158"/>
                </a:lnTo>
                <a:lnTo>
                  <a:pt x="14538" y="19182"/>
                </a:lnTo>
                <a:lnTo>
                  <a:pt x="7217" y="19182"/>
                </a:lnTo>
              </a:path>
            </a:pathLst>
          </a:custGeom>
          <a:solidFill>
            <a:srgbClr val="FFFFCC"/>
          </a:solid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grpSp>
        <p:nvGrpSpPr>
          <p:cNvPr id="33796" name="Group 4"/>
          <p:cNvGrpSpPr>
            <a:grpSpLocks/>
          </p:cNvGrpSpPr>
          <p:nvPr/>
        </p:nvGrpSpPr>
        <p:grpSpPr bwMode="auto">
          <a:xfrm>
            <a:off x="762000" y="1828800"/>
            <a:ext cx="1366837" cy="990600"/>
            <a:chOff x="1632" y="1248"/>
            <a:chExt cx="2682" cy="2286"/>
          </a:xfrm>
        </p:grpSpPr>
        <p:sp>
          <p:nvSpPr>
            <p:cNvPr id="33797" name="Gear"/>
            <p:cNvSpPr>
              <a:spLocks noEditPoints="1" noChangeArrowheads="1"/>
            </p:cNvSpPr>
            <p:nvPr/>
          </p:nvSpPr>
          <p:spPr bwMode="auto">
            <a:xfrm>
              <a:off x="3119" y="1248"/>
              <a:ext cx="1195" cy="104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p:spPr>
          <p:txBody>
            <a:bodyPr vert="horz" wrap="square" lIns="91440" tIns="45720" rIns="91440" bIns="45720" numCol="1" anchor="t" anchorCtr="0" compatLnSpc="1">
              <a:prstTxWarp prst="textNoShape">
                <a:avLst/>
              </a:prstTxWarp>
              <a:flatTx/>
            </a:bodyPr>
            <a:lstStyle/>
            <a:p>
              <a:endParaRPr lang="en-US"/>
            </a:p>
          </p:txBody>
        </p:sp>
        <p:sp>
          <p:nvSpPr>
            <p:cNvPr id="33798" name="AutoShape 6"/>
            <p:cNvSpPr>
              <a:spLocks noEditPoints="1" noChangeArrowheads="1"/>
            </p:cNvSpPr>
            <p:nvPr/>
          </p:nvSpPr>
          <p:spPr bwMode="auto">
            <a:xfrm>
              <a:off x="1632" y="1680"/>
              <a:ext cx="1429" cy="1253"/>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p:spPr>
          <p:txBody>
            <a:bodyPr vert="horz" wrap="square" lIns="91440" tIns="45720" rIns="91440" bIns="45720" numCol="1" anchor="t" anchorCtr="0" compatLnSpc="1">
              <a:prstTxWarp prst="textNoShape">
                <a:avLst/>
              </a:prstTxWarp>
              <a:flatTx/>
            </a:bodyPr>
            <a:lstStyle/>
            <a:p>
              <a:endParaRPr lang="en-US"/>
            </a:p>
          </p:txBody>
        </p:sp>
        <p:sp>
          <p:nvSpPr>
            <p:cNvPr id="33799" name="AutoShape 7"/>
            <p:cNvSpPr>
              <a:spLocks noEditPoints="1" noChangeArrowheads="1"/>
            </p:cNvSpPr>
            <p:nvPr/>
          </p:nvSpPr>
          <p:spPr bwMode="auto">
            <a:xfrm>
              <a:off x="2559" y="2142"/>
              <a:ext cx="1588" cy="1392"/>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solidFill>
              <a:srgbClr val="C0C0C0"/>
            </a:solidFill>
            <a:ln w="9525">
              <a:miter lim="800000"/>
              <a:headEnd/>
              <a:tailEnd/>
            </a:ln>
            <a:effectLst/>
            <a:scene3d>
              <a:camera prst="legacyPerspectiveFront">
                <a:rot lat="20099999" lon="1500000" rev="0"/>
              </a:camera>
              <a:lightRig rig="legacyFlat4" dir="b"/>
            </a:scene3d>
            <a:sp3d extrusionH="430200" prstMaterial="legacyMatte">
              <a:bevelT w="13500" h="13500" prst="angle"/>
              <a:bevelB w="13500" h="13500" prst="angle"/>
              <a:extrusionClr>
                <a:srgbClr val="C0C0C0"/>
              </a:extrusionClr>
            </a:sp3d>
          </p:spPr>
          <p:txBody>
            <a:bodyPr vert="horz" wrap="square" lIns="91440" tIns="45720" rIns="91440" bIns="45720" numCol="1" anchor="t" anchorCtr="0" compatLnSpc="1">
              <a:prstTxWarp prst="textNoShape">
                <a:avLst/>
              </a:prstTxWarp>
              <a:flatTx/>
            </a:bodyPr>
            <a:lstStyle/>
            <a:p>
              <a:endParaRPr lang="en-US"/>
            </a:p>
          </p:txBody>
        </p:sp>
      </p:grpSp>
      <p:pic>
        <p:nvPicPr>
          <p:cNvPr id="33800" name="Picture 8" descr="C:\Program Files (x86)\Microsoft Office\MEDIA\CAGCAT10\j0285750.wmf"/>
          <p:cNvPicPr>
            <a:picLocks noChangeAspect="1" noChangeArrowheads="1"/>
          </p:cNvPicPr>
          <p:nvPr/>
        </p:nvPicPr>
        <p:blipFill>
          <a:blip r:embed="rId3"/>
          <a:srcRect/>
          <a:stretch>
            <a:fillRect/>
          </a:stretch>
        </p:blipFill>
        <p:spPr bwMode="auto">
          <a:xfrm>
            <a:off x="685800" y="4343400"/>
            <a:ext cx="1824228" cy="1121054"/>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z="3200" b="1" i="1" smtClean="0">
                <a:solidFill>
                  <a:srgbClr val="0000FF"/>
                </a:solidFill>
              </a:rPr>
              <a:t>STATEMENT OF THE PROBLEM</a:t>
            </a:r>
            <a:br>
              <a:rPr lang="en-US" sz="3200" b="1" i="1" smtClean="0">
                <a:solidFill>
                  <a:srgbClr val="0000FF"/>
                </a:solidFill>
              </a:rPr>
            </a:br>
            <a:endParaRPr lang="en-US" sz="3200" b="1" i="1" smtClean="0">
              <a:solidFill>
                <a:srgbClr val="0000FF"/>
              </a:solidFill>
            </a:endParaRPr>
          </a:p>
        </p:txBody>
      </p:sp>
      <p:sp>
        <p:nvSpPr>
          <p:cNvPr id="8195" name="Rectangle 3"/>
          <p:cNvSpPr>
            <a:spLocks noGrp="1" noChangeArrowheads="1"/>
          </p:cNvSpPr>
          <p:nvPr>
            <p:ph type="body" idx="1"/>
          </p:nvPr>
        </p:nvSpPr>
        <p:spPr/>
        <p:txBody>
          <a:bodyPr/>
          <a:lstStyle/>
          <a:p>
            <a:pPr algn="just" eaLnBrk="1" hangingPunct="1">
              <a:lnSpc>
                <a:spcPct val="80000"/>
              </a:lnSpc>
              <a:buClr>
                <a:srgbClr val="CC3300"/>
              </a:buClr>
              <a:buFont typeface="Wingdings" pitchFamily="2" charset="2"/>
              <a:buChar char="Ø"/>
            </a:pPr>
            <a:r>
              <a:rPr lang="en-US" sz="3600" dirty="0" smtClean="0"/>
              <a:t>Inability to meet production targets.</a:t>
            </a:r>
          </a:p>
          <a:p>
            <a:pPr algn="just" eaLnBrk="1" hangingPunct="1">
              <a:lnSpc>
                <a:spcPct val="80000"/>
              </a:lnSpc>
              <a:buClr>
                <a:srgbClr val="CC3300"/>
              </a:buClr>
              <a:buFont typeface="Wingdings" pitchFamily="2" charset="2"/>
              <a:buChar char="Ø"/>
            </a:pPr>
            <a:r>
              <a:rPr lang="en-US" sz="3600" dirty="0" smtClean="0"/>
              <a:t>High incidence of downtime.</a:t>
            </a:r>
          </a:p>
          <a:p>
            <a:pPr algn="just" eaLnBrk="1" hangingPunct="1">
              <a:lnSpc>
                <a:spcPct val="80000"/>
              </a:lnSpc>
              <a:buClr>
                <a:srgbClr val="CC3300"/>
              </a:buClr>
              <a:buFont typeface="Wingdings" pitchFamily="2" charset="2"/>
              <a:buChar char="Ø"/>
            </a:pPr>
            <a:r>
              <a:rPr lang="en-US" sz="3600" dirty="0" smtClean="0"/>
              <a:t>Low productivity</a:t>
            </a:r>
            <a:r>
              <a:rPr lang="en-US" sz="3600" dirty="0" smtClean="0"/>
              <a:t>.</a:t>
            </a:r>
            <a:endParaRPr lang="en-US" sz="3600" dirty="0" smtClean="0"/>
          </a:p>
          <a:p>
            <a:pPr algn="just" eaLnBrk="1" hangingPunct="1">
              <a:lnSpc>
                <a:spcPct val="80000"/>
              </a:lnSpc>
              <a:buClr>
                <a:srgbClr val="CC3300"/>
              </a:buClr>
              <a:buFont typeface="Wingdings" pitchFamily="2" charset="2"/>
              <a:buChar char="Ø"/>
            </a:pPr>
            <a:r>
              <a:rPr lang="en-US" sz="3600" dirty="0" smtClean="0"/>
              <a:t>Loss of customers goodwill.</a:t>
            </a:r>
          </a:p>
          <a:p>
            <a:pPr algn="just" eaLnBrk="1" hangingPunct="1">
              <a:lnSpc>
                <a:spcPct val="80000"/>
              </a:lnSpc>
              <a:buClr>
                <a:srgbClr val="CC3300"/>
              </a:buClr>
              <a:buFont typeface="Wingdings" pitchFamily="2" charset="2"/>
              <a:buChar char="Ø"/>
            </a:pPr>
            <a:r>
              <a:rPr lang="en-US" sz="3600" dirty="0" smtClean="0"/>
              <a:t>High cost of production</a:t>
            </a:r>
            <a:r>
              <a:rPr lang="en-US" sz="3600" dirty="0" smtClean="0"/>
              <a:t>.</a:t>
            </a:r>
            <a:endParaRPr lang="en-US" sz="3600" dirty="0" smtClean="0"/>
          </a:p>
          <a:p>
            <a:pPr algn="just" eaLnBrk="1" hangingPunct="1">
              <a:lnSpc>
                <a:spcPct val="80000"/>
              </a:lnSpc>
              <a:buClr>
                <a:srgbClr val="CC3300"/>
              </a:buClr>
              <a:buFont typeface="Wingdings" pitchFamily="2" charset="2"/>
              <a:buChar char="Ø"/>
            </a:pPr>
            <a:endParaRPr lang="en-US" sz="3600" dirty="0" smtClean="0"/>
          </a:p>
          <a:p>
            <a:pPr eaLnBrk="1" hangingPunct="1">
              <a:lnSpc>
                <a:spcPct val="80000"/>
              </a:lnSpc>
            </a:pPr>
            <a:endParaRPr lang="en-US" sz="3600" dirty="0" smtClean="0"/>
          </a:p>
          <a:p>
            <a:pPr eaLnBrk="1" hangingPunct="1">
              <a:lnSpc>
                <a:spcPct val="80000"/>
              </a:lnSpc>
            </a:pPr>
            <a:endParaRPr lang="en-US" sz="3600" dirty="0" smtClean="0">
              <a:solidFill>
                <a:srgbClr val="CC3300"/>
              </a:solidFill>
            </a:endParaRPr>
          </a:p>
          <a:p>
            <a:pPr eaLnBrk="1" hangingPunct="1">
              <a:lnSpc>
                <a:spcPct val="80000"/>
              </a:lnSpc>
            </a:pPr>
            <a:endParaRPr lang="en-US" sz="1800" dirty="0" smtClean="0">
              <a:solidFill>
                <a:srgbClr val="CC3300"/>
              </a:solidFill>
            </a:endParaRPr>
          </a:p>
          <a:p>
            <a:pPr eaLnBrk="1" hangingPunct="1">
              <a:lnSpc>
                <a:spcPct val="80000"/>
              </a:lnSpc>
            </a:pPr>
            <a:endParaRPr lang="en-US" sz="1800" dirty="0" smtClean="0">
              <a:solidFill>
                <a:srgbClr val="CC3300"/>
              </a:solidFill>
            </a:endParaRPr>
          </a:p>
          <a:p>
            <a:pPr eaLnBrk="1" hangingPunct="1">
              <a:lnSpc>
                <a:spcPct val="80000"/>
              </a:lnSpc>
            </a:pPr>
            <a:endParaRPr lang="en-US" sz="1800" dirty="0" smtClean="0">
              <a:solidFill>
                <a:srgbClr val="CC3300"/>
              </a:solidFill>
            </a:endParaRPr>
          </a:p>
          <a:p>
            <a:pPr eaLnBrk="1" hangingPunct="1">
              <a:lnSpc>
                <a:spcPct val="80000"/>
              </a:lnSpc>
            </a:pPr>
            <a:endParaRPr lang="en-US" sz="1800" dirty="0" smtClean="0">
              <a:solidFill>
                <a:srgbClr val="CC3300"/>
              </a:solidFill>
            </a:endParaRPr>
          </a:p>
          <a:p>
            <a:pPr eaLnBrk="1" hangingPunct="1">
              <a:lnSpc>
                <a:spcPct val="80000"/>
              </a:lnSpc>
            </a:pPr>
            <a:endParaRPr lang="en-US" sz="1800" dirty="0" smtClean="0">
              <a:solidFill>
                <a:srgbClr val="CC3300"/>
              </a:solidFill>
            </a:endParaRPr>
          </a:p>
        </p:txBody>
      </p:sp>
      <p:sp>
        <p:nvSpPr>
          <p:cNvPr id="8196" name="Date Placeholder 3"/>
          <p:cNvSpPr>
            <a:spLocks noGrp="1"/>
          </p:cNvSpPr>
          <p:nvPr>
            <p:ph type="dt" sz="quarter" idx="10"/>
          </p:nvPr>
        </p:nvSpPr>
        <p:spPr>
          <a:noFill/>
        </p:spPr>
        <p:txBody>
          <a:bodyPr/>
          <a:lstStyle/>
          <a:p>
            <a:fld id="{6A48F21D-2C75-4B6C-B350-EE21D66CF23A}"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304800"/>
            <a:ext cx="8229600" cy="1143000"/>
          </a:xfrm>
        </p:spPr>
        <p:txBody>
          <a:bodyPr/>
          <a:lstStyle/>
          <a:p>
            <a:pPr eaLnBrk="1" hangingPunct="1"/>
            <a:r>
              <a:rPr lang="en-US" sz="2800" b="1" dirty="0" smtClean="0">
                <a:solidFill>
                  <a:srgbClr val="0000FF"/>
                </a:solidFill>
              </a:rPr>
              <a:t>AIMS OF STUDY</a:t>
            </a:r>
            <a:endParaRPr lang="en-US" dirty="0" smtClean="0">
              <a:solidFill>
                <a:srgbClr val="0000FF"/>
              </a:solidFill>
            </a:endParaRPr>
          </a:p>
        </p:txBody>
      </p:sp>
      <p:sp>
        <p:nvSpPr>
          <p:cNvPr id="10243" name="Rectangle 3"/>
          <p:cNvSpPr>
            <a:spLocks noGrp="1" noChangeArrowheads="1"/>
          </p:cNvSpPr>
          <p:nvPr>
            <p:ph type="body" idx="1"/>
          </p:nvPr>
        </p:nvSpPr>
        <p:spPr/>
        <p:txBody>
          <a:bodyPr/>
          <a:lstStyle/>
          <a:p>
            <a:pPr eaLnBrk="1" hangingPunct="1">
              <a:buNone/>
            </a:pPr>
            <a:endParaRPr lang="en-US" sz="2800" b="1" dirty="0" smtClean="0">
              <a:solidFill>
                <a:srgbClr val="CC3300"/>
              </a:solidFill>
            </a:endParaRPr>
          </a:p>
          <a:p>
            <a:pPr lvl="1" algn="just" eaLnBrk="1" hangingPunct="1"/>
            <a:r>
              <a:rPr lang="en-GB" sz="2400" dirty="0" smtClean="0"/>
              <a:t>The Aim of this study is to </a:t>
            </a:r>
            <a:r>
              <a:rPr lang="en-US" sz="2400" dirty="0" smtClean="0"/>
              <a:t>survey the current state of power generation</a:t>
            </a:r>
            <a:r>
              <a:rPr lang="en-US" sz="2400" dirty="0" smtClean="0"/>
              <a:t>, transmission and distribution in Nigeria, as well as the current state of industrialization and automation with the view of finding ways of addressing the economic and developmental challenges caused by the perennial power shortages in Nigeria</a:t>
            </a:r>
            <a:r>
              <a:rPr lang="en-US" sz="2400" dirty="0" smtClean="0"/>
              <a:t>.</a:t>
            </a:r>
            <a:endParaRPr lang="en-US" sz="2400" b="1" dirty="0" smtClean="0"/>
          </a:p>
          <a:p>
            <a:pPr eaLnBrk="1" hangingPunct="1"/>
            <a:endParaRPr lang="en-US" sz="2000" dirty="0" smtClean="0">
              <a:solidFill>
                <a:srgbClr val="CC3300"/>
              </a:solidFill>
            </a:endParaRPr>
          </a:p>
          <a:p>
            <a:pPr eaLnBrk="1" hangingPunct="1"/>
            <a:endParaRPr lang="en-US" dirty="0" smtClean="0">
              <a:solidFill>
                <a:srgbClr val="CC3300"/>
              </a:solidFill>
            </a:endParaRPr>
          </a:p>
          <a:p>
            <a:pPr eaLnBrk="1" hangingPunct="1"/>
            <a:endParaRPr lang="en-US" dirty="0" smtClean="0">
              <a:solidFill>
                <a:srgbClr val="CC3300"/>
              </a:solidFill>
            </a:endParaRPr>
          </a:p>
          <a:p>
            <a:pPr eaLnBrk="1" hangingPunct="1"/>
            <a:endParaRPr lang="en-US" dirty="0" smtClean="0">
              <a:solidFill>
                <a:srgbClr val="CC3300"/>
              </a:solidFill>
            </a:endParaRPr>
          </a:p>
        </p:txBody>
      </p:sp>
      <p:sp>
        <p:nvSpPr>
          <p:cNvPr id="10244" name="Date Placeholder 3"/>
          <p:cNvSpPr>
            <a:spLocks noGrp="1"/>
          </p:cNvSpPr>
          <p:nvPr>
            <p:ph type="dt" sz="quarter" idx="10"/>
          </p:nvPr>
        </p:nvSpPr>
        <p:spPr>
          <a:noFill/>
        </p:spPr>
        <p:txBody>
          <a:bodyPr/>
          <a:lstStyle/>
          <a:p>
            <a:fld id="{75D9AF29-2D22-473A-AE43-042FC7039A2F}" type="datetime12">
              <a:rPr lang="en-US" smtClean="0"/>
              <a:pPr/>
              <a:t>10:20 AM</a:t>
            </a:fld>
            <a:endParaRPr lang="en-US"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8788" y="306388"/>
            <a:ext cx="8232775" cy="609600"/>
          </a:xfrm>
        </p:spPr>
        <p:txBody>
          <a:bodyPr/>
          <a:lstStyle/>
          <a:p>
            <a:pPr eaLnBrk="1" hangingPunct="1"/>
            <a:r>
              <a:rPr lang="en-US" sz="2800" b="1" smtClean="0">
                <a:solidFill>
                  <a:srgbClr val="0000FF"/>
                </a:solidFill>
              </a:rPr>
              <a:t>OBJECTIVES OF STUDY</a:t>
            </a:r>
            <a:endParaRPr lang="en-US" smtClean="0">
              <a:solidFill>
                <a:srgbClr val="0000FF"/>
              </a:solidFill>
            </a:endParaRPr>
          </a:p>
        </p:txBody>
      </p:sp>
      <p:sp>
        <p:nvSpPr>
          <p:cNvPr id="11267" name="Rectangle 3"/>
          <p:cNvSpPr>
            <a:spLocks noGrp="1" noChangeArrowheads="1"/>
          </p:cNvSpPr>
          <p:nvPr>
            <p:ph type="body" idx="1"/>
          </p:nvPr>
        </p:nvSpPr>
        <p:spPr>
          <a:xfrm>
            <a:off x="457200" y="914400"/>
            <a:ext cx="8226425" cy="5638800"/>
          </a:xfrm>
        </p:spPr>
        <p:txBody>
          <a:bodyPr/>
          <a:lstStyle/>
          <a:p>
            <a:pPr marL="660400" indent="-660400" eaLnBrk="1" hangingPunct="1">
              <a:buFontTx/>
              <a:buNone/>
              <a:defRPr/>
            </a:pPr>
            <a:r>
              <a:rPr lang="en-US" sz="2400" b="1" dirty="0" smtClean="0">
                <a:solidFill>
                  <a:srgbClr val="CC3300"/>
                </a:solidFill>
              </a:rPr>
              <a:t>OBJECTIVES</a:t>
            </a:r>
          </a:p>
          <a:p>
            <a:pPr marL="1035050" lvl="1" indent="-577850" algn="just" eaLnBrk="1" hangingPunct="1">
              <a:buFont typeface="Wingdings" pitchFamily="2" charset="2"/>
              <a:buNone/>
              <a:defRPr/>
            </a:pPr>
            <a:endParaRPr lang="en-GB" sz="1800" b="1" dirty="0" smtClean="0"/>
          </a:p>
          <a:p>
            <a:pPr algn="just">
              <a:buFont typeface="Wingdings" pitchFamily="2" charset="2"/>
              <a:buChar char="ü"/>
              <a:defRPr/>
            </a:pPr>
            <a:r>
              <a:rPr lang="en-US" dirty="0" smtClean="0"/>
              <a:t>Examine the development of electrification in Nigeria</a:t>
            </a:r>
            <a:r>
              <a:rPr lang="en-US" dirty="0" smtClean="0"/>
              <a:t>.</a:t>
            </a:r>
            <a:endParaRPr lang="en-US" dirty="0" smtClean="0"/>
          </a:p>
          <a:p>
            <a:pPr algn="just">
              <a:buFont typeface="Wingdings" pitchFamily="2" charset="2"/>
              <a:buChar char="ü"/>
              <a:defRPr/>
            </a:pPr>
            <a:r>
              <a:rPr lang="en-US" dirty="0" smtClean="0"/>
              <a:t>Examine the industrial development of Nigeria</a:t>
            </a:r>
            <a:r>
              <a:rPr lang="en-US" dirty="0" smtClean="0"/>
              <a:t>.</a:t>
            </a:r>
          </a:p>
          <a:p>
            <a:pPr algn="just">
              <a:buFont typeface="Wingdings" pitchFamily="2" charset="2"/>
              <a:buChar char="ü"/>
              <a:defRPr/>
            </a:pPr>
            <a:r>
              <a:rPr lang="en-US" dirty="0" smtClean="0"/>
              <a:t>Examine the current state of automation in Nigeria.</a:t>
            </a:r>
          </a:p>
          <a:p>
            <a:pPr algn="just">
              <a:buFont typeface="Wingdings" pitchFamily="2" charset="2"/>
              <a:buChar char="ü"/>
              <a:defRPr/>
            </a:pPr>
            <a:r>
              <a:rPr lang="en-US" dirty="0" smtClean="0"/>
              <a:t>Determine the effects of electrification on automation and industrial development of Nigeria.</a:t>
            </a:r>
            <a:endParaRPr lang="en-US" dirty="0" smtClean="0"/>
          </a:p>
          <a:p>
            <a:pPr marL="660400" indent="-660400" eaLnBrk="1" hangingPunct="1">
              <a:defRPr/>
            </a:pPr>
            <a:endParaRPr lang="en-US" sz="1800" dirty="0" smtClean="0">
              <a:solidFill>
                <a:srgbClr val="CC3300"/>
              </a:solidFill>
            </a:endParaRPr>
          </a:p>
          <a:p>
            <a:pPr marL="660400" indent="-660400" eaLnBrk="1" hangingPunct="1">
              <a:defRPr/>
            </a:pPr>
            <a:endParaRPr lang="en-US" dirty="0" smtClean="0">
              <a:solidFill>
                <a:srgbClr val="CC3300"/>
              </a:solidFill>
            </a:endParaRPr>
          </a:p>
          <a:p>
            <a:pPr marL="660400" indent="-660400" eaLnBrk="1" hangingPunct="1">
              <a:defRPr/>
            </a:pPr>
            <a:endParaRPr lang="en-US" dirty="0" smtClean="0">
              <a:solidFill>
                <a:srgbClr val="CC3300"/>
              </a:solidFill>
            </a:endParaRPr>
          </a:p>
        </p:txBody>
      </p:sp>
      <p:sp>
        <p:nvSpPr>
          <p:cNvPr id="11268" name="Date Placeholder 3"/>
          <p:cNvSpPr>
            <a:spLocks noGrp="1"/>
          </p:cNvSpPr>
          <p:nvPr>
            <p:ph type="dt" sz="quarter" idx="10"/>
          </p:nvPr>
        </p:nvSpPr>
        <p:spPr>
          <a:noFill/>
        </p:spPr>
        <p:txBody>
          <a:bodyPr/>
          <a:lstStyle/>
          <a:p>
            <a:fld id="{AE3C3A6D-BB0D-4D86-A19B-B3B71052B607}"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8788" y="306388"/>
            <a:ext cx="8232775" cy="609600"/>
          </a:xfrm>
        </p:spPr>
        <p:txBody>
          <a:bodyPr/>
          <a:lstStyle/>
          <a:p>
            <a:pPr eaLnBrk="1" hangingPunct="1"/>
            <a:r>
              <a:rPr lang="en-US" sz="2800" b="1" dirty="0" smtClean="0">
                <a:solidFill>
                  <a:srgbClr val="0000FF"/>
                </a:solidFill>
              </a:rPr>
              <a:t>OBJECTIVES OF </a:t>
            </a:r>
            <a:r>
              <a:rPr lang="en-US" sz="2800" b="1" dirty="0" smtClean="0">
                <a:solidFill>
                  <a:srgbClr val="0000FF"/>
                </a:solidFill>
              </a:rPr>
              <a:t>STUDY CONTD</a:t>
            </a:r>
            <a:endParaRPr lang="en-US" dirty="0" smtClean="0">
              <a:solidFill>
                <a:srgbClr val="0000FF"/>
              </a:solidFill>
            </a:endParaRPr>
          </a:p>
        </p:txBody>
      </p:sp>
      <p:sp>
        <p:nvSpPr>
          <p:cNvPr id="12291" name="Rectangle 3"/>
          <p:cNvSpPr>
            <a:spLocks noGrp="1" noChangeArrowheads="1"/>
          </p:cNvSpPr>
          <p:nvPr>
            <p:ph type="body" idx="1"/>
          </p:nvPr>
        </p:nvSpPr>
        <p:spPr>
          <a:xfrm>
            <a:off x="457200" y="914400"/>
            <a:ext cx="8226425" cy="5638800"/>
          </a:xfrm>
        </p:spPr>
        <p:txBody>
          <a:bodyPr/>
          <a:lstStyle/>
          <a:p>
            <a:pPr marL="660400" indent="-660400" eaLnBrk="1" hangingPunct="1">
              <a:buFontTx/>
              <a:buNone/>
              <a:defRPr/>
            </a:pPr>
            <a:r>
              <a:rPr lang="en-US" sz="2400" b="1" dirty="0" smtClean="0">
                <a:solidFill>
                  <a:srgbClr val="CC3300"/>
                </a:solidFill>
              </a:rPr>
              <a:t>OBJECTIVES</a:t>
            </a:r>
          </a:p>
          <a:p>
            <a:pPr algn="just">
              <a:buFont typeface="Wingdings" pitchFamily="2" charset="2"/>
              <a:buChar char="ü"/>
              <a:defRPr/>
            </a:pPr>
            <a:r>
              <a:rPr lang="en-US" sz="3600" dirty="0" smtClean="0"/>
              <a:t>Find the contributory factors to current state of automation and industrialization</a:t>
            </a:r>
            <a:r>
              <a:rPr lang="en-US" sz="3600" dirty="0" smtClean="0"/>
              <a:t>.</a:t>
            </a:r>
            <a:endParaRPr lang="en-US" sz="3600" dirty="0" smtClean="0"/>
          </a:p>
          <a:p>
            <a:pPr algn="just">
              <a:buFont typeface="Wingdings" pitchFamily="2" charset="2"/>
              <a:buChar char="ü"/>
              <a:defRPr/>
            </a:pPr>
            <a:r>
              <a:rPr lang="en-US" sz="3600" dirty="0" smtClean="0"/>
              <a:t>Make recommendations on ways of improving automation and industrialization</a:t>
            </a:r>
            <a:r>
              <a:rPr lang="en-US" sz="3600" dirty="0" smtClean="0"/>
              <a:t> </a:t>
            </a:r>
            <a:r>
              <a:rPr lang="en-US" sz="3600" dirty="0" smtClean="0"/>
              <a:t>in order to boost growth and economic development.</a:t>
            </a:r>
            <a:endParaRPr lang="en-US" sz="3600" dirty="0" smtClean="0"/>
          </a:p>
          <a:p>
            <a:pPr marL="1035050" lvl="1" indent="-577850" algn="just" eaLnBrk="1" hangingPunct="1">
              <a:buFont typeface="Wingdings" pitchFamily="2" charset="2"/>
              <a:buChar char="ü"/>
              <a:defRPr/>
            </a:pPr>
            <a:endParaRPr lang="en-GB" sz="3600" b="1" dirty="0" smtClean="0"/>
          </a:p>
          <a:p>
            <a:pPr marL="660400" indent="-660400" eaLnBrk="1" hangingPunct="1">
              <a:defRPr/>
            </a:pPr>
            <a:endParaRPr lang="en-US" sz="1800" dirty="0" smtClean="0">
              <a:solidFill>
                <a:srgbClr val="CC3300"/>
              </a:solidFill>
            </a:endParaRPr>
          </a:p>
          <a:p>
            <a:pPr marL="660400" indent="-660400" eaLnBrk="1" hangingPunct="1">
              <a:defRPr/>
            </a:pPr>
            <a:endParaRPr lang="en-US" dirty="0" smtClean="0">
              <a:solidFill>
                <a:srgbClr val="CC3300"/>
              </a:solidFill>
            </a:endParaRPr>
          </a:p>
          <a:p>
            <a:pPr marL="660400" indent="-660400" eaLnBrk="1" hangingPunct="1">
              <a:defRPr/>
            </a:pPr>
            <a:endParaRPr lang="en-US" dirty="0" smtClean="0">
              <a:solidFill>
                <a:srgbClr val="CC3300"/>
              </a:solidFill>
            </a:endParaRPr>
          </a:p>
        </p:txBody>
      </p:sp>
      <p:sp>
        <p:nvSpPr>
          <p:cNvPr id="12292" name="Date Placeholder 3"/>
          <p:cNvSpPr>
            <a:spLocks noGrp="1"/>
          </p:cNvSpPr>
          <p:nvPr>
            <p:ph type="dt" sz="quarter" idx="10"/>
          </p:nvPr>
        </p:nvSpPr>
        <p:spPr>
          <a:noFill/>
        </p:spPr>
        <p:txBody>
          <a:bodyPr/>
          <a:lstStyle/>
          <a:p>
            <a:fld id="{E52F2035-59EB-4C7F-828B-78FC1869B871}"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z="4000" b="1" smtClean="0">
                <a:solidFill>
                  <a:srgbClr val="0000FF"/>
                </a:solidFill>
              </a:rPr>
              <a:t>SIGNIFICANCE OF WORK</a:t>
            </a:r>
            <a:r>
              <a:rPr lang="en-US" smtClean="0"/>
              <a:t> </a:t>
            </a:r>
          </a:p>
        </p:txBody>
      </p:sp>
      <p:sp>
        <p:nvSpPr>
          <p:cNvPr id="13315" name="Rectangle 3"/>
          <p:cNvSpPr>
            <a:spLocks noGrp="1" noChangeArrowheads="1"/>
          </p:cNvSpPr>
          <p:nvPr>
            <p:ph type="body" idx="1"/>
          </p:nvPr>
        </p:nvSpPr>
        <p:spPr>
          <a:xfrm>
            <a:off x="457200" y="1447800"/>
            <a:ext cx="8226425" cy="4725988"/>
          </a:xfrm>
        </p:spPr>
        <p:txBody>
          <a:bodyPr/>
          <a:lstStyle/>
          <a:p>
            <a:pPr eaLnBrk="1" hangingPunct="1">
              <a:lnSpc>
                <a:spcPct val="90000"/>
              </a:lnSpc>
            </a:pPr>
            <a:r>
              <a:rPr lang="en-US" sz="2800" dirty="0" smtClean="0"/>
              <a:t>Reduced cost of goods and services</a:t>
            </a:r>
            <a:r>
              <a:rPr lang="en-US" sz="2800" dirty="0" smtClean="0"/>
              <a:t>.</a:t>
            </a:r>
            <a:endParaRPr lang="en-US" sz="2800" dirty="0" smtClean="0"/>
          </a:p>
          <a:p>
            <a:pPr eaLnBrk="1" hangingPunct="1">
              <a:lnSpc>
                <a:spcPct val="90000"/>
              </a:lnSpc>
            </a:pPr>
            <a:endParaRPr lang="en-US" sz="2400" dirty="0" smtClean="0"/>
          </a:p>
          <a:p>
            <a:pPr eaLnBrk="1" hangingPunct="1">
              <a:lnSpc>
                <a:spcPct val="90000"/>
              </a:lnSpc>
            </a:pPr>
            <a:r>
              <a:rPr lang="en-US" sz="2800" dirty="0" smtClean="0"/>
              <a:t>Reduced downtime.</a:t>
            </a:r>
          </a:p>
          <a:p>
            <a:pPr eaLnBrk="1" hangingPunct="1">
              <a:lnSpc>
                <a:spcPct val="90000"/>
              </a:lnSpc>
              <a:buFontTx/>
              <a:buNone/>
            </a:pPr>
            <a:endParaRPr lang="en-US" sz="2400" dirty="0" smtClean="0"/>
          </a:p>
          <a:p>
            <a:pPr eaLnBrk="1" hangingPunct="1">
              <a:lnSpc>
                <a:spcPct val="90000"/>
              </a:lnSpc>
            </a:pPr>
            <a:r>
              <a:rPr lang="en-US" sz="2800" dirty="0" smtClean="0"/>
              <a:t>Improved quality of products.</a:t>
            </a:r>
          </a:p>
          <a:p>
            <a:pPr eaLnBrk="1" hangingPunct="1">
              <a:lnSpc>
                <a:spcPct val="90000"/>
              </a:lnSpc>
            </a:pPr>
            <a:endParaRPr lang="en-US" sz="2400" dirty="0" smtClean="0"/>
          </a:p>
          <a:p>
            <a:pPr eaLnBrk="1" hangingPunct="1">
              <a:lnSpc>
                <a:spcPct val="90000"/>
              </a:lnSpc>
            </a:pPr>
            <a:r>
              <a:rPr lang="en-US" sz="2800" dirty="0" smtClean="0"/>
              <a:t>Reduced waste and better utilization of resources.</a:t>
            </a:r>
          </a:p>
          <a:p>
            <a:pPr eaLnBrk="1" hangingPunct="1">
              <a:lnSpc>
                <a:spcPct val="90000"/>
              </a:lnSpc>
              <a:buFontTx/>
              <a:buNone/>
            </a:pPr>
            <a:endParaRPr lang="en-US" sz="2400" dirty="0" smtClean="0"/>
          </a:p>
          <a:p>
            <a:pPr eaLnBrk="1" hangingPunct="1">
              <a:lnSpc>
                <a:spcPct val="90000"/>
              </a:lnSpc>
            </a:pPr>
            <a:r>
              <a:rPr lang="en-US" sz="2800" dirty="0" smtClean="0"/>
              <a:t>Improved capacity utilization</a:t>
            </a:r>
            <a:r>
              <a:rPr lang="en-US" sz="2800" dirty="0" smtClean="0"/>
              <a:t>.</a:t>
            </a:r>
            <a:endParaRPr lang="en-US" sz="2800" dirty="0" smtClean="0"/>
          </a:p>
        </p:txBody>
      </p:sp>
      <p:sp>
        <p:nvSpPr>
          <p:cNvPr id="13316" name="Date Placeholder 3"/>
          <p:cNvSpPr>
            <a:spLocks noGrp="1"/>
          </p:cNvSpPr>
          <p:nvPr>
            <p:ph type="dt" sz="quarter" idx="10"/>
          </p:nvPr>
        </p:nvSpPr>
        <p:spPr>
          <a:noFill/>
        </p:spPr>
        <p:txBody>
          <a:bodyPr/>
          <a:lstStyle/>
          <a:p>
            <a:fld id="{DA13C6A4-38DF-4E87-A816-17730C15494E}"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INDUSTRIAL DEVELOPMENT OF NIGERIA</a:t>
            </a:r>
            <a:endParaRPr lang="en-US" sz="2800" b="1" dirty="0" smtClean="0">
              <a:solidFill>
                <a:srgbClr val="0000FF"/>
              </a:solidFill>
            </a:endParaRPr>
          </a:p>
        </p:txBody>
      </p:sp>
      <p:sp>
        <p:nvSpPr>
          <p:cNvPr id="20483" name="Rectangle 3"/>
          <p:cNvSpPr>
            <a:spLocks noGrp="1" noChangeArrowheads="1"/>
          </p:cNvSpPr>
          <p:nvPr>
            <p:ph type="body" idx="1"/>
          </p:nvPr>
        </p:nvSpPr>
        <p:spPr/>
        <p:txBody>
          <a:bodyPr/>
          <a:lstStyle/>
          <a:p>
            <a:pPr algn="just" eaLnBrk="1" hangingPunct="1">
              <a:buFont typeface="Arial" pitchFamily="34" charset="0"/>
              <a:buChar char="•"/>
            </a:pPr>
            <a:r>
              <a:rPr lang="en-US" sz="2400" dirty="0" smtClean="0"/>
              <a:t>Prior to independence, Nigeria had very low industrial development.</a:t>
            </a:r>
          </a:p>
          <a:p>
            <a:pPr algn="just" eaLnBrk="1" hangingPunct="1">
              <a:buFont typeface="Arial" pitchFamily="34" charset="0"/>
              <a:buChar char="•"/>
            </a:pPr>
            <a:r>
              <a:rPr lang="en-US" sz="2400" dirty="0" smtClean="0"/>
              <a:t>The colonialists were more concerned with exporting raw materials from Nigeria to feed industries in Europe prior to independence.</a:t>
            </a:r>
          </a:p>
          <a:p>
            <a:pPr algn="just" eaLnBrk="1" hangingPunct="1">
              <a:buFont typeface="Arial" pitchFamily="34" charset="0"/>
              <a:buChar char="•"/>
            </a:pPr>
            <a:r>
              <a:rPr lang="en-US" sz="2400" dirty="0" smtClean="0"/>
              <a:t>At independence the need for import substitution drove the industrialization policy of the central and regional governments in Nigeria.</a:t>
            </a:r>
          </a:p>
          <a:p>
            <a:pPr algn="just" eaLnBrk="1" hangingPunct="1">
              <a:buFont typeface="Arial" pitchFamily="34" charset="0"/>
              <a:buChar char="•"/>
            </a:pPr>
            <a:r>
              <a:rPr lang="en-US" sz="2400" dirty="0" smtClean="0"/>
              <a:t>At </a:t>
            </a:r>
            <a:r>
              <a:rPr lang="en-US" sz="2400" dirty="0" smtClean="0"/>
              <a:t>independence in 1960, Nigeria had a total of 389 industrial establishments.</a:t>
            </a:r>
            <a:endParaRPr lang="en-US" sz="2400" dirty="0" smtClean="0"/>
          </a:p>
          <a:p>
            <a:pPr algn="just" eaLnBrk="1" hangingPunct="1">
              <a:buFont typeface="Arial" pitchFamily="34" charset="0"/>
              <a:buChar char="•"/>
            </a:pPr>
            <a:endParaRPr lang="en-US" sz="2400" dirty="0" smtClean="0"/>
          </a:p>
          <a:p>
            <a:pPr algn="just" eaLnBrk="1" hangingPunct="1">
              <a:buFont typeface="Arial" pitchFamily="34" charset="0"/>
              <a:buChar char="•"/>
            </a:pPr>
            <a:endParaRPr lang="en-US" sz="2400" dirty="0" smtClean="0"/>
          </a:p>
          <a:p>
            <a:pPr algn="just" eaLnBrk="1" hangingPunct="1"/>
            <a:endParaRPr lang="en-US" sz="3300" dirty="0" smtClean="0"/>
          </a:p>
          <a:p>
            <a:pPr eaLnBrk="1" hangingPunct="1">
              <a:buNone/>
            </a:pPr>
            <a:endParaRPr lang="en-US" sz="3300"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2:01 PM</a:t>
            </a:fld>
            <a:endParaRPr lang="en-US"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INDUSTRIAL DEVELOPMENT OF NIGERIA</a:t>
            </a:r>
            <a:endParaRPr lang="en-US" sz="2800" b="1" dirty="0" smtClean="0">
              <a:solidFill>
                <a:srgbClr val="0000FF"/>
              </a:solidFill>
            </a:endParaRPr>
          </a:p>
        </p:txBody>
      </p:sp>
      <p:sp>
        <p:nvSpPr>
          <p:cNvPr id="20483" name="Rectangle 3"/>
          <p:cNvSpPr>
            <a:spLocks noGrp="1" noChangeArrowheads="1"/>
          </p:cNvSpPr>
          <p:nvPr>
            <p:ph type="body" idx="1"/>
          </p:nvPr>
        </p:nvSpPr>
        <p:spPr/>
        <p:txBody>
          <a:bodyPr/>
          <a:lstStyle/>
          <a:p>
            <a:pPr algn="just" eaLnBrk="1" hangingPunct="1">
              <a:buFont typeface="Arial" pitchFamily="34" charset="0"/>
              <a:buChar char="•"/>
            </a:pPr>
            <a:r>
              <a:rPr lang="en-US" sz="2400" dirty="0" smtClean="0"/>
              <a:t>Four years after independence in </a:t>
            </a:r>
            <a:r>
              <a:rPr lang="en-US" sz="2400" dirty="0" smtClean="0"/>
              <a:t>1964, Nigeria had about 687 manufacturing establishments which increased to 776 in 1965. </a:t>
            </a:r>
            <a:endParaRPr lang="en-US" sz="2400" dirty="0" smtClean="0"/>
          </a:p>
          <a:p>
            <a:pPr algn="just" eaLnBrk="1" hangingPunct="1">
              <a:buFont typeface="Arial" pitchFamily="34" charset="0"/>
              <a:buChar char="•"/>
            </a:pPr>
            <a:endParaRPr lang="en-US" sz="2400" dirty="0" smtClean="0"/>
          </a:p>
          <a:p>
            <a:pPr algn="just" eaLnBrk="1" hangingPunct="1">
              <a:buFont typeface="Arial" pitchFamily="34" charset="0"/>
              <a:buChar char="•"/>
            </a:pPr>
            <a:r>
              <a:rPr lang="en-US" sz="2400" dirty="0" smtClean="0"/>
              <a:t>At the peak of the oil boom in 1975, Nigeria had 1290 manufacturing establishments.</a:t>
            </a:r>
          </a:p>
          <a:p>
            <a:pPr algn="just" eaLnBrk="1" hangingPunct="1">
              <a:buFont typeface="Arial" pitchFamily="34" charset="0"/>
              <a:buChar char="•"/>
            </a:pPr>
            <a:endParaRPr lang="en-US" sz="2400" dirty="0" smtClean="0"/>
          </a:p>
          <a:p>
            <a:pPr algn="just" eaLnBrk="1" hangingPunct="1">
              <a:buFont typeface="Arial" pitchFamily="34" charset="0"/>
              <a:buChar char="•"/>
            </a:pPr>
            <a:endParaRPr lang="en-US" sz="2400" dirty="0" smtClean="0"/>
          </a:p>
          <a:p>
            <a:pPr algn="just" eaLnBrk="1" hangingPunct="1"/>
            <a:endParaRPr lang="en-US" sz="3300" dirty="0" smtClean="0"/>
          </a:p>
          <a:p>
            <a:pPr eaLnBrk="1" hangingPunct="1">
              <a:buNone/>
            </a:pPr>
            <a:endParaRPr lang="en-US" sz="3300"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2:03 PM</a:t>
            </a:fld>
            <a:endParaRPr lang="en-US"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INDUSTRIAL DEVELOPMENT OF NIGERIA</a:t>
            </a:r>
            <a:endParaRPr lang="en-US" sz="2800" b="1" dirty="0" smtClean="0">
              <a:solidFill>
                <a:srgbClr val="0000FF"/>
              </a:solidFill>
            </a:endParaRPr>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8:36 AM</a:t>
            </a:fld>
            <a:endParaRPr lang="en-US" smtClean="0"/>
          </a:p>
        </p:txBody>
      </p:sp>
      <p:graphicFrame>
        <p:nvGraphicFramePr>
          <p:cNvPr id="6" name="Table 5"/>
          <p:cNvGraphicFramePr>
            <a:graphicFrameLocks noGrp="1"/>
          </p:cNvGraphicFramePr>
          <p:nvPr/>
        </p:nvGraphicFramePr>
        <p:xfrm>
          <a:off x="304798" y="2834640"/>
          <a:ext cx="8610601" cy="1356360"/>
        </p:xfrm>
        <a:graphic>
          <a:graphicData uri="http://schemas.openxmlformats.org/drawingml/2006/table">
            <a:tbl>
              <a:tblPr/>
              <a:tblGrid>
                <a:gridCol w="1229947"/>
                <a:gridCol w="1229947"/>
                <a:gridCol w="1229947"/>
                <a:gridCol w="1229947"/>
                <a:gridCol w="1229947"/>
                <a:gridCol w="1229947"/>
                <a:gridCol w="1230919"/>
              </a:tblGrid>
              <a:tr h="678180">
                <a:tc>
                  <a:txBody>
                    <a:bodyPr/>
                    <a:lstStyle/>
                    <a:p>
                      <a:pPr algn="just">
                        <a:lnSpc>
                          <a:spcPct val="150000"/>
                        </a:lnSpc>
                        <a:spcAft>
                          <a:spcPts val="0"/>
                        </a:spcAft>
                      </a:pPr>
                      <a:r>
                        <a:rPr lang="en-US" sz="1800" b="1" dirty="0">
                          <a:latin typeface="Times New Roman" pitchFamily="18" charset="0"/>
                          <a:ea typeface="Cambria"/>
                          <a:cs typeface="Times New Roman" pitchFamily="18" charset="0"/>
                        </a:rPr>
                        <a:t>Period</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dirty="0">
                          <a:latin typeface="Times New Roman" pitchFamily="18" charset="0"/>
                          <a:ea typeface="Cambria"/>
                          <a:cs typeface="Times New Roman" pitchFamily="18" charset="0"/>
                        </a:rPr>
                        <a:t>1960-1970</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dirty="0">
                          <a:latin typeface="Times New Roman" pitchFamily="18" charset="0"/>
                          <a:ea typeface="Cambria"/>
                          <a:cs typeface="Times New Roman" pitchFamily="18" charset="0"/>
                        </a:rPr>
                        <a:t>1971-1980</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a:latin typeface="Times New Roman" pitchFamily="18" charset="0"/>
                          <a:ea typeface="Cambria"/>
                          <a:cs typeface="Times New Roman" pitchFamily="18" charset="0"/>
                        </a:rPr>
                        <a:t>1981-1990</a:t>
                      </a:r>
                      <a:endParaRPr lang="en-US" sz="1800" b="1">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a:latin typeface="Times New Roman" pitchFamily="18" charset="0"/>
                          <a:ea typeface="Cambria"/>
                          <a:cs typeface="Times New Roman" pitchFamily="18" charset="0"/>
                        </a:rPr>
                        <a:t>1991-2000</a:t>
                      </a:r>
                      <a:endParaRPr lang="en-US" sz="1800" b="1">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a:latin typeface="Times New Roman" pitchFamily="18" charset="0"/>
                          <a:ea typeface="Cambria"/>
                          <a:cs typeface="Times New Roman" pitchFamily="18" charset="0"/>
                        </a:rPr>
                        <a:t>2001-2010</a:t>
                      </a:r>
                      <a:endParaRPr lang="en-US" sz="1800" b="1">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a:latin typeface="Times New Roman" pitchFamily="18" charset="0"/>
                          <a:ea typeface="Cambria"/>
                          <a:cs typeface="Times New Roman" pitchFamily="18" charset="0"/>
                        </a:rPr>
                        <a:t>2011-2015</a:t>
                      </a:r>
                      <a:endParaRPr lang="en-US" sz="1800" b="1">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8180">
                <a:tc>
                  <a:txBody>
                    <a:bodyPr/>
                    <a:lstStyle/>
                    <a:p>
                      <a:pPr algn="just">
                        <a:lnSpc>
                          <a:spcPct val="150000"/>
                        </a:lnSpc>
                        <a:spcAft>
                          <a:spcPts val="0"/>
                        </a:spcAft>
                      </a:pPr>
                      <a:r>
                        <a:rPr lang="en-US" sz="1800" b="1">
                          <a:latin typeface="Times New Roman" pitchFamily="18" charset="0"/>
                          <a:ea typeface="Cambria"/>
                          <a:cs typeface="Times New Roman" pitchFamily="18" charset="0"/>
                        </a:rPr>
                        <a:t>Percentage</a:t>
                      </a:r>
                      <a:endParaRPr lang="en-US" sz="1800" b="1">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dirty="0">
                          <a:latin typeface="Times New Roman" pitchFamily="18" charset="0"/>
                          <a:ea typeface="Cambria"/>
                          <a:cs typeface="Times New Roman" pitchFamily="18" charset="0"/>
                        </a:rPr>
                        <a:t>6.6</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dirty="0">
                          <a:latin typeface="Times New Roman" pitchFamily="18" charset="0"/>
                          <a:ea typeface="Cambria"/>
                          <a:cs typeface="Times New Roman" pitchFamily="18" charset="0"/>
                        </a:rPr>
                        <a:t>7.3</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dirty="0">
                          <a:latin typeface="Times New Roman" pitchFamily="18" charset="0"/>
                          <a:ea typeface="Cambria"/>
                          <a:cs typeface="Times New Roman" pitchFamily="18" charset="0"/>
                        </a:rPr>
                        <a:t>6.1</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dirty="0">
                          <a:latin typeface="Times New Roman" pitchFamily="18" charset="0"/>
                          <a:ea typeface="Cambria"/>
                          <a:cs typeface="Times New Roman" pitchFamily="18" charset="0"/>
                        </a:rPr>
                        <a:t>4.9</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dirty="0">
                          <a:latin typeface="Times New Roman" pitchFamily="18" charset="0"/>
                          <a:ea typeface="Cambria"/>
                          <a:cs typeface="Times New Roman" pitchFamily="18" charset="0"/>
                        </a:rPr>
                        <a:t>3.9</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dirty="0">
                          <a:latin typeface="Times New Roman" pitchFamily="18" charset="0"/>
                          <a:ea typeface="Cambria"/>
                          <a:cs typeface="Times New Roman" pitchFamily="18" charset="0"/>
                        </a:rPr>
                        <a:t>4.8</a:t>
                      </a:r>
                      <a:endParaRPr lang="en-US" sz="1800" b="1" dirty="0">
                        <a:latin typeface="Times New Roman" pitchFamily="18" charset="0"/>
                        <a:ea typeface="Batang"/>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96257" name="Rectangle 1"/>
          <p:cNvSpPr>
            <a:spLocks noChangeArrowheads="1"/>
          </p:cNvSpPr>
          <p:nvPr/>
        </p:nvSpPr>
        <p:spPr bwMode="auto">
          <a:xfrm>
            <a:off x="228600" y="2133600"/>
            <a:ext cx="8153400"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dirty="0" smtClean="0">
                <a:ln>
                  <a:noFill/>
                </a:ln>
                <a:solidFill>
                  <a:schemeClr val="tx1"/>
                </a:solidFill>
                <a:effectLst/>
                <a:latin typeface="Times New Roman" pitchFamily="18" charset="0"/>
                <a:ea typeface="Batang" pitchFamily="18" charset="-127"/>
                <a:cs typeface="Times New Roman" pitchFamily="18" charset="0"/>
              </a:rPr>
              <a:t>Table 1: Percentage contribution of manufacturing to Nigeria’s GDP (1960-2015)</a:t>
            </a:r>
            <a:endParaRPr kumimoji="0" lang="en-US" altLang="ko-KR" sz="1600" b="1"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ELECTRICITY POWER GENERATION IN NIGERIA</a:t>
            </a:r>
            <a:endParaRPr lang="en-US" sz="2800" b="1" dirty="0" smtClean="0">
              <a:solidFill>
                <a:srgbClr val="0000FF"/>
              </a:solidFill>
            </a:endParaRPr>
          </a:p>
        </p:txBody>
      </p:sp>
      <p:sp>
        <p:nvSpPr>
          <p:cNvPr id="20483" name="Rectangle 3"/>
          <p:cNvSpPr>
            <a:spLocks noGrp="1" noChangeArrowheads="1"/>
          </p:cNvSpPr>
          <p:nvPr>
            <p:ph type="body" idx="1"/>
          </p:nvPr>
        </p:nvSpPr>
        <p:spPr/>
        <p:txBody>
          <a:bodyPr/>
          <a:lstStyle/>
          <a:p>
            <a:pPr eaLnBrk="1" hangingPunct="1">
              <a:buFontTx/>
              <a:buNone/>
            </a:pPr>
            <a:endParaRPr lang="en-US" sz="2400" dirty="0" smtClean="0">
              <a:solidFill>
                <a:srgbClr val="CC3300"/>
              </a:solidFill>
            </a:endParaRPr>
          </a:p>
          <a:p>
            <a:pPr algn="just" eaLnBrk="1" hangingPunct="1"/>
            <a:r>
              <a:rPr lang="en-US" sz="3300" dirty="0" smtClean="0"/>
              <a:t>Electricity generation in Nigeria began in 1896 with two 30kw diesel generators</a:t>
            </a:r>
            <a:r>
              <a:rPr lang="en-US" sz="3300" dirty="0" smtClean="0"/>
              <a:t>.</a:t>
            </a:r>
          </a:p>
          <a:p>
            <a:pPr algn="just" eaLnBrk="1" hangingPunct="1"/>
            <a:r>
              <a:rPr lang="en-US" sz="3300" dirty="0" smtClean="0"/>
              <a:t>At early stages, </a:t>
            </a:r>
            <a:r>
              <a:rPr lang="en-US" sz="3600" dirty="0" smtClean="0"/>
              <a:t>power generation was done by individual power generating units scattered in cities and towns across the country.</a:t>
            </a:r>
            <a:endParaRPr lang="en-US" sz="3300" dirty="0" smtClean="0"/>
          </a:p>
          <a:p>
            <a:pPr eaLnBrk="1" hangingPunct="1">
              <a:buNone/>
            </a:pPr>
            <a:endParaRPr lang="en-US" sz="3300"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10:02 AM</a:t>
            </a:fld>
            <a:endParaRPr lang="en-US"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ELECTRICITY POWER GENERATION IN NIGERIA</a:t>
            </a:r>
            <a:endParaRPr lang="en-US" sz="2800" b="1" dirty="0" smtClean="0">
              <a:solidFill>
                <a:srgbClr val="0000FF"/>
              </a:solidFill>
            </a:endParaRPr>
          </a:p>
        </p:txBody>
      </p:sp>
      <p:sp>
        <p:nvSpPr>
          <p:cNvPr id="20483" name="Rectangle 3"/>
          <p:cNvSpPr>
            <a:spLocks noGrp="1" noChangeArrowheads="1"/>
          </p:cNvSpPr>
          <p:nvPr>
            <p:ph type="body" idx="1"/>
          </p:nvPr>
        </p:nvSpPr>
        <p:spPr/>
        <p:txBody>
          <a:bodyPr/>
          <a:lstStyle/>
          <a:p>
            <a:pPr algn="just" eaLnBrk="1" hangingPunct="1"/>
            <a:r>
              <a:rPr lang="en-US" sz="2400" dirty="0" smtClean="0"/>
              <a:t>A government body ECN was formed to centralize and manage power </a:t>
            </a:r>
            <a:r>
              <a:rPr lang="en-US" sz="2400" dirty="0" smtClean="0"/>
              <a:t>generation, transmission and </a:t>
            </a:r>
            <a:r>
              <a:rPr lang="en-US" sz="2400" dirty="0" smtClean="0"/>
              <a:t>distribution in 1950.</a:t>
            </a:r>
          </a:p>
          <a:p>
            <a:pPr algn="just" eaLnBrk="1" hangingPunct="1">
              <a:buNone/>
            </a:pPr>
            <a:endParaRPr lang="en-US" sz="2400" dirty="0" smtClean="0"/>
          </a:p>
          <a:p>
            <a:pPr algn="just" eaLnBrk="1" hangingPunct="1"/>
            <a:r>
              <a:rPr lang="en-US" sz="2400" dirty="0" smtClean="0"/>
              <a:t>The national grid came into existence in 1950 and centralized power generation, transmission and distribution</a:t>
            </a:r>
            <a:r>
              <a:rPr lang="en-US" sz="2400" dirty="0" smtClean="0"/>
              <a:t>.</a:t>
            </a:r>
          </a:p>
          <a:p>
            <a:pPr algn="just" eaLnBrk="1" hangingPunct="1"/>
            <a:endParaRPr lang="en-US" sz="2400" dirty="0" smtClean="0"/>
          </a:p>
          <a:p>
            <a:pPr algn="just" eaLnBrk="1" hangingPunct="1"/>
            <a:r>
              <a:rPr lang="en-US" sz="2400" dirty="0" smtClean="0"/>
              <a:t>Another government body NDA was formed in 1962 to tap and manager hydropower potentials of the Niger River.</a:t>
            </a:r>
            <a:endParaRPr lang="en-US" sz="2400" dirty="0" smtClean="0"/>
          </a:p>
          <a:p>
            <a:pPr algn="just" eaLnBrk="1" hangingPunct="1"/>
            <a:endParaRPr lang="en-US" sz="2400" dirty="0" smtClean="0"/>
          </a:p>
          <a:p>
            <a:pPr algn="just" eaLnBrk="1" hangingPunct="1"/>
            <a:endParaRPr lang="en-US" sz="3300" dirty="0" smtClean="0"/>
          </a:p>
          <a:p>
            <a:pPr eaLnBrk="1" hangingPunct="1">
              <a:buNone/>
            </a:pPr>
            <a:endParaRPr lang="en-US" sz="3300"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7:38 PM</a:t>
            </a:fld>
            <a:endParaRPr lang="en-US"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ELECTRICITY POWER GENERATION IN NIGERIA</a:t>
            </a:r>
            <a:endParaRPr lang="en-US" sz="2800" b="1" dirty="0" smtClean="0">
              <a:solidFill>
                <a:srgbClr val="0000FF"/>
              </a:solidFill>
            </a:endParaRPr>
          </a:p>
        </p:txBody>
      </p:sp>
      <p:sp>
        <p:nvSpPr>
          <p:cNvPr id="20483" name="Rectangle 3"/>
          <p:cNvSpPr>
            <a:spLocks noGrp="1" noChangeArrowheads="1"/>
          </p:cNvSpPr>
          <p:nvPr>
            <p:ph type="body" idx="1"/>
          </p:nvPr>
        </p:nvSpPr>
        <p:spPr>
          <a:xfrm>
            <a:off x="457200" y="1295400"/>
            <a:ext cx="8229600" cy="4876800"/>
          </a:xfrm>
        </p:spPr>
        <p:txBody>
          <a:bodyPr/>
          <a:lstStyle/>
          <a:p>
            <a:pPr algn="just" eaLnBrk="1" hangingPunct="1"/>
            <a:r>
              <a:rPr lang="en-US" sz="2400" b="1" dirty="0" smtClean="0"/>
              <a:t>NDA built the first hydropower station on the Niger River in 1968 with an initial capacity of 4x80MW.</a:t>
            </a:r>
          </a:p>
          <a:p>
            <a:pPr algn="just" eaLnBrk="1" hangingPunct="1"/>
            <a:endParaRPr lang="en-US" sz="2400" b="1" dirty="0" smtClean="0"/>
          </a:p>
          <a:p>
            <a:pPr algn="just" eaLnBrk="1" hangingPunct="1"/>
            <a:r>
              <a:rPr lang="en-US" sz="2400" b="1" dirty="0" smtClean="0"/>
              <a:t>NDA was merged with ECN in 1972 to create NEPA.</a:t>
            </a:r>
          </a:p>
          <a:p>
            <a:pPr algn="just" eaLnBrk="1" hangingPunct="1"/>
            <a:endParaRPr lang="en-US" sz="2400" b="1" dirty="0" smtClean="0"/>
          </a:p>
          <a:p>
            <a:pPr algn="just" eaLnBrk="1" hangingPunct="1"/>
            <a:r>
              <a:rPr lang="en-US" sz="2400" b="1" dirty="0" smtClean="0"/>
              <a:t>NEPA became and inefficient public enterprise led the government to start the process of its privatization by creating PHCN in 2001.</a:t>
            </a:r>
          </a:p>
          <a:p>
            <a:pPr algn="just" eaLnBrk="1" hangingPunct="1"/>
            <a:endParaRPr lang="en-US" sz="2400" dirty="0" smtClean="0"/>
          </a:p>
          <a:p>
            <a:pPr algn="just" eaLnBrk="1" hangingPunct="1"/>
            <a:endParaRPr lang="en-US" sz="2400" dirty="0" smtClean="0"/>
          </a:p>
          <a:p>
            <a:pPr algn="just" eaLnBrk="1" hangingPunct="1"/>
            <a:endParaRPr lang="en-US" sz="2400" dirty="0" smtClean="0"/>
          </a:p>
          <a:p>
            <a:pPr algn="just" eaLnBrk="1" hangingPunct="1"/>
            <a:endParaRPr lang="en-US" sz="3300" dirty="0" smtClean="0"/>
          </a:p>
          <a:p>
            <a:pPr eaLnBrk="1" hangingPunct="1">
              <a:buNone/>
            </a:pPr>
            <a:endParaRPr lang="en-US" sz="3300"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7:59 PM</a:t>
            </a:fld>
            <a:endParaRPr lang="en-US"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ELECTRICITY POWER GENERATION IN NIGERIA</a:t>
            </a:r>
            <a:endParaRPr lang="en-US" sz="2800" b="1" dirty="0" smtClean="0">
              <a:solidFill>
                <a:srgbClr val="0000FF"/>
              </a:solidFill>
            </a:endParaRPr>
          </a:p>
        </p:txBody>
      </p:sp>
      <p:sp>
        <p:nvSpPr>
          <p:cNvPr id="20483" name="Rectangle 3"/>
          <p:cNvSpPr>
            <a:spLocks noGrp="1" noChangeArrowheads="1"/>
          </p:cNvSpPr>
          <p:nvPr>
            <p:ph type="body" idx="1"/>
          </p:nvPr>
        </p:nvSpPr>
        <p:spPr>
          <a:xfrm>
            <a:off x="457200" y="1295400"/>
            <a:ext cx="8229600" cy="4876800"/>
          </a:xfrm>
        </p:spPr>
        <p:txBody>
          <a:bodyPr/>
          <a:lstStyle/>
          <a:p>
            <a:pPr algn="just" eaLnBrk="1" hangingPunct="1"/>
            <a:r>
              <a:rPr lang="en-US" sz="2400" b="1" dirty="0" smtClean="0"/>
              <a:t>The </a:t>
            </a:r>
            <a:r>
              <a:rPr lang="en-US" sz="2400" b="1" dirty="0" smtClean="0"/>
              <a:t>PHCN was later unbundled in 2013 into 18 successor companies which include six generation, one transmission and 11 distribution companies</a:t>
            </a:r>
            <a:r>
              <a:rPr lang="en-US" sz="2400" b="1" dirty="0" smtClean="0"/>
              <a:t>.</a:t>
            </a:r>
          </a:p>
          <a:p>
            <a:pPr algn="just" eaLnBrk="1" hangingPunct="1"/>
            <a:endParaRPr lang="en-US" sz="2400" b="1" dirty="0" smtClean="0"/>
          </a:p>
          <a:p>
            <a:pPr algn="just" eaLnBrk="1" hangingPunct="1"/>
            <a:r>
              <a:rPr lang="en-US" sz="2400" dirty="0" smtClean="0"/>
              <a:t>As at April 2016, the total installed capacity has risen to 12,000MW, available capacity was about 8,000MW, while actual average generation was about 3,900MW.</a:t>
            </a:r>
          </a:p>
          <a:p>
            <a:pPr algn="just" eaLnBrk="1" hangingPunct="1"/>
            <a:endParaRPr lang="en-US" sz="2400" b="1" dirty="0" smtClean="0"/>
          </a:p>
          <a:p>
            <a:pPr algn="just" eaLnBrk="1" hangingPunct="1"/>
            <a:endParaRPr lang="en-US" sz="2400" dirty="0" smtClean="0"/>
          </a:p>
          <a:p>
            <a:pPr algn="just" eaLnBrk="1" hangingPunct="1"/>
            <a:endParaRPr lang="en-US" sz="2400" dirty="0" smtClean="0"/>
          </a:p>
          <a:p>
            <a:pPr algn="just" eaLnBrk="1" hangingPunct="1"/>
            <a:endParaRPr lang="en-US" sz="3300" dirty="0" smtClean="0"/>
          </a:p>
          <a:p>
            <a:pPr eaLnBrk="1" hangingPunct="1">
              <a:buNone/>
            </a:pPr>
            <a:endParaRPr lang="en-US" sz="3300"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8:03 PM</a:t>
            </a:fld>
            <a:endParaRPr lang="en-US"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STATE OF AUTOMATION IN NIGERIA</a:t>
            </a:r>
            <a:endParaRPr lang="en-US" sz="2800" b="1" dirty="0" smtClean="0">
              <a:solidFill>
                <a:srgbClr val="0000FF"/>
              </a:solidFill>
            </a:endParaRPr>
          </a:p>
        </p:txBody>
      </p:sp>
      <p:sp>
        <p:nvSpPr>
          <p:cNvPr id="20483" name="Rectangle 3"/>
          <p:cNvSpPr>
            <a:spLocks noGrp="1" noChangeArrowheads="1"/>
          </p:cNvSpPr>
          <p:nvPr>
            <p:ph type="body" idx="1"/>
          </p:nvPr>
        </p:nvSpPr>
        <p:spPr/>
        <p:txBody>
          <a:bodyPr/>
          <a:lstStyle/>
          <a:p>
            <a:pPr algn="just" eaLnBrk="1" hangingPunct="1">
              <a:buFont typeface="Arial" pitchFamily="34" charset="0"/>
              <a:buChar char="•"/>
            </a:pPr>
            <a:r>
              <a:rPr lang="en-US" sz="3300" dirty="0" smtClean="0"/>
              <a:t>Less than 5% of industries are automated.</a:t>
            </a:r>
          </a:p>
          <a:p>
            <a:pPr algn="just" eaLnBrk="1" hangingPunct="1"/>
            <a:endParaRPr lang="en-US" sz="3300" dirty="0" smtClean="0"/>
          </a:p>
          <a:p>
            <a:pPr algn="just" eaLnBrk="1" hangingPunct="1"/>
            <a:r>
              <a:rPr lang="en-US" sz="3300" dirty="0" smtClean="0"/>
              <a:t>Automation technologies exist mostly in factories owned by multinationals.</a:t>
            </a:r>
          </a:p>
          <a:p>
            <a:pPr algn="just" eaLnBrk="1" hangingPunct="1"/>
            <a:endParaRPr lang="en-US" sz="3300" dirty="0" smtClean="0"/>
          </a:p>
          <a:p>
            <a:pPr algn="just" eaLnBrk="1" hangingPunct="1"/>
            <a:r>
              <a:rPr lang="en-US" sz="3300" dirty="0" smtClean="0"/>
              <a:t>Factories are powered at least 70% of the time by generators</a:t>
            </a:r>
            <a:r>
              <a:rPr lang="en-US" sz="3300" dirty="0" smtClean="0"/>
              <a:t>.</a:t>
            </a:r>
            <a:endParaRPr lang="en-US" sz="3300"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11:24 AM</a:t>
            </a:fld>
            <a:endParaRPr lang="en-US"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STATE OF AUTOMATION IN NIGERIA CONTD</a:t>
            </a:r>
            <a:endParaRPr lang="en-US" sz="2800" b="1" dirty="0" smtClean="0">
              <a:solidFill>
                <a:srgbClr val="0000FF"/>
              </a:solidFill>
            </a:endParaRPr>
          </a:p>
        </p:txBody>
      </p:sp>
      <p:sp>
        <p:nvSpPr>
          <p:cNvPr id="20483" name="Rectangle 3"/>
          <p:cNvSpPr>
            <a:spLocks noGrp="1" noChangeArrowheads="1"/>
          </p:cNvSpPr>
          <p:nvPr>
            <p:ph type="body" idx="1"/>
          </p:nvPr>
        </p:nvSpPr>
        <p:spPr/>
        <p:txBody>
          <a:bodyPr/>
          <a:lstStyle/>
          <a:p>
            <a:pPr algn="just" eaLnBrk="1" hangingPunct="1">
              <a:buFont typeface="Arial" pitchFamily="34" charset="0"/>
              <a:buChar char="•"/>
            </a:pPr>
            <a:r>
              <a:rPr lang="en-US" sz="3300" dirty="0" smtClean="0"/>
              <a:t>Industries operate on low margins due to lack of electricity.</a:t>
            </a:r>
            <a:endParaRPr lang="en-US" sz="3300" dirty="0" smtClean="0"/>
          </a:p>
          <a:p>
            <a:pPr algn="just" eaLnBrk="1" hangingPunct="1">
              <a:buFont typeface="Arial" pitchFamily="34" charset="0"/>
              <a:buChar char="•"/>
            </a:pPr>
            <a:r>
              <a:rPr lang="en-US" sz="3300" dirty="0" smtClean="0"/>
              <a:t>Introducing automation and robotics technologies would not be profitable to most industries (more than 90%).</a:t>
            </a:r>
          </a:p>
          <a:p>
            <a:pPr algn="just" eaLnBrk="1" hangingPunct="1">
              <a:buFont typeface="Arial" pitchFamily="34" charset="0"/>
              <a:buChar char="•"/>
            </a:pPr>
            <a:r>
              <a:rPr lang="en-US" sz="3300" dirty="0" smtClean="0"/>
              <a:t>Electrification and industrial automation would reduce the cost of good by at least 50%.</a:t>
            </a:r>
            <a:endParaRPr lang="en-US" sz="3300"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11:31 AM</a:t>
            </a:fld>
            <a:endParaRPr lang="en-US"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DISCUSSION</a:t>
            </a:r>
            <a:endParaRPr lang="en-US" sz="2800" b="1" dirty="0" smtClean="0">
              <a:solidFill>
                <a:srgbClr val="0000FF"/>
              </a:solidFill>
            </a:endParaRPr>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8:43 AM</a:t>
            </a:fld>
            <a:endParaRPr lang="en-US" smtClean="0"/>
          </a:p>
        </p:txBody>
      </p:sp>
      <p:graphicFrame>
        <p:nvGraphicFramePr>
          <p:cNvPr id="5" name="Table 4"/>
          <p:cNvGraphicFramePr>
            <a:graphicFrameLocks noGrp="1"/>
          </p:cNvGraphicFramePr>
          <p:nvPr/>
        </p:nvGraphicFramePr>
        <p:xfrm>
          <a:off x="1143000" y="1295400"/>
          <a:ext cx="7010402" cy="5120640"/>
        </p:xfrm>
        <a:graphic>
          <a:graphicData uri="http://schemas.openxmlformats.org/drawingml/2006/table">
            <a:tbl>
              <a:tblPr/>
              <a:tblGrid>
                <a:gridCol w="1401922"/>
                <a:gridCol w="1401922"/>
                <a:gridCol w="1401922"/>
                <a:gridCol w="1401922"/>
                <a:gridCol w="1402714"/>
              </a:tblGrid>
              <a:tr h="762000">
                <a:tc>
                  <a:txBody>
                    <a:bodyPr/>
                    <a:lstStyle/>
                    <a:p>
                      <a:pPr algn="ctr">
                        <a:lnSpc>
                          <a:spcPct val="150000"/>
                        </a:lnSpc>
                        <a:spcAft>
                          <a:spcPts val="0"/>
                        </a:spcAft>
                      </a:pPr>
                      <a:r>
                        <a:rPr lang="en-US" sz="1400" b="1" dirty="0">
                          <a:latin typeface="Cambria"/>
                          <a:ea typeface="Cambria"/>
                        </a:rPr>
                        <a:t>Country</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dirty="0">
                          <a:latin typeface="Cambria"/>
                          <a:ea typeface="Cambria"/>
                        </a:rPr>
                        <a:t>Approximate</a:t>
                      </a:r>
                      <a:endParaRPr lang="en-US" sz="1400" dirty="0">
                        <a:latin typeface="Times New Roman"/>
                        <a:ea typeface="Batang"/>
                      </a:endParaRPr>
                    </a:p>
                    <a:p>
                      <a:pPr algn="ctr">
                        <a:lnSpc>
                          <a:spcPct val="150000"/>
                        </a:lnSpc>
                        <a:spcAft>
                          <a:spcPts val="0"/>
                        </a:spcAft>
                      </a:pPr>
                      <a:r>
                        <a:rPr lang="en-US" sz="1400" b="1" dirty="0">
                          <a:latin typeface="Cambria"/>
                          <a:ea typeface="Cambria"/>
                        </a:rPr>
                        <a:t>Population</a:t>
                      </a:r>
                      <a:endParaRPr lang="en-US" sz="1400" dirty="0">
                        <a:latin typeface="Times New Roman"/>
                        <a:ea typeface="Batang"/>
                      </a:endParaRPr>
                    </a:p>
                    <a:p>
                      <a:pPr algn="ctr">
                        <a:lnSpc>
                          <a:spcPct val="150000"/>
                        </a:lnSpc>
                        <a:spcAft>
                          <a:spcPts val="0"/>
                        </a:spcAft>
                      </a:pPr>
                      <a:r>
                        <a:rPr lang="en-US" sz="1400" b="1" dirty="0">
                          <a:latin typeface="Cambria"/>
                          <a:ea typeface="Cambria"/>
                        </a:rPr>
                        <a:t>(Million)</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latin typeface="Cambria"/>
                          <a:ea typeface="Cambria"/>
                        </a:rPr>
                        <a:t>Approximate </a:t>
                      </a:r>
                      <a:endParaRPr lang="en-US" sz="1400">
                        <a:latin typeface="Times New Roman"/>
                        <a:ea typeface="Batang"/>
                      </a:endParaRPr>
                    </a:p>
                    <a:p>
                      <a:pPr algn="ctr">
                        <a:lnSpc>
                          <a:spcPct val="150000"/>
                        </a:lnSpc>
                        <a:spcAft>
                          <a:spcPts val="0"/>
                        </a:spcAft>
                      </a:pPr>
                      <a:r>
                        <a:rPr lang="en-US" sz="1400" b="1">
                          <a:latin typeface="Cambria"/>
                          <a:ea typeface="Cambria"/>
                        </a:rPr>
                        <a:t>Generation</a:t>
                      </a:r>
                      <a:endParaRPr lang="en-US" sz="1400">
                        <a:latin typeface="Times New Roman"/>
                        <a:ea typeface="Batang"/>
                      </a:endParaRPr>
                    </a:p>
                    <a:p>
                      <a:pPr algn="ctr">
                        <a:lnSpc>
                          <a:spcPct val="150000"/>
                        </a:lnSpc>
                        <a:spcAft>
                          <a:spcPts val="0"/>
                        </a:spcAft>
                      </a:pPr>
                      <a:r>
                        <a:rPr lang="en-US" sz="1400" b="1">
                          <a:latin typeface="Cambria"/>
                          <a:ea typeface="Cambria"/>
                        </a:rPr>
                        <a:t>(GW)</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latin typeface="Cambria"/>
                          <a:ea typeface="Cambria"/>
                        </a:rPr>
                        <a:t>Per Capita Consumption</a:t>
                      </a:r>
                      <a:endParaRPr lang="en-US" sz="1400">
                        <a:latin typeface="Times New Roman"/>
                        <a:ea typeface="Batang"/>
                      </a:endParaRPr>
                    </a:p>
                    <a:p>
                      <a:pPr algn="ctr">
                        <a:lnSpc>
                          <a:spcPct val="150000"/>
                        </a:lnSpc>
                        <a:spcAft>
                          <a:spcPts val="0"/>
                        </a:spcAft>
                      </a:pPr>
                      <a:r>
                        <a:rPr lang="en-US" sz="1400" b="1">
                          <a:latin typeface="Cambria"/>
                          <a:ea typeface="Cambria"/>
                        </a:rPr>
                        <a:t>(GW/Million)</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b="1">
                          <a:latin typeface="Cambria"/>
                          <a:ea typeface="Cambria"/>
                        </a:rPr>
                        <a:t>Status</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USA</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dirty="0">
                          <a:latin typeface="Cambria"/>
                          <a:ea typeface="Cambria"/>
                        </a:rPr>
                        <a:t>300</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813</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2.7100</a:t>
                      </a:r>
                      <a:endParaRPr lang="en-US" sz="140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Developed</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Nigeria</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170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dirty="0">
                          <a:latin typeface="Cambria"/>
                          <a:ea typeface="Cambria"/>
                        </a:rPr>
                        <a:t>4</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0.0235</a:t>
                      </a:r>
                      <a:endParaRPr lang="en-US" sz="140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Developing</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India</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1200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235</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0.1958</a:t>
                      </a:r>
                      <a:endParaRPr lang="en-US" sz="140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Developing</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South Africa</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50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40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0.8000</a:t>
                      </a:r>
                      <a:endParaRPr lang="en-US" sz="1400" dirty="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Developing</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Egypt</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82</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30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0.3659</a:t>
                      </a:r>
                      <a:endParaRPr lang="en-US" sz="1400" dirty="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Developing</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Germany</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80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120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1.5000</a:t>
                      </a:r>
                      <a:endParaRPr lang="en-US" sz="1400" dirty="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Developed</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Ghana</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25</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2</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0.0800</a:t>
                      </a:r>
                      <a:endParaRPr lang="en-US" sz="1400" dirty="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Developing</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Kenya</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44.5</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1.8</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0.0404</a:t>
                      </a:r>
                      <a:endParaRPr lang="en-US" sz="140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Developing</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Singapore</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5.5</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10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1.8182</a:t>
                      </a:r>
                      <a:endParaRPr lang="en-US" sz="140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Developed</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Indonesia</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250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45</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0.1800</a:t>
                      </a:r>
                      <a:endParaRPr lang="en-US" sz="140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Developing</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UAE</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9.5</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18</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1.8947</a:t>
                      </a:r>
                      <a:endParaRPr lang="en-US" sz="1400">
                        <a:latin typeface="Times New Roman"/>
                        <a:ea typeface="Batang"/>
                      </a:endParaRPr>
                    </a:p>
                  </a:txBody>
                  <a:tcPr marL="63500" marR="6350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Developing</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Brazil</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200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100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0.5000</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Developing</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000">
                <a:tc>
                  <a:txBody>
                    <a:bodyPr/>
                    <a:lstStyle/>
                    <a:p>
                      <a:pPr algn="just">
                        <a:lnSpc>
                          <a:spcPct val="150000"/>
                        </a:lnSpc>
                        <a:spcAft>
                          <a:spcPts val="0"/>
                        </a:spcAft>
                      </a:pPr>
                      <a:r>
                        <a:rPr lang="en-US" sz="1400">
                          <a:latin typeface="Cambria"/>
                          <a:ea typeface="Cambria"/>
                        </a:rPr>
                        <a:t>Malaysia</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29.72</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n-US" sz="1400">
                          <a:latin typeface="Cambria"/>
                          <a:ea typeface="Cambria"/>
                        </a:rPr>
                        <a:t>19.023</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a:latin typeface="Cambria"/>
                          <a:ea typeface="Cambria"/>
                        </a:rPr>
                        <a:t>0.6403</a:t>
                      </a:r>
                      <a:endParaRPr lang="en-US" sz="140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400" dirty="0">
                          <a:latin typeface="Cambria"/>
                          <a:ea typeface="Cambria"/>
                        </a:rPr>
                        <a:t>Developing</a:t>
                      </a:r>
                      <a:endParaRPr lang="en-US" sz="1400" dirty="0">
                        <a:latin typeface="Times New Roman"/>
                        <a:ea typeface="Batang"/>
                      </a:endParaRPr>
                    </a:p>
                  </a:txBody>
                  <a:tcPr marL="63500" marR="635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914400" y="914400"/>
            <a:ext cx="7391400" cy="369332"/>
          </a:xfrm>
          <a:prstGeom prst="rect">
            <a:avLst/>
          </a:prstGeom>
        </p:spPr>
        <p:txBody>
          <a:bodyPr wrap="square">
            <a:spAutoFit/>
          </a:bodyPr>
          <a:lstStyle/>
          <a:p>
            <a:r>
              <a:rPr lang="en-US" dirty="0" smtClean="0"/>
              <a:t>Table 2: Per capita energy consumption of some selected countries</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DISCUSSION</a:t>
            </a:r>
            <a:endParaRPr lang="en-US" sz="2800" b="1" dirty="0" smtClean="0">
              <a:solidFill>
                <a:srgbClr val="0000FF"/>
              </a:solidFill>
            </a:endParaRPr>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8:45 AM</a:t>
            </a:fld>
            <a:endParaRPr lang="en-US" smtClean="0"/>
          </a:p>
        </p:txBody>
      </p:sp>
      <p:graphicFrame>
        <p:nvGraphicFramePr>
          <p:cNvPr id="5" name="Table 4"/>
          <p:cNvGraphicFramePr>
            <a:graphicFrameLocks noGrp="1"/>
          </p:cNvGraphicFramePr>
          <p:nvPr/>
        </p:nvGraphicFramePr>
        <p:xfrm>
          <a:off x="1760220" y="2194560"/>
          <a:ext cx="5623560" cy="3718056"/>
        </p:xfrm>
        <a:graphic>
          <a:graphicData uri="http://schemas.openxmlformats.org/drawingml/2006/table">
            <a:tbl>
              <a:tblPr/>
              <a:tblGrid>
                <a:gridCol w="2499360"/>
                <a:gridCol w="3124200"/>
              </a:tblGrid>
              <a:tr h="0">
                <a:tc>
                  <a:txBody>
                    <a:bodyPr/>
                    <a:lstStyle/>
                    <a:p>
                      <a:pPr>
                        <a:lnSpc>
                          <a:spcPct val="150000"/>
                        </a:lnSpc>
                        <a:spcAft>
                          <a:spcPts val="0"/>
                        </a:spcAft>
                      </a:pPr>
                      <a:r>
                        <a:rPr lang="en-US" sz="1800" b="1" dirty="0">
                          <a:latin typeface="Cambria"/>
                          <a:ea typeface="Cambria"/>
                        </a:rPr>
                        <a:t>Country</a:t>
                      </a:r>
                      <a:endParaRPr lang="en-US" sz="1800" dirty="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b="1">
                          <a:latin typeface="Cambria"/>
                          <a:ea typeface="Cambria"/>
                        </a:rPr>
                        <a:t>Contribution  of Manufacturing to GDP</a:t>
                      </a:r>
                      <a:endParaRPr lang="en-US" sz="1800">
                        <a:latin typeface="Times New Roman"/>
                        <a:ea typeface="Batang"/>
                      </a:endParaRPr>
                    </a:p>
                    <a:p>
                      <a:pPr algn="ctr">
                        <a:lnSpc>
                          <a:spcPct val="150000"/>
                        </a:lnSpc>
                        <a:spcAft>
                          <a:spcPts val="0"/>
                        </a:spcAft>
                      </a:pPr>
                      <a:r>
                        <a:rPr lang="en-US" sz="1800" b="1">
                          <a:latin typeface="Cambria"/>
                          <a:ea typeface="Cambria"/>
                        </a:rPr>
                        <a:t>(%)</a:t>
                      </a:r>
                      <a:endParaRPr lang="en-US" sz="180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1800" dirty="0">
                          <a:latin typeface="Cambria"/>
                          <a:ea typeface="Cambria"/>
                        </a:rPr>
                        <a:t>Nigeria</a:t>
                      </a:r>
                      <a:endParaRPr lang="en-US" sz="1800" dirty="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a:latin typeface="Cambria"/>
                          <a:ea typeface="Cambria"/>
                        </a:rPr>
                        <a:t>5</a:t>
                      </a:r>
                      <a:endParaRPr lang="en-US" sz="180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1800" dirty="0">
                          <a:latin typeface="Cambria"/>
                          <a:ea typeface="Cambria"/>
                        </a:rPr>
                        <a:t>Malaysia</a:t>
                      </a:r>
                      <a:endParaRPr lang="en-US" sz="1800" dirty="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a:latin typeface="Cambria"/>
                          <a:ea typeface="Cambria"/>
                        </a:rPr>
                        <a:t>26</a:t>
                      </a:r>
                      <a:endParaRPr lang="en-US" sz="180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1800">
                          <a:latin typeface="Cambria"/>
                          <a:ea typeface="Cambria"/>
                        </a:rPr>
                        <a:t>Germany</a:t>
                      </a:r>
                      <a:endParaRPr lang="en-US" sz="180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dirty="0">
                          <a:latin typeface="Cambria"/>
                          <a:ea typeface="Cambria"/>
                        </a:rPr>
                        <a:t>25.8</a:t>
                      </a:r>
                      <a:endParaRPr lang="en-US" sz="1800" dirty="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1800">
                          <a:latin typeface="Cambria"/>
                          <a:ea typeface="Cambria"/>
                        </a:rPr>
                        <a:t>India</a:t>
                      </a:r>
                      <a:endParaRPr lang="en-US" sz="180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dirty="0">
                          <a:latin typeface="Cambria"/>
                          <a:ea typeface="Cambria"/>
                        </a:rPr>
                        <a:t>17.18</a:t>
                      </a:r>
                      <a:endParaRPr lang="en-US" sz="1800" dirty="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1800">
                          <a:latin typeface="Cambria"/>
                          <a:ea typeface="Cambria"/>
                        </a:rPr>
                        <a:t>South Africa</a:t>
                      </a:r>
                      <a:endParaRPr lang="en-US" sz="180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dirty="0">
                          <a:latin typeface="Cambria"/>
                          <a:ea typeface="Cambria"/>
                        </a:rPr>
                        <a:t>14</a:t>
                      </a:r>
                      <a:endParaRPr lang="en-US" sz="1800" dirty="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1800">
                          <a:latin typeface="Cambria"/>
                          <a:ea typeface="Cambria"/>
                        </a:rPr>
                        <a:t>Indonesia</a:t>
                      </a:r>
                      <a:endParaRPr lang="en-US" sz="180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dirty="0">
                          <a:latin typeface="Cambria"/>
                          <a:ea typeface="Cambria"/>
                        </a:rPr>
                        <a:t>27</a:t>
                      </a:r>
                      <a:endParaRPr lang="en-US" sz="1800" dirty="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just">
                        <a:lnSpc>
                          <a:spcPct val="150000"/>
                        </a:lnSpc>
                        <a:spcAft>
                          <a:spcPts val="0"/>
                        </a:spcAft>
                      </a:pPr>
                      <a:r>
                        <a:rPr lang="en-US" sz="1800">
                          <a:latin typeface="Cambria"/>
                          <a:ea typeface="Cambria"/>
                        </a:rPr>
                        <a:t>Kenya</a:t>
                      </a:r>
                      <a:endParaRPr lang="en-US" sz="180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800" dirty="0">
                          <a:latin typeface="Cambria"/>
                          <a:ea typeface="Cambria"/>
                        </a:rPr>
                        <a:t>6</a:t>
                      </a:r>
                      <a:endParaRPr lang="en-US" sz="1800" dirty="0">
                        <a:latin typeface="Times New Roman"/>
                        <a:ea typeface="Batang"/>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762000" y="1600200"/>
            <a:ext cx="8153400" cy="369332"/>
          </a:xfrm>
          <a:prstGeom prst="rect">
            <a:avLst/>
          </a:prstGeom>
        </p:spPr>
        <p:txBody>
          <a:bodyPr wrap="square">
            <a:spAutoFit/>
          </a:bodyPr>
          <a:lstStyle/>
          <a:p>
            <a:r>
              <a:rPr lang="en-US" dirty="0" smtClean="0"/>
              <a:t>Table 3: Percentage contribution of manufacturing to GDP of some countries</a:t>
            </a:r>
            <a:endParaRPr lang="en-US" dirty="0"/>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274638"/>
            <a:ext cx="8229600" cy="792162"/>
          </a:xfrm>
        </p:spPr>
        <p:txBody>
          <a:bodyPr/>
          <a:lstStyle/>
          <a:p>
            <a:pPr eaLnBrk="1" hangingPunct="1"/>
            <a:r>
              <a:rPr lang="en-US" sz="2800" b="1" dirty="0" smtClean="0">
                <a:solidFill>
                  <a:srgbClr val="0000FF"/>
                </a:solidFill>
              </a:rPr>
              <a:t>DISCUSSION</a:t>
            </a:r>
            <a:endParaRPr lang="en-US" sz="2800" b="1" dirty="0" smtClean="0">
              <a:solidFill>
                <a:srgbClr val="0000FF"/>
              </a:solidFill>
            </a:endParaRPr>
          </a:p>
        </p:txBody>
      </p:sp>
      <p:sp>
        <p:nvSpPr>
          <p:cNvPr id="20483" name="Rectangle 3"/>
          <p:cNvSpPr>
            <a:spLocks noGrp="1" noChangeArrowheads="1"/>
          </p:cNvSpPr>
          <p:nvPr>
            <p:ph type="body" idx="1"/>
          </p:nvPr>
        </p:nvSpPr>
        <p:spPr/>
        <p:txBody>
          <a:bodyPr/>
          <a:lstStyle/>
          <a:p>
            <a:pPr algn="just" eaLnBrk="1" hangingPunct="1">
              <a:buFont typeface="Arial" pitchFamily="34" charset="0"/>
              <a:buChar char="•"/>
            </a:pPr>
            <a:r>
              <a:rPr lang="en-US" sz="2800" b="1" dirty="0" smtClean="0"/>
              <a:t>Emergency declared in the power sector in 2007.</a:t>
            </a:r>
          </a:p>
          <a:p>
            <a:pPr algn="just" eaLnBrk="1" hangingPunct="1">
              <a:buNone/>
            </a:pPr>
            <a:endParaRPr lang="en-US" sz="2800" b="1" dirty="0" smtClean="0"/>
          </a:p>
          <a:p>
            <a:pPr algn="just" eaLnBrk="1" hangingPunct="1">
              <a:buFont typeface="Arial" pitchFamily="34" charset="0"/>
              <a:buChar char="•"/>
            </a:pPr>
            <a:r>
              <a:rPr lang="en-US" sz="2800" b="1" dirty="0" smtClean="0"/>
              <a:t>Power sector completely privatized in 2013</a:t>
            </a:r>
            <a:r>
              <a:rPr lang="en-US" sz="2800" b="1" dirty="0" smtClean="0"/>
              <a:t>.</a:t>
            </a:r>
          </a:p>
          <a:p>
            <a:pPr algn="just" eaLnBrk="1" hangingPunct="1">
              <a:buNone/>
            </a:pPr>
            <a:endParaRPr lang="en-US" sz="2800" b="1" dirty="0" smtClean="0"/>
          </a:p>
          <a:p>
            <a:pPr algn="just" eaLnBrk="1" hangingPunct="1">
              <a:buFont typeface="Arial" pitchFamily="34" charset="0"/>
              <a:buChar char="•"/>
            </a:pPr>
            <a:r>
              <a:rPr lang="en-US" sz="2800" b="1" dirty="0" smtClean="0"/>
              <a:t>Privatization </a:t>
            </a:r>
            <a:r>
              <a:rPr lang="en-US" sz="2800" b="1" dirty="0" smtClean="0"/>
              <a:t>has not achieved its objectives because it was </a:t>
            </a:r>
            <a:r>
              <a:rPr lang="en-US" sz="2800" b="1" dirty="0" smtClean="0"/>
              <a:t>not properly </a:t>
            </a:r>
            <a:r>
              <a:rPr lang="en-US" sz="2800" b="1" dirty="0" smtClean="0"/>
              <a:t>done.</a:t>
            </a:r>
            <a:endParaRPr lang="en-US" sz="2800" b="1" dirty="0" smtClean="0"/>
          </a:p>
        </p:txBody>
      </p:sp>
      <p:sp>
        <p:nvSpPr>
          <p:cNvPr id="20484" name="Date Placeholder 3"/>
          <p:cNvSpPr>
            <a:spLocks noGrp="1"/>
          </p:cNvSpPr>
          <p:nvPr>
            <p:ph type="dt" sz="quarter" idx="10"/>
          </p:nvPr>
        </p:nvSpPr>
        <p:spPr>
          <a:noFill/>
        </p:spPr>
        <p:txBody>
          <a:bodyPr/>
          <a:lstStyle/>
          <a:p>
            <a:fld id="{46184935-9794-4854-9701-DF60095B2629}" type="datetime12">
              <a:rPr lang="en-US" smtClean="0"/>
              <a:pPr/>
              <a:t>8:44 AM</a:t>
            </a:fld>
            <a:endParaRPr lang="en-US"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
          <p:cNvSpPr>
            <a:spLocks noGrp="1" noChangeArrowheads="1"/>
          </p:cNvSpPr>
          <p:nvPr>
            <p:ph type="body" idx="1"/>
          </p:nvPr>
        </p:nvSpPr>
        <p:spPr/>
        <p:txBody>
          <a:bodyPr/>
          <a:lstStyle/>
          <a:p>
            <a:pPr algn="ctr" eaLnBrk="1" hangingPunct="1">
              <a:buFontTx/>
              <a:buNone/>
            </a:pPr>
            <a:endParaRPr lang="en-US" sz="4000" b="1" dirty="0" smtClean="0">
              <a:solidFill>
                <a:srgbClr val="0000FF"/>
              </a:solidFill>
            </a:endParaRPr>
          </a:p>
          <a:p>
            <a:pPr algn="ctr" eaLnBrk="1" hangingPunct="1">
              <a:buFontTx/>
              <a:buNone/>
            </a:pPr>
            <a:r>
              <a:rPr lang="en-US" sz="4000" b="1" dirty="0" smtClean="0">
                <a:solidFill>
                  <a:srgbClr val="0000FF"/>
                </a:solidFill>
              </a:rPr>
              <a:t>RECOMMENDATIONS AND</a:t>
            </a:r>
          </a:p>
          <a:p>
            <a:pPr algn="ctr" eaLnBrk="1" hangingPunct="1">
              <a:buFontTx/>
              <a:buNone/>
            </a:pPr>
            <a:r>
              <a:rPr lang="en-US" sz="4000" b="1" dirty="0" smtClean="0">
                <a:solidFill>
                  <a:srgbClr val="0000FF"/>
                </a:solidFill>
              </a:rPr>
              <a:t>CONCLUSIONS</a:t>
            </a:r>
            <a:endParaRPr lang="en-US" sz="4000" b="1" dirty="0" smtClean="0">
              <a:solidFill>
                <a:srgbClr val="0000FF"/>
              </a:solidFill>
            </a:endParaRPr>
          </a:p>
        </p:txBody>
      </p:sp>
      <p:sp>
        <p:nvSpPr>
          <p:cNvPr id="28675" name="Date Placeholder 2"/>
          <p:cNvSpPr>
            <a:spLocks noGrp="1"/>
          </p:cNvSpPr>
          <p:nvPr>
            <p:ph type="dt" sz="quarter" idx="10"/>
          </p:nvPr>
        </p:nvSpPr>
        <p:spPr>
          <a:noFill/>
        </p:spPr>
        <p:txBody>
          <a:bodyPr/>
          <a:lstStyle/>
          <a:p>
            <a:fld id="{010947A3-158B-4CBC-8AB5-03A83F3F864A}"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868362"/>
          </a:xfrm>
        </p:spPr>
        <p:txBody>
          <a:bodyPr/>
          <a:lstStyle/>
          <a:p>
            <a:pPr eaLnBrk="1" hangingPunct="1"/>
            <a:r>
              <a:rPr lang="en-US" sz="3200" b="1" dirty="0" smtClean="0">
                <a:solidFill>
                  <a:srgbClr val="0000FF"/>
                </a:solidFill>
              </a:rPr>
              <a:t>RECOMMENDAT</a:t>
            </a:r>
            <a:r>
              <a:rPr lang="en-US" sz="3200" b="1" dirty="0" smtClean="0">
                <a:solidFill>
                  <a:srgbClr val="0000FF"/>
                </a:solidFill>
              </a:rPr>
              <a:t>IONS</a:t>
            </a:r>
            <a:endParaRPr lang="en-US" sz="3200" b="1" dirty="0" smtClean="0">
              <a:solidFill>
                <a:srgbClr val="0000FF"/>
              </a:solidFill>
            </a:endParaRPr>
          </a:p>
        </p:txBody>
      </p:sp>
      <p:sp>
        <p:nvSpPr>
          <p:cNvPr id="29699" name="Rectangle 3"/>
          <p:cNvSpPr>
            <a:spLocks noGrp="1" noChangeArrowheads="1"/>
          </p:cNvSpPr>
          <p:nvPr>
            <p:ph type="body" idx="1"/>
          </p:nvPr>
        </p:nvSpPr>
        <p:spPr>
          <a:xfrm>
            <a:off x="457200" y="1295400"/>
            <a:ext cx="8229600" cy="4876800"/>
          </a:xfrm>
        </p:spPr>
        <p:txBody>
          <a:bodyPr/>
          <a:lstStyle/>
          <a:p>
            <a:pPr algn="just" eaLnBrk="1" hangingPunct="1"/>
            <a:r>
              <a:rPr lang="en-US" dirty="0" smtClean="0"/>
              <a:t>Massive investments in renewable energy such as solar power.</a:t>
            </a:r>
          </a:p>
          <a:p>
            <a:pPr algn="just" eaLnBrk="1" hangingPunct="1"/>
            <a:endParaRPr lang="en-US" dirty="0" smtClean="0"/>
          </a:p>
          <a:p>
            <a:pPr algn="just" eaLnBrk="1" hangingPunct="1"/>
            <a:r>
              <a:rPr lang="en-US" dirty="0" smtClean="0"/>
              <a:t>Proper privatization of power generation, transmission and distribution.</a:t>
            </a:r>
          </a:p>
          <a:p>
            <a:pPr algn="just" eaLnBrk="1" hangingPunct="1"/>
            <a:endParaRPr lang="en-US" dirty="0" smtClean="0"/>
          </a:p>
          <a:p>
            <a:pPr algn="just" eaLnBrk="1" hangingPunct="1"/>
            <a:r>
              <a:rPr lang="en-US" dirty="0" smtClean="0"/>
              <a:t>Devolution of powers to the state governments.</a:t>
            </a:r>
          </a:p>
        </p:txBody>
      </p:sp>
      <p:sp>
        <p:nvSpPr>
          <p:cNvPr id="29700" name="Date Placeholder 3"/>
          <p:cNvSpPr>
            <a:spLocks noGrp="1"/>
          </p:cNvSpPr>
          <p:nvPr>
            <p:ph type="dt" sz="quarter" idx="10"/>
          </p:nvPr>
        </p:nvSpPr>
        <p:spPr>
          <a:noFill/>
        </p:spPr>
        <p:txBody>
          <a:bodyPr/>
          <a:lstStyle/>
          <a:p>
            <a:fld id="{FB81D3EC-5B18-4AFC-9441-7AF8CD7958A2}"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274638"/>
            <a:ext cx="8229600" cy="868362"/>
          </a:xfrm>
        </p:spPr>
        <p:txBody>
          <a:bodyPr/>
          <a:lstStyle/>
          <a:p>
            <a:pPr eaLnBrk="1" hangingPunct="1"/>
            <a:r>
              <a:rPr lang="en-US" sz="3200" b="1" dirty="0" smtClean="0">
                <a:solidFill>
                  <a:srgbClr val="0000FF"/>
                </a:solidFill>
              </a:rPr>
              <a:t>RECOMMENDAT</a:t>
            </a:r>
            <a:r>
              <a:rPr lang="en-US" sz="3200" b="1" dirty="0" smtClean="0">
                <a:solidFill>
                  <a:srgbClr val="0000FF"/>
                </a:solidFill>
              </a:rPr>
              <a:t>IONS</a:t>
            </a:r>
            <a:endParaRPr lang="en-US" sz="3200" b="1" dirty="0" smtClean="0">
              <a:solidFill>
                <a:srgbClr val="0000FF"/>
              </a:solidFill>
            </a:endParaRPr>
          </a:p>
        </p:txBody>
      </p:sp>
      <p:sp>
        <p:nvSpPr>
          <p:cNvPr id="29699" name="Rectangle 3"/>
          <p:cNvSpPr>
            <a:spLocks noGrp="1" noChangeArrowheads="1"/>
          </p:cNvSpPr>
          <p:nvPr>
            <p:ph type="body" idx="1"/>
          </p:nvPr>
        </p:nvSpPr>
        <p:spPr>
          <a:xfrm>
            <a:off x="457200" y="1295400"/>
            <a:ext cx="8229600" cy="4876800"/>
          </a:xfrm>
        </p:spPr>
        <p:txBody>
          <a:bodyPr/>
          <a:lstStyle/>
          <a:p>
            <a:pPr algn="just" eaLnBrk="1" hangingPunct="1"/>
            <a:r>
              <a:rPr lang="en-US" dirty="0" smtClean="0"/>
              <a:t>In vestment by state and regional governments in power infrastructures.</a:t>
            </a:r>
          </a:p>
          <a:p>
            <a:pPr algn="just" eaLnBrk="1" hangingPunct="1"/>
            <a:endParaRPr lang="en-US" dirty="0" smtClean="0"/>
          </a:p>
          <a:p>
            <a:pPr algn="just" eaLnBrk="1" hangingPunct="1"/>
            <a:r>
              <a:rPr lang="en-US" dirty="0" smtClean="0"/>
              <a:t>Massive investment in automation and robotics technologies.</a:t>
            </a:r>
            <a:endParaRPr lang="en-US" dirty="0" smtClean="0"/>
          </a:p>
        </p:txBody>
      </p:sp>
      <p:sp>
        <p:nvSpPr>
          <p:cNvPr id="29700" name="Date Placeholder 3"/>
          <p:cNvSpPr>
            <a:spLocks noGrp="1"/>
          </p:cNvSpPr>
          <p:nvPr>
            <p:ph type="dt" sz="quarter" idx="10"/>
          </p:nvPr>
        </p:nvSpPr>
        <p:spPr>
          <a:noFill/>
        </p:spPr>
        <p:txBody>
          <a:bodyPr/>
          <a:lstStyle/>
          <a:p>
            <a:fld id="{FB81D3EC-5B18-4AFC-9441-7AF8CD7958A2}" type="datetime12">
              <a:rPr lang="en-US" smtClean="0"/>
              <a:pPr/>
              <a:t>7:29 AM</a:t>
            </a:fld>
            <a:endParaRPr lang="en-US" smtClean="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z="3200" b="1" smtClean="0">
                <a:solidFill>
                  <a:srgbClr val="0000FF"/>
                </a:solidFill>
              </a:rPr>
              <a:t>CONCLUSIONS</a:t>
            </a:r>
          </a:p>
        </p:txBody>
      </p:sp>
      <p:sp>
        <p:nvSpPr>
          <p:cNvPr id="30723" name="Rectangle 3"/>
          <p:cNvSpPr>
            <a:spLocks noGrp="1" noChangeArrowheads="1"/>
          </p:cNvSpPr>
          <p:nvPr>
            <p:ph type="body" idx="1"/>
          </p:nvPr>
        </p:nvSpPr>
        <p:spPr/>
        <p:txBody>
          <a:bodyPr/>
          <a:lstStyle/>
          <a:p>
            <a:pPr eaLnBrk="1" hangingPunct="1"/>
            <a:r>
              <a:rPr lang="en-US" sz="2400" smtClean="0"/>
              <a:t>Better managerial decisions on maintenance and quality control.</a:t>
            </a:r>
            <a:r>
              <a:rPr lang="en-US" smtClean="0"/>
              <a:t> </a:t>
            </a:r>
            <a:r>
              <a:rPr lang="en-US" sz="2400" smtClean="0"/>
              <a:t> </a:t>
            </a:r>
          </a:p>
          <a:p>
            <a:pPr algn="just" eaLnBrk="1" hangingPunct="1"/>
            <a:r>
              <a:rPr lang="en-GB" sz="2400" smtClean="0"/>
              <a:t>If the future recommendations of this research are properly applied:</a:t>
            </a:r>
          </a:p>
          <a:p>
            <a:pPr lvl="1" algn="just" eaLnBrk="1" hangingPunct="1"/>
            <a:r>
              <a:rPr lang="en-GB" sz="2000" smtClean="0"/>
              <a:t>productivity and quality improves, </a:t>
            </a:r>
          </a:p>
          <a:p>
            <a:pPr lvl="1" algn="just" eaLnBrk="1" hangingPunct="1"/>
            <a:r>
              <a:rPr lang="en-GB" sz="2000" smtClean="0"/>
              <a:t>downtime reduces, </a:t>
            </a:r>
          </a:p>
          <a:p>
            <a:pPr lvl="1" algn="just" eaLnBrk="1" hangingPunct="1"/>
            <a:r>
              <a:rPr lang="en-GB" sz="2000" smtClean="0"/>
              <a:t>plant safety improves,</a:t>
            </a:r>
          </a:p>
          <a:p>
            <a:pPr lvl="1" algn="just" eaLnBrk="1" hangingPunct="1"/>
            <a:r>
              <a:rPr lang="en-GB" sz="2000" smtClean="0"/>
              <a:t>operating profits increases.</a:t>
            </a:r>
            <a:endParaRPr lang="en-US" sz="2000" smtClean="0"/>
          </a:p>
        </p:txBody>
      </p:sp>
      <p:sp>
        <p:nvSpPr>
          <p:cNvPr id="30724" name="Date Placeholder 3"/>
          <p:cNvSpPr>
            <a:spLocks noGrp="1"/>
          </p:cNvSpPr>
          <p:nvPr>
            <p:ph type="dt" sz="quarter" idx="10"/>
          </p:nvPr>
        </p:nvSpPr>
        <p:spPr>
          <a:noFill/>
        </p:spPr>
        <p:txBody>
          <a:bodyPr/>
          <a:lstStyle/>
          <a:p>
            <a:fld id="{1298F72E-0475-4766-B300-5A86D31CC2F7}"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b="1" smtClean="0">
                <a:solidFill>
                  <a:srgbClr val="0000FF"/>
                </a:solidFill>
              </a:rPr>
              <a:t>END</a:t>
            </a:r>
          </a:p>
        </p:txBody>
      </p:sp>
      <p:sp>
        <p:nvSpPr>
          <p:cNvPr id="31747" name="Rectangle 3"/>
          <p:cNvSpPr>
            <a:spLocks noGrp="1" noChangeArrowheads="1"/>
          </p:cNvSpPr>
          <p:nvPr>
            <p:ph type="body" idx="1"/>
          </p:nvPr>
        </p:nvSpPr>
        <p:spPr/>
        <p:txBody>
          <a:bodyPr/>
          <a:lstStyle/>
          <a:p>
            <a:pPr algn="ctr" eaLnBrk="1" hangingPunct="1">
              <a:buFontTx/>
              <a:buNone/>
            </a:pPr>
            <a:endParaRPr lang="en-US" sz="4000" b="1" smtClean="0">
              <a:solidFill>
                <a:srgbClr val="FF0000"/>
              </a:solidFill>
            </a:endParaRPr>
          </a:p>
          <a:p>
            <a:pPr algn="ctr" eaLnBrk="1" hangingPunct="1">
              <a:buFontTx/>
              <a:buNone/>
            </a:pPr>
            <a:endParaRPr lang="en-US" sz="4000" b="1" smtClean="0">
              <a:solidFill>
                <a:srgbClr val="FF0000"/>
              </a:solidFill>
            </a:endParaRPr>
          </a:p>
          <a:p>
            <a:pPr algn="ctr" eaLnBrk="1" hangingPunct="1">
              <a:buFontTx/>
              <a:buNone/>
            </a:pPr>
            <a:r>
              <a:rPr lang="en-US" sz="4000" b="1" smtClean="0"/>
              <a:t>THANKS FOR LISTENEING</a:t>
            </a:r>
          </a:p>
        </p:txBody>
      </p:sp>
      <p:sp>
        <p:nvSpPr>
          <p:cNvPr id="31748" name="Date Placeholder 3"/>
          <p:cNvSpPr>
            <a:spLocks noGrp="1"/>
          </p:cNvSpPr>
          <p:nvPr>
            <p:ph type="dt" sz="quarter" idx="10"/>
          </p:nvPr>
        </p:nvSpPr>
        <p:spPr>
          <a:noFill/>
        </p:spPr>
        <p:txBody>
          <a:bodyPr/>
          <a:lstStyle/>
          <a:p>
            <a:fld id="{D2AF82B2-45CF-4E58-BE87-A8F950A0BB78}" type="datetime12">
              <a:rPr lang="en-US" smtClean="0"/>
              <a:pPr/>
              <a:t>12:10 PM</a:t>
            </a:fld>
            <a:endParaRPr lang="en-US"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44672</TotalTime>
  <Words>1052</Words>
  <Application>Microsoft PowerPoint</Application>
  <PresentationFormat>On-screen Show (4:3)</PresentationFormat>
  <Paragraphs>318</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Default Design</vt:lpstr>
      <vt:lpstr> POWER, AUTOMATION AND INDUSTRIALIZATION: THE NIGERIAN EXPERIENCE    BY    STANLEY OKIY   B.Tech (RSUST), M.Eng (UNIBEN), MPA (UNIBEN),   &amp;  Engr. DR. C.C. NWOBI-OKOYE   15TH OF JUNE 2016 </vt:lpstr>
      <vt:lpstr>INTRODUCTION</vt:lpstr>
      <vt:lpstr>BACKGROUND </vt:lpstr>
      <vt:lpstr>BACKGROUND </vt:lpstr>
      <vt:lpstr>Slide 5</vt:lpstr>
      <vt:lpstr>STATEMENT OF THE PROBLEM </vt:lpstr>
      <vt:lpstr>AIMS OF STUDY</vt:lpstr>
      <vt:lpstr>OBJECTIVES OF STUDY</vt:lpstr>
      <vt:lpstr>OBJECTIVES OF STUDY CONTD</vt:lpstr>
      <vt:lpstr>SIGNIFICANCE OF WORK </vt:lpstr>
      <vt:lpstr>INDUSTRIAL DEVELOPMENT OF NIGERIA</vt:lpstr>
      <vt:lpstr>INDUSTRIAL DEVELOPMENT OF NIGERIA</vt:lpstr>
      <vt:lpstr>INDUSTRIAL DEVELOPMENT OF NIGERIA</vt:lpstr>
      <vt:lpstr>ELECTRICITY POWER GENERATION IN NIGERIA</vt:lpstr>
      <vt:lpstr>ELECTRICITY POWER GENERATION IN NIGERIA</vt:lpstr>
      <vt:lpstr>ELECTRICITY POWER GENERATION IN NIGERIA</vt:lpstr>
      <vt:lpstr>ELECTRICITY POWER GENERATION IN NIGERIA</vt:lpstr>
      <vt:lpstr>STATE OF AUTOMATION IN NIGERIA</vt:lpstr>
      <vt:lpstr>STATE OF AUTOMATION IN NIGERIA CONTD</vt:lpstr>
      <vt:lpstr>DISCUSSION</vt:lpstr>
      <vt:lpstr>DISCUSSION</vt:lpstr>
      <vt:lpstr>DISCUSSION</vt:lpstr>
      <vt:lpstr>Slide 23</vt:lpstr>
      <vt:lpstr>RECOMMENDATIONS</vt:lpstr>
      <vt:lpstr>RECOMMENDATIONS</vt:lpstr>
      <vt:lpstr>CONCLUSIONS</vt:lpstr>
      <vt:lpstr>END</vt:lpstr>
    </vt:vector>
  </TitlesOfParts>
  <Company>CICON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INCIDENCES IN NIGERIA AVIATION INDUSTRY</dc:title>
  <dc:creator>CC</dc:creator>
  <cp:lastModifiedBy>chidozien</cp:lastModifiedBy>
  <cp:revision>444</cp:revision>
  <dcterms:created xsi:type="dcterms:W3CDTF">2007-10-18T13:11:24Z</dcterms:created>
  <dcterms:modified xsi:type="dcterms:W3CDTF">2016-05-22T13:03:43Z</dcterms:modified>
</cp:coreProperties>
</file>