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2.xml" ContentType="application/vnd.openxmlformats-officedocument.themeOverride+xml"/>
  <Override PartName="/ppt/charts/chart2.xml" ContentType="application/vnd.openxmlformats-officedocument.drawingml.chart+xml"/>
  <Override PartName="/ppt/theme/themeOverride3.xml" ContentType="application/vnd.openxmlformats-officedocument.themeOverride+xml"/>
  <Override PartName="/ppt/charts/chart3.xml" ContentType="application/vnd.openxmlformats-officedocument.drawingml.chart+xml"/>
  <Override PartName="/ppt/theme/themeOverride4.xml" ContentType="application/vnd.openxmlformats-officedocument.themeOverride+xml"/>
  <Override PartName="/ppt/charts/chart4.xml" ContentType="application/vnd.openxmlformats-officedocument.drawingml.chart+xml"/>
  <Override PartName="/ppt/theme/themeOverride5.xml" ContentType="application/vnd.openxmlformats-officedocument.themeOverride+xml"/>
  <Override PartName="/ppt/charts/chart5.xml" ContentType="application/vnd.openxmlformats-officedocument.drawingml.chart+xml"/>
  <Override PartName="/ppt/theme/themeOverride6.xml" ContentType="application/vnd.openxmlformats-officedocument.themeOverride+xml"/>
  <Override PartName="/ppt/charts/chart6.xml" ContentType="application/vnd.openxmlformats-officedocument.drawingml.chart+xml"/>
  <Override PartName="/ppt/theme/themeOverride7.xml" ContentType="application/vnd.openxmlformats-officedocument.themeOverride+xml"/>
  <Override PartName="/ppt/charts/chart7.xml" ContentType="application/vnd.openxmlformats-officedocument.drawingml.chart+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25"/>
  </p:notesMasterIdLst>
  <p:sldIdLst>
    <p:sldId id="256" r:id="rId2"/>
    <p:sldId id="312" r:id="rId3"/>
    <p:sldId id="313" r:id="rId4"/>
    <p:sldId id="315" r:id="rId5"/>
    <p:sldId id="316" r:id="rId6"/>
    <p:sldId id="314" r:id="rId7"/>
    <p:sldId id="317" r:id="rId8"/>
    <p:sldId id="318" r:id="rId9"/>
    <p:sldId id="319" r:id="rId10"/>
    <p:sldId id="320" r:id="rId11"/>
    <p:sldId id="321" r:id="rId12"/>
    <p:sldId id="322" r:id="rId13"/>
    <p:sldId id="324" r:id="rId14"/>
    <p:sldId id="325" r:id="rId15"/>
    <p:sldId id="326" r:id="rId16"/>
    <p:sldId id="328" r:id="rId17"/>
    <p:sldId id="330" r:id="rId18"/>
    <p:sldId id="332" r:id="rId19"/>
    <p:sldId id="333" r:id="rId20"/>
    <p:sldId id="335" r:id="rId21"/>
    <p:sldId id="337" r:id="rId22"/>
    <p:sldId id="336" r:id="rId23"/>
    <p:sldId id="310" r:id="rId24"/>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33" autoAdjust="0"/>
    <p:restoredTop sz="89640" autoAdjust="0"/>
  </p:normalViewPr>
  <p:slideViewPr>
    <p:cSldViewPr>
      <p:cViewPr varScale="1">
        <p:scale>
          <a:sx n="99" d="100"/>
          <a:sy n="99" d="100"/>
        </p:scale>
        <p:origin x="128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2.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3.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4.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5.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6.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7.xml"/></Relationships>
</file>

<file path=ppt/charts/_rels/chart7.xml.rels><?xml version="1.0" encoding="UTF-8" standalone="yes"?>
<Relationships xmlns="http://schemas.openxmlformats.org/package/2006/relationships"><Relationship Id="rId1" Type="http://schemas.openxmlformats.org/officeDocument/2006/relationships/oleObject" Target="file:///C:\Users\a\Desktop\New%20folder\Report\data\11\temperature.csv"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082931333188096"/>
          <c:y val="0.16752515310586175"/>
          <c:w val="0.7799941904495139"/>
          <c:h val="0.6304145962337232"/>
        </c:manualLayout>
      </c:layout>
      <c:scatterChart>
        <c:scatterStyle val="smoothMarker"/>
        <c:varyColors val="0"/>
        <c:ser>
          <c:idx val="0"/>
          <c:order val="0"/>
          <c:tx>
            <c:v>11.5 mm woodchip</c:v>
          </c:tx>
          <c:spPr>
            <a:ln w="19050">
              <a:solidFill>
                <a:schemeClr val="accent1"/>
              </a:solidFill>
            </a:ln>
          </c:spPr>
          <c:marker>
            <c:symbol val="triangle"/>
            <c:size val="5"/>
            <c:spPr>
              <a:solidFill>
                <a:schemeClr val="accent1"/>
              </a:solidFill>
              <a:ln>
                <a:solidFill>
                  <a:schemeClr val="accent1"/>
                </a:solidFill>
              </a:ln>
            </c:spPr>
          </c:marker>
          <c:xVal>
            <c:numLit>
              <c:formatCode>General</c:formatCode>
              <c:ptCount val="3"/>
              <c:pt idx="0">
                <c:v>0.2</c:v>
              </c:pt>
              <c:pt idx="1">
                <c:v>0.35</c:v>
              </c:pt>
              <c:pt idx="2">
                <c:v>0.5</c:v>
              </c:pt>
            </c:numLit>
          </c:xVal>
          <c:yVal>
            <c:numRef>
              <c:f>CO!$Q$3:$Q$5</c:f>
              <c:numCache>
                <c:formatCode>General</c:formatCode>
                <c:ptCount val="3"/>
                <c:pt idx="0">
                  <c:v>0.18099999999999999</c:v>
                </c:pt>
                <c:pt idx="1">
                  <c:v>0.20499999999999999</c:v>
                </c:pt>
                <c:pt idx="2">
                  <c:v>0.19700000000000001</c:v>
                </c:pt>
              </c:numCache>
            </c:numRef>
          </c:yVal>
          <c:smooth val="1"/>
          <c:extLst>
            <c:ext xmlns:c16="http://schemas.microsoft.com/office/drawing/2014/chart" uri="{C3380CC4-5D6E-409C-BE32-E72D297353CC}">
              <c16:uniqueId val="{00000000-4511-4688-A05A-2CB773C82DD6}"/>
            </c:ext>
          </c:extLst>
        </c:ser>
        <c:ser>
          <c:idx val="1"/>
          <c:order val="1"/>
          <c:tx>
            <c:v>9.18mm woodchip</c:v>
          </c:tx>
          <c:spPr>
            <a:ln w="19050">
              <a:solidFill>
                <a:schemeClr val="accent2"/>
              </a:solidFill>
            </a:ln>
          </c:spPr>
          <c:marker>
            <c:symbol val="square"/>
            <c:size val="5"/>
            <c:spPr>
              <a:solidFill>
                <a:schemeClr val="accent2"/>
              </a:solidFill>
              <a:ln>
                <a:solidFill>
                  <a:schemeClr val="accent2"/>
                </a:solidFill>
              </a:ln>
            </c:spPr>
          </c:marker>
          <c:xVal>
            <c:numLit>
              <c:formatCode>General</c:formatCode>
              <c:ptCount val="3"/>
              <c:pt idx="0">
                <c:v>0.2</c:v>
              </c:pt>
              <c:pt idx="1">
                <c:v>0.35</c:v>
              </c:pt>
              <c:pt idx="2">
                <c:v>0.5</c:v>
              </c:pt>
            </c:numLit>
          </c:xVal>
          <c:yVal>
            <c:numRef>
              <c:f>CO!$R$3:$R$5</c:f>
              <c:numCache>
                <c:formatCode>General</c:formatCode>
                <c:ptCount val="3"/>
                <c:pt idx="0">
                  <c:v>0.191</c:v>
                </c:pt>
                <c:pt idx="1">
                  <c:v>0.21199999999999999</c:v>
                </c:pt>
                <c:pt idx="2">
                  <c:v>0.20300000000000001</c:v>
                </c:pt>
              </c:numCache>
            </c:numRef>
          </c:yVal>
          <c:smooth val="1"/>
          <c:extLst>
            <c:ext xmlns:c16="http://schemas.microsoft.com/office/drawing/2014/chart" uri="{C3380CC4-5D6E-409C-BE32-E72D297353CC}">
              <c16:uniqueId val="{00000001-4511-4688-A05A-2CB773C82DD6}"/>
            </c:ext>
          </c:extLst>
        </c:ser>
        <c:ser>
          <c:idx val="2"/>
          <c:order val="2"/>
          <c:tx>
            <c:v>Experimetal data</c:v>
          </c:tx>
          <c:spPr>
            <a:ln w="19050">
              <a:solidFill>
                <a:srgbClr val="9BBB59"/>
              </a:solidFill>
            </a:ln>
          </c:spPr>
          <c:marker>
            <c:symbol val="triangle"/>
            <c:size val="4"/>
            <c:spPr>
              <a:solidFill>
                <a:srgbClr val="9BBB59"/>
              </a:solidFill>
              <a:ln>
                <a:solidFill>
                  <a:srgbClr val="9BBB59"/>
                </a:solidFill>
              </a:ln>
            </c:spPr>
          </c:marker>
          <c:xVal>
            <c:numRef>
              <c:f>CO!$P$3:$P$5</c:f>
              <c:numCache>
                <c:formatCode>General</c:formatCode>
                <c:ptCount val="3"/>
                <c:pt idx="0">
                  <c:v>0.2</c:v>
                </c:pt>
                <c:pt idx="1">
                  <c:v>0.35</c:v>
                </c:pt>
                <c:pt idx="2">
                  <c:v>0.5</c:v>
                </c:pt>
              </c:numCache>
            </c:numRef>
          </c:xVal>
          <c:yVal>
            <c:numRef>
              <c:f>CO!$L$5:$L$7</c:f>
              <c:numCache>
                <c:formatCode>General</c:formatCode>
                <c:ptCount val="3"/>
                <c:pt idx="0">
                  <c:v>0.18</c:v>
                </c:pt>
                <c:pt idx="1">
                  <c:v>0.20699999999999999</c:v>
                </c:pt>
                <c:pt idx="2">
                  <c:v>0.20200000000000001</c:v>
                </c:pt>
              </c:numCache>
            </c:numRef>
          </c:yVal>
          <c:smooth val="1"/>
          <c:extLst>
            <c:ext xmlns:c16="http://schemas.microsoft.com/office/drawing/2014/chart" uri="{C3380CC4-5D6E-409C-BE32-E72D297353CC}">
              <c16:uniqueId val="{00000002-4511-4688-A05A-2CB773C82DD6}"/>
            </c:ext>
          </c:extLst>
        </c:ser>
        <c:dLbls>
          <c:showLegendKey val="0"/>
          <c:showVal val="0"/>
          <c:showCatName val="0"/>
          <c:showSerName val="0"/>
          <c:showPercent val="0"/>
          <c:showBubbleSize val="0"/>
        </c:dLbls>
        <c:axId val="105192448"/>
        <c:axId val="105195008"/>
      </c:scatterChart>
      <c:valAx>
        <c:axId val="105192448"/>
        <c:scaling>
          <c:orientation val="minMax"/>
          <c:min val="0.15000000000000002"/>
        </c:scaling>
        <c:delete val="0"/>
        <c:axPos val="b"/>
        <c:minorGridlines>
          <c:spPr>
            <a:ln>
              <a:solidFill>
                <a:schemeClr val="accent1">
                  <a:alpha val="19000"/>
                </a:schemeClr>
              </a:solidFill>
            </a:ln>
          </c:spPr>
        </c:minorGridlines>
        <c:title>
          <c:tx>
            <c:rich>
              <a:bodyPr/>
              <a:lstStyle/>
              <a:p>
                <a:pPr>
                  <a:defRPr/>
                </a:pPr>
                <a:r>
                  <a:rPr lang="en-US" sz="800">
                    <a:latin typeface="Times New Roman" pitchFamily="18" charset="0"/>
                    <a:cs typeface="Times New Roman" pitchFamily="18" charset="0"/>
                  </a:rPr>
                  <a:t>ER</a:t>
                </a:r>
              </a:p>
            </c:rich>
          </c:tx>
          <c:overlay val="0"/>
        </c:title>
        <c:numFmt formatCode="General" sourceLinked="1"/>
        <c:majorTickMark val="none"/>
        <c:minorTickMark val="none"/>
        <c:tickLblPos val="nextTo"/>
        <c:crossAx val="105195008"/>
        <c:crosses val="autoZero"/>
        <c:crossBetween val="midCat"/>
      </c:valAx>
      <c:valAx>
        <c:axId val="105195008"/>
        <c:scaling>
          <c:orientation val="minMax"/>
        </c:scaling>
        <c:delete val="0"/>
        <c:axPos val="l"/>
        <c:majorGridlines>
          <c:spPr>
            <a:ln>
              <a:solidFill>
                <a:schemeClr val="bg1">
                  <a:lumMod val="95000"/>
                </a:schemeClr>
              </a:solidFill>
            </a:ln>
          </c:spPr>
        </c:majorGridlines>
        <c:title>
          <c:tx>
            <c:rich>
              <a:bodyPr rot="-5400000" vert="horz"/>
              <a:lstStyle/>
              <a:p>
                <a:pPr>
                  <a:defRPr>
                    <a:latin typeface="Times New Roman" pitchFamily="18" charset="0"/>
                    <a:cs typeface="Times New Roman" pitchFamily="18" charset="0"/>
                  </a:defRPr>
                </a:pPr>
                <a:r>
                  <a:rPr lang="en-US">
                    <a:latin typeface="Times New Roman" pitchFamily="18" charset="0"/>
                    <a:cs typeface="Times New Roman" pitchFamily="18" charset="0"/>
                  </a:rPr>
                  <a:t>CO Mass  fraction</a:t>
                </a:r>
              </a:p>
            </c:rich>
          </c:tx>
          <c:layout>
            <c:manualLayout>
              <c:xMode val="edge"/>
              <c:yMode val="edge"/>
              <c:x val="2.548601132887586E-2"/>
              <c:y val="0.24054735876462041"/>
            </c:manualLayout>
          </c:layout>
          <c:overlay val="0"/>
        </c:title>
        <c:numFmt formatCode="General" sourceLinked="1"/>
        <c:majorTickMark val="out"/>
        <c:minorTickMark val="none"/>
        <c:tickLblPos val="nextTo"/>
        <c:spPr>
          <a:ln w="9525">
            <a:solidFill>
              <a:schemeClr val="tx1">
                <a:lumMod val="65000"/>
                <a:lumOff val="35000"/>
              </a:schemeClr>
            </a:solidFill>
          </a:ln>
        </c:spPr>
        <c:crossAx val="105192448"/>
        <c:crosses val="autoZero"/>
        <c:crossBetween val="midCat"/>
      </c:valAx>
    </c:plotArea>
    <c:legend>
      <c:legendPos val="t"/>
      <c:layout>
        <c:manualLayout>
          <c:xMode val="edge"/>
          <c:yMode val="edge"/>
          <c:x val="4.4201007720750238E-2"/>
          <c:y val="2.5889967637540454E-2"/>
          <c:w val="0.94728304947283049"/>
          <c:h val="0.13869479907244603"/>
        </c:manualLayout>
      </c:layout>
      <c:overlay val="0"/>
      <c:txPr>
        <a:bodyPr/>
        <a:lstStyle/>
        <a:p>
          <a:pPr>
            <a:defRPr sz="900">
              <a:latin typeface="Times New Roman" pitchFamily="18" charset="0"/>
              <a:cs typeface="Times New Roman" pitchFamily="18" charset="0"/>
            </a:defRPr>
          </a:pPr>
          <a:endParaRPr lang="nb-NO"/>
        </a:p>
      </c:txPr>
    </c:legend>
    <c:plotVisOnly val="1"/>
    <c:dispBlanksAs val="gap"/>
    <c:showDLblsOverMax val="0"/>
  </c:chart>
  <c:spPr>
    <a:ln>
      <a:solidFill>
        <a:srgbClr val="C4D4DF">
          <a:lumMod val="75000"/>
        </a:srgbClr>
      </a:solid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696876375278077"/>
          <c:y val="0.16289552347623215"/>
          <c:w val="0.79549331759620778"/>
          <c:h val="0.65081606734642039"/>
        </c:manualLayout>
      </c:layout>
      <c:scatterChart>
        <c:scatterStyle val="smoothMarker"/>
        <c:varyColors val="0"/>
        <c:ser>
          <c:idx val="0"/>
          <c:order val="0"/>
          <c:tx>
            <c:v>11.5mm woodchip</c:v>
          </c:tx>
          <c:spPr>
            <a:ln w="19050">
              <a:solidFill>
                <a:srgbClr val="4F81BD"/>
              </a:solidFill>
            </a:ln>
          </c:spPr>
          <c:marker>
            <c:symbol val="triangle"/>
            <c:size val="5"/>
            <c:spPr>
              <a:solidFill>
                <a:srgbClr val="4F81BD"/>
              </a:solidFill>
              <a:ln>
                <a:solidFill>
                  <a:srgbClr val="4F81BD"/>
                </a:solidFill>
              </a:ln>
            </c:spPr>
          </c:marker>
          <c:xVal>
            <c:numLit>
              <c:formatCode>General</c:formatCode>
              <c:ptCount val="3"/>
              <c:pt idx="0">
                <c:v>0.2</c:v>
              </c:pt>
              <c:pt idx="1">
                <c:v>0.35</c:v>
              </c:pt>
              <c:pt idx="2">
                <c:v>0.5</c:v>
              </c:pt>
            </c:numLit>
          </c:xVal>
          <c:yVal>
            <c:numRef>
              <c:f>'CO2'!$N$3:$N$5</c:f>
              <c:numCache>
                <c:formatCode>General</c:formatCode>
                <c:ptCount val="3"/>
                <c:pt idx="0">
                  <c:v>0.11899999999999999</c:v>
                </c:pt>
                <c:pt idx="1">
                  <c:v>0.153</c:v>
                </c:pt>
                <c:pt idx="2">
                  <c:v>0.16600000000000001</c:v>
                </c:pt>
              </c:numCache>
            </c:numRef>
          </c:yVal>
          <c:smooth val="1"/>
          <c:extLst>
            <c:ext xmlns:c16="http://schemas.microsoft.com/office/drawing/2014/chart" uri="{C3380CC4-5D6E-409C-BE32-E72D297353CC}">
              <c16:uniqueId val="{00000000-D386-40CD-9F4C-D9637F2DB5F5}"/>
            </c:ext>
          </c:extLst>
        </c:ser>
        <c:ser>
          <c:idx val="1"/>
          <c:order val="1"/>
          <c:tx>
            <c:v>9.18mm woodchip</c:v>
          </c:tx>
          <c:spPr>
            <a:ln w="19050">
              <a:solidFill>
                <a:srgbClr val="C0504D"/>
              </a:solidFill>
            </a:ln>
          </c:spPr>
          <c:marker>
            <c:symbol val="square"/>
            <c:size val="5"/>
            <c:spPr>
              <a:solidFill>
                <a:srgbClr val="C0504D"/>
              </a:solidFill>
              <a:ln>
                <a:solidFill>
                  <a:srgbClr val="C0504D"/>
                </a:solidFill>
              </a:ln>
            </c:spPr>
          </c:marker>
          <c:xVal>
            <c:numLit>
              <c:formatCode>General</c:formatCode>
              <c:ptCount val="3"/>
              <c:pt idx="0">
                <c:v>0.2</c:v>
              </c:pt>
              <c:pt idx="1">
                <c:v>0.35</c:v>
              </c:pt>
              <c:pt idx="2">
                <c:v>0.5</c:v>
              </c:pt>
            </c:numLit>
          </c:xVal>
          <c:yVal>
            <c:numRef>
              <c:f>'CO2'!$O$3:$O$5</c:f>
              <c:numCache>
                <c:formatCode>General</c:formatCode>
                <c:ptCount val="3"/>
                <c:pt idx="0">
                  <c:v>0.128</c:v>
                </c:pt>
                <c:pt idx="1">
                  <c:v>0.16200000000000001</c:v>
                </c:pt>
                <c:pt idx="2">
                  <c:v>0.17199999999999999</c:v>
                </c:pt>
              </c:numCache>
            </c:numRef>
          </c:yVal>
          <c:smooth val="1"/>
          <c:extLst>
            <c:ext xmlns:c16="http://schemas.microsoft.com/office/drawing/2014/chart" uri="{C3380CC4-5D6E-409C-BE32-E72D297353CC}">
              <c16:uniqueId val="{00000001-D386-40CD-9F4C-D9637F2DB5F5}"/>
            </c:ext>
          </c:extLst>
        </c:ser>
        <c:ser>
          <c:idx val="2"/>
          <c:order val="2"/>
          <c:tx>
            <c:v>Experimetal data</c:v>
          </c:tx>
          <c:spPr>
            <a:ln w="19050">
              <a:solidFill>
                <a:srgbClr val="9BBB59"/>
              </a:solidFill>
            </a:ln>
          </c:spPr>
          <c:marker>
            <c:symbol val="triangle"/>
            <c:size val="4"/>
            <c:spPr>
              <a:solidFill>
                <a:srgbClr val="9BBB59"/>
              </a:solidFill>
              <a:ln>
                <a:solidFill>
                  <a:srgbClr val="9BBB59"/>
                </a:solidFill>
              </a:ln>
            </c:spPr>
          </c:marker>
          <c:xVal>
            <c:numRef>
              <c:f>'CO2'!$H$5:$H$7</c:f>
              <c:numCache>
                <c:formatCode>General</c:formatCode>
                <c:ptCount val="3"/>
                <c:pt idx="0">
                  <c:v>0.21</c:v>
                </c:pt>
                <c:pt idx="1">
                  <c:v>0.4</c:v>
                </c:pt>
                <c:pt idx="2">
                  <c:v>0.51</c:v>
                </c:pt>
              </c:numCache>
            </c:numRef>
          </c:xVal>
          <c:yVal>
            <c:numRef>
              <c:f>'CO2'!$I$5:$I$7</c:f>
              <c:numCache>
                <c:formatCode>General</c:formatCode>
                <c:ptCount val="3"/>
                <c:pt idx="0">
                  <c:v>0.109</c:v>
                </c:pt>
                <c:pt idx="1">
                  <c:v>0.151</c:v>
                </c:pt>
                <c:pt idx="2">
                  <c:v>0.159</c:v>
                </c:pt>
              </c:numCache>
            </c:numRef>
          </c:yVal>
          <c:smooth val="1"/>
          <c:extLst>
            <c:ext xmlns:c16="http://schemas.microsoft.com/office/drawing/2014/chart" uri="{C3380CC4-5D6E-409C-BE32-E72D297353CC}">
              <c16:uniqueId val="{00000002-D386-40CD-9F4C-D9637F2DB5F5}"/>
            </c:ext>
          </c:extLst>
        </c:ser>
        <c:dLbls>
          <c:showLegendKey val="0"/>
          <c:showVal val="0"/>
          <c:showCatName val="0"/>
          <c:showSerName val="0"/>
          <c:showPercent val="0"/>
          <c:showBubbleSize val="0"/>
        </c:dLbls>
        <c:axId val="121375360"/>
        <c:axId val="121386112"/>
      </c:scatterChart>
      <c:valAx>
        <c:axId val="121375360"/>
        <c:scaling>
          <c:orientation val="minMax"/>
          <c:min val="0.15000000000000002"/>
        </c:scaling>
        <c:delete val="0"/>
        <c:axPos val="b"/>
        <c:minorGridlines>
          <c:spPr>
            <a:ln>
              <a:solidFill>
                <a:srgbClr val="4F81BD">
                  <a:alpha val="20000"/>
                </a:srgbClr>
              </a:solidFill>
            </a:ln>
          </c:spPr>
        </c:minorGridlines>
        <c:title>
          <c:tx>
            <c:rich>
              <a:bodyPr/>
              <a:lstStyle/>
              <a:p>
                <a:pPr>
                  <a:defRPr/>
                </a:pPr>
                <a:r>
                  <a:rPr lang="en-US" sz="900"/>
                  <a:t>ER</a:t>
                </a:r>
              </a:p>
            </c:rich>
          </c:tx>
          <c:layout>
            <c:manualLayout>
              <c:xMode val="edge"/>
              <c:yMode val="edge"/>
              <c:x val="0.47474562554680666"/>
              <c:y val="0.9172696121318169"/>
            </c:manualLayout>
          </c:layout>
          <c:overlay val="0"/>
        </c:title>
        <c:numFmt formatCode="General" sourceLinked="1"/>
        <c:majorTickMark val="none"/>
        <c:minorTickMark val="none"/>
        <c:tickLblPos val="nextTo"/>
        <c:crossAx val="121386112"/>
        <c:crosses val="autoZero"/>
        <c:crossBetween val="midCat"/>
      </c:valAx>
      <c:valAx>
        <c:axId val="121386112"/>
        <c:scaling>
          <c:orientation val="minMax"/>
          <c:min val="8.0000000000000016E-2"/>
        </c:scaling>
        <c:delete val="0"/>
        <c:axPos val="l"/>
        <c:majorGridlines>
          <c:spPr>
            <a:ln>
              <a:solidFill>
                <a:sysClr val="window" lastClr="FFFFFF">
                  <a:lumMod val="85000"/>
                </a:sysClr>
              </a:solidFill>
            </a:ln>
          </c:spPr>
        </c:majorGridlines>
        <c:title>
          <c:tx>
            <c:rich>
              <a:bodyPr rot="-5400000" vert="horz"/>
              <a:lstStyle/>
              <a:p>
                <a:pPr>
                  <a:defRPr sz="1000" b="1">
                    <a:latin typeface="Times New Roman" pitchFamily="18" charset="0"/>
                    <a:cs typeface="Times New Roman" pitchFamily="18" charset="0"/>
                  </a:defRPr>
                </a:pPr>
                <a:r>
                  <a:rPr lang="en-US" sz="900" b="1">
                    <a:latin typeface="Times New Roman" pitchFamily="18" charset="0"/>
                    <a:cs typeface="Times New Roman" pitchFamily="18" charset="0"/>
                  </a:rPr>
                  <a:t>CO2 Maa  fraction</a:t>
                </a:r>
              </a:p>
            </c:rich>
          </c:tx>
          <c:layout>
            <c:manualLayout>
              <c:xMode val="edge"/>
              <c:yMode val="edge"/>
              <c:x val="1.7759151484268078E-2"/>
              <c:y val="0.28331942378170472"/>
            </c:manualLayout>
          </c:layout>
          <c:overlay val="0"/>
        </c:title>
        <c:numFmt formatCode="General" sourceLinked="1"/>
        <c:majorTickMark val="none"/>
        <c:minorTickMark val="none"/>
        <c:tickLblPos val="nextTo"/>
        <c:spPr>
          <a:ln w="9525">
            <a:solidFill>
              <a:sysClr val="windowText" lastClr="000000">
                <a:lumMod val="65000"/>
                <a:lumOff val="35000"/>
              </a:sysClr>
            </a:solidFill>
          </a:ln>
        </c:spPr>
        <c:crossAx val="121375360"/>
        <c:crosses val="autoZero"/>
        <c:crossBetween val="midCat"/>
      </c:valAx>
    </c:plotArea>
    <c:legend>
      <c:legendPos val="t"/>
      <c:layout>
        <c:manualLayout>
          <c:xMode val="edge"/>
          <c:yMode val="edge"/>
          <c:x val="2.6778457996678686E-2"/>
          <c:y val="1.8433179723502304E-2"/>
          <c:w val="0.95283796970939016"/>
          <c:h val="0.1316641871378981"/>
        </c:manualLayout>
      </c:layout>
      <c:overlay val="0"/>
      <c:txPr>
        <a:bodyPr/>
        <a:lstStyle/>
        <a:p>
          <a:pPr>
            <a:defRPr>
              <a:latin typeface="Times New Roman" pitchFamily="18" charset="0"/>
              <a:cs typeface="Times New Roman" pitchFamily="18" charset="0"/>
            </a:defRPr>
          </a:pPr>
          <a:endParaRPr lang="nb-NO"/>
        </a:p>
      </c:txPr>
    </c:legend>
    <c:plotVisOnly val="1"/>
    <c:dispBlanksAs val="gap"/>
    <c:showDLblsOverMax val="0"/>
  </c:chart>
  <c:spPr>
    <a:ln>
      <a:solidFill>
        <a:srgbClr val="8AB0C6"/>
      </a:solid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806599779866225"/>
          <c:y val="0.17671228306342585"/>
          <c:w val="0.78878206756413516"/>
          <c:h val="0.60665163333456562"/>
        </c:manualLayout>
      </c:layout>
      <c:scatterChart>
        <c:scatterStyle val="smoothMarker"/>
        <c:varyColors val="0"/>
        <c:ser>
          <c:idx val="0"/>
          <c:order val="0"/>
          <c:tx>
            <c:v>11.5mm woodchip</c:v>
          </c:tx>
          <c:spPr>
            <a:ln w="19050">
              <a:solidFill>
                <a:srgbClr val="4F81BD"/>
              </a:solidFill>
            </a:ln>
          </c:spPr>
          <c:marker>
            <c:symbol val="diamond"/>
            <c:size val="5"/>
            <c:spPr>
              <a:solidFill>
                <a:srgbClr val="4F81BD"/>
              </a:solidFill>
              <a:ln>
                <a:solidFill>
                  <a:srgbClr val="4F81BD"/>
                </a:solidFill>
              </a:ln>
            </c:spPr>
          </c:marker>
          <c:xVal>
            <c:numLit>
              <c:formatCode>General</c:formatCode>
              <c:ptCount val="3"/>
              <c:pt idx="0">
                <c:v>0.2</c:v>
              </c:pt>
              <c:pt idx="1">
                <c:v>0.35</c:v>
              </c:pt>
              <c:pt idx="2">
                <c:v>0.5</c:v>
              </c:pt>
            </c:numLit>
          </c:xVal>
          <c:yVal>
            <c:numRef>
              <c:f>'CH4'!$M$4:$M$6</c:f>
              <c:numCache>
                <c:formatCode>General</c:formatCode>
                <c:ptCount val="3"/>
                <c:pt idx="0">
                  <c:v>1.6E-2</c:v>
                </c:pt>
                <c:pt idx="1">
                  <c:v>1.4E-2</c:v>
                </c:pt>
                <c:pt idx="2">
                  <c:v>1.2999999999999999E-2</c:v>
                </c:pt>
              </c:numCache>
            </c:numRef>
          </c:yVal>
          <c:smooth val="1"/>
          <c:extLst>
            <c:ext xmlns:c16="http://schemas.microsoft.com/office/drawing/2014/chart" uri="{C3380CC4-5D6E-409C-BE32-E72D297353CC}">
              <c16:uniqueId val="{00000000-A656-43A6-B546-170DCD4BDCD5}"/>
            </c:ext>
          </c:extLst>
        </c:ser>
        <c:ser>
          <c:idx val="1"/>
          <c:order val="1"/>
          <c:tx>
            <c:v>9.18mm woodchip</c:v>
          </c:tx>
          <c:spPr>
            <a:ln w="19050">
              <a:solidFill>
                <a:srgbClr val="C0504D"/>
              </a:solidFill>
            </a:ln>
          </c:spPr>
          <c:marker>
            <c:symbol val="square"/>
            <c:size val="5"/>
            <c:spPr>
              <a:solidFill>
                <a:srgbClr val="C0504D"/>
              </a:solidFill>
              <a:ln>
                <a:solidFill>
                  <a:srgbClr val="C0504D"/>
                </a:solidFill>
              </a:ln>
            </c:spPr>
          </c:marker>
          <c:xVal>
            <c:numLit>
              <c:formatCode>General</c:formatCode>
              <c:ptCount val="3"/>
              <c:pt idx="0">
                <c:v>0.2</c:v>
              </c:pt>
              <c:pt idx="1">
                <c:v>0.35</c:v>
              </c:pt>
              <c:pt idx="2">
                <c:v>0.5</c:v>
              </c:pt>
            </c:numLit>
          </c:xVal>
          <c:yVal>
            <c:numRef>
              <c:f>'CH4'!$N$4:$N$6</c:f>
              <c:numCache>
                <c:formatCode>General</c:formatCode>
                <c:ptCount val="3"/>
                <c:pt idx="0">
                  <c:v>1.7000000000000001E-2</c:v>
                </c:pt>
                <c:pt idx="1">
                  <c:v>1.6E-2</c:v>
                </c:pt>
                <c:pt idx="2">
                  <c:v>1.4E-2</c:v>
                </c:pt>
              </c:numCache>
            </c:numRef>
          </c:yVal>
          <c:smooth val="1"/>
          <c:extLst>
            <c:ext xmlns:c16="http://schemas.microsoft.com/office/drawing/2014/chart" uri="{C3380CC4-5D6E-409C-BE32-E72D297353CC}">
              <c16:uniqueId val="{00000001-A656-43A6-B546-170DCD4BDCD5}"/>
            </c:ext>
          </c:extLst>
        </c:ser>
        <c:ser>
          <c:idx val="2"/>
          <c:order val="2"/>
          <c:tx>
            <c:v>Experimental data</c:v>
          </c:tx>
          <c:dPt>
            <c:idx val="1"/>
            <c:marker>
              <c:symbol val="triangle"/>
              <c:size val="4"/>
              <c:spPr>
                <a:solidFill>
                  <a:srgbClr val="9BBB59"/>
                </a:solidFill>
                <a:ln>
                  <a:solidFill>
                    <a:srgbClr val="9BBB59"/>
                  </a:solidFill>
                </a:ln>
              </c:spPr>
            </c:marker>
            <c:bubble3D val="0"/>
            <c:spPr>
              <a:ln w="19050">
                <a:solidFill>
                  <a:srgbClr val="9BBB59"/>
                </a:solidFill>
              </a:ln>
            </c:spPr>
            <c:extLst>
              <c:ext xmlns:c16="http://schemas.microsoft.com/office/drawing/2014/chart" uri="{C3380CC4-5D6E-409C-BE32-E72D297353CC}">
                <c16:uniqueId val="{00000003-A656-43A6-B546-170DCD4BDCD5}"/>
              </c:ext>
            </c:extLst>
          </c:dPt>
          <c:xVal>
            <c:numRef>
              <c:f>'CH4'!$L$4:$L$6</c:f>
              <c:numCache>
                <c:formatCode>General</c:formatCode>
                <c:ptCount val="3"/>
                <c:pt idx="0">
                  <c:v>0.2</c:v>
                </c:pt>
                <c:pt idx="1">
                  <c:v>0.35</c:v>
                </c:pt>
                <c:pt idx="2">
                  <c:v>0.5</c:v>
                </c:pt>
              </c:numCache>
            </c:numRef>
          </c:xVal>
          <c:yVal>
            <c:numRef>
              <c:f>'CH4'!$I$5:$I$7</c:f>
              <c:numCache>
                <c:formatCode>General</c:formatCode>
                <c:ptCount val="3"/>
                <c:pt idx="0">
                  <c:v>1.4999999999999999E-2</c:v>
                </c:pt>
                <c:pt idx="1">
                  <c:v>1.4E-2</c:v>
                </c:pt>
                <c:pt idx="2">
                  <c:v>1.2999999999999999E-2</c:v>
                </c:pt>
              </c:numCache>
            </c:numRef>
          </c:yVal>
          <c:smooth val="1"/>
          <c:extLst>
            <c:ext xmlns:c16="http://schemas.microsoft.com/office/drawing/2014/chart" uri="{C3380CC4-5D6E-409C-BE32-E72D297353CC}">
              <c16:uniqueId val="{00000004-A656-43A6-B546-170DCD4BDCD5}"/>
            </c:ext>
          </c:extLst>
        </c:ser>
        <c:dLbls>
          <c:showLegendKey val="0"/>
          <c:showVal val="0"/>
          <c:showCatName val="0"/>
          <c:showSerName val="0"/>
          <c:showPercent val="0"/>
          <c:showBubbleSize val="0"/>
        </c:dLbls>
        <c:axId val="144780288"/>
        <c:axId val="144782464"/>
      </c:scatterChart>
      <c:valAx>
        <c:axId val="144780288"/>
        <c:scaling>
          <c:orientation val="minMax"/>
          <c:min val="0.15000000000000002"/>
        </c:scaling>
        <c:delete val="0"/>
        <c:axPos val="b"/>
        <c:minorGridlines>
          <c:spPr>
            <a:ln>
              <a:solidFill>
                <a:srgbClr val="4F81BD">
                  <a:alpha val="20000"/>
                </a:srgbClr>
              </a:solidFill>
            </a:ln>
          </c:spPr>
        </c:minorGridlines>
        <c:title>
          <c:tx>
            <c:rich>
              <a:bodyPr/>
              <a:lstStyle/>
              <a:p>
                <a:pPr>
                  <a:defRPr/>
                </a:pPr>
                <a:r>
                  <a:rPr lang="en-US" sz="900">
                    <a:latin typeface="Times New Roman" pitchFamily="18" charset="0"/>
                    <a:cs typeface="Times New Roman" pitchFamily="18" charset="0"/>
                  </a:rPr>
                  <a:t>ER</a:t>
                </a:r>
              </a:p>
            </c:rich>
          </c:tx>
          <c:overlay val="0"/>
        </c:title>
        <c:numFmt formatCode="General" sourceLinked="1"/>
        <c:majorTickMark val="none"/>
        <c:minorTickMark val="none"/>
        <c:tickLblPos val="nextTo"/>
        <c:crossAx val="144782464"/>
        <c:crosses val="autoZero"/>
        <c:crossBetween val="midCat"/>
      </c:valAx>
      <c:valAx>
        <c:axId val="144782464"/>
        <c:scaling>
          <c:orientation val="minMax"/>
          <c:min val="1.0000000000000002E-2"/>
        </c:scaling>
        <c:delete val="0"/>
        <c:axPos val="l"/>
        <c:majorGridlines>
          <c:spPr>
            <a:ln>
              <a:solidFill>
                <a:schemeClr val="bg1">
                  <a:lumMod val="95000"/>
                </a:schemeClr>
              </a:solidFill>
            </a:ln>
          </c:spPr>
        </c:majorGridlines>
        <c:title>
          <c:tx>
            <c:rich>
              <a:bodyPr rot="-5400000" vert="horz"/>
              <a:lstStyle/>
              <a:p>
                <a:pPr>
                  <a:defRPr sz="1000">
                    <a:latin typeface="Times New Roman" pitchFamily="18" charset="0"/>
                    <a:cs typeface="Times New Roman" pitchFamily="18" charset="0"/>
                  </a:defRPr>
                </a:pPr>
                <a:r>
                  <a:rPr lang="en-US" sz="1000">
                    <a:latin typeface="Times New Roman" pitchFamily="18" charset="0"/>
                    <a:cs typeface="Times New Roman" pitchFamily="18" charset="0"/>
                  </a:rPr>
                  <a:t>CH4 Mass</a:t>
                </a:r>
                <a:r>
                  <a:rPr lang="en-US" sz="1000" baseline="0">
                    <a:latin typeface="Times New Roman" pitchFamily="18" charset="0"/>
                    <a:cs typeface="Times New Roman" pitchFamily="18" charset="0"/>
                  </a:rPr>
                  <a:t>  fraction</a:t>
                </a:r>
                <a:endParaRPr lang="en-US" sz="1000">
                  <a:latin typeface="Times New Roman" pitchFamily="18" charset="0"/>
                  <a:cs typeface="Times New Roman" pitchFamily="18" charset="0"/>
                </a:endParaRPr>
              </a:p>
            </c:rich>
          </c:tx>
          <c:layout>
            <c:manualLayout>
              <c:xMode val="edge"/>
              <c:yMode val="edge"/>
              <c:x val="1.5910175237206968E-2"/>
              <c:y val="0.2042591154978867"/>
            </c:manualLayout>
          </c:layout>
          <c:overlay val="0"/>
        </c:title>
        <c:numFmt formatCode="General" sourceLinked="1"/>
        <c:majorTickMark val="none"/>
        <c:minorTickMark val="none"/>
        <c:tickLblPos val="nextTo"/>
        <c:spPr>
          <a:ln w="9525">
            <a:solidFill>
              <a:sysClr val="windowText" lastClr="000000">
                <a:lumMod val="65000"/>
                <a:lumOff val="35000"/>
              </a:sysClr>
            </a:solidFill>
          </a:ln>
        </c:spPr>
        <c:crossAx val="144780288"/>
        <c:crosses val="autoZero"/>
        <c:crossBetween val="midCat"/>
      </c:valAx>
    </c:plotArea>
    <c:legend>
      <c:legendPos val="t"/>
      <c:overlay val="0"/>
      <c:txPr>
        <a:bodyPr/>
        <a:lstStyle/>
        <a:p>
          <a:pPr>
            <a:defRPr>
              <a:latin typeface="Times New Roman" pitchFamily="18" charset="0"/>
              <a:cs typeface="Times New Roman" pitchFamily="18" charset="0"/>
            </a:defRPr>
          </a:pPr>
          <a:endParaRPr lang="nb-NO"/>
        </a:p>
      </c:txPr>
    </c:legend>
    <c:plotVisOnly val="1"/>
    <c:dispBlanksAs val="gap"/>
    <c:showDLblsOverMax val="0"/>
  </c:chart>
  <c:spPr>
    <a:ln>
      <a:solidFill>
        <a:srgbClr val="8AB0C6"/>
      </a:solid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79122922134733"/>
          <c:y val="0.16289552347623215"/>
          <c:w val="0.80078915135608064"/>
          <c:h val="0.62974307501197624"/>
        </c:manualLayout>
      </c:layout>
      <c:scatterChart>
        <c:scatterStyle val="smoothMarker"/>
        <c:varyColors val="0"/>
        <c:ser>
          <c:idx val="0"/>
          <c:order val="0"/>
          <c:tx>
            <c:v>11.5mm woodchips</c:v>
          </c:tx>
          <c:spPr>
            <a:ln w="19050">
              <a:solidFill>
                <a:srgbClr val="4F81BD"/>
              </a:solidFill>
            </a:ln>
          </c:spPr>
          <c:marker>
            <c:symbol val="triangle"/>
            <c:size val="5"/>
            <c:spPr>
              <a:solidFill>
                <a:srgbClr val="4F81BD"/>
              </a:solidFill>
              <a:ln>
                <a:solidFill>
                  <a:srgbClr val="4F81BD"/>
                </a:solidFill>
              </a:ln>
            </c:spPr>
          </c:marker>
          <c:xVal>
            <c:numLit>
              <c:formatCode>General</c:formatCode>
              <c:ptCount val="3"/>
              <c:pt idx="0">
                <c:v>0.2</c:v>
              </c:pt>
              <c:pt idx="1">
                <c:v>0.35</c:v>
              </c:pt>
              <c:pt idx="2">
                <c:v>0.5</c:v>
              </c:pt>
            </c:numLit>
          </c:xVal>
          <c:yVal>
            <c:numRef>
              <c:f>'H2'!$M$4:$M$6</c:f>
              <c:numCache>
                <c:formatCode>General</c:formatCode>
                <c:ptCount val="3"/>
                <c:pt idx="0">
                  <c:v>0.08</c:v>
                </c:pt>
                <c:pt idx="1">
                  <c:v>6.2E-2</c:v>
                </c:pt>
                <c:pt idx="2">
                  <c:v>5.8999999999999997E-2</c:v>
                </c:pt>
              </c:numCache>
            </c:numRef>
          </c:yVal>
          <c:smooth val="1"/>
          <c:extLst>
            <c:ext xmlns:c16="http://schemas.microsoft.com/office/drawing/2014/chart" uri="{C3380CC4-5D6E-409C-BE32-E72D297353CC}">
              <c16:uniqueId val="{00000000-CCE7-4A39-93D2-D89612F81302}"/>
            </c:ext>
          </c:extLst>
        </c:ser>
        <c:ser>
          <c:idx val="1"/>
          <c:order val="1"/>
          <c:tx>
            <c:v>9.18mm woodchips</c:v>
          </c:tx>
          <c:spPr>
            <a:ln w="19050">
              <a:solidFill>
                <a:srgbClr val="C0504D"/>
              </a:solidFill>
            </a:ln>
          </c:spPr>
          <c:marker>
            <c:symbol val="square"/>
            <c:size val="5"/>
            <c:spPr>
              <a:solidFill>
                <a:srgbClr val="C0504D"/>
              </a:solidFill>
              <a:ln>
                <a:solidFill>
                  <a:srgbClr val="C0504D"/>
                </a:solidFill>
              </a:ln>
            </c:spPr>
          </c:marker>
          <c:xVal>
            <c:numLit>
              <c:formatCode>General</c:formatCode>
              <c:ptCount val="3"/>
              <c:pt idx="0">
                <c:v>0.2</c:v>
              </c:pt>
              <c:pt idx="1">
                <c:v>0.35</c:v>
              </c:pt>
              <c:pt idx="2">
                <c:v>0.5</c:v>
              </c:pt>
            </c:numLit>
          </c:xVal>
          <c:yVal>
            <c:numRef>
              <c:f>'H2'!$N$4:$N$6</c:f>
              <c:numCache>
                <c:formatCode>General</c:formatCode>
                <c:ptCount val="3"/>
                <c:pt idx="0">
                  <c:v>7.1999999999999995E-2</c:v>
                </c:pt>
                <c:pt idx="1">
                  <c:v>5.6000000000000001E-2</c:v>
                </c:pt>
                <c:pt idx="2">
                  <c:v>5.0999999999999997E-2</c:v>
                </c:pt>
              </c:numCache>
            </c:numRef>
          </c:yVal>
          <c:smooth val="1"/>
          <c:extLst>
            <c:ext xmlns:c16="http://schemas.microsoft.com/office/drawing/2014/chart" uri="{C3380CC4-5D6E-409C-BE32-E72D297353CC}">
              <c16:uniqueId val="{00000001-CCE7-4A39-93D2-D89612F81302}"/>
            </c:ext>
          </c:extLst>
        </c:ser>
        <c:ser>
          <c:idx val="2"/>
          <c:order val="2"/>
          <c:tx>
            <c:v>Experimental data</c:v>
          </c:tx>
          <c:spPr>
            <a:ln w="19050">
              <a:solidFill>
                <a:srgbClr val="9BBB59"/>
              </a:solidFill>
            </a:ln>
          </c:spPr>
          <c:marker>
            <c:symbol val="triangle"/>
            <c:size val="4"/>
            <c:spPr>
              <a:solidFill>
                <a:srgbClr val="9BBB59"/>
              </a:solidFill>
              <a:ln>
                <a:solidFill>
                  <a:srgbClr val="9BBB59"/>
                </a:solidFill>
              </a:ln>
            </c:spPr>
          </c:marker>
          <c:xVal>
            <c:numRef>
              <c:f>'H2'!$L$4:$L$6</c:f>
              <c:numCache>
                <c:formatCode>General</c:formatCode>
                <c:ptCount val="3"/>
                <c:pt idx="0">
                  <c:v>0.2</c:v>
                </c:pt>
                <c:pt idx="1">
                  <c:v>0.35</c:v>
                </c:pt>
                <c:pt idx="2">
                  <c:v>0.5</c:v>
                </c:pt>
              </c:numCache>
            </c:numRef>
          </c:xVal>
          <c:yVal>
            <c:numRef>
              <c:f>'H2'!$H$5:$H$7</c:f>
              <c:numCache>
                <c:formatCode>General</c:formatCode>
                <c:ptCount val="3"/>
                <c:pt idx="0">
                  <c:v>8.5999999999999993E-2</c:v>
                </c:pt>
                <c:pt idx="1">
                  <c:v>6.6000000000000003E-2</c:v>
                </c:pt>
                <c:pt idx="2">
                  <c:v>5.6000000000000001E-2</c:v>
                </c:pt>
              </c:numCache>
            </c:numRef>
          </c:yVal>
          <c:smooth val="1"/>
          <c:extLst>
            <c:ext xmlns:c16="http://schemas.microsoft.com/office/drawing/2014/chart" uri="{C3380CC4-5D6E-409C-BE32-E72D297353CC}">
              <c16:uniqueId val="{00000002-CCE7-4A39-93D2-D89612F81302}"/>
            </c:ext>
          </c:extLst>
        </c:ser>
        <c:dLbls>
          <c:showLegendKey val="0"/>
          <c:showVal val="0"/>
          <c:showCatName val="0"/>
          <c:showSerName val="0"/>
          <c:showPercent val="0"/>
          <c:showBubbleSize val="0"/>
        </c:dLbls>
        <c:axId val="144562432"/>
        <c:axId val="145363712"/>
      </c:scatterChart>
      <c:valAx>
        <c:axId val="144562432"/>
        <c:scaling>
          <c:orientation val="minMax"/>
          <c:min val="0.15000000000000002"/>
        </c:scaling>
        <c:delete val="0"/>
        <c:axPos val="b"/>
        <c:minorGridlines>
          <c:spPr>
            <a:ln>
              <a:solidFill>
                <a:srgbClr val="4F81BD">
                  <a:alpha val="22000"/>
                </a:srgbClr>
              </a:solidFill>
            </a:ln>
          </c:spPr>
        </c:minorGridlines>
        <c:title>
          <c:tx>
            <c:rich>
              <a:bodyPr/>
              <a:lstStyle/>
              <a:p>
                <a:pPr>
                  <a:defRPr/>
                </a:pPr>
                <a:r>
                  <a:rPr lang="en-US" sz="900">
                    <a:latin typeface="Times New Roman" pitchFamily="18" charset="0"/>
                    <a:cs typeface="Times New Roman" pitchFamily="18" charset="0"/>
                  </a:rPr>
                  <a:t>ER</a:t>
                </a:r>
              </a:p>
            </c:rich>
          </c:tx>
          <c:layout>
            <c:manualLayout>
              <c:xMode val="edge"/>
              <c:yMode val="edge"/>
              <c:x val="0.47474562554680666"/>
              <c:y val="0.92652887139107609"/>
            </c:manualLayout>
          </c:layout>
          <c:overlay val="0"/>
        </c:title>
        <c:numFmt formatCode="General" sourceLinked="1"/>
        <c:majorTickMark val="none"/>
        <c:minorTickMark val="none"/>
        <c:tickLblPos val="nextTo"/>
        <c:crossAx val="145363712"/>
        <c:crosses val="autoZero"/>
        <c:crossBetween val="midCat"/>
      </c:valAx>
      <c:valAx>
        <c:axId val="145363712"/>
        <c:scaling>
          <c:orientation val="minMax"/>
          <c:min val="4.0000000000000008E-2"/>
        </c:scaling>
        <c:delete val="0"/>
        <c:axPos val="l"/>
        <c:majorGridlines>
          <c:spPr>
            <a:ln>
              <a:solidFill>
                <a:schemeClr val="bg1">
                  <a:lumMod val="95000"/>
                </a:schemeClr>
              </a:solidFill>
            </a:ln>
          </c:spPr>
        </c:majorGridlines>
        <c:title>
          <c:tx>
            <c:rich>
              <a:bodyPr rot="-5400000" vert="horz"/>
              <a:lstStyle/>
              <a:p>
                <a:pPr>
                  <a:defRPr sz="1000">
                    <a:latin typeface="Times New Roman" pitchFamily="18" charset="0"/>
                    <a:cs typeface="Times New Roman" pitchFamily="18" charset="0"/>
                  </a:defRPr>
                </a:pPr>
                <a:r>
                  <a:rPr lang="en-US" sz="1000">
                    <a:latin typeface="Times New Roman" pitchFamily="18" charset="0"/>
                    <a:cs typeface="Times New Roman" pitchFamily="18" charset="0"/>
                  </a:rPr>
                  <a:t>H2 Mass  fraction</a:t>
                </a:r>
              </a:p>
            </c:rich>
          </c:tx>
          <c:layout>
            <c:manualLayout>
              <c:xMode val="edge"/>
              <c:yMode val="edge"/>
              <c:x val="6.7009753111115147E-3"/>
              <c:y val="0.22217561898204702"/>
            </c:manualLayout>
          </c:layout>
          <c:overlay val="0"/>
        </c:title>
        <c:numFmt formatCode="General" sourceLinked="1"/>
        <c:majorTickMark val="none"/>
        <c:minorTickMark val="none"/>
        <c:tickLblPos val="nextTo"/>
        <c:spPr>
          <a:ln w="9525">
            <a:solidFill>
              <a:sysClr val="windowText" lastClr="000000">
                <a:lumMod val="65000"/>
                <a:lumOff val="35000"/>
              </a:sysClr>
            </a:solidFill>
          </a:ln>
        </c:spPr>
        <c:crossAx val="144562432"/>
        <c:crosses val="autoZero"/>
        <c:crossBetween val="midCat"/>
      </c:valAx>
    </c:plotArea>
    <c:legend>
      <c:legendPos val="t"/>
      <c:layout>
        <c:manualLayout>
          <c:xMode val="edge"/>
          <c:yMode val="edge"/>
          <c:x val="6.054668858370009E-2"/>
          <c:y val="2.6908385840726693E-2"/>
          <c:w val="0.91695150115473434"/>
          <c:h val="8.116029435882785E-2"/>
        </c:manualLayout>
      </c:layout>
      <c:overlay val="0"/>
      <c:txPr>
        <a:bodyPr/>
        <a:lstStyle/>
        <a:p>
          <a:pPr>
            <a:defRPr sz="900">
              <a:latin typeface="Times New Roman" pitchFamily="18" charset="0"/>
              <a:cs typeface="Times New Roman" pitchFamily="18" charset="0"/>
            </a:defRPr>
          </a:pPr>
          <a:endParaRPr lang="nb-NO"/>
        </a:p>
      </c:txPr>
    </c:legend>
    <c:plotVisOnly val="1"/>
    <c:dispBlanksAs val="gap"/>
    <c:showDLblsOverMax val="0"/>
  </c:chart>
  <c:spPr>
    <a:noFill/>
    <a:ln>
      <a:solidFill>
        <a:srgbClr val="8AB0C6"/>
      </a:solid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790529308836397"/>
          <c:y val="0.17670019391922456"/>
          <c:w val="0.81394881889763782"/>
          <c:h val="0.62615386683791452"/>
        </c:manualLayout>
      </c:layout>
      <c:scatterChart>
        <c:scatterStyle val="smoothMarker"/>
        <c:varyColors val="0"/>
        <c:ser>
          <c:idx val="0"/>
          <c:order val="0"/>
          <c:tx>
            <c:v>9.18mm woodchip</c:v>
          </c:tx>
          <c:spPr>
            <a:ln w="19050">
              <a:solidFill>
                <a:schemeClr val="accent2"/>
              </a:solidFill>
            </a:ln>
          </c:spPr>
          <c:marker>
            <c:symbol val="square"/>
            <c:size val="5"/>
            <c:spPr>
              <a:solidFill>
                <a:schemeClr val="accent2"/>
              </a:solidFill>
              <a:ln>
                <a:solidFill>
                  <a:schemeClr val="accent2"/>
                </a:solidFill>
              </a:ln>
            </c:spPr>
          </c:marker>
          <c:xVal>
            <c:numRef>
              <c:f>Y!$J$4:$J$6</c:f>
              <c:numCache>
                <c:formatCode>General</c:formatCode>
                <c:ptCount val="3"/>
                <c:pt idx="0">
                  <c:v>0.2</c:v>
                </c:pt>
                <c:pt idx="1">
                  <c:v>0.35</c:v>
                </c:pt>
                <c:pt idx="2">
                  <c:v>0.5</c:v>
                </c:pt>
              </c:numCache>
            </c:numRef>
          </c:xVal>
          <c:yVal>
            <c:numRef>
              <c:f>Y!$L$4:$L$6</c:f>
              <c:numCache>
                <c:formatCode>General</c:formatCode>
                <c:ptCount val="3"/>
                <c:pt idx="0">
                  <c:v>1.71</c:v>
                </c:pt>
                <c:pt idx="1">
                  <c:v>2.79</c:v>
                </c:pt>
                <c:pt idx="2">
                  <c:v>2.77</c:v>
                </c:pt>
              </c:numCache>
            </c:numRef>
          </c:yVal>
          <c:smooth val="1"/>
          <c:extLst>
            <c:ext xmlns:c16="http://schemas.microsoft.com/office/drawing/2014/chart" uri="{C3380CC4-5D6E-409C-BE32-E72D297353CC}">
              <c16:uniqueId val="{00000000-2389-4174-87D8-B0C4C0876CB0}"/>
            </c:ext>
          </c:extLst>
        </c:ser>
        <c:ser>
          <c:idx val="1"/>
          <c:order val="1"/>
          <c:tx>
            <c:v>11.5 mm woodchip</c:v>
          </c:tx>
          <c:spPr>
            <a:ln w="19050">
              <a:solidFill>
                <a:schemeClr val="accent1"/>
              </a:solidFill>
            </a:ln>
          </c:spPr>
          <c:marker>
            <c:symbol val="triangle"/>
            <c:size val="5"/>
            <c:spPr>
              <a:solidFill>
                <a:schemeClr val="accent1"/>
              </a:solidFill>
              <a:ln>
                <a:solidFill>
                  <a:schemeClr val="accent1"/>
                </a:solidFill>
              </a:ln>
            </c:spPr>
          </c:marker>
          <c:xVal>
            <c:numRef>
              <c:f>Y!$J$4:$J$6</c:f>
              <c:numCache>
                <c:formatCode>General</c:formatCode>
                <c:ptCount val="3"/>
                <c:pt idx="0">
                  <c:v>0.2</c:v>
                </c:pt>
                <c:pt idx="1">
                  <c:v>0.35</c:v>
                </c:pt>
                <c:pt idx="2">
                  <c:v>0.5</c:v>
                </c:pt>
              </c:numCache>
            </c:numRef>
          </c:xVal>
          <c:yVal>
            <c:numRef>
              <c:f>Y!$K$4:$K$6</c:f>
              <c:numCache>
                <c:formatCode>General</c:formatCode>
                <c:ptCount val="3"/>
                <c:pt idx="0">
                  <c:v>1.7</c:v>
                </c:pt>
                <c:pt idx="1">
                  <c:v>2.7</c:v>
                </c:pt>
                <c:pt idx="2">
                  <c:v>2.64</c:v>
                </c:pt>
              </c:numCache>
            </c:numRef>
          </c:yVal>
          <c:smooth val="1"/>
          <c:extLst>
            <c:ext xmlns:c16="http://schemas.microsoft.com/office/drawing/2014/chart" uri="{C3380CC4-5D6E-409C-BE32-E72D297353CC}">
              <c16:uniqueId val="{00000001-2389-4174-87D8-B0C4C0876CB0}"/>
            </c:ext>
          </c:extLst>
        </c:ser>
        <c:ser>
          <c:idx val="2"/>
          <c:order val="2"/>
          <c:tx>
            <c:v>Experimental data</c:v>
          </c:tx>
          <c:spPr>
            <a:ln w="19050">
              <a:solidFill>
                <a:schemeClr val="accent3"/>
              </a:solidFill>
            </a:ln>
          </c:spPr>
          <c:marker>
            <c:symbol val="triangle"/>
            <c:size val="4"/>
            <c:spPr>
              <a:solidFill>
                <a:schemeClr val="accent3"/>
              </a:solidFill>
              <a:ln>
                <a:solidFill>
                  <a:schemeClr val="accent3"/>
                </a:solidFill>
              </a:ln>
            </c:spPr>
          </c:marker>
          <c:xVal>
            <c:numRef>
              <c:f>Y!$J$4:$J$6</c:f>
              <c:numCache>
                <c:formatCode>General</c:formatCode>
                <c:ptCount val="3"/>
                <c:pt idx="0">
                  <c:v>0.2</c:v>
                </c:pt>
                <c:pt idx="1">
                  <c:v>0.35</c:v>
                </c:pt>
                <c:pt idx="2">
                  <c:v>0.5</c:v>
                </c:pt>
              </c:numCache>
            </c:numRef>
          </c:xVal>
          <c:yVal>
            <c:numRef>
              <c:f>Y!$G$5:$G$7</c:f>
              <c:numCache>
                <c:formatCode>General</c:formatCode>
                <c:ptCount val="3"/>
                <c:pt idx="0">
                  <c:v>1.77</c:v>
                </c:pt>
                <c:pt idx="1">
                  <c:v>2.61</c:v>
                </c:pt>
                <c:pt idx="2">
                  <c:v>2.57</c:v>
                </c:pt>
              </c:numCache>
            </c:numRef>
          </c:yVal>
          <c:smooth val="1"/>
          <c:extLst>
            <c:ext xmlns:c16="http://schemas.microsoft.com/office/drawing/2014/chart" uri="{C3380CC4-5D6E-409C-BE32-E72D297353CC}">
              <c16:uniqueId val="{00000002-2389-4174-87D8-B0C4C0876CB0}"/>
            </c:ext>
          </c:extLst>
        </c:ser>
        <c:dLbls>
          <c:showLegendKey val="0"/>
          <c:showVal val="0"/>
          <c:showCatName val="0"/>
          <c:showSerName val="0"/>
          <c:showPercent val="0"/>
          <c:showBubbleSize val="0"/>
        </c:dLbls>
        <c:axId val="145158528"/>
        <c:axId val="145160832"/>
      </c:scatterChart>
      <c:valAx>
        <c:axId val="145158528"/>
        <c:scaling>
          <c:orientation val="minMax"/>
          <c:max val="0.5"/>
          <c:min val="0.2"/>
        </c:scaling>
        <c:delete val="0"/>
        <c:axPos val="b"/>
        <c:minorGridlines>
          <c:spPr>
            <a:ln>
              <a:solidFill>
                <a:srgbClr val="4F81BD">
                  <a:alpha val="20000"/>
                </a:srgbClr>
              </a:solidFill>
            </a:ln>
          </c:spPr>
        </c:minorGridlines>
        <c:title>
          <c:tx>
            <c:rich>
              <a:bodyPr/>
              <a:lstStyle/>
              <a:p>
                <a:pPr>
                  <a:defRPr>
                    <a:latin typeface="Times New Roman" pitchFamily="18" charset="0"/>
                    <a:cs typeface="Times New Roman" pitchFamily="18" charset="0"/>
                  </a:defRPr>
                </a:pPr>
                <a:r>
                  <a:rPr lang="en-US">
                    <a:latin typeface="Times New Roman" pitchFamily="18" charset="0"/>
                    <a:cs typeface="Times New Roman" pitchFamily="18" charset="0"/>
                  </a:rPr>
                  <a:t>ER</a:t>
                </a:r>
              </a:p>
            </c:rich>
          </c:tx>
          <c:layout>
            <c:manualLayout>
              <c:xMode val="edge"/>
              <c:yMode val="edge"/>
              <c:x val="0.49694903762029746"/>
              <c:y val="0.88848695553144308"/>
            </c:manualLayout>
          </c:layout>
          <c:overlay val="0"/>
        </c:title>
        <c:numFmt formatCode="General" sourceLinked="1"/>
        <c:majorTickMark val="out"/>
        <c:minorTickMark val="none"/>
        <c:tickLblPos val="nextTo"/>
        <c:crossAx val="145160832"/>
        <c:crosses val="autoZero"/>
        <c:crossBetween val="midCat"/>
      </c:valAx>
      <c:valAx>
        <c:axId val="145160832"/>
        <c:scaling>
          <c:orientation val="minMax"/>
          <c:min val="1.6"/>
        </c:scaling>
        <c:delete val="0"/>
        <c:axPos val="l"/>
        <c:majorGridlines>
          <c:spPr>
            <a:ln>
              <a:solidFill>
                <a:schemeClr val="tx1">
                  <a:alpha val="8000"/>
                </a:schemeClr>
              </a:solidFill>
            </a:ln>
          </c:spPr>
        </c:majorGridlines>
        <c:title>
          <c:tx>
            <c:rich>
              <a:bodyPr rot="-5400000" vert="horz"/>
              <a:lstStyle/>
              <a:p>
                <a:pPr>
                  <a:defRPr sz="900">
                    <a:latin typeface="Times New Roman" pitchFamily="18" charset="0"/>
                    <a:cs typeface="Times New Roman" pitchFamily="18" charset="0"/>
                  </a:defRPr>
                </a:pPr>
                <a:r>
                  <a:rPr lang="en-US" sz="900">
                    <a:latin typeface="Times New Roman" pitchFamily="18" charset="0"/>
                    <a:cs typeface="Times New Roman" pitchFamily="18" charset="0"/>
                  </a:rPr>
                  <a:t>Syngas yield (Nm3/h)</a:t>
                </a:r>
              </a:p>
            </c:rich>
          </c:tx>
          <c:layout>
            <c:manualLayout>
              <c:xMode val="edge"/>
              <c:yMode val="edge"/>
              <c:x val="3.6805336832895885E-2"/>
              <c:y val="0.26881024387003299"/>
            </c:manualLayout>
          </c:layout>
          <c:overlay val="0"/>
        </c:title>
        <c:numFmt formatCode="General" sourceLinked="1"/>
        <c:majorTickMark val="out"/>
        <c:minorTickMark val="none"/>
        <c:tickLblPos val="nextTo"/>
        <c:crossAx val="145158528"/>
        <c:crosses val="autoZero"/>
        <c:crossBetween val="midCat"/>
      </c:valAx>
    </c:plotArea>
    <c:legend>
      <c:legendPos val="t"/>
      <c:overlay val="0"/>
      <c:txPr>
        <a:bodyPr/>
        <a:lstStyle/>
        <a:p>
          <a:pPr rtl="0">
            <a:defRPr/>
          </a:pPr>
          <a:endParaRPr lang="nb-NO"/>
        </a:p>
      </c:txPr>
    </c:legend>
    <c:plotVisOnly val="1"/>
    <c:dispBlanksAs val="zero"/>
    <c:showDLblsOverMax val="0"/>
  </c:chart>
  <c:spPr>
    <a:ln>
      <a:solidFill>
        <a:srgbClr val="C4D4DF">
          <a:lumMod val="75000"/>
        </a:srgbClr>
      </a:solidFill>
    </a:ln>
  </c:spPr>
  <c:txPr>
    <a:bodyPr/>
    <a:lstStyle/>
    <a:p>
      <a:pPr>
        <a:defRPr sz="800"/>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8787135303739212E-2"/>
          <c:y val="0.12792289488404113"/>
          <c:w val="0.78644204800486894"/>
          <c:h val="0.75230463405189107"/>
        </c:manualLayout>
      </c:layout>
      <c:scatterChart>
        <c:scatterStyle val="smoothMarker"/>
        <c:varyColors val="0"/>
        <c:ser>
          <c:idx val="0"/>
          <c:order val="0"/>
          <c:tx>
            <c:v>11.5mm wood chip</c:v>
          </c:tx>
          <c:spPr>
            <a:ln w="19050"/>
          </c:spPr>
          <c:marker>
            <c:symbol val="triangle"/>
            <c:size val="5"/>
            <c:spPr>
              <a:solidFill>
                <a:schemeClr val="accent1"/>
              </a:solidFill>
              <a:ln>
                <a:solidFill>
                  <a:schemeClr val="accent1">
                    <a:shade val="95000"/>
                    <a:satMod val="105000"/>
                  </a:schemeClr>
                </a:solidFill>
              </a:ln>
            </c:spPr>
          </c:marker>
          <c:xVal>
            <c:numLit>
              <c:formatCode>General</c:formatCode>
              <c:ptCount val="3"/>
              <c:pt idx="0">
                <c:v>0.2</c:v>
              </c:pt>
              <c:pt idx="1">
                <c:v>0.35</c:v>
              </c:pt>
              <c:pt idx="2">
                <c:v>0.5</c:v>
              </c:pt>
            </c:numLit>
          </c:xVal>
          <c:yVal>
            <c:numRef>
              <c:f>CGE!$N$4:$N$6</c:f>
              <c:numCache>
                <c:formatCode>General</c:formatCode>
                <c:ptCount val="3"/>
                <c:pt idx="0">
                  <c:v>35.31</c:v>
                </c:pt>
                <c:pt idx="1">
                  <c:v>56.63</c:v>
                </c:pt>
                <c:pt idx="2">
                  <c:v>52.19</c:v>
                </c:pt>
              </c:numCache>
            </c:numRef>
          </c:yVal>
          <c:smooth val="1"/>
          <c:extLst>
            <c:ext xmlns:c16="http://schemas.microsoft.com/office/drawing/2014/chart" uri="{C3380CC4-5D6E-409C-BE32-E72D297353CC}">
              <c16:uniqueId val="{00000000-BCB5-4A43-B142-6C7A59AB09A4}"/>
            </c:ext>
          </c:extLst>
        </c:ser>
        <c:ser>
          <c:idx val="1"/>
          <c:order val="1"/>
          <c:tx>
            <c:v>9.18 mm woodchip</c:v>
          </c:tx>
          <c:spPr>
            <a:ln w="19050"/>
          </c:spPr>
          <c:marker>
            <c:symbol val="square"/>
            <c:size val="5"/>
            <c:spPr>
              <a:solidFill>
                <a:schemeClr val="accent2"/>
              </a:solidFill>
              <a:ln>
                <a:solidFill>
                  <a:schemeClr val="accent2">
                    <a:shade val="95000"/>
                    <a:satMod val="105000"/>
                  </a:schemeClr>
                </a:solidFill>
              </a:ln>
            </c:spPr>
          </c:marker>
          <c:xVal>
            <c:numLit>
              <c:formatCode>General</c:formatCode>
              <c:ptCount val="3"/>
              <c:pt idx="0">
                <c:v>0.2</c:v>
              </c:pt>
              <c:pt idx="1">
                <c:v>0.35</c:v>
              </c:pt>
              <c:pt idx="2">
                <c:v>0.5</c:v>
              </c:pt>
            </c:numLit>
          </c:xVal>
          <c:yVal>
            <c:numRef>
              <c:f>CGE!$O$4:$O$6</c:f>
              <c:numCache>
                <c:formatCode>General</c:formatCode>
                <c:ptCount val="3"/>
                <c:pt idx="0">
                  <c:v>36.24</c:v>
                </c:pt>
                <c:pt idx="1">
                  <c:v>60</c:v>
                </c:pt>
                <c:pt idx="2">
                  <c:v>55.87</c:v>
                </c:pt>
              </c:numCache>
            </c:numRef>
          </c:yVal>
          <c:smooth val="1"/>
          <c:extLst>
            <c:ext xmlns:c16="http://schemas.microsoft.com/office/drawing/2014/chart" uri="{C3380CC4-5D6E-409C-BE32-E72D297353CC}">
              <c16:uniqueId val="{00000001-BCB5-4A43-B142-6C7A59AB09A4}"/>
            </c:ext>
          </c:extLst>
        </c:ser>
        <c:ser>
          <c:idx val="2"/>
          <c:order val="2"/>
          <c:tx>
            <c:v>Experimental data</c:v>
          </c:tx>
          <c:spPr>
            <a:ln w="19050">
              <a:solidFill>
                <a:schemeClr val="accent3"/>
              </a:solidFill>
            </a:ln>
          </c:spPr>
          <c:marker>
            <c:symbol val="triangle"/>
            <c:size val="4"/>
            <c:spPr>
              <a:solidFill>
                <a:schemeClr val="accent3"/>
              </a:solidFill>
              <a:ln>
                <a:solidFill>
                  <a:schemeClr val="accent3"/>
                </a:solidFill>
              </a:ln>
            </c:spPr>
          </c:marker>
          <c:xVal>
            <c:numRef>
              <c:f>CGE!$M$4:$M$6</c:f>
              <c:numCache>
                <c:formatCode>General</c:formatCode>
                <c:ptCount val="3"/>
                <c:pt idx="0">
                  <c:v>0.2</c:v>
                </c:pt>
                <c:pt idx="1">
                  <c:v>0.35</c:v>
                </c:pt>
                <c:pt idx="2">
                  <c:v>0.5</c:v>
                </c:pt>
              </c:numCache>
            </c:numRef>
          </c:xVal>
          <c:yVal>
            <c:numRef>
              <c:f>CGE!$P$4:$P$6</c:f>
              <c:numCache>
                <c:formatCode>General</c:formatCode>
                <c:ptCount val="3"/>
                <c:pt idx="0">
                  <c:v>36.93</c:v>
                </c:pt>
                <c:pt idx="1">
                  <c:v>55.74</c:v>
                </c:pt>
                <c:pt idx="2">
                  <c:v>51.92</c:v>
                </c:pt>
              </c:numCache>
            </c:numRef>
          </c:yVal>
          <c:smooth val="1"/>
          <c:extLst>
            <c:ext xmlns:c16="http://schemas.microsoft.com/office/drawing/2014/chart" uri="{C3380CC4-5D6E-409C-BE32-E72D297353CC}">
              <c16:uniqueId val="{00000002-BCB5-4A43-B142-6C7A59AB09A4}"/>
            </c:ext>
          </c:extLst>
        </c:ser>
        <c:dLbls>
          <c:showLegendKey val="0"/>
          <c:showVal val="0"/>
          <c:showCatName val="0"/>
          <c:showSerName val="0"/>
          <c:showPercent val="0"/>
          <c:showBubbleSize val="0"/>
        </c:dLbls>
        <c:axId val="156672000"/>
        <c:axId val="156674304"/>
      </c:scatterChart>
      <c:valAx>
        <c:axId val="156672000"/>
        <c:scaling>
          <c:orientation val="minMax"/>
          <c:max val="0.5"/>
          <c:min val="0.2"/>
        </c:scaling>
        <c:delete val="0"/>
        <c:axPos val="b"/>
        <c:minorGridlines>
          <c:spPr>
            <a:ln>
              <a:solidFill>
                <a:schemeClr val="accent1">
                  <a:alpha val="8000"/>
                </a:schemeClr>
              </a:solidFill>
            </a:ln>
          </c:spPr>
        </c:minorGridlines>
        <c:title>
          <c:tx>
            <c:rich>
              <a:bodyPr/>
              <a:lstStyle/>
              <a:p>
                <a:pPr>
                  <a:defRPr sz="700">
                    <a:latin typeface="Times New Roman" pitchFamily="18" charset="0"/>
                    <a:cs typeface="Times New Roman" pitchFamily="18" charset="0"/>
                  </a:defRPr>
                </a:pPr>
                <a:r>
                  <a:rPr lang="en-US" sz="700">
                    <a:latin typeface="Times New Roman" pitchFamily="18" charset="0"/>
                    <a:cs typeface="Times New Roman" pitchFamily="18" charset="0"/>
                  </a:rPr>
                  <a:t>ER</a:t>
                </a:r>
              </a:p>
            </c:rich>
          </c:tx>
          <c:overlay val="0"/>
        </c:title>
        <c:numFmt formatCode="General" sourceLinked="1"/>
        <c:majorTickMark val="none"/>
        <c:minorTickMark val="none"/>
        <c:tickLblPos val="nextTo"/>
        <c:txPr>
          <a:bodyPr/>
          <a:lstStyle/>
          <a:p>
            <a:pPr>
              <a:defRPr sz="800"/>
            </a:pPr>
            <a:endParaRPr lang="nb-NO"/>
          </a:p>
        </c:txPr>
        <c:crossAx val="156674304"/>
        <c:crossesAt val="0"/>
        <c:crossBetween val="midCat"/>
      </c:valAx>
      <c:valAx>
        <c:axId val="156674304"/>
        <c:scaling>
          <c:orientation val="minMax"/>
          <c:max val="65"/>
          <c:min val="30"/>
        </c:scaling>
        <c:delete val="0"/>
        <c:axPos val="l"/>
        <c:majorGridlines>
          <c:spPr>
            <a:ln>
              <a:solidFill>
                <a:schemeClr val="accent1">
                  <a:alpha val="16000"/>
                </a:schemeClr>
              </a:solidFill>
            </a:ln>
          </c:spPr>
        </c:majorGridlines>
        <c:title>
          <c:tx>
            <c:rich>
              <a:bodyPr rot="-5400000" vert="horz"/>
              <a:lstStyle/>
              <a:p>
                <a:pPr>
                  <a:defRPr sz="700">
                    <a:latin typeface="Times New Roman" pitchFamily="18" charset="0"/>
                    <a:cs typeface="Times New Roman" pitchFamily="18" charset="0"/>
                  </a:defRPr>
                </a:pPr>
                <a:r>
                  <a:rPr lang="en-US" sz="700">
                    <a:latin typeface="Times New Roman" pitchFamily="18" charset="0"/>
                    <a:cs typeface="Times New Roman" pitchFamily="18" charset="0"/>
                  </a:rPr>
                  <a:t>Cold gas efficiency %</a:t>
                </a:r>
              </a:p>
            </c:rich>
          </c:tx>
          <c:overlay val="0"/>
        </c:title>
        <c:numFmt formatCode="General" sourceLinked="1"/>
        <c:majorTickMark val="none"/>
        <c:minorTickMark val="none"/>
        <c:tickLblPos val="nextTo"/>
        <c:txPr>
          <a:bodyPr/>
          <a:lstStyle/>
          <a:p>
            <a:pPr>
              <a:defRPr sz="800"/>
            </a:pPr>
            <a:endParaRPr lang="nb-NO"/>
          </a:p>
        </c:txPr>
        <c:crossAx val="156672000"/>
        <c:crosses val="autoZero"/>
        <c:crossBetween val="midCat"/>
        <c:majorUnit val="5"/>
        <c:minorUnit val="1"/>
      </c:valAx>
    </c:plotArea>
    <c:legend>
      <c:legendPos val="t"/>
      <c:overlay val="0"/>
      <c:txPr>
        <a:bodyPr/>
        <a:lstStyle/>
        <a:p>
          <a:pPr rtl="0">
            <a:defRPr sz="800">
              <a:latin typeface="Times New Roman" pitchFamily="18" charset="0"/>
              <a:cs typeface="Times New Roman" pitchFamily="18" charset="0"/>
            </a:defRPr>
          </a:pPr>
          <a:endParaRPr lang="nb-NO"/>
        </a:p>
      </c:txPr>
    </c:legend>
    <c:plotVisOnly val="1"/>
    <c:dispBlanksAs val="zero"/>
    <c:showDLblsOverMax val="0"/>
  </c:chart>
  <c:spPr>
    <a:solidFill>
      <a:schemeClr val="bg1"/>
    </a:solidFill>
    <a:ln>
      <a:solidFill>
        <a:srgbClr val="C4D4DF">
          <a:lumMod val="75000"/>
        </a:srgbClr>
      </a:solid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639129483814525"/>
          <c:y val="0.12934165396759872"/>
          <c:w val="0.75817716535433066"/>
          <c:h val="0.79825573418521822"/>
        </c:manualLayout>
      </c:layout>
      <c:scatterChart>
        <c:scatterStyle val="smoothMarker"/>
        <c:varyColors val="0"/>
        <c:ser>
          <c:idx val="0"/>
          <c:order val="0"/>
          <c:tx>
            <c:v>simulation data</c:v>
          </c:tx>
          <c:spPr>
            <a:ln>
              <a:solidFill>
                <a:srgbClr val="0000FF"/>
              </a:solidFill>
            </a:ln>
          </c:spPr>
          <c:marker>
            <c:symbol val="none"/>
          </c:marker>
          <c:xVal>
            <c:numRef>
              <c:f>temperature!$A$2:$A$8</c:f>
              <c:numCache>
                <c:formatCode>General</c:formatCode>
                <c:ptCount val="7"/>
                <c:pt idx="0">
                  <c:v>329.36180250000001</c:v>
                </c:pt>
                <c:pt idx="1">
                  <c:v>393.09794440000002</c:v>
                </c:pt>
                <c:pt idx="2">
                  <c:v>483.2141077</c:v>
                </c:pt>
                <c:pt idx="3">
                  <c:v>765.89739669999994</c:v>
                </c:pt>
                <c:pt idx="4">
                  <c:v>645.16954869999995</c:v>
                </c:pt>
                <c:pt idx="5">
                  <c:v>434.71846929999998</c:v>
                </c:pt>
                <c:pt idx="6">
                  <c:v>400</c:v>
                </c:pt>
              </c:numCache>
            </c:numRef>
          </c:xVal>
          <c:yVal>
            <c:numRef>
              <c:f>temperature!$D$2:$D$8</c:f>
              <c:numCache>
                <c:formatCode>General</c:formatCode>
                <c:ptCount val="7"/>
                <c:pt idx="0">
                  <c:v>-0.3</c:v>
                </c:pt>
                <c:pt idx="1">
                  <c:v>-0.5</c:v>
                </c:pt>
                <c:pt idx="2">
                  <c:v>-0.8</c:v>
                </c:pt>
                <c:pt idx="3">
                  <c:v>-1.1000000000000001</c:v>
                </c:pt>
                <c:pt idx="4">
                  <c:v>-1.2</c:v>
                </c:pt>
                <c:pt idx="5">
                  <c:v>-1.4</c:v>
                </c:pt>
                <c:pt idx="6">
                  <c:v>-1.6</c:v>
                </c:pt>
              </c:numCache>
            </c:numRef>
          </c:yVal>
          <c:smooth val="1"/>
          <c:extLst>
            <c:ext xmlns:c16="http://schemas.microsoft.com/office/drawing/2014/chart" uri="{C3380CC4-5D6E-409C-BE32-E72D297353CC}">
              <c16:uniqueId val="{00000000-8BD2-4D59-B552-BFCD17174D20}"/>
            </c:ext>
          </c:extLst>
        </c:ser>
        <c:ser>
          <c:idx val="1"/>
          <c:order val="1"/>
          <c:tx>
            <c:v>experimental data</c:v>
          </c:tx>
          <c:spPr>
            <a:ln>
              <a:solidFill>
                <a:srgbClr val="C00000"/>
              </a:solidFill>
            </a:ln>
          </c:spPr>
          <c:marker>
            <c:symbol val="none"/>
          </c:marker>
          <c:xVal>
            <c:numRef>
              <c:f>temperature!$G$4:$G$7</c:f>
              <c:numCache>
                <c:formatCode>General</c:formatCode>
                <c:ptCount val="4"/>
                <c:pt idx="0">
                  <c:v>523</c:v>
                </c:pt>
                <c:pt idx="1">
                  <c:v>753</c:v>
                </c:pt>
                <c:pt idx="2">
                  <c:v>423</c:v>
                </c:pt>
                <c:pt idx="3">
                  <c:v>400</c:v>
                </c:pt>
              </c:numCache>
            </c:numRef>
          </c:xVal>
          <c:yVal>
            <c:numRef>
              <c:f>temperature!$F$4:$F$7</c:f>
              <c:numCache>
                <c:formatCode>General</c:formatCode>
                <c:ptCount val="4"/>
                <c:pt idx="0">
                  <c:v>-0.8</c:v>
                </c:pt>
                <c:pt idx="1">
                  <c:v>-1.1000000000000001</c:v>
                </c:pt>
                <c:pt idx="2">
                  <c:v>-1.2</c:v>
                </c:pt>
                <c:pt idx="3">
                  <c:v>-1.4</c:v>
                </c:pt>
              </c:numCache>
            </c:numRef>
          </c:yVal>
          <c:smooth val="1"/>
          <c:extLst>
            <c:ext xmlns:c16="http://schemas.microsoft.com/office/drawing/2014/chart" uri="{C3380CC4-5D6E-409C-BE32-E72D297353CC}">
              <c16:uniqueId val="{00000001-8BD2-4D59-B552-BFCD17174D20}"/>
            </c:ext>
          </c:extLst>
        </c:ser>
        <c:dLbls>
          <c:showLegendKey val="0"/>
          <c:showVal val="0"/>
          <c:showCatName val="0"/>
          <c:showSerName val="0"/>
          <c:showPercent val="0"/>
          <c:showBubbleSize val="0"/>
        </c:dLbls>
        <c:axId val="85405696"/>
        <c:axId val="85407616"/>
      </c:scatterChart>
      <c:valAx>
        <c:axId val="85405696"/>
        <c:scaling>
          <c:orientation val="minMax"/>
        </c:scaling>
        <c:delete val="0"/>
        <c:axPos val="b"/>
        <c:title>
          <c:tx>
            <c:rich>
              <a:bodyPr/>
              <a:lstStyle/>
              <a:p>
                <a:pPr>
                  <a:defRPr/>
                </a:pPr>
                <a:r>
                  <a:rPr lang="en-US" dirty="0"/>
                  <a:t>Temperature (K)</a:t>
                </a:r>
              </a:p>
            </c:rich>
          </c:tx>
          <c:overlay val="0"/>
        </c:title>
        <c:numFmt formatCode="General" sourceLinked="1"/>
        <c:majorTickMark val="out"/>
        <c:minorTickMark val="none"/>
        <c:tickLblPos val="nextTo"/>
        <c:crossAx val="85407616"/>
        <c:crosses val="autoZero"/>
        <c:crossBetween val="midCat"/>
      </c:valAx>
      <c:valAx>
        <c:axId val="85407616"/>
        <c:scaling>
          <c:orientation val="minMax"/>
        </c:scaling>
        <c:delete val="0"/>
        <c:axPos val="l"/>
        <c:majorGridlines>
          <c:spPr>
            <a:ln>
              <a:solidFill>
                <a:schemeClr val="bg2">
                  <a:lumMod val="75000"/>
                  <a:alpha val="14000"/>
                </a:schemeClr>
              </a:solidFill>
            </a:ln>
          </c:spPr>
        </c:majorGridlines>
        <c:title>
          <c:tx>
            <c:rich>
              <a:bodyPr rot="-5400000" vert="horz"/>
              <a:lstStyle/>
              <a:p>
                <a:pPr>
                  <a:defRPr/>
                </a:pPr>
                <a:r>
                  <a:rPr lang="en-US" sz="1050" dirty="0"/>
                  <a:t>Position</a:t>
                </a:r>
                <a:r>
                  <a:rPr lang="en-US" sz="1050" baseline="0" dirty="0"/>
                  <a:t> on z axis (m</a:t>
                </a:r>
                <a:r>
                  <a:rPr lang="en-US" baseline="0" dirty="0"/>
                  <a:t>)</a:t>
                </a:r>
                <a:endParaRPr lang="en-US" dirty="0"/>
              </a:p>
            </c:rich>
          </c:tx>
          <c:layout>
            <c:manualLayout>
              <c:xMode val="edge"/>
              <c:yMode val="edge"/>
              <c:x val="2.0907261592300958E-2"/>
              <c:y val="0.34847628720733531"/>
            </c:manualLayout>
          </c:layout>
          <c:overlay val="0"/>
        </c:title>
        <c:numFmt formatCode="General" sourceLinked="1"/>
        <c:majorTickMark val="out"/>
        <c:minorTickMark val="none"/>
        <c:tickLblPos val="nextTo"/>
        <c:crossAx val="85405696"/>
        <c:crosses val="autoZero"/>
        <c:crossBetween val="midCat"/>
      </c:valAx>
    </c:plotArea>
    <c:legend>
      <c:legendPos val="t"/>
      <c:overlay val="0"/>
      <c:txPr>
        <a:bodyPr/>
        <a:lstStyle/>
        <a:p>
          <a:pPr>
            <a:defRPr sz="1200"/>
          </a:pPr>
          <a:endParaRPr lang="nb-NO"/>
        </a:p>
      </c:txPr>
    </c:legend>
    <c:plotVisOnly val="1"/>
    <c:dispBlanksAs val="zero"/>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A553F7-F334-4BCF-B76A-B862BE36E221}" type="datetimeFigureOut">
              <a:rPr lang="da-DK" smtClean="0"/>
              <a:t>15-06-2017</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A5D7F8-70A2-4F8C-B720-15AE4DEFA786}" type="slidenum">
              <a:rPr lang="da-DK" smtClean="0"/>
              <a:t>‹#›</a:t>
            </a:fld>
            <a:endParaRPr lang="da-DK"/>
          </a:p>
        </p:txBody>
      </p:sp>
    </p:spTree>
    <p:extLst>
      <p:ext uri="{BB962C8B-B14F-4D97-AF65-F5344CB8AC3E}">
        <p14:creationId xmlns:p14="http://schemas.microsoft.com/office/powerpoint/2010/main" val="3156797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A5D7F8-70A2-4F8C-B720-15AE4DEFA786}" type="slidenum">
              <a:rPr lang="da-DK" smtClean="0"/>
              <a:t>17</a:t>
            </a:fld>
            <a:endParaRPr lang="da-DK"/>
          </a:p>
        </p:txBody>
      </p:sp>
    </p:spTree>
    <p:extLst>
      <p:ext uri="{BB962C8B-B14F-4D97-AF65-F5344CB8AC3E}">
        <p14:creationId xmlns:p14="http://schemas.microsoft.com/office/powerpoint/2010/main" val="1498003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A5D7F8-70A2-4F8C-B720-15AE4DEFA786}" type="slidenum">
              <a:rPr lang="da-DK" smtClean="0"/>
              <a:t>22</a:t>
            </a:fld>
            <a:endParaRPr lang="da-DK"/>
          </a:p>
        </p:txBody>
      </p:sp>
    </p:spTree>
    <p:extLst>
      <p:ext uri="{BB962C8B-B14F-4D97-AF65-F5344CB8AC3E}">
        <p14:creationId xmlns:p14="http://schemas.microsoft.com/office/powerpoint/2010/main" val="10712613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pic>
        <p:nvPicPr>
          <p:cNvPr id="6156" name="Picture 12" descr="uia_logo_cmy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850" y="185738"/>
            <a:ext cx="2209800" cy="303212"/>
          </a:xfrm>
          <a:prstGeom prst="rect">
            <a:avLst/>
          </a:prstGeom>
          <a:noFill/>
          <a:extLst>
            <a:ext uri="{909E8E84-426E-40DD-AFC4-6F175D3DCCD1}">
              <a14:hiddenFill xmlns:a14="http://schemas.microsoft.com/office/drawing/2010/main">
                <a:solidFill>
                  <a:srgbClr val="FFFFFF"/>
                </a:solidFill>
              </a14:hiddenFill>
            </a:ext>
          </a:extLst>
        </p:spPr>
      </p:pic>
      <p:sp>
        <p:nvSpPr>
          <p:cNvPr id="6154" name="Rectangle 10"/>
          <p:cNvSpPr>
            <a:spLocks noChangeArrowheads="1"/>
          </p:cNvSpPr>
          <p:nvPr/>
        </p:nvSpPr>
        <p:spPr bwMode="auto">
          <a:xfrm flipV="1">
            <a:off x="6324600" y="685800"/>
            <a:ext cx="2819400" cy="6172200"/>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fontAlgn="base">
              <a:spcBef>
                <a:spcPct val="0"/>
              </a:spcBef>
              <a:spcAft>
                <a:spcPct val="0"/>
              </a:spcAft>
            </a:pPr>
            <a:endParaRPr lang="da-DK" sz="1000">
              <a:solidFill>
                <a:srgbClr val="000000"/>
              </a:solidFill>
            </a:endParaRPr>
          </a:p>
        </p:txBody>
      </p:sp>
      <p:sp>
        <p:nvSpPr>
          <p:cNvPr id="6153" name="Rectangle 9"/>
          <p:cNvSpPr>
            <a:spLocks noChangeArrowheads="1"/>
          </p:cNvSpPr>
          <p:nvPr/>
        </p:nvSpPr>
        <p:spPr bwMode="auto">
          <a:xfrm>
            <a:off x="0" y="685800"/>
            <a:ext cx="6172200" cy="6172200"/>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fontAlgn="base">
              <a:spcBef>
                <a:spcPct val="0"/>
              </a:spcBef>
              <a:spcAft>
                <a:spcPct val="0"/>
              </a:spcAft>
            </a:pPr>
            <a:endParaRPr lang="da-DK" sz="1000">
              <a:solidFill>
                <a:srgbClr val="000000"/>
              </a:solidFill>
            </a:endParaRPr>
          </a:p>
        </p:txBody>
      </p:sp>
      <p:sp>
        <p:nvSpPr>
          <p:cNvPr id="6146" name="Rectangle 2"/>
          <p:cNvSpPr>
            <a:spLocks noGrp="1" noChangeArrowheads="1"/>
          </p:cNvSpPr>
          <p:nvPr>
            <p:ph type="ctrTitle"/>
          </p:nvPr>
        </p:nvSpPr>
        <p:spPr>
          <a:xfrm>
            <a:off x="233363" y="4418013"/>
            <a:ext cx="5638800" cy="838200"/>
          </a:xfrm>
          <a:extLs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bg1"/>
                </a:solidFill>
              </a:defRPr>
            </a:lvl1pPr>
          </a:lstStyle>
          <a:p>
            <a:pPr lvl="0"/>
            <a:r>
              <a:rPr lang="nb-NO" noProof="0"/>
              <a:t>Click to edit Master title style</a:t>
            </a:r>
          </a:p>
        </p:txBody>
      </p:sp>
      <p:sp>
        <p:nvSpPr>
          <p:cNvPr id="6147" name="Rectangle 3"/>
          <p:cNvSpPr>
            <a:spLocks noGrp="1" noChangeArrowheads="1"/>
          </p:cNvSpPr>
          <p:nvPr>
            <p:ph type="subTitle" idx="1"/>
          </p:nvPr>
        </p:nvSpPr>
        <p:spPr>
          <a:xfrm>
            <a:off x="233363" y="5256213"/>
            <a:ext cx="5638800" cy="687387"/>
          </a:xfrm>
        </p:spPr>
        <p:txBody>
          <a:bodyPr/>
          <a:lstStyle>
            <a:lvl1pPr marL="0" indent="0">
              <a:buFontTx/>
              <a:buNone/>
              <a:defRPr>
                <a:solidFill>
                  <a:schemeClr val="bg1"/>
                </a:solidFill>
              </a:defRPr>
            </a:lvl1pPr>
          </a:lstStyle>
          <a:p>
            <a:pPr lvl="0"/>
            <a:r>
              <a:rPr lang="nb-NO" noProof="0"/>
              <a:t>Click to edit Master subtitle style</a:t>
            </a:r>
          </a:p>
        </p:txBody>
      </p:sp>
    </p:spTree>
    <p:extLst>
      <p:ext uri="{BB962C8B-B14F-4D97-AF65-F5344CB8AC3E}">
        <p14:creationId xmlns:p14="http://schemas.microsoft.com/office/powerpoint/2010/main" val="1077892607"/>
      </p:ext>
    </p:extLst>
  </p:cSld>
  <p:clrMapOvr>
    <a:overrideClrMapping bg1="lt1" tx1="dk1" bg2="lt2" tx2="dk2" accent1="accent1" accent2="accent2" accent3="accent3" accent4="accent4" accent5="accent5" accent6="accent6" hlink="hlink" folHlink="folHlink"/>
  </p:clrMapOvr>
  <p:transition spd="med">
    <p:cut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tmplLst>
          <p:tmpl lvl="1">
            <p:tnLst>
              <p:par>
                <p:cTn presetID="1" presetClass="entr" presetSubtype="0" fill="hold" nodeType="clickEffect">
                  <p:stCondLst>
                    <p:cond delay="0"/>
                  </p:stCondLst>
                  <p:childTnLst>
                    <p:set>
                      <p:cBhvr>
                        <p:cTn dur="1" fill="hold">
                          <p:stCondLst>
                            <p:cond delay="0"/>
                          </p:stCondLst>
                        </p:cTn>
                        <p:tgtEl>
                          <p:spTgt spid="6147"/>
                        </p:tgtEl>
                        <p:attrNameLst>
                          <p:attrName>style.visibility</p:attrName>
                        </p:attrNameLst>
                      </p:cBhvr>
                      <p:to>
                        <p:strVal val="visible"/>
                      </p:to>
                    </p:se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lvl1pPr>
              <a:defRPr/>
            </a:lvl1pPr>
          </a:lstStyle>
          <a:p>
            <a:endParaRPr lang="nb-NO">
              <a:solidFill>
                <a:srgbClr val="00759A"/>
              </a:solidFill>
            </a:endParaRPr>
          </a:p>
        </p:txBody>
      </p:sp>
      <p:sp>
        <p:nvSpPr>
          <p:cNvPr id="5" name="Pladsholder til sidefod 4"/>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6" name="Pladsholder til diasnummer 5"/>
          <p:cNvSpPr>
            <a:spLocks noGrp="1"/>
          </p:cNvSpPr>
          <p:nvPr>
            <p:ph type="sldNum" sz="quarter" idx="12"/>
          </p:nvPr>
        </p:nvSpPr>
        <p:spPr/>
        <p:txBody>
          <a:bodyPr/>
          <a:lstStyle>
            <a:lvl1pPr>
              <a:defRPr/>
            </a:lvl1pPr>
          </a:lstStyle>
          <a:p>
            <a:fld id="{4439478D-5BF6-427C-8A69-A9F6E774578C}"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156338827"/>
      </p:ext>
    </p:extLst>
  </p:cSld>
  <p:clrMapOvr>
    <a:masterClrMapping/>
  </p:clrMapOvr>
  <p:transition spd="med">
    <p:cut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a:t>Klik for at redigere i master</a:t>
            </a:r>
          </a:p>
        </p:txBody>
      </p:sp>
      <p:sp>
        <p:nvSpPr>
          <p:cNvPr id="4" name="Pladsholder til dato 3"/>
          <p:cNvSpPr>
            <a:spLocks noGrp="1"/>
          </p:cNvSpPr>
          <p:nvPr>
            <p:ph type="dt" sz="half" idx="10"/>
          </p:nvPr>
        </p:nvSpPr>
        <p:spPr/>
        <p:txBody>
          <a:bodyPr/>
          <a:lstStyle>
            <a:lvl1pPr>
              <a:defRPr/>
            </a:lvl1pPr>
          </a:lstStyle>
          <a:p>
            <a:endParaRPr lang="nb-NO">
              <a:solidFill>
                <a:srgbClr val="00759A"/>
              </a:solidFill>
            </a:endParaRPr>
          </a:p>
        </p:txBody>
      </p:sp>
      <p:sp>
        <p:nvSpPr>
          <p:cNvPr id="5" name="Pladsholder til sidefod 4"/>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6" name="Pladsholder til diasnummer 5"/>
          <p:cNvSpPr>
            <a:spLocks noGrp="1"/>
          </p:cNvSpPr>
          <p:nvPr>
            <p:ph type="sldNum" sz="quarter" idx="12"/>
          </p:nvPr>
        </p:nvSpPr>
        <p:spPr/>
        <p:txBody>
          <a:bodyPr/>
          <a:lstStyle>
            <a:lvl1pPr>
              <a:defRPr/>
            </a:lvl1pPr>
          </a:lstStyle>
          <a:p>
            <a:fld id="{E5BF15E8-08AD-4579-8D11-B36A2993441E}"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46774176"/>
      </p:ext>
    </p:extLst>
  </p:cSld>
  <p:clrMapOvr>
    <a:masterClrMapping/>
  </p:clrMapOvr>
  <p:transition spd="med">
    <p:cut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381000" y="1903413"/>
            <a:ext cx="4189413"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722813" y="1903413"/>
            <a:ext cx="4191000"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lvl1pPr>
              <a:defRPr/>
            </a:lvl1pPr>
          </a:lstStyle>
          <a:p>
            <a:endParaRPr lang="nb-NO">
              <a:solidFill>
                <a:srgbClr val="00759A"/>
              </a:solidFill>
            </a:endParaRPr>
          </a:p>
        </p:txBody>
      </p:sp>
      <p:sp>
        <p:nvSpPr>
          <p:cNvPr id="6" name="Pladsholder til sidefod 5"/>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7" name="Pladsholder til diasnummer 6"/>
          <p:cNvSpPr>
            <a:spLocks noGrp="1"/>
          </p:cNvSpPr>
          <p:nvPr>
            <p:ph type="sldNum" sz="quarter" idx="12"/>
          </p:nvPr>
        </p:nvSpPr>
        <p:spPr/>
        <p:txBody>
          <a:bodyPr/>
          <a:lstStyle>
            <a:lvl1pPr>
              <a:defRPr/>
            </a:lvl1pPr>
          </a:lstStyle>
          <a:p>
            <a:fld id="{0C4E7C89-69A6-4B5B-9EE3-D3ABC06388B0}"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2349230686"/>
      </p:ext>
    </p:extLst>
  </p:cSld>
  <p:clrMapOvr>
    <a:masterClrMapping/>
  </p:clrMapOvr>
  <p:transition spd="med">
    <p:cut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lvl1pPr>
              <a:defRPr/>
            </a:lvl1pPr>
          </a:lstStyle>
          <a:p>
            <a:endParaRPr lang="nb-NO">
              <a:solidFill>
                <a:srgbClr val="00759A"/>
              </a:solidFill>
            </a:endParaRPr>
          </a:p>
        </p:txBody>
      </p:sp>
      <p:sp>
        <p:nvSpPr>
          <p:cNvPr id="8" name="Pladsholder til sidefod 7"/>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9" name="Pladsholder til diasnummer 8"/>
          <p:cNvSpPr>
            <a:spLocks noGrp="1"/>
          </p:cNvSpPr>
          <p:nvPr>
            <p:ph type="sldNum" sz="quarter" idx="12"/>
          </p:nvPr>
        </p:nvSpPr>
        <p:spPr/>
        <p:txBody>
          <a:bodyPr/>
          <a:lstStyle>
            <a:lvl1pPr>
              <a:defRPr/>
            </a:lvl1pPr>
          </a:lstStyle>
          <a:p>
            <a:fld id="{B3C13A45-0425-4A4A-AB75-B09BAA3738D8}"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2808809130"/>
      </p:ext>
    </p:extLst>
  </p:cSld>
  <p:clrMapOvr>
    <a:masterClrMapping/>
  </p:clrMapOvr>
  <p:transition spd="med">
    <p:cut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lvl1pPr>
              <a:defRPr/>
            </a:lvl1pPr>
          </a:lstStyle>
          <a:p>
            <a:endParaRPr lang="nb-NO">
              <a:solidFill>
                <a:srgbClr val="00759A"/>
              </a:solidFill>
            </a:endParaRPr>
          </a:p>
        </p:txBody>
      </p:sp>
      <p:sp>
        <p:nvSpPr>
          <p:cNvPr id="4" name="Pladsholder til sidefod 3"/>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5" name="Pladsholder til diasnummer 4"/>
          <p:cNvSpPr>
            <a:spLocks noGrp="1"/>
          </p:cNvSpPr>
          <p:nvPr>
            <p:ph type="sldNum" sz="quarter" idx="12"/>
          </p:nvPr>
        </p:nvSpPr>
        <p:spPr/>
        <p:txBody>
          <a:bodyPr/>
          <a:lstStyle>
            <a:lvl1pPr>
              <a:defRPr/>
            </a:lvl1pPr>
          </a:lstStyle>
          <a:p>
            <a:fld id="{C866F0FD-0D9C-4F69-ADB1-8BF2E77EC98E}"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2606251301"/>
      </p:ext>
    </p:extLst>
  </p:cSld>
  <p:clrMapOvr>
    <a:masterClrMapping/>
  </p:clrMapOvr>
  <p:transition spd="med">
    <p:cut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lvl1pPr>
              <a:defRPr/>
            </a:lvl1pPr>
          </a:lstStyle>
          <a:p>
            <a:endParaRPr lang="nb-NO">
              <a:solidFill>
                <a:srgbClr val="00759A"/>
              </a:solidFill>
            </a:endParaRPr>
          </a:p>
        </p:txBody>
      </p:sp>
      <p:sp>
        <p:nvSpPr>
          <p:cNvPr id="3" name="Pladsholder til sidefod 2"/>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4" name="Pladsholder til diasnummer 3"/>
          <p:cNvSpPr>
            <a:spLocks noGrp="1"/>
          </p:cNvSpPr>
          <p:nvPr>
            <p:ph type="sldNum" sz="quarter" idx="12"/>
          </p:nvPr>
        </p:nvSpPr>
        <p:spPr/>
        <p:txBody>
          <a:bodyPr/>
          <a:lstStyle>
            <a:lvl1pPr>
              <a:defRPr/>
            </a:lvl1pPr>
          </a:lstStyle>
          <a:p>
            <a:fld id="{8C623225-CED2-453D-8034-4DAA1D6D872C}"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2077448193"/>
      </p:ext>
    </p:extLst>
  </p:cSld>
  <p:clrMapOvr>
    <a:masterClrMapping/>
  </p:clrMapOvr>
  <p:transition spd="med">
    <p:cut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a-DK"/>
              <a:t>Klik for at redigere i master</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lvl1pPr>
              <a:defRPr/>
            </a:lvl1pPr>
          </a:lstStyle>
          <a:p>
            <a:endParaRPr lang="nb-NO">
              <a:solidFill>
                <a:srgbClr val="00759A"/>
              </a:solidFill>
            </a:endParaRPr>
          </a:p>
        </p:txBody>
      </p:sp>
      <p:sp>
        <p:nvSpPr>
          <p:cNvPr id="6" name="Pladsholder til sidefod 5"/>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7" name="Pladsholder til diasnummer 6"/>
          <p:cNvSpPr>
            <a:spLocks noGrp="1"/>
          </p:cNvSpPr>
          <p:nvPr>
            <p:ph type="sldNum" sz="quarter" idx="12"/>
          </p:nvPr>
        </p:nvSpPr>
        <p:spPr/>
        <p:txBody>
          <a:bodyPr/>
          <a:lstStyle>
            <a:lvl1pPr>
              <a:defRPr/>
            </a:lvl1pPr>
          </a:lstStyle>
          <a:p>
            <a:fld id="{B658AEB5-BB11-40AA-BF0F-89CF04E7A1E8}"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1129031791"/>
      </p:ext>
    </p:extLst>
  </p:cSld>
  <p:clrMapOvr>
    <a:masterClrMapping/>
  </p:clrMapOvr>
  <p:transition spd="med">
    <p:cut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a-DK"/>
              <a:t>Klik for at redigere i master</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Pladsholder til dato 4"/>
          <p:cNvSpPr>
            <a:spLocks noGrp="1"/>
          </p:cNvSpPr>
          <p:nvPr>
            <p:ph type="dt" sz="half" idx="10"/>
          </p:nvPr>
        </p:nvSpPr>
        <p:spPr/>
        <p:txBody>
          <a:bodyPr/>
          <a:lstStyle>
            <a:lvl1pPr>
              <a:defRPr/>
            </a:lvl1pPr>
          </a:lstStyle>
          <a:p>
            <a:endParaRPr lang="nb-NO">
              <a:solidFill>
                <a:srgbClr val="00759A"/>
              </a:solidFill>
            </a:endParaRPr>
          </a:p>
        </p:txBody>
      </p:sp>
      <p:sp>
        <p:nvSpPr>
          <p:cNvPr id="6" name="Pladsholder til sidefod 5"/>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7" name="Pladsholder til diasnummer 6"/>
          <p:cNvSpPr>
            <a:spLocks noGrp="1"/>
          </p:cNvSpPr>
          <p:nvPr>
            <p:ph type="sldNum" sz="quarter" idx="12"/>
          </p:nvPr>
        </p:nvSpPr>
        <p:spPr/>
        <p:txBody>
          <a:bodyPr/>
          <a:lstStyle>
            <a:lvl1pPr>
              <a:defRPr/>
            </a:lvl1pPr>
          </a:lstStyle>
          <a:p>
            <a:fld id="{D3AB2C3C-C6F4-4563-8021-FB094EEEE980}"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2999655895"/>
      </p:ext>
    </p:extLst>
  </p:cSld>
  <p:clrMapOvr>
    <a:masterClrMapping/>
  </p:clrMapOvr>
  <p:transition spd="med">
    <p:cut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lvl1pPr>
              <a:defRPr/>
            </a:lvl1pPr>
          </a:lstStyle>
          <a:p>
            <a:endParaRPr lang="nb-NO">
              <a:solidFill>
                <a:srgbClr val="00759A"/>
              </a:solidFill>
            </a:endParaRPr>
          </a:p>
        </p:txBody>
      </p:sp>
      <p:sp>
        <p:nvSpPr>
          <p:cNvPr id="5" name="Pladsholder til sidefod 4"/>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6" name="Pladsholder til diasnummer 5"/>
          <p:cNvSpPr>
            <a:spLocks noGrp="1"/>
          </p:cNvSpPr>
          <p:nvPr>
            <p:ph type="sldNum" sz="quarter" idx="12"/>
          </p:nvPr>
        </p:nvSpPr>
        <p:spPr/>
        <p:txBody>
          <a:bodyPr/>
          <a:lstStyle>
            <a:lvl1pPr>
              <a:defRPr/>
            </a:lvl1pPr>
          </a:lstStyle>
          <a:p>
            <a:fld id="{7A4F4860-BF0B-4D2D-A5C0-F86B58F7DA3A}"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1604597167"/>
      </p:ext>
    </p:extLst>
  </p:cSld>
  <p:clrMapOvr>
    <a:masterClrMapping/>
  </p:clrMapOvr>
  <p:transition spd="med">
    <p:cut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781800" y="912813"/>
            <a:ext cx="2132013" cy="548957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381000" y="912813"/>
            <a:ext cx="6248400" cy="548957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lvl1pPr>
              <a:defRPr/>
            </a:lvl1pPr>
          </a:lstStyle>
          <a:p>
            <a:endParaRPr lang="nb-NO">
              <a:solidFill>
                <a:srgbClr val="00759A"/>
              </a:solidFill>
            </a:endParaRPr>
          </a:p>
        </p:txBody>
      </p:sp>
      <p:sp>
        <p:nvSpPr>
          <p:cNvPr id="5" name="Pladsholder til sidefod 4"/>
          <p:cNvSpPr>
            <a:spLocks noGrp="1"/>
          </p:cNvSpPr>
          <p:nvPr>
            <p:ph type="ftr" sz="quarter" idx="11"/>
          </p:nvPr>
        </p:nvSpPr>
        <p:spPr/>
        <p:txBody>
          <a:bodyPr/>
          <a:lstStyle>
            <a:lvl1pPr>
              <a:defRPr/>
            </a:lvl1pPr>
          </a:lstStyle>
          <a:p>
            <a:r>
              <a:rPr lang="nb-NO">
                <a:solidFill>
                  <a:srgbClr val="727A7F"/>
                </a:solidFill>
              </a:rPr>
              <a:t>Studiestart 2008 v/Eli Skaranger</a:t>
            </a:r>
            <a:endParaRPr lang="nb-NO">
              <a:solidFill>
                <a:srgbClr val="00759A"/>
              </a:solidFill>
            </a:endParaRPr>
          </a:p>
        </p:txBody>
      </p:sp>
      <p:sp>
        <p:nvSpPr>
          <p:cNvPr id="6" name="Pladsholder til diasnummer 5"/>
          <p:cNvSpPr>
            <a:spLocks noGrp="1"/>
          </p:cNvSpPr>
          <p:nvPr>
            <p:ph type="sldNum" sz="quarter" idx="12"/>
          </p:nvPr>
        </p:nvSpPr>
        <p:spPr/>
        <p:txBody>
          <a:bodyPr/>
          <a:lstStyle>
            <a:lvl1pPr>
              <a:defRPr/>
            </a:lvl1pPr>
          </a:lstStyle>
          <a:p>
            <a:fld id="{4734DC8B-45DC-4AA4-99BE-5EE763DEAA18}" type="slidenum">
              <a:rPr lang="nb-NO">
                <a:solidFill>
                  <a:srgbClr val="727A7F"/>
                </a:solidFill>
              </a:rPr>
              <a:pPr/>
              <a:t>‹#›</a:t>
            </a:fld>
            <a:endParaRPr lang="nb-NO">
              <a:solidFill>
                <a:srgbClr val="00759A"/>
              </a:solidFill>
            </a:endParaRPr>
          </a:p>
        </p:txBody>
      </p:sp>
    </p:spTree>
    <p:extLst>
      <p:ext uri="{BB962C8B-B14F-4D97-AF65-F5344CB8AC3E}">
        <p14:creationId xmlns:p14="http://schemas.microsoft.com/office/powerpoint/2010/main" val="889733169"/>
      </p:ext>
    </p:extLst>
  </p:cSld>
  <p:clrMapOvr>
    <a:masterClrMapping/>
  </p:clrMapOvr>
  <p:transition spd="med">
    <p:cut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flipV="1">
            <a:off x="0" y="0"/>
            <a:ext cx="9144000" cy="685800"/>
          </a:xfrm>
          <a:prstGeom prst="rect">
            <a:avLst/>
          </a:prstGeom>
          <a:solidFill>
            <a:schemeClr val="folHlink"/>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fontAlgn="base">
              <a:spcBef>
                <a:spcPct val="0"/>
              </a:spcBef>
              <a:spcAft>
                <a:spcPct val="0"/>
              </a:spcAft>
            </a:pPr>
            <a:endParaRPr lang="da-DK" sz="1000">
              <a:solidFill>
                <a:srgbClr val="000000"/>
              </a:solidFill>
            </a:endParaRPr>
          </a:p>
        </p:txBody>
      </p:sp>
      <p:pic>
        <p:nvPicPr>
          <p:cNvPr id="1036" name="Picture 12" descr="uia_logo_neg_cmyk"/>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96850" y="184150"/>
            <a:ext cx="2209800" cy="303213"/>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381000" y="912813"/>
            <a:ext cx="853281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nb-NO"/>
              <a:t>Click to edit Master title style</a:t>
            </a:r>
          </a:p>
        </p:txBody>
      </p:sp>
      <p:sp>
        <p:nvSpPr>
          <p:cNvPr id="1027" name="Rectangle 3"/>
          <p:cNvSpPr>
            <a:spLocks noGrp="1" noChangeArrowheads="1"/>
          </p:cNvSpPr>
          <p:nvPr>
            <p:ph type="body" idx="1"/>
          </p:nvPr>
        </p:nvSpPr>
        <p:spPr bwMode="auto">
          <a:xfrm>
            <a:off x="381000" y="1903413"/>
            <a:ext cx="8532813"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1033" name="Rectangle 9"/>
          <p:cNvSpPr>
            <a:spLocks noGrp="1" noChangeArrowheads="1"/>
          </p:cNvSpPr>
          <p:nvPr>
            <p:ph type="dt" sz="half" idx="2"/>
          </p:nvPr>
        </p:nvSpPr>
        <p:spPr bwMode="auto">
          <a:xfrm>
            <a:off x="6324600" y="6553200"/>
            <a:ext cx="12176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800">
                <a:solidFill>
                  <a:schemeClr val="tx2"/>
                </a:solidFill>
              </a:defRPr>
            </a:lvl1pPr>
          </a:lstStyle>
          <a:p>
            <a:pPr fontAlgn="base">
              <a:spcBef>
                <a:spcPct val="0"/>
              </a:spcBef>
              <a:spcAft>
                <a:spcPct val="0"/>
              </a:spcAft>
            </a:pPr>
            <a:endParaRPr lang="nb-NO">
              <a:solidFill>
                <a:srgbClr val="00759A"/>
              </a:solidFill>
            </a:endParaRPr>
          </a:p>
        </p:txBody>
      </p:sp>
      <p:sp>
        <p:nvSpPr>
          <p:cNvPr id="1034" name="Rectangle 10"/>
          <p:cNvSpPr>
            <a:spLocks noGrp="1" noChangeArrowheads="1"/>
          </p:cNvSpPr>
          <p:nvPr>
            <p:ph type="ftr" sz="quarter" idx="3"/>
          </p:nvPr>
        </p:nvSpPr>
        <p:spPr bwMode="auto">
          <a:xfrm>
            <a:off x="381000" y="6553200"/>
            <a:ext cx="5791200"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800">
                <a:solidFill>
                  <a:schemeClr val="bg2"/>
                </a:solidFill>
              </a:defRPr>
            </a:lvl1pPr>
          </a:lstStyle>
          <a:p>
            <a:pPr fontAlgn="base">
              <a:spcBef>
                <a:spcPct val="0"/>
              </a:spcBef>
              <a:spcAft>
                <a:spcPct val="0"/>
              </a:spcAft>
            </a:pPr>
            <a:r>
              <a:rPr lang="nb-NO">
                <a:solidFill>
                  <a:srgbClr val="727A7F"/>
                </a:solidFill>
              </a:rPr>
              <a:t>Studiestart 2008 v/Eli Skaranger</a:t>
            </a:r>
            <a:endParaRPr lang="nb-NO">
              <a:solidFill>
                <a:srgbClr val="00759A"/>
              </a:solidFill>
            </a:endParaRPr>
          </a:p>
        </p:txBody>
      </p:sp>
      <p:sp>
        <p:nvSpPr>
          <p:cNvPr id="1035" name="Rectangle 11"/>
          <p:cNvSpPr>
            <a:spLocks noGrp="1" noChangeArrowheads="1"/>
          </p:cNvSpPr>
          <p:nvPr>
            <p:ph type="sldNum" sz="quarter" idx="4"/>
          </p:nvPr>
        </p:nvSpPr>
        <p:spPr bwMode="auto">
          <a:xfrm>
            <a:off x="7618413" y="6553200"/>
            <a:ext cx="1295400"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solidFill>
                  <a:schemeClr val="bg2"/>
                </a:solidFill>
              </a:defRPr>
            </a:lvl1pPr>
          </a:lstStyle>
          <a:p>
            <a:pPr fontAlgn="base">
              <a:spcBef>
                <a:spcPct val="0"/>
              </a:spcBef>
              <a:spcAft>
                <a:spcPct val="0"/>
              </a:spcAft>
            </a:pPr>
            <a:fld id="{0E61FA9D-2E5E-4780-A312-F2C2ECBD422B}" type="slidenum">
              <a:rPr lang="nb-NO">
                <a:solidFill>
                  <a:srgbClr val="727A7F"/>
                </a:solidFill>
              </a:rPr>
              <a:pPr fontAlgn="base">
                <a:spcBef>
                  <a:spcPct val="0"/>
                </a:spcBef>
                <a:spcAft>
                  <a:spcPct val="0"/>
                </a:spcAft>
              </a:pPr>
              <a:t>‹#›</a:t>
            </a:fld>
            <a:endParaRPr lang="nb-NO">
              <a:solidFill>
                <a:srgbClr val="00759A"/>
              </a:solidFill>
            </a:endParaRPr>
          </a:p>
        </p:txBody>
      </p:sp>
    </p:spTree>
    <p:extLst>
      <p:ext uri="{BB962C8B-B14F-4D97-AF65-F5344CB8AC3E}">
        <p14:creationId xmlns:p14="http://schemas.microsoft.com/office/powerpoint/2010/main" val="1839662701"/>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ransition spd="med">
    <p:cut thruBlk="1"/>
  </p:transition>
  <p:txStyles>
    <p:titleStyle>
      <a:lvl1pPr algn="l" rtl="0" fontAlgn="base">
        <a:spcBef>
          <a:spcPct val="0"/>
        </a:spcBef>
        <a:spcAft>
          <a:spcPct val="0"/>
        </a:spcAft>
        <a:defRPr sz="2200">
          <a:solidFill>
            <a:schemeClr val="bg2"/>
          </a:solidFill>
          <a:latin typeface="+mj-lt"/>
          <a:ea typeface="+mj-ea"/>
          <a:cs typeface="+mj-cs"/>
        </a:defRPr>
      </a:lvl1pPr>
      <a:lvl2pPr algn="l" rtl="0" fontAlgn="base">
        <a:spcBef>
          <a:spcPct val="0"/>
        </a:spcBef>
        <a:spcAft>
          <a:spcPct val="0"/>
        </a:spcAft>
        <a:defRPr sz="2200">
          <a:solidFill>
            <a:schemeClr val="bg2"/>
          </a:solidFill>
          <a:latin typeface="Verdana" pitchFamily="34" charset="0"/>
        </a:defRPr>
      </a:lvl2pPr>
      <a:lvl3pPr algn="l" rtl="0" fontAlgn="base">
        <a:spcBef>
          <a:spcPct val="0"/>
        </a:spcBef>
        <a:spcAft>
          <a:spcPct val="0"/>
        </a:spcAft>
        <a:defRPr sz="2200">
          <a:solidFill>
            <a:schemeClr val="bg2"/>
          </a:solidFill>
          <a:latin typeface="Verdana" pitchFamily="34" charset="0"/>
        </a:defRPr>
      </a:lvl3pPr>
      <a:lvl4pPr algn="l" rtl="0" fontAlgn="base">
        <a:spcBef>
          <a:spcPct val="0"/>
        </a:spcBef>
        <a:spcAft>
          <a:spcPct val="0"/>
        </a:spcAft>
        <a:defRPr sz="2200">
          <a:solidFill>
            <a:schemeClr val="bg2"/>
          </a:solidFill>
          <a:latin typeface="Verdana" pitchFamily="34" charset="0"/>
        </a:defRPr>
      </a:lvl4pPr>
      <a:lvl5pPr algn="l" rtl="0" fontAlgn="base">
        <a:spcBef>
          <a:spcPct val="0"/>
        </a:spcBef>
        <a:spcAft>
          <a:spcPct val="0"/>
        </a:spcAft>
        <a:defRPr sz="2200">
          <a:solidFill>
            <a:schemeClr val="bg2"/>
          </a:solidFill>
          <a:latin typeface="Verdana" pitchFamily="34" charset="0"/>
        </a:defRPr>
      </a:lvl5pPr>
      <a:lvl6pPr marL="457200" algn="l" rtl="0" fontAlgn="base">
        <a:spcBef>
          <a:spcPct val="0"/>
        </a:spcBef>
        <a:spcAft>
          <a:spcPct val="0"/>
        </a:spcAft>
        <a:defRPr sz="2200">
          <a:solidFill>
            <a:schemeClr val="bg2"/>
          </a:solidFill>
          <a:latin typeface="Verdana" pitchFamily="34" charset="0"/>
        </a:defRPr>
      </a:lvl6pPr>
      <a:lvl7pPr marL="914400" algn="l" rtl="0" fontAlgn="base">
        <a:spcBef>
          <a:spcPct val="0"/>
        </a:spcBef>
        <a:spcAft>
          <a:spcPct val="0"/>
        </a:spcAft>
        <a:defRPr sz="2200">
          <a:solidFill>
            <a:schemeClr val="bg2"/>
          </a:solidFill>
          <a:latin typeface="Verdana" pitchFamily="34" charset="0"/>
        </a:defRPr>
      </a:lvl7pPr>
      <a:lvl8pPr marL="1371600" algn="l" rtl="0" fontAlgn="base">
        <a:spcBef>
          <a:spcPct val="0"/>
        </a:spcBef>
        <a:spcAft>
          <a:spcPct val="0"/>
        </a:spcAft>
        <a:defRPr sz="2200">
          <a:solidFill>
            <a:schemeClr val="bg2"/>
          </a:solidFill>
          <a:latin typeface="Verdana" pitchFamily="34" charset="0"/>
        </a:defRPr>
      </a:lvl8pPr>
      <a:lvl9pPr marL="1828800" algn="l" rtl="0" fontAlgn="base">
        <a:spcBef>
          <a:spcPct val="0"/>
        </a:spcBef>
        <a:spcAft>
          <a:spcPct val="0"/>
        </a:spcAft>
        <a:defRPr sz="2200">
          <a:solidFill>
            <a:schemeClr val="bg2"/>
          </a:solidFill>
          <a:latin typeface="Verdana" pitchFamily="34" charset="0"/>
        </a:defRPr>
      </a:lvl9pPr>
    </p:titleStyle>
    <p:bodyStyle>
      <a:lvl1pPr marL="176213" indent="-176213" algn="l" rtl="0" fontAlgn="base">
        <a:lnSpc>
          <a:spcPct val="120000"/>
        </a:lnSpc>
        <a:spcBef>
          <a:spcPct val="20000"/>
        </a:spcBef>
        <a:spcAft>
          <a:spcPct val="0"/>
        </a:spcAft>
        <a:buSzPct val="75000"/>
        <a:buChar char="•"/>
        <a:defRPr sz="1600">
          <a:solidFill>
            <a:schemeClr val="tx1"/>
          </a:solidFill>
          <a:latin typeface="+mn-lt"/>
          <a:ea typeface="+mn-ea"/>
          <a:cs typeface="+mn-cs"/>
        </a:defRPr>
      </a:lvl1pPr>
      <a:lvl2pPr marL="539750" indent="-184150" algn="l" rtl="0" fontAlgn="base">
        <a:lnSpc>
          <a:spcPct val="120000"/>
        </a:lnSpc>
        <a:spcBef>
          <a:spcPct val="20000"/>
        </a:spcBef>
        <a:spcAft>
          <a:spcPct val="0"/>
        </a:spcAft>
        <a:buSzPct val="75000"/>
        <a:buChar char="•"/>
        <a:defRPr sz="1600">
          <a:solidFill>
            <a:schemeClr val="tx1"/>
          </a:solidFill>
          <a:latin typeface="+mn-lt"/>
        </a:defRPr>
      </a:lvl2pPr>
      <a:lvl3pPr marL="893763" indent="-174625" algn="l" rtl="0" fontAlgn="base">
        <a:lnSpc>
          <a:spcPct val="120000"/>
        </a:lnSpc>
        <a:spcBef>
          <a:spcPct val="20000"/>
        </a:spcBef>
        <a:spcAft>
          <a:spcPct val="0"/>
        </a:spcAft>
        <a:buSzPct val="75000"/>
        <a:buChar char="•"/>
        <a:defRPr sz="1600">
          <a:solidFill>
            <a:schemeClr val="tx1"/>
          </a:solidFill>
          <a:latin typeface="+mn-lt"/>
        </a:defRPr>
      </a:lvl3pPr>
      <a:lvl4pPr marL="1254125" indent="-176213" algn="l" rtl="0" fontAlgn="base">
        <a:lnSpc>
          <a:spcPct val="120000"/>
        </a:lnSpc>
        <a:spcBef>
          <a:spcPct val="20000"/>
        </a:spcBef>
        <a:spcAft>
          <a:spcPct val="0"/>
        </a:spcAft>
        <a:buSzPct val="75000"/>
        <a:buChar char="•"/>
        <a:defRPr sz="1600">
          <a:solidFill>
            <a:schemeClr val="tx1"/>
          </a:solidFill>
          <a:latin typeface="+mn-lt"/>
        </a:defRPr>
      </a:lvl4pPr>
      <a:lvl5pPr marL="1611313" indent="-177800" algn="l" rtl="0" fontAlgn="base">
        <a:lnSpc>
          <a:spcPct val="120000"/>
        </a:lnSpc>
        <a:spcBef>
          <a:spcPct val="20000"/>
        </a:spcBef>
        <a:spcAft>
          <a:spcPct val="0"/>
        </a:spcAft>
        <a:buSzPct val="75000"/>
        <a:buChar char="•"/>
        <a:defRPr sz="1600">
          <a:solidFill>
            <a:schemeClr val="tx1"/>
          </a:solidFill>
          <a:latin typeface="+mn-lt"/>
        </a:defRPr>
      </a:lvl5pPr>
      <a:lvl6pPr marL="2068513" indent="-177800" algn="l" rtl="0" fontAlgn="base">
        <a:lnSpc>
          <a:spcPct val="120000"/>
        </a:lnSpc>
        <a:spcBef>
          <a:spcPct val="20000"/>
        </a:spcBef>
        <a:spcAft>
          <a:spcPct val="0"/>
        </a:spcAft>
        <a:buSzPct val="75000"/>
        <a:buChar char="•"/>
        <a:defRPr sz="1600">
          <a:solidFill>
            <a:schemeClr val="tx1"/>
          </a:solidFill>
          <a:latin typeface="+mn-lt"/>
        </a:defRPr>
      </a:lvl6pPr>
      <a:lvl7pPr marL="2525713" indent="-177800" algn="l" rtl="0" fontAlgn="base">
        <a:lnSpc>
          <a:spcPct val="120000"/>
        </a:lnSpc>
        <a:spcBef>
          <a:spcPct val="20000"/>
        </a:spcBef>
        <a:spcAft>
          <a:spcPct val="0"/>
        </a:spcAft>
        <a:buSzPct val="75000"/>
        <a:buChar char="•"/>
        <a:defRPr sz="1600">
          <a:solidFill>
            <a:schemeClr val="tx1"/>
          </a:solidFill>
          <a:latin typeface="+mn-lt"/>
        </a:defRPr>
      </a:lvl7pPr>
      <a:lvl8pPr marL="2982913" indent="-177800" algn="l" rtl="0" fontAlgn="base">
        <a:lnSpc>
          <a:spcPct val="120000"/>
        </a:lnSpc>
        <a:spcBef>
          <a:spcPct val="20000"/>
        </a:spcBef>
        <a:spcAft>
          <a:spcPct val="0"/>
        </a:spcAft>
        <a:buSzPct val="75000"/>
        <a:buChar char="•"/>
        <a:defRPr sz="1600">
          <a:solidFill>
            <a:schemeClr val="tx1"/>
          </a:solidFill>
          <a:latin typeface="+mn-lt"/>
        </a:defRPr>
      </a:lvl8pPr>
      <a:lvl9pPr marL="3440113" indent="-177800" algn="l" rtl="0" fontAlgn="base">
        <a:lnSpc>
          <a:spcPct val="120000"/>
        </a:lnSpc>
        <a:spcBef>
          <a:spcPct val="20000"/>
        </a:spcBef>
        <a:spcAft>
          <a:spcPct val="0"/>
        </a:spcAft>
        <a:buSzPct val="75000"/>
        <a:buChar char="•"/>
        <a:defRPr sz="16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hyperlink" Target="mailto:souman.rudra@uia.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725144"/>
            <a:ext cx="6228184" cy="1624528"/>
          </a:xfrm>
        </p:spPr>
        <p:txBody>
          <a:bodyPr/>
          <a:lstStyle/>
          <a:p>
            <a:pPr algn="ctr"/>
            <a:r>
              <a:rPr lang="en-US" sz="2000" b="1" dirty="0">
                <a:latin typeface="Arial" panose="020B0604020202020204" pitchFamily="34" charset="0"/>
                <a:cs typeface="Arial" panose="020B0604020202020204" pitchFamily="34" charset="0"/>
              </a:rPr>
              <a:t>Effects of variable feedstock particle size on Birchwood gasification: A CFD approach</a:t>
            </a:r>
            <a:br>
              <a:rPr lang="da-DK" sz="2000" b="1" dirty="0">
                <a:latin typeface="Arial" panose="020B0604020202020204" pitchFamily="34" charset="0"/>
                <a:cs typeface="Arial" panose="020B0604020202020204" pitchFamily="34" charset="0"/>
              </a:rPr>
            </a:br>
            <a:br>
              <a:rPr lang="en-US" sz="2000" b="1" dirty="0">
                <a:latin typeface="Arial" panose="020B0604020202020204" pitchFamily="34" charset="0"/>
                <a:cs typeface="Arial" panose="020B0604020202020204" pitchFamily="34" charset="0"/>
              </a:rPr>
            </a:br>
            <a:br>
              <a:rPr lang="en-US" sz="2000" b="1" dirty="0">
                <a:latin typeface="Arial" panose="020B0604020202020204" pitchFamily="34" charset="0"/>
                <a:cs typeface="Arial" panose="020B0604020202020204" pitchFamily="34" charset="0"/>
              </a:rPr>
            </a:br>
            <a:br>
              <a:rPr lang="en-US" sz="2000" b="1" dirty="0">
                <a:latin typeface="Arial" panose="020B0604020202020204" pitchFamily="34" charset="0"/>
                <a:cs typeface="Arial" panose="020B0604020202020204" pitchFamily="34" charset="0"/>
              </a:rPr>
            </a:br>
            <a:r>
              <a:rPr lang="en-CA" sz="2000" dirty="0"/>
              <a:t>K.G.R.M. Jayathilake, Souman Rudra</a:t>
            </a:r>
            <a:br>
              <a:rPr lang="en-CA" sz="2000" dirty="0"/>
            </a:b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Presented by </a:t>
            </a:r>
            <a:r>
              <a:rPr lang="en-US" sz="2000" b="1" dirty="0">
                <a:solidFill>
                  <a:schemeClr val="tx1"/>
                </a:solidFill>
                <a:latin typeface="Arial" panose="020B0604020202020204" pitchFamily="34" charset="0"/>
                <a:cs typeface="Arial" panose="020B0604020202020204" pitchFamily="34" charset="0"/>
              </a:rPr>
              <a:t>Souman Rudra</a:t>
            </a:r>
            <a:br>
              <a:rPr lang="en-US" sz="2000" b="1" dirty="0">
                <a:solidFill>
                  <a:schemeClr val="tx1"/>
                </a:solidFill>
                <a:latin typeface="Arial" panose="020B0604020202020204" pitchFamily="34" charset="0"/>
                <a:cs typeface="Arial" panose="020B0604020202020204" pitchFamily="34" charset="0"/>
              </a:rPr>
            </a:br>
            <a:r>
              <a:rPr lang="en-US" sz="2000" b="1" dirty="0">
                <a:solidFill>
                  <a:schemeClr val="tx1"/>
                </a:solidFill>
                <a:latin typeface="Arial" panose="020B0604020202020204" pitchFamily="34" charset="0"/>
                <a:cs typeface="Arial" panose="020B0604020202020204" pitchFamily="34" charset="0"/>
              </a:rPr>
              <a:t>Associate Professor, University of Agder</a:t>
            </a:r>
            <a:br>
              <a:rPr lang="en-US" sz="2000" b="1" dirty="0">
                <a:solidFill>
                  <a:srgbClr val="00B050"/>
                </a:solidFill>
                <a:latin typeface="Arial" panose="020B0604020202020204" pitchFamily="34" charset="0"/>
                <a:cs typeface="Arial" panose="020B0604020202020204" pitchFamily="34" charset="0"/>
              </a:rPr>
            </a:br>
            <a:br>
              <a:rPr lang="en-US" sz="2000" b="1" dirty="0">
                <a:solidFill>
                  <a:srgbClr val="00B050"/>
                </a:solidFill>
                <a:latin typeface="Arial" panose="020B0604020202020204" pitchFamily="34" charset="0"/>
                <a:cs typeface="Arial" panose="020B0604020202020204" pitchFamily="34" charset="0"/>
              </a:rPr>
            </a:br>
            <a:br>
              <a:rPr lang="en-US" sz="2000" b="1" dirty="0">
                <a:solidFill>
                  <a:srgbClr val="00B050"/>
                </a:solidFill>
                <a:latin typeface="Arial" panose="020B0604020202020204" pitchFamily="34" charset="0"/>
                <a:cs typeface="Arial" panose="020B0604020202020204" pitchFamily="34" charset="0"/>
              </a:rPr>
            </a:br>
            <a:r>
              <a:rPr lang="en-US" sz="2000" b="1" dirty="0">
                <a:solidFill>
                  <a:srgbClr val="002060"/>
                </a:solidFill>
                <a:latin typeface="Arial" panose="020B0604020202020204" pitchFamily="34" charset="0"/>
                <a:cs typeface="Arial" panose="020B0604020202020204" pitchFamily="34" charset="0"/>
              </a:rPr>
              <a:t>Madrid, Spain</a:t>
            </a:r>
            <a:br>
              <a:rPr lang="en-US" sz="2000" b="1" dirty="0">
                <a:solidFill>
                  <a:srgbClr val="002060"/>
                </a:solidFill>
                <a:latin typeface="Arial" panose="020B0604020202020204" pitchFamily="34" charset="0"/>
                <a:cs typeface="Arial" panose="020B0604020202020204" pitchFamily="34" charset="0"/>
              </a:rPr>
            </a:br>
            <a:r>
              <a:rPr lang="en-US" sz="1600" dirty="0">
                <a:solidFill>
                  <a:srgbClr val="002060"/>
                </a:solidFill>
                <a:latin typeface="Arial" panose="020B0604020202020204" pitchFamily="34" charset="0"/>
                <a:cs typeface="Arial" panose="020B0604020202020204" pitchFamily="34" charset="0"/>
              </a:rPr>
              <a:t>June 29-30</a:t>
            </a:r>
            <a:br>
              <a:rPr lang="en-US" sz="2000" b="1" dirty="0">
                <a:solidFill>
                  <a:srgbClr val="00B050"/>
                </a:solidFill>
                <a:latin typeface="Arial" panose="020B0604020202020204" pitchFamily="34" charset="0"/>
                <a:cs typeface="Arial" panose="020B0604020202020204" pitchFamily="34" charset="0"/>
              </a:rPr>
            </a:br>
            <a:br>
              <a:rPr lang="en-US" sz="2000" b="1" dirty="0">
                <a:latin typeface="Arial" panose="020B0604020202020204" pitchFamily="34" charset="0"/>
                <a:cs typeface="Arial" panose="020B0604020202020204" pitchFamily="34" charset="0"/>
              </a:rPr>
            </a:br>
            <a:endParaRPr lang="nb-NO" sz="2000" b="1"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700524"/>
            <a:ext cx="2843809" cy="6165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4130177"/>
      </p:ext>
    </p:extLst>
  </p:cSld>
  <p:clrMapOvr>
    <a:masterClrMapping/>
  </p:clrMapOvr>
  <p:transition spd="med">
    <p:cut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rPr>
              <a:t>Outline</a:t>
            </a:r>
          </a:p>
        </p:txBody>
      </p:sp>
      <p:sp>
        <p:nvSpPr>
          <p:cNvPr id="3" name="Content Placeholder 2"/>
          <p:cNvSpPr>
            <a:spLocks noGrp="1"/>
          </p:cNvSpPr>
          <p:nvPr>
            <p:ph idx="1"/>
          </p:nvPr>
        </p:nvSpPr>
        <p:spPr>
          <a:xfrm>
            <a:off x="467544" y="2204864"/>
            <a:ext cx="7791400" cy="4498975"/>
          </a:xfrm>
        </p:spPr>
        <p:txBody>
          <a:bodyPr/>
          <a:lstStyle/>
          <a:p>
            <a:r>
              <a:rPr lang="en-US" dirty="0"/>
              <a:t>Introduction</a:t>
            </a:r>
          </a:p>
          <a:p>
            <a:endParaRPr lang="en-US" dirty="0"/>
          </a:p>
          <a:p>
            <a:r>
              <a:rPr lang="en-US" dirty="0"/>
              <a:t>Experimental setup</a:t>
            </a:r>
          </a:p>
          <a:p>
            <a:endParaRPr lang="en-US" dirty="0"/>
          </a:p>
          <a:p>
            <a:r>
              <a:rPr lang="en-US" dirty="0"/>
              <a:t>Method</a:t>
            </a:r>
          </a:p>
          <a:p>
            <a:endParaRPr lang="en-US" dirty="0"/>
          </a:p>
          <a:p>
            <a:r>
              <a:rPr lang="en-US" dirty="0"/>
              <a:t>CFD analysis and results</a:t>
            </a:r>
          </a:p>
          <a:p>
            <a:endParaRPr lang="en-US" dirty="0"/>
          </a:p>
          <a:p>
            <a:r>
              <a:rPr lang="en-US" dirty="0"/>
              <a:t>Conclusions</a:t>
            </a:r>
          </a:p>
          <a:p>
            <a:endParaRPr lang="en-US" dirty="0"/>
          </a:p>
          <a:p>
            <a:pPr marL="0" indent="0">
              <a:buNone/>
            </a:pPr>
            <a:endParaRPr lang="en-US" dirty="0"/>
          </a:p>
          <a:p>
            <a:endParaRPr lang="en-US" dirty="0"/>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1773520043"/>
      </p:ext>
    </p:extLst>
  </p:cSld>
  <p:clrMapOvr>
    <a:masterClrMapping/>
  </p:clrMapOvr>
  <p:transition spd="med">
    <p:cut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575" y="304800"/>
            <a:ext cx="8229600" cy="1219200"/>
          </a:xfrm>
        </p:spPr>
        <p:txBody>
          <a:bodyPr/>
          <a:lstStyle/>
          <a:p>
            <a:r>
              <a:rPr lang="en-US" sz="3200" dirty="0">
                <a:solidFill>
                  <a:schemeClr val="bg1"/>
                </a:solidFill>
              </a:rPr>
              <a:t>Experimental study</a:t>
            </a:r>
          </a:p>
        </p:txBody>
      </p:sp>
      <p:sp>
        <p:nvSpPr>
          <p:cNvPr id="3" name="Content Placeholder 2"/>
          <p:cNvSpPr>
            <a:spLocks noGrp="1"/>
          </p:cNvSpPr>
          <p:nvPr>
            <p:ph idx="1"/>
          </p:nvPr>
        </p:nvSpPr>
        <p:spPr>
          <a:xfrm>
            <a:off x="381001" y="1903413"/>
            <a:ext cx="3254895" cy="4405907"/>
          </a:xfrm>
        </p:spPr>
        <p:txBody>
          <a:bodyPr/>
          <a:lstStyle/>
          <a:p>
            <a:endParaRPr lang="en-US" sz="1800" dirty="0"/>
          </a:p>
          <a:p>
            <a:r>
              <a:rPr lang="en-US" sz="1800" dirty="0"/>
              <a:t>Birchwood was used as the feedstock</a:t>
            </a:r>
          </a:p>
          <a:p>
            <a:endParaRPr lang="en-US" sz="1800" dirty="0"/>
          </a:p>
          <a:p>
            <a:r>
              <a:rPr lang="en-US" sz="1800" dirty="0"/>
              <a:t>Fixed bed downdraft gasifier available at university of Agder was used for the experiments</a:t>
            </a:r>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dirty="0"/>
          </a:p>
        </p:txBody>
      </p:sp>
      <p:sp>
        <p:nvSpPr>
          <p:cNvPr id="6" name="Title 1"/>
          <p:cNvSpPr txBox="1">
            <a:spLocks/>
          </p:cNvSpPr>
          <p:nvPr/>
        </p:nvSpPr>
        <p:spPr bwMode="auto">
          <a:xfrm>
            <a:off x="251520" y="1052736"/>
            <a:ext cx="853281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2200">
                <a:solidFill>
                  <a:schemeClr val="bg2"/>
                </a:solidFill>
                <a:latin typeface="+mj-lt"/>
                <a:ea typeface="+mj-ea"/>
                <a:cs typeface="+mj-cs"/>
              </a:defRPr>
            </a:lvl1pPr>
            <a:lvl2pPr algn="l" rtl="0" fontAlgn="base">
              <a:spcBef>
                <a:spcPct val="0"/>
              </a:spcBef>
              <a:spcAft>
                <a:spcPct val="0"/>
              </a:spcAft>
              <a:defRPr sz="2200">
                <a:solidFill>
                  <a:schemeClr val="bg2"/>
                </a:solidFill>
                <a:latin typeface="Verdana" pitchFamily="34" charset="0"/>
              </a:defRPr>
            </a:lvl2pPr>
            <a:lvl3pPr algn="l" rtl="0" fontAlgn="base">
              <a:spcBef>
                <a:spcPct val="0"/>
              </a:spcBef>
              <a:spcAft>
                <a:spcPct val="0"/>
              </a:spcAft>
              <a:defRPr sz="2200">
                <a:solidFill>
                  <a:schemeClr val="bg2"/>
                </a:solidFill>
                <a:latin typeface="Verdana" pitchFamily="34" charset="0"/>
              </a:defRPr>
            </a:lvl3pPr>
            <a:lvl4pPr algn="l" rtl="0" fontAlgn="base">
              <a:spcBef>
                <a:spcPct val="0"/>
              </a:spcBef>
              <a:spcAft>
                <a:spcPct val="0"/>
              </a:spcAft>
              <a:defRPr sz="2200">
                <a:solidFill>
                  <a:schemeClr val="bg2"/>
                </a:solidFill>
                <a:latin typeface="Verdana" pitchFamily="34" charset="0"/>
              </a:defRPr>
            </a:lvl4pPr>
            <a:lvl5pPr algn="l" rtl="0" fontAlgn="base">
              <a:spcBef>
                <a:spcPct val="0"/>
              </a:spcBef>
              <a:spcAft>
                <a:spcPct val="0"/>
              </a:spcAft>
              <a:defRPr sz="2200">
                <a:solidFill>
                  <a:schemeClr val="bg2"/>
                </a:solidFill>
                <a:latin typeface="Verdana" pitchFamily="34" charset="0"/>
              </a:defRPr>
            </a:lvl5pPr>
            <a:lvl6pPr marL="457200" algn="l" rtl="0" fontAlgn="base">
              <a:spcBef>
                <a:spcPct val="0"/>
              </a:spcBef>
              <a:spcAft>
                <a:spcPct val="0"/>
              </a:spcAft>
              <a:defRPr sz="2200">
                <a:solidFill>
                  <a:schemeClr val="bg2"/>
                </a:solidFill>
                <a:latin typeface="Verdana" pitchFamily="34" charset="0"/>
              </a:defRPr>
            </a:lvl6pPr>
            <a:lvl7pPr marL="914400" algn="l" rtl="0" fontAlgn="base">
              <a:spcBef>
                <a:spcPct val="0"/>
              </a:spcBef>
              <a:spcAft>
                <a:spcPct val="0"/>
              </a:spcAft>
              <a:defRPr sz="2200">
                <a:solidFill>
                  <a:schemeClr val="bg2"/>
                </a:solidFill>
                <a:latin typeface="Verdana" pitchFamily="34" charset="0"/>
              </a:defRPr>
            </a:lvl7pPr>
            <a:lvl8pPr marL="1371600" algn="l" rtl="0" fontAlgn="base">
              <a:spcBef>
                <a:spcPct val="0"/>
              </a:spcBef>
              <a:spcAft>
                <a:spcPct val="0"/>
              </a:spcAft>
              <a:defRPr sz="2200">
                <a:solidFill>
                  <a:schemeClr val="bg2"/>
                </a:solidFill>
                <a:latin typeface="Verdana" pitchFamily="34" charset="0"/>
              </a:defRPr>
            </a:lvl8pPr>
            <a:lvl9pPr marL="1828800" algn="l" rtl="0" fontAlgn="base">
              <a:spcBef>
                <a:spcPct val="0"/>
              </a:spcBef>
              <a:spcAft>
                <a:spcPct val="0"/>
              </a:spcAft>
              <a:defRPr sz="2200">
                <a:solidFill>
                  <a:schemeClr val="bg2"/>
                </a:solidFill>
                <a:latin typeface="Verdana" pitchFamily="34" charset="0"/>
              </a:defRPr>
            </a:lvl9pPr>
          </a:lstStyle>
          <a:p>
            <a:r>
              <a:rPr lang="en-US" b="1" kern="0" dirty="0">
                <a:solidFill>
                  <a:srgbClr val="0070C0"/>
                </a:solidFill>
              </a:rPr>
              <a:t>Introduction</a:t>
            </a:r>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3419872" y="764704"/>
            <a:ext cx="5652493" cy="5688632"/>
          </a:xfrm>
          <a:prstGeom prst="rect">
            <a:avLst/>
          </a:prstGeom>
          <a:noFill/>
          <a:ln>
            <a:noFill/>
          </a:ln>
        </p:spPr>
      </p:pic>
    </p:spTree>
    <p:extLst>
      <p:ext uri="{BB962C8B-B14F-4D97-AF65-F5344CB8AC3E}">
        <p14:creationId xmlns:p14="http://schemas.microsoft.com/office/powerpoint/2010/main" val="2951590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458688"/>
          </a:xfrm>
        </p:spPr>
        <p:txBody>
          <a:bodyPr/>
          <a:lstStyle/>
          <a:p>
            <a:r>
              <a:rPr lang="en-US" sz="2800" b="1" dirty="0">
                <a:solidFill>
                  <a:srgbClr val="0070C0"/>
                </a:solidFill>
              </a:rPr>
              <a:t>Feedstock characteristics</a:t>
            </a:r>
          </a:p>
        </p:txBody>
      </p:sp>
      <p:sp>
        <p:nvSpPr>
          <p:cNvPr id="3" name="Content Placeholder 2"/>
          <p:cNvSpPr>
            <a:spLocks noGrp="1"/>
          </p:cNvSpPr>
          <p:nvPr>
            <p:ph idx="1"/>
          </p:nvPr>
        </p:nvSpPr>
        <p:spPr/>
        <p:txBody>
          <a:bodyPr>
            <a:normAutofit/>
          </a:bodyPr>
          <a:lstStyle/>
          <a:p>
            <a:r>
              <a:rPr lang="en-US" sz="2000" dirty="0"/>
              <a:t>Birchwood </a:t>
            </a:r>
            <a:r>
              <a:rPr lang="en-US" sz="2000" u="sng" dirty="0"/>
              <a:t>chips</a:t>
            </a:r>
            <a:r>
              <a:rPr lang="en-US" sz="2000" dirty="0"/>
              <a:t> were used for the experiment</a:t>
            </a:r>
          </a:p>
          <a:p>
            <a:endParaRPr lang="en-US" sz="2000" dirty="0"/>
          </a:p>
          <a:p>
            <a:r>
              <a:rPr lang="en-US" sz="2000" dirty="0"/>
              <a:t>Average chip size was 11.5 mm x 11.5 mm</a:t>
            </a:r>
          </a:p>
          <a:p>
            <a:endParaRPr lang="en-US" sz="2000" dirty="0"/>
          </a:p>
          <a:p>
            <a:r>
              <a:rPr lang="en-US" sz="2000" dirty="0"/>
              <a:t>About 5 kg of woodchips were used for each experiment</a:t>
            </a:r>
          </a:p>
          <a:p>
            <a:endParaRPr lang="en-US" sz="2000" dirty="0"/>
          </a:p>
          <a:p>
            <a:r>
              <a:rPr lang="en-US" sz="2000" dirty="0"/>
              <a:t>About 2 kg of charcoal was added before the Birchwood chips were added to the gasifier(in order to help the ignition)</a:t>
            </a:r>
          </a:p>
          <a:p>
            <a:pPr marL="0" indent="0">
              <a:buNone/>
            </a:pPr>
            <a:endParaRPr lang="en-US" sz="2800" b="1"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1970261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sz="2800" b="1" dirty="0">
                <a:solidFill>
                  <a:srgbClr val="0070C0"/>
                </a:solidFill>
                <a:latin typeface="Arial" panose="020B0604020202020204" pitchFamily="34" charset="0"/>
                <a:cs typeface="Arial" panose="020B0604020202020204" pitchFamily="34" charset="0"/>
              </a:rPr>
              <a:t>Experimental setup</a:t>
            </a: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66800" y="1447800"/>
            <a:ext cx="7342962"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337139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64704"/>
            <a:ext cx="8229600" cy="609600"/>
          </a:xfrm>
        </p:spPr>
        <p:txBody>
          <a:bodyPr/>
          <a:lstStyle/>
          <a:p>
            <a:r>
              <a:rPr lang="en-US" sz="2800" b="1" dirty="0">
                <a:solidFill>
                  <a:srgbClr val="0070C0"/>
                </a:solidFill>
              </a:rPr>
              <a:t>Feedstock</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93410097"/>
              </p:ext>
            </p:extLst>
          </p:nvPr>
        </p:nvGraphicFramePr>
        <p:xfrm>
          <a:off x="1475656" y="1412776"/>
          <a:ext cx="7056784" cy="5349240"/>
        </p:xfrm>
        <a:graphic>
          <a:graphicData uri="http://schemas.openxmlformats.org/drawingml/2006/table">
            <a:tbl>
              <a:tblPr firstRow="1" firstCol="1" bandRow="1">
                <a:tableStyleId>{5C22544A-7EE6-4342-B048-85BDC9FD1C3A}</a:tableStyleId>
              </a:tblPr>
              <a:tblGrid>
                <a:gridCol w="4439105">
                  <a:extLst>
                    <a:ext uri="{9D8B030D-6E8A-4147-A177-3AD203B41FA5}">
                      <a16:colId xmlns:a16="http://schemas.microsoft.com/office/drawing/2014/main" val="20000"/>
                    </a:ext>
                  </a:extLst>
                </a:gridCol>
                <a:gridCol w="2617679">
                  <a:extLst>
                    <a:ext uri="{9D8B030D-6E8A-4147-A177-3AD203B41FA5}">
                      <a16:colId xmlns:a16="http://schemas.microsoft.com/office/drawing/2014/main" val="20001"/>
                    </a:ext>
                  </a:extLst>
                </a:gridCol>
              </a:tblGrid>
              <a:tr h="383851">
                <a:tc gridSpan="2">
                  <a:txBody>
                    <a:bodyPr/>
                    <a:lstStyle/>
                    <a:p>
                      <a:pPr marL="0" marR="0" algn="just">
                        <a:lnSpc>
                          <a:spcPct val="150000"/>
                        </a:lnSpc>
                        <a:spcBef>
                          <a:spcPts val="0"/>
                        </a:spcBef>
                        <a:spcAft>
                          <a:spcPts val="0"/>
                        </a:spcAft>
                      </a:pPr>
                      <a:r>
                        <a:rPr lang="en-GB" sz="1800" b="0" dirty="0">
                          <a:effectLst/>
                        </a:rPr>
                        <a:t>Proximate analysis (dry basis)</a:t>
                      </a:r>
                      <a:endParaRPr lang="en-US" sz="1800" b="0" dirty="0">
                        <a:solidFill>
                          <a:srgbClr val="000000"/>
                        </a:solidFill>
                        <a:effectLst/>
                        <a:latin typeface="Times New Roman"/>
                        <a:ea typeface="Times New Roman"/>
                      </a:endParaRPr>
                    </a:p>
                  </a:txBody>
                  <a:tcPr marL="68580" marR="68580" marT="0" marB="0"/>
                </a:tc>
                <a:tc hMerge="1">
                  <a:txBody>
                    <a:bodyPr/>
                    <a:lstStyle/>
                    <a:p>
                      <a:endParaRPr lang="en-US"/>
                    </a:p>
                  </a:txBody>
                  <a:tcPr/>
                </a:tc>
                <a:extLst>
                  <a:ext uri="{0D108BD9-81ED-4DB2-BD59-A6C34878D82A}">
                    <a16:rowId xmlns:a16="http://schemas.microsoft.com/office/drawing/2014/main" val="10000"/>
                  </a:ext>
                </a:extLst>
              </a:tr>
              <a:tr h="383851">
                <a:tc>
                  <a:txBody>
                    <a:bodyPr/>
                    <a:lstStyle/>
                    <a:p>
                      <a:pPr marL="0" marR="0" algn="just">
                        <a:lnSpc>
                          <a:spcPct val="150000"/>
                        </a:lnSpc>
                        <a:spcBef>
                          <a:spcPts val="0"/>
                        </a:spcBef>
                        <a:spcAft>
                          <a:spcPts val="0"/>
                        </a:spcAft>
                      </a:pPr>
                      <a:r>
                        <a:rPr lang="en-GB" sz="1800" b="0" dirty="0">
                          <a:effectLst/>
                        </a:rPr>
                        <a:t>Moisture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7</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01"/>
                  </a:ext>
                </a:extLst>
              </a:tr>
              <a:tr h="383851">
                <a:tc>
                  <a:txBody>
                    <a:bodyPr/>
                    <a:lstStyle/>
                    <a:p>
                      <a:pPr marL="0" marR="0" algn="just">
                        <a:lnSpc>
                          <a:spcPct val="150000"/>
                        </a:lnSpc>
                        <a:spcBef>
                          <a:spcPts val="0"/>
                        </a:spcBef>
                        <a:spcAft>
                          <a:spcPts val="0"/>
                        </a:spcAft>
                      </a:pPr>
                      <a:r>
                        <a:rPr lang="en-GB" sz="1800" b="0" dirty="0">
                          <a:effectLst/>
                        </a:rPr>
                        <a:t>Volatiles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82.2</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02"/>
                  </a:ext>
                </a:extLst>
              </a:tr>
              <a:tr h="383851">
                <a:tc>
                  <a:txBody>
                    <a:bodyPr/>
                    <a:lstStyle/>
                    <a:p>
                      <a:pPr marL="0" marR="0" algn="just">
                        <a:lnSpc>
                          <a:spcPct val="150000"/>
                        </a:lnSpc>
                        <a:spcBef>
                          <a:spcPts val="0"/>
                        </a:spcBef>
                        <a:spcAft>
                          <a:spcPts val="0"/>
                        </a:spcAft>
                      </a:pPr>
                      <a:r>
                        <a:rPr lang="en-GB" sz="1800" b="0" dirty="0">
                          <a:effectLst/>
                        </a:rPr>
                        <a:t>Fixed Carbon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10.45</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03"/>
                  </a:ext>
                </a:extLst>
              </a:tr>
              <a:tr h="383851">
                <a:tc>
                  <a:txBody>
                    <a:bodyPr/>
                    <a:lstStyle/>
                    <a:p>
                      <a:pPr marL="0" marR="0" algn="just">
                        <a:lnSpc>
                          <a:spcPct val="150000"/>
                        </a:lnSpc>
                        <a:spcBef>
                          <a:spcPts val="0"/>
                        </a:spcBef>
                        <a:spcAft>
                          <a:spcPts val="0"/>
                        </a:spcAft>
                      </a:pPr>
                      <a:r>
                        <a:rPr lang="en-GB" sz="1800" b="0" dirty="0">
                          <a:effectLst/>
                        </a:rPr>
                        <a:t>Ash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0.35</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04"/>
                  </a:ext>
                </a:extLst>
              </a:tr>
              <a:tr h="383851">
                <a:tc>
                  <a:txBody>
                    <a:bodyPr/>
                    <a:lstStyle/>
                    <a:p>
                      <a:pPr marL="0" marR="0" algn="just">
                        <a:lnSpc>
                          <a:spcPct val="150000"/>
                        </a:lnSpc>
                        <a:spcBef>
                          <a:spcPts val="0"/>
                        </a:spcBef>
                        <a:spcAft>
                          <a:spcPts val="1200"/>
                        </a:spcAft>
                      </a:pPr>
                      <a:r>
                        <a:rPr lang="en-GB" sz="1800" b="0" dirty="0">
                          <a:effectLst/>
                        </a:rPr>
                        <a:t>LHV (MJ/kg)</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17.9</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05"/>
                  </a:ext>
                </a:extLst>
              </a:tr>
              <a:tr h="383851">
                <a:tc gridSpan="2">
                  <a:txBody>
                    <a:bodyPr/>
                    <a:lstStyle/>
                    <a:p>
                      <a:pPr marL="0" marR="0" algn="just">
                        <a:lnSpc>
                          <a:spcPct val="150000"/>
                        </a:lnSpc>
                        <a:spcBef>
                          <a:spcPts val="0"/>
                        </a:spcBef>
                        <a:spcAft>
                          <a:spcPts val="0"/>
                        </a:spcAft>
                      </a:pPr>
                      <a:r>
                        <a:rPr lang="en-GB" sz="1800" b="0" dirty="0">
                          <a:effectLst/>
                        </a:rPr>
                        <a:t>Ultimate analysis (dry basis)</a:t>
                      </a:r>
                      <a:endParaRPr lang="en-US" sz="1800" b="0" dirty="0">
                        <a:solidFill>
                          <a:srgbClr val="000000"/>
                        </a:solidFill>
                        <a:effectLst/>
                        <a:latin typeface="Times New Roman"/>
                        <a:ea typeface="Times New Roman"/>
                      </a:endParaRPr>
                    </a:p>
                  </a:txBody>
                  <a:tcPr marL="68580" marR="68580" marT="0" marB="0"/>
                </a:tc>
                <a:tc hMerge="1">
                  <a:txBody>
                    <a:bodyPr/>
                    <a:lstStyle/>
                    <a:p>
                      <a:endParaRPr lang="en-US"/>
                    </a:p>
                  </a:txBody>
                  <a:tcPr/>
                </a:tc>
                <a:extLst>
                  <a:ext uri="{0D108BD9-81ED-4DB2-BD59-A6C34878D82A}">
                    <a16:rowId xmlns:a16="http://schemas.microsoft.com/office/drawing/2014/main" val="10006"/>
                  </a:ext>
                </a:extLst>
              </a:tr>
              <a:tr h="383851">
                <a:tc>
                  <a:txBody>
                    <a:bodyPr/>
                    <a:lstStyle/>
                    <a:p>
                      <a:pPr marL="0" marR="0" algn="just">
                        <a:lnSpc>
                          <a:spcPct val="150000"/>
                        </a:lnSpc>
                        <a:spcBef>
                          <a:spcPts val="0"/>
                        </a:spcBef>
                        <a:spcAft>
                          <a:spcPts val="0"/>
                        </a:spcAft>
                      </a:pPr>
                      <a:r>
                        <a:rPr lang="en-GB" sz="1800" b="0" dirty="0">
                          <a:effectLst/>
                        </a:rPr>
                        <a:t>Carbon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50.4</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07"/>
                  </a:ext>
                </a:extLst>
              </a:tr>
              <a:tr h="383851">
                <a:tc>
                  <a:txBody>
                    <a:bodyPr/>
                    <a:lstStyle/>
                    <a:p>
                      <a:pPr marL="0" marR="0" algn="just">
                        <a:lnSpc>
                          <a:spcPct val="150000"/>
                        </a:lnSpc>
                        <a:spcBef>
                          <a:spcPts val="0"/>
                        </a:spcBef>
                        <a:spcAft>
                          <a:spcPts val="0"/>
                        </a:spcAft>
                      </a:pPr>
                      <a:r>
                        <a:rPr lang="en-GB" sz="1800" b="0" dirty="0">
                          <a:effectLst/>
                        </a:rPr>
                        <a:t>Hydrogen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5.6</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08"/>
                  </a:ext>
                </a:extLst>
              </a:tr>
              <a:tr h="383851">
                <a:tc>
                  <a:txBody>
                    <a:bodyPr/>
                    <a:lstStyle/>
                    <a:p>
                      <a:pPr marL="0" marR="0" algn="just">
                        <a:lnSpc>
                          <a:spcPct val="150000"/>
                        </a:lnSpc>
                        <a:spcBef>
                          <a:spcPts val="0"/>
                        </a:spcBef>
                        <a:spcAft>
                          <a:spcPts val="0"/>
                        </a:spcAft>
                      </a:pPr>
                      <a:r>
                        <a:rPr lang="en-GB" sz="1800" b="0" dirty="0">
                          <a:effectLst/>
                        </a:rPr>
                        <a:t>Oxygen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43.4</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09"/>
                  </a:ext>
                </a:extLst>
              </a:tr>
              <a:tr h="383851">
                <a:tc>
                  <a:txBody>
                    <a:bodyPr/>
                    <a:lstStyle/>
                    <a:p>
                      <a:pPr marL="0" marR="0" algn="just">
                        <a:lnSpc>
                          <a:spcPct val="150000"/>
                        </a:lnSpc>
                        <a:spcBef>
                          <a:spcPts val="0"/>
                        </a:spcBef>
                        <a:spcAft>
                          <a:spcPts val="0"/>
                        </a:spcAft>
                      </a:pPr>
                      <a:r>
                        <a:rPr lang="en-GB" sz="1800" b="0" dirty="0">
                          <a:effectLst/>
                        </a:rPr>
                        <a:t>Nitrogen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0.12</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10"/>
                  </a:ext>
                </a:extLst>
              </a:tr>
              <a:tr h="383851">
                <a:tc>
                  <a:txBody>
                    <a:bodyPr/>
                    <a:lstStyle/>
                    <a:p>
                      <a:pPr marL="0" marR="0" algn="just">
                        <a:lnSpc>
                          <a:spcPct val="150000"/>
                        </a:lnSpc>
                        <a:spcBef>
                          <a:spcPts val="0"/>
                        </a:spcBef>
                        <a:spcAft>
                          <a:spcPts val="0"/>
                        </a:spcAft>
                      </a:pPr>
                      <a:r>
                        <a:rPr lang="en-GB" sz="1800" b="0" dirty="0">
                          <a:effectLst/>
                        </a:rPr>
                        <a:t>Sulphur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0.017</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11"/>
                  </a:ext>
                </a:extLst>
              </a:tr>
              <a:tr h="383851">
                <a:tc>
                  <a:txBody>
                    <a:bodyPr/>
                    <a:lstStyle/>
                    <a:p>
                      <a:pPr marL="0" marR="0" algn="just">
                        <a:lnSpc>
                          <a:spcPct val="150000"/>
                        </a:lnSpc>
                        <a:spcBef>
                          <a:spcPts val="0"/>
                        </a:spcBef>
                        <a:spcAft>
                          <a:spcPts val="0"/>
                        </a:spcAft>
                      </a:pPr>
                      <a:r>
                        <a:rPr lang="en-GB" sz="1800" b="0" dirty="0">
                          <a:effectLst/>
                        </a:rPr>
                        <a:t>Chlorine %</a:t>
                      </a:r>
                      <a:endParaRPr lang="en-US" sz="1800" b="0" dirty="0">
                        <a:solidFill>
                          <a:srgbClr val="000000"/>
                        </a:solidFill>
                        <a:effectLst/>
                        <a:latin typeface="Times New Roman"/>
                        <a:ea typeface="Times New Roman"/>
                      </a:endParaRPr>
                    </a:p>
                  </a:txBody>
                  <a:tcPr marL="68580" marR="68580" marT="0" marB="0"/>
                </a:tc>
                <a:tc>
                  <a:txBody>
                    <a:bodyPr/>
                    <a:lstStyle/>
                    <a:p>
                      <a:pPr marL="0" marR="0" algn="r">
                        <a:lnSpc>
                          <a:spcPct val="150000"/>
                        </a:lnSpc>
                        <a:spcBef>
                          <a:spcPts val="0"/>
                        </a:spcBef>
                        <a:spcAft>
                          <a:spcPts val="0"/>
                        </a:spcAft>
                      </a:pPr>
                      <a:r>
                        <a:rPr lang="en-GB" sz="1800" b="0" dirty="0">
                          <a:effectLst/>
                        </a:rPr>
                        <a:t>0.019</a:t>
                      </a:r>
                      <a:endParaRPr lang="en-US" sz="1800" b="0" dirty="0">
                        <a:solidFill>
                          <a:srgbClr val="000000"/>
                        </a:solidFill>
                        <a:effectLst/>
                        <a:latin typeface="Times New Roman"/>
                        <a:ea typeface="Times New Roman"/>
                      </a:endParaRPr>
                    </a:p>
                  </a:txBody>
                  <a:tcPr marL="68580" marR="68580" marT="0" marB="0"/>
                </a:tc>
                <a:extLst>
                  <a:ext uri="{0D108BD9-81ED-4DB2-BD59-A6C34878D82A}">
                    <a16:rowId xmlns:a16="http://schemas.microsoft.com/office/drawing/2014/main" val="10012"/>
                  </a:ext>
                </a:extLst>
              </a:tr>
            </a:tbl>
          </a:graphicData>
        </a:graphic>
      </p:graphicFrame>
      <p:sp>
        <p:nvSpPr>
          <p:cNvPr id="4" name="Slide Number Placeholder 3"/>
          <p:cNvSpPr>
            <a:spLocks noGrp="1"/>
          </p:cNvSpPr>
          <p:nvPr>
            <p:ph type="sldNum" sz="quarter" idx="12"/>
          </p:nvPr>
        </p:nvSpPr>
        <p:spPr>
          <a:xfrm>
            <a:off x="7416925" y="7089304"/>
            <a:ext cx="1295400" cy="230188"/>
          </a:xfrm>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673832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864096"/>
          </a:xfrm>
        </p:spPr>
        <p:txBody>
          <a:bodyPr/>
          <a:lstStyle/>
          <a:p>
            <a:r>
              <a:rPr lang="en-US" sz="2800" b="1" dirty="0">
                <a:solidFill>
                  <a:srgbClr val="0070C0"/>
                </a:solidFill>
                <a:latin typeface="Arial" panose="020B0604020202020204" pitchFamily="34" charset="0"/>
                <a:cs typeface="Arial" panose="020B0604020202020204" pitchFamily="34" charset="0"/>
              </a:rPr>
              <a:t>Experimental set up</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000" b="1" dirty="0">
                    <a:solidFill>
                      <a:schemeClr val="tx1"/>
                    </a:solidFill>
                    <a:latin typeface="Arial" panose="020B0604020202020204" pitchFamily="34" charset="0"/>
                    <a:cs typeface="Arial" panose="020B0604020202020204" pitchFamily="34" charset="0"/>
                  </a:rPr>
                  <a:t>Air input was changed in order to change the Equivalence Ratio(ER)</a:t>
                </a:r>
              </a:p>
              <a:p>
                <a:pPr marL="0" indent="0">
                  <a:buNone/>
                </a:pPr>
                <a14:m>
                  <m:oMathPara xmlns:m="http://schemas.openxmlformats.org/officeDocument/2006/math">
                    <m:oMathParaPr>
                      <m:jc m:val="centerGroup"/>
                    </m:oMathParaPr>
                    <m:oMath xmlns:m="http://schemas.openxmlformats.org/officeDocument/2006/math">
                      <m:r>
                        <a:rPr lang="en-GB" sz="2000" b="1" i="1" smtClean="0">
                          <a:solidFill>
                            <a:srgbClr val="00B050"/>
                          </a:solidFill>
                          <a:latin typeface="Cambria Math"/>
                        </a:rPr>
                        <m:t>𝑬𝑹</m:t>
                      </m:r>
                      <m:r>
                        <a:rPr lang="en-GB" sz="2000" i="1" smtClean="0">
                          <a:solidFill>
                            <a:schemeClr val="tx1"/>
                          </a:solidFill>
                          <a:latin typeface="Cambria Math"/>
                        </a:rPr>
                        <m:t>= </m:t>
                      </m:r>
                      <m:f>
                        <m:fPr>
                          <m:ctrlPr>
                            <a:rPr lang="en-US" sz="2000" i="1" smtClean="0">
                              <a:solidFill>
                                <a:srgbClr val="00B050"/>
                              </a:solidFill>
                              <a:latin typeface="Cambria Math" panose="02040503050406030204" pitchFamily="18" charset="0"/>
                            </a:rPr>
                          </m:ctrlPr>
                        </m:fPr>
                        <m:num>
                          <m:r>
                            <a:rPr lang="en-GB" sz="2000" i="1">
                              <a:solidFill>
                                <a:srgbClr val="00B050"/>
                              </a:solidFill>
                              <a:latin typeface="Cambria Math"/>
                            </a:rPr>
                            <m:t>𝐴𝑐𝑡𝑢𝑎𝑙</m:t>
                          </m:r>
                          <m:r>
                            <a:rPr lang="en-GB" sz="2000" i="1">
                              <a:solidFill>
                                <a:srgbClr val="00B050"/>
                              </a:solidFill>
                              <a:latin typeface="Cambria Math"/>
                            </a:rPr>
                            <m:t> </m:t>
                          </m:r>
                          <m:r>
                            <a:rPr lang="en-GB" sz="2000" i="1">
                              <a:solidFill>
                                <a:srgbClr val="00B050"/>
                              </a:solidFill>
                              <a:latin typeface="Cambria Math"/>
                            </a:rPr>
                            <m:t>𝑎𝑖𝑟</m:t>
                          </m:r>
                          <m:r>
                            <a:rPr lang="en-GB" sz="2000" i="1">
                              <a:solidFill>
                                <a:srgbClr val="00B050"/>
                              </a:solidFill>
                              <a:latin typeface="Cambria Math"/>
                            </a:rPr>
                            <m:t> </m:t>
                          </m:r>
                          <m:r>
                            <a:rPr lang="en-GB" sz="2000" i="1">
                              <a:solidFill>
                                <a:srgbClr val="00B050"/>
                              </a:solidFill>
                              <a:latin typeface="Cambria Math"/>
                            </a:rPr>
                            <m:t>𝑓𝑢𝑒𝑙</m:t>
                          </m:r>
                          <m:r>
                            <a:rPr lang="en-GB" sz="2000" i="1">
                              <a:solidFill>
                                <a:srgbClr val="00B050"/>
                              </a:solidFill>
                              <a:latin typeface="Cambria Math"/>
                            </a:rPr>
                            <m:t> </m:t>
                          </m:r>
                          <m:r>
                            <a:rPr lang="en-GB" sz="2000" i="1">
                              <a:solidFill>
                                <a:srgbClr val="00B050"/>
                              </a:solidFill>
                              <a:latin typeface="Cambria Math"/>
                            </a:rPr>
                            <m:t>𝑟𝑎𝑡𝑖𝑜</m:t>
                          </m:r>
                        </m:num>
                        <m:den>
                          <m:r>
                            <a:rPr lang="en-GB" sz="2000" i="1">
                              <a:solidFill>
                                <a:srgbClr val="00B050"/>
                              </a:solidFill>
                              <a:latin typeface="Cambria Math"/>
                            </a:rPr>
                            <m:t>𝑆𝑡𝑜𝑖𝑐h𝑖𝑚𝑒𝑡𝑟𝑖𝑐</m:t>
                          </m:r>
                          <m:r>
                            <a:rPr lang="en-GB" sz="2000" i="1">
                              <a:solidFill>
                                <a:srgbClr val="00B050"/>
                              </a:solidFill>
                              <a:latin typeface="Cambria Math"/>
                            </a:rPr>
                            <m:t> </m:t>
                          </m:r>
                          <m:r>
                            <a:rPr lang="en-GB" sz="2000" i="1">
                              <a:solidFill>
                                <a:srgbClr val="00B050"/>
                              </a:solidFill>
                              <a:latin typeface="Cambria Math"/>
                            </a:rPr>
                            <m:t>𝑎𝑖𝑟</m:t>
                          </m:r>
                          <m:r>
                            <a:rPr lang="en-GB" sz="2000" i="1">
                              <a:solidFill>
                                <a:srgbClr val="00B050"/>
                              </a:solidFill>
                              <a:latin typeface="Cambria Math"/>
                            </a:rPr>
                            <m:t> </m:t>
                          </m:r>
                          <m:r>
                            <a:rPr lang="en-GB" sz="2000" i="1">
                              <a:solidFill>
                                <a:srgbClr val="00B050"/>
                              </a:solidFill>
                              <a:latin typeface="Cambria Math"/>
                            </a:rPr>
                            <m:t>𝑓𝑢𝑒𝑙</m:t>
                          </m:r>
                          <m:r>
                            <a:rPr lang="en-GB" sz="2000" i="1">
                              <a:solidFill>
                                <a:srgbClr val="00B050"/>
                              </a:solidFill>
                              <a:latin typeface="Cambria Math"/>
                            </a:rPr>
                            <m:t> </m:t>
                          </m:r>
                          <m:r>
                            <a:rPr lang="en-GB" sz="2000" i="1">
                              <a:solidFill>
                                <a:srgbClr val="00B050"/>
                              </a:solidFill>
                              <a:latin typeface="Cambria Math"/>
                            </a:rPr>
                            <m:t>𝑟𝑎𝑡𝑖𝑜</m:t>
                          </m:r>
                        </m:den>
                      </m:f>
                      <m:r>
                        <a:rPr lang="en-GB" sz="2000" i="1">
                          <a:solidFill>
                            <a:schemeClr val="tx1"/>
                          </a:solidFill>
                          <a:latin typeface="Cambria Math"/>
                        </a:rPr>
                        <m:t>                                    </m:t>
                      </m:r>
                    </m:oMath>
                  </m:oMathPara>
                </a14:m>
                <a:endParaRPr lang="en-US" sz="2000" b="1" dirty="0">
                  <a:solidFill>
                    <a:schemeClr val="tx1"/>
                  </a:solidFill>
                  <a:latin typeface="Arial" panose="020B0604020202020204" pitchFamily="34" charset="0"/>
                  <a:cs typeface="Arial" panose="020B0604020202020204" pitchFamily="34" charset="0"/>
                </a:endParaRPr>
              </a:p>
              <a:p>
                <a:pPr marL="0" indent="0">
                  <a:buNone/>
                </a:pPr>
                <a:endParaRPr lang="en-US" sz="2000" b="1" dirty="0">
                  <a:solidFill>
                    <a:schemeClr val="tx1"/>
                  </a:solidFill>
                  <a:latin typeface="Arial" panose="020B0604020202020204" pitchFamily="34" charset="0"/>
                  <a:cs typeface="Arial" panose="020B0604020202020204" pitchFamily="34" charset="0"/>
                </a:endParaRPr>
              </a:p>
              <a:p>
                <a:r>
                  <a:rPr lang="en-US" sz="2000" b="1" dirty="0">
                    <a:solidFill>
                      <a:schemeClr val="tx1"/>
                    </a:solidFill>
                    <a:latin typeface="Arial" panose="020B0604020202020204" pitchFamily="34" charset="0"/>
                    <a:cs typeface="Arial" panose="020B0604020202020204" pitchFamily="34" charset="0"/>
                  </a:rPr>
                  <a:t>Mass reduction was measured throughout the experiment</a:t>
                </a:r>
              </a:p>
              <a:p>
                <a:endParaRPr lang="en-US" sz="2000" b="1" dirty="0">
                  <a:solidFill>
                    <a:schemeClr val="tx1"/>
                  </a:solidFill>
                  <a:latin typeface="Arial" panose="020B0604020202020204" pitchFamily="34" charset="0"/>
                  <a:cs typeface="Arial" panose="020B0604020202020204" pitchFamily="34" charset="0"/>
                </a:endParaRPr>
              </a:p>
              <a:p>
                <a:r>
                  <a:rPr lang="en-US" sz="2000" b="1" dirty="0">
                    <a:solidFill>
                      <a:schemeClr val="tx1"/>
                    </a:solidFill>
                    <a:latin typeface="Arial" panose="020B0604020202020204" pitchFamily="34" charset="0"/>
                    <a:cs typeface="Arial" panose="020B0604020202020204" pitchFamily="34" charset="0"/>
                  </a:rPr>
                  <a:t>Temperature values inside the gasifier and gas component mass fractions were measured during the experiment using a Lab view program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14"/>
                </a:stretch>
              </a:blipFill>
            </p:spPr>
            <p:txBody>
              <a:bodyPr/>
              <a:lstStyle/>
              <a:p>
                <a:r>
                  <a:rPr lang="nb-NO">
                    <a:noFill/>
                  </a:rPr>
                  <a:t> </a:t>
                </a:r>
              </a:p>
            </p:txBody>
          </p:sp>
        </mc:Fallback>
      </mc:AlternateContent>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551866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Users\a\Desktop\Untitled3.png"/>
          <p:cNvPicPr>
            <a:picLocks noGrp="1"/>
          </p:cNvPicPr>
          <p:nvPr>
            <p:ph sz="half" idx="1"/>
          </p:nvPr>
        </p:nvPicPr>
        <p:blipFill>
          <a:blip r:embed="rId2" cstate="print">
            <a:extLst>
              <a:ext uri="{28A0092B-C50C-407E-A947-70E740481C1C}">
                <a14:useLocalDpi xmlns:a14="http://schemas.microsoft.com/office/drawing/2010/main" val="0"/>
              </a:ext>
            </a:extLst>
          </a:blip>
          <a:stretch>
            <a:fillRect/>
          </a:stretch>
        </p:blipFill>
        <p:spPr bwMode="auto">
          <a:xfrm>
            <a:off x="1441515" y="2362200"/>
            <a:ext cx="2978085" cy="2806447"/>
          </a:xfrm>
          <a:prstGeom prst="rect">
            <a:avLst/>
          </a:prstGeom>
          <a:noFill/>
          <a:ln>
            <a:noFill/>
          </a:ln>
        </p:spPr>
      </p:pic>
      <p:pic>
        <p:nvPicPr>
          <p:cNvPr id="6" name="Content Placeholder 5" descr="C:\Users\a\Desktop\Untitled2.png"/>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5206468" y="2362200"/>
            <a:ext cx="3251732" cy="2820995"/>
          </a:xfrm>
          <a:prstGeom prst="rect">
            <a:avLst/>
          </a:prstGeom>
          <a:noFill/>
          <a:ln>
            <a:noFill/>
          </a:ln>
        </p:spPr>
      </p:pic>
      <p:sp>
        <p:nvSpPr>
          <p:cNvPr id="9" name="Slide Number Placeholder 8"/>
          <p:cNvSpPr>
            <a:spLocks noGrp="1"/>
          </p:cNvSpPr>
          <p:nvPr>
            <p:ph type="sldNum" sz="quarter" idx="12"/>
          </p:nvPr>
        </p:nvSpPr>
        <p:spPr/>
        <p:txBody>
          <a:bodyPr/>
          <a:lstStyle/>
          <a:p>
            <a:fld id="{B6F15528-21DE-4FAA-801E-634DDDAF4B2B}" type="slidenum">
              <a:rPr lang="en-US" smtClean="0"/>
              <a:pPr/>
              <a:t>8</a:t>
            </a:fld>
            <a:endParaRPr lang="en-US" dirty="0"/>
          </a:p>
        </p:txBody>
      </p:sp>
      <p:sp>
        <p:nvSpPr>
          <p:cNvPr id="8" name="Title 1"/>
          <p:cNvSpPr txBox="1">
            <a:spLocks/>
          </p:cNvSpPr>
          <p:nvPr/>
        </p:nvSpPr>
        <p:spPr bwMode="auto">
          <a:xfrm>
            <a:off x="467544" y="548680"/>
            <a:ext cx="822960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2200">
                <a:solidFill>
                  <a:schemeClr val="bg2"/>
                </a:solidFill>
                <a:latin typeface="+mj-lt"/>
                <a:ea typeface="+mj-ea"/>
                <a:cs typeface="+mj-cs"/>
              </a:defRPr>
            </a:lvl1pPr>
            <a:lvl2pPr algn="l" rtl="0" fontAlgn="base">
              <a:spcBef>
                <a:spcPct val="0"/>
              </a:spcBef>
              <a:spcAft>
                <a:spcPct val="0"/>
              </a:spcAft>
              <a:defRPr sz="2200">
                <a:solidFill>
                  <a:schemeClr val="bg2"/>
                </a:solidFill>
                <a:latin typeface="Verdana" pitchFamily="34" charset="0"/>
              </a:defRPr>
            </a:lvl2pPr>
            <a:lvl3pPr algn="l" rtl="0" fontAlgn="base">
              <a:spcBef>
                <a:spcPct val="0"/>
              </a:spcBef>
              <a:spcAft>
                <a:spcPct val="0"/>
              </a:spcAft>
              <a:defRPr sz="2200">
                <a:solidFill>
                  <a:schemeClr val="bg2"/>
                </a:solidFill>
                <a:latin typeface="Verdana" pitchFamily="34" charset="0"/>
              </a:defRPr>
            </a:lvl3pPr>
            <a:lvl4pPr algn="l" rtl="0" fontAlgn="base">
              <a:spcBef>
                <a:spcPct val="0"/>
              </a:spcBef>
              <a:spcAft>
                <a:spcPct val="0"/>
              </a:spcAft>
              <a:defRPr sz="2200">
                <a:solidFill>
                  <a:schemeClr val="bg2"/>
                </a:solidFill>
                <a:latin typeface="Verdana" pitchFamily="34" charset="0"/>
              </a:defRPr>
            </a:lvl4pPr>
            <a:lvl5pPr algn="l" rtl="0" fontAlgn="base">
              <a:spcBef>
                <a:spcPct val="0"/>
              </a:spcBef>
              <a:spcAft>
                <a:spcPct val="0"/>
              </a:spcAft>
              <a:defRPr sz="2200">
                <a:solidFill>
                  <a:schemeClr val="bg2"/>
                </a:solidFill>
                <a:latin typeface="Verdana" pitchFamily="34" charset="0"/>
              </a:defRPr>
            </a:lvl5pPr>
            <a:lvl6pPr marL="457200" algn="l" rtl="0" fontAlgn="base">
              <a:spcBef>
                <a:spcPct val="0"/>
              </a:spcBef>
              <a:spcAft>
                <a:spcPct val="0"/>
              </a:spcAft>
              <a:defRPr sz="2200">
                <a:solidFill>
                  <a:schemeClr val="bg2"/>
                </a:solidFill>
                <a:latin typeface="Verdana" pitchFamily="34" charset="0"/>
              </a:defRPr>
            </a:lvl6pPr>
            <a:lvl7pPr marL="914400" algn="l" rtl="0" fontAlgn="base">
              <a:spcBef>
                <a:spcPct val="0"/>
              </a:spcBef>
              <a:spcAft>
                <a:spcPct val="0"/>
              </a:spcAft>
              <a:defRPr sz="2200">
                <a:solidFill>
                  <a:schemeClr val="bg2"/>
                </a:solidFill>
                <a:latin typeface="Verdana" pitchFamily="34" charset="0"/>
              </a:defRPr>
            </a:lvl7pPr>
            <a:lvl8pPr marL="1371600" algn="l" rtl="0" fontAlgn="base">
              <a:spcBef>
                <a:spcPct val="0"/>
              </a:spcBef>
              <a:spcAft>
                <a:spcPct val="0"/>
              </a:spcAft>
              <a:defRPr sz="2200">
                <a:solidFill>
                  <a:schemeClr val="bg2"/>
                </a:solidFill>
                <a:latin typeface="Verdana" pitchFamily="34" charset="0"/>
              </a:defRPr>
            </a:lvl8pPr>
            <a:lvl9pPr marL="1828800" algn="l" rtl="0" fontAlgn="base">
              <a:spcBef>
                <a:spcPct val="0"/>
              </a:spcBef>
              <a:spcAft>
                <a:spcPct val="0"/>
              </a:spcAft>
              <a:defRPr sz="2200">
                <a:solidFill>
                  <a:schemeClr val="bg2"/>
                </a:solidFill>
                <a:latin typeface="Verdana" pitchFamily="34" charset="0"/>
              </a:defRPr>
            </a:lvl9pPr>
          </a:lstStyle>
          <a:p>
            <a:r>
              <a:rPr lang="en-US" sz="2800" b="1" kern="0" dirty="0">
                <a:solidFill>
                  <a:srgbClr val="0070C0"/>
                </a:solidFill>
                <a:latin typeface="Arial" panose="020B0604020202020204" pitchFamily="34" charset="0"/>
                <a:cs typeface="Arial" panose="020B0604020202020204" pitchFamily="34" charset="0"/>
              </a:rPr>
              <a:t>Experimental set up</a:t>
            </a:r>
          </a:p>
        </p:txBody>
      </p:sp>
    </p:spTree>
    <p:extLst>
      <p:ext uri="{BB962C8B-B14F-4D97-AF65-F5344CB8AC3E}">
        <p14:creationId xmlns:p14="http://schemas.microsoft.com/office/powerpoint/2010/main" val="1192676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sz="2800" b="1" dirty="0">
                <a:solidFill>
                  <a:srgbClr val="0070C0"/>
                </a:solidFill>
                <a:latin typeface="Arial" panose="020B0604020202020204" pitchFamily="34" charset="0"/>
                <a:cs typeface="Arial" panose="020B0604020202020204" pitchFamily="34" charset="0"/>
              </a:rPr>
              <a:t>Method</a:t>
            </a:r>
          </a:p>
        </p:txBody>
      </p:sp>
      <p:sp>
        <p:nvSpPr>
          <p:cNvPr id="6" name="Slide Number Placeholder 5"/>
          <p:cNvSpPr>
            <a:spLocks noGrp="1"/>
          </p:cNvSpPr>
          <p:nvPr>
            <p:ph type="sldNum" sz="quarter" idx="12"/>
          </p:nvPr>
        </p:nvSpPr>
        <p:spPr>
          <a:xfrm>
            <a:off x="7524328" y="6624930"/>
            <a:ext cx="1295400" cy="230188"/>
          </a:xfrm>
        </p:spPr>
        <p:txBody>
          <a:bodyPr/>
          <a:lstStyle/>
          <a:p>
            <a:fld id="{B6F15528-21DE-4FAA-801E-634DDDAF4B2B}" type="slidenum">
              <a:rPr lang="en-US" smtClean="0"/>
              <a:pPr/>
              <a:t>9</a:t>
            </a:fld>
            <a:endParaRPr lang="en-US" dirty="0"/>
          </a:p>
        </p:txBody>
      </p:sp>
      <p:sp>
        <p:nvSpPr>
          <p:cNvPr id="3" name="Content Placeholder 2"/>
          <p:cNvSpPr>
            <a:spLocks noGrp="1"/>
          </p:cNvSpPr>
          <p:nvPr>
            <p:ph idx="1"/>
          </p:nvPr>
        </p:nvSpPr>
        <p:spPr/>
        <p:txBody>
          <a:bodyPr/>
          <a:lstStyle/>
          <a:p>
            <a:r>
              <a:rPr lang="en-US" dirty="0"/>
              <a:t>Considered ER range	:- 0.2 to 0.5</a:t>
            </a:r>
          </a:p>
          <a:p>
            <a:r>
              <a:rPr lang="en-US" dirty="0"/>
              <a:t>Used particle sizes	:- 9.18mm and 11.5mm (diameter)</a:t>
            </a:r>
          </a:p>
          <a:p>
            <a:endParaRPr lang="en-US" dirty="0"/>
          </a:p>
          <a:p>
            <a:r>
              <a:rPr lang="en-US" dirty="0"/>
              <a:t> For the simulations with in the ER range, both biomass particle sizes have been used with the same conditions.</a:t>
            </a:r>
          </a:p>
          <a:p>
            <a:pPr marL="0" indent="0">
              <a:buNone/>
            </a:pPr>
            <a:endParaRPr lang="en-US" dirty="0"/>
          </a:p>
          <a:p>
            <a:r>
              <a:rPr lang="en-US" dirty="0"/>
              <a:t> For the experiments a woodchip with a size of 11.5mmx 11.5mm has been used.</a:t>
            </a:r>
          </a:p>
        </p:txBody>
      </p:sp>
    </p:spTree>
    <p:extLst>
      <p:ext uri="{BB962C8B-B14F-4D97-AF65-F5344CB8AC3E}">
        <p14:creationId xmlns:p14="http://schemas.microsoft.com/office/powerpoint/2010/main" val="1344205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esktop\vecto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768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495800" y="2971800"/>
            <a:ext cx="4495800" cy="2743200"/>
          </a:xfrm>
        </p:spPr>
        <p:txBody>
          <a:bodyPr/>
          <a:lstStyle/>
          <a:p>
            <a:pPr algn="ctr"/>
            <a:r>
              <a:rPr lang="en-US" dirty="0"/>
              <a:t>CFD analysis </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1802377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z="2800" b="1" dirty="0">
                <a:solidFill>
                  <a:srgbClr val="0070C0"/>
                </a:solidFill>
              </a:rPr>
              <a:t>CFD analysis</a:t>
            </a:r>
          </a:p>
        </p:txBody>
      </p:sp>
      <p:sp>
        <p:nvSpPr>
          <p:cNvPr id="3" name="Content Placeholder 2"/>
          <p:cNvSpPr>
            <a:spLocks noGrp="1"/>
          </p:cNvSpPr>
          <p:nvPr>
            <p:ph idx="1"/>
          </p:nvPr>
        </p:nvSpPr>
        <p:spPr>
          <a:xfrm>
            <a:off x="381000" y="908720"/>
            <a:ext cx="8532813" cy="5114255"/>
          </a:xfrm>
        </p:spPr>
        <p:txBody>
          <a:bodyPr>
            <a:normAutofit/>
          </a:bodyPr>
          <a:lstStyle/>
          <a:p>
            <a:pPr marL="0" indent="0">
              <a:buNone/>
            </a:pPr>
            <a:endParaRPr lang="en-US" sz="3200" b="1" dirty="0"/>
          </a:p>
          <a:p>
            <a:r>
              <a:rPr lang="en-US" sz="2400" b="1" dirty="0"/>
              <a:t>CFD Model formation</a:t>
            </a:r>
          </a:p>
          <a:p>
            <a:pPr lvl="1">
              <a:buFont typeface="Wingdings" pitchFamily="2" charset="2"/>
              <a:buChar char="§"/>
            </a:pPr>
            <a:r>
              <a:rPr lang="en-US" sz="2000" b="1" dirty="0"/>
              <a:t>Model Geometry and Mesh</a:t>
            </a:r>
          </a:p>
          <a:p>
            <a:pPr lvl="1">
              <a:buFont typeface="Wingdings" pitchFamily="2" charset="2"/>
              <a:buChar char="§"/>
            </a:pPr>
            <a:r>
              <a:rPr lang="en-US" sz="2000" b="1" dirty="0"/>
              <a:t>Physics models</a:t>
            </a:r>
          </a:p>
          <a:p>
            <a:pPr lvl="1">
              <a:buFont typeface="Wingdings" pitchFamily="2" charset="2"/>
              <a:buChar char="§"/>
            </a:pPr>
            <a:r>
              <a:rPr lang="en-US" sz="2000" b="1" dirty="0"/>
              <a:t>Star CCM+ was used for model simulation</a:t>
            </a:r>
          </a:p>
          <a:p>
            <a:pPr lvl="1">
              <a:buFont typeface="Wingdings" pitchFamily="2" charset="2"/>
              <a:buChar char="§"/>
            </a:pPr>
            <a:endParaRPr lang="en-US" sz="2000" b="1" dirty="0"/>
          </a:p>
          <a:p>
            <a:pPr marL="0" indent="0">
              <a:buNone/>
            </a:pPr>
            <a:r>
              <a:rPr lang="en-US" sz="2400" b="1" dirty="0"/>
              <a:t>Assumptions</a:t>
            </a:r>
            <a:endParaRPr lang="en-US" sz="2000" b="1" dirty="0"/>
          </a:p>
          <a:p>
            <a:pPr lvl="0"/>
            <a:r>
              <a:rPr lang="en-US" sz="1800" b="1" dirty="0"/>
              <a:t>Flow is steady</a:t>
            </a:r>
          </a:p>
          <a:p>
            <a:pPr lvl="0"/>
            <a:r>
              <a:rPr lang="en-US" sz="1800" b="1" dirty="0"/>
              <a:t>Particles are spherical shape and have an even distribution</a:t>
            </a:r>
          </a:p>
          <a:p>
            <a:pPr lvl="0"/>
            <a:r>
              <a:rPr lang="en-US" sz="1800" b="1" dirty="0"/>
              <a:t>No slip condition was applied to the reactor walls</a:t>
            </a:r>
          </a:p>
          <a:p>
            <a:endParaRPr lang="en-US" dirty="0"/>
          </a:p>
          <a:p>
            <a:pPr marL="457200" lvl="1" indent="0">
              <a:buNone/>
            </a:pPr>
            <a:endParaRPr lang="en-US" dirty="0"/>
          </a:p>
          <a:p>
            <a:pPr lvl="1">
              <a:buFont typeface="Wingdings" pitchFamily="2" charset="2"/>
              <a:buChar char="§"/>
            </a:pP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3644490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a:spLocks noGrp="1"/>
          </p:cNvSpPr>
          <p:nvPr>
            <p:ph type="title"/>
          </p:nvPr>
        </p:nvSpPr>
        <p:spPr>
          <a:xfrm>
            <a:off x="519221" y="457200"/>
            <a:ext cx="8229600" cy="838200"/>
          </a:xfrm>
        </p:spPr>
        <p:txBody>
          <a:bodyPr/>
          <a:lstStyle/>
          <a:p>
            <a:r>
              <a:rPr lang="en-US" sz="3200" b="1" dirty="0">
                <a:solidFill>
                  <a:srgbClr val="0070C0"/>
                </a:solidFill>
              </a:rPr>
              <a:t>Geometry and mesh</a:t>
            </a:r>
          </a:p>
        </p:txBody>
      </p:sp>
      <p:pic>
        <p:nvPicPr>
          <p:cNvPr id="10" name="Content Placeholder 9" descr="C:\Users\a\Desktop\Untitled.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709" y="1524000"/>
            <a:ext cx="5216351" cy="5023016"/>
          </a:xfrm>
          <a:prstGeom prst="rect">
            <a:avLst/>
          </a:prstGeom>
          <a:noFill/>
          <a:ln>
            <a:noFill/>
          </a:ln>
        </p:spPr>
      </p:pic>
      <p:sp>
        <p:nvSpPr>
          <p:cNvPr id="27" name="Slide Number Placeholder 26"/>
          <p:cNvSpPr>
            <a:spLocks noGrp="1"/>
          </p:cNvSpPr>
          <p:nvPr>
            <p:ph type="sldNum" sz="quarter" idx="12"/>
          </p:nvPr>
        </p:nvSpPr>
        <p:spPr/>
        <p:txBody>
          <a:bodyPr/>
          <a:lstStyle/>
          <a:p>
            <a:fld id="{B6F15528-21DE-4FAA-801E-634DDDAF4B2B}" type="slidenum">
              <a:rPr lang="en-US" smtClean="0"/>
              <a:pPr/>
              <a:t>12</a:t>
            </a:fld>
            <a:endParaRPr lang="en-US" dirty="0"/>
          </a:p>
        </p:txBody>
      </p:sp>
      <p:grpSp>
        <p:nvGrpSpPr>
          <p:cNvPr id="11" name="Group 10"/>
          <p:cNvGrpSpPr/>
          <p:nvPr/>
        </p:nvGrpSpPr>
        <p:grpSpPr>
          <a:xfrm>
            <a:off x="533747" y="1395323"/>
            <a:ext cx="4295775" cy="4874464"/>
            <a:chOff x="0" y="0"/>
            <a:chExt cx="4171950" cy="4095750"/>
          </a:xfrm>
        </p:grpSpPr>
        <p:cxnSp>
          <p:nvCxnSpPr>
            <p:cNvPr id="12" name="Straight Arrow Connector 11"/>
            <p:cNvCxnSpPr/>
            <p:nvPr/>
          </p:nvCxnSpPr>
          <p:spPr>
            <a:xfrm flipH="1">
              <a:off x="2333625" y="114300"/>
              <a:ext cx="676275" cy="13716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nvGrpSpPr>
            <p:cNvPr id="13" name="Group 12"/>
            <p:cNvGrpSpPr/>
            <p:nvPr/>
          </p:nvGrpSpPr>
          <p:grpSpPr>
            <a:xfrm>
              <a:off x="0" y="0"/>
              <a:ext cx="4171950" cy="4095750"/>
              <a:chOff x="0" y="0"/>
              <a:chExt cx="4171950" cy="4095750"/>
            </a:xfrm>
          </p:grpSpPr>
          <p:sp>
            <p:nvSpPr>
              <p:cNvPr id="14" name="Text Box 2"/>
              <p:cNvSpPr txBox="1">
                <a:spLocks noChangeArrowheads="1"/>
              </p:cNvSpPr>
              <p:nvPr/>
            </p:nvSpPr>
            <p:spPr bwMode="auto">
              <a:xfrm>
                <a:off x="0" y="1695450"/>
                <a:ext cx="1038225" cy="361950"/>
              </a:xfrm>
              <a:prstGeom prst="rect">
                <a:avLst/>
              </a:prstGeom>
              <a:noFill/>
              <a:ln w="9525">
                <a:noFill/>
                <a:miter lim="800000"/>
                <a:headEnd/>
                <a:tailEnd/>
              </a:ln>
            </p:spPr>
            <p:txBody>
              <a:bodyPr rot="0" vert="horz" wrap="square" lIns="91440" tIns="45720" rIns="91440" bIns="45720" anchor="t" anchorCtr="0">
                <a:spAutoFit/>
              </a:bodyPr>
              <a:lstStyle/>
              <a:p>
                <a:pPr marL="0" marR="0" algn="just">
                  <a:lnSpc>
                    <a:spcPct val="150000"/>
                  </a:lnSpc>
                  <a:spcBef>
                    <a:spcPts val="0"/>
                  </a:spcBef>
                  <a:spcAft>
                    <a:spcPts val="0"/>
                  </a:spcAft>
                </a:pPr>
                <a:r>
                  <a:rPr lang="en-GB" sz="1200" dirty="0">
                    <a:solidFill>
                      <a:srgbClr val="000000"/>
                    </a:solidFill>
                    <a:effectLst/>
                    <a:latin typeface="Times New Roman"/>
                    <a:ea typeface="Times New Roman"/>
                  </a:rPr>
                  <a:t>Gasifier body</a:t>
                </a:r>
                <a:endParaRPr lang="en-US" sz="1200" dirty="0">
                  <a:solidFill>
                    <a:srgbClr val="000000"/>
                  </a:solidFill>
                  <a:effectLst/>
                  <a:latin typeface="Times New Roman"/>
                  <a:ea typeface="Times New Roman"/>
                </a:endParaRPr>
              </a:p>
            </p:txBody>
          </p:sp>
          <p:grpSp>
            <p:nvGrpSpPr>
              <p:cNvPr id="15" name="Group 14"/>
              <p:cNvGrpSpPr/>
              <p:nvPr/>
            </p:nvGrpSpPr>
            <p:grpSpPr>
              <a:xfrm>
                <a:off x="1038225" y="0"/>
                <a:ext cx="3133725" cy="4095750"/>
                <a:chOff x="0" y="0"/>
                <a:chExt cx="3133725" cy="4095750"/>
              </a:xfrm>
            </p:grpSpPr>
            <p:sp>
              <p:nvSpPr>
                <p:cNvPr id="16" name="Text Box 2"/>
                <p:cNvSpPr txBox="1">
                  <a:spLocks noChangeArrowheads="1"/>
                </p:cNvSpPr>
                <p:nvPr/>
              </p:nvSpPr>
              <p:spPr bwMode="auto">
                <a:xfrm>
                  <a:off x="2209800" y="2847975"/>
                  <a:ext cx="734059" cy="626744"/>
                </a:xfrm>
                <a:prstGeom prst="rect">
                  <a:avLst/>
                </a:prstGeom>
                <a:noFill/>
                <a:ln w="9525">
                  <a:noFill/>
                  <a:miter lim="800000"/>
                  <a:headEnd/>
                  <a:tailEnd/>
                </a:ln>
              </p:spPr>
              <p:txBody>
                <a:bodyPr rot="0" vert="horz" wrap="square" lIns="91440" tIns="45720" rIns="91440" bIns="45720" anchor="t" anchorCtr="0">
                  <a:spAutoFit/>
                </a:bodyPr>
                <a:lstStyle/>
                <a:p>
                  <a:pPr marL="0" marR="0" algn="just">
                    <a:lnSpc>
                      <a:spcPct val="150000"/>
                    </a:lnSpc>
                    <a:spcBef>
                      <a:spcPts val="0"/>
                    </a:spcBef>
                    <a:spcAft>
                      <a:spcPts val="0"/>
                    </a:spcAft>
                  </a:pPr>
                  <a:r>
                    <a:rPr lang="en-GB" sz="1200" dirty="0">
                      <a:solidFill>
                        <a:srgbClr val="000000"/>
                      </a:solidFill>
                      <a:effectLst/>
                      <a:latin typeface="Times New Roman"/>
                      <a:ea typeface="Times New Roman"/>
                    </a:rPr>
                    <a:t>Air inlets</a:t>
                  </a:r>
                  <a:endParaRPr lang="en-US" sz="1200" dirty="0">
                    <a:solidFill>
                      <a:srgbClr val="000000"/>
                    </a:solidFill>
                    <a:effectLst/>
                    <a:latin typeface="Times New Roman"/>
                    <a:ea typeface="Times New Roman"/>
                  </a:endParaRPr>
                </a:p>
              </p:txBody>
            </p:sp>
            <p:grpSp>
              <p:nvGrpSpPr>
                <p:cNvPr id="17" name="Group 16"/>
                <p:cNvGrpSpPr/>
                <p:nvPr/>
              </p:nvGrpSpPr>
              <p:grpSpPr>
                <a:xfrm>
                  <a:off x="0" y="0"/>
                  <a:ext cx="3133725" cy="4095750"/>
                  <a:chOff x="0" y="0"/>
                  <a:chExt cx="3133725" cy="4095750"/>
                </a:xfrm>
              </p:grpSpPr>
              <p:sp>
                <p:nvSpPr>
                  <p:cNvPr id="18" name="Text Box 2"/>
                  <p:cNvSpPr txBox="1">
                    <a:spLocks noChangeArrowheads="1"/>
                  </p:cNvSpPr>
                  <p:nvPr/>
                </p:nvSpPr>
                <p:spPr bwMode="auto">
                  <a:xfrm>
                    <a:off x="2209800" y="3733800"/>
                    <a:ext cx="923925" cy="361950"/>
                  </a:xfrm>
                  <a:prstGeom prst="rect">
                    <a:avLst/>
                  </a:prstGeom>
                  <a:noFill/>
                  <a:ln w="9525">
                    <a:noFill/>
                    <a:miter lim="800000"/>
                    <a:headEnd/>
                    <a:tailEnd/>
                  </a:ln>
                </p:spPr>
                <p:txBody>
                  <a:bodyPr rot="0" vert="horz" wrap="square" lIns="91440" tIns="45720" rIns="91440" bIns="45720" anchor="t" anchorCtr="0">
                    <a:spAutoFit/>
                  </a:bodyPr>
                  <a:lstStyle/>
                  <a:p>
                    <a:pPr marL="0" marR="0" algn="just">
                      <a:lnSpc>
                        <a:spcPct val="150000"/>
                      </a:lnSpc>
                      <a:spcBef>
                        <a:spcPts val="0"/>
                      </a:spcBef>
                      <a:spcAft>
                        <a:spcPts val="0"/>
                      </a:spcAft>
                    </a:pPr>
                    <a:r>
                      <a:rPr lang="en-GB" sz="1200" dirty="0">
                        <a:solidFill>
                          <a:srgbClr val="000000"/>
                        </a:solidFill>
                        <a:effectLst/>
                        <a:latin typeface="Times New Roman"/>
                        <a:ea typeface="Times New Roman"/>
                      </a:rPr>
                      <a:t>Gas outlet</a:t>
                    </a:r>
                    <a:endParaRPr lang="en-US" sz="1200" dirty="0">
                      <a:solidFill>
                        <a:srgbClr val="000000"/>
                      </a:solidFill>
                      <a:effectLst/>
                      <a:latin typeface="Times New Roman"/>
                      <a:ea typeface="Times New Roman"/>
                    </a:endParaRPr>
                  </a:p>
                </p:txBody>
              </p:sp>
              <p:grpSp>
                <p:nvGrpSpPr>
                  <p:cNvPr id="19" name="Group 18"/>
                  <p:cNvGrpSpPr/>
                  <p:nvPr/>
                </p:nvGrpSpPr>
                <p:grpSpPr>
                  <a:xfrm>
                    <a:off x="0" y="0"/>
                    <a:ext cx="3057525" cy="3818889"/>
                    <a:chOff x="0" y="0"/>
                    <a:chExt cx="3057525" cy="3818889"/>
                  </a:xfrm>
                </p:grpSpPr>
                <p:sp>
                  <p:nvSpPr>
                    <p:cNvPr id="20" name="Text Box 2"/>
                    <p:cNvSpPr txBox="1">
                      <a:spLocks noChangeArrowheads="1"/>
                    </p:cNvSpPr>
                    <p:nvPr/>
                  </p:nvSpPr>
                  <p:spPr bwMode="auto">
                    <a:xfrm>
                      <a:off x="1971675" y="0"/>
                      <a:ext cx="1085850" cy="361950"/>
                    </a:xfrm>
                    <a:prstGeom prst="rect">
                      <a:avLst/>
                    </a:prstGeom>
                    <a:noFill/>
                    <a:ln w="9525">
                      <a:noFill/>
                      <a:miter lim="800000"/>
                      <a:headEnd/>
                      <a:tailEnd/>
                    </a:ln>
                  </p:spPr>
                  <p:txBody>
                    <a:bodyPr rot="0" vert="horz" wrap="square" lIns="91440" tIns="45720" rIns="91440" bIns="45720" anchor="t" anchorCtr="0">
                      <a:spAutoFit/>
                    </a:bodyPr>
                    <a:lstStyle/>
                    <a:p>
                      <a:pPr marL="0" marR="0" algn="just">
                        <a:lnSpc>
                          <a:spcPct val="150000"/>
                        </a:lnSpc>
                        <a:spcBef>
                          <a:spcPts val="0"/>
                        </a:spcBef>
                        <a:spcAft>
                          <a:spcPts val="0"/>
                        </a:spcAft>
                      </a:pPr>
                      <a:r>
                        <a:rPr lang="en-GB" sz="1200" dirty="0">
                          <a:solidFill>
                            <a:srgbClr val="000000"/>
                          </a:solidFill>
                          <a:effectLst/>
                          <a:latin typeface="Times New Roman"/>
                          <a:ea typeface="Times New Roman"/>
                        </a:rPr>
                        <a:t>Biomass inlet</a:t>
                      </a:r>
                      <a:endParaRPr lang="en-US" sz="1200" dirty="0">
                        <a:solidFill>
                          <a:srgbClr val="000000"/>
                        </a:solidFill>
                        <a:effectLst/>
                        <a:latin typeface="Times New Roman"/>
                        <a:ea typeface="Times New Roman"/>
                      </a:endParaRPr>
                    </a:p>
                  </p:txBody>
                </p:sp>
                <p:cxnSp>
                  <p:nvCxnSpPr>
                    <p:cNvPr id="21" name="Straight Arrow Connector 20"/>
                    <p:cNvCxnSpPr/>
                    <p:nvPr/>
                  </p:nvCxnSpPr>
                  <p:spPr>
                    <a:xfrm flipV="1">
                      <a:off x="0" y="1809750"/>
                      <a:ext cx="523875" cy="190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1476375" y="2981325"/>
                      <a:ext cx="809625" cy="476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flipH="1" flipV="1">
                      <a:off x="1543050" y="3648075"/>
                      <a:ext cx="666750" cy="1708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grpSp>
          </p:grpSp>
        </p:grpSp>
      </p:grpSp>
      <p:sp>
        <p:nvSpPr>
          <p:cNvPr id="25" name="TextBox 24"/>
          <p:cNvSpPr txBox="1"/>
          <p:nvPr/>
        </p:nvSpPr>
        <p:spPr>
          <a:xfrm>
            <a:off x="4509655" y="1777710"/>
            <a:ext cx="4343400" cy="1569660"/>
          </a:xfrm>
          <a:prstGeom prst="rect">
            <a:avLst/>
          </a:prstGeom>
          <a:noFill/>
        </p:spPr>
        <p:txBody>
          <a:bodyPr wrap="square" rtlCol="0">
            <a:spAutoFit/>
          </a:bodyPr>
          <a:lstStyle/>
          <a:p>
            <a:pPr>
              <a:lnSpc>
                <a:spcPct val="150000"/>
              </a:lnSpc>
            </a:pPr>
            <a:r>
              <a:rPr lang="en-US" sz="1600" dirty="0"/>
              <a:t>Total height of the gasifier =  1600 mm</a:t>
            </a:r>
          </a:p>
          <a:p>
            <a:pPr>
              <a:lnSpc>
                <a:spcPct val="150000"/>
              </a:lnSpc>
            </a:pPr>
            <a:r>
              <a:rPr lang="en-US" sz="1600" dirty="0"/>
              <a:t>Air inlet diameter		=  5 mm</a:t>
            </a:r>
          </a:p>
          <a:p>
            <a:pPr>
              <a:lnSpc>
                <a:spcPct val="150000"/>
              </a:lnSpc>
            </a:pPr>
            <a:r>
              <a:rPr lang="en-US" sz="1600" dirty="0"/>
              <a:t>Gas  outlet diameter	=  50 mm</a:t>
            </a:r>
          </a:p>
          <a:p>
            <a:pPr>
              <a:lnSpc>
                <a:spcPct val="150000"/>
              </a:lnSpc>
            </a:pPr>
            <a:r>
              <a:rPr lang="en-US" sz="1600" dirty="0"/>
              <a:t>Number of air inlets	=  6</a:t>
            </a:r>
          </a:p>
        </p:txBody>
      </p:sp>
    </p:spTree>
    <p:extLst>
      <p:ext uri="{BB962C8B-B14F-4D97-AF65-F5344CB8AC3E}">
        <p14:creationId xmlns:p14="http://schemas.microsoft.com/office/powerpoint/2010/main" val="1663211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831265"/>
            <a:ext cx="3960440" cy="2841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p:cNvSpPr>
            <a:spLocks noGrp="1"/>
          </p:cNvSpPr>
          <p:nvPr>
            <p:ph idx="1"/>
          </p:nvPr>
        </p:nvSpPr>
        <p:spPr>
          <a:xfrm>
            <a:off x="381001" y="1318057"/>
            <a:ext cx="5847183" cy="3911143"/>
          </a:xfrm>
        </p:spPr>
        <p:txBody>
          <a:bodyPr/>
          <a:lstStyle/>
          <a:p>
            <a:r>
              <a:rPr lang="en-US" sz="1800" b="1" dirty="0">
                <a:latin typeface="+mn-lt"/>
              </a:rPr>
              <a:t>0.01m mesh was used for the gasifier model while a 0.001m mesh was used for the air inlets and for the mixing region</a:t>
            </a:r>
          </a:p>
          <a:p>
            <a:endParaRPr lang="en-US" sz="1800" b="1" dirty="0">
              <a:latin typeface="+mn-lt"/>
            </a:endParaRPr>
          </a:p>
          <a:p>
            <a:r>
              <a:rPr lang="en-US" sz="1800" b="1" dirty="0">
                <a:latin typeface="+mn-lt"/>
              </a:rPr>
              <a:t>Polyhedral cells with prism layers were used as the mesh</a:t>
            </a:r>
          </a:p>
          <a:p>
            <a:endParaRPr lang="en-US"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13</a:t>
            </a:fld>
            <a:endParaRPr lang="en-US" dirty="0"/>
          </a:p>
        </p:txBody>
      </p:sp>
      <p:sp>
        <p:nvSpPr>
          <p:cNvPr id="5" name="Title 1"/>
          <p:cNvSpPr>
            <a:spLocks noGrp="1"/>
          </p:cNvSpPr>
          <p:nvPr>
            <p:ph type="title"/>
          </p:nvPr>
        </p:nvSpPr>
        <p:spPr>
          <a:xfrm>
            <a:off x="381000" y="152400"/>
            <a:ext cx="8229600" cy="1143000"/>
          </a:xfrm>
        </p:spPr>
        <p:txBody>
          <a:bodyPr/>
          <a:lstStyle/>
          <a:p>
            <a:r>
              <a:rPr lang="en-US" sz="2800" b="1" dirty="0">
                <a:solidFill>
                  <a:srgbClr val="0070C0"/>
                </a:solidFill>
              </a:rPr>
              <a:t>Geometry and mesh</a:t>
            </a:r>
          </a:p>
        </p:txBody>
      </p:sp>
      <p:pic>
        <p:nvPicPr>
          <p:cNvPr id="7" name="Content Placeholder 5" descr="C:\Users\a\Desktop\mesh.png"/>
          <p:cNvPicPr>
            <a:picLocks/>
          </p:cNvPicPr>
          <p:nvPr/>
        </p:nvPicPr>
        <p:blipFill>
          <a:blip r:embed="rId3">
            <a:extLst>
              <a:ext uri="{28A0092B-C50C-407E-A947-70E740481C1C}">
                <a14:useLocalDpi xmlns:a14="http://schemas.microsoft.com/office/drawing/2010/main" val="0"/>
              </a:ext>
            </a:extLst>
          </a:blip>
          <a:stretch>
            <a:fillRect/>
          </a:stretch>
        </p:blipFill>
        <p:spPr bwMode="auto">
          <a:xfrm>
            <a:off x="6242018" y="1295400"/>
            <a:ext cx="3810000" cy="5354598"/>
          </a:xfrm>
          <a:prstGeom prst="rect">
            <a:avLst/>
          </a:prstGeom>
          <a:noFill/>
          <a:ln>
            <a:noFill/>
          </a:ln>
        </p:spPr>
      </p:pic>
    </p:spTree>
    <p:extLst>
      <p:ext uri="{BB962C8B-B14F-4D97-AF65-F5344CB8AC3E}">
        <p14:creationId xmlns:p14="http://schemas.microsoft.com/office/powerpoint/2010/main" val="1523572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lstStyle/>
          <a:p>
            <a:r>
              <a:rPr lang="en-US" sz="2800" b="1" dirty="0">
                <a:solidFill>
                  <a:srgbClr val="0070C0"/>
                </a:solidFill>
              </a:rPr>
              <a:t>Physics models</a:t>
            </a:r>
          </a:p>
        </p:txBody>
      </p:sp>
      <p:sp>
        <p:nvSpPr>
          <p:cNvPr id="10" name="Content Placeholder 9"/>
          <p:cNvSpPr>
            <a:spLocks noGrp="1"/>
          </p:cNvSpPr>
          <p:nvPr>
            <p:ph sz="half" idx="1"/>
          </p:nvPr>
        </p:nvSpPr>
        <p:spPr>
          <a:xfrm>
            <a:off x="4648200" y="1447800"/>
            <a:ext cx="4038600" cy="52578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7500" lnSpcReduction="20000"/>
          </a:bodyPr>
          <a:lstStyle/>
          <a:p>
            <a:pPr marL="457189" lvl="1" indent="0" fontAlgn="auto">
              <a:spcBef>
                <a:spcPts val="1200"/>
              </a:spcBef>
              <a:spcAft>
                <a:spcPts val="0"/>
              </a:spcAft>
              <a:buNone/>
              <a:defRPr/>
            </a:pPr>
            <a:r>
              <a:rPr lang="en-IN" sz="3800" b="1" dirty="0">
                <a:solidFill>
                  <a:schemeClr val="tx1"/>
                </a:solidFill>
                <a:latin typeface="Times New Roman" panose="02020603050405020304" pitchFamily="18" charset="0"/>
                <a:cs typeface="Times New Roman" panose="02020603050405020304" pitchFamily="18" charset="0"/>
              </a:rPr>
              <a:t>Particle-Phase Modelling</a:t>
            </a:r>
          </a:p>
          <a:p>
            <a:pPr marL="742939" lvl="1" fontAlgn="auto">
              <a:spcBef>
                <a:spcPts val="1200"/>
              </a:spcBef>
              <a:spcAft>
                <a:spcPts val="0"/>
              </a:spcAft>
              <a:buFont typeface="Arial" pitchFamily="34" charset="0"/>
              <a:buChar char="•"/>
              <a:defRPr/>
            </a:pPr>
            <a:r>
              <a:rPr lang="en-IN" sz="3800" dirty="0">
                <a:solidFill>
                  <a:schemeClr val="tx1"/>
                </a:solidFill>
                <a:latin typeface="Times New Roman" panose="02020603050405020304" pitchFamily="18" charset="0"/>
                <a:cs typeface="Times New Roman" panose="02020603050405020304" pitchFamily="18" charset="0"/>
              </a:rPr>
              <a:t>Lagrangian approach </a:t>
            </a:r>
          </a:p>
          <a:p>
            <a:pPr marL="742939" lvl="1" fontAlgn="auto">
              <a:spcBef>
                <a:spcPts val="1200"/>
              </a:spcBef>
              <a:spcAft>
                <a:spcPts val="0"/>
              </a:spcAft>
              <a:buFont typeface="Arial" pitchFamily="34" charset="0"/>
              <a:buChar char="•"/>
              <a:defRPr/>
            </a:pPr>
            <a:r>
              <a:rPr lang="en-IN" sz="3800" dirty="0">
                <a:solidFill>
                  <a:schemeClr val="tx1"/>
                </a:solidFill>
                <a:latin typeface="Times New Roman" panose="02020603050405020304" pitchFamily="18" charset="0"/>
                <a:cs typeface="Times New Roman" panose="02020603050405020304" pitchFamily="18" charset="0"/>
              </a:rPr>
              <a:t>Multi-component coal particle</a:t>
            </a:r>
          </a:p>
          <a:p>
            <a:pPr marL="742939" lvl="1" fontAlgn="auto">
              <a:spcBef>
                <a:spcPts val="1200"/>
              </a:spcBef>
              <a:spcAft>
                <a:spcPts val="0"/>
              </a:spcAft>
              <a:buFont typeface="Arial" pitchFamily="34" charset="0"/>
              <a:buChar char="•"/>
              <a:defRPr/>
            </a:pPr>
            <a:r>
              <a:rPr lang="en-IN" sz="3800" dirty="0">
                <a:solidFill>
                  <a:schemeClr val="tx1"/>
                </a:solidFill>
                <a:latin typeface="Times New Roman" panose="02020603050405020304" pitchFamily="18" charset="0"/>
                <a:cs typeface="Times New Roman" panose="02020603050405020304" pitchFamily="18" charset="0"/>
              </a:rPr>
              <a:t>Spherical particles &amp; constant density</a:t>
            </a:r>
          </a:p>
          <a:p>
            <a:pPr marL="742939" lvl="1" fontAlgn="auto">
              <a:spcBef>
                <a:spcPts val="1200"/>
              </a:spcBef>
              <a:spcAft>
                <a:spcPts val="0"/>
              </a:spcAft>
              <a:buFont typeface="Arial" pitchFamily="34" charset="0"/>
              <a:buChar char="•"/>
              <a:defRPr/>
            </a:pPr>
            <a:r>
              <a:rPr lang="en-IN" sz="3800" dirty="0">
                <a:solidFill>
                  <a:schemeClr val="tx1"/>
                </a:solidFill>
                <a:latin typeface="Times New Roman" panose="02020603050405020304" pitchFamily="18" charset="0"/>
                <a:cs typeface="Times New Roman" panose="02020603050405020304" pitchFamily="18" charset="0"/>
              </a:rPr>
              <a:t>Coal combustion</a:t>
            </a:r>
          </a:p>
          <a:p>
            <a:pPr marL="742939" lvl="1" fontAlgn="auto">
              <a:spcBef>
                <a:spcPts val="1200"/>
              </a:spcBef>
              <a:spcAft>
                <a:spcPts val="0"/>
              </a:spcAft>
              <a:buFont typeface="Arial" pitchFamily="34" charset="0"/>
              <a:buChar char="•"/>
              <a:defRPr/>
            </a:pPr>
            <a:r>
              <a:rPr lang="en-IN" sz="3800" dirty="0">
                <a:solidFill>
                  <a:schemeClr val="tx1"/>
                </a:solidFill>
                <a:latin typeface="Times New Roman" panose="02020603050405020304" pitchFamily="18" charset="0"/>
                <a:cs typeface="Times New Roman" panose="02020603050405020304" pitchFamily="18" charset="0"/>
              </a:rPr>
              <a:t>Coal moisture evaporation</a:t>
            </a:r>
          </a:p>
          <a:p>
            <a:pPr marL="742939" lvl="1" fontAlgn="auto">
              <a:spcBef>
                <a:spcPts val="1200"/>
              </a:spcBef>
              <a:spcAft>
                <a:spcPts val="0"/>
              </a:spcAft>
              <a:buFont typeface="Arial" pitchFamily="34" charset="0"/>
              <a:buChar char="•"/>
              <a:defRPr/>
            </a:pPr>
            <a:r>
              <a:rPr lang="en-IN" sz="3800" dirty="0">
                <a:solidFill>
                  <a:schemeClr val="tx1"/>
                </a:solidFill>
                <a:latin typeface="Times New Roman" panose="02020603050405020304" pitchFamily="18" charset="0"/>
                <a:cs typeface="Times New Roman" panose="02020603050405020304" pitchFamily="18" charset="0"/>
              </a:rPr>
              <a:t>Single step devolatilization</a:t>
            </a:r>
          </a:p>
          <a:p>
            <a:pPr marL="742939" lvl="1" fontAlgn="auto">
              <a:spcBef>
                <a:spcPts val="1200"/>
              </a:spcBef>
              <a:spcAft>
                <a:spcPts val="0"/>
              </a:spcAft>
              <a:buFont typeface="Arial" pitchFamily="34" charset="0"/>
              <a:buChar char="•"/>
              <a:defRPr/>
            </a:pPr>
            <a:r>
              <a:rPr lang="en-IN" sz="3800" dirty="0">
                <a:solidFill>
                  <a:schemeClr val="tx1"/>
                </a:solidFill>
                <a:latin typeface="Times New Roman" panose="02020603050405020304" pitchFamily="18" charset="0"/>
                <a:cs typeface="Times New Roman" panose="02020603050405020304" pitchFamily="18" charset="0"/>
              </a:rPr>
              <a:t>First order char oxidation</a:t>
            </a:r>
          </a:p>
          <a:p>
            <a:pPr marL="742939" lvl="1" fontAlgn="auto">
              <a:spcBef>
                <a:spcPts val="1200"/>
              </a:spcBef>
              <a:spcAft>
                <a:spcPts val="0"/>
              </a:spcAft>
              <a:buFont typeface="Arial" pitchFamily="34" charset="0"/>
              <a:buChar char="•"/>
              <a:defRPr/>
            </a:pPr>
            <a:r>
              <a:rPr lang="en-IN" sz="3800" dirty="0">
                <a:solidFill>
                  <a:schemeClr val="tx1"/>
                </a:solidFill>
                <a:latin typeface="Times New Roman" panose="02020603050405020304" pitchFamily="18" charset="0"/>
                <a:cs typeface="Times New Roman" panose="02020603050405020304" pitchFamily="18" charset="0"/>
              </a:rPr>
              <a:t>Two-way coupling </a:t>
            </a:r>
          </a:p>
        </p:txBody>
      </p:sp>
      <p:sp>
        <p:nvSpPr>
          <p:cNvPr id="6" name="Content Placeholder 5"/>
          <p:cNvSpPr>
            <a:spLocks noGrp="1"/>
          </p:cNvSpPr>
          <p:nvPr>
            <p:ph sz="half" idx="2"/>
          </p:nvPr>
        </p:nvSpPr>
        <p:spPr>
          <a:xfrm>
            <a:off x="365760" y="1447800"/>
            <a:ext cx="4041648" cy="52578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7500" lnSpcReduction="20000"/>
          </a:bodyPr>
          <a:lstStyle/>
          <a:p>
            <a:pPr marL="0" indent="0">
              <a:spcBef>
                <a:spcPts val="1200"/>
              </a:spcBef>
              <a:buNone/>
              <a:defRPr/>
            </a:pPr>
            <a:r>
              <a:rPr lang="en-IN" sz="3800" b="1" dirty="0">
                <a:solidFill>
                  <a:schemeClr val="tx1"/>
                </a:solidFill>
                <a:latin typeface="Times New Roman" panose="02020603050405020304" pitchFamily="18" charset="0"/>
                <a:cs typeface="Times New Roman" panose="02020603050405020304" pitchFamily="18" charset="0"/>
              </a:rPr>
              <a:t>Gas-Phase Modelling</a:t>
            </a:r>
          </a:p>
          <a:p>
            <a:pPr>
              <a:spcBef>
                <a:spcPts val="1200"/>
              </a:spcBef>
              <a:defRPr/>
            </a:pPr>
            <a:r>
              <a:rPr lang="en-IN" sz="3300" dirty="0">
                <a:solidFill>
                  <a:schemeClr val="tx1"/>
                </a:solidFill>
                <a:latin typeface="Times New Roman" panose="02020603050405020304" pitchFamily="18" charset="0"/>
                <a:cs typeface="Times New Roman" panose="02020603050405020304" pitchFamily="18" charset="0"/>
              </a:rPr>
              <a:t>3D-Steady flow</a:t>
            </a:r>
          </a:p>
          <a:p>
            <a:pPr>
              <a:spcBef>
                <a:spcPts val="1200"/>
              </a:spcBef>
              <a:defRPr/>
            </a:pPr>
            <a:r>
              <a:rPr lang="en-IN" sz="3300" dirty="0">
                <a:solidFill>
                  <a:schemeClr val="tx1"/>
                </a:solidFill>
                <a:latin typeface="Times New Roman" panose="02020603050405020304" pitchFamily="18" charset="0"/>
                <a:cs typeface="Times New Roman" panose="02020603050405020304" pitchFamily="18" charset="0"/>
              </a:rPr>
              <a:t>Reynolds average Navier-Stokes equation (RANS)</a:t>
            </a:r>
          </a:p>
          <a:p>
            <a:pPr>
              <a:spcBef>
                <a:spcPts val="1200"/>
              </a:spcBef>
              <a:defRPr/>
            </a:pPr>
            <a:r>
              <a:rPr lang="en-IN" sz="3300" dirty="0">
                <a:solidFill>
                  <a:schemeClr val="tx1"/>
                </a:solidFill>
                <a:latin typeface="Times New Roman" panose="02020603050405020304" pitchFamily="18" charset="0"/>
                <a:cs typeface="Times New Roman" panose="02020603050405020304" pitchFamily="18" charset="0"/>
              </a:rPr>
              <a:t>Standard </a:t>
            </a:r>
            <a:r>
              <a:rPr lang="en-IN" sz="3300" i="1" dirty="0">
                <a:solidFill>
                  <a:schemeClr val="tx1"/>
                </a:solidFill>
                <a:latin typeface="Times New Roman" panose="02020603050405020304" pitchFamily="18" charset="0"/>
                <a:cs typeface="Times New Roman" panose="02020603050405020304" pitchFamily="18" charset="0"/>
              </a:rPr>
              <a:t>k-</a:t>
            </a:r>
            <a:r>
              <a:rPr lang="az-Cyrl-AZ" sz="3300" i="1" dirty="0">
                <a:solidFill>
                  <a:schemeClr val="tx1"/>
                </a:solidFill>
                <a:latin typeface="Times New Roman" panose="02020603050405020304" pitchFamily="18" charset="0"/>
                <a:cs typeface="Times New Roman" panose="02020603050405020304" pitchFamily="18" charset="0"/>
              </a:rPr>
              <a:t>є</a:t>
            </a:r>
            <a:r>
              <a:rPr lang="en-IN" sz="3300" i="1" dirty="0">
                <a:solidFill>
                  <a:schemeClr val="tx1"/>
                </a:solidFill>
                <a:latin typeface="Times New Roman" panose="02020603050405020304" pitchFamily="18" charset="0"/>
                <a:cs typeface="Times New Roman" panose="02020603050405020304" pitchFamily="18" charset="0"/>
              </a:rPr>
              <a:t> </a:t>
            </a:r>
            <a:r>
              <a:rPr lang="en-IN" sz="3300" dirty="0">
                <a:solidFill>
                  <a:schemeClr val="tx1"/>
                </a:solidFill>
                <a:latin typeface="Times New Roman" panose="02020603050405020304" pitchFamily="18" charset="0"/>
                <a:cs typeface="Times New Roman" panose="02020603050405020304" pitchFamily="18" charset="0"/>
              </a:rPr>
              <a:t>Turbulence model</a:t>
            </a:r>
          </a:p>
          <a:p>
            <a:pPr>
              <a:spcBef>
                <a:spcPts val="1200"/>
              </a:spcBef>
              <a:defRPr/>
            </a:pPr>
            <a:r>
              <a:rPr lang="en-IN" sz="3300" dirty="0">
                <a:solidFill>
                  <a:schemeClr val="tx1"/>
                </a:solidFill>
                <a:latin typeface="Times New Roman" panose="02020603050405020304" pitchFamily="18" charset="0"/>
                <a:cs typeface="Times New Roman" panose="02020603050405020304" pitchFamily="18" charset="0"/>
              </a:rPr>
              <a:t>Multi-component gas (Coal volatile, O</a:t>
            </a:r>
            <a:r>
              <a:rPr lang="en-IN" sz="3300" baseline="-25000" dirty="0">
                <a:solidFill>
                  <a:schemeClr val="tx1"/>
                </a:solidFill>
                <a:latin typeface="Times New Roman" panose="02020603050405020304" pitchFamily="18" charset="0"/>
                <a:cs typeface="Times New Roman" panose="02020603050405020304" pitchFamily="18" charset="0"/>
              </a:rPr>
              <a:t>2</a:t>
            </a:r>
            <a:r>
              <a:rPr lang="en-IN" sz="3300" dirty="0">
                <a:solidFill>
                  <a:schemeClr val="tx1"/>
                </a:solidFill>
                <a:latin typeface="Times New Roman" panose="02020603050405020304" pitchFamily="18" charset="0"/>
                <a:cs typeface="Times New Roman" panose="02020603050405020304" pitchFamily="18" charset="0"/>
              </a:rPr>
              <a:t>, CO</a:t>
            </a:r>
            <a:r>
              <a:rPr lang="en-IN" sz="3300" baseline="-25000" dirty="0">
                <a:solidFill>
                  <a:schemeClr val="tx1"/>
                </a:solidFill>
                <a:latin typeface="Times New Roman" panose="02020603050405020304" pitchFamily="18" charset="0"/>
                <a:cs typeface="Times New Roman" panose="02020603050405020304" pitchFamily="18" charset="0"/>
              </a:rPr>
              <a:t>2</a:t>
            </a:r>
            <a:r>
              <a:rPr lang="en-IN" sz="3300" dirty="0">
                <a:solidFill>
                  <a:schemeClr val="tx1"/>
                </a:solidFill>
                <a:latin typeface="Times New Roman" panose="02020603050405020304" pitchFamily="18" charset="0"/>
                <a:cs typeface="Times New Roman" panose="02020603050405020304" pitchFamily="18" charset="0"/>
              </a:rPr>
              <a:t>, CO, H</a:t>
            </a:r>
            <a:r>
              <a:rPr lang="en-IN" sz="3300" baseline="-25000" dirty="0">
                <a:solidFill>
                  <a:schemeClr val="tx1"/>
                </a:solidFill>
                <a:latin typeface="Times New Roman" panose="02020603050405020304" pitchFamily="18" charset="0"/>
                <a:cs typeface="Times New Roman" panose="02020603050405020304" pitchFamily="18" charset="0"/>
              </a:rPr>
              <a:t>2</a:t>
            </a:r>
            <a:r>
              <a:rPr lang="en-IN" sz="3300" dirty="0">
                <a:solidFill>
                  <a:schemeClr val="tx1"/>
                </a:solidFill>
                <a:latin typeface="Times New Roman" panose="02020603050405020304" pitchFamily="18" charset="0"/>
                <a:cs typeface="Times New Roman" panose="02020603050405020304" pitchFamily="18" charset="0"/>
              </a:rPr>
              <a:t>, CH</a:t>
            </a:r>
            <a:r>
              <a:rPr lang="en-IN" sz="3300" baseline="-25000" dirty="0">
                <a:solidFill>
                  <a:schemeClr val="tx1"/>
                </a:solidFill>
                <a:latin typeface="Times New Roman" panose="02020603050405020304" pitchFamily="18" charset="0"/>
                <a:cs typeface="Times New Roman" panose="02020603050405020304" pitchFamily="18" charset="0"/>
              </a:rPr>
              <a:t>4</a:t>
            </a:r>
            <a:r>
              <a:rPr lang="en-IN" sz="3300" dirty="0">
                <a:solidFill>
                  <a:schemeClr val="tx1"/>
                </a:solidFill>
                <a:latin typeface="Times New Roman" panose="02020603050405020304" pitchFamily="18" charset="0"/>
                <a:cs typeface="Times New Roman" panose="02020603050405020304" pitchFamily="18" charset="0"/>
              </a:rPr>
              <a:t>, H</a:t>
            </a:r>
            <a:r>
              <a:rPr lang="en-IN" sz="3300" baseline="-25000" dirty="0">
                <a:solidFill>
                  <a:schemeClr val="tx1"/>
                </a:solidFill>
                <a:latin typeface="Times New Roman" panose="02020603050405020304" pitchFamily="18" charset="0"/>
                <a:cs typeface="Times New Roman" panose="02020603050405020304" pitchFamily="18" charset="0"/>
              </a:rPr>
              <a:t>2</a:t>
            </a:r>
            <a:r>
              <a:rPr lang="en-IN" sz="3300" dirty="0">
                <a:solidFill>
                  <a:schemeClr val="tx1"/>
                </a:solidFill>
                <a:latin typeface="Times New Roman" panose="02020603050405020304" pitchFamily="18" charset="0"/>
                <a:cs typeface="Times New Roman" panose="02020603050405020304" pitchFamily="18" charset="0"/>
              </a:rPr>
              <a:t>O, N</a:t>
            </a:r>
            <a:r>
              <a:rPr lang="en-IN" sz="3300" baseline="-25000" dirty="0">
                <a:solidFill>
                  <a:schemeClr val="tx1"/>
                </a:solidFill>
                <a:latin typeface="Times New Roman" panose="02020603050405020304" pitchFamily="18" charset="0"/>
                <a:cs typeface="Times New Roman" panose="02020603050405020304" pitchFamily="18" charset="0"/>
              </a:rPr>
              <a:t>2</a:t>
            </a:r>
            <a:r>
              <a:rPr lang="en-IN" sz="3300" dirty="0">
                <a:solidFill>
                  <a:schemeClr val="tx1"/>
                </a:solidFill>
                <a:latin typeface="Times New Roman" panose="02020603050405020304" pitchFamily="18" charset="0"/>
                <a:cs typeface="Times New Roman" panose="02020603050405020304" pitchFamily="18" charset="0"/>
              </a:rPr>
              <a:t>)</a:t>
            </a:r>
          </a:p>
          <a:p>
            <a:pPr>
              <a:spcBef>
                <a:spcPts val="1200"/>
              </a:spcBef>
              <a:defRPr/>
            </a:pPr>
            <a:r>
              <a:rPr lang="en-IN" sz="3300" dirty="0">
                <a:solidFill>
                  <a:schemeClr val="tx1"/>
                </a:solidFill>
                <a:latin typeface="Times New Roman" panose="02020603050405020304" pitchFamily="18" charset="0"/>
                <a:cs typeface="Times New Roman" panose="02020603050405020304" pitchFamily="18" charset="0"/>
              </a:rPr>
              <a:t> Ideal Gas</a:t>
            </a:r>
          </a:p>
          <a:p>
            <a:pPr>
              <a:spcBef>
                <a:spcPts val="1200"/>
              </a:spcBef>
              <a:defRPr/>
            </a:pPr>
            <a:r>
              <a:rPr lang="en-IN" sz="3300" dirty="0">
                <a:solidFill>
                  <a:schemeClr val="tx1"/>
                </a:solidFill>
                <a:latin typeface="Times New Roman" panose="02020603050405020304" pitchFamily="18" charset="0"/>
                <a:cs typeface="Times New Roman" panose="02020603050405020304" pitchFamily="18" charset="0"/>
              </a:rPr>
              <a:t>Reacting Species</a:t>
            </a:r>
          </a:p>
          <a:p>
            <a:pPr>
              <a:spcBef>
                <a:spcPts val="1200"/>
              </a:spcBef>
              <a:defRPr/>
            </a:pPr>
            <a:r>
              <a:rPr lang="en-IN" sz="3300" dirty="0">
                <a:solidFill>
                  <a:schemeClr val="tx1"/>
                </a:solidFill>
                <a:latin typeface="Times New Roman" panose="02020603050405020304" pitchFamily="18" charset="0"/>
                <a:cs typeface="Times New Roman" panose="02020603050405020304" pitchFamily="18" charset="0"/>
              </a:rPr>
              <a:t>Eddy Break-up (EBU) Combustion model</a:t>
            </a:r>
          </a:p>
          <a:p>
            <a:pPr>
              <a:spcBef>
                <a:spcPts val="1200"/>
              </a:spcBef>
              <a:defRPr/>
            </a:pPr>
            <a:r>
              <a:rPr lang="en-IN" sz="3300" dirty="0">
                <a:solidFill>
                  <a:schemeClr val="tx1"/>
                </a:solidFill>
                <a:latin typeface="Times New Roman" panose="02020603050405020304" pitchFamily="18" charset="0"/>
                <a:cs typeface="Times New Roman" panose="02020603050405020304" pitchFamily="18" charset="0"/>
              </a:rPr>
              <a:t>Segregated flow with segregated enthalpy</a:t>
            </a:r>
          </a:p>
        </p:txBody>
      </p:sp>
      <p:sp>
        <p:nvSpPr>
          <p:cNvPr id="12" name="Slide Number Placeholder 11"/>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653604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r>
              <a:rPr lang="en-US" sz="2800" b="1" dirty="0">
                <a:solidFill>
                  <a:srgbClr val="0070C0"/>
                </a:solidFill>
              </a:rPr>
              <a:t>Chemical reactions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1520" y="1412817"/>
                <a:ext cx="5266928" cy="5410200"/>
              </a:xfrm>
            </p:spPr>
            <p:txBody>
              <a:bodyPr>
                <a:normAutofit/>
              </a:bodyPr>
              <a:lstStyle/>
              <a:p>
                <a:endParaRPr lang="en-US" b="1" dirty="0">
                  <a:solidFill>
                    <a:schemeClr val="tx1"/>
                  </a:solidFill>
                </a:endParaRPr>
              </a:p>
              <a:p>
                <a:r>
                  <a:rPr lang="en-US" b="1" dirty="0">
                    <a:solidFill>
                      <a:srgbClr val="00B0F0"/>
                    </a:solidFill>
                  </a:rPr>
                  <a:t>Devolatilization reaction</a:t>
                </a:r>
              </a:p>
              <a:p>
                <a:endParaRPr lang="en-US" b="1" dirty="0">
                  <a:solidFill>
                    <a:schemeClr val="tx1"/>
                  </a:solidFill>
                </a:endParaRPr>
              </a:p>
              <a:p>
                <a:pPr marL="0" indent="0">
                  <a:buNone/>
                </a:pPr>
                <a14:m>
                  <m:oMathPara xmlns:m="http://schemas.openxmlformats.org/officeDocument/2006/math">
                    <m:oMathParaPr>
                      <m:jc m:val="centerGroup"/>
                    </m:oMathParaPr>
                    <m:oMath xmlns:m="http://schemas.openxmlformats.org/officeDocument/2006/math">
                      <m:r>
                        <a:rPr lang="en-GB" b="1" i="1" smtClean="0">
                          <a:solidFill>
                            <a:schemeClr val="tx1"/>
                          </a:solidFill>
                          <a:latin typeface="Cambria Math"/>
                        </a:rPr>
                        <m:t>𝑽𝒐𝒍𝒂𝒕𝒊𝒍𝒆</m:t>
                      </m:r>
                      <m:r>
                        <a:rPr lang="en-GB" b="1" i="1" smtClean="0">
                          <a:solidFill>
                            <a:schemeClr val="tx1"/>
                          </a:solidFill>
                          <a:latin typeface="Cambria Math"/>
                        </a:rPr>
                        <m:t> </m:t>
                      </m:r>
                      <m:box>
                        <m:boxPr>
                          <m:ctrlPr>
                            <a:rPr lang="en-US" b="1" i="1">
                              <a:solidFill>
                                <a:schemeClr val="tx1"/>
                              </a:solidFill>
                              <a:latin typeface="Cambria Math" panose="02040503050406030204" pitchFamily="18" charset="0"/>
                            </a:rPr>
                          </m:ctrlPr>
                        </m:boxPr>
                        <m:e>
                          <m:groupChr>
                            <m:groupChrPr>
                              <m:chr m:val="→"/>
                              <m:vertJc m:val="bot"/>
                              <m:ctrlPr>
                                <a:rPr lang="en-US" b="1" i="1">
                                  <a:solidFill>
                                    <a:schemeClr val="tx1"/>
                                  </a:solidFill>
                                  <a:latin typeface="Cambria Math" panose="02040503050406030204" pitchFamily="18" charset="0"/>
                                </a:rPr>
                              </m:ctrlPr>
                            </m:groupChrPr>
                            <m:e>
                              <m:r>
                                <a:rPr lang="en-GB" b="1" i="1">
                                  <a:solidFill>
                                    <a:schemeClr val="tx1"/>
                                  </a:solidFill>
                                  <a:latin typeface="Cambria Math"/>
                                </a:rPr>
                                <m:t>                    </m:t>
                              </m:r>
                            </m:e>
                          </m:groupChr>
                        </m:e>
                      </m:box>
                      <m:r>
                        <a:rPr lang="en-GB" b="1" i="1">
                          <a:solidFill>
                            <a:schemeClr val="tx1"/>
                          </a:solidFill>
                          <a:latin typeface="Cambria Math"/>
                        </a:rPr>
                        <m:t>𝑪𝑶</m:t>
                      </m:r>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𝑪𝑶</m:t>
                          </m:r>
                        </m:e>
                        <m:sub>
                          <m:r>
                            <a:rPr lang="en-GB" b="1" i="1">
                              <a:solidFill>
                                <a:schemeClr val="tx1"/>
                              </a:solidFill>
                              <a:latin typeface="Cambria Math"/>
                            </a:rPr>
                            <m:t>𝟐</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𝑯</m:t>
                          </m:r>
                        </m:e>
                        <m:sub>
                          <m:r>
                            <a:rPr lang="en-GB" b="1" i="1">
                              <a:solidFill>
                                <a:schemeClr val="tx1"/>
                              </a:solidFill>
                              <a:latin typeface="Cambria Math"/>
                            </a:rPr>
                            <m:t>𝟐</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𝑪𝑯</m:t>
                          </m:r>
                        </m:e>
                        <m:sub>
                          <m:r>
                            <a:rPr lang="en-GB" b="1" i="1">
                              <a:solidFill>
                                <a:schemeClr val="tx1"/>
                              </a:solidFill>
                              <a:latin typeface="Cambria Math"/>
                            </a:rPr>
                            <m:t>𝟒</m:t>
                          </m:r>
                        </m:sub>
                      </m:sSub>
                      <m:r>
                        <a:rPr lang="en-GB" b="1" i="1">
                          <a:solidFill>
                            <a:schemeClr val="tx1"/>
                          </a:solidFill>
                          <a:latin typeface="Cambria Math"/>
                        </a:rPr>
                        <m:t>  </m:t>
                      </m:r>
                    </m:oMath>
                  </m:oMathPara>
                </a14:m>
                <a:endParaRPr lang="en-US" b="1" i="1" dirty="0">
                  <a:solidFill>
                    <a:schemeClr val="tx1"/>
                  </a:solidFill>
                </a:endParaRPr>
              </a:p>
              <a:p>
                <a:pPr marL="0" indent="0">
                  <a:buNone/>
                </a:pPr>
                <a14:m>
                  <m:oMathPara xmlns:m="http://schemas.openxmlformats.org/officeDocument/2006/math">
                    <m:oMathParaPr>
                      <m:jc m:val="centerGroup"/>
                    </m:oMathParaPr>
                    <m:oMath xmlns:m="http://schemas.openxmlformats.org/officeDocument/2006/math">
                      <m:r>
                        <a:rPr lang="en-GB" b="1" i="1">
                          <a:solidFill>
                            <a:schemeClr val="tx1"/>
                          </a:solidFill>
                          <a:latin typeface="Cambria Math"/>
                        </a:rPr>
                        <m:t>     </m:t>
                      </m:r>
                    </m:oMath>
                  </m:oMathPara>
                </a14:m>
                <a:endParaRPr lang="en-US" b="1" dirty="0">
                  <a:solidFill>
                    <a:schemeClr val="tx1"/>
                  </a:solidFill>
                </a:endParaRPr>
              </a:p>
              <a:p>
                <a:r>
                  <a:rPr lang="en-US" b="1" dirty="0">
                    <a:solidFill>
                      <a:srgbClr val="00B0F0"/>
                    </a:solidFill>
                  </a:rPr>
                  <a:t>Homogeneous reactions</a:t>
                </a:r>
              </a:p>
              <a:p>
                <a:pPr marL="0" indent="0">
                  <a:lnSpc>
                    <a:spcPct val="150000"/>
                  </a:lnSpc>
                  <a:buNone/>
                </a:pP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GB" b="1" i="1">
                              <a:solidFill>
                                <a:schemeClr val="tx1"/>
                              </a:solidFill>
                              <a:latin typeface="Cambria Math"/>
                            </a:rPr>
                            <m:t>𝑪𝑶</m:t>
                          </m:r>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𝑯</m:t>
                          </m:r>
                        </m:e>
                        <m:sub>
                          <m:r>
                            <a:rPr lang="en-GB" b="1" i="1">
                              <a:solidFill>
                                <a:schemeClr val="tx1"/>
                              </a:solidFill>
                              <a:latin typeface="Cambria Math"/>
                            </a:rPr>
                            <m:t>𝟐</m:t>
                          </m:r>
                        </m:sub>
                      </m:sSub>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𝑶</m:t>
                          </m:r>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box>
                        <m:boxPr>
                          <m:ctrlPr>
                            <a:rPr lang="en-US" b="1" i="1">
                              <a:solidFill>
                                <a:schemeClr val="tx1"/>
                              </a:solidFill>
                              <a:latin typeface="Cambria Math" panose="02040503050406030204" pitchFamily="18" charset="0"/>
                            </a:rPr>
                          </m:ctrlPr>
                        </m:boxPr>
                        <m:e>
                          <m:groupChr>
                            <m:groupChrPr>
                              <m:chr m:val="↔"/>
                              <m:vertJc m:val="bot"/>
                              <m:ctrlPr>
                                <a:rPr lang="en-US" b="1" i="1">
                                  <a:solidFill>
                                    <a:schemeClr val="tx1"/>
                                  </a:solidFill>
                                  <a:latin typeface="Cambria Math" panose="02040503050406030204" pitchFamily="18" charset="0"/>
                                </a:rPr>
                              </m:ctrlPr>
                            </m:groupChrPr>
                            <m:e>
                              <m:r>
                                <a:rPr lang="en-GB" b="1" i="1">
                                  <a:solidFill>
                                    <a:schemeClr val="tx1"/>
                                  </a:solidFill>
                                  <a:latin typeface="Cambria Math"/>
                                </a:rPr>
                                <m:t>                      </m:t>
                              </m:r>
                            </m:e>
                          </m:groupChr>
                        </m:e>
                      </m:box>
                      <m:r>
                        <a:rPr lang="en-GB" b="1" i="1">
                          <a:solidFill>
                            <a:schemeClr val="tx1"/>
                          </a:solidFill>
                          <a:latin typeface="Cambria Math"/>
                        </a:rPr>
                        <m:t>  </m:t>
                      </m:r>
                      <m:sSub>
                        <m:sSubPr>
                          <m:ctrlPr>
                            <a:rPr lang="en-US" b="1" i="1">
                              <a:solidFill>
                                <a:schemeClr val="tx1"/>
                              </a:solidFill>
                              <a:latin typeface="Cambria Math" panose="02040503050406030204" pitchFamily="18" charset="0"/>
                            </a:rPr>
                          </m:ctrlPr>
                        </m:sSubPr>
                        <m:e>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𝑪𝑶</m:t>
                              </m:r>
                            </m:e>
                            <m:sub>
                              <m:r>
                                <a:rPr lang="en-GB" b="1" i="1">
                                  <a:solidFill>
                                    <a:schemeClr val="tx1"/>
                                  </a:solidFill>
                                  <a:latin typeface="Cambria Math"/>
                                </a:rPr>
                                <m:t>𝟐</m:t>
                              </m:r>
                            </m:sub>
                          </m:sSub>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𝑯</m:t>
                          </m:r>
                        </m:e>
                        <m:sub>
                          <m:r>
                            <a:rPr lang="en-GB" b="1" i="1">
                              <a:solidFill>
                                <a:schemeClr val="tx1"/>
                              </a:solidFill>
                              <a:latin typeface="Cambria Math"/>
                            </a:rPr>
                            <m:t>𝟐</m:t>
                          </m:r>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oMath>
                  </m:oMathPara>
                </a14:m>
                <a:endParaRPr lang="en-US" b="1" dirty="0">
                  <a:solidFill>
                    <a:schemeClr val="tx1"/>
                  </a:solidFill>
                </a:endParaRPr>
              </a:p>
              <a:p>
                <a:pPr marL="0" indent="0">
                  <a:lnSpc>
                    <a:spcPct val="150000"/>
                  </a:lnSpc>
                  <a:buNone/>
                </a:pPr>
                <a14:m>
                  <m:oMathPara xmlns:m="http://schemas.openxmlformats.org/officeDocument/2006/math">
                    <m:oMathParaPr>
                      <m:jc m:val="centerGroup"/>
                    </m:oMathParaPr>
                    <m:oMath xmlns:m="http://schemas.openxmlformats.org/officeDocument/2006/math">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𝟐</m:t>
                          </m:r>
                          <m:r>
                            <a:rPr lang="en-GB" b="1" i="1">
                              <a:solidFill>
                                <a:schemeClr val="tx1"/>
                              </a:solidFill>
                              <a:latin typeface="Cambria Math"/>
                            </a:rPr>
                            <m:t>𝑪𝑶</m:t>
                          </m:r>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𝑶</m:t>
                          </m:r>
                        </m:e>
                        <m:sub>
                          <m:r>
                            <a:rPr lang="en-GB" b="1" i="1">
                              <a:solidFill>
                                <a:schemeClr val="tx1"/>
                              </a:solidFill>
                              <a:latin typeface="Cambria Math"/>
                            </a:rPr>
                            <m:t>𝟐</m:t>
                          </m:r>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box>
                        <m:boxPr>
                          <m:ctrlPr>
                            <a:rPr lang="en-US" b="1" i="1">
                              <a:solidFill>
                                <a:schemeClr val="tx1"/>
                              </a:solidFill>
                              <a:latin typeface="Cambria Math" panose="02040503050406030204" pitchFamily="18" charset="0"/>
                            </a:rPr>
                          </m:ctrlPr>
                        </m:boxPr>
                        <m:e>
                          <m:groupChr>
                            <m:groupChrPr>
                              <m:chr m:val="→"/>
                              <m:vertJc m:val="bot"/>
                              <m:ctrlPr>
                                <a:rPr lang="en-US" b="1" i="1">
                                  <a:solidFill>
                                    <a:schemeClr val="tx1"/>
                                  </a:solidFill>
                                  <a:latin typeface="Cambria Math" panose="02040503050406030204" pitchFamily="18" charset="0"/>
                                </a:rPr>
                              </m:ctrlPr>
                            </m:groupChrPr>
                            <m:e>
                              <m:r>
                                <a:rPr lang="en-GB" b="1" i="1">
                                  <a:solidFill>
                                    <a:schemeClr val="tx1"/>
                                  </a:solidFill>
                                  <a:latin typeface="Cambria Math"/>
                                </a:rPr>
                                <m:t>                                    </m:t>
                              </m:r>
                            </m:e>
                          </m:groupChr>
                        </m:e>
                      </m:box>
                      <m:r>
                        <a:rPr lang="en-GB" b="1" i="1">
                          <a:solidFill>
                            <a:schemeClr val="tx1"/>
                          </a:solidFill>
                          <a:latin typeface="Cambria Math"/>
                        </a:rPr>
                        <m:t>  </m:t>
                      </m:r>
                      <m:sSub>
                        <m:sSubPr>
                          <m:ctrlPr>
                            <a:rPr lang="en-US" b="1" i="1">
                              <a:solidFill>
                                <a:schemeClr val="tx1"/>
                              </a:solidFill>
                              <a:latin typeface="Cambria Math" panose="02040503050406030204" pitchFamily="18" charset="0"/>
                            </a:rPr>
                          </m:ctrlPr>
                        </m:sSubPr>
                        <m:e>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𝟐</m:t>
                              </m:r>
                              <m:r>
                                <a:rPr lang="en-GB" b="1" i="1">
                                  <a:solidFill>
                                    <a:schemeClr val="tx1"/>
                                  </a:solidFill>
                                  <a:latin typeface="Cambria Math"/>
                                </a:rPr>
                                <m:t>𝑪𝑶</m:t>
                              </m:r>
                            </m:e>
                            <m:sub>
                              <m:r>
                                <a:rPr lang="en-GB" b="1" i="1">
                                  <a:solidFill>
                                    <a:schemeClr val="tx1"/>
                                  </a:solidFill>
                                  <a:latin typeface="Cambria Math"/>
                                </a:rPr>
                                <m:t>𝟐</m:t>
                              </m:r>
                            </m:sub>
                          </m:sSub>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oMath>
                  </m:oMathPara>
                </a14:m>
                <a:endParaRPr lang="en-US" b="1" dirty="0">
                  <a:solidFill>
                    <a:schemeClr val="tx1"/>
                  </a:solidFill>
                </a:endParaRPr>
              </a:p>
              <a:p>
                <a:pPr marL="0" indent="0">
                  <a:lnSpc>
                    <a:spcPct val="150000"/>
                  </a:lnSpc>
                  <a:buNone/>
                </a:pPr>
                <a14:m>
                  <m:oMathPara xmlns:m="http://schemas.openxmlformats.org/officeDocument/2006/math">
                    <m:oMathParaPr>
                      <m:jc m:val="centerGroup"/>
                    </m:oMathParaPr>
                    <m:oMath xmlns:m="http://schemas.openxmlformats.org/officeDocument/2006/math">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𝟐</m:t>
                          </m:r>
                          <m:r>
                            <a:rPr lang="en-GB" b="1" i="1">
                              <a:solidFill>
                                <a:schemeClr val="tx1"/>
                              </a:solidFill>
                              <a:latin typeface="Cambria Math"/>
                            </a:rPr>
                            <m:t>𝑯</m:t>
                          </m:r>
                        </m:e>
                        <m:sub>
                          <m:r>
                            <a:rPr lang="en-GB" b="1" i="1">
                              <a:solidFill>
                                <a:schemeClr val="tx1"/>
                              </a:solidFill>
                              <a:latin typeface="Cambria Math"/>
                            </a:rPr>
                            <m:t>𝟐</m:t>
                          </m:r>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𝑶</m:t>
                          </m:r>
                        </m:e>
                        <m:sub>
                          <m:r>
                            <a:rPr lang="en-GB" b="1" i="1">
                              <a:solidFill>
                                <a:schemeClr val="tx1"/>
                              </a:solidFill>
                              <a:latin typeface="Cambria Math"/>
                            </a:rPr>
                            <m:t>𝟐</m:t>
                          </m:r>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box>
                        <m:boxPr>
                          <m:ctrlPr>
                            <a:rPr lang="en-US" b="1" i="1">
                              <a:solidFill>
                                <a:schemeClr val="tx1"/>
                              </a:solidFill>
                              <a:latin typeface="Cambria Math" panose="02040503050406030204" pitchFamily="18" charset="0"/>
                            </a:rPr>
                          </m:ctrlPr>
                        </m:boxPr>
                        <m:e>
                          <m:box>
                            <m:boxPr>
                              <m:ctrlPr>
                                <a:rPr lang="en-US" b="1" i="1">
                                  <a:solidFill>
                                    <a:schemeClr val="tx1"/>
                                  </a:solidFill>
                                  <a:latin typeface="Cambria Math" panose="02040503050406030204" pitchFamily="18" charset="0"/>
                                </a:rPr>
                              </m:ctrlPr>
                            </m:boxPr>
                            <m:e>
                              <m:groupChr>
                                <m:groupChrPr>
                                  <m:chr m:val="→"/>
                                  <m:vertJc m:val="bot"/>
                                  <m:ctrlPr>
                                    <a:rPr lang="en-US" b="1" i="1">
                                      <a:solidFill>
                                        <a:schemeClr val="tx1"/>
                                      </a:solidFill>
                                      <a:latin typeface="Cambria Math" panose="02040503050406030204" pitchFamily="18" charset="0"/>
                                    </a:rPr>
                                  </m:ctrlPr>
                                </m:groupChrPr>
                                <m:e>
                                  <m:r>
                                    <a:rPr lang="en-GB" b="1" i="1">
                                      <a:solidFill>
                                        <a:schemeClr val="tx1"/>
                                      </a:solidFill>
                                      <a:latin typeface="Cambria Math"/>
                                    </a:rPr>
                                    <m:t>                                     </m:t>
                                  </m:r>
                                </m:e>
                              </m:groupChr>
                            </m:e>
                          </m:box>
                        </m:e>
                      </m:box>
                      <m:r>
                        <a:rPr lang="en-GB" b="1" i="1">
                          <a:solidFill>
                            <a:schemeClr val="tx1"/>
                          </a:solidFill>
                          <a:latin typeface="Cambria Math"/>
                        </a:rPr>
                        <m:t>  </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𝟐</m:t>
                          </m:r>
                          <m:r>
                            <a:rPr lang="en-GB" b="1" i="1">
                              <a:solidFill>
                                <a:schemeClr val="tx1"/>
                              </a:solidFill>
                              <a:latin typeface="Cambria Math"/>
                            </a:rPr>
                            <m:t>𝑯</m:t>
                          </m:r>
                        </m:e>
                        <m:sub>
                          <m:r>
                            <a:rPr lang="en-GB" b="1" i="1">
                              <a:solidFill>
                                <a:schemeClr val="tx1"/>
                              </a:solidFill>
                              <a:latin typeface="Cambria Math"/>
                            </a:rPr>
                            <m:t>𝟐</m:t>
                          </m:r>
                        </m:sub>
                      </m:sSub>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𝑶</m:t>
                          </m:r>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oMath>
                  </m:oMathPara>
                </a14:m>
                <a:endParaRPr lang="en-US" b="1" dirty="0">
                  <a:solidFill>
                    <a:schemeClr val="tx1"/>
                  </a:solidFill>
                </a:endParaRPr>
              </a:p>
              <a:p>
                <a:pPr marL="0" indent="0">
                  <a:lnSpc>
                    <a:spcPct val="150000"/>
                  </a:lnSpc>
                  <a:buNone/>
                </a:pPr>
                <a14:m>
                  <m:oMathPara xmlns:m="http://schemas.openxmlformats.org/officeDocument/2006/math">
                    <m:oMathParaPr>
                      <m:jc m:val="centerGroup"/>
                    </m:oMathParaPr>
                    <m:oMath xmlns:m="http://schemas.openxmlformats.org/officeDocument/2006/math">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𝑪𝑯</m:t>
                          </m:r>
                        </m:e>
                        <m:sub>
                          <m:r>
                            <a:rPr lang="en-GB" b="1" i="1">
                              <a:solidFill>
                                <a:schemeClr val="tx1"/>
                              </a:solidFill>
                              <a:latin typeface="Cambria Math"/>
                            </a:rPr>
                            <m:t>𝟒</m:t>
                          </m:r>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r>
                        <a:rPr lang="en-GB" b="1" i="1">
                          <a:solidFill>
                            <a:schemeClr val="tx1"/>
                          </a:solidFill>
                          <a:latin typeface="Cambria Math"/>
                        </a:rPr>
                        <m:t>𝟐</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𝑶</m:t>
                          </m:r>
                        </m:e>
                        <m:sub>
                          <m:r>
                            <a:rPr lang="en-GB" b="1" i="1">
                              <a:solidFill>
                                <a:schemeClr val="tx1"/>
                              </a:solidFill>
                              <a:latin typeface="Cambria Math"/>
                            </a:rPr>
                            <m:t>𝟐</m:t>
                          </m:r>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box>
                        <m:boxPr>
                          <m:ctrlPr>
                            <a:rPr lang="en-US" b="1" i="1">
                              <a:solidFill>
                                <a:schemeClr val="tx1"/>
                              </a:solidFill>
                              <a:latin typeface="Cambria Math" panose="02040503050406030204" pitchFamily="18" charset="0"/>
                            </a:rPr>
                          </m:ctrlPr>
                        </m:boxPr>
                        <m:e>
                          <m:groupChr>
                            <m:groupChrPr>
                              <m:chr m:val="→"/>
                              <m:vertJc m:val="bot"/>
                              <m:ctrlPr>
                                <a:rPr lang="en-US" b="1" i="1">
                                  <a:solidFill>
                                    <a:schemeClr val="tx1"/>
                                  </a:solidFill>
                                  <a:latin typeface="Cambria Math" panose="02040503050406030204" pitchFamily="18" charset="0"/>
                                </a:rPr>
                              </m:ctrlPr>
                            </m:groupChrPr>
                            <m:e>
                              <m:r>
                                <a:rPr lang="en-GB" b="1" i="1">
                                  <a:solidFill>
                                    <a:schemeClr val="tx1"/>
                                  </a:solidFill>
                                  <a:latin typeface="Cambria Math"/>
                                </a:rPr>
                                <m:t>                          </m:t>
                              </m:r>
                            </m:e>
                          </m:groupChr>
                        </m:e>
                      </m:box>
                      <m:r>
                        <a:rPr lang="en-GB" b="1" i="1">
                          <a:solidFill>
                            <a:schemeClr val="tx1"/>
                          </a:solidFill>
                          <a:latin typeface="Cambria Math"/>
                        </a:rPr>
                        <m:t>  </m:t>
                      </m:r>
                      <m:sSub>
                        <m:sSubPr>
                          <m:ctrlPr>
                            <a:rPr lang="en-US" b="1" i="1">
                              <a:solidFill>
                                <a:schemeClr val="tx1"/>
                              </a:solidFill>
                              <a:latin typeface="Cambria Math" panose="02040503050406030204" pitchFamily="18" charset="0"/>
                            </a:rPr>
                          </m:ctrlPr>
                        </m:sSubPr>
                        <m:e>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𝑪𝑶</m:t>
                              </m:r>
                            </m:e>
                            <m:sub>
                              <m:r>
                                <a:rPr lang="en-GB" b="1" i="1">
                                  <a:solidFill>
                                    <a:schemeClr val="tx1"/>
                                  </a:solidFill>
                                  <a:latin typeface="Cambria Math"/>
                                </a:rPr>
                                <m:t>𝟐</m:t>
                              </m:r>
                            </m:sub>
                          </m:sSub>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𝟐</m:t>
                          </m:r>
                          <m:r>
                            <a:rPr lang="en-GB" b="1" i="1">
                              <a:solidFill>
                                <a:schemeClr val="tx1"/>
                              </a:solidFill>
                              <a:latin typeface="Cambria Math"/>
                            </a:rPr>
                            <m:t>𝑯</m:t>
                          </m:r>
                        </m:e>
                        <m:sub>
                          <m:r>
                            <a:rPr lang="en-GB" b="1" i="1">
                              <a:solidFill>
                                <a:schemeClr val="tx1"/>
                              </a:solidFill>
                              <a:latin typeface="Cambria Math"/>
                            </a:rPr>
                            <m:t>𝟐</m:t>
                          </m:r>
                        </m:sub>
                      </m:sSub>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𝑶</m:t>
                          </m:r>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oMath>
                  </m:oMathPara>
                </a14:m>
                <a:endParaRPr lang="en-US" b="1" dirty="0">
                  <a:solidFill>
                    <a:schemeClr val="tx1"/>
                  </a:solidFill>
                </a:endParaRPr>
              </a:p>
              <a:p>
                <a:pPr marL="0" indent="0">
                  <a:lnSpc>
                    <a:spcPct val="150000"/>
                  </a:lnSpc>
                  <a:buNone/>
                </a:pPr>
                <a14:m>
                  <m:oMathPara xmlns:m="http://schemas.openxmlformats.org/officeDocument/2006/math">
                    <m:oMathParaPr>
                      <m:jc m:val="centerGroup"/>
                    </m:oMathParaPr>
                    <m:oMath xmlns:m="http://schemas.openxmlformats.org/officeDocument/2006/math">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𝑪𝑶</m:t>
                          </m:r>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US" b="1" i="1" smtClean="0">
                              <a:solidFill>
                                <a:schemeClr val="tx1"/>
                              </a:solidFill>
                              <a:latin typeface="Cambria Math"/>
                            </a:rPr>
                            <m:t>𝟑</m:t>
                          </m:r>
                          <m:r>
                            <a:rPr lang="en-GB" b="1" i="1">
                              <a:solidFill>
                                <a:schemeClr val="tx1"/>
                              </a:solidFill>
                              <a:latin typeface="Cambria Math"/>
                            </a:rPr>
                            <m:t>𝑯</m:t>
                          </m:r>
                        </m:e>
                        <m:sub>
                          <m:r>
                            <a:rPr lang="en-GB" b="1" i="1">
                              <a:solidFill>
                                <a:schemeClr val="tx1"/>
                              </a:solidFill>
                              <a:latin typeface="Cambria Math"/>
                            </a:rPr>
                            <m:t>𝟐</m:t>
                          </m:r>
                          <m:r>
                            <a:rPr lang="en-US" b="1" i="1" smtClean="0">
                              <a:solidFill>
                                <a:schemeClr val="tx1"/>
                              </a:solidFill>
                              <a:latin typeface="Cambria Math"/>
                            </a:rPr>
                            <m:t>(</m:t>
                          </m:r>
                          <m:r>
                            <a:rPr lang="en-US" b="1" i="1" smtClean="0">
                              <a:solidFill>
                                <a:schemeClr val="tx1"/>
                              </a:solidFill>
                              <a:latin typeface="Cambria Math"/>
                            </a:rPr>
                            <m:t>𝒈</m:t>
                          </m:r>
                          <m:r>
                            <a:rPr lang="en-US" b="1" i="1" smtClean="0">
                              <a:solidFill>
                                <a:schemeClr val="tx1"/>
                              </a:solidFill>
                              <a:latin typeface="Cambria Math"/>
                            </a:rPr>
                            <m:t>)</m:t>
                          </m:r>
                        </m:sub>
                      </m:sSub>
                      <m:r>
                        <a:rPr lang="en-GB" b="1" i="1">
                          <a:solidFill>
                            <a:schemeClr val="tx1"/>
                          </a:solidFill>
                          <a:latin typeface="Cambria Math"/>
                        </a:rPr>
                        <m:t> </m:t>
                      </m:r>
                      <m:box>
                        <m:boxPr>
                          <m:ctrlPr>
                            <a:rPr lang="en-US" b="1" i="1">
                              <a:solidFill>
                                <a:schemeClr val="tx1"/>
                              </a:solidFill>
                              <a:latin typeface="Cambria Math" panose="02040503050406030204" pitchFamily="18" charset="0"/>
                            </a:rPr>
                          </m:ctrlPr>
                        </m:boxPr>
                        <m:e>
                          <m:groupChr>
                            <m:groupChrPr>
                              <m:chr m:val="↔"/>
                              <m:vertJc m:val="bot"/>
                              <m:ctrlPr>
                                <a:rPr lang="en-US" b="1" i="1">
                                  <a:solidFill>
                                    <a:schemeClr val="tx1"/>
                                  </a:solidFill>
                                  <a:latin typeface="Cambria Math" panose="02040503050406030204" pitchFamily="18" charset="0"/>
                                </a:rPr>
                              </m:ctrlPr>
                            </m:groupChrPr>
                            <m:e>
                              <m:r>
                                <a:rPr lang="en-GB" b="1" i="1">
                                  <a:solidFill>
                                    <a:schemeClr val="tx1"/>
                                  </a:solidFill>
                                  <a:latin typeface="Cambria Math"/>
                                </a:rPr>
                                <m:t>                      </m:t>
                              </m:r>
                            </m:e>
                          </m:groupChr>
                        </m:e>
                      </m:box>
                      <m:r>
                        <a:rPr lang="en-GB" b="1" i="1">
                          <a:solidFill>
                            <a:schemeClr val="tx1"/>
                          </a:solidFill>
                          <a:latin typeface="Cambria Math"/>
                        </a:rPr>
                        <m:t>  </m:t>
                      </m:r>
                      <m:sSub>
                        <m:sSubPr>
                          <m:ctrlPr>
                            <a:rPr lang="en-US" b="1" i="1">
                              <a:solidFill>
                                <a:schemeClr val="tx1"/>
                              </a:solidFill>
                              <a:latin typeface="Cambria Math" panose="02040503050406030204" pitchFamily="18" charset="0"/>
                            </a:rPr>
                          </m:ctrlPr>
                        </m:sSubPr>
                        <m:e>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𝑪</m:t>
                              </m:r>
                              <m:r>
                                <a:rPr lang="en-US" b="1" i="1" smtClean="0">
                                  <a:solidFill>
                                    <a:schemeClr val="tx1"/>
                                  </a:solidFill>
                                  <a:latin typeface="Cambria Math"/>
                                </a:rPr>
                                <m:t>𝑯</m:t>
                              </m:r>
                            </m:e>
                            <m:sub>
                              <m:r>
                                <a:rPr lang="en-US" b="1" i="1" smtClean="0">
                                  <a:solidFill>
                                    <a:schemeClr val="tx1"/>
                                  </a:solidFill>
                                  <a:latin typeface="Cambria Math"/>
                                </a:rPr>
                                <m:t>𝟒</m:t>
                              </m:r>
                            </m:sub>
                          </m:sSub>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𝑯</m:t>
                              </m:r>
                            </m:e>
                            <m:sub>
                              <m:r>
                                <a:rPr lang="en-GB" b="1" i="1">
                                  <a:solidFill>
                                    <a:schemeClr val="tx1"/>
                                  </a:solidFill>
                                  <a:latin typeface="Cambria Math"/>
                                </a:rPr>
                                <m:t>𝟐</m:t>
                              </m:r>
                            </m:sub>
                          </m:sSub>
                          <m:r>
                            <a:rPr lang="en-US" b="1" i="1" smtClean="0">
                              <a:solidFill>
                                <a:schemeClr val="tx1"/>
                              </a:solidFill>
                              <a:latin typeface="Cambria Math"/>
                            </a:rPr>
                            <m:t>𝑶</m:t>
                          </m:r>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oMath>
                  </m:oMathPara>
                </a14:m>
                <a:endParaRPr lang="en-US" b="1" dirty="0">
                  <a:solidFill>
                    <a:schemeClr val="tx1"/>
                  </a:solidFill>
                </a:endParaRPr>
              </a:p>
              <a:p>
                <a:pPr marL="0" indent="0">
                  <a:lnSpc>
                    <a:spcPct val="150000"/>
                  </a:lnSpc>
                  <a:buNone/>
                </a:pPr>
                <a14:m>
                  <m:oMathPara xmlns:m="http://schemas.openxmlformats.org/officeDocument/2006/math">
                    <m:oMathParaPr>
                      <m:jc m:val="centerGroup"/>
                    </m:oMathParaPr>
                    <m:oMath xmlns:m="http://schemas.openxmlformats.org/officeDocument/2006/math">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𝑪𝑯</m:t>
                          </m:r>
                        </m:e>
                        <m:sub>
                          <m:r>
                            <a:rPr lang="en-GB" b="1" i="1">
                              <a:solidFill>
                                <a:schemeClr val="tx1"/>
                              </a:solidFill>
                              <a:latin typeface="Cambria Math"/>
                            </a:rPr>
                            <m:t>𝟒</m:t>
                          </m:r>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r>
                        <a:rPr lang="en-US" b="1" i="1" smtClean="0">
                          <a:solidFill>
                            <a:schemeClr val="tx1"/>
                          </a:solidFill>
                          <a:latin typeface="Cambria Math"/>
                        </a:rPr>
                        <m:t>𝑪</m:t>
                      </m:r>
                      <m:sSub>
                        <m:sSubPr>
                          <m:ctrlPr>
                            <a:rPr lang="en-US" b="1" i="1" smtClean="0">
                              <a:solidFill>
                                <a:schemeClr val="tx1"/>
                              </a:solidFill>
                              <a:latin typeface="Cambria Math" panose="02040503050406030204" pitchFamily="18" charset="0"/>
                            </a:rPr>
                          </m:ctrlPr>
                        </m:sSubPr>
                        <m:e>
                          <m:r>
                            <a:rPr lang="en-GB" b="1" i="1">
                              <a:solidFill>
                                <a:schemeClr val="tx1"/>
                              </a:solidFill>
                              <a:latin typeface="Cambria Math"/>
                            </a:rPr>
                            <m:t>𝑶</m:t>
                          </m:r>
                        </m:e>
                        <m:sub>
                          <m:r>
                            <a:rPr lang="en-GB" b="1" i="1">
                              <a:solidFill>
                                <a:schemeClr val="tx1"/>
                              </a:solidFill>
                              <a:latin typeface="Cambria Math"/>
                            </a:rPr>
                            <m:t>𝟐</m:t>
                          </m:r>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 </m:t>
                      </m:r>
                      <m:box>
                        <m:boxPr>
                          <m:ctrlPr>
                            <a:rPr lang="en-US" b="1" i="1">
                              <a:solidFill>
                                <a:schemeClr val="tx1"/>
                              </a:solidFill>
                              <a:latin typeface="Cambria Math" panose="02040503050406030204" pitchFamily="18" charset="0"/>
                            </a:rPr>
                          </m:ctrlPr>
                        </m:boxPr>
                        <m:e>
                          <m:groupChr>
                            <m:groupChrPr>
                              <m:chr m:val="→"/>
                              <m:vertJc m:val="bot"/>
                              <m:ctrlPr>
                                <a:rPr lang="en-US" b="1" i="1">
                                  <a:solidFill>
                                    <a:schemeClr val="tx1"/>
                                  </a:solidFill>
                                  <a:latin typeface="Cambria Math" panose="02040503050406030204" pitchFamily="18" charset="0"/>
                                </a:rPr>
                              </m:ctrlPr>
                            </m:groupChrPr>
                            <m:e>
                              <m:r>
                                <a:rPr lang="en-GB" b="1" i="1">
                                  <a:solidFill>
                                    <a:schemeClr val="tx1"/>
                                  </a:solidFill>
                                  <a:latin typeface="Cambria Math"/>
                                </a:rPr>
                                <m:t>                          </m:t>
                              </m:r>
                            </m:e>
                          </m:groupChr>
                        </m:e>
                      </m:box>
                      <m:r>
                        <a:rPr lang="en-GB" b="1" i="1">
                          <a:solidFill>
                            <a:schemeClr val="tx1"/>
                          </a:solidFill>
                          <a:latin typeface="Cambria Math"/>
                        </a:rPr>
                        <m:t>  </m:t>
                      </m:r>
                      <m:sSub>
                        <m:sSubPr>
                          <m:ctrlPr>
                            <a:rPr lang="en-US" b="1" i="1">
                              <a:solidFill>
                                <a:schemeClr val="tx1"/>
                              </a:solidFill>
                              <a:latin typeface="Cambria Math" panose="02040503050406030204" pitchFamily="18" charset="0"/>
                            </a:rPr>
                          </m:ctrlPr>
                        </m:sSubPr>
                        <m:e>
                          <m:r>
                            <a:rPr lang="en-US" b="1" i="1" smtClean="0">
                              <a:solidFill>
                                <a:schemeClr val="tx1"/>
                              </a:solidFill>
                              <a:latin typeface="Cambria Math"/>
                            </a:rPr>
                            <m:t>𝟐</m:t>
                          </m:r>
                          <m:r>
                            <a:rPr lang="en-US" b="1" i="1" smtClean="0">
                              <a:solidFill>
                                <a:schemeClr val="tx1"/>
                              </a:solidFill>
                              <a:latin typeface="Cambria Math"/>
                            </a:rPr>
                            <m:t>𝑪𝑶</m:t>
                          </m:r>
                        </m:e>
                        <m:sub>
                          <m:r>
                            <a:rPr lang="en-GB" b="1" i="1">
                              <a:solidFill>
                                <a:schemeClr val="tx1"/>
                              </a:solidFill>
                              <a:latin typeface="Cambria Math"/>
                            </a:rPr>
                            <m:t>(</m:t>
                          </m:r>
                          <m:r>
                            <a:rPr lang="en-GB" b="1" i="1">
                              <a:solidFill>
                                <a:schemeClr val="tx1"/>
                              </a:solidFill>
                              <a:latin typeface="Cambria Math"/>
                            </a:rPr>
                            <m:t>𝒈</m:t>
                          </m:r>
                          <m:r>
                            <a:rPr lang="en-GB" b="1" i="1">
                              <a:solidFill>
                                <a:schemeClr val="tx1"/>
                              </a:solidFill>
                              <a:latin typeface="Cambria Math"/>
                            </a:rPr>
                            <m:t>)</m:t>
                          </m:r>
                        </m:sub>
                      </m:sSub>
                      <m:r>
                        <a:rPr lang="en-GB" b="1" i="1">
                          <a:solidFill>
                            <a:schemeClr val="tx1"/>
                          </a:solidFill>
                          <a:latin typeface="Cambria Math"/>
                        </a:rPr>
                        <m:t>+</m:t>
                      </m:r>
                      <m:sSub>
                        <m:sSubPr>
                          <m:ctrlPr>
                            <a:rPr lang="en-US" b="1" i="1">
                              <a:solidFill>
                                <a:schemeClr val="tx1"/>
                              </a:solidFill>
                              <a:latin typeface="Cambria Math" panose="02040503050406030204" pitchFamily="18" charset="0"/>
                            </a:rPr>
                          </m:ctrlPr>
                        </m:sSubPr>
                        <m:e>
                          <m:r>
                            <a:rPr lang="en-GB" b="1" i="1">
                              <a:solidFill>
                                <a:schemeClr val="tx1"/>
                              </a:solidFill>
                              <a:latin typeface="Cambria Math"/>
                            </a:rPr>
                            <m:t>𝟐</m:t>
                          </m:r>
                          <m:r>
                            <a:rPr lang="en-GB" b="1" i="1">
                              <a:solidFill>
                                <a:schemeClr val="tx1"/>
                              </a:solidFill>
                              <a:latin typeface="Cambria Math"/>
                            </a:rPr>
                            <m:t>𝑯</m:t>
                          </m:r>
                        </m:e>
                        <m:sub>
                          <m:r>
                            <a:rPr lang="en-GB" b="1" i="1">
                              <a:solidFill>
                                <a:schemeClr val="tx1"/>
                              </a:solidFill>
                              <a:latin typeface="Cambria Math"/>
                            </a:rPr>
                            <m:t>𝟐</m:t>
                          </m:r>
                          <m:r>
                            <a:rPr lang="en-US" b="1" i="1" smtClean="0">
                              <a:solidFill>
                                <a:schemeClr val="tx1"/>
                              </a:solidFill>
                              <a:latin typeface="Cambria Math"/>
                            </a:rPr>
                            <m:t>(</m:t>
                          </m:r>
                          <m:r>
                            <a:rPr lang="en-US" b="1" i="1" smtClean="0">
                              <a:solidFill>
                                <a:schemeClr val="tx1"/>
                              </a:solidFill>
                              <a:latin typeface="Cambria Math"/>
                            </a:rPr>
                            <m:t>𝒈</m:t>
                          </m:r>
                          <m:r>
                            <a:rPr lang="en-US" b="1" i="1" smtClean="0">
                              <a:solidFill>
                                <a:schemeClr val="tx1"/>
                              </a:solidFill>
                              <a:latin typeface="Cambria Math"/>
                            </a:rPr>
                            <m:t>)</m:t>
                          </m:r>
                        </m:sub>
                      </m:sSub>
                      <m:r>
                        <a:rPr lang="en-GB" b="1" i="1">
                          <a:solidFill>
                            <a:schemeClr val="tx1"/>
                          </a:solidFill>
                          <a:latin typeface="Cambria Math"/>
                        </a:rPr>
                        <m:t>    </m:t>
                      </m:r>
                    </m:oMath>
                  </m:oMathPara>
                </a14:m>
                <a:endParaRPr lang="en-US" b="1" dirty="0">
                  <a:solidFill>
                    <a:schemeClr val="tx1"/>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1520" y="1412817"/>
                <a:ext cx="5266928" cy="5410200"/>
              </a:xfrm>
              <a:blipFill rotWithShape="1">
                <a:blip r:embed="rId2"/>
                <a:stretch>
                  <a:fillRect/>
                </a:stretch>
              </a:blipFill>
            </p:spPr>
            <p:txBody>
              <a:bodyPr/>
              <a:lstStyle/>
              <a:p>
                <a:r>
                  <a:rPr lang="nb-NO">
                    <a:noFill/>
                  </a:rPr>
                  <a:t> </a:t>
                </a:r>
              </a:p>
            </p:txBody>
          </p:sp>
        </mc:Fallback>
      </mc:AlternateContent>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dirty="0"/>
          </a:p>
        </p:txBody>
      </p:sp>
      <mc:AlternateContent xmlns:mc="http://schemas.openxmlformats.org/markup-compatibility/2006" xmlns:a14="http://schemas.microsoft.com/office/drawing/2010/main">
        <mc:Choice Requires="a14">
          <p:sp>
            <p:nvSpPr>
              <p:cNvPr id="6" name="Content Placeholder 2"/>
              <p:cNvSpPr txBox="1">
                <a:spLocks/>
              </p:cNvSpPr>
              <p:nvPr/>
            </p:nvSpPr>
            <p:spPr bwMode="auto">
              <a:xfrm>
                <a:off x="5076056" y="2204864"/>
                <a:ext cx="4968552" cy="424847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6213" indent="-176213" algn="l" rtl="0" fontAlgn="base">
                  <a:lnSpc>
                    <a:spcPct val="120000"/>
                  </a:lnSpc>
                  <a:spcBef>
                    <a:spcPct val="20000"/>
                  </a:spcBef>
                  <a:spcAft>
                    <a:spcPct val="0"/>
                  </a:spcAft>
                  <a:buSzPct val="75000"/>
                  <a:buChar char="•"/>
                  <a:defRPr sz="1600">
                    <a:solidFill>
                      <a:schemeClr val="tx1"/>
                    </a:solidFill>
                    <a:latin typeface="+mn-lt"/>
                    <a:ea typeface="+mn-ea"/>
                    <a:cs typeface="+mn-cs"/>
                  </a:defRPr>
                </a:lvl1pPr>
                <a:lvl2pPr marL="539750" indent="-184150" algn="l" rtl="0" fontAlgn="base">
                  <a:lnSpc>
                    <a:spcPct val="120000"/>
                  </a:lnSpc>
                  <a:spcBef>
                    <a:spcPct val="20000"/>
                  </a:spcBef>
                  <a:spcAft>
                    <a:spcPct val="0"/>
                  </a:spcAft>
                  <a:buSzPct val="75000"/>
                  <a:buChar char="•"/>
                  <a:defRPr sz="1600">
                    <a:solidFill>
                      <a:schemeClr val="tx1"/>
                    </a:solidFill>
                    <a:latin typeface="+mn-lt"/>
                  </a:defRPr>
                </a:lvl2pPr>
                <a:lvl3pPr marL="893763" indent="-174625" algn="l" rtl="0" fontAlgn="base">
                  <a:lnSpc>
                    <a:spcPct val="120000"/>
                  </a:lnSpc>
                  <a:spcBef>
                    <a:spcPct val="20000"/>
                  </a:spcBef>
                  <a:spcAft>
                    <a:spcPct val="0"/>
                  </a:spcAft>
                  <a:buSzPct val="75000"/>
                  <a:buChar char="•"/>
                  <a:defRPr sz="1600">
                    <a:solidFill>
                      <a:schemeClr val="tx1"/>
                    </a:solidFill>
                    <a:latin typeface="+mn-lt"/>
                  </a:defRPr>
                </a:lvl3pPr>
                <a:lvl4pPr marL="1254125" indent="-176213" algn="l" rtl="0" fontAlgn="base">
                  <a:lnSpc>
                    <a:spcPct val="120000"/>
                  </a:lnSpc>
                  <a:spcBef>
                    <a:spcPct val="20000"/>
                  </a:spcBef>
                  <a:spcAft>
                    <a:spcPct val="0"/>
                  </a:spcAft>
                  <a:buSzPct val="75000"/>
                  <a:buChar char="•"/>
                  <a:defRPr sz="1600">
                    <a:solidFill>
                      <a:schemeClr val="tx1"/>
                    </a:solidFill>
                    <a:latin typeface="+mn-lt"/>
                  </a:defRPr>
                </a:lvl4pPr>
                <a:lvl5pPr marL="1611313" indent="-177800" algn="l" rtl="0" fontAlgn="base">
                  <a:lnSpc>
                    <a:spcPct val="120000"/>
                  </a:lnSpc>
                  <a:spcBef>
                    <a:spcPct val="20000"/>
                  </a:spcBef>
                  <a:spcAft>
                    <a:spcPct val="0"/>
                  </a:spcAft>
                  <a:buSzPct val="75000"/>
                  <a:buChar char="•"/>
                  <a:defRPr sz="1600">
                    <a:solidFill>
                      <a:schemeClr val="tx1"/>
                    </a:solidFill>
                    <a:latin typeface="+mn-lt"/>
                  </a:defRPr>
                </a:lvl5pPr>
                <a:lvl6pPr marL="2068513" indent="-177800" algn="l" rtl="0" fontAlgn="base">
                  <a:lnSpc>
                    <a:spcPct val="120000"/>
                  </a:lnSpc>
                  <a:spcBef>
                    <a:spcPct val="20000"/>
                  </a:spcBef>
                  <a:spcAft>
                    <a:spcPct val="0"/>
                  </a:spcAft>
                  <a:buSzPct val="75000"/>
                  <a:buChar char="•"/>
                  <a:defRPr sz="1600">
                    <a:solidFill>
                      <a:schemeClr val="tx1"/>
                    </a:solidFill>
                    <a:latin typeface="+mn-lt"/>
                  </a:defRPr>
                </a:lvl6pPr>
                <a:lvl7pPr marL="2525713" indent="-177800" algn="l" rtl="0" fontAlgn="base">
                  <a:lnSpc>
                    <a:spcPct val="120000"/>
                  </a:lnSpc>
                  <a:spcBef>
                    <a:spcPct val="20000"/>
                  </a:spcBef>
                  <a:spcAft>
                    <a:spcPct val="0"/>
                  </a:spcAft>
                  <a:buSzPct val="75000"/>
                  <a:buChar char="•"/>
                  <a:defRPr sz="1600">
                    <a:solidFill>
                      <a:schemeClr val="tx1"/>
                    </a:solidFill>
                    <a:latin typeface="+mn-lt"/>
                  </a:defRPr>
                </a:lvl7pPr>
                <a:lvl8pPr marL="2982913" indent="-177800" algn="l" rtl="0" fontAlgn="base">
                  <a:lnSpc>
                    <a:spcPct val="120000"/>
                  </a:lnSpc>
                  <a:spcBef>
                    <a:spcPct val="20000"/>
                  </a:spcBef>
                  <a:spcAft>
                    <a:spcPct val="0"/>
                  </a:spcAft>
                  <a:buSzPct val="75000"/>
                  <a:buChar char="•"/>
                  <a:defRPr sz="1600">
                    <a:solidFill>
                      <a:schemeClr val="tx1"/>
                    </a:solidFill>
                    <a:latin typeface="+mn-lt"/>
                  </a:defRPr>
                </a:lvl8pPr>
                <a:lvl9pPr marL="3440113" indent="-177800" algn="l" rtl="0" fontAlgn="base">
                  <a:lnSpc>
                    <a:spcPct val="120000"/>
                  </a:lnSpc>
                  <a:spcBef>
                    <a:spcPct val="20000"/>
                  </a:spcBef>
                  <a:spcAft>
                    <a:spcPct val="0"/>
                  </a:spcAft>
                  <a:buSzPct val="75000"/>
                  <a:buChar char="•"/>
                  <a:defRPr sz="1600">
                    <a:solidFill>
                      <a:schemeClr val="tx1"/>
                    </a:solidFill>
                    <a:latin typeface="+mn-lt"/>
                  </a:defRPr>
                </a:lvl9pPr>
              </a:lstStyle>
              <a:p>
                <a:r>
                  <a:rPr lang="en-US" b="1" kern="0" dirty="0">
                    <a:solidFill>
                      <a:srgbClr val="00B0F0"/>
                    </a:solidFill>
                  </a:rPr>
                  <a:t>Heterogeneous reactions</a:t>
                </a:r>
              </a:p>
              <a:p>
                <a:pPr marL="0" indent="0">
                  <a:buFontTx/>
                  <a:buNone/>
                </a:pPr>
                <a:endParaRPr lang="en-US" b="1" kern="0" dirty="0"/>
              </a:p>
              <a:p>
                <a:pPr marL="0" indent="0">
                  <a:buFontTx/>
                  <a:buNone/>
                </a:pPr>
                <a14:m>
                  <m:oMathPara xmlns:m="http://schemas.openxmlformats.org/officeDocument/2006/math">
                    <m:oMathParaPr>
                      <m:jc m:val="centerGroup"/>
                    </m:oMathParaPr>
                    <m:oMath xmlns:m="http://schemas.openxmlformats.org/officeDocument/2006/math">
                      <m:sSub>
                        <m:sSubPr>
                          <m:ctrlPr>
                            <a:rPr lang="en-US" b="1" i="1" kern="0" smtClean="0">
                              <a:latin typeface="Cambria Math" panose="02040503050406030204" pitchFamily="18" charset="0"/>
                            </a:rPr>
                          </m:ctrlPr>
                        </m:sSubPr>
                        <m:e>
                          <m:r>
                            <a:rPr lang="en-GB" b="1" i="1" kern="0">
                              <a:latin typeface="Cambria Math"/>
                            </a:rPr>
                            <m:t>𝑪</m:t>
                          </m:r>
                        </m:e>
                        <m:sub>
                          <m:r>
                            <a:rPr lang="en-GB" b="1" kern="0">
                              <a:latin typeface="Cambria Math"/>
                            </a:rPr>
                            <m:t>(</m:t>
                          </m:r>
                          <m:r>
                            <a:rPr lang="en-GB" b="1" i="1" kern="0">
                              <a:latin typeface="Cambria Math"/>
                            </a:rPr>
                            <m:t>𝐬</m:t>
                          </m:r>
                          <m:r>
                            <a:rPr lang="en-GB" b="1" kern="0">
                              <a:latin typeface="Cambria Math"/>
                            </a:rPr>
                            <m:t>)</m:t>
                          </m:r>
                        </m:sub>
                      </m:sSub>
                      <m:r>
                        <a:rPr lang="en-GB" b="1" kern="0">
                          <a:latin typeface="Cambria Math"/>
                        </a:rPr>
                        <m:t>+</m:t>
                      </m:r>
                      <m:sSub>
                        <m:sSubPr>
                          <m:ctrlPr>
                            <a:rPr lang="en-US" b="1" i="1" kern="0">
                              <a:latin typeface="Cambria Math" panose="02040503050406030204" pitchFamily="18" charset="0"/>
                            </a:rPr>
                          </m:ctrlPr>
                        </m:sSubPr>
                        <m:e>
                          <m:sSub>
                            <m:sSubPr>
                              <m:ctrlPr>
                                <a:rPr lang="en-US" b="1" i="1" kern="0">
                                  <a:latin typeface="Cambria Math" panose="02040503050406030204" pitchFamily="18" charset="0"/>
                                </a:rPr>
                              </m:ctrlPr>
                            </m:sSubPr>
                            <m:e>
                              <m:r>
                                <a:rPr lang="en-GB" b="1" i="1" kern="0">
                                  <a:latin typeface="Cambria Math"/>
                                </a:rPr>
                                <m:t>𝑶</m:t>
                              </m:r>
                            </m:e>
                            <m:sub>
                              <m:r>
                                <a:rPr lang="en-US" b="1" kern="0">
                                  <a:latin typeface="Cambria Math"/>
                                </a:rPr>
                                <m:t> </m:t>
                              </m:r>
                            </m:sub>
                          </m:sSub>
                        </m:e>
                        <m:sub>
                          <m:r>
                            <a:rPr lang="en-GB" b="1" i="1" kern="0">
                              <a:latin typeface="Cambria Math"/>
                            </a:rPr>
                            <m:t>𝟐</m:t>
                          </m:r>
                          <m:r>
                            <a:rPr lang="en-GB" b="1" kern="0">
                              <a:latin typeface="Cambria Math"/>
                            </a:rPr>
                            <m:t>(</m:t>
                          </m:r>
                          <m:r>
                            <a:rPr lang="en-GB" b="1" i="1" kern="0">
                              <a:latin typeface="Cambria Math"/>
                            </a:rPr>
                            <m:t>𝐠</m:t>
                          </m:r>
                          <m:r>
                            <a:rPr lang="en-GB" b="1" kern="0">
                              <a:latin typeface="Cambria Math"/>
                            </a:rPr>
                            <m:t>)</m:t>
                          </m:r>
                        </m:sub>
                      </m:sSub>
                      <m:r>
                        <a:rPr lang="en-US" b="1" kern="0">
                          <a:latin typeface="Cambria Math"/>
                        </a:rPr>
                        <m:t> </m:t>
                      </m:r>
                      <m:box>
                        <m:boxPr>
                          <m:ctrlPr>
                            <a:rPr lang="en-US" b="1" i="1" kern="0">
                              <a:latin typeface="Cambria Math" panose="02040503050406030204" pitchFamily="18" charset="0"/>
                            </a:rPr>
                          </m:ctrlPr>
                        </m:boxPr>
                        <m:e>
                          <m:groupChr>
                            <m:groupChrPr>
                              <m:chr m:val="→"/>
                              <m:vertJc m:val="bot"/>
                              <m:ctrlPr>
                                <a:rPr lang="en-US" b="1" i="1" kern="0">
                                  <a:latin typeface="Cambria Math" panose="02040503050406030204" pitchFamily="18" charset="0"/>
                                </a:rPr>
                              </m:ctrlPr>
                            </m:groupChrPr>
                            <m:e>
                              <m:r>
                                <a:rPr lang="en-GB" b="1" kern="0">
                                  <a:latin typeface="Cambria Math"/>
                                </a:rPr>
                                <m:t>                              </m:t>
                              </m:r>
                            </m:e>
                          </m:groupChr>
                        </m:e>
                      </m:box>
                      <m:r>
                        <a:rPr lang="en-GB" b="1" kern="0">
                          <a:latin typeface="Cambria Math"/>
                        </a:rPr>
                        <m:t>  </m:t>
                      </m:r>
                      <m:sSub>
                        <m:sSubPr>
                          <m:ctrlPr>
                            <a:rPr lang="en-US" b="1" i="1" kern="0">
                              <a:latin typeface="Cambria Math" panose="02040503050406030204" pitchFamily="18" charset="0"/>
                            </a:rPr>
                          </m:ctrlPr>
                        </m:sSubPr>
                        <m:e>
                          <m:r>
                            <a:rPr lang="en-GB" b="1" i="1" kern="0">
                              <a:latin typeface="Cambria Math"/>
                            </a:rPr>
                            <m:t>𝑪𝑶</m:t>
                          </m:r>
                        </m:e>
                        <m:sub>
                          <m:r>
                            <a:rPr lang="en-GB" b="1" i="1" kern="0">
                              <a:latin typeface="Cambria Math"/>
                            </a:rPr>
                            <m:t>𝟐</m:t>
                          </m:r>
                          <m:r>
                            <a:rPr lang="en-GB" b="1" kern="0">
                              <a:latin typeface="Cambria Math"/>
                            </a:rPr>
                            <m:t>(</m:t>
                          </m:r>
                          <m:r>
                            <a:rPr lang="en-GB" b="1" i="1" kern="0">
                              <a:latin typeface="Cambria Math"/>
                            </a:rPr>
                            <m:t>𝐠</m:t>
                          </m:r>
                          <m:r>
                            <a:rPr lang="en-GB" b="1" kern="0">
                              <a:latin typeface="Cambria Math"/>
                            </a:rPr>
                            <m:t>)</m:t>
                          </m:r>
                        </m:sub>
                      </m:sSub>
                      <m:r>
                        <a:rPr lang="en-GB" b="1" kern="0">
                          <a:latin typeface="Cambria Math"/>
                        </a:rPr>
                        <m:t>                               </m:t>
                      </m:r>
                    </m:oMath>
                  </m:oMathPara>
                </a14:m>
                <a:endParaRPr lang="en-US" b="1" kern="0" dirty="0"/>
              </a:p>
              <a:p>
                <a:pPr marL="0" indent="0">
                  <a:buFontTx/>
                  <a:buNone/>
                </a:pPr>
                <a:endParaRPr lang="en-US" b="1" kern="0" dirty="0"/>
              </a:p>
              <a:p>
                <a:pPr marL="0" indent="0">
                  <a:buFontTx/>
                  <a:buNone/>
                </a:pPr>
                <a14:m>
                  <m:oMathPara xmlns:m="http://schemas.openxmlformats.org/officeDocument/2006/math">
                    <m:oMathParaPr>
                      <m:jc m:val="centerGroup"/>
                    </m:oMathParaPr>
                    <m:oMath xmlns:m="http://schemas.openxmlformats.org/officeDocument/2006/math">
                      <m:sSub>
                        <m:sSubPr>
                          <m:ctrlPr>
                            <a:rPr lang="en-US" b="1" i="1" kern="0">
                              <a:latin typeface="Cambria Math" panose="02040503050406030204" pitchFamily="18" charset="0"/>
                            </a:rPr>
                          </m:ctrlPr>
                        </m:sSubPr>
                        <m:e>
                          <m:r>
                            <a:rPr lang="en-GB" b="1" i="1" kern="0">
                              <a:latin typeface="Cambria Math"/>
                            </a:rPr>
                            <m:t>𝑪</m:t>
                          </m:r>
                        </m:e>
                        <m:sub>
                          <m:r>
                            <a:rPr lang="en-GB" b="1" kern="0">
                              <a:latin typeface="Cambria Math"/>
                            </a:rPr>
                            <m:t>(</m:t>
                          </m:r>
                          <m:r>
                            <a:rPr lang="en-GB" b="1" i="1" kern="0">
                              <a:latin typeface="Cambria Math"/>
                            </a:rPr>
                            <m:t>𝐬</m:t>
                          </m:r>
                          <m:r>
                            <a:rPr lang="en-GB" b="1" kern="0">
                              <a:latin typeface="Cambria Math"/>
                            </a:rPr>
                            <m:t>)</m:t>
                          </m:r>
                        </m:sub>
                      </m:sSub>
                      <m:r>
                        <a:rPr lang="en-GB" b="1" kern="0">
                          <a:latin typeface="Cambria Math"/>
                        </a:rPr>
                        <m:t>+</m:t>
                      </m:r>
                      <m:sSub>
                        <m:sSubPr>
                          <m:ctrlPr>
                            <a:rPr lang="en-US" b="1" i="1" kern="0">
                              <a:latin typeface="Cambria Math" panose="02040503050406030204" pitchFamily="18" charset="0"/>
                            </a:rPr>
                          </m:ctrlPr>
                        </m:sSubPr>
                        <m:e>
                          <m:r>
                            <a:rPr lang="en-GB" b="1" i="1" kern="0">
                              <a:latin typeface="Cambria Math"/>
                            </a:rPr>
                            <m:t>𝐂</m:t>
                          </m:r>
                          <m:sSub>
                            <m:sSubPr>
                              <m:ctrlPr>
                                <a:rPr lang="en-US" b="1" i="1" kern="0">
                                  <a:latin typeface="Cambria Math" panose="02040503050406030204" pitchFamily="18" charset="0"/>
                                </a:rPr>
                              </m:ctrlPr>
                            </m:sSubPr>
                            <m:e>
                              <m:r>
                                <a:rPr lang="en-GB" b="1" i="1" kern="0">
                                  <a:latin typeface="Cambria Math"/>
                                </a:rPr>
                                <m:t>𝑶</m:t>
                              </m:r>
                            </m:e>
                            <m:sub>
                              <m:r>
                                <a:rPr lang="en-US" b="1" kern="0">
                                  <a:latin typeface="Cambria Math"/>
                                </a:rPr>
                                <m:t> </m:t>
                              </m:r>
                            </m:sub>
                          </m:sSub>
                        </m:e>
                        <m:sub>
                          <m:r>
                            <a:rPr lang="en-GB" b="1" i="1" kern="0">
                              <a:latin typeface="Cambria Math"/>
                            </a:rPr>
                            <m:t>𝟐</m:t>
                          </m:r>
                          <m:r>
                            <a:rPr lang="en-GB" b="1" kern="0">
                              <a:latin typeface="Cambria Math"/>
                            </a:rPr>
                            <m:t>(</m:t>
                          </m:r>
                          <m:r>
                            <a:rPr lang="en-GB" b="1" i="1" kern="0">
                              <a:latin typeface="Cambria Math"/>
                            </a:rPr>
                            <m:t>𝐠</m:t>
                          </m:r>
                          <m:r>
                            <a:rPr lang="en-GB" b="1" kern="0">
                              <a:latin typeface="Cambria Math"/>
                            </a:rPr>
                            <m:t>)</m:t>
                          </m:r>
                        </m:sub>
                      </m:sSub>
                      <m:r>
                        <a:rPr lang="en-US" b="1" kern="0">
                          <a:latin typeface="Cambria Math"/>
                        </a:rPr>
                        <m:t> </m:t>
                      </m:r>
                      <m:box>
                        <m:boxPr>
                          <m:ctrlPr>
                            <a:rPr lang="en-US" b="1" i="1" kern="0">
                              <a:latin typeface="Cambria Math" panose="02040503050406030204" pitchFamily="18" charset="0"/>
                            </a:rPr>
                          </m:ctrlPr>
                        </m:boxPr>
                        <m:e>
                          <m:groupChr>
                            <m:groupChrPr>
                              <m:chr m:val="→"/>
                              <m:vertJc m:val="bot"/>
                              <m:ctrlPr>
                                <a:rPr lang="en-US" b="1" i="1" kern="0">
                                  <a:latin typeface="Cambria Math" panose="02040503050406030204" pitchFamily="18" charset="0"/>
                                </a:rPr>
                              </m:ctrlPr>
                            </m:groupChrPr>
                            <m:e>
                              <m:r>
                                <a:rPr lang="en-GB" b="1" kern="0">
                                  <a:latin typeface="Cambria Math"/>
                                </a:rPr>
                                <m:t>                              </m:t>
                              </m:r>
                            </m:e>
                          </m:groupChr>
                        </m:e>
                      </m:box>
                      <m:r>
                        <a:rPr lang="en-GB" b="1" kern="0">
                          <a:latin typeface="Cambria Math"/>
                        </a:rPr>
                        <m:t>  </m:t>
                      </m:r>
                      <m:sSub>
                        <m:sSubPr>
                          <m:ctrlPr>
                            <a:rPr lang="en-US" b="1" i="1" kern="0">
                              <a:latin typeface="Cambria Math" panose="02040503050406030204" pitchFamily="18" charset="0"/>
                            </a:rPr>
                          </m:ctrlPr>
                        </m:sSubPr>
                        <m:e>
                          <m:r>
                            <a:rPr lang="en-GB" b="1" i="1" kern="0">
                              <a:latin typeface="Cambria Math"/>
                            </a:rPr>
                            <m:t>𝟐</m:t>
                          </m:r>
                          <m:r>
                            <a:rPr lang="en-GB" b="1" i="1" kern="0">
                              <a:latin typeface="Cambria Math"/>
                            </a:rPr>
                            <m:t>𝑪𝑶</m:t>
                          </m:r>
                        </m:e>
                        <m:sub>
                          <m:r>
                            <a:rPr lang="en-GB" b="1" kern="0">
                              <a:latin typeface="Cambria Math"/>
                            </a:rPr>
                            <m:t>(</m:t>
                          </m:r>
                          <m:r>
                            <a:rPr lang="en-GB" b="1" i="1" kern="0">
                              <a:latin typeface="Cambria Math"/>
                            </a:rPr>
                            <m:t>𝐠</m:t>
                          </m:r>
                          <m:r>
                            <a:rPr lang="en-GB" b="1" kern="0">
                              <a:latin typeface="Cambria Math"/>
                            </a:rPr>
                            <m:t>)</m:t>
                          </m:r>
                        </m:sub>
                      </m:sSub>
                      <m:r>
                        <a:rPr lang="en-GB" b="1" kern="0">
                          <a:latin typeface="Cambria Math"/>
                        </a:rPr>
                        <m:t>                            </m:t>
                      </m:r>
                    </m:oMath>
                  </m:oMathPara>
                </a14:m>
                <a:endParaRPr lang="en-US" b="1" kern="0" dirty="0"/>
              </a:p>
              <a:p>
                <a:pPr marL="0" indent="0">
                  <a:buFontTx/>
                  <a:buNone/>
                </a:pPr>
                <a:endParaRPr lang="en-US" b="1" kern="0" dirty="0"/>
              </a:p>
              <a:p>
                <a:pPr marL="0" indent="0">
                  <a:buFontTx/>
                  <a:buNone/>
                </a:pPr>
                <a14:m>
                  <m:oMathPara xmlns:m="http://schemas.openxmlformats.org/officeDocument/2006/math">
                    <m:oMathParaPr>
                      <m:jc m:val="centerGroup"/>
                    </m:oMathParaPr>
                    <m:oMath xmlns:m="http://schemas.openxmlformats.org/officeDocument/2006/math">
                      <m:sSub>
                        <m:sSubPr>
                          <m:ctrlPr>
                            <a:rPr lang="en-US" b="1" i="1" kern="0">
                              <a:latin typeface="Cambria Math" panose="02040503050406030204" pitchFamily="18" charset="0"/>
                            </a:rPr>
                          </m:ctrlPr>
                        </m:sSubPr>
                        <m:e>
                          <m:r>
                            <a:rPr lang="en-GB" b="1" i="1" kern="0">
                              <a:latin typeface="Cambria Math"/>
                            </a:rPr>
                            <m:t>𝑪</m:t>
                          </m:r>
                        </m:e>
                        <m:sub>
                          <m:r>
                            <a:rPr lang="en-GB" b="1" i="1" kern="0">
                              <a:latin typeface="Cambria Math"/>
                            </a:rPr>
                            <m:t>(</m:t>
                          </m:r>
                          <m:r>
                            <a:rPr lang="en-GB" b="1" i="1" kern="0">
                              <a:latin typeface="Cambria Math"/>
                            </a:rPr>
                            <m:t>𝒔</m:t>
                          </m:r>
                          <m:r>
                            <a:rPr lang="en-GB" b="1" i="1" kern="0">
                              <a:latin typeface="Cambria Math"/>
                            </a:rPr>
                            <m:t>)</m:t>
                          </m:r>
                        </m:sub>
                      </m:sSub>
                      <m:r>
                        <a:rPr lang="en-GB" b="1" i="1" kern="0">
                          <a:latin typeface="Cambria Math"/>
                        </a:rPr>
                        <m:t>+</m:t>
                      </m:r>
                      <m:sSub>
                        <m:sSubPr>
                          <m:ctrlPr>
                            <a:rPr lang="en-US" b="1" i="1" kern="0">
                              <a:latin typeface="Cambria Math" panose="02040503050406030204" pitchFamily="18" charset="0"/>
                            </a:rPr>
                          </m:ctrlPr>
                        </m:sSubPr>
                        <m:e>
                          <m:r>
                            <a:rPr lang="en-GB" b="1" i="1" kern="0">
                              <a:latin typeface="Cambria Math"/>
                            </a:rPr>
                            <m:t>𝑯</m:t>
                          </m:r>
                        </m:e>
                        <m:sub>
                          <m:r>
                            <a:rPr lang="en-GB" b="1" i="1" kern="0">
                              <a:latin typeface="Cambria Math"/>
                            </a:rPr>
                            <m:t>𝟐</m:t>
                          </m:r>
                        </m:sub>
                      </m:sSub>
                      <m:sSub>
                        <m:sSubPr>
                          <m:ctrlPr>
                            <a:rPr lang="en-US" b="1" i="1" kern="0">
                              <a:latin typeface="Cambria Math" panose="02040503050406030204" pitchFamily="18" charset="0"/>
                            </a:rPr>
                          </m:ctrlPr>
                        </m:sSubPr>
                        <m:e>
                          <m:r>
                            <a:rPr lang="en-GB" b="1" i="1" kern="0">
                              <a:latin typeface="Cambria Math"/>
                            </a:rPr>
                            <m:t>𝑶</m:t>
                          </m:r>
                        </m:e>
                        <m:sub>
                          <m:r>
                            <a:rPr lang="en-GB" b="1" i="1" kern="0">
                              <a:latin typeface="Cambria Math"/>
                            </a:rPr>
                            <m:t>(</m:t>
                          </m:r>
                          <m:r>
                            <a:rPr lang="en-GB" b="1" i="1" kern="0">
                              <a:latin typeface="Cambria Math"/>
                            </a:rPr>
                            <m:t>𝒈</m:t>
                          </m:r>
                          <m:r>
                            <a:rPr lang="en-GB" b="1" i="1" kern="0">
                              <a:latin typeface="Cambria Math"/>
                            </a:rPr>
                            <m:t>)</m:t>
                          </m:r>
                        </m:sub>
                      </m:sSub>
                      <m:r>
                        <a:rPr lang="en-US" b="1" i="1" kern="0">
                          <a:latin typeface="Cambria Math"/>
                        </a:rPr>
                        <m:t> </m:t>
                      </m:r>
                      <m:box>
                        <m:boxPr>
                          <m:ctrlPr>
                            <a:rPr lang="en-US" b="1" i="1" kern="0">
                              <a:latin typeface="Cambria Math" panose="02040503050406030204" pitchFamily="18" charset="0"/>
                            </a:rPr>
                          </m:ctrlPr>
                        </m:boxPr>
                        <m:e>
                          <m:groupChr>
                            <m:groupChrPr>
                              <m:chr m:val="→"/>
                              <m:vertJc m:val="bot"/>
                              <m:ctrlPr>
                                <a:rPr lang="en-US" b="1" i="1" kern="0">
                                  <a:latin typeface="Cambria Math" panose="02040503050406030204" pitchFamily="18" charset="0"/>
                                </a:rPr>
                              </m:ctrlPr>
                            </m:groupChrPr>
                            <m:e>
                              <m:r>
                                <a:rPr lang="en-GB" b="1" i="1" kern="0">
                                  <a:latin typeface="Cambria Math"/>
                                </a:rPr>
                                <m:t>                              </m:t>
                              </m:r>
                            </m:e>
                          </m:groupChr>
                        </m:e>
                      </m:box>
                      <m:r>
                        <a:rPr lang="en-GB" b="1" i="1" kern="0">
                          <a:latin typeface="Cambria Math"/>
                        </a:rPr>
                        <m:t>  </m:t>
                      </m:r>
                      <m:sSub>
                        <m:sSubPr>
                          <m:ctrlPr>
                            <a:rPr lang="en-US" b="1" i="1" kern="0">
                              <a:latin typeface="Cambria Math" panose="02040503050406030204" pitchFamily="18" charset="0"/>
                            </a:rPr>
                          </m:ctrlPr>
                        </m:sSubPr>
                        <m:e>
                          <m:r>
                            <a:rPr lang="en-GB" b="1" i="1" kern="0">
                              <a:latin typeface="Cambria Math"/>
                            </a:rPr>
                            <m:t>𝑪𝑶</m:t>
                          </m:r>
                        </m:e>
                        <m:sub>
                          <m:r>
                            <a:rPr lang="en-GB" b="1" i="1" kern="0">
                              <a:latin typeface="Cambria Math"/>
                            </a:rPr>
                            <m:t>(</m:t>
                          </m:r>
                          <m:r>
                            <a:rPr lang="en-GB" b="1" i="1" kern="0">
                              <a:latin typeface="Cambria Math"/>
                            </a:rPr>
                            <m:t>𝒈</m:t>
                          </m:r>
                          <m:r>
                            <a:rPr lang="en-GB" b="1" i="1" kern="0">
                              <a:latin typeface="Cambria Math"/>
                            </a:rPr>
                            <m:t>)</m:t>
                          </m:r>
                        </m:sub>
                      </m:sSub>
                      <m:r>
                        <a:rPr lang="en-GB" b="1" i="1" kern="0">
                          <a:latin typeface="Cambria Math"/>
                        </a:rPr>
                        <m:t>+</m:t>
                      </m:r>
                      <m:sSub>
                        <m:sSubPr>
                          <m:ctrlPr>
                            <a:rPr lang="en-US" b="1" i="1" kern="0">
                              <a:latin typeface="Cambria Math" panose="02040503050406030204" pitchFamily="18" charset="0"/>
                            </a:rPr>
                          </m:ctrlPr>
                        </m:sSubPr>
                        <m:e>
                          <m:r>
                            <a:rPr lang="en-GB" b="1" i="1" kern="0">
                              <a:latin typeface="Cambria Math"/>
                            </a:rPr>
                            <m:t>𝑯</m:t>
                          </m:r>
                        </m:e>
                        <m:sub>
                          <m:r>
                            <a:rPr lang="en-GB" b="1" i="1" kern="0">
                              <a:latin typeface="Cambria Math"/>
                            </a:rPr>
                            <m:t>𝟐</m:t>
                          </m:r>
                          <m:r>
                            <a:rPr lang="en-GB" b="1" i="1" kern="0">
                              <a:latin typeface="Cambria Math"/>
                            </a:rPr>
                            <m:t>(</m:t>
                          </m:r>
                          <m:r>
                            <a:rPr lang="en-GB" b="1" i="1" kern="0">
                              <a:latin typeface="Cambria Math"/>
                            </a:rPr>
                            <m:t>𝒈</m:t>
                          </m:r>
                          <m:r>
                            <a:rPr lang="en-GB" b="1" i="1" kern="0">
                              <a:latin typeface="Cambria Math"/>
                            </a:rPr>
                            <m:t>)</m:t>
                          </m:r>
                        </m:sub>
                      </m:sSub>
                      <m:r>
                        <a:rPr lang="en-GB" b="1" i="1" kern="0">
                          <a:latin typeface="Cambria Math"/>
                        </a:rPr>
                        <m:t>                </m:t>
                      </m:r>
                    </m:oMath>
                  </m:oMathPara>
                </a14:m>
                <a:endParaRPr lang="en-US" b="1" kern="0" dirty="0"/>
              </a:p>
              <a:p>
                <a:pPr marL="0" indent="0">
                  <a:buFontTx/>
                  <a:buNone/>
                </a:pPr>
                <a:endParaRPr lang="en-US" b="1" kern="0" dirty="0"/>
              </a:p>
              <a:p>
                <a:pPr marL="0" indent="0">
                  <a:buFontTx/>
                  <a:buNone/>
                </a:pPr>
                <a:r>
                  <a:rPr lang="en-US" b="1" dirty="0"/>
                  <a:t>    </a:t>
                </a:r>
                <a14:m>
                  <m:oMath xmlns:m="http://schemas.openxmlformats.org/officeDocument/2006/math">
                    <m:sSub>
                      <m:sSubPr>
                        <m:ctrlPr>
                          <a:rPr lang="en-US" b="1" i="1">
                            <a:latin typeface="Cambria Math" panose="02040503050406030204" pitchFamily="18" charset="0"/>
                          </a:rPr>
                        </m:ctrlPr>
                      </m:sSubPr>
                      <m:e>
                        <m:r>
                          <a:rPr lang="de-AT" b="1" i="1">
                            <a:latin typeface="Cambria Math"/>
                          </a:rPr>
                          <m:t>𝟐</m:t>
                        </m:r>
                        <m:r>
                          <a:rPr lang="de-AT" b="1" i="1">
                            <a:latin typeface="Cambria Math"/>
                          </a:rPr>
                          <m:t>𝑪</m:t>
                        </m:r>
                      </m:e>
                      <m:sub>
                        <m:r>
                          <a:rPr lang="de-AT" b="1" i="1">
                            <a:latin typeface="Cambria Math"/>
                          </a:rPr>
                          <m:t>(</m:t>
                        </m:r>
                        <m:r>
                          <a:rPr lang="de-AT" b="1" i="1">
                            <a:latin typeface="Cambria Math"/>
                          </a:rPr>
                          <m:t>𝒈</m:t>
                        </m:r>
                        <m:r>
                          <a:rPr lang="de-AT" b="1" i="1">
                            <a:latin typeface="Cambria Math"/>
                          </a:rPr>
                          <m:t>)</m:t>
                        </m:r>
                      </m:sub>
                    </m:sSub>
                    <m:r>
                      <a:rPr lang="de-AT" b="1" i="1">
                        <a:latin typeface="Cambria Math"/>
                      </a:rPr>
                      <m:t>+</m:t>
                    </m:r>
                    <m:sSub>
                      <m:sSubPr>
                        <m:ctrlPr>
                          <a:rPr lang="en-US" b="1" i="1">
                            <a:latin typeface="Cambria Math" panose="02040503050406030204" pitchFamily="18" charset="0"/>
                          </a:rPr>
                        </m:ctrlPr>
                      </m:sSubPr>
                      <m:e>
                        <m:r>
                          <a:rPr lang="de-AT" b="1" i="1">
                            <a:latin typeface="Cambria Math"/>
                          </a:rPr>
                          <m:t>𝑶</m:t>
                        </m:r>
                      </m:e>
                      <m:sub>
                        <m:r>
                          <a:rPr lang="de-AT" b="1" i="1">
                            <a:latin typeface="Cambria Math"/>
                          </a:rPr>
                          <m:t>𝟐</m:t>
                        </m:r>
                        <m:r>
                          <a:rPr lang="de-AT" b="1" i="1">
                            <a:latin typeface="Cambria Math"/>
                          </a:rPr>
                          <m:t>(</m:t>
                        </m:r>
                        <m:r>
                          <a:rPr lang="de-AT" b="1" i="1">
                            <a:latin typeface="Cambria Math"/>
                          </a:rPr>
                          <m:t>𝒈</m:t>
                        </m:r>
                        <m:r>
                          <a:rPr lang="de-AT" b="1" i="1">
                            <a:latin typeface="Cambria Math"/>
                          </a:rPr>
                          <m:t>)</m:t>
                        </m:r>
                      </m:sub>
                    </m:sSub>
                    <m:r>
                      <a:rPr lang="en-GB" b="1" i="1">
                        <a:latin typeface="Cambria Math"/>
                      </a:rPr>
                      <m:t> </m:t>
                    </m:r>
                    <m:box>
                      <m:boxPr>
                        <m:ctrlPr>
                          <a:rPr lang="en-US" b="1" i="1">
                            <a:latin typeface="Cambria Math" panose="02040503050406030204" pitchFamily="18" charset="0"/>
                          </a:rPr>
                        </m:ctrlPr>
                      </m:boxPr>
                      <m:e>
                        <m:groupChr>
                          <m:groupChrPr>
                            <m:chr m:val="↔"/>
                            <m:vertJc m:val="bot"/>
                            <m:ctrlPr>
                              <a:rPr lang="en-US" b="1" i="1">
                                <a:latin typeface="Cambria Math" panose="02040503050406030204" pitchFamily="18" charset="0"/>
                              </a:rPr>
                            </m:ctrlPr>
                          </m:groupChrPr>
                          <m:e>
                            <m:r>
                              <a:rPr lang="de-AT" b="1" i="1">
                                <a:latin typeface="Cambria Math"/>
                              </a:rPr>
                              <m:t>                      </m:t>
                            </m:r>
                          </m:e>
                        </m:groupChr>
                      </m:e>
                    </m:box>
                    <m:r>
                      <a:rPr lang="de-AT" b="1" i="1">
                        <a:latin typeface="Cambria Math"/>
                      </a:rPr>
                      <m:t>  </m:t>
                    </m:r>
                    <m:sSub>
                      <m:sSubPr>
                        <m:ctrlPr>
                          <a:rPr lang="en-US" b="1" i="1">
                            <a:latin typeface="Cambria Math" panose="02040503050406030204" pitchFamily="18" charset="0"/>
                          </a:rPr>
                        </m:ctrlPr>
                      </m:sSubPr>
                      <m:e>
                        <m:r>
                          <a:rPr lang="en-US" b="1" i="1" smtClean="0">
                            <a:latin typeface="Cambria Math"/>
                          </a:rPr>
                          <m:t>𝟐</m:t>
                        </m:r>
                        <m:r>
                          <a:rPr lang="de-AT" b="1" i="1">
                            <a:latin typeface="Cambria Math"/>
                          </a:rPr>
                          <m:t>𝑪𝑶</m:t>
                        </m:r>
                      </m:e>
                      <m:sub>
                        <m:r>
                          <a:rPr lang="de-AT" b="1" i="1">
                            <a:latin typeface="Cambria Math"/>
                          </a:rPr>
                          <m:t>(</m:t>
                        </m:r>
                        <m:r>
                          <a:rPr lang="de-AT" b="1" i="1">
                            <a:latin typeface="Cambria Math"/>
                          </a:rPr>
                          <m:t>𝒈</m:t>
                        </m:r>
                        <m:r>
                          <a:rPr lang="de-AT" b="1" i="1">
                            <a:latin typeface="Cambria Math"/>
                          </a:rPr>
                          <m:t>)</m:t>
                        </m:r>
                      </m:sub>
                    </m:sSub>
                  </m:oMath>
                </a14:m>
                <a:endParaRPr lang="en-US" b="1" kern="0" dirty="0"/>
              </a:p>
            </p:txBody>
          </p:sp>
        </mc:Choice>
        <mc:Fallback xmlns="">
          <p:sp>
            <p:nvSpPr>
              <p:cNvPr id="6" name="Content Placeholder 2"/>
              <p:cNvSpPr txBox="1">
                <a:spLocks noRot="1" noChangeAspect="1" noMove="1" noResize="1" noEditPoints="1" noAdjustHandles="1" noChangeArrowheads="1" noChangeShapeType="1" noTextEdit="1"/>
              </p:cNvSpPr>
              <p:nvPr/>
            </p:nvSpPr>
            <p:spPr bwMode="auto">
              <a:xfrm>
                <a:off x="5076056" y="2204864"/>
                <a:ext cx="4968552" cy="4248472"/>
              </a:xfrm>
              <a:prstGeom prst="rect">
                <a:avLst/>
              </a:prstGeom>
              <a:blipFill rotWithShape="1">
                <a:blip r:embed="rId3"/>
                <a:stretch>
                  <a:fillRect l="-73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612902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660226"/>
          </a:xfrm>
        </p:spPr>
        <p:txBody>
          <a:bodyPr/>
          <a:lstStyle/>
          <a:p>
            <a:r>
              <a:rPr lang="en-US" sz="3200" b="1" dirty="0">
                <a:solidFill>
                  <a:srgbClr val="0070C0"/>
                </a:solidFill>
              </a:rPr>
              <a:t>Results</a:t>
            </a:r>
          </a:p>
        </p:txBody>
      </p:sp>
      <p:sp>
        <p:nvSpPr>
          <p:cNvPr id="3" name="Content Placeholder 2"/>
          <p:cNvSpPr>
            <a:spLocks noGrp="1"/>
          </p:cNvSpPr>
          <p:nvPr>
            <p:ph idx="1"/>
          </p:nvPr>
        </p:nvSpPr>
        <p:spPr/>
        <p:txBody>
          <a:bodyPr/>
          <a:lstStyle/>
          <a:p>
            <a:pPr marL="0" indent="0">
              <a:buNone/>
            </a:pPr>
            <a:r>
              <a:rPr lang="en-US" sz="1800" b="1" dirty="0"/>
              <a:t>The following parameters were measured in each scenario,</a:t>
            </a:r>
          </a:p>
          <a:p>
            <a:pPr marL="0" indent="0">
              <a:buNone/>
            </a:pPr>
            <a:endParaRPr lang="en-US" b="1" dirty="0"/>
          </a:p>
          <a:p>
            <a:r>
              <a:rPr lang="en-US" sz="2000" b="1" dirty="0"/>
              <a:t>Gas component mass fractions in output gas</a:t>
            </a:r>
          </a:p>
          <a:p>
            <a:endParaRPr lang="en-US" sz="2000" b="1" dirty="0"/>
          </a:p>
          <a:p>
            <a:r>
              <a:rPr lang="en-US" sz="2000" b="1" dirty="0"/>
              <a:t>Syngas yield</a:t>
            </a:r>
          </a:p>
          <a:p>
            <a:endParaRPr lang="en-US" sz="2000" b="1" dirty="0"/>
          </a:p>
          <a:p>
            <a:r>
              <a:rPr lang="en-US" sz="2000" b="1" dirty="0"/>
              <a:t>Cold Gas Efficiency (CGE) of the syngas</a:t>
            </a:r>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3838786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683568" y="5157192"/>
            <a:ext cx="8153400" cy="1700808"/>
          </a:xfrm>
        </p:spPr>
        <p:txBody>
          <a:bodyPr>
            <a:normAutofit fontScale="55000" lnSpcReduction="20000"/>
          </a:bodyPr>
          <a:lstStyle/>
          <a:p>
            <a:endParaRPr lang="en-US" sz="2000" dirty="0">
              <a:solidFill>
                <a:srgbClr val="0000FF"/>
              </a:solidFill>
              <a:latin typeface="+mn-lt"/>
            </a:endParaRPr>
          </a:p>
          <a:p>
            <a:pPr algn="just"/>
            <a:r>
              <a:rPr lang="en-US" sz="2900" dirty="0"/>
              <a:t>This can be a result of the combine effect of Combustion reaction , Boudouard reaction and Carbon partial reaction. As, in lower ER values, Boudouard reaction tends to produce more CO to the system at the expense of CO</a:t>
            </a:r>
            <a:r>
              <a:rPr lang="en-US" sz="2900" baseline="-25000" dirty="0"/>
              <a:t>2</a:t>
            </a:r>
            <a:r>
              <a:rPr lang="en-US" sz="2900" dirty="0"/>
              <a:t> , while in high ER values, Combustion reaction and Carbon partial reaction convert more CO into CO</a:t>
            </a:r>
            <a:r>
              <a:rPr lang="en-US" sz="2900" baseline="-25000" dirty="0"/>
              <a:t>2</a:t>
            </a:r>
            <a:endParaRPr lang="en-US" sz="2900" dirty="0">
              <a:solidFill>
                <a:srgbClr val="0000FF"/>
              </a:solidFill>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pPr/>
              <a:t>17</a:t>
            </a:fld>
            <a:endParaRPr lang="en-US" dirty="0"/>
          </a:p>
        </p:txBody>
      </p:sp>
      <p:sp>
        <p:nvSpPr>
          <p:cNvPr id="8" name="Title 1"/>
          <p:cNvSpPr txBox="1">
            <a:spLocks/>
          </p:cNvSpPr>
          <p:nvPr/>
        </p:nvSpPr>
        <p:spPr bwMode="auto">
          <a:xfrm>
            <a:off x="251520" y="681885"/>
            <a:ext cx="8229600" cy="66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2200">
                <a:solidFill>
                  <a:schemeClr val="bg2"/>
                </a:solidFill>
                <a:latin typeface="+mj-lt"/>
                <a:ea typeface="+mj-ea"/>
                <a:cs typeface="+mj-cs"/>
              </a:defRPr>
            </a:lvl1pPr>
            <a:lvl2pPr algn="l" rtl="0" fontAlgn="base">
              <a:spcBef>
                <a:spcPct val="0"/>
              </a:spcBef>
              <a:spcAft>
                <a:spcPct val="0"/>
              </a:spcAft>
              <a:defRPr sz="2200">
                <a:solidFill>
                  <a:schemeClr val="bg2"/>
                </a:solidFill>
                <a:latin typeface="Verdana" pitchFamily="34" charset="0"/>
              </a:defRPr>
            </a:lvl2pPr>
            <a:lvl3pPr algn="l" rtl="0" fontAlgn="base">
              <a:spcBef>
                <a:spcPct val="0"/>
              </a:spcBef>
              <a:spcAft>
                <a:spcPct val="0"/>
              </a:spcAft>
              <a:defRPr sz="2200">
                <a:solidFill>
                  <a:schemeClr val="bg2"/>
                </a:solidFill>
                <a:latin typeface="Verdana" pitchFamily="34" charset="0"/>
              </a:defRPr>
            </a:lvl3pPr>
            <a:lvl4pPr algn="l" rtl="0" fontAlgn="base">
              <a:spcBef>
                <a:spcPct val="0"/>
              </a:spcBef>
              <a:spcAft>
                <a:spcPct val="0"/>
              </a:spcAft>
              <a:defRPr sz="2200">
                <a:solidFill>
                  <a:schemeClr val="bg2"/>
                </a:solidFill>
                <a:latin typeface="Verdana" pitchFamily="34" charset="0"/>
              </a:defRPr>
            </a:lvl4pPr>
            <a:lvl5pPr algn="l" rtl="0" fontAlgn="base">
              <a:spcBef>
                <a:spcPct val="0"/>
              </a:spcBef>
              <a:spcAft>
                <a:spcPct val="0"/>
              </a:spcAft>
              <a:defRPr sz="2200">
                <a:solidFill>
                  <a:schemeClr val="bg2"/>
                </a:solidFill>
                <a:latin typeface="Verdana" pitchFamily="34" charset="0"/>
              </a:defRPr>
            </a:lvl5pPr>
            <a:lvl6pPr marL="457200" algn="l" rtl="0" fontAlgn="base">
              <a:spcBef>
                <a:spcPct val="0"/>
              </a:spcBef>
              <a:spcAft>
                <a:spcPct val="0"/>
              </a:spcAft>
              <a:defRPr sz="2200">
                <a:solidFill>
                  <a:schemeClr val="bg2"/>
                </a:solidFill>
                <a:latin typeface="Verdana" pitchFamily="34" charset="0"/>
              </a:defRPr>
            </a:lvl6pPr>
            <a:lvl7pPr marL="914400" algn="l" rtl="0" fontAlgn="base">
              <a:spcBef>
                <a:spcPct val="0"/>
              </a:spcBef>
              <a:spcAft>
                <a:spcPct val="0"/>
              </a:spcAft>
              <a:defRPr sz="2200">
                <a:solidFill>
                  <a:schemeClr val="bg2"/>
                </a:solidFill>
                <a:latin typeface="Verdana" pitchFamily="34" charset="0"/>
              </a:defRPr>
            </a:lvl7pPr>
            <a:lvl8pPr marL="1371600" algn="l" rtl="0" fontAlgn="base">
              <a:spcBef>
                <a:spcPct val="0"/>
              </a:spcBef>
              <a:spcAft>
                <a:spcPct val="0"/>
              </a:spcAft>
              <a:defRPr sz="2200">
                <a:solidFill>
                  <a:schemeClr val="bg2"/>
                </a:solidFill>
                <a:latin typeface="Verdana" pitchFamily="34" charset="0"/>
              </a:defRPr>
            </a:lvl8pPr>
            <a:lvl9pPr marL="1828800" algn="l" rtl="0" fontAlgn="base">
              <a:spcBef>
                <a:spcPct val="0"/>
              </a:spcBef>
              <a:spcAft>
                <a:spcPct val="0"/>
              </a:spcAft>
              <a:defRPr sz="2200">
                <a:solidFill>
                  <a:schemeClr val="bg2"/>
                </a:solidFill>
                <a:latin typeface="Verdana" pitchFamily="34" charset="0"/>
              </a:defRPr>
            </a:lvl9pPr>
          </a:lstStyle>
          <a:p>
            <a:r>
              <a:rPr lang="en-US" sz="3200" b="1" kern="0" dirty="0">
                <a:solidFill>
                  <a:srgbClr val="0070C0"/>
                </a:solidFill>
              </a:rPr>
              <a:t>Results</a:t>
            </a:r>
          </a:p>
        </p:txBody>
      </p:sp>
      <p:graphicFrame>
        <p:nvGraphicFramePr>
          <p:cNvPr id="7" name="Chart 6"/>
          <p:cNvGraphicFramePr>
            <a:graphicFrameLocks/>
          </p:cNvGraphicFramePr>
          <p:nvPr>
            <p:extLst>
              <p:ext uri="{D42A27DB-BD31-4B8C-83A1-F6EECF244321}">
                <p14:modId xmlns:p14="http://schemas.microsoft.com/office/powerpoint/2010/main" val="857488254"/>
              </p:ext>
            </p:extLst>
          </p:nvPr>
        </p:nvGraphicFramePr>
        <p:xfrm>
          <a:off x="251520" y="1719083"/>
          <a:ext cx="4272555" cy="34563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a:graphicFrameLocks/>
          </p:cNvGraphicFramePr>
          <p:nvPr>
            <p:extLst>
              <p:ext uri="{D42A27DB-BD31-4B8C-83A1-F6EECF244321}">
                <p14:modId xmlns:p14="http://schemas.microsoft.com/office/powerpoint/2010/main" val="1850370637"/>
              </p:ext>
            </p:extLst>
          </p:nvPr>
        </p:nvGraphicFramePr>
        <p:xfrm>
          <a:off x="4499992" y="1746792"/>
          <a:ext cx="4392488" cy="3456384"/>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971600" y="1342111"/>
            <a:ext cx="2520280" cy="369332"/>
          </a:xfrm>
          <a:prstGeom prst="rect">
            <a:avLst/>
          </a:prstGeom>
          <a:noFill/>
        </p:spPr>
        <p:txBody>
          <a:bodyPr wrap="square" rtlCol="0">
            <a:spAutoFit/>
          </a:bodyPr>
          <a:lstStyle/>
          <a:p>
            <a:r>
              <a:rPr lang="en-US" dirty="0"/>
              <a:t>CO mass fraction</a:t>
            </a:r>
          </a:p>
        </p:txBody>
      </p:sp>
      <p:sp>
        <p:nvSpPr>
          <p:cNvPr id="3" name="TextBox 2"/>
          <p:cNvSpPr txBox="1"/>
          <p:nvPr/>
        </p:nvSpPr>
        <p:spPr>
          <a:xfrm>
            <a:off x="5076056" y="1342111"/>
            <a:ext cx="2808312" cy="369332"/>
          </a:xfrm>
          <a:prstGeom prst="rect">
            <a:avLst/>
          </a:prstGeom>
          <a:noFill/>
        </p:spPr>
        <p:txBody>
          <a:bodyPr wrap="square" rtlCol="0">
            <a:spAutoFit/>
          </a:bodyPr>
          <a:lstStyle/>
          <a:p>
            <a:r>
              <a:rPr lang="en-US" dirty="0"/>
              <a:t>CO</a:t>
            </a:r>
            <a:r>
              <a:rPr lang="en-US" sz="1200" dirty="0"/>
              <a:t>2</a:t>
            </a:r>
            <a:r>
              <a:rPr lang="en-US" dirty="0"/>
              <a:t> mass fraction</a:t>
            </a:r>
          </a:p>
        </p:txBody>
      </p:sp>
    </p:spTree>
    <p:extLst>
      <p:ext uri="{BB962C8B-B14F-4D97-AF65-F5344CB8AC3E}">
        <p14:creationId xmlns:p14="http://schemas.microsoft.com/office/powerpoint/2010/main" val="1251303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960840" y="1218465"/>
            <a:ext cx="2664296" cy="419627"/>
          </a:xfrm>
        </p:spPr>
        <p:txBody>
          <a:bodyPr/>
          <a:lstStyle/>
          <a:p>
            <a:pPr algn="l"/>
            <a:r>
              <a:rPr lang="en-US" sz="1800" dirty="0">
                <a:solidFill>
                  <a:schemeClr val="tx1"/>
                </a:solidFill>
              </a:rPr>
              <a:t>H</a:t>
            </a:r>
            <a:r>
              <a:rPr lang="en-US" sz="1200" dirty="0">
                <a:solidFill>
                  <a:schemeClr val="tx1"/>
                </a:solidFill>
              </a:rPr>
              <a:t>2</a:t>
            </a:r>
            <a:r>
              <a:rPr lang="en-US" sz="1800" dirty="0">
                <a:solidFill>
                  <a:schemeClr val="tx1"/>
                </a:solidFill>
              </a:rPr>
              <a:t> mass fraction</a:t>
            </a:r>
          </a:p>
        </p:txBody>
      </p:sp>
      <p:sp>
        <p:nvSpPr>
          <p:cNvPr id="5" name="Content Placeholder 4"/>
          <p:cNvSpPr>
            <a:spLocks noGrp="1"/>
          </p:cNvSpPr>
          <p:nvPr>
            <p:ph sz="half" idx="1"/>
          </p:nvPr>
        </p:nvSpPr>
        <p:spPr>
          <a:xfrm>
            <a:off x="395536" y="4797152"/>
            <a:ext cx="8568952" cy="1728192"/>
          </a:xfrm>
        </p:spPr>
        <p:txBody>
          <a:bodyPr>
            <a:noAutofit/>
          </a:bodyPr>
          <a:lstStyle/>
          <a:p>
            <a:r>
              <a:rPr lang="en-US" sz="1600" dirty="0"/>
              <a:t>This can be mainly because of the effects of Dry reforming and Steam reforming reactions, which produce more H</a:t>
            </a:r>
            <a:r>
              <a:rPr lang="en-US" sz="1200" dirty="0"/>
              <a:t>2</a:t>
            </a:r>
            <a:r>
              <a:rPr lang="en-US" sz="1600" dirty="0"/>
              <a:t> to the system at the expense of CH</a:t>
            </a:r>
            <a:r>
              <a:rPr lang="en-US" sz="1100" dirty="0"/>
              <a:t>4</a:t>
            </a:r>
            <a:r>
              <a:rPr lang="en-US" sz="1600" dirty="0"/>
              <a:t>.</a:t>
            </a:r>
          </a:p>
          <a:p>
            <a:r>
              <a:rPr lang="en-US" sz="1600" dirty="0"/>
              <a:t>When smaller particle size is used, contact area and area to volume ratio of the wood particle is increased which can be resulted in increased contact with the reactants. That can lead to a enhanced reactions.</a:t>
            </a:r>
            <a:endParaRPr lang="en-US" sz="1600" dirty="0">
              <a:latin typeface="+mn-lt"/>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pPr/>
              <a:t>18</a:t>
            </a:fld>
            <a:endParaRPr lang="en-US" dirty="0"/>
          </a:p>
        </p:txBody>
      </p:sp>
      <p:sp>
        <p:nvSpPr>
          <p:cNvPr id="6" name="Title 1"/>
          <p:cNvSpPr txBox="1">
            <a:spLocks/>
          </p:cNvSpPr>
          <p:nvPr/>
        </p:nvSpPr>
        <p:spPr bwMode="auto">
          <a:xfrm>
            <a:off x="395536" y="764704"/>
            <a:ext cx="82296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2200">
                <a:solidFill>
                  <a:schemeClr val="bg2"/>
                </a:solidFill>
                <a:latin typeface="+mj-lt"/>
                <a:ea typeface="+mj-ea"/>
                <a:cs typeface="+mj-cs"/>
              </a:defRPr>
            </a:lvl1pPr>
            <a:lvl2pPr algn="l" rtl="0" fontAlgn="base">
              <a:spcBef>
                <a:spcPct val="0"/>
              </a:spcBef>
              <a:spcAft>
                <a:spcPct val="0"/>
              </a:spcAft>
              <a:defRPr sz="2200">
                <a:solidFill>
                  <a:schemeClr val="bg2"/>
                </a:solidFill>
                <a:latin typeface="Verdana" pitchFamily="34" charset="0"/>
              </a:defRPr>
            </a:lvl2pPr>
            <a:lvl3pPr algn="l" rtl="0" fontAlgn="base">
              <a:spcBef>
                <a:spcPct val="0"/>
              </a:spcBef>
              <a:spcAft>
                <a:spcPct val="0"/>
              </a:spcAft>
              <a:defRPr sz="2200">
                <a:solidFill>
                  <a:schemeClr val="bg2"/>
                </a:solidFill>
                <a:latin typeface="Verdana" pitchFamily="34" charset="0"/>
              </a:defRPr>
            </a:lvl3pPr>
            <a:lvl4pPr algn="l" rtl="0" fontAlgn="base">
              <a:spcBef>
                <a:spcPct val="0"/>
              </a:spcBef>
              <a:spcAft>
                <a:spcPct val="0"/>
              </a:spcAft>
              <a:defRPr sz="2200">
                <a:solidFill>
                  <a:schemeClr val="bg2"/>
                </a:solidFill>
                <a:latin typeface="Verdana" pitchFamily="34" charset="0"/>
              </a:defRPr>
            </a:lvl4pPr>
            <a:lvl5pPr algn="l" rtl="0" fontAlgn="base">
              <a:spcBef>
                <a:spcPct val="0"/>
              </a:spcBef>
              <a:spcAft>
                <a:spcPct val="0"/>
              </a:spcAft>
              <a:defRPr sz="2200">
                <a:solidFill>
                  <a:schemeClr val="bg2"/>
                </a:solidFill>
                <a:latin typeface="Verdana" pitchFamily="34" charset="0"/>
              </a:defRPr>
            </a:lvl5pPr>
            <a:lvl6pPr marL="457200" algn="l" rtl="0" fontAlgn="base">
              <a:spcBef>
                <a:spcPct val="0"/>
              </a:spcBef>
              <a:spcAft>
                <a:spcPct val="0"/>
              </a:spcAft>
              <a:defRPr sz="2200">
                <a:solidFill>
                  <a:schemeClr val="bg2"/>
                </a:solidFill>
                <a:latin typeface="Verdana" pitchFamily="34" charset="0"/>
              </a:defRPr>
            </a:lvl6pPr>
            <a:lvl7pPr marL="914400" algn="l" rtl="0" fontAlgn="base">
              <a:spcBef>
                <a:spcPct val="0"/>
              </a:spcBef>
              <a:spcAft>
                <a:spcPct val="0"/>
              </a:spcAft>
              <a:defRPr sz="2200">
                <a:solidFill>
                  <a:schemeClr val="bg2"/>
                </a:solidFill>
                <a:latin typeface="Verdana" pitchFamily="34" charset="0"/>
              </a:defRPr>
            </a:lvl7pPr>
            <a:lvl8pPr marL="1371600" algn="l" rtl="0" fontAlgn="base">
              <a:spcBef>
                <a:spcPct val="0"/>
              </a:spcBef>
              <a:spcAft>
                <a:spcPct val="0"/>
              </a:spcAft>
              <a:defRPr sz="2200">
                <a:solidFill>
                  <a:schemeClr val="bg2"/>
                </a:solidFill>
                <a:latin typeface="Verdana" pitchFamily="34" charset="0"/>
              </a:defRPr>
            </a:lvl8pPr>
            <a:lvl9pPr marL="1828800" algn="l" rtl="0" fontAlgn="base">
              <a:spcBef>
                <a:spcPct val="0"/>
              </a:spcBef>
              <a:spcAft>
                <a:spcPct val="0"/>
              </a:spcAft>
              <a:defRPr sz="2200">
                <a:solidFill>
                  <a:schemeClr val="bg2"/>
                </a:solidFill>
                <a:latin typeface="Verdana" pitchFamily="34" charset="0"/>
              </a:defRPr>
            </a:lvl9pPr>
          </a:lstStyle>
          <a:p>
            <a:r>
              <a:rPr lang="en-US" sz="3200" b="1" kern="0" dirty="0">
                <a:solidFill>
                  <a:srgbClr val="0070C0"/>
                </a:solidFill>
              </a:rPr>
              <a:t>Results</a:t>
            </a:r>
          </a:p>
        </p:txBody>
      </p:sp>
      <p:graphicFrame>
        <p:nvGraphicFramePr>
          <p:cNvPr id="7" name="Chart 6"/>
          <p:cNvGraphicFramePr>
            <a:graphicFrameLocks/>
          </p:cNvGraphicFramePr>
          <p:nvPr>
            <p:extLst>
              <p:ext uri="{D42A27DB-BD31-4B8C-83A1-F6EECF244321}">
                <p14:modId xmlns:p14="http://schemas.microsoft.com/office/powerpoint/2010/main" val="4282991591"/>
              </p:ext>
            </p:extLst>
          </p:nvPr>
        </p:nvGraphicFramePr>
        <p:xfrm>
          <a:off x="168508" y="1670528"/>
          <a:ext cx="4320480" cy="30243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ext uri="{D42A27DB-BD31-4B8C-83A1-F6EECF244321}">
                <p14:modId xmlns:p14="http://schemas.microsoft.com/office/powerpoint/2010/main" val="3567656946"/>
              </p:ext>
            </p:extLst>
          </p:nvPr>
        </p:nvGraphicFramePr>
        <p:xfrm>
          <a:off x="4510336" y="1670528"/>
          <a:ext cx="4526160" cy="302433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971600" y="1268760"/>
            <a:ext cx="2808312" cy="369332"/>
          </a:xfrm>
          <a:prstGeom prst="rect">
            <a:avLst/>
          </a:prstGeom>
          <a:noFill/>
        </p:spPr>
        <p:txBody>
          <a:bodyPr wrap="square" rtlCol="0">
            <a:spAutoFit/>
          </a:bodyPr>
          <a:lstStyle/>
          <a:p>
            <a:r>
              <a:rPr lang="en-US" dirty="0"/>
              <a:t>CH</a:t>
            </a:r>
            <a:r>
              <a:rPr lang="en-US" sz="1200" dirty="0"/>
              <a:t>4</a:t>
            </a:r>
            <a:r>
              <a:rPr lang="en-US" dirty="0"/>
              <a:t> mass fraction</a:t>
            </a:r>
          </a:p>
        </p:txBody>
      </p:sp>
    </p:spTree>
    <p:extLst>
      <p:ext uri="{BB962C8B-B14F-4D97-AF65-F5344CB8AC3E}">
        <p14:creationId xmlns:p14="http://schemas.microsoft.com/office/powerpoint/2010/main" val="2207057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512" y="5301208"/>
            <a:ext cx="4104456" cy="762000"/>
          </a:xfrm>
        </p:spPr>
        <p:txBody>
          <a:bodyPr>
            <a:noAutofit/>
          </a:bodyPr>
          <a:lstStyle/>
          <a:p>
            <a:r>
              <a:rPr lang="en-US" sz="1600" dirty="0">
                <a:latin typeface="+mn-lt"/>
              </a:rPr>
              <a:t>ER has shown a average maximum close to ER value 0.35. </a:t>
            </a:r>
          </a:p>
          <a:p>
            <a:r>
              <a:rPr lang="en-US" sz="1600" dirty="0">
                <a:latin typeface="+mn-lt"/>
              </a:rPr>
              <a:t>The smaller particle size has resulted in a higher syngas yield.</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19</a:t>
            </a:fld>
            <a:endParaRPr lang="en-US" dirty="0"/>
          </a:p>
        </p:txBody>
      </p:sp>
      <p:sp>
        <p:nvSpPr>
          <p:cNvPr id="5" name="Rectangle 4"/>
          <p:cNvSpPr/>
          <p:nvPr/>
        </p:nvSpPr>
        <p:spPr>
          <a:xfrm>
            <a:off x="4716016" y="5301208"/>
            <a:ext cx="4572000" cy="1323439"/>
          </a:xfrm>
          <a:prstGeom prst="rect">
            <a:avLst/>
          </a:prstGeom>
        </p:spPr>
        <p:txBody>
          <a:bodyPr>
            <a:spAutoFit/>
          </a:bodyPr>
          <a:lstStyle/>
          <a:p>
            <a:pPr marL="285750" indent="-285750">
              <a:buFont typeface="Arial" pitchFamily="34" charset="0"/>
              <a:buChar char="•"/>
            </a:pPr>
            <a:r>
              <a:rPr lang="en-US" sz="1600" dirty="0"/>
              <a:t>CGE has also shown a average maximum at ER value of 0.35.</a:t>
            </a:r>
          </a:p>
          <a:p>
            <a:pPr marL="285750" indent="-285750">
              <a:buFont typeface="Arial" pitchFamily="34" charset="0"/>
              <a:buChar char="•"/>
            </a:pPr>
            <a:endParaRPr lang="en-US" sz="1600" dirty="0"/>
          </a:p>
          <a:p>
            <a:pPr marL="285750" indent="-285750">
              <a:buFont typeface="Arial" pitchFamily="34" charset="0"/>
              <a:buChar char="•"/>
            </a:pPr>
            <a:r>
              <a:rPr lang="en-US" sz="1600" dirty="0"/>
              <a:t>Smaller particle size has improved the CGE of the syngas</a:t>
            </a:r>
          </a:p>
        </p:txBody>
      </p:sp>
      <p:sp>
        <p:nvSpPr>
          <p:cNvPr id="9" name="Title 1"/>
          <p:cNvSpPr txBox="1">
            <a:spLocks/>
          </p:cNvSpPr>
          <p:nvPr/>
        </p:nvSpPr>
        <p:spPr bwMode="auto">
          <a:xfrm>
            <a:off x="251520" y="764704"/>
            <a:ext cx="8229600" cy="66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2200">
                <a:solidFill>
                  <a:schemeClr val="bg2"/>
                </a:solidFill>
                <a:latin typeface="+mj-lt"/>
                <a:ea typeface="+mj-ea"/>
                <a:cs typeface="+mj-cs"/>
              </a:defRPr>
            </a:lvl1pPr>
            <a:lvl2pPr algn="l" rtl="0" fontAlgn="base">
              <a:spcBef>
                <a:spcPct val="0"/>
              </a:spcBef>
              <a:spcAft>
                <a:spcPct val="0"/>
              </a:spcAft>
              <a:defRPr sz="2200">
                <a:solidFill>
                  <a:schemeClr val="bg2"/>
                </a:solidFill>
                <a:latin typeface="Verdana" pitchFamily="34" charset="0"/>
              </a:defRPr>
            </a:lvl2pPr>
            <a:lvl3pPr algn="l" rtl="0" fontAlgn="base">
              <a:spcBef>
                <a:spcPct val="0"/>
              </a:spcBef>
              <a:spcAft>
                <a:spcPct val="0"/>
              </a:spcAft>
              <a:defRPr sz="2200">
                <a:solidFill>
                  <a:schemeClr val="bg2"/>
                </a:solidFill>
                <a:latin typeface="Verdana" pitchFamily="34" charset="0"/>
              </a:defRPr>
            </a:lvl3pPr>
            <a:lvl4pPr algn="l" rtl="0" fontAlgn="base">
              <a:spcBef>
                <a:spcPct val="0"/>
              </a:spcBef>
              <a:spcAft>
                <a:spcPct val="0"/>
              </a:spcAft>
              <a:defRPr sz="2200">
                <a:solidFill>
                  <a:schemeClr val="bg2"/>
                </a:solidFill>
                <a:latin typeface="Verdana" pitchFamily="34" charset="0"/>
              </a:defRPr>
            </a:lvl4pPr>
            <a:lvl5pPr algn="l" rtl="0" fontAlgn="base">
              <a:spcBef>
                <a:spcPct val="0"/>
              </a:spcBef>
              <a:spcAft>
                <a:spcPct val="0"/>
              </a:spcAft>
              <a:defRPr sz="2200">
                <a:solidFill>
                  <a:schemeClr val="bg2"/>
                </a:solidFill>
                <a:latin typeface="Verdana" pitchFamily="34" charset="0"/>
              </a:defRPr>
            </a:lvl5pPr>
            <a:lvl6pPr marL="457200" algn="l" rtl="0" fontAlgn="base">
              <a:spcBef>
                <a:spcPct val="0"/>
              </a:spcBef>
              <a:spcAft>
                <a:spcPct val="0"/>
              </a:spcAft>
              <a:defRPr sz="2200">
                <a:solidFill>
                  <a:schemeClr val="bg2"/>
                </a:solidFill>
                <a:latin typeface="Verdana" pitchFamily="34" charset="0"/>
              </a:defRPr>
            </a:lvl6pPr>
            <a:lvl7pPr marL="914400" algn="l" rtl="0" fontAlgn="base">
              <a:spcBef>
                <a:spcPct val="0"/>
              </a:spcBef>
              <a:spcAft>
                <a:spcPct val="0"/>
              </a:spcAft>
              <a:defRPr sz="2200">
                <a:solidFill>
                  <a:schemeClr val="bg2"/>
                </a:solidFill>
                <a:latin typeface="Verdana" pitchFamily="34" charset="0"/>
              </a:defRPr>
            </a:lvl7pPr>
            <a:lvl8pPr marL="1371600" algn="l" rtl="0" fontAlgn="base">
              <a:spcBef>
                <a:spcPct val="0"/>
              </a:spcBef>
              <a:spcAft>
                <a:spcPct val="0"/>
              </a:spcAft>
              <a:defRPr sz="2200">
                <a:solidFill>
                  <a:schemeClr val="bg2"/>
                </a:solidFill>
                <a:latin typeface="Verdana" pitchFamily="34" charset="0"/>
              </a:defRPr>
            </a:lvl8pPr>
            <a:lvl9pPr marL="1828800" algn="l" rtl="0" fontAlgn="base">
              <a:spcBef>
                <a:spcPct val="0"/>
              </a:spcBef>
              <a:spcAft>
                <a:spcPct val="0"/>
              </a:spcAft>
              <a:defRPr sz="2200">
                <a:solidFill>
                  <a:schemeClr val="bg2"/>
                </a:solidFill>
                <a:latin typeface="Verdana" pitchFamily="34" charset="0"/>
              </a:defRPr>
            </a:lvl9pPr>
          </a:lstStyle>
          <a:p>
            <a:r>
              <a:rPr lang="en-US" sz="3200" b="1" kern="0" dirty="0">
                <a:solidFill>
                  <a:srgbClr val="0070C0"/>
                </a:solidFill>
              </a:rPr>
              <a:t>Results</a:t>
            </a:r>
          </a:p>
        </p:txBody>
      </p:sp>
      <p:graphicFrame>
        <p:nvGraphicFramePr>
          <p:cNvPr id="10" name="Chart 9"/>
          <p:cNvGraphicFramePr>
            <a:graphicFrameLocks/>
          </p:cNvGraphicFramePr>
          <p:nvPr>
            <p:extLst>
              <p:ext uri="{D42A27DB-BD31-4B8C-83A1-F6EECF244321}">
                <p14:modId xmlns:p14="http://schemas.microsoft.com/office/powerpoint/2010/main" val="2307516696"/>
              </p:ext>
            </p:extLst>
          </p:nvPr>
        </p:nvGraphicFramePr>
        <p:xfrm>
          <a:off x="107504" y="1988840"/>
          <a:ext cx="4464496" cy="30963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ext uri="{D42A27DB-BD31-4B8C-83A1-F6EECF244321}">
                <p14:modId xmlns:p14="http://schemas.microsoft.com/office/powerpoint/2010/main" val="309513325"/>
              </p:ext>
            </p:extLst>
          </p:nvPr>
        </p:nvGraphicFramePr>
        <p:xfrm>
          <a:off x="4572000" y="1926124"/>
          <a:ext cx="4487416" cy="315906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899592" y="1556792"/>
            <a:ext cx="2736304" cy="369332"/>
          </a:xfrm>
          <a:prstGeom prst="rect">
            <a:avLst/>
          </a:prstGeom>
          <a:noFill/>
        </p:spPr>
        <p:txBody>
          <a:bodyPr wrap="square" rtlCol="0">
            <a:spAutoFit/>
          </a:bodyPr>
          <a:lstStyle/>
          <a:p>
            <a:r>
              <a:rPr lang="en-US" dirty="0"/>
              <a:t>Syngas yield</a:t>
            </a:r>
          </a:p>
        </p:txBody>
      </p:sp>
      <p:sp>
        <p:nvSpPr>
          <p:cNvPr id="12" name="TextBox 11"/>
          <p:cNvSpPr txBox="1"/>
          <p:nvPr/>
        </p:nvSpPr>
        <p:spPr>
          <a:xfrm>
            <a:off x="5076056" y="1424930"/>
            <a:ext cx="2592288" cy="369332"/>
          </a:xfrm>
          <a:prstGeom prst="rect">
            <a:avLst/>
          </a:prstGeom>
          <a:noFill/>
        </p:spPr>
        <p:txBody>
          <a:bodyPr wrap="square" rtlCol="0">
            <a:spAutoFit/>
          </a:bodyPr>
          <a:lstStyle/>
          <a:p>
            <a:r>
              <a:rPr lang="en-US" dirty="0"/>
              <a:t>CGE</a:t>
            </a:r>
          </a:p>
        </p:txBody>
      </p:sp>
    </p:spTree>
    <p:extLst>
      <p:ext uri="{BB962C8B-B14F-4D97-AF65-F5344CB8AC3E}">
        <p14:creationId xmlns:p14="http://schemas.microsoft.com/office/powerpoint/2010/main" val="2398086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563" y="381000"/>
            <a:ext cx="8229600" cy="838200"/>
          </a:xfrm>
        </p:spPr>
        <p:txBody>
          <a:bodyPr/>
          <a:lstStyle/>
          <a:p>
            <a:pPr marL="685800" indent="-685800" algn="l">
              <a:buFont typeface="Arial" pitchFamily="34" charset="0"/>
              <a:buChar char="•"/>
            </a:pPr>
            <a:r>
              <a:rPr lang="en-US" sz="2800" dirty="0"/>
              <a:t>Comparison of the temperature profile</a:t>
            </a:r>
          </a:p>
        </p:txBody>
      </p:sp>
      <p:pic>
        <p:nvPicPr>
          <p:cNvPr id="8" name="Content Placeholder 7" descr="C:\Users\a\Desktop\Report\data\11\temperature.png"/>
          <p:cNvPicPr>
            <a:picLocks noGrp="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762000" y="1600200"/>
            <a:ext cx="3524742" cy="4058217"/>
          </a:xfrm>
          <a:prstGeom prst="rect">
            <a:avLst/>
          </a:prstGeom>
          <a:noFill/>
          <a:ln>
            <a:noFill/>
          </a:ln>
        </p:spPr>
      </p:pic>
      <p:sp>
        <p:nvSpPr>
          <p:cNvPr id="11" name="Slide Number Placeholder 10"/>
          <p:cNvSpPr>
            <a:spLocks noGrp="1"/>
          </p:cNvSpPr>
          <p:nvPr>
            <p:ph type="sldNum" sz="quarter" idx="12"/>
          </p:nvPr>
        </p:nvSpPr>
        <p:spPr/>
        <p:txBody>
          <a:bodyPr/>
          <a:lstStyle/>
          <a:p>
            <a:fld id="{B6F15528-21DE-4FAA-801E-634DDDAF4B2B}" type="slidenum">
              <a:rPr lang="en-US" smtClean="0"/>
              <a:pPr/>
              <a:t>20</a:t>
            </a:fld>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83831380"/>
              </p:ext>
            </p:extLst>
          </p:nvPr>
        </p:nvGraphicFramePr>
        <p:xfrm>
          <a:off x="4343400" y="1340768"/>
          <a:ext cx="4572000" cy="456247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533400" y="5791200"/>
            <a:ext cx="8382000" cy="923330"/>
          </a:xfrm>
          <a:prstGeom prst="rect">
            <a:avLst/>
          </a:prstGeom>
          <a:noFill/>
        </p:spPr>
        <p:txBody>
          <a:bodyPr wrap="square" rtlCol="0">
            <a:spAutoFit/>
          </a:bodyPr>
          <a:lstStyle/>
          <a:p>
            <a:r>
              <a:rPr lang="en-US" dirty="0"/>
              <a:t>In both simulation and experimental scenarios temperature distribution inside the gasifier has shown a close correlation. Here position zero is measured at the top of the gasifier </a:t>
            </a:r>
          </a:p>
        </p:txBody>
      </p:sp>
    </p:spTree>
    <p:extLst>
      <p:ext uri="{BB962C8B-B14F-4D97-AF65-F5344CB8AC3E}">
        <p14:creationId xmlns:p14="http://schemas.microsoft.com/office/powerpoint/2010/main" val="3974788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532813" cy="838200"/>
          </a:xfrm>
        </p:spPr>
        <p:txBody>
          <a:bodyPr/>
          <a:lstStyle/>
          <a:p>
            <a:r>
              <a:rPr lang="en-US" sz="2800" dirty="0"/>
              <a:t>Discussion</a:t>
            </a:r>
          </a:p>
        </p:txBody>
      </p:sp>
      <p:sp>
        <p:nvSpPr>
          <p:cNvPr id="3" name="Content Placeholder 2"/>
          <p:cNvSpPr>
            <a:spLocks noGrp="1"/>
          </p:cNvSpPr>
          <p:nvPr>
            <p:ph sz="half" idx="1"/>
          </p:nvPr>
        </p:nvSpPr>
        <p:spPr>
          <a:xfrm>
            <a:off x="395536" y="1412776"/>
            <a:ext cx="8439472" cy="4498975"/>
          </a:xfrm>
        </p:spPr>
        <p:txBody>
          <a:bodyPr/>
          <a:lstStyle/>
          <a:p>
            <a:pPr algn="just"/>
            <a:r>
              <a:rPr lang="en-US" sz="1800" dirty="0"/>
              <a:t>When smaller particle size is used, contact area and area to volume ratio of the wood particle is increased which can be resulted in increased contact with the reactants. That can lead to enhanced reactions which have led to produce increased values of syngas yield, CGE, CO mass fraction and CO</a:t>
            </a:r>
            <a:r>
              <a:rPr lang="en-US" sz="1200" dirty="0"/>
              <a:t>2</a:t>
            </a:r>
            <a:r>
              <a:rPr lang="en-US" sz="1800" dirty="0"/>
              <a:t> mass fractions.</a:t>
            </a:r>
          </a:p>
          <a:p>
            <a:pPr algn="just"/>
            <a:r>
              <a:rPr lang="en-US" sz="1800" dirty="0"/>
              <a:t>In the experiment the air inflow rate was a variable and a average value of air inflow rate was calculated in order to create the graphs. While in the simulations a fixed air inflow rate was used in order to achieve the pre defines ER value. So this difference in air inflow rate measurement can have a effect on the deviations in the gas component values </a:t>
            </a:r>
          </a:p>
          <a:p>
            <a:pPr algn="just"/>
            <a:r>
              <a:rPr lang="en-US" sz="1800" dirty="0"/>
              <a:t>While the experiment bridging and channeling can be occurred and it can effect the output. When the average values are calculated from the experimental data those bridging  areas also can be included and it can cause a difference from the simulation values</a:t>
            </a:r>
          </a:p>
          <a:p>
            <a:pPr algn="just"/>
            <a:endParaRPr lang="en-US" sz="1800" dirty="0"/>
          </a:p>
        </p:txBody>
      </p:sp>
    </p:spTree>
    <p:extLst>
      <p:ext uri="{BB962C8B-B14F-4D97-AF65-F5344CB8AC3E}">
        <p14:creationId xmlns:p14="http://schemas.microsoft.com/office/powerpoint/2010/main" val="1341616800"/>
      </p:ext>
    </p:extLst>
  </p:cSld>
  <p:clrMapOvr>
    <a:masterClrMapping/>
  </p:clrMapOvr>
  <p:transition spd="med">
    <p:cut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800"/>
          </a:xfrm>
        </p:spPr>
        <p:txBody>
          <a:bodyPr/>
          <a:lstStyle/>
          <a:p>
            <a:r>
              <a:rPr lang="en-US" sz="2800" b="1" dirty="0">
                <a:solidFill>
                  <a:srgbClr val="0070C0"/>
                </a:solidFill>
                <a:latin typeface="Arial" panose="020B0604020202020204" pitchFamily="34" charset="0"/>
                <a:cs typeface="Arial" panose="020B0604020202020204" pitchFamily="34" charset="0"/>
              </a:rPr>
              <a:t>Conclusions</a:t>
            </a:r>
          </a:p>
        </p:txBody>
      </p:sp>
      <p:sp>
        <p:nvSpPr>
          <p:cNvPr id="3" name="Content Placeholder 2"/>
          <p:cNvSpPr>
            <a:spLocks noGrp="1"/>
          </p:cNvSpPr>
          <p:nvPr>
            <p:ph idx="1"/>
          </p:nvPr>
        </p:nvSpPr>
        <p:spPr>
          <a:xfrm>
            <a:off x="381000" y="1371600"/>
            <a:ext cx="8532813" cy="5257800"/>
          </a:xfrm>
        </p:spPr>
        <p:txBody>
          <a:bodyPr>
            <a:normAutofit/>
          </a:bodyPr>
          <a:lstStyle/>
          <a:p>
            <a:pPr algn="just"/>
            <a:r>
              <a:rPr lang="en-US" sz="1800" b="1" dirty="0">
                <a:latin typeface="+mn-lt"/>
              </a:rPr>
              <a:t>CFD based biomass gasification modeling was </a:t>
            </a:r>
            <a:r>
              <a:rPr lang="en-US" sz="1800" b="1" dirty="0">
                <a:latin typeface="+mn-lt"/>
                <a:cs typeface="Times New Roman" panose="02020603050405020304" pitchFamily="18" charset="0"/>
              </a:rPr>
              <a:t>performed for two sizes of woodchips of Birchwood using commercially available code: Star-CCM+.</a:t>
            </a:r>
          </a:p>
          <a:p>
            <a:pPr algn="just"/>
            <a:endParaRPr lang="en-US" sz="1800" b="1" dirty="0">
              <a:latin typeface="+mn-lt"/>
              <a:cs typeface="Times New Roman" panose="02020603050405020304" pitchFamily="18" charset="0"/>
            </a:endParaRPr>
          </a:p>
          <a:p>
            <a:pPr algn="just"/>
            <a:r>
              <a:rPr lang="en-US" sz="1800" b="1" dirty="0">
                <a:latin typeface="+mn-lt"/>
                <a:cs typeface="Times New Roman" panose="02020603050405020304" pitchFamily="18" charset="0"/>
              </a:rPr>
              <a:t>Both biomass particle sizes were tested within the same ER range (0.2 to 0.5)</a:t>
            </a:r>
          </a:p>
          <a:p>
            <a:pPr algn="just"/>
            <a:endParaRPr lang="en-US" sz="1800" b="1" dirty="0">
              <a:latin typeface="+mn-lt"/>
              <a:cs typeface="Times New Roman" panose="02020603050405020304" pitchFamily="18" charset="0"/>
            </a:endParaRPr>
          </a:p>
          <a:p>
            <a:pPr algn="just"/>
            <a:r>
              <a:rPr lang="en-US" sz="1800" b="1" dirty="0">
                <a:latin typeface="+mn-lt"/>
                <a:cs typeface="Times New Roman" panose="02020603050405020304" pitchFamily="18" charset="0"/>
              </a:rPr>
              <a:t>Simulation results had shown close correlations with the experimental results obtained from the available gasifier.</a:t>
            </a:r>
          </a:p>
          <a:p>
            <a:pPr algn="just"/>
            <a:endParaRPr lang="en-US" sz="1800" b="1" dirty="0">
              <a:latin typeface="+mn-lt"/>
              <a:cs typeface="Times New Roman" panose="02020603050405020304" pitchFamily="18" charset="0"/>
            </a:endParaRPr>
          </a:p>
          <a:p>
            <a:pPr algn="just"/>
            <a:r>
              <a:rPr lang="en-US" sz="1800" b="1" dirty="0">
                <a:cs typeface="Times New Roman" panose="02020603050405020304" pitchFamily="18" charset="0"/>
              </a:rPr>
              <a:t>Smaller biomass particle size has improved the syngas yield, CGE , CO and  CO</a:t>
            </a:r>
            <a:r>
              <a:rPr lang="en-US" sz="1200" b="1" dirty="0">
                <a:cs typeface="Times New Roman" panose="02020603050405020304" pitchFamily="18" charset="0"/>
              </a:rPr>
              <a:t>2</a:t>
            </a:r>
            <a:r>
              <a:rPr lang="en-US" sz="1800" b="1" dirty="0">
                <a:cs typeface="Times New Roman" panose="02020603050405020304" pitchFamily="18" charset="0"/>
              </a:rPr>
              <a:t> mass fractions of the syngas. </a:t>
            </a:r>
            <a:endParaRPr lang="en-US" sz="1800" b="1" dirty="0">
              <a:latin typeface="+mn-lt"/>
              <a:cs typeface="Times New Roman" panose="02020603050405020304" pitchFamily="18" charset="0"/>
            </a:endParaRPr>
          </a:p>
          <a:p>
            <a:pPr algn="just"/>
            <a:endParaRPr lang="en-US" sz="1800" b="1" dirty="0">
              <a:latin typeface="+mn-lt"/>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4058221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6" descr="Green Transp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1412875"/>
            <a:ext cx="22098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3"/>
          <p:cNvSpPr>
            <a:spLocks noGrp="1"/>
          </p:cNvSpPr>
          <p:nvPr>
            <p:ph type="sldNum" sz="quarter" idx="12"/>
          </p:nvPr>
        </p:nvSpPr>
        <p:spPr>
          <a:xfrm>
            <a:off x="8174471" y="6381328"/>
            <a:ext cx="429978" cy="260226"/>
          </a:xfrm>
        </p:spPr>
        <p:txBody>
          <a:bodyPr/>
          <a:lstStyle/>
          <a:p>
            <a:pPr algn="l">
              <a:defRPr/>
            </a:pPr>
            <a:fld id="{A94737C5-5ADD-4803-891E-585413421236}" type="slidenum">
              <a:rPr lang="en-US" altLang="ko-KR" sz="1000">
                <a:latin typeface="+mj-lt"/>
              </a:rPr>
              <a:pPr algn="l">
                <a:defRPr/>
              </a:pPr>
              <a:t>23</a:t>
            </a:fld>
            <a:endParaRPr lang="en-US" altLang="ko-KR" sz="1000" dirty="0">
              <a:latin typeface="+mj-lt"/>
            </a:endParaRPr>
          </a:p>
        </p:txBody>
      </p:sp>
      <p:pic>
        <p:nvPicPr>
          <p:cNvPr id="2" name="Picture 2" descr="\\filgrms1\u03$\soumanr\Desktop\campus_grimstad3_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 y="1484784"/>
            <a:ext cx="9143811" cy="396034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252536" y="1556792"/>
            <a:ext cx="7489825" cy="4525963"/>
          </a:xfrm>
          <a:prstGeom prst="rect">
            <a:avLst/>
          </a:prstGeom>
          <a:noFill/>
          <a:ln w="9525">
            <a:noFill/>
            <a:miter lim="800000"/>
            <a:headEnd/>
            <a:tailEnd/>
          </a:ln>
        </p:spPr>
        <p:txBody>
          <a:bodyPr>
            <a:normAutofit fontScale="25000" lnSpcReduction="20000"/>
          </a:bodyPr>
          <a:lstStyle/>
          <a:p>
            <a:pPr marL="342900" indent="-342900" algn="ctr">
              <a:spcBef>
                <a:spcPct val="20000"/>
              </a:spcBef>
              <a:buFont typeface="Arial" charset="0"/>
              <a:buNone/>
              <a:defRPr/>
            </a:pPr>
            <a:r>
              <a:rPr lang="en-US" sz="6400" dirty="0"/>
              <a:t> </a:t>
            </a:r>
          </a:p>
          <a:p>
            <a:pPr marL="342900" indent="-342900" algn="ctr">
              <a:spcBef>
                <a:spcPct val="20000"/>
              </a:spcBef>
              <a:buFont typeface="Arial" charset="0"/>
              <a:buNone/>
              <a:defRPr/>
            </a:pPr>
            <a:r>
              <a:rPr lang="en-US" sz="9600" dirty="0"/>
              <a:t>Thank you!!</a:t>
            </a:r>
          </a:p>
          <a:p>
            <a:pPr marL="342900" indent="-342900" algn="ctr">
              <a:spcBef>
                <a:spcPct val="20000"/>
              </a:spcBef>
              <a:buFont typeface="Arial" charset="0"/>
              <a:buNone/>
              <a:defRPr/>
            </a:pPr>
            <a:r>
              <a:rPr lang="en-US" sz="9600" dirty="0"/>
              <a:t>Q &amp; A</a:t>
            </a:r>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endParaRPr lang="en-US" sz="6400" dirty="0"/>
          </a:p>
          <a:p>
            <a:pPr marL="342900" indent="-342900" algn="ctr">
              <a:spcBef>
                <a:spcPct val="20000"/>
              </a:spcBef>
              <a:buFont typeface="Arial" charset="0"/>
              <a:buNone/>
              <a:defRPr/>
            </a:pPr>
            <a:r>
              <a:rPr lang="en-US" sz="6400" dirty="0"/>
              <a:t>Contact : </a:t>
            </a:r>
            <a:r>
              <a:rPr lang="en-US" sz="6400" dirty="0">
                <a:hlinkClick r:id="rId4"/>
              </a:rPr>
              <a:t>souman.rudra@uia.no</a:t>
            </a:r>
            <a:endParaRPr lang="en-US" sz="6400" dirty="0"/>
          </a:p>
          <a:p>
            <a:pPr marL="342900" indent="-342900" algn="ctr">
              <a:spcBef>
                <a:spcPct val="20000"/>
              </a:spcBef>
              <a:buFont typeface="Arial" charset="0"/>
              <a:buNone/>
              <a:defRPr/>
            </a:pPr>
            <a:r>
              <a:rPr lang="en-US" sz="1600" dirty="0"/>
              <a:t>                                                                                                                  </a:t>
            </a:r>
          </a:p>
        </p:txBody>
      </p:sp>
    </p:spTree>
    <p:extLst>
      <p:ext uri="{BB962C8B-B14F-4D97-AF65-F5344CB8AC3E}">
        <p14:creationId xmlns:p14="http://schemas.microsoft.com/office/powerpoint/2010/main" val="1257685018"/>
      </p:ext>
    </p:extLst>
  </p:cSld>
  <p:clrMapOvr>
    <a:masterClrMapping/>
  </p:clrMapOvr>
  <p:transition spd="med">
    <p:cut thruBlk="1"/>
  </p:transition>
</p:sld>
</file>

<file path=ppt/theme/theme1.xml><?xml version="1.0" encoding="utf-8"?>
<a:theme xmlns:a="http://schemas.openxmlformats.org/drawingml/2006/main" name="UIA-presentasjon">
  <a:themeElements>
    <a:clrScheme name="UIA-presentasjon 1">
      <a:dk1>
        <a:srgbClr val="000000"/>
      </a:dk1>
      <a:lt1>
        <a:srgbClr val="FFFFFF"/>
      </a:lt1>
      <a:dk2>
        <a:srgbClr val="00759A"/>
      </a:dk2>
      <a:lt2>
        <a:srgbClr val="727A7F"/>
      </a:lt2>
      <a:accent1>
        <a:srgbClr val="8AB0C6"/>
      </a:accent1>
      <a:accent2>
        <a:srgbClr val="91785B"/>
      </a:accent2>
      <a:accent3>
        <a:srgbClr val="FFFFFF"/>
      </a:accent3>
      <a:accent4>
        <a:srgbClr val="000000"/>
      </a:accent4>
      <a:accent5>
        <a:srgbClr val="C4D4DF"/>
      </a:accent5>
      <a:accent6>
        <a:srgbClr val="836C52"/>
      </a:accent6>
      <a:hlink>
        <a:srgbClr val="EC7A08"/>
      </a:hlink>
      <a:folHlink>
        <a:srgbClr val="C60C30"/>
      </a:folHlink>
    </a:clrScheme>
    <a:fontScheme name="UIA-presentasjon">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IA-presentasjon 1">
        <a:dk1>
          <a:srgbClr val="000000"/>
        </a:dk1>
        <a:lt1>
          <a:srgbClr val="FFFFFF"/>
        </a:lt1>
        <a:dk2>
          <a:srgbClr val="00759A"/>
        </a:dk2>
        <a:lt2>
          <a:srgbClr val="727A7F"/>
        </a:lt2>
        <a:accent1>
          <a:srgbClr val="8AB0C6"/>
        </a:accent1>
        <a:accent2>
          <a:srgbClr val="91785B"/>
        </a:accent2>
        <a:accent3>
          <a:srgbClr val="FFFFFF"/>
        </a:accent3>
        <a:accent4>
          <a:srgbClr val="000000"/>
        </a:accent4>
        <a:accent5>
          <a:srgbClr val="C4D4DF"/>
        </a:accent5>
        <a:accent6>
          <a:srgbClr val="836C52"/>
        </a:accent6>
        <a:hlink>
          <a:srgbClr val="EC7A08"/>
        </a:hlink>
        <a:folHlink>
          <a:srgbClr val="C60C3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759A"/>
    </a:dk2>
    <a:lt2>
      <a:srgbClr val="727A7F"/>
    </a:lt2>
    <a:accent1>
      <a:srgbClr val="00759A"/>
    </a:accent1>
    <a:accent2>
      <a:srgbClr val="91785B"/>
    </a:accent2>
    <a:accent3>
      <a:srgbClr val="FFFFFF"/>
    </a:accent3>
    <a:accent4>
      <a:srgbClr val="000000"/>
    </a:accent4>
    <a:accent5>
      <a:srgbClr val="AABDCA"/>
    </a:accent5>
    <a:accent6>
      <a:srgbClr val="836C52"/>
    </a:accent6>
    <a:hlink>
      <a:srgbClr val="EC7A08"/>
    </a:hlink>
    <a:folHlink>
      <a:srgbClr val="C60C3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937</TotalTime>
  <Words>1051</Words>
  <Application>Microsoft Office PowerPoint</Application>
  <PresentationFormat>On-screen Show (4:3)</PresentationFormat>
  <Paragraphs>232</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Cambria Math</vt:lpstr>
      <vt:lpstr>Times New Roman</vt:lpstr>
      <vt:lpstr>Verdana</vt:lpstr>
      <vt:lpstr>Wingdings</vt:lpstr>
      <vt:lpstr>UIA-presentasjon</vt:lpstr>
      <vt:lpstr>Effects of variable feedstock particle size on Birchwood gasification: A CFD approach    K.G.R.M. Jayathilake, Souman Rudra  Presented by Souman Rudra Associate Professor, University of Agder   Madrid, Spain June 29-30  </vt:lpstr>
      <vt:lpstr>Outline</vt:lpstr>
      <vt:lpstr>Experimental study</vt:lpstr>
      <vt:lpstr>Feedstock characteristics</vt:lpstr>
      <vt:lpstr>Experimental setup</vt:lpstr>
      <vt:lpstr>Feedstock</vt:lpstr>
      <vt:lpstr>Experimental set up</vt:lpstr>
      <vt:lpstr>PowerPoint Presentation</vt:lpstr>
      <vt:lpstr>Method</vt:lpstr>
      <vt:lpstr>CFD analysis </vt:lpstr>
      <vt:lpstr>CFD analysis</vt:lpstr>
      <vt:lpstr>Geometry and mesh</vt:lpstr>
      <vt:lpstr>Geometry and mesh</vt:lpstr>
      <vt:lpstr>Physics models</vt:lpstr>
      <vt:lpstr>Chemical reactions</vt:lpstr>
      <vt:lpstr>Results</vt:lpstr>
      <vt:lpstr>PowerPoint Presentation</vt:lpstr>
      <vt:lpstr>H2 mass fraction</vt:lpstr>
      <vt:lpstr>PowerPoint Presentation</vt:lpstr>
      <vt:lpstr>Comparison of the temperature profile</vt:lpstr>
      <vt:lpstr>Discussion</vt:lpstr>
      <vt:lpstr>Conclusions</vt:lpstr>
      <vt:lpstr>PowerPoint Presentation</vt:lpstr>
    </vt:vector>
  </TitlesOfParts>
  <Company>Universitetet i 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ENE227 Termodynamikk og varmesystemer</dc:title>
  <dc:creator>madhava jayathilake;souman rudra</dc:creator>
  <cp:lastModifiedBy>Souman Rudra</cp:lastModifiedBy>
  <cp:revision>494</cp:revision>
  <dcterms:created xsi:type="dcterms:W3CDTF">2012-08-15T09:04:46Z</dcterms:created>
  <dcterms:modified xsi:type="dcterms:W3CDTF">2017-06-15T07:55:48Z</dcterms:modified>
</cp:coreProperties>
</file>