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685" r:id="rId4"/>
    <p:sldMasterId id="2147483697" r:id="rId5"/>
    <p:sldMasterId id="2147483709" r:id="rId6"/>
    <p:sldMasterId id="2147483722" r:id="rId7"/>
  </p:sldMasterIdLst>
  <p:notesMasterIdLst>
    <p:notesMasterId r:id="rId35"/>
  </p:notesMasterIdLst>
  <p:sldIdLst>
    <p:sldId id="256" r:id="rId8"/>
    <p:sldId id="275" r:id="rId9"/>
    <p:sldId id="305" r:id="rId10"/>
    <p:sldId id="297" r:id="rId11"/>
    <p:sldId id="298" r:id="rId12"/>
    <p:sldId id="299" r:id="rId13"/>
    <p:sldId id="304" r:id="rId14"/>
    <p:sldId id="279" r:id="rId15"/>
    <p:sldId id="302" r:id="rId16"/>
    <p:sldId id="303" r:id="rId17"/>
    <p:sldId id="294" r:id="rId18"/>
    <p:sldId id="293" r:id="rId19"/>
    <p:sldId id="277" r:id="rId20"/>
    <p:sldId id="291" r:id="rId21"/>
    <p:sldId id="292" r:id="rId22"/>
    <p:sldId id="265" r:id="rId23"/>
    <p:sldId id="278" r:id="rId24"/>
    <p:sldId id="270" r:id="rId25"/>
    <p:sldId id="269" r:id="rId26"/>
    <p:sldId id="267" r:id="rId27"/>
    <p:sldId id="287" r:id="rId28"/>
    <p:sldId id="283" r:id="rId29"/>
    <p:sldId id="284" r:id="rId30"/>
    <p:sldId id="288" r:id="rId31"/>
    <p:sldId id="306" r:id="rId32"/>
    <p:sldId id="273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66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10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rakhi\Local%20Settings\Temp\Modal%20analysis%20pi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13853146405483E-3"/>
          <c:y val="0"/>
          <c:w val="0.56804899387576568"/>
          <c:h val="0.78158182456492298"/>
        </c:manualLayout>
      </c:layout>
      <c:pie3DChart>
        <c:varyColors val="1"/>
        <c:ser>
          <c:idx val="0"/>
          <c:order val="0"/>
          <c:explosion val="25"/>
          <c:cat>
            <c:strRef>
              <c:f>Sheet1!$A$1:$A$5</c:f>
              <c:strCache>
                <c:ptCount val="5"/>
                <c:pt idx="0">
                  <c:v>Quartz</c:v>
                </c:pt>
                <c:pt idx="1">
                  <c:v>Feldspar</c:v>
                </c:pt>
                <c:pt idx="2">
                  <c:v>Rock Fragments</c:v>
                </c:pt>
                <c:pt idx="3">
                  <c:v>Ferruginous- Siliceous Cement</c:v>
                </c:pt>
                <c:pt idx="4">
                  <c:v>Cherty-Sericitic Matrix</c:v>
                </c:pt>
              </c:strCache>
            </c:strRef>
          </c:cat>
          <c:val>
            <c:numRef>
              <c:f>Sheet1!$B$1:$B$5</c:f>
              <c:numCache>
                <c:formatCode>General</c:formatCode>
                <c:ptCount val="5"/>
                <c:pt idx="0">
                  <c:v>89.210000000000022</c:v>
                </c:pt>
                <c:pt idx="1">
                  <c:v>13.54</c:v>
                </c:pt>
                <c:pt idx="2">
                  <c:v>7.8199999999999985</c:v>
                </c:pt>
                <c:pt idx="3">
                  <c:v>7.9700000000000024</c:v>
                </c:pt>
                <c:pt idx="4">
                  <c:v>10.210000000000001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8039210037769629"/>
          <c:y val="4.1195163104611916E-2"/>
          <c:w val="0.41849913577875936"/>
          <c:h val="0.74165401199850256"/>
        </c:manualLayout>
      </c:layout>
      <c:overlay val="0"/>
    </c:legend>
    <c:plotVisOnly val="1"/>
    <c:dispBlanksAs val="gap"/>
    <c:showDLblsOverMax val="0"/>
  </c:chart>
  <c:spPr>
    <a:ln>
      <a:solidFill>
        <a:srgbClr val="C00000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EAFF4-39D9-4376-BCC8-33DBF3B1097B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B6D9A-66F0-45C1-9D71-25CF7E061D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6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1pPr>
            <a:lvl2pPr marL="742950" indent="-28575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2pPr>
            <a:lvl3pPr marL="11430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3pPr>
            <a:lvl4pPr marL="16002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4pPr>
            <a:lvl5pPr marL="20574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5pPr>
            <a:lvl6pPr marL="25146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6pPr>
            <a:lvl7pPr marL="29718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7pPr>
            <a:lvl8pPr marL="34290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8pPr>
            <a:lvl9pPr marL="38862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9pPr>
          </a:lstStyle>
          <a:p>
            <a:pPr eaLnBrk="1" hangingPunct="1">
              <a:lnSpc>
                <a:spcPct val="112000"/>
              </a:lnSpc>
              <a:buFont typeface="Calibri" pitchFamily="34" charset="0"/>
              <a:buNone/>
            </a:pPr>
            <a:fld id="{EAC776D5-4D75-457C-B71D-424728121C19}" type="slidenum">
              <a:rPr lang="en-GB" smtClean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pPr eaLnBrk="1" hangingPunct="1">
                <a:lnSpc>
                  <a:spcPct val="112000"/>
                </a:lnSpc>
                <a:buFont typeface="Calibri" pitchFamily="34" charset="0"/>
                <a:buNone/>
              </a:pPr>
              <a:t>3</a:t>
            </a:fld>
            <a:endParaRPr lang="en-GB" smtClean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1pPr>
            <a:lvl2pPr marL="742950" indent="-28575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2pPr>
            <a:lvl3pPr marL="11430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3pPr>
            <a:lvl4pPr marL="16002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4pPr>
            <a:lvl5pPr marL="20574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5pPr>
            <a:lvl6pPr marL="25146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6pPr>
            <a:lvl7pPr marL="29718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7pPr>
            <a:lvl8pPr marL="34290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8pPr>
            <a:lvl9pPr marL="38862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6875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E2FAB-7A31-4A3F-B785-9D69A8D936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36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B6D9A-66F0-45C1-9D71-25CF7E061DF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35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312A7-39FF-471C-AE79-78F6427E139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312A7-39FF-471C-AE79-78F6427E139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Calibri" pitchFamily="34" charset="0"/>
              <a:buNone/>
            </a:pPr>
            <a:fld id="{EDD13E28-40A5-4C18-A754-8492715DB4D3}" type="slidenum">
              <a:rPr lang="en-GB" smtClean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pPr>
                <a:buFont typeface="Calibri" pitchFamily="34" charset="0"/>
                <a:buNone/>
              </a:pPr>
              <a:t>24</a:t>
            </a:fld>
            <a:endParaRPr lang="en-GB" smtClean="0"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421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sp>
        <p:nvSpPr>
          <p:cNvPr id="94212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6875" cy="4106863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B0CE1-90BD-4444-9B2D-DBA0658E6B55}" type="datetimeFigureOut">
              <a:rPr lang="en-US" smtClean="0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B265E-59E1-4CCD-AA9C-FC7B3364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B0CE1-90BD-4444-9B2D-DBA0658E6B55}" type="datetimeFigureOut">
              <a:rPr lang="en-US" smtClean="0"/>
              <a:pPr>
                <a:defRPr/>
              </a:pPr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B265E-59E1-4CCD-AA9C-FC7B3364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539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850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885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987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071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307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905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060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11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47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6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3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721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0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53C0064-322D-4418-BE7A-B8EFE2D5D778}" type="datetimeFigureOut">
              <a:rPr lang="en-US" smtClean="0"/>
              <a:pPr/>
              <a:t>6/23/2015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998E23C-C75D-4083-9897-F38367208C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jpeg"/><Relationship Id="rId7" Type="http://schemas.openxmlformats.org/officeDocument/2006/relationships/image" Target="../media/image47.png"/><Relationship Id="rId12" Type="http://schemas.openxmlformats.org/officeDocument/2006/relationships/image" Target="../media/image52.emf"/><Relationship Id="rId17" Type="http://schemas.openxmlformats.org/officeDocument/2006/relationships/image" Target="../media/image57.emf"/><Relationship Id="rId25" Type="http://schemas.openxmlformats.org/officeDocument/2006/relationships/image" Target="../media/image65.jpeg"/><Relationship Id="rId2" Type="http://schemas.openxmlformats.org/officeDocument/2006/relationships/image" Target="../media/image42.emf"/><Relationship Id="rId16" Type="http://schemas.openxmlformats.org/officeDocument/2006/relationships/image" Target="../media/image56.jpeg"/><Relationship Id="rId20" Type="http://schemas.openxmlformats.org/officeDocument/2006/relationships/image" Target="../media/image60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6.png"/><Relationship Id="rId11" Type="http://schemas.openxmlformats.org/officeDocument/2006/relationships/image" Target="../media/image51.emf"/><Relationship Id="rId24" Type="http://schemas.openxmlformats.org/officeDocument/2006/relationships/image" Target="../media/image64.png"/><Relationship Id="rId5" Type="http://schemas.openxmlformats.org/officeDocument/2006/relationships/image" Target="../media/image45.jpeg"/><Relationship Id="rId15" Type="http://schemas.openxmlformats.org/officeDocument/2006/relationships/image" Target="../media/image55.png"/><Relationship Id="rId23" Type="http://schemas.openxmlformats.org/officeDocument/2006/relationships/image" Target="../media/image63.jpeg"/><Relationship Id="rId10" Type="http://schemas.openxmlformats.org/officeDocument/2006/relationships/image" Target="../media/image50.png"/><Relationship Id="rId19" Type="http://schemas.openxmlformats.org/officeDocument/2006/relationships/image" Target="../media/image59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Relationship Id="rId14" Type="http://schemas.openxmlformats.org/officeDocument/2006/relationships/image" Target="../media/image54.png"/><Relationship Id="rId22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6075" cy="698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990600"/>
            <a:ext cx="9372600" cy="2971799"/>
          </a:xfr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/>
            </a:r>
            <a:b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</a:b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Paleocurrents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and </a:t>
            </a: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Paleohydraulics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studies of the </a:t>
            </a: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Proterozoic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Kolhans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vis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-a-</a:t>
            </a: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vis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Proterozoic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crustal dynamics: a case study from the </a:t>
            </a: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Chaibasa-Noamundi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Basin, Jharkhand, India</a:t>
            </a:r>
            <a:b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</a:br>
            <a:endParaRPr lang="en-US" sz="320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23950" y="0"/>
            <a:ext cx="7334250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gency FB" pitchFamily="34" charset="0"/>
              </a:rPr>
              <a:t>International Conference on Geology , OMICS 2015</a:t>
            </a:r>
            <a:endParaRPr lang="en-US" sz="3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50800" algn="tl" rotWithShape="0">
                  <a:srgbClr val="000000"/>
                </a:outerShdw>
              </a:effectLst>
              <a:latin typeface="Agency FB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533400"/>
            <a:ext cx="3719288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Young Researchers Forum</a:t>
            </a:r>
            <a:endParaRPr lang="en-US" sz="24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16" descr="http://afterbtech.com/wp-content/uploads/2010/04/IITKharagpur_thumb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-1000"/>
          </a:blip>
          <a:srcRect b="8621"/>
          <a:stretch>
            <a:fillRect/>
          </a:stretch>
        </p:blipFill>
        <p:spPr bwMode="auto">
          <a:xfrm>
            <a:off x="990600" y="4734844"/>
            <a:ext cx="1371600" cy="1896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2743200" y="4392204"/>
            <a:ext cx="3924300" cy="12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endParaRPr lang="en-US" b="1" dirty="0" smtClean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80000"/>
              </a:lnSpc>
            </a:pPr>
            <a:endParaRPr lang="en-US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en-US" sz="2400" b="1" dirty="0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Smruti</a:t>
            </a:r>
            <a:r>
              <a:rPr lang="en-US" sz="2400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Rekha</a:t>
            </a:r>
            <a:r>
              <a:rPr lang="en-US" sz="2400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Sahoo</a:t>
            </a:r>
            <a:endParaRPr lang="en-US" sz="2400" b="1" dirty="0" smtClean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65000"/>
              </a:lnSpc>
            </a:pPr>
            <a:endParaRPr lang="en-US" b="1" dirty="0" smtClean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ctr">
              <a:lnSpc>
                <a:spcPct val="65000"/>
              </a:lnSpc>
            </a:pPr>
            <a:endParaRPr lang="en-US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67150" y="5840004"/>
            <a:ext cx="16764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India</a:t>
            </a:r>
            <a:endParaRPr lang="en-US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00400" y="6163068"/>
            <a:ext cx="32766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u="sng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Email: smruti@iitkgp.ac.in</a:t>
            </a:r>
            <a:endParaRPr lang="en-US" b="1" u="sng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62200" y="5230404"/>
            <a:ext cx="4572000" cy="3139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Department of Geology and Geophysics</a:t>
            </a:r>
            <a:endParaRPr lang="en-US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57400" y="5526072"/>
            <a:ext cx="52578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Indian Institute of Technology </a:t>
            </a:r>
            <a:r>
              <a:rPr lang="en-US" b="1" dirty="0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Kharagpur</a:t>
            </a:r>
            <a:endParaRPr lang="en-US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6781800" cy="1143000"/>
          </a:xfrm>
        </p:spPr>
        <p:txBody>
          <a:bodyPr>
            <a:normAutofit/>
          </a:bodyPr>
          <a:lstStyle/>
          <a:p>
            <a:r>
              <a:rPr b="1" smtClean="0"/>
              <a:t>Outline</a:t>
            </a:r>
            <a:r>
              <a:rPr lang="en-US" b="1" dirty="0" smtClean="0"/>
              <a:t> of </a:t>
            </a:r>
            <a:r>
              <a:rPr lang="en-US" b="1" dirty="0" err="1" smtClean="0"/>
              <a:t>presentaion</a:t>
            </a:r>
            <a:endParaRPr lang="en-US" b="1" dirty="0"/>
          </a:p>
        </p:txBody>
      </p:sp>
      <p:pic>
        <p:nvPicPr>
          <p:cNvPr id="38914" name="Picture 2" descr="E:\Reg Seminar\PPT-reg sem\design\ii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8975" y="6019800"/>
            <a:ext cx="2028825" cy="464262"/>
          </a:xfrm>
          <a:prstGeom prst="rect">
            <a:avLst/>
          </a:prstGeom>
          <a:noFill/>
        </p:spPr>
      </p:pic>
      <p:pic>
        <p:nvPicPr>
          <p:cNvPr id="38917" name="Picture 5" descr="E:\Reg Seminar\PPT-reg sem\design\powerpoint_presentation_designs_sales_core_diagram_ppt_design_1.jpg"/>
          <p:cNvPicPr>
            <a:picLocks noChangeAspect="1" noChangeArrowheads="1"/>
          </p:cNvPicPr>
          <p:nvPr/>
        </p:nvPicPr>
        <p:blipFill>
          <a:blip r:embed="rId3"/>
          <a:srcRect t="21429"/>
          <a:stretch>
            <a:fillRect/>
          </a:stretch>
        </p:blipFill>
        <p:spPr bwMode="auto">
          <a:xfrm>
            <a:off x="0" y="1371600"/>
            <a:ext cx="9144000" cy="51816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457200" y="2451652"/>
            <a:ext cx="1828800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itchFamily="18" charset="0"/>
                <a:cs typeface="+mn-cs"/>
              </a:rPr>
              <a:t> 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itchFamily="18" charset="0"/>
                <a:cs typeface="+mn-cs"/>
              </a:rPr>
              <a:t>Introduction</a:t>
            </a:r>
            <a:endParaRPr lang="en-US" sz="1600" dirty="0"/>
          </a:p>
        </p:txBody>
      </p:sp>
      <p:sp>
        <p:nvSpPr>
          <p:cNvPr id="12" name="Right Arrow 11"/>
          <p:cNvSpPr/>
          <p:nvPr/>
        </p:nvSpPr>
        <p:spPr>
          <a:xfrm>
            <a:off x="395836" y="2209800"/>
            <a:ext cx="5355608" cy="762000"/>
          </a:xfrm>
          <a:prstGeom prst="rightArrow">
            <a:avLst/>
          </a:prstGeom>
          <a:solidFill>
            <a:srgbClr val="8BF03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33400" y="2362200"/>
            <a:ext cx="1469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itchFamily="18" charset="0"/>
                <a:cs typeface="+mn-cs"/>
              </a:rPr>
              <a:t> 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itchFamily="18" charset="0"/>
                <a:cs typeface="+mn-cs"/>
              </a:rPr>
              <a:t>Introduction</a:t>
            </a:r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381000" y="3048000"/>
            <a:ext cx="5867400" cy="838200"/>
          </a:xfrm>
          <a:prstGeom prst="rightArrow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9600" y="3276600"/>
            <a:ext cx="411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itchFamily="18" charset="0"/>
                <a:cs typeface="+mn-cs"/>
              </a:rPr>
              <a:t>Objective and organization of the work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80604" y="3962400"/>
            <a:ext cx="5715000" cy="7620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9600" y="4161724"/>
            <a:ext cx="2889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cs typeface="+mn-cs"/>
              </a:rPr>
              <a:t>Materials and Methodology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416652" y="4724400"/>
            <a:ext cx="4827896" cy="762000"/>
          </a:xfrm>
          <a:prstGeom prst="rightArrow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47048" y="4876800"/>
            <a:ext cx="2381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itchFamily="18" charset="0"/>
                <a:cs typeface="+mn-cs"/>
              </a:rPr>
              <a:t> Result and discussion</a:t>
            </a:r>
            <a:endParaRPr lang="en-US" dirty="0"/>
          </a:p>
        </p:txBody>
      </p:sp>
      <p:sp>
        <p:nvSpPr>
          <p:cNvPr id="21" name="Right Arrow 20"/>
          <p:cNvSpPr/>
          <p:nvPr/>
        </p:nvSpPr>
        <p:spPr>
          <a:xfrm>
            <a:off x="394648" y="5410200"/>
            <a:ext cx="5818496" cy="7620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09600" y="5562600"/>
            <a:ext cx="1130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aramond" pitchFamily="18" charset="0"/>
                <a:cs typeface="+mn-cs"/>
              </a:rPr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65244" y="6019800"/>
            <a:ext cx="1504950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gency FB" pitchFamily="34" charset="0"/>
              </a:rPr>
              <a:t> OMICS 2015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gency FB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1"/>
          <p:cNvGrpSpPr>
            <a:grpSpLocks/>
          </p:cNvGrpSpPr>
          <p:nvPr/>
        </p:nvGrpSpPr>
        <p:grpSpPr bwMode="auto">
          <a:xfrm>
            <a:off x="1752600" y="817563"/>
            <a:ext cx="5045075" cy="6038850"/>
            <a:chOff x="1104" y="515"/>
            <a:chExt cx="3178" cy="3804"/>
          </a:xfrm>
        </p:grpSpPr>
        <p:pic>
          <p:nvPicPr>
            <p:cNvPr id="4097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515"/>
              <a:ext cx="3179" cy="3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4097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4" y="545"/>
              <a:ext cx="1048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146050"/>
            <a:ext cx="915670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1749" name="Freeform 5"/>
          <p:cNvSpPr>
            <a:spLocks/>
          </p:cNvSpPr>
          <p:nvPr/>
        </p:nvSpPr>
        <p:spPr bwMode="auto">
          <a:xfrm>
            <a:off x="3505200" y="1517650"/>
            <a:ext cx="4191000" cy="1536700"/>
          </a:xfrm>
          <a:custGeom>
            <a:avLst/>
            <a:gdLst>
              <a:gd name="T0" fmla="*/ 0 w 11642"/>
              <a:gd name="T1" fmla="*/ 2147483647 h 4269"/>
              <a:gd name="T2" fmla="*/ 2147483647 w 11642"/>
              <a:gd name="T3" fmla="*/ 0 h 4269"/>
              <a:gd name="T4" fmla="*/ 0 60000 65536"/>
              <a:gd name="T5" fmla="*/ 0 60000 65536"/>
              <a:gd name="T6" fmla="*/ 0 w 11642"/>
              <a:gd name="T7" fmla="*/ 0 h 4269"/>
              <a:gd name="T8" fmla="*/ 11642 w 11642"/>
              <a:gd name="T9" fmla="*/ 4269 h 426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642" h="4269">
                <a:moveTo>
                  <a:pt x="0" y="4268"/>
                </a:moveTo>
                <a:lnTo>
                  <a:pt x="11641" y="0"/>
                </a:lnTo>
              </a:path>
            </a:pathLst>
          </a:custGeom>
          <a:noFill/>
          <a:ln w="38160">
            <a:solidFill>
              <a:srgbClr val="111111"/>
            </a:solidFill>
            <a:prstDash val="dashDot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sp>
        <p:nvSpPr>
          <p:cNvPr id="31750" name="Freeform 6"/>
          <p:cNvSpPr>
            <a:spLocks/>
          </p:cNvSpPr>
          <p:nvPr/>
        </p:nvSpPr>
        <p:spPr bwMode="auto">
          <a:xfrm>
            <a:off x="3200400" y="3117850"/>
            <a:ext cx="4419600" cy="774700"/>
          </a:xfrm>
          <a:custGeom>
            <a:avLst/>
            <a:gdLst>
              <a:gd name="T0" fmla="*/ 0 w 12278"/>
              <a:gd name="T1" fmla="*/ 2147483647 h 2153"/>
              <a:gd name="T2" fmla="*/ 2147483647 w 12278"/>
              <a:gd name="T3" fmla="*/ 0 h 2153"/>
              <a:gd name="T4" fmla="*/ 0 60000 65536"/>
              <a:gd name="T5" fmla="*/ 0 60000 65536"/>
              <a:gd name="T6" fmla="*/ 0 w 12278"/>
              <a:gd name="T7" fmla="*/ 0 h 2153"/>
              <a:gd name="T8" fmla="*/ 12278 w 12278"/>
              <a:gd name="T9" fmla="*/ 2153 h 215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278" h="2153">
                <a:moveTo>
                  <a:pt x="0" y="2152"/>
                </a:moveTo>
                <a:lnTo>
                  <a:pt x="12277" y="0"/>
                </a:lnTo>
              </a:path>
            </a:pathLst>
          </a:custGeom>
          <a:noFill/>
          <a:ln w="38160">
            <a:solidFill>
              <a:srgbClr val="111111"/>
            </a:solidFill>
            <a:prstDash val="dashDot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7639050" y="1182688"/>
            <a:ext cx="150495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1pPr>
            <a:lvl2pPr marL="742950" indent="-28575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2pPr>
            <a:lvl3pPr marL="11430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3pPr>
            <a:lvl4pPr marL="16002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4pPr>
            <a:lvl5pPr marL="20574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5pPr>
            <a:lvl6pPr marL="25146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6pPr>
            <a:lvl7pPr marL="29718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7pPr>
            <a:lvl8pPr marL="34290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8pPr>
            <a:lvl9pPr marL="38862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2000" b="1" dirty="0" err="1">
                <a:solidFill>
                  <a:schemeClr val="tx1"/>
                </a:solidFill>
              </a:rPr>
              <a:t>Chaibasa-Noamundi</a:t>
            </a:r>
            <a:r>
              <a:rPr lang="en-GB" sz="2000" b="1" dirty="0">
                <a:solidFill>
                  <a:schemeClr val="tx1"/>
                </a:solidFill>
              </a:rPr>
              <a:t> </a:t>
            </a:r>
          </a:p>
          <a:p>
            <a:pPr algn="ctr" eaLnBrk="1" hangingPunct="1">
              <a:lnSpc>
                <a:spcPct val="93000"/>
              </a:lnSpc>
            </a:pPr>
            <a:r>
              <a:rPr lang="en-GB" sz="2000" b="1" dirty="0">
                <a:solidFill>
                  <a:schemeClr val="tx1"/>
                </a:solidFill>
              </a:rPr>
              <a:t>basin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7551738" y="2890838"/>
            <a:ext cx="1666875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1pPr>
            <a:lvl2pPr marL="742950" indent="-28575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2pPr>
            <a:lvl3pPr marL="11430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3pPr>
            <a:lvl4pPr marL="16002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4pPr>
            <a:lvl5pPr marL="20574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5pPr>
            <a:lvl6pPr marL="25146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6pPr>
            <a:lvl7pPr marL="29718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7pPr>
            <a:lvl8pPr marL="34290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8pPr>
            <a:lvl9pPr marL="38862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2000" b="1" dirty="0" err="1">
                <a:solidFill>
                  <a:schemeClr val="tx1"/>
                </a:solidFill>
              </a:rPr>
              <a:t>Chamakpur</a:t>
            </a:r>
            <a:r>
              <a:rPr lang="en-GB" sz="2000" b="1" dirty="0">
                <a:solidFill>
                  <a:schemeClr val="tx1"/>
                </a:solidFill>
              </a:rPr>
              <a:t>-</a:t>
            </a:r>
          </a:p>
          <a:p>
            <a:pPr algn="ctr" eaLnBrk="1" hangingPunct="1">
              <a:lnSpc>
                <a:spcPct val="93000"/>
              </a:lnSpc>
            </a:pPr>
            <a:r>
              <a:rPr lang="en-GB" sz="2000" b="1" dirty="0" err="1">
                <a:solidFill>
                  <a:schemeClr val="tx1"/>
                </a:solidFill>
              </a:rPr>
              <a:t>Keonjhar</a:t>
            </a:r>
            <a:r>
              <a:rPr lang="en-GB" sz="2000" b="1" dirty="0">
                <a:solidFill>
                  <a:schemeClr val="tx1"/>
                </a:solidFill>
              </a:rPr>
              <a:t> </a:t>
            </a:r>
          </a:p>
          <a:p>
            <a:pPr algn="ctr" eaLnBrk="1" hangingPunct="1">
              <a:lnSpc>
                <a:spcPct val="93000"/>
              </a:lnSpc>
            </a:pPr>
            <a:r>
              <a:rPr lang="en-GB" sz="2000" b="1" dirty="0">
                <a:solidFill>
                  <a:schemeClr val="tx1"/>
                </a:solidFill>
              </a:rPr>
              <a:t>basin</a:t>
            </a:r>
          </a:p>
        </p:txBody>
      </p:sp>
      <p:sp>
        <p:nvSpPr>
          <p:cNvPr id="31753" name="Freeform 9"/>
          <p:cNvSpPr>
            <a:spLocks/>
          </p:cNvSpPr>
          <p:nvPr/>
        </p:nvSpPr>
        <p:spPr bwMode="auto">
          <a:xfrm>
            <a:off x="1136650" y="2473325"/>
            <a:ext cx="1384300" cy="2298700"/>
          </a:xfrm>
          <a:custGeom>
            <a:avLst/>
            <a:gdLst>
              <a:gd name="T0" fmla="*/ 2147483647 w 3847"/>
              <a:gd name="T1" fmla="*/ 2147483647 h 6387"/>
              <a:gd name="T2" fmla="*/ 0 w 3847"/>
              <a:gd name="T3" fmla="*/ 0 h 6387"/>
              <a:gd name="T4" fmla="*/ 0 60000 65536"/>
              <a:gd name="T5" fmla="*/ 0 60000 65536"/>
              <a:gd name="T6" fmla="*/ 0 w 3847"/>
              <a:gd name="T7" fmla="*/ 0 h 6387"/>
              <a:gd name="T8" fmla="*/ 3847 w 3847"/>
              <a:gd name="T9" fmla="*/ 6387 h 638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847" h="6387">
                <a:moveTo>
                  <a:pt x="3846" y="6386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111111"/>
            </a:solidFill>
            <a:prstDash val="dashDot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-144463" y="2009775"/>
            <a:ext cx="1819276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1pPr>
            <a:lvl2pPr marL="742950" indent="-28575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2pPr>
            <a:lvl3pPr marL="11430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3pPr>
            <a:lvl4pPr marL="16002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4pPr>
            <a:lvl5pPr marL="20574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5pPr>
            <a:lvl6pPr marL="25146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6pPr>
            <a:lvl7pPr marL="29718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7pPr>
            <a:lvl8pPr marL="34290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8pPr>
            <a:lvl9pPr marL="38862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2000" b="1" dirty="0">
                <a:solidFill>
                  <a:schemeClr val="tx1"/>
                </a:solidFill>
              </a:rPr>
              <a:t> </a:t>
            </a:r>
            <a:r>
              <a:rPr lang="en-GB" sz="2000" b="1" dirty="0" err="1">
                <a:solidFill>
                  <a:schemeClr val="tx1"/>
                </a:solidFill>
              </a:rPr>
              <a:t>Mankarchua</a:t>
            </a:r>
            <a:r>
              <a:rPr lang="en-GB" sz="2000" b="1" dirty="0">
                <a:solidFill>
                  <a:schemeClr val="tx1"/>
                </a:solidFill>
              </a:rPr>
              <a:t> </a:t>
            </a:r>
          </a:p>
          <a:p>
            <a:pPr algn="ctr" eaLnBrk="1" hangingPunct="1">
              <a:lnSpc>
                <a:spcPct val="93000"/>
              </a:lnSpc>
            </a:pPr>
            <a:r>
              <a:rPr lang="en-GB" sz="2000" b="1" dirty="0">
                <a:solidFill>
                  <a:schemeClr val="tx1"/>
                </a:solidFill>
              </a:rPr>
              <a:t>basin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-685800" y="3352800"/>
            <a:ext cx="29114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1pPr>
            <a:lvl2pPr marL="742950" indent="-28575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2pPr>
            <a:lvl3pPr marL="11430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3pPr>
            <a:lvl4pPr marL="16002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4pPr>
            <a:lvl5pPr marL="2057400" indent="-228600" eaLnBrk="0" hangingPunct="0"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5pPr>
            <a:lvl6pPr marL="25146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6pPr>
            <a:lvl7pPr marL="29718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7pPr>
            <a:lvl8pPr marL="34290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8pPr>
            <a:lvl9pPr marL="3886200" indent="-228600" defTabSz="457200" eaLnBrk="0" fontAlgn="base" hangingPunct="0">
              <a:lnSpc>
                <a:spcPct val="6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itchFamily="34" charset="0"/>
                <a:ea typeface="MS Gothic"/>
                <a:cs typeface="MS Gothic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en-GB" sz="1200" b="1" dirty="0">
                <a:solidFill>
                  <a:schemeClr val="tx1"/>
                </a:solidFill>
              </a:rPr>
              <a:t> </a:t>
            </a:r>
            <a:r>
              <a:rPr lang="en-GB" sz="2000" b="1" dirty="0" err="1">
                <a:solidFill>
                  <a:schemeClr val="tx1"/>
                </a:solidFill>
              </a:rPr>
              <a:t>Kamakhya</a:t>
            </a:r>
            <a:r>
              <a:rPr lang="en-GB" sz="2000" b="1" dirty="0">
                <a:solidFill>
                  <a:schemeClr val="tx1"/>
                </a:solidFill>
              </a:rPr>
              <a:t>-</a:t>
            </a:r>
          </a:p>
          <a:p>
            <a:pPr algn="ctr" eaLnBrk="1" hangingPunct="1">
              <a:lnSpc>
                <a:spcPct val="93000"/>
              </a:lnSpc>
            </a:pPr>
            <a:r>
              <a:rPr lang="en-GB" sz="2000" b="1" dirty="0" err="1">
                <a:solidFill>
                  <a:schemeClr val="tx1"/>
                </a:solidFill>
              </a:rPr>
              <a:t>nagar</a:t>
            </a:r>
            <a:r>
              <a:rPr lang="en-GB" sz="2000" b="1" dirty="0">
                <a:solidFill>
                  <a:schemeClr val="tx1"/>
                </a:solidFill>
              </a:rPr>
              <a:t> </a:t>
            </a:r>
          </a:p>
          <a:p>
            <a:pPr algn="ctr" eaLnBrk="1" hangingPunct="1">
              <a:lnSpc>
                <a:spcPct val="93000"/>
              </a:lnSpc>
            </a:pPr>
            <a:r>
              <a:rPr lang="en-GB" sz="2000" b="1" dirty="0">
                <a:solidFill>
                  <a:schemeClr val="tx1"/>
                </a:solidFill>
              </a:rPr>
              <a:t>basin</a:t>
            </a:r>
          </a:p>
        </p:txBody>
      </p:sp>
      <p:sp>
        <p:nvSpPr>
          <p:cNvPr id="31756" name="Freeform 12"/>
          <p:cNvSpPr>
            <a:spLocks/>
          </p:cNvSpPr>
          <p:nvPr/>
        </p:nvSpPr>
        <p:spPr bwMode="auto">
          <a:xfrm>
            <a:off x="1060450" y="4032250"/>
            <a:ext cx="1231900" cy="739775"/>
          </a:xfrm>
          <a:custGeom>
            <a:avLst/>
            <a:gdLst>
              <a:gd name="T0" fmla="*/ 2147483647 w 3423"/>
              <a:gd name="T1" fmla="*/ 2147483647 h 4904"/>
              <a:gd name="T2" fmla="*/ 0 w 3423"/>
              <a:gd name="T3" fmla="*/ 0 h 4904"/>
              <a:gd name="T4" fmla="*/ 0 60000 65536"/>
              <a:gd name="T5" fmla="*/ 0 60000 65536"/>
              <a:gd name="T6" fmla="*/ 0 w 3423"/>
              <a:gd name="T7" fmla="*/ 0 h 4904"/>
              <a:gd name="T8" fmla="*/ 3423 w 3423"/>
              <a:gd name="T9" fmla="*/ 4904 h 490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3" h="4904">
                <a:moveTo>
                  <a:pt x="3422" y="4903"/>
                </a:moveTo>
                <a:lnTo>
                  <a:pt x="0" y="0"/>
                </a:lnTo>
              </a:path>
            </a:pathLst>
          </a:custGeom>
          <a:noFill/>
          <a:ln w="38160">
            <a:solidFill>
              <a:srgbClr val="111111"/>
            </a:solidFill>
            <a:prstDash val="dashDot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pic>
        <p:nvPicPr>
          <p:cNvPr id="40972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425" y="6540500"/>
            <a:ext cx="50593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0973" name="Rectangle 14"/>
          <p:cNvSpPr>
            <a:spLocks noChangeArrowheads="1"/>
          </p:cNvSpPr>
          <p:nvPr/>
        </p:nvSpPr>
        <p:spPr bwMode="auto">
          <a:xfrm>
            <a:off x="155575" y="-693738"/>
            <a:ext cx="1933575" cy="144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sp>
        <p:nvSpPr>
          <p:cNvPr id="40974" name="Rectangle 15"/>
          <p:cNvSpPr>
            <a:spLocks noChangeArrowheads="1"/>
          </p:cNvSpPr>
          <p:nvPr/>
        </p:nvSpPr>
        <p:spPr bwMode="auto">
          <a:xfrm>
            <a:off x="155575" y="-693738"/>
            <a:ext cx="1933575" cy="144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sp>
        <p:nvSpPr>
          <p:cNvPr id="40975" name="Rectangle 16"/>
          <p:cNvSpPr>
            <a:spLocks noChangeArrowheads="1"/>
          </p:cNvSpPr>
          <p:nvPr/>
        </p:nvSpPr>
        <p:spPr bwMode="auto">
          <a:xfrm>
            <a:off x="155575" y="-693738"/>
            <a:ext cx="1933575" cy="144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sp>
        <p:nvSpPr>
          <p:cNvPr id="40976" name="Rectangle 17"/>
          <p:cNvSpPr>
            <a:spLocks noChangeArrowheads="1"/>
          </p:cNvSpPr>
          <p:nvPr/>
        </p:nvSpPr>
        <p:spPr bwMode="auto">
          <a:xfrm>
            <a:off x="155575" y="-693738"/>
            <a:ext cx="1933575" cy="144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62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en-US"/>
          </a:p>
        </p:txBody>
      </p:sp>
      <p:pic>
        <p:nvPicPr>
          <p:cNvPr id="40977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850900"/>
            <a:ext cx="17526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448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animBg="1"/>
      <p:bldP spid="31750" grpId="0" animBg="1"/>
      <p:bldP spid="31753" grpId="0" animBg="1"/>
      <p:bldP spid="317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395889" y="429132"/>
            <a:ext cx="2138511" cy="5172710"/>
            <a:chOff x="5638800" y="1676400"/>
            <a:chExt cx="2701835" cy="4038600"/>
          </a:xfrm>
        </p:grpSpPr>
        <p:pic>
          <p:nvPicPr>
            <p:cNvPr id="32" name="Picture 5" descr="C:\Documents and Settings\User\Desktop\test log.jpg"/>
            <p:cNvPicPr>
              <a:picLocks noChangeAspect="1" noChangeArrowheads="1"/>
            </p:cNvPicPr>
            <p:nvPr/>
          </p:nvPicPr>
          <p:blipFill>
            <a:blip r:embed="rId3" cstate="print"/>
            <a:srcRect r="78353"/>
            <a:stretch>
              <a:fillRect/>
            </a:stretch>
          </p:blipFill>
          <p:spPr bwMode="auto">
            <a:xfrm>
              <a:off x="5638800" y="1676400"/>
              <a:ext cx="381000" cy="4038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5" descr="C:\Documents and Settings\User\Desktop\test log.jpg"/>
            <p:cNvPicPr>
              <a:picLocks noChangeAspect="1" noChangeArrowheads="1"/>
            </p:cNvPicPr>
            <p:nvPr/>
          </p:nvPicPr>
          <p:blipFill>
            <a:blip r:embed="rId4" cstate="print"/>
            <a:srcRect l="33673"/>
            <a:stretch>
              <a:fillRect/>
            </a:stretch>
          </p:blipFill>
          <p:spPr bwMode="auto">
            <a:xfrm>
              <a:off x="6509508" y="1676400"/>
              <a:ext cx="1831127" cy="4038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457200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Introduction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Picture 8">
            <a:hlinkClick r:id="" action="ppaction://noaction"/>
          </p:cNvPr>
          <p:cNvPicPr/>
          <p:nvPr/>
        </p:nvPicPr>
        <p:blipFill>
          <a:blip r:embed="rId5"/>
          <a:srcRect l="23397" t="48768" r="45588" b="14778"/>
          <a:stretch>
            <a:fillRect/>
          </a:stretch>
        </p:blipFill>
        <p:spPr bwMode="auto">
          <a:xfrm>
            <a:off x="3492499" y="429132"/>
            <a:ext cx="2702655" cy="172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6" cstate="print"/>
          <a:srcRect l="23097" t="22739" r="33797" b="12562"/>
          <a:stretch>
            <a:fillRect/>
          </a:stretch>
        </p:blipFill>
        <p:spPr bwMode="auto">
          <a:xfrm>
            <a:off x="3492499" y="2081346"/>
            <a:ext cx="2702655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7"/>
          <a:srcRect l="35822" t="20684" r="27681" b="30598"/>
          <a:stretch>
            <a:fillRect/>
          </a:stretch>
        </p:blipFill>
        <p:spPr bwMode="auto">
          <a:xfrm>
            <a:off x="3492498" y="3790539"/>
            <a:ext cx="2702655" cy="177206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C:\Documents and Settings\User\Desktop\Picture2.tif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8927" y="4319293"/>
            <a:ext cx="3057940" cy="124330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5715000" y="1727122"/>
            <a:ext cx="463572" cy="2308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00" b="1" cap="none" spc="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(b)</a:t>
            </a:r>
            <a:endParaRPr lang="en-US" sz="900" b="1" cap="none" spc="0" dirty="0">
              <a:ln w="11430">
                <a:solidFill>
                  <a:sysClr val="windowText" lastClr="000000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15000" y="3468836"/>
            <a:ext cx="349775" cy="2539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(c)</a:t>
            </a:r>
            <a:endParaRPr lang="en-US" sz="1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67400" y="5331768"/>
            <a:ext cx="457200" cy="230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(f)</a:t>
            </a:r>
            <a:endParaRPr lang="en-US" sz="9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79908" y="5313680"/>
            <a:ext cx="332142" cy="2308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(g)</a:t>
            </a:r>
            <a:endParaRPr lang="en-US" sz="9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4800" y="5562362"/>
            <a:ext cx="8458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latin typeface="Times New Roman"/>
                <a:ea typeface="Times New Roman"/>
              </a:rPr>
              <a:t>(a) The geological map of </a:t>
            </a:r>
            <a:r>
              <a:rPr lang="en-US" sz="1400" b="1" dirty="0" err="1" smtClean="0">
                <a:latin typeface="Times New Roman"/>
                <a:ea typeface="Times New Roman"/>
              </a:rPr>
              <a:t>Kolhan</a:t>
            </a:r>
            <a:r>
              <a:rPr lang="en-US" sz="1400" b="1" dirty="0" smtClean="0">
                <a:latin typeface="Times New Roman"/>
                <a:ea typeface="Times New Roman"/>
              </a:rPr>
              <a:t> basin around </a:t>
            </a:r>
            <a:r>
              <a:rPr lang="en-US" sz="1400" b="1" dirty="0" err="1" smtClean="0">
                <a:latin typeface="Times New Roman"/>
                <a:ea typeface="Times New Roman"/>
              </a:rPr>
              <a:t>Chaibasa-Noamundi</a:t>
            </a:r>
            <a:r>
              <a:rPr lang="en-US" sz="1400" b="1" dirty="0" smtClean="0">
                <a:latin typeface="Times New Roman"/>
                <a:ea typeface="Times New Roman"/>
              </a:rPr>
              <a:t> region (GSI, 2006).(b) Structural map of the </a:t>
            </a:r>
            <a:r>
              <a:rPr lang="en-US" sz="1400" b="1" dirty="0" err="1" smtClean="0">
                <a:latin typeface="Times New Roman"/>
                <a:ea typeface="Times New Roman"/>
              </a:rPr>
              <a:t>Chaibasa-Noamundi</a:t>
            </a:r>
            <a:r>
              <a:rPr lang="en-US" sz="1400" b="1" dirty="0" smtClean="0">
                <a:latin typeface="Times New Roman"/>
                <a:ea typeface="Times New Roman"/>
              </a:rPr>
              <a:t> basin (</a:t>
            </a:r>
            <a:r>
              <a:rPr lang="en-US" sz="1400" b="1" dirty="0" err="1" smtClean="0">
                <a:latin typeface="Times New Roman"/>
                <a:ea typeface="Times New Roman"/>
              </a:rPr>
              <a:t>Chatterjee</a:t>
            </a:r>
            <a:r>
              <a:rPr lang="en-US" sz="1400" b="1" dirty="0" smtClean="0">
                <a:latin typeface="Times New Roman"/>
                <a:ea typeface="Times New Roman"/>
              </a:rPr>
              <a:t> and Bhattacharya, 1969) (c) Longitudinal and transverse section along and across the </a:t>
            </a:r>
            <a:r>
              <a:rPr lang="en-US" sz="1400" b="1" dirty="0" err="1" smtClean="0">
                <a:latin typeface="Times New Roman"/>
                <a:ea typeface="Times New Roman"/>
              </a:rPr>
              <a:t>Chaibasa-Noamundi</a:t>
            </a:r>
            <a:r>
              <a:rPr lang="en-US" sz="1400" b="1" dirty="0" smtClean="0">
                <a:latin typeface="Times New Roman"/>
                <a:ea typeface="Times New Roman"/>
              </a:rPr>
              <a:t> Basin (</a:t>
            </a:r>
            <a:r>
              <a:rPr lang="en-US" sz="1400" b="1" dirty="0" err="1" smtClean="0">
                <a:latin typeface="Times New Roman"/>
                <a:ea typeface="Times New Roman"/>
              </a:rPr>
              <a:t>Sarkar</a:t>
            </a:r>
            <a:r>
              <a:rPr lang="en-US" sz="1400" b="1" dirty="0" smtClean="0">
                <a:latin typeface="Times New Roman"/>
                <a:ea typeface="Times New Roman"/>
              </a:rPr>
              <a:t> and </a:t>
            </a:r>
            <a:r>
              <a:rPr lang="en-US" sz="1400" b="1" dirty="0" err="1" smtClean="0">
                <a:latin typeface="Times New Roman"/>
                <a:ea typeface="Times New Roman"/>
              </a:rPr>
              <a:t>Saha</a:t>
            </a:r>
            <a:r>
              <a:rPr lang="en-US" sz="1400" b="1" dirty="0" smtClean="0">
                <a:latin typeface="Times New Roman"/>
                <a:ea typeface="Times New Roman"/>
              </a:rPr>
              <a:t>, 1977), (d) Google earth image showing the study area, (e) LANDSAT-8 image showing the study area, (f) </a:t>
            </a:r>
            <a:r>
              <a:rPr lang="en-US" sz="1400" b="1" dirty="0" err="1" smtClean="0">
                <a:latin typeface="Times New Roman"/>
                <a:ea typeface="Times New Roman"/>
              </a:rPr>
              <a:t>Paleo</a:t>
            </a:r>
            <a:r>
              <a:rPr lang="en-US" sz="1400" b="1" dirty="0" smtClean="0">
                <a:latin typeface="Times New Roman"/>
                <a:ea typeface="Times New Roman"/>
              </a:rPr>
              <a:t>-environmental sketch showing  </a:t>
            </a:r>
            <a:r>
              <a:rPr lang="en-US" sz="1400" b="1" dirty="0" err="1" smtClean="0">
                <a:latin typeface="Times New Roman"/>
                <a:ea typeface="Times New Roman"/>
              </a:rPr>
              <a:t>facies</a:t>
            </a:r>
            <a:r>
              <a:rPr lang="en-US" sz="1400" b="1" dirty="0" smtClean="0">
                <a:latin typeface="Times New Roman"/>
                <a:ea typeface="Times New Roman"/>
              </a:rPr>
              <a:t> assemblages of </a:t>
            </a:r>
            <a:r>
              <a:rPr lang="en-US" sz="1400" b="1" dirty="0" err="1" smtClean="0">
                <a:latin typeface="Times New Roman"/>
                <a:ea typeface="Times New Roman"/>
              </a:rPr>
              <a:t>Kolhan</a:t>
            </a:r>
            <a:r>
              <a:rPr lang="en-US" sz="1400" b="1" dirty="0" smtClean="0">
                <a:latin typeface="Times New Roman"/>
                <a:ea typeface="Times New Roman"/>
              </a:rPr>
              <a:t>, (g) A composite log of the </a:t>
            </a:r>
            <a:r>
              <a:rPr lang="en-US" sz="1400" b="1" dirty="0" err="1" smtClean="0">
                <a:latin typeface="Times New Roman"/>
                <a:ea typeface="Times New Roman"/>
              </a:rPr>
              <a:t>Kolhan</a:t>
            </a:r>
            <a:r>
              <a:rPr lang="en-US" sz="1400" b="1" dirty="0" smtClean="0">
                <a:latin typeface="Times New Roman"/>
                <a:ea typeface="Times New Roman"/>
              </a:rPr>
              <a:t> basin</a:t>
            </a:r>
            <a:endParaRPr lang="en-US" sz="1400" b="1" dirty="0" smtClean="0"/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1400" b="1" dirty="0">
              <a:latin typeface="Times New Roman"/>
              <a:ea typeface="Times New Roman"/>
            </a:endParaRPr>
          </a:p>
        </p:txBody>
      </p:sp>
      <p:pic>
        <p:nvPicPr>
          <p:cNvPr id="24" name="Picture 23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32280" y="4399280"/>
            <a:ext cx="96520" cy="9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9600" y="5313680"/>
            <a:ext cx="96520" cy="9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1905000" y="3395990"/>
            <a:ext cx="81945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err="1" smtClean="0">
                <a:latin typeface="Times New Roman"/>
                <a:ea typeface="Times New Roman"/>
              </a:rPr>
              <a:t>Noamundi</a:t>
            </a:r>
            <a:endParaRPr lang="en-US" sz="1100" b="1" dirty="0"/>
          </a:p>
        </p:txBody>
      </p:sp>
      <p:pic>
        <p:nvPicPr>
          <p:cNvPr id="43" name="Picture 42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19745" y="3367115"/>
            <a:ext cx="96520" cy="9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3"/>
          <p:cNvSpPr/>
          <p:nvPr/>
        </p:nvSpPr>
        <p:spPr>
          <a:xfrm>
            <a:off x="6332209" y="429132"/>
            <a:ext cx="2354591" cy="51332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7" t="1413" r="34459" b="28806"/>
          <a:stretch>
            <a:fillRect/>
          </a:stretch>
        </p:blipFill>
        <p:spPr bwMode="auto">
          <a:xfrm>
            <a:off x="296945" y="426720"/>
            <a:ext cx="3055855" cy="384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1676400" y="3962400"/>
            <a:ext cx="327334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(a)</a:t>
            </a:r>
            <a:endParaRPr lang="en-US" sz="1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362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7" t="1413" r="34459" b="28806"/>
          <a:stretch>
            <a:fillRect/>
          </a:stretch>
        </p:blipFill>
        <p:spPr bwMode="auto">
          <a:xfrm>
            <a:off x="2181396" y="685800"/>
            <a:ext cx="5210004" cy="621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58708" y="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/>
                <a:ea typeface="Times New Roman"/>
              </a:rPr>
              <a:t>The geological map of </a:t>
            </a:r>
            <a:r>
              <a:rPr lang="en-US" b="1" dirty="0" err="1" smtClean="0">
                <a:latin typeface="Times New Roman"/>
                <a:ea typeface="Times New Roman"/>
              </a:rPr>
              <a:t>Kolhan</a:t>
            </a:r>
            <a:r>
              <a:rPr lang="en-US" b="1" dirty="0" smtClean="0">
                <a:latin typeface="Times New Roman"/>
                <a:ea typeface="Times New Roman"/>
              </a:rPr>
              <a:t> basin </a:t>
            </a:r>
          </a:p>
          <a:p>
            <a:pPr algn="ctr"/>
            <a:r>
              <a:rPr lang="en-US" b="1" dirty="0" smtClean="0">
                <a:latin typeface="Times New Roman"/>
                <a:ea typeface="Times New Roman"/>
              </a:rPr>
              <a:t>around </a:t>
            </a:r>
            <a:r>
              <a:rPr lang="en-US" b="1" dirty="0" err="1" smtClean="0">
                <a:latin typeface="Times New Roman"/>
                <a:ea typeface="Times New Roman"/>
              </a:rPr>
              <a:t>Chaibasa-Noamundi</a:t>
            </a:r>
            <a:r>
              <a:rPr lang="en-US" b="1" dirty="0" smtClean="0">
                <a:latin typeface="Times New Roman"/>
                <a:ea typeface="Times New Roman"/>
              </a:rPr>
              <a:t> region (GSI, 2006)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8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" action="ppaction://noaction"/>
          </p:cNvPr>
          <p:cNvPicPr/>
          <p:nvPr/>
        </p:nvPicPr>
        <p:blipFill>
          <a:blip r:embed="rId2"/>
          <a:srcRect l="23397" t="48768" r="45588" b="14778"/>
          <a:stretch>
            <a:fillRect/>
          </a:stretch>
        </p:blipFill>
        <p:spPr bwMode="auto">
          <a:xfrm>
            <a:off x="914400" y="0"/>
            <a:ext cx="4297680" cy="2834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 cstate="print"/>
          <a:srcRect l="23097" t="22739" r="33797" b="12562"/>
          <a:stretch>
            <a:fillRect/>
          </a:stretch>
        </p:blipFill>
        <p:spPr bwMode="auto">
          <a:xfrm>
            <a:off x="938463" y="2971800"/>
            <a:ext cx="3825240" cy="26397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/>
          <a:srcRect l="35822" t="20684" r="27681" b="30598"/>
          <a:stretch>
            <a:fillRect/>
          </a:stretch>
        </p:blipFill>
        <p:spPr bwMode="auto">
          <a:xfrm>
            <a:off x="5386137" y="2414230"/>
            <a:ext cx="3657600" cy="31089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-5181600" y="5611504"/>
            <a:ext cx="397543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ea typeface="Times New Roman"/>
              </a:rPr>
              <a:t>Longitudinal and transverse section along </a:t>
            </a:r>
          </a:p>
          <a:p>
            <a:pPr algn="ctr"/>
            <a:r>
              <a:rPr lang="en-US" sz="1600" b="1" dirty="0" smtClean="0">
                <a:latin typeface="Times New Roman"/>
                <a:ea typeface="Times New Roman"/>
              </a:rPr>
              <a:t>and across the </a:t>
            </a:r>
            <a:r>
              <a:rPr lang="en-US" sz="1600" b="1" dirty="0" err="1" smtClean="0">
                <a:latin typeface="Times New Roman"/>
                <a:ea typeface="Times New Roman"/>
              </a:rPr>
              <a:t>Chaibasa-Noamundi</a:t>
            </a:r>
            <a:r>
              <a:rPr lang="en-US" sz="1600" b="1" dirty="0" smtClean="0">
                <a:latin typeface="Times New Roman"/>
                <a:ea typeface="Times New Roman"/>
              </a:rPr>
              <a:t> Basin</a:t>
            </a:r>
          </a:p>
          <a:p>
            <a:pPr algn="ctr"/>
            <a:r>
              <a:rPr lang="en-US" sz="1600" b="1" dirty="0" smtClean="0">
                <a:latin typeface="Times New Roman"/>
                <a:ea typeface="Times New Roman"/>
              </a:rPr>
              <a:t> (</a:t>
            </a:r>
            <a:r>
              <a:rPr lang="en-US" sz="1600" b="1" dirty="0" err="1" smtClean="0">
                <a:latin typeface="Times New Roman"/>
                <a:ea typeface="Times New Roman"/>
              </a:rPr>
              <a:t>Sarkar</a:t>
            </a:r>
            <a:r>
              <a:rPr lang="en-US" sz="1600" b="1" dirty="0" smtClean="0">
                <a:latin typeface="Times New Roman"/>
                <a:ea typeface="Times New Roman"/>
              </a:rPr>
              <a:t> and </a:t>
            </a:r>
            <a:r>
              <a:rPr lang="en-US" sz="1600" b="1" dirty="0" err="1" smtClean="0">
                <a:latin typeface="Times New Roman"/>
                <a:ea typeface="Times New Roman"/>
              </a:rPr>
              <a:t>Saha</a:t>
            </a:r>
            <a:r>
              <a:rPr lang="en-US" sz="1600" b="1" dirty="0" smtClean="0">
                <a:latin typeface="Times New Roman"/>
                <a:ea typeface="Times New Roman"/>
              </a:rPr>
              <a:t>, 1977)</a:t>
            </a:r>
            <a:endParaRPr lang="en-US" sz="1600" dirty="0"/>
          </a:p>
        </p:txBody>
      </p:sp>
      <p:sp>
        <p:nvSpPr>
          <p:cNvPr id="13" name="Left Arrow 12"/>
          <p:cNvSpPr/>
          <p:nvPr/>
        </p:nvSpPr>
        <p:spPr>
          <a:xfrm>
            <a:off x="4763703" y="76200"/>
            <a:ext cx="4151697" cy="2266295"/>
          </a:xfrm>
          <a:prstGeom prst="leftArrow">
            <a:avLst>
              <a:gd name="adj1" fmla="val 50000"/>
              <a:gd name="adj2" fmla="val 5106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 smtClean="0">
              <a:latin typeface="Times New Roman"/>
              <a:ea typeface="Times New Roman"/>
            </a:endParaRPr>
          </a:p>
          <a:p>
            <a:r>
              <a:rPr lang="en-US" b="1" dirty="0" smtClean="0">
                <a:latin typeface="Times New Roman"/>
                <a:ea typeface="Times New Roman"/>
              </a:rPr>
              <a:t>Structural map of the </a:t>
            </a:r>
            <a:r>
              <a:rPr lang="en-US" b="1" dirty="0" err="1" smtClean="0">
                <a:latin typeface="Times New Roman"/>
                <a:ea typeface="Times New Roman"/>
              </a:rPr>
              <a:t>Chaibasa</a:t>
            </a:r>
            <a:r>
              <a:rPr lang="en-US" b="1" dirty="0" smtClean="0">
                <a:latin typeface="Times New Roman"/>
                <a:ea typeface="Times New Roman"/>
              </a:rPr>
              <a:t>-</a:t>
            </a:r>
          </a:p>
          <a:p>
            <a:r>
              <a:rPr lang="en-US" b="1" dirty="0" err="1" smtClean="0">
                <a:latin typeface="Times New Roman"/>
                <a:ea typeface="Times New Roman"/>
              </a:rPr>
              <a:t>Noamundi</a:t>
            </a:r>
            <a:r>
              <a:rPr lang="en-US" b="1" dirty="0" smtClean="0">
                <a:latin typeface="Times New Roman"/>
                <a:ea typeface="Times New Roman"/>
              </a:rPr>
              <a:t> basin (</a:t>
            </a:r>
            <a:r>
              <a:rPr lang="en-US" b="1" dirty="0" err="1" smtClean="0">
                <a:latin typeface="Times New Roman"/>
                <a:ea typeface="Times New Roman"/>
              </a:rPr>
              <a:t>Chatterjee</a:t>
            </a:r>
            <a:r>
              <a:rPr lang="en-US" b="1" dirty="0" smtClean="0">
                <a:latin typeface="Times New Roman"/>
                <a:ea typeface="Times New Roman"/>
              </a:rPr>
              <a:t> and </a:t>
            </a:r>
          </a:p>
          <a:p>
            <a:r>
              <a:rPr lang="en-US" b="1" dirty="0" smtClean="0">
                <a:latin typeface="Times New Roman"/>
                <a:ea typeface="Times New Roman"/>
              </a:rPr>
              <a:t>Bhattacharya, 1969) 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4" name="Up Arrow 13"/>
          <p:cNvSpPr/>
          <p:nvPr/>
        </p:nvSpPr>
        <p:spPr>
          <a:xfrm>
            <a:off x="5412205" y="5540886"/>
            <a:ext cx="3605463" cy="1317114"/>
          </a:xfrm>
          <a:prstGeom prst="upArrow">
            <a:avLst>
              <a:gd name="adj1" fmla="val 100000"/>
              <a:gd name="adj2" fmla="val 367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Times New Roman"/>
                <a:ea typeface="Times New Roman"/>
              </a:rPr>
              <a:t>Paleo</a:t>
            </a:r>
            <a:r>
              <a:rPr lang="en-US" b="1" dirty="0" smtClean="0">
                <a:latin typeface="Times New Roman"/>
                <a:ea typeface="Times New Roman"/>
              </a:rPr>
              <a:t>-environmental sketch showing  </a:t>
            </a:r>
            <a:r>
              <a:rPr lang="en-US" b="1" dirty="0" err="1" smtClean="0">
                <a:latin typeface="Times New Roman"/>
                <a:ea typeface="Times New Roman"/>
              </a:rPr>
              <a:t>facies</a:t>
            </a:r>
            <a:r>
              <a:rPr lang="en-US" b="1" dirty="0" smtClean="0">
                <a:latin typeface="Times New Roman"/>
                <a:ea typeface="Times New Roman"/>
              </a:rPr>
              <a:t> assemblages of </a:t>
            </a:r>
            <a:r>
              <a:rPr lang="en-US" b="1" dirty="0" err="1" smtClean="0">
                <a:latin typeface="Times New Roman"/>
                <a:ea typeface="Times New Roman"/>
              </a:rPr>
              <a:t>Kolhan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6" name="Up Arrow 15"/>
          <p:cNvSpPr/>
          <p:nvPr/>
        </p:nvSpPr>
        <p:spPr>
          <a:xfrm>
            <a:off x="1098483" y="5207204"/>
            <a:ext cx="3505200" cy="1650795"/>
          </a:xfrm>
          <a:prstGeom prst="upArrow">
            <a:avLst>
              <a:gd name="adj1" fmla="val 100000"/>
              <a:gd name="adj2" fmla="val 3673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/>
                <a:ea typeface="Times New Roman"/>
              </a:rPr>
              <a:t>Longitudinal </a:t>
            </a:r>
            <a:r>
              <a:rPr lang="en-US" b="1" dirty="0" smtClean="0">
                <a:latin typeface="Times New Roman"/>
                <a:ea typeface="Times New Roman"/>
              </a:rPr>
              <a:t>and </a:t>
            </a:r>
            <a:r>
              <a:rPr lang="en-US" b="1" dirty="0" smtClean="0">
                <a:latin typeface="Times New Roman"/>
                <a:ea typeface="Times New Roman"/>
              </a:rPr>
              <a:t>transverse section along and across the </a:t>
            </a:r>
            <a:r>
              <a:rPr lang="en-US" b="1" dirty="0" err="1" smtClean="0">
                <a:latin typeface="Times New Roman"/>
                <a:ea typeface="Times New Roman"/>
              </a:rPr>
              <a:t>Chaibasa-Noamundi</a:t>
            </a:r>
            <a:r>
              <a:rPr lang="en-US" b="1" dirty="0" smtClean="0">
                <a:latin typeface="Times New Roman"/>
                <a:ea typeface="Times New Roman"/>
              </a:rPr>
              <a:t> Basin (</a:t>
            </a:r>
            <a:r>
              <a:rPr lang="en-US" b="1" dirty="0" err="1" smtClean="0">
                <a:latin typeface="Times New Roman"/>
                <a:ea typeface="Times New Roman"/>
              </a:rPr>
              <a:t>Sarkar</a:t>
            </a:r>
            <a:r>
              <a:rPr lang="en-US" b="1" dirty="0" smtClean="0">
                <a:latin typeface="Times New Roman"/>
                <a:ea typeface="Times New Roman"/>
              </a:rPr>
              <a:t> and </a:t>
            </a:r>
            <a:r>
              <a:rPr lang="en-US" b="1" dirty="0" err="1" smtClean="0">
                <a:latin typeface="Times New Roman"/>
                <a:ea typeface="Times New Roman"/>
              </a:rPr>
              <a:t>Saha</a:t>
            </a:r>
            <a:r>
              <a:rPr lang="en-US" b="1" dirty="0" smtClean="0">
                <a:latin typeface="Times New Roman"/>
                <a:ea typeface="Times New Roman"/>
              </a:rPr>
              <a:t>, 1977)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19050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composite log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D:\Kolhan\Field pic all\Picture 16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74"/>
          <a:stretch/>
        </p:blipFill>
        <p:spPr bwMode="auto">
          <a:xfrm rot="5400000">
            <a:off x="4231089" y="2181224"/>
            <a:ext cx="4434671" cy="3333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7"/>
          <p:cNvSpPr/>
          <p:nvPr/>
        </p:nvSpPr>
        <p:spPr>
          <a:xfrm>
            <a:off x="4724400" y="3991150"/>
            <a:ext cx="3390901" cy="592364"/>
          </a:xfrm>
          <a:custGeom>
            <a:avLst/>
            <a:gdLst>
              <a:gd name="connsiteX0" fmla="*/ 0 w 3143250"/>
              <a:gd name="connsiteY0" fmla="*/ 592364 h 592364"/>
              <a:gd name="connsiteX1" fmla="*/ 647700 w 3143250"/>
              <a:gd name="connsiteY1" fmla="*/ 249464 h 592364"/>
              <a:gd name="connsiteX2" fmla="*/ 742950 w 3143250"/>
              <a:gd name="connsiteY2" fmla="*/ 192314 h 592364"/>
              <a:gd name="connsiteX3" fmla="*/ 857250 w 3143250"/>
              <a:gd name="connsiteY3" fmla="*/ 173264 h 592364"/>
              <a:gd name="connsiteX4" fmla="*/ 952500 w 3143250"/>
              <a:gd name="connsiteY4" fmla="*/ 154214 h 592364"/>
              <a:gd name="connsiteX5" fmla="*/ 1123950 w 3143250"/>
              <a:gd name="connsiteY5" fmla="*/ 116114 h 592364"/>
              <a:gd name="connsiteX6" fmla="*/ 1257300 w 3143250"/>
              <a:gd name="connsiteY6" fmla="*/ 97064 h 592364"/>
              <a:gd name="connsiteX7" fmla="*/ 1333500 w 3143250"/>
              <a:gd name="connsiteY7" fmla="*/ 78014 h 592364"/>
              <a:gd name="connsiteX8" fmla="*/ 1657350 w 3143250"/>
              <a:gd name="connsiteY8" fmla="*/ 58964 h 592364"/>
              <a:gd name="connsiteX9" fmla="*/ 1714500 w 3143250"/>
              <a:gd name="connsiteY9" fmla="*/ 39914 h 592364"/>
              <a:gd name="connsiteX10" fmla="*/ 2286000 w 3143250"/>
              <a:gd name="connsiteY10" fmla="*/ 1814 h 592364"/>
              <a:gd name="connsiteX11" fmla="*/ 3143250 w 3143250"/>
              <a:gd name="connsiteY11" fmla="*/ 1814 h 59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43250" h="592364">
                <a:moveTo>
                  <a:pt x="0" y="592364"/>
                </a:moveTo>
                <a:cubicBezTo>
                  <a:pt x="343157" y="363593"/>
                  <a:pt x="44948" y="550840"/>
                  <a:pt x="647700" y="249464"/>
                </a:cubicBezTo>
                <a:cubicBezTo>
                  <a:pt x="680818" y="232905"/>
                  <a:pt x="708153" y="204968"/>
                  <a:pt x="742950" y="192314"/>
                </a:cubicBezTo>
                <a:cubicBezTo>
                  <a:pt x="779250" y="179114"/>
                  <a:pt x="819247" y="180174"/>
                  <a:pt x="857250" y="173264"/>
                </a:cubicBezTo>
                <a:cubicBezTo>
                  <a:pt x="889107" y="167472"/>
                  <a:pt x="920892" y="161238"/>
                  <a:pt x="952500" y="154214"/>
                </a:cubicBezTo>
                <a:cubicBezTo>
                  <a:pt x="1055250" y="131381"/>
                  <a:pt x="1009039" y="135266"/>
                  <a:pt x="1123950" y="116114"/>
                </a:cubicBezTo>
                <a:cubicBezTo>
                  <a:pt x="1168240" y="108732"/>
                  <a:pt x="1213123" y="105096"/>
                  <a:pt x="1257300" y="97064"/>
                </a:cubicBezTo>
                <a:cubicBezTo>
                  <a:pt x="1283059" y="92380"/>
                  <a:pt x="1307436" y="80496"/>
                  <a:pt x="1333500" y="78014"/>
                </a:cubicBezTo>
                <a:cubicBezTo>
                  <a:pt x="1441149" y="67762"/>
                  <a:pt x="1549400" y="65314"/>
                  <a:pt x="1657350" y="58964"/>
                </a:cubicBezTo>
                <a:cubicBezTo>
                  <a:pt x="1676400" y="52614"/>
                  <a:pt x="1695019" y="44784"/>
                  <a:pt x="1714500" y="39914"/>
                </a:cubicBezTo>
                <a:cubicBezTo>
                  <a:pt x="1900983" y="-6707"/>
                  <a:pt x="2094176" y="4554"/>
                  <a:pt x="2286000" y="1814"/>
                </a:cubicBezTo>
                <a:cubicBezTo>
                  <a:pt x="2571721" y="-2268"/>
                  <a:pt x="2857500" y="1814"/>
                  <a:pt x="3143250" y="1814"/>
                </a:cubicBezTo>
              </a:path>
            </a:pathLst>
          </a:cu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066800" y="1295400"/>
            <a:ext cx="2992892" cy="5105400"/>
            <a:chOff x="5638800" y="1676400"/>
            <a:chExt cx="2482310" cy="4038600"/>
          </a:xfrm>
        </p:grpSpPr>
        <p:pic>
          <p:nvPicPr>
            <p:cNvPr id="13" name="Picture 5" descr="C:\Documents and Settings\User\Desktop\test log.jpg"/>
            <p:cNvPicPr>
              <a:picLocks noChangeAspect="1" noChangeArrowheads="1"/>
            </p:cNvPicPr>
            <p:nvPr/>
          </p:nvPicPr>
          <p:blipFill>
            <a:blip r:embed="rId3" cstate="print"/>
            <a:srcRect r="78353"/>
            <a:stretch>
              <a:fillRect/>
            </a:stretch>
          </p:blipFill>
          <p:spPr bwMode="auto">
            <a:xfrm>
              <a:off x="5638800" y="1676400"/>
              <a:ext cx="381000" cy="4038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5" descr="C:\Documents and Settings\User\Desktop\test log.jpg"/>
            <p:cNvPicPr>
              <a:picLocks noChangeAspect="1" noChangeArrowheads="1"/>
            </p:cNvPicPr>
            <p:nvPr/>
          </p:nvPicPr>
          <p:blipFill>
            <a:blip r:embed="rId4" cstate="print"/>
            <a:srcRect l="33673"/>
            <a:stretch>
              <a:fillRect/>
            </a:stretch>
          </p:blipFill>
          <p:spPr bwMode="auto">
            <a:xfrm>
              <a:off x="6019800" y="1676400"/>
              <a:ext cx="2101310" cy="4038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Rectangle 2"/>
          <p:cNvSpPr/>
          <p:nvPr/>
        </p:nvSpPr>
        <p:spPr>
          <a:xfrm>
            <a:off x="2209800" y="1066800"/>
            <a:ext cx="2209800" cy="35167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1066800"/>
            <a:ext cx="8077200" cy="53340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5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Kolhan\Field Photo 2014-2015\6th-thrustzone-Sagarkatta\Picture 12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401" y="-533400"/>
            <a:ext cx="13682133" cy="769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Objectives and Organizations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Analyses based </a:t>
            </a: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on logged sections within the </a:t>
            </a:r>
            <a:r>
              <a:rPr lang="en-US" sz="2400" b="1" dirty="0" err="1" smtClean="0">
                <a:ln>
                  <a:solidFill>
                    <a:schemeClr val="tx1"/>
                  </a:solidFill>
                </a:ln>
              </a:rPr>
              <a:t>Kolhan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 basin for the </a:t>
            </a:r>
            <a:r>
              <a:rPr lang="en-US" sz="2400" b="1" dirty="0" err="1" smtClean="0">
                <a:ln>
                  <a:solidFill>
                    <a:schemeClr val="tx1"/>
                  </a:solidFill>
                </a:ln>
              </a:rPr>
              <a:t>paleocurrent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data and the petrology of sandstones and conglomerates including heavy minerals 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studies to </a:t>
            </a:r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interpret provenance and source areas in 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detail  </a:t>
            </a:r>
            <a:endParaRPr lang="en-US" sz="2400" b="1" dirty="0">
              <a:ln>
                <a:solidFill>
                  <a:schemeClr val="tx1"/>
                </a:solidFill>
              </a:ln>
            </a:endParaRPr>
          </a:p>
          <a:p>
            <a:pPr algn="just"/>
            <a:endParaRPr lang="en-US" sz="2400" b="1" dirty="0" smtClean="0">
              <a:ln>
                <a:solidFill>
                  <a:schemeClr val="tx1"/>
                </a:solidFill>
              </a:ln>
            </a:endParaRPr>
          </a:p>
          <a:p>
            <a:pPr algn="just"/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This 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study focuses on the detailed provenance evolution of young, post-</a:t>
            </a:r>
            <a:r>
              <a:rPr lang="en-US" sz="2400" b="1" dirty="0" err="1" smtClean="0">
                <a:ln>
                  <a:solidFill>
                    <a:schemeClr val="tx1"/>
                  </a:solidFill>
                </a:ln>
              </a:rPr>
              <a:t>orogenic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 extensional </a:t>
            </a:r>
            <a:r>
              <a:rPr lang="en-US" sz="2400" b="1" dirty="0" err="1" smtClean="0">
                <a:ln>
                  <a:solidFill>
                    <a:schemeClr val="tx1"/>
                  </a:solidFill>
                </a:ln>
              </a:rPr>
              <a:t>grabens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 to trace the tectonic history of such late-stage 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</a:rPr>
              <a:t>basins</a:t>
            </a:r>
            <a:endParaRPr lang="en-US" sz="2400" b="1" dirty="0" smtClean="0">
              <a:ln>
                <a:solidFill>
                  <a:schemeClr val="tx1"/>
                </a:solidFill>
              </a:ln>
            </a:endParaRPr>
          </a:p>
          <a:p>
            <a:endParaRPr lang="en-US" sz="2400" b="1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 descr="D:\Kolhan\Field pic all\Picture 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993" y="2341020"/>
            <a:ext cx="3482640" cy="26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Kolhan\Field pic all\Picture 2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"/>
          <a:stretch/>
        </p:blipFill>
        <p:spPr bwMode="auto">
          <a:xfrm>
            <a:off x="5477993" y="26277"/>
            <a:ext cx="3482640" cy="22956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Kolhan\Field pic all\Picture 102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9"/>
          <a:stretch/>
        </p:blipFill>
        <p:spPr bwMode="auto">
          <a:xfrm>
            <a:off x="167216" y="4626696"/>
            <a:ext cx="4325006" cy="22313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Kolhan\Field pic all\Picture 12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993" y="4979669"/>
            <a:ext cx="3474720" cy="19545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D:\Kolhan\Field pic all\Picture 15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16" y="97380"/>
            <a:ext cx="4325005" cy="283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/>
          <p:cNvSpPr/>
          <p:nvPr/>
        </p:nvSpPr>
        <p:spPr>
          <a:xfrm>
            <a:off x="4419600" y="26276"/>
            <a:ext cx="1146578" cy="6907924"/>
          </a:xfrm>
          <a:prstGeom prst="downArrow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en-US" sz="4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AND</a:t>
            </a:r>
          </a:p>
          <a:p>
            <a:pPr algn="ctr"/>
            <a:r>
              <a:rPr lang="en-US" sz="4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</a:p>
          <a:p>
            <a:pPr algn="ctr"/>
            <a:r>
              <a:rPr lang="en-US" sz="48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TONE</a:t>
            </a:r>
            <a:endParaRPr lang="en-US" sz="48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7" name="Picture 5" descr="D:\Kolhan\Field pic all\Picture 01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55"/>
          <a:stretch/>
        </p:blipFill>
        <p:spPr bwMode="auto">
          <a:xfrm>
            <a:off x="167217" y="2138481"/>
            <a:ext cx="4325005" cy="25859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45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3" name="Picture 3" descr="D:\Kolhan\Field pic all\Picture 3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45774" y="2263083"/>
            <a:ext cx="4198226" cy="23148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Kolhan\Field pic all\Picture 3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35870" y="21166"/>
            <a:ext cx="6366933" cy="3581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Kolhan\Field pic all\Picture 32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9" r="58088"/>
          <a:stretch/>
        </p:blipFill>
        <p:spPr bwMode="auto">
          <a:xfrm rot="5400000">
            <a:off x="5857817" y="-877884"/>
            <a:ext cx="2389906" cy="42139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774" y="4388169"/>
            <a:ext cx="4213992" cy="2400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 descr="D:\Kolhan\Field Photo 2014-2015\3rd-Indukudi\Shale\Location3\Picture 5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32" y="4388169"/>
            <a:ext cx="3962400" cy="24002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wn Arrow 9"/>
          <p:cNvSpPr/>
          <p:nvPr/>
        </p:nvSpPr>
        <p:spPr>
          <a:xfrm>
            <a:off x="4372484" y="0"/>
            <a:ext cx="1146578" cy="6831724"/>
          </a:xfrm>
          <a:prstGeom prst="downArrow">
            <a:avLst>
              <a:gd name="adj1" fmla="val 50000"/>
              <a:gd name="adj2" fmla="val 0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L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IMES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TONE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-73573" y="-24845"/>
            <a:ext cx="1146578" cy="6831724"/>
          </a:xfrm>
          <a:prstGeom prst="downArrow">
            <a:avLst>
              <a:gd name="adj1" fmla="val 50000"/>
              <a:gd name="adj2" fmla="val 0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SHALE</a:t>
            </a:r>
          </a:p>
        </p:txBody>
      </p:sp>
    </p:spTree>
    <p:extLst>
      <p:ext uri="{BB962C8B-B14F-4D97-AF65-F5344CB8AC3E}">
        <p14:creationId xmlns:p14="http://schemas.microsoft.com/office/powerpoint/2010/main" val="120399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00CC"/>
                </a:solidFill>
              </a:rPr>
              <a:t>Sedimentary structures expressed as percentages</a:t>
            </a:r>
            <a:endParaRPr lang="en-US" sz="2400" b="1" dirty="0">
              <a:solidFill>
                <a:srgbClr val="0000CC"/>
              </a:solidFill>
            </a:endParaRPr>
          </a:p>
        </p:txBody>
      </p:sp>
      <p:pic>
        <p:nvPicPr>
          <p:cNvPr id="4" name="Chart 17"/>
          <p:cNvPicPr/>
          <p:nvPr/>
        </p:nvPicPr>
        <p:blipFill>
          <a:blip r:embed="rId3"/>
          <a:srcRect b="-41"/>
          <a:stretch>
            <a:fillRect/>
          </a:stretch>
        </p:blipFill>
        <p:spPr bwMode="auto">
          <a:xfrm>
            <a:off x="3931920" y="3048000"/>
            <a:ext cx="51816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86200" y="5477470"/>
            <a:ext cx="52578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Structures generated by flat beds are comparatively more noticeable than structures related to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bedform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migration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/>
          <a:srcRect l="43389" t="29513" r="21805" b="10022"/>
          <a:stretch>
            <a:fillRect/>
          </a:stretch>
        </p:blipFill>
        <p:spPr bwMode="auto">
          <a:xfrm>
            <a:off x="228600" y="381000"/>
            <a:ext cx="2057399" cy="259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5"/>
          <a:srcRect l="43098" t="27698" r="16829" b="15827"/>
          <a:stretch>
            <a:fillRect/>
          </a:stretch>
        </p:blipFill>
        <p:spPr bwMode="auto">
          <a:xfrm>
            <a:off x="2286000" y="304800"/>
            <a:ext cx="228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6"/>
          <a:srcRect l="32311" t="29137" r="27375" b="12590"/>
          <a:stretch>
            <a:fillRect/>
          </a:stretch>
        </p:blipFill>
        <p:spPr bwMode="auto">
          <a:xfrm>
            <a:off x="4572000" y="381000"/>
            <a:ext cx="2399498" cy="2598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7"/>
          <a:srcRect l="32311" t="34532" r="27313" b="12181"/>
          <a:stretch>
            <a:fillRect/>
          </a:stretch>
        </p:blipFill>
        <p:spPr bwMode="auto">
          <a:xfrm>
            <a:off x="6972586" y="381000"/>
            <a:ext cx="2095214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76200" y="3048000"/>
            <a:ext cx="3810000" cy="3581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1-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(A)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Polymict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conglomerate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(B)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Scour and fill structure in sheet sandstone.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(C)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Rhythmic fining upward gradation in granular sandstone.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(D)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Crudely stratified conglomerate.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(E)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Matrix supported conglomerate showing normal grading with poorly defined stratification (GLA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).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(F)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Exposure of matrix supported conglomerate with ripped-up large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clast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(GLA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).2-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(A-C)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Horizontal and parallel laminations in PLSD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.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(D&amp;E)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Mega wavy bedding (PLSD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).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(F)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Wave induced asymmetrical ripples.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3-(A)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Intraformational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slumps (PLSD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(B)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Convolute lamination (SSD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).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(C)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Alternated layers of sheet sandstone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(SSD) and plane laminated sandstone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(PLSD) (Note : the contact between SSD and PLSD is marked by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megarippled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bed form).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(D)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Alternated layers of sheet sandstone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(SSD) and granular sandstone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(GSD) (Note : the contact between SSD and GSD is marked by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megarippled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bed form).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(E)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Wavy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erosional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contact between SSD and PLSD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4-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(A) P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lanar cross-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laminae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(B)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Trough cross-stratifications (RSD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 (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Herringbone cross-bedding in SSD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(D)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Mud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flasers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and laminated mud occurring as draped surface over ripple forms (RSD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 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(E)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Tabular cross-bedding in GSD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facies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90600" y="2743200"/>
            <a:ext cx="228600" cy="2286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1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352800" y="2743200"/>
            <a:ext cx="228600" cy="228600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2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38800" y="2743200"/>
            <a:ext cx="228600" cy="2286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3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924800" y="2667000"/>
            <a:ext cx="228600" cy="2286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4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14800" y="3779520"/>
            <a:ext cx="762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8900" y="3073400"/>
            <a:ext cx="228600" cy="228600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1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33400" y="4089400"/>
            <a:ext cx="228600" cy="228600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2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905000" y="4419600"/>
            <a:ext cx="228600" cy="228600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3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40000" y="5791200"/>
            <a:ext cx="228600" cy="228600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4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0" y="0"/>
            <a:ext cx="4114800" cy="5421916"/>
            <a:chOff x="1681" y="2608"/>
            <a:chExt cx="5136" cy="6768"/>
          </a:xfrm>
        </p:grpSpPr>
        <p:sp>
          <p:nvSpPr>
            <p:cNvPr id="73731" name="AutoShape 3"/>
            <p:cNvSpPr>
              <a:spLocks noChangeAspect="1" noChangeArrowheads="1"/>
            </p:cNvSpPr>
            <p:nvPr/>
          </p:nvSpPr>
          <p:spPr bwMode="auto">
            <a:xfrm>
              <a:off x="1681" y="2608"/>
              <a:ext cx="5136" cy="6768"/>
            </a:xfrm>
            <a:prstGeom prst="rect">
              <a:avLst/>
            </a:prstGeom>
            <a:noFill/>
            <a:ln w="6350">
              <a:solidFill>
                <a:srgbClr val="0070C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3732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20" y="4005"/>
              <a:ext cx="645" cy="153"/>
            </a:xfrm>
            <a:prstGeom prst="rect">
              <a:avLst/>
            </a:prstGeom>
            <a:noFill/>
          </p:spPr>
        </p:pic>
        <p:pic>
          <p:nvPicPr>
            <p:cNvPr id="7373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69" y="6001"/>
              <a:ext cx="412" cy="1138"/>
            </a:xfrm>
            <a:prstGeom prst="rect">
              <a:avLst/>
            </a:prstGeom>
            <a:noFill/>
          </p:spPr>
        </p:pic>
        <p:pic>
          <p:nvPicPr>
            <p:cNvPr id="73734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98" y="2889"/>
              <a:ext cx="345" cy="1240"/>
            </a:xfrm>
            <a:prstGeom prst="rect">
              <a:avLst/>
            </a:prstGeom>
            <a:noFill/>
          </p:spPr>
        </p:pic>
        <p:sp>
          <p:nvSpPr>
            <p:cNvPr id="73735" name="AutoShape 7"/>
            <p:cNvSpPr>
              <a:spLocks noChangeArrowheads="1"/>
            </p:cNvSpPr>
            <p:nvPr/>
          </p:nvSpPr>
          <p:spPr bwMode="auto">
            <a:xfrm rot="10800000">
              <a:off x="3900" y="3461"/>
              <a:ext cx="40" cy="50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36" name="AutoShape 8"/>
            <p:cNvSpPr>
              <a:spLocks noChangeArrowheads="1"/>
            </p:cNvSpPr>
            <p:nvPr/>
          </p:nvSpPr>
          <p:spPr bwMode="auto">
            <a:xfrm>
              <a:off x="3904" y="2933"/>
              <a:ext cx="44" cy="122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37" name="AutoShape 9"/>
            <p:cNvSpPr>
              <a:spLocks noChangeArrowheads="1"/>
            </p:cNvSpPr>
            <p:nvPr/>
          </p:nvSpPr>
          <p:spPr bwMode="auto">
            <a:xfrm rot="10800000">
              <a:off x="3906" y="3095"/>
              <a:ext cx="37" cy="20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3738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 l="-7072" t="7774"/>
            <a:stretch>
              <a:fillRect/>
            </a:stretch>
          </p:blipFill>
          <p:spPr bwMode="auto">
            <a:xfrm>
              <a:off x="2969" y="2729"/>
              <a:ext cx="599" cy="1429"/>
            </a:xfrm>
            <a:prstGeom prst="rect">
              <a:avLst/>
            </a:prstGeom>
            <a:noFill/>
          </p:spPr>
        </p:pic>
        <p:pic>
          <p:nvPicPr>
            <p:cNvPr id="73739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14" y="5206"/>
              <a:ext cx="452" cy="1249"/>
            </a:xfrm>
            <a:prstGeom prst="rect">
              <a:avLst/>
            </a:prstGeom>
            <a:noFill/>
          </p:spPr>
        </p:pic>
        <p:sp>
          <p:nvSpPr>
            <p:cNvPr id="73740" name="AutoShape 12"/>
            <p:cNvSpPr>
              <a:spLocks noChangeArrowheads="1"/>
            </p:cNvSpPr>
            <p:nvPr/>
          </p:nvSpPr>
          <p:spPr bwMode="auto">
            <a:xfrm rot="10800000">
              <a:off x="2427" y="5631"/>
              <a:ext cx="32" cy="302"/>
            </a:xfrm>
            <a:prstGeom prst="triangle">
              <a:avLst>
                <a:gd name="adj" fmla="val 20546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1" name="AutoShape 13"/>
            <p:cNvSpPr>
              <a:spLocks noChangeArrowheads="1"/>
            </p:cNvSpPr>
            <p:nvPr/>
          </p:nvSpPr>
          <p:spPr bwMode="auto">
            <a:xfrm>
              <a:off x="2432" y="5978"/>
              <a:ext cx="34" cy="449"/>
            </a:xfrm>
            <a:prstGeom prst="triangle">
              <a:avLst>
                <a:gd name="adj" fmla="val 2105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2" name="Freeform 14"/>
            <p:cNvSpPr>
              <a:spLocks/>
            </p:cNvSpPr>
            <p:nvPr/>
          </p:nvSpPr>
          <p:spPr bwMode="auto">
            <a:xfrm>
              <a:off x="4010" y="4759"/>
              <a:ext cx="494" cy="468"/>
            </a:xfrm>
            <a:custGeom>
              <a:avLst/>
              <a:gdLst/>
              <a:ahLst/>
              <a:cxnLst>
                <a:cxn ang="0">
                  <a:pos x="1068" y="0"/>
                </a:cxn>
                <a:cxn ang="0">
                  <a:pos x="1101" y="36"/>
                </a:cxn>
                <a:cxn ang="0">
                  <a:pos x="1128" y="81"/>
                </a:cxn>
                <a:cxn ang="0">
                  <a:pos x="1138" y="153"/>
                </a:cxn>
                <a:cxn ang="0">
                  <a:pos x="1128" y="259"/>
                </a:cxn>
                <a:cxn ang="0">
                  <a:pos x="1099" y="321"/>
                </a:cxn>
                <a:cxn ang="0">
                  <a:pos x="1056" y="357"/>
                </a:cxn>
                <a:cxn ang="0">
                  <a:pos x="1010" y="391"/>
                </a:cxn>
                <a:cxn ang="0">
                  <a:pos x="964" y="405"/>
                </a:cxn>
                <a:cxn ang="0">
                  <a:pos x="926" y="432"/>
                </a:cxn>
                <a:cxn ang="0">
                  <a:pos x="897" y="453"/>
                </a:cxn>
                <a:cxn ang="0">
                  <a:pos x="808" y="468"/>
                </a:cxn>
                <a:cxn ang="0">
                  <a:pos x="758" y="470"/>
                </a:cxn>
                <a:cxn ang="0">
                  <a:pos x="700" y="487"/>
                </a:cxn>
                <a:cxn ang="0">
                  <a:pos x="669" y="511"/>
                </a:cxn>
                <a:cxn ang="0">
                  <a:pos x="652" y="545"/>
                </a:cxn>
                <a:cxn ang="0">
                  <a:pos x="650" y="571"/>
                </a:cxn>
                <a:cxn ang="0">
                  <a:pos x="650" y="593"/>
                </a:cxn>
                <a:cxn ang="0">
                  <a:pos x="638" y="617"/>
                </a:cxn>
                <a:cxn ang="0">
                  <a:pos x="633" y="638"/>
                </a:cxn>
                <a:cxn ang="0">
                  <a:pos x="619" y="662"/>
                </a:cxn>
                <a:cxn ang="0">
                  <a:pos x="612" y="684"/>
                </a:cxn>
                <a:cxn ang="0">
                  <a:pos x="578" y="710"/>
                </a:cxn>
                <a:cxn ang="0">
                  <a:pos x="540" y="734"/>
                </a:cxn>
                <a:cxn ang="0">
                  <a:pos x="470" y="787"/>
                </a:cxn>
                <a:cxn ang="0">
                  <a:pos x="422" y="809"/>
                </a:cxn>
                <a:cxn ang="0">
                  <a:pos x="374" y="849"/>
                </a:cxn>
                <a:cxn ang="0">
                  <a:pos x="336" y="873"/>
                </a:cxn>
                <a:cxn ang="0">
                  <a:pos x="0" y="1080"/>
                </a:cxn>
              </a:cxnLst>
              <a:rect l="0" t="0" r="r" b="b"/>
              <a:pathLst>
                <a:path w="1138" h="1080">
                  <a:moveTo>
                    <a:pt x="1068" y="0"/>
                  </a:moveTo>
                  <a:cubicBezTo>
                    <a:pt x="1079" y="11"/>
                    <a:pt x="1091" y="23"/>
                    <a:pt x="1101" y="36"/>
                  </a:cubicBezTo>
                  <a:cubicBezTo>
                    <a:pt x="1111" y="49"/>
                    <a:pt x="1122" y="61"/>
                    <a:pt x="1128" y="81"/>
                  </a:cubicBezTo>
                  <a:cubicBezTo>
                    <a:pt x="1134" y="101"/>
                    <a:pt x="1138" y="123"/>
                    <a:pt x="1138" y="153"/>
                  </a:cubicBezTo>
                  <a:cubicBezTo>
                    <a:pt x="1138" y="183"/>
                    <a:pt x="1134" y="231"/>
                    <a:pt x="1128" y="259"/>
                  </a:cubicBezTo>
                  <a:cubicBezTo>
                    <a:pt x="1122" y="287"/>
                    <a:pt x="1111" y="305"/>
                    <a:pt x="1099" y="321"/>
                  </a:cubicBezTo>
                  <a:cubicBezTo>
                    <a:pt x="1087" y="337"/>
                    <a:pt x="1071" y="345"/>
                    <a:pt x="1056" y="357"/>
                  </a:cubicBezTo>
                  <a:cubicBezTo>
                    <a:pt x="1041" y="369"/>
                    <a:pt x="1025" y="383"/>
                    <a:pt x="1010" y="391"/>
                  </a:cubicBezTo>
                  <a:cubicBezTo>
                    <a:pt x="995" y="399"/>
                    <a:pt x="978" y="398"/>
                    <a:pt x="964" y="405"/>
                  </a:cubicBezTo>
                  <a:cubicBezTo>
                    <a:pt x="950" y="412"/>
                    <a:pt x="937" y="424"/>
                    <a:pt x="926" y="432"/>
                  </a:cubicBezTo>
                  <a:cubicBezTo>
                    <a:pt x="915" y="440"/>
                    <a:pt x="917" y="447"/>
                    <a:pt x="897" y="453"/>
                  </a:cubicBezTo>
                  <a:cubicBezTo>
                    <a:pt x="877" y="459"/>
                    <a:pt x="831" y="465"/>
                    <a:pt x="808" y="468"/>
                  </a:cubicBezTo>
                  <a:cubicBezTo>
                    <a:pt x="785" y="471"/>
                    <a:pt x="776" y="467"/>
                    <a:pt x="758" y="470"/>
                  </a:cubicBezTo>
                  <a:cubicBezTo>
                    <a:pt x="740" y="473"/>
                    <a:pt x="715" y="480"/>
                    <a:pt x="700" y="487"/>
                  </a:cubicBezTo>
                  <a:cubicBezTo>
                    <a:pt x="685" y="494"/>
                    <a:pt x="677" y="501"/>
                    <a:pt x="669" y="511"/>
                  </a:cubicBezTo>
                  <a:cubicBezTo>
                    <a:pt x="661" y="521"/>
                    <a:pt x="655" y="535"/>
                    <a:pt x="652" y="545"/>
                  </a:cubicBezTo>
                  <a:cubicBezTo>
                    <a:pt x="649" y="555"/>
                    <a:pt x="650" y="563"/>
                    <a:pt x="650" y="571"/>
                  </a:cubicBezTo>
                  <a:cubicBezTo>
                    <a:pt x="650" y="579"/>
                    <a:pt x="652" y="585"/>
                    <a:pt x="650" y="593"/>
                  </a:cubicBezTo>
                  <a:cubicBezTo>
                    <a:pt x="648" y="601"/>
                    <a:pt x="641" y="610"/>
                    <a:pt x="638" y="617"/>
                  </a:cubicBezTo>
                  <a:cubicBezTo>
                    <a:pt x="635" y="624"/>
                    <a:pt x="636" y="631"/>
                    <a:pt x="633" y="638"/>
                  </a:cubicBezTo>
                  <a:cubicBezTo>
                    <a:pt x="630" y="645"/>
                    <a:pt x="622" y="654"/>
                    <a:pt x="619" y="662"/>
                  </a:cubicBezTo>
                  <a:cubicBezTo>
                    <a:pt x="616" y="670"/>
                    <a:pt x="619" y="676"/>
                    <a:pt x="612" y="684"/>
                  </a:cubicBezTo>
                  <a:cubicBezTo>
                    <a:pt x="605" y="692"/>
                    <a:pt x="590" y="702"/>
                    <a:pt x="578" y="710"/>
                  </a:cubicBezTo>
                  <a:cubicBezTo>
                    <a:pt x="566" y="718"/>
                    <a:pt x="558" y="721"/>
                    <a:pt x="540" y="734"/>
                  </a:cubicBezTo>
                  <a:cubicBezTo>
                    <a:pt x="522" y="747"/>
                    <a:pt x="490" y="774"/>
                    <a:pt x="470" y="787"/>
                  </a:cubicBezTo>
                  <a:cubicBezTo>
                    <a:pt x="450" y="800"/>
                    <a:pt x="438" y="799"/>
                    <a:pt x="422" y="809"/>
                  </a:cubicBezTo>
                  <a:cubicBezTo>
                    <a:pt x="406" y="819"/>
                    <a:pt x="388" y="838"/>
                    <a:pt x="374" y="849"/>
                  </a:cubicBezTo>
                  <a:cubicBezTo>
                    <a:pt x="360" y="860"/>
                    <a:pt x="398" y="835"/>
                    <a:pt x="336" y="873"/>
                  </a:cubicBezTo>
                  <a:cubicBezTo>
                    <a:pt x="274" y="911"/>
                    <a:pt x="137" y="995"/>
                    <a:pt x="0" y="108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3" name="Freeform 15"/>
            <p:cNvSpPr>
              <a:spLocks/>
            </p:cNvSpPr>
            <p:nvPr/>
          </p:nvSpPr>
          <p:spPr bwMode="auto">
            <a:xfrm>
              <a:off x="3326" y="5227"/>
              <a:ext cx="683" cy="387"/>
            </a:xfrm>
            <a:custGeom>
              <a:avLst/>
              <a:gdLst/>
              <a:ahLst/>
              <a:cxnLst>
                <a:cxn ang="0">
                  <a:pos x="1575" y="0"/>
                </a:cxn>
                <a:cxn ang="0">
                  <a:pos x="1022" y="343"/>
                </a:cxn>
                <a:cxn ang="0">
                  <a:pos x="970" y="377"/>
                </a:cxn>
                <a:cxn ang="0">
                  <a:pos x="903" y="405"/>
                </a:cxn>
                <a:cxn ang="0">
                  <a:pos x="780" y="473"/>
                </a:cxn>
                <a:cxn ang="0">
                  <a:pos x="711" y="506"/>
                </a:cxn>
                <a:cxn ang="0">
                  <a:pos x="603" y="569"/>
                </a:cxn>
                <a:cxn ang="0">
                  <a:pos x="535" y="602"/>
                </a:cxn>
                <a:cxn ang="0">
                  <a:pos x="475" y="638"/>
                </a:cxn>
                <a:cxn ang="0">
                  <a:pos x="415" y="657"/>
                </a:cxn>
                <a:cxn ang="0">
                  <a:pos x="336" y="667"/>
                </a:cxn>
                <a:cxn ang="0">
                  <a:pos x="271" y="674"/>
                </a:cxn>
                <a:cxn ang="0">
                  <a:pos x="207" y="684"/>
                </a:cxn>
                <a:cxn ang="0">
                  <a:pos x="135" y="708"/>
                </a:cxn>
                <a:cxn ang="0">
                  <a:pos x="115" y="741"/>
                </a:cxn>
                <a:cxn ang="0">
                  <a:pos x="125" y="775"/>
                </a:cxn>
                <a:cxn ang="0">
                  <a:pos x="127" y="792"/>
                </a:cxn>
                <a:cxn ang="0">
                  <a:pos x="123" y="811"/>
                </a:cxn>
                <a:cxn ang="0">
                  <a:pos x="84" y="821"/>
                </a:cxn>
                <a:cxn ang="0">
                  <a:pos x="58" y="849"/>
                </a:cxn>
                <a:cxn ang="0">
                  <a:pos x="0" y="893"/>
                </a:cxn>
              </a:cxnLst>
              <a:rect l="0" t="0" r="r" b="b"/>
              <a:pathLst>
                <a:path w="1575" h="893">
                  <a:moveTo>
                    <a:pt x="1575" y="0"/>
                  </a:moveTo>
                  <a:cubicBezTo>
                    <a:pt x="1349" y="140"/>
                    <a:pt x="1123" y="280"/>
                    <a:pt x="1022" y="343"/>
                  </a:cubicBezTo>
                  <a:cubicBezTo>
                    <a:pt x="921" y="406"/>
                    <a:pt x="990" y="367"/>
                    <a:pt x="970" y="377"/>
                  </a:cubicBezTo>
                  <a:cubicBezTo>
                    <a:pt x="950" y="387"/>
                    <a:pt x="935" y="389"/>
                    <a:pt x="903" y="405"/>
                  </a:cubicBezTo>
                  <a:cubicBezTo>
                    <a:pt x="871" y="421"/>
                    <a:pt x="812" y="456"/>
                    <a:pt x="780" y="473"/>
                  </a:cubicBezTo>
                  <a:cubicBezTo>
                    <a:pt x="748" y="490"/>
                    <a:pt x="741" y="490"/>
                    <a:pt x="711" y="506"/>
                  </a:cubicBezTo>
                  <a:cubicBezTo>
                    <a:pt x="681" y="522"/>
                    <a:pt x="632" y="553"/>
                    <a:pt x="603" y="569"/>
                  </a:cubicBezTo>
                  <a:cubicBezTo>
                    <a:pt x="574" y="585"/>
                    <a:pt x="556" y="591"/>
                    <a:pt x="535" y="602"/>
                  </a:cubicBezTo>
                  <a:cubicBezTo>
                    <a:pt x="514" y="613"/>
                    <a:pt x="495" y="629"/>
                    <a:pt x="475" y="638"/>
                  </a:cubicBezTo>
                  <a:cubicBezTo>
                    <a:pt x="455" y="647"/>
                    <a:pt x="438" y="652"/>
                    <a:pt x="415" y="657"/>
                  </a:cubicBezTo>
                  <a:cubicBezTo>
                    <a:pt x="392" y="662"/>
                    <a:pt x="360" y="664"/>
                    <a:pt x="336" y="667"/>
                  </a:cubicBezTo>
                  <a:cubicBezTo>
                    <a:pt x="312" y="670"/>
                    <a:pt x="292" y="671"/>
                    <a:pt x="271" y="674"/>
                  </a:cubicBezTo>
                  <a:cubicBezTo>
                    <a:pt x="250" y="677"/>
                    <a:pt x="230" y="678"/>
                    <a:pt x="207" y="684"/>
                  </a:cubicBezTo>
                  <a:cubicBezTo>
                    <a:pt x="184" y="690"/>
                    <a:pt x="150" y="698"/>
                    <a:pt x="135" y="708"/>
                  </a:cubicBezTo>
                  <a:cubicBezTo>
                    <a:pt x="120" y="718"/>
                    <a:pt x="117" y="730"/>
                    <a:pt x="115" y="741"/>
                  </a:cubicBezTo>
                  <a:cubicBezTo>
                    <a:pt x="113" y="752"/>
                    <a:pt x="123" y="767"/>
                    <a:pt x="125" y="775"/>
                  </a:cubicBezTo>
                  <a:cubicBezTo>
                    <a:pt x="127" y="783"/>
                    <a:pt x="127" y="786"/>
                    <a:pt x="127" y="792"/>
                  </a:cubicBezTo>
                  <a:cubicBezTo>
                    <a:pt x="127" y="798"/>
                    <a:pt x="130" y="806"/>
                    <a:pt x="123" y="811"/>
                  </a:cubicBezTo>
                  <a:cubicBezTo>
                    <a:pt x="116" y="816"/>
                    <a:pt x="95" y="815"/>
                    <a:pt x="84" y="821"/>
                  </a:cubicBezTo>
                  <a:cubicBezTo>
                    <a:pt x="73" y="827"/>
                    <a:pt x="72" y="837"/>
                    <a:pt x="58" y="849"/>
                  </a:cubicBezTo>
                  <a:cubicBezTo>
                    <a:pt x="44" y="861"/>
                    <a:pt x="22" y="877"/>
                    <a:pt x="0" y="893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4" name="Freeform 16"/>
            <p:cNvSpPr>
              <a:spLocks/>
            </p:cNvSpPr>
            <p:nvPr/>
          </p:nvSpPr>
          <p:spPr bwMode="auto">
            <a:xfrm>
              <a:off x="3194" y="5611"/>
              <a:ext cx="136" cy="246"/>
            </a:xfrm>
            <a:custGeom>
              <a:avLst/>
              <a:gdLst/>
              <a:ahLst/>
              <a:cxnLst>
                <a:cxn ang="0">
                  <a:pos x="312" y="0"/>
                </a:cxn>
                <a:cxn ang="0">
                  <a:pos x="282" y="27"/>
                </a:cxn>
                <a:cxn ang="0">
                  <a:pos x="266" y="53"/>
                </a:cxn>
                <a:cxn ang="0">
                  <a:pos x="242" y="89"/>
                </a:cxn>
                <a:cxn ang="0">
                  <a:pos x="209" y="137"/>
                </a:cxn>
                <a:cxn ang="0">
                  <a:pos x="187" y="180"/>
                </a:cxn>
                <a:cxn ang="0">
                  <a:pos x="163" y="214"/>
                </a:cxn>
                <a:cxn ang="0">
                  <a:pos x="134" y="228"/>
                </a:cxn>
                <a:cxn ang="0">
                  <a:pos x="118" y="257"/>
                </a:cxn>
                <a:cxn ang="0">
                  <a:pos x="79" y="327"/>
                </a:cxn>
                <a:cxn ang="0">
                  <a:pos x="58" y="377"/>
                </a:cxn>
                <a:cxn ang="0">
                  <a:pos x="48" y="427"/>
                </a:cxn>
                <a:cxn ang="0">
                  <a:pos x="29" y="478"/>
                </a:cxn>
                <a:cxn ang="0">
                  <a:pos x="10" y="531"/>
                </a:cxn>
                <a:cxn ang="0">
                  <a:pos x="0" y="567"/>
                </a:cxn>
              </a:cxnLst>
              <a:rect l="0" t="0" r="r" b="b"/>
              <a:pathLst>
                <a:path w="312" h="567">
                  <a:moveTo>
                    <a:pt x="312" y="0"/>
                  </a:moveTo>
                  <a:cubicBezTo>
                    <a:pt x="301" y="9"/>
                    <a:pt x="290" y="18"/>
                    <a:pt x="282" y="27"/>
                  </a:cubicBezTo>
                  <a:cubicBezTo>
                    <a:pt x="274" y="36"/>
                    <a:pt x="273" y="43"/>
                    <a:pt x="266" y="53"/>
                  </a:cubicBezTo>
                  <a:cubicBezTo>
                    <a:pt x="259" y="63"/>
                    <a:pt x="252" y="75"/>
                    <a:pt x="242" y="89"/>
                  </a:cubicBezTo>
                  <a:cubicBezTo>
                    <a:pt x="232" y="103"/>
                    <a:pt x="218" y="122"/>
                    <a:pt x="209" y="137"/>
                  </a:cubicBezTo>
                  <a:cubicBezTo>
                    <a:pt x="200" y="152"/>
                    <a:pt x="195" y="167"/>
                    <a:pt x="187" y="180"/>
                  </a:cubicBezTo>
                  <a:cubicBezTo>
                    <a:pt x="179" y="193"/>
                    <a:pt x="172" y="206"/>
                    <a:pt x="163" y="214"/>
                  </a:cubicBezTo>
                  <a:cubicBezTo>
                    <a:pt x="154" y="222"/>
                    <a:pt x="142" y="221"/>
                    <a:pt x="134" y="228"/>
                  </a:cubicBezTo>
                  <a:cubicBezTo>
                    <a:pt x="126" y="235"/>
                    <a:pt x="127" y="241"/>
                    <a:pt x="118" y="257"/>
                  </a:cubicBezTo>
                  <a:cubicBezTo>
                    <a:pt x="109" y="273"/>
                    <a:pt x="89" y="307"/>
                    <a:pt x="79" y="327"/>
                  </a:cubicBezTo>
                  <a:cubicBezTo>
                    <a:pt x="69" y="347"/>
                    <a:pt x="63" y="360"/>
                    <a:pt x="58" y="377"/>
                  </a:cubicBezTo>
                  <a:cubicBezTo>
                    <a:pt x="53" y="394"/>
                    <a:pt x="53" y="410"/>
                    <a:pt x="48" y="427"/>
                  </a:cubicBezTo>
                  <a:cubicBezTo>
                    <a:pt x="43" y="444"/>
                    <a:pt x="35" y="461"/>
                    <a:pt x="29" y="478"/>
                  </a:cubicBezTo>
                  <a:cubicBezTo>
                    <a:pt x="23" y="495"/>
                    <a:pt x="15" y="516"/>
                    <a:pt x="10" y="531"/>
                  </a:cubicBezTo>
                  <a:cubicBezTo>
                    <a:pt x="5" y="546"/>
                    <a:pt x="2" y="556"/>
                    <a:pt x="0" y="567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5" name="Freeform 17"/>
            <p:cNvSpPr>
              <a:spLocks/>
            </p:cNvSpPr>
            <p:nvPr/>
          </p:nvSpPr>
          <p:spPr bwMode="auto">
            <a:xfrm>
              <a:off x="3179" y="5858"/>
              <a:ext cx="726" cy="404"/>
            </a:xfrm>
            <a:custGeom>
              <a:avLst/>
              <a:gdLst/>
              <a:ahLst/>
              <a:cxnLst>
                <a:cxn ang="0">
                  <a:pos x="35" y="31"/>
                </a:cxn>
                <a:cxn ang="0">
                  <a:pos x="5" y="129"/>
                </a:cxn>
                <a:cxn ang="0">
                  <a:pos x="5" y="206"/>
                </a:cxn>
                <a:cxn ang="0">
                  <a:pos x="5" y="300"/>
                </a:cxn>
                <a:cxn ang="0">
                  <a:pos x="35" y="379"/>
                </a:cxn>
                <a:cxn ang="0">
                  <a:pos x="66" y="453"/>
                </a:cxn>
                <a:cxn ang="0">
                  <a:pos x="105" y="501"/>
                </a:cxn>
                <a:cxn ang="0">
                  <a:pos x="114" y="535"/>
                </a:cxn>
                <a:cxn ang="0">
                  <a:pos x="153" y="544"/>
                </a:cxn>
                <a:cxn ang="0">
                  <a:pos x="181" y="532"/>
                </a:cxn>
                <a:cxn ang="0">
                  <a:pos x="160" y="571"/>
                </a:cxn>
                <a:cxn ang="0">
                  <a:pos x="117" y="626"/>
                </a:cxn>
                <a:cxn ang="0">
                  <a:pos x="109" y="674"/>
                </a:cxn>
                <a:cxn ang="0">
                  <a:pos x="136" y="722"/>
                </a:cxn>
                <a:cxn ang="0">
                  <a:pos x="179" y="717"/>
                </a:cxn>
                <a:cxn ang="0">
                  <a:pos x="229" y="679"/>
                </a:cxn>
                <a:cxn ang="0">
                  <a:pos x="277" y="688"/>
                </a:cxn>
                <a:cxn ang="0">
                  <a:pos x="347" y="688"/>
                </a:cxn>
                <a:cxn ang="0">
                  <a:pos x="400" y="667"/>
                </a:cxn>
                <a:cxn ang="0">
                  <a:pos x="397" y="696"/>
                </a:cxn>
                <a:cxn ang="0">
                  <a:pos x="371" y="746"/>
                </a:cxn>
                <a:cxn ang="0">
                  <a:pos x="347" y="789"/>
                </a:cxn>
                <a:cxn ang="0">
                  <a:pos x="378" y="840"/>
                </a:cxn>
                <a:cxn ang="0">
                  <a:pos x="433" y="840"/>
                </a:cxn>
                <a:cxn ang="0">
                  <a:pos x="462" y="816"/>
                </a:cxn>
                <a:cxn ang="0">
                  <a:pos x="597" y="703"/>
                </a:cxn>
                <a:cxn ang="0">
                  <a:pos x="652" y="710"/>
                </a:cxn>
                <a:cxn ang="0">
                  <a:pos x="853" y="904"/>
                </a:cxn>
                <a:cxn ang="0">
                  <a:pos x="909" y="912"/>
                </a:cxn>
                <a:cxn ang="0">
                  <a:pos x="945" y="866"/>
                </a:cxn>
                <a:cxn ang="0">
                  <a:pos x="945" y="828"/>
                </a:cxn>
                <a:cxn ang="0">
                  <a:pos x="928" y="770"/>
                </a:cxn>
                <a:cxn ang="0">
                  <a:pos x="1019" y="655"/>
                </a:cxn>
                <a:cxn ang="0">
                  <a:pos x="1038" y="600"/>
                </a:cxn>
                <a:cxn ang="0">
                  <a:pos x="1007" y="559"/>
                </a:cxn>
                <a:cxn ang="0">
                  <a:pos x="978" y="513"/>
                </a:cxn>
                <a:cxn ang="0">
                  <a:pos x="990" y="453"/>
                </a:cxn>
                <a:cxn ang="0">
                  <a:pos x="1048" y="434"/>
                </a:cxn>
                <a:cxn ang="0">
                  <a:pos x="1081" y="429"/>
                </a:cxn>
                <a:cxn ang="0">
                  <a:pos x="1132" y="403"/>
                </a:cxn>
                <a:cxn ang="0">
                  <a:pos x="1192" y="456"/>
                </a:cxn>
                <a:cxn ang="0">
                  <a:pos x="1161" y="504"/>
                </a:cxn>
                <a:cxn ang="0">
                  <a:pos x="1144" y="554"/>
                </a:cxn>
                <a:cxn ang="0">
                  <a:pos x="1122" y="614"/>
                </a:cxn>
                <a:cxn ang="0">
                  <a:pos x="1113" y="660"/>
                </a:cxn>
                <a:cxn ang="0">
                  <a:pos x="1103" y="746"/>
                </a:cxn>
                <a:cxn ang="0">
                  <a:pos x="1096" y="796"/>
                </a:cxn>
                <a:cxn ang="0">
                  <a:pos x="1103" y="849"/>
                </a:cxn>
                <a:cxn ang="0">
                  <a:pos x="1151" y="861"/>
                </a:cxn>
                <a:cxn ang="0">
                  <a:pos x="1209" y="835"/>
                </a:cxn>
                <a:cxn ang="0">
                  <a:pos x="1288" y="859"/>
                </a:cxn>
                <a:cxn ang="0">
                  <a:pos x="1352" y="878"/>
                </a:cxn>
                <a:cxn ang="0">
                  <a:pos x="1386" y="864"/>
                </a:cxn>
                <a:cxn ang="0">
                  <a:pos x="1374" y="825"/>
                </a:cxn>
                <a:cxn ang="0">
                  <a:pos x="1336" y="760"/>
                </a:cxn>
                <a:cxn ang="0">
                  <a:pos x="1456" y="571"/>
                </a:cxn>
                <a:cxn ang="0">
                  <a:pos x="1573" y="441"/>
                </a:cxn>
                <a:cxn ang="0">
                  <a:pos x="1588" y="376"/>
                </a:cxn>
                <a:cxn ang="0">
                  <a:pos x="1614" y="307"/>
                </a:cxn>
                <a:cxn ang="0">
                  <a:pos x="1661" y="369"/>
                </a:cxn>
              </a:cxnLst>
              <a:rect l="0" t="0" r="r" b="b"/>
              <a:pathLst>
                <a:path w="1674" h="932">
                  <a:moveTo>
                    <a:pt x="35" y="0"/>
                  </a:moveTo>
                  <a:cubicBezTo>
                    <a:pt x="37" y="8"/>
                    <a:pt x="40" y="16"/>
                    <a:pt x="35" y="31"/>
                  </a:cubicBezTo>
                  <a:cubicBezTo>
                    <a:pt x="30" y="46"/>
                    <a:pt x="10" y="77"/>
                    <a:pt x="5" y="93"/>
                  </a:cubicBezTo>
                  <a:cubicBezTo>
                    <a:pt x="0" y="109"/>
                    <a:pt x="5" y="117"/>
                    <a:pt x="5" y="129"/>
                  </a:cubicBezTo>
                  <a:cubicBezTo>
                    <a:pt x="5" y="141"/>
                    <a:pt x="5" y="150"/>
                    <a:pt x="5" y="163"/>
                  </a:cubicBezTo>
                  <a:cubicBezTo>
                    <a:pt x="5" y="176"/>
                    <a:pt x="5" y="189"/>
                    <a:pt x="5" y="206"/>
                  </a:cubicBezTo>
                  <a:cubicBezTo>
                    <a:pt x="5" y="223"/>
                    <a:pt x="5" y="248"/>
                    <a:pt x="5" y="264"/>
                  </a:cubicBezTo>
                  <a:cubicBezTo>
                    <a:pt x="5" y="280"/>
                    <a:pt x="5" y="289"/>
                    <a:pt x="5" y="300"/>
                  </a:cubicBezTo>
                  <a:cubicBezTo>
                    <a:pt x="5" y="311"/>
                    <a:pt x="0" y="320"/>
                    <a:pt x="5" y="333"/>
                  </a:cubicBezTo>
                  <a:cubicBezTo>
                    <a:pt x="10" y="346"/>
                    <a:pt x="28" y="365"/>
                    <a:pt x="35" y="379"/>
                  </a:cubicBezTo>
                  <a:cubicBezTo>
                    <a:pt x="42" y="393"/>
                    <a:pt x="42" y="405"/>
                    <a:pt x="47" y="417"/>
                  </a:cubicBezTo>
                  <a:cubicBezTo>
                    <a:pt x="52" y="429"/>
                    <a:pt x="59" y="442"/>
                    <a:pt x="66" y="453"/>
                  </a:cubicBezTo>
                  <a:cubicBezTo>
                    <a:pt x="73" y="464"/>
                    <a:pt x="83" y="474"/>
                    <a:pt x="90" y="482"/>
                  </a:cubicBezTo>
                  <a:cubicBezTo>
                    <a:pt x="97" y="490"/>
                    <a:pt x="102" y="495"/>
                    <a:pt x="105" y="501"/>
                  </a:cubicBezTo>
                  <a:cubicBezTo>
                    <a:pt x="108" y="507"/>
                    <a:pt x="108" y="514"/>
                    <a:pt x="109" y="520"/>
                  </a:cubicBezTo>
                  <a:cubicBezTo>
                    <a:pt x="110" y="526"/>
                    <a:pt x="111" y="531"/>
                    <a:pt x="114" y="535"/>
                  </a:cubicBezTo>
                  <a:cubicBezTo>
                    <a:pt x="117" y="539"/>
                    <a:pt x="123" y="543"/>
                    <a:pt x="129" y="544"/>
                  </a:cubicBezTo>
                  <a:cubicBezTo>
                    <a:pt x="135" y="545"/>
                    <a:pt x="147" y="545"/>
                    <a:pt x="153" y="544"/>
                  </a:cubicBezTo>
                  <a:cubicBezTo>
                    <a:pt x="159" y="543"/>
                    <a:pt x="160" y="537"/>
                    <a:pt x="165" y="535"/>
                  </a:cubicBezTo>
                  <a:cubicBezTo>
                    <a:pt x="170" y="533"/>
                    <a:pt x="179" y="529"/>
                    <a:pt x="181" y="532"/>
                  </a:cubicBezTo>
                  <a:cubicBezTo>
                    <a:pt x="183" y="535"/>
                    <a:pt x="180" y="548"/>
                    <a:pt x="177" y="554"/>
                  </a:cubicBezTo>
                  <a:cubicBezTo>
                    <a:pt x="174" y="560"/>
                    <a:pt x="164" y="564"/>
                    <a:pt x="160" y="571"/>
                  </a:cubicBezTo>
                  <a:cubicBezTo>
                    <a:pt x="156" y="578"/>
                    <a:pt x="157" y="586"/>
                    <a:pt x="150" y="595"/>
                  </a:cubicBezTo>
                  <a:cubicBezTo>
                    <a:pt x="143" y="604"/>
                    <a:pt x="123" y="617"/>
                    <a:pt x="117" y="626"/>
                  </a:cubicBezTo>
                  <a:cubicBezTo>
                    <a:pt x="111" y="635"/>
                    <a:pt x="115" y="644"/>
                    <a:pt x="114" y="652"/>
                  </a:cubicBezTo>
                  <a:cubicBezTo>
                    <a:pt x="113" y="660"/>
                    <a:pt x="109" y="666"/>
                    <a:pt x="109" y="674"/>
                  </a:cubicBezTo>
                  <a:cubicBezTo>
                    <a:pt x="109" y="682"/>
                    <a:pt x="113" y="692"/>
                    <a:pt x="117" y="700"/>
                  </a:cubicBezTo>
                  <a:cubicBezTo>
                    <a:pt x="121" y="708"/>
                    <a:pt x="131" y="717"/>
                    <a:pt x="136" y="722"/>
                  </a:cubicBezTo>
                  <a:cubicBezTo>
                    <a:pt x="141" y="727"/>
                    <a:pt x="143" y="730"/>
                    <a:pt x="150" y="729"/>
                  </a:cubicBezTo>
                  <a:cubicBezTo>
                    <a:pt x="157" y="728"/>
                    <a:pt x="170" y="724"/>
                    <a:pt x="179" y="717"/>
                  </a:cubicBezTo>
                  <a:cubicBezTo>
                    <a:pt x="188" y="710"/>
                    <a:pt x="197" y="694"/>
                    <a:pt x="205" y="688"/>
                  </a:cubicBezTo>
                  <a:cubicBezTo>
                    <a:pt x="213" y="682"/>
                    <a:pt x="221" y="682"/>
                    <a:pt x="229" y="679"/>
                  </a:cubicBezTo>
                  <a:cubicBezTo>
                    <a:pt x="237" y="676"/>
                    <a:pt x="245" y="670"/>
                    <a:pt x="253" y="672"/>
                  </a:cubicBezTo>
                  <a:cubicBezTo>
                    <a:pt x="261" y="674"/>
                    <a:pt x="264" y="684"/>
                    <a:pt x="277" y="688"/>
                  </a:cubicBezTo>
                  <a:cubicBezTo>
                    <a:pt x="290" y="692"/>
                    <a:pt x="318" y="693"/>
                    <a:pt x="330" y="693"/>
                  </a:cubicBezTo>
                  <a:cubicBezTo>
                    <a:pt x="342" y="693"/>
                    <a:pt x="340" y="689"/>
                    <a:pt x="347" y="688"/>
                  </a:cubicBezTo>
                  <a:cubicBezTo>
                    <a:pt x="354" y="687"/>
                    <a:pt x="362" y="687"/>
                    <a:pt x="371" y="684"/>
                  </a:cubicBezTo>
                  <a:cubicBezTo>
                    <a:pt x="380" y="681"/>
                    <a:pt x="392" y="671"/>
                    <a:pt x="400" y="667"/>
                  </a:cubicBezTo>
                  <a:cubicBezTo>
                    <a:pt x="408" y="663"/>
                    <a:pt x="417" y="655"/>
                    <a:pt x="417" y="660"/>
                  </a:cubicBezTo>
                  <a:cubicBezTo>
                    <a:pt x="417" y="665"/>
                    <a:pt x="403" y="686"/>
                    <a:pt x="397" y="696"/>
                  </a:cubicBezTo>
                  <a:cubicBezTo>
                    <a:pt x="391" y="706"/>
                    <a:pt x="385" y="714"/>
                    <a:pt x="381" y="722"/>
                  </a:cubicBezTo>
                  <a:cubicBezTo>
                    <a:pt x="377" y="730"/>
                    <a:pt x="377" y="740"/>
                    <a:pt x="371" y="746"/>
                  </a:cubicBezTo>
                  <a:cubicBezTo>
                    <a:pt x="365" y="752"/>
                    <a:pt x="351" y="753"/>
                    <a:pt x="347" y="760"/>
                  </a:cubicBezTo>
                  <a:cubicBezTo>
                    <a:pt x="343" y="767"/>
                    <a:pt x="347" y="779"/>
                    <a:pt x="347" y="789"/>
                  </a:cubicBezTo>
                  <a:cubicBezTo>
                    <a:pt x="347" y="799"/>
                    <a:pt x="342" y="815"/>
                    <a:pt x="347" y="823"/>
                  </a:cubicBezTo>
                  <a:cubicBezTo>
                    <a:pt x="352" y="831"/>
                    <a:pt x="367" y="837"/>
                    <a:pt x="378" y="840"/>
                  </a:cubicBezTo>
                  <a:cubicBezTo>
                    <a:pt x="389" y="843"/>
                    <a:pt x="405" y="840"/>
                    <a:pt x="414" y="840"/>
                  </a:cubicBezTo>
                  <a:cubicBezTo>
                    <a:pt x="423" y="840"/>
                    <a:pt x="427" y="842"/>
                    <a:pt x="433" y="840"/>
                  </a:cubicBezTo>
                  <a:cubicBezTo>
                    <a:pt x="439" y="838"/>
                    <a:pt x="445" y="834"/>
                    <a:pt x="450" y="830"/>
                  </a:cubicBezTo>
                  <a:cubicBezTo>
                    <a:pt x="455" y="826"/>
                    <a:pt x="441" y="837"/>
                    <a:pt x="462" y="816"/>
                  </a:cubicBezTo>
                  <a:cubicBezTo>
                    <a:pt x="483" y="795"/>
                    <a:pt x="553" y="722"/>
                    <a:pt x="575" y="703"/>
                  </a:cubicBezTo>
                  <a:cubicBezTo>
                    <a:pt x="597" y="684"/>
                    <a:pt x="588" y="703"/>
                    <a:pt x="597" y="703"/>
                  </a:cubicBezTo>
                  <a:cubicBezTo>
                    <a:pt x="606" y="703"/>
                    <a:pt x="619" y="702"/>
                    <a:pt x="628" y="703"/>
                  </a:cubicBezTo>
                  <a:cubicBezTo>
                    <a:pt x="637" y="704"/>
                    <a:pt x="618" y="677"/>
                    <a:pt x="652" y="710"/>
                  </a:cubicBezTo>
                  <a:cubicBezTo>
                    <a:pt x="686" y="743"/>
                    <a:pt x="799" y="868"/>
                    <a:pt x="832" y="900"/>
                  </a:cubicBezTo>
                  <a:cubicBezTo>
                    <a:pt x="865" y="932"/>
                    <a:pt x="847" y="903"/>
                    <a:pt x="853" y="904"/>
                  </a:cubicBezTo>
                  <a:cubicBezTo>
                    <a:pt x="859" y="905"/>
                    <a:pt x="859" y="903"/>
                    <a:pt x="868" y="904"/>
                  </a:cubicBezTo>
                  <a:cubicBezTo>
                    <a:pt x="877" y="905"/>
                    <a:pt x="898" y="915"/>
                    <a:pt x="909" y="912"/>
                  </a:cubicBezTo>
                  <a:cubicBezTo>
                    <a:pt x="920" y="909"/>
                    <a:pt x="927" y="893"/>
                    <a:pt x="933" y="885"/>
                  </a:cubicBezTo>
                  <a:cubicBezTo>
                    <a:pt x="939" y="877"/>
                    <a:pt x="943" y="872"/>
                    <a:pt x="945" y="866"/>
                  </a:cubicBezTo>
                  <a:cubicBezTo>
                    <a:pt x="947" y="860"/>
                    <a:pt x="945" y="853"/>
                    <a:pt x="945" y="847"/>
                  </a:cubicBezTo>
                  <a:cubicBezTo>
                    <a:pt x="945" y="841"/>
                    <a:pt x="948" y="836"/>
                    <a:pt x="945" y="828"/>
                  </a:cubicBezTo>
                  <a:cubicBezTo>
                    <a:pt x="942" y="820"/>
                    <a:pt x="931" y="809"/>
                    <a:pt x="928" y="799"/>
                  </a:cubicBezTo>
                  <a:cubicBezTo>
                    <a:pt x="925" y="789"/>
                    <a:pt x="925" y="778"/>
                    <a:pt x="928" y="770"/>
                  </a:cubicBezTo>
                  <a:cubicBezTo>
                    <a:pt x="931" y="762"/>
                    <a:pt x="930" y="767"/>
                    <a:pt x="945" y="748"/>
                  </a:cubicBezTo>
                  <a:cubicBezTo>
                    <a:pt x="960" y="729"/>
                    <a:pt x="1004" y="674"/>
                    <a:pt x="1019" y="655"/>
                  </a:cubicBezTo>
                  <a:cubicBezTo>
                    <a:pt x="1034" y="636"/>
                    <a:pt x="1030" y="640"/>
                    <a:pt x="1033" y="631"/>
                  </a:cubicBezTo>
                  <a:cubicBezTo>
                    <a:pt x="1036" y="622"/>
                    <a:pt x="1039" y="608"/>
                    <a:pt x="1038" y="600"/>
                  </a:cubicBezTo>
                  <a:cubicBezTo>
                    <a:pt x="1037" y="592"/>
                    <a:pt x="1029" y="587"/>
                    <a:pt x="1024" y="580"/>
                  </a:cubicBezTo>
                  <a:cubicBezTo>
                    <a:pt x="1019" y="573"/>
                    <a:pt x="1013" y="566"/>
                    <a:pt x="1007" y="559"/>
                  </a:cubicBezTo>
                  <a:cubicBezTo>
                    <a:pt x="1001" y="552"/>
                    <a:pt x="995" y="545"/>
                    <a:pt x="990" y="537"/>
                  </a:cubicBezTo>
                  <a:cubicBezTo>
                    <a:pt x="985" y="529"/>
                    <a:pt x="979" y="523"/>
                    <a:pt x="978" y="513"/>
                  </a:cubicBezTo>
                  <a:cubicBezTo>
                    <a:pt x="977" y="503"/>
                    <a:pt x="983" y="487"/>
                    <a:pt x="985" y="477"/>
                  </a:cubicBezTo>
                  <a:cubicBezTo>
                    <a:pt x="987" y="467"/>
                    <a:pt x="985" y="460"/>
                    <a:pt x="990" y="453"/>
                  </a:cubicBezTo>
                  <a:cubicBezTo>
                    <a:pt x="995" y="446"/>
                    <a:pt x="1007" y="437"/>
                    <a:pt x="1017" y="434"/>
                  </a:cubicBezTo>
                  <a:cubicBezTo>
                    <a:pt x="1027" y="431"/>
                    <a:pt x="1040" y="434"/>
                    <a:pt x="1048" y="434"/>
                  </a:cubicBezTo>
                  <a:cubicBezTo>
                    <a:pt x="1056" y="434"/>
                    <a:pt x="1062" y="435"/>
                    <a:pt x="1067" y="434"/>
                  </a:cubicBezTo>
                  <a:cubicBezTo>
                    <a:pt x="1072" y="433"/>
                    <a:pt x="1075" y="432"/>
                    <a:pt x="1081" y="429"/>
                  </a:cubicBezTo>
                  <a:cubicBezTo>
                    <a:pt x="1087" y="426"/>
                    <a:pt x="1095" y="421"/>
                    <a:pt x="1103" y="417"/>
                  </a:cubicBezTo>
                  <a:cubicBezTo>
                    <a:pt x="1111" y="413"/>
                    <a:pt x="1121" y="403"/>
                    <a:pt x="1132" y="403"/>
                  </a:cubicBezTo>
                  <a:cubicBezTo>
                    <a:pt x="1143" y="403"/>
                    <a:pt x="1160" y="406"/>
                    <a:pt x="1170" y="415"/>
                  </a:cubicBezTo>
                  <a:cubicBezTo>
                    <a:pt x="1180" y="424"/>
                    <a:pt x="1191" y="446"/>
                    <a:pt x="1192" y="456"/>
                  </a:cubicBezTo>
                  <a:cubicBezTo>
                    <a:pt x="1193" y="466"/>
                    <a:pt x="1182" y="469"/>
                    <a:pt x="1177" y="477"/>
                  </a:cubicBezTo>
                  <a:cubicBezTo>
                    <a:pt x="1172" y="485"/>
                    <a:pt x="1166" y="495"/>
                    <a:pt x="1161" y="504"/>
                  </a:cubicBezTo>
                  <a:cubicBezTo>
                    <a:pt x="1156" y="513"/>
                    <a:pt x="1152" y="522"/>
                    <a:pt x="1149" y="530"/>
                  </a:cubicBezTo>
                  <a:cubicBezTo>
                    <a:pt x="1146" y="538"/>
                    <a:pt x="1146" y="544"/>
                    <a:pt x="1144" y="554"/>
                  </a:cubicBezTo>
                  <a:cubicBezTo>
                    <a:pt x="1142" y="564"/>
                    <a:pt x="1143" y="578"/>
                    <a:pt x="1139" y="588"/>
                  </a:cubicBezTo>
                  <a:cubicBezTo>
                    <a:pt x="1135" y="598"/>
                    <a:pt x="1126" y="607"/>
                    <a:pt x="1122" y="614"/>
                  </a:cubicBezTo>
                  <a:cubicBezTo>
                    <a:pt x="1118" y="621"/>
                    <a:pt x="1114" y="625"/>
                    <a:pt x="1113" y="633"/>
                  </a:cubicBezTo>
                  <a:cubicBezTo>
                    <a:pt x="1112" y="641"/>
                    <a:pt x="1113" y="650"/>
                    <a:pt x="1113" y="660"/>
                  </a:cubicBezTo>
                  <a:cubicBezTo>
                    <a:pt x="1113" y="670"/>
                    <a:pt x="1112" y="682"/>
                    <a:pt x="1110" y="696"/>
                  </a:cubicBezTo>
                  <a:cubicBezTo>
                    <a:pt x="1108" y="710"/>
                    <a:pt x="1104" y="733"/>
                    <a:pt x="1103" y="746"/>
                  </a:cubicBezTo>
                  <a:cubicBezTo>
                    <a:pt x="1102" y="759"/>
                    <a:pt x="1104" y="767"/>
                    <a:pt x="1103" y="775"/>
                  </a:cubicBezTo>
                  <a:cubicBezTo>
                    <a:pt x="1102" y="783"/>
                    <a:pt x="1099" y="788"/>
                    <a:pt x="1096" y="796"/>
                  </a:cubicBezTo>
                  <a:cubicBezTo>
                    <a:pt x="1093" y="804"/>
                    <a:pt x="1085" y="816"/>
                    <a:pt x="1086" y="825"/>
                  </a:cubicBezTo>
                  <a:cubicBezTo>
                    <a:pt x="1087" y="834"/>
                    <a:pt x="1096" y="843"/>
                    <a:pt x="1103" y="849"/>
                  </a:cubicBezTo>
                  <a:cubicBezTo>
                    <a:pt x="1110" y="855"/>
                    <a:pt x="1119" y="859"/>
                    <a:pt x="1127" y="861"/>
                  </a:cubicBezTo>
                  <a:cubicBezTo>
                    <a:pt x="1135" y="863"/>
                    <a:pt x="1143" y="864"/>
                    <a:pt x="1151" y="861"/>
                  </a:cubicBezTo>
                  <a:cubicBezTo>
                    <a:pt x="1159" y="858"/>
                    <a:pt x="1163" y="848"/>
                    <a:pt x="1173" y="844"/>
                  </a:cubicBezTo>
                  <a:cubicBezTo>
                    <a:pt x="1183" y="840"/>
                    <a:pt x="1197" y="836"/>
                    <a:pt x="1209" y="835"/>
                  </a:cubicBezTo>
                  <a:cubicBezTo>
                    <a:pt x="1221" y="834"/>
                    <a:pt x="1234" y="833"/>
                    <a:pt x="1247" y="837"/>
                  </a:cubicBezTo>
                  <a:cubicBezTo>
                    <a:pt x="1260" y="841"/>
                    <a:pt x="1276" y="853"/>
                    <a:pt x="1288" y="859"/>
                  </a:cubicBezTo>
                  <a:cubicBezTo>
                    <a:pt x="1300" y="865"/>
                    <a:pt x="1308" y="868"/>
                    <a:pt x="1319" y="871"/>
                  </a:cubicBezTo>
                  <a:cubicBezTo>
                    <a:pt x="1330" y="874"/>
                    <a:pt x="1343" y="877"/>
                    <a:pt x="1352" y="878"/>
                  </a:cubicBezTo>
                  <a:cubicBezTo>
                    <a:pt x="1361" y="879"/>
                    <a:pt x="1369" y="880"/>
                    <a:pt x="1374" y="878"/>
                  </a:cubicBezTo>
                  <a:cubicBezTo>
                    <a:pt x="1379" y="876"/>
                    <a:pt x="1384" y="870"/>
                    <a:pt x="1386" y="864"/>
                  </a:cubicBezTo>
                  <a:cubicBezTo>
                    <a:pt x="1388" y="858"/>
                    <a:pt x="1388" y="850"/>
                    <a:pt x="1386" y="844"/>
                  </a:cubicBezTo>
                  <a:cubicBezTo>
                    <a:pt x="1384" y="838"/>
                    <a:pt x="1382" y="836"/>
                    <a:pt x="1374" y="825"/>
                  </a:cubicBezTo>
                  <a:cubicBezTo>
                    <a:pt x="1366" y="814"/>
                    <a:pt x="1342" y="786"/>
                    <a:pt x="1336" y="775"/>
                  </a:cubicBezTo>
                  <a:cubicBezTo>
                    <a:pt x="1330" y="764"/>
                    <a:pt x="1333" y="766"/>
                    <a:pt x="1336" y="760"/>
                  </a:cubicBezTo>
                  <a:cubicBezTo>
                    <a:pt x="1339" y="754"/>
                    <a:pt x="1332" y="773"/>
                    <a:pt x="1352" y="741"/>
                  </a:cubicBezTo>
                  <a:cubicBezTo>
                    <a:pt x="1372" y="709"/>
                    <a:pt x="1435" y="602"/>
                    <a:pt x="1456" y="571"/>
                  </a:cubicBezTo>
                  <a:cubicBezTo>
                    <a:pt x="1477" y="540"/>
                    <a:pt x="1458" y="576"/>
                    <a:pt x="1477" y="554"/>
                  </a:cubicBezTo>
                  <a:cubicBezTo>
                    <a:pt x="1496" y="532"/>
                    <a:pt x="1554" y="464"/>
                    <a:pt x="1573" y="441"/>
                  </a:cubicBezTo>
                  <a:cubicBezTo>
                    <a:pt x="1592" y="418"/>
                    <a:pt x="1588" y="426"/>
                    <a:pt x="1590" y="415"/>
                  </a:cubicBezTo>
                  <a:cubicBezTo>
                    <a:pt x="1592" y="404"/>
                    <a:pt x="1587" y="388"/>
                    <a:pt x="1588" y="376"/>
                  </a:cubicBezTo>
                  <a:cubicBezTo>
                    <a:pt x="1589" y="364"/>
                    <a:pt x="1593" y="354"/>
                    <a:pt x="1597" y="343"/>
                  </a:cubicBezTo>
                  <a:cubicBezTo>
                    <a:pt x="1601" y="332"/>
                    <a:pt x="1607" y="308"/>
                    <a:pt x="1614" y="307"/>
                  </a:cubicBezTo>
                  <a:cubicBezTo>
                    <a:pt x="1621" y="306"/>
                    <a:pt x="1630" y="328"/>
                    <a:pt x="1638" y="338"/>
                  </a:cubicBezTo>
                  <a:cubicBezTo>
                    <a:pt x="1646" y="348"/>
                    <a:pt x="1655" y="362"/>
                    <a:pt x="1661" y="369"/>
                  </a:cubicBezTo>
                  <a:cubicBezTo>
                    <a:pt x="1667" y="376"/>
                    <a:pt x="1670" y="377"/>
                    <a:pt x="1674" y="379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6" name="Freeform 18"/>
            <p:cNvSpPr>
              <a:spLocks/>
            </p:cNvSpPr>
            <p:nvPr/>
          </p:nvSpPr>
          <p:spPr bwMode="auto">
            <a:xfrm>
              <a:off x="3905" y="5527"/>
              <a:ext cx="689" cy="499"/>
            </a:xfrm>
            <a:custGeom>
              <a:avLst/>
              <a:gdLst/>
              <a:ahLst/>
              <a:cxnLst>
                <a:cxn ang="0">
                  <a:pos x="0" y="1148"/>
                </a:cxn>
                <a:cxn ang="0">
                  <a:pos x="24" y="1148"/>
                </a:cxn>
                <a:cxn ang="0">
                  <a:pos x="43" y="1148"/>
                </a:cxn>
                <a:cxn ang="0">
                  <a:pos x="51" y="1116"/>
                </a:cxn>
                <a:cxn ang="0">
                  <a:pos x="60" y="1078"/>
                </a:cxn>
                <a:cxn ang="0">
                  <a:pos x="58" y="1018"/>
                </a:cxn>
                <a:cxn ang="0">
                  <a:pos x="53" y="999"/>
                </a:cxn>
                <a:cxn ang="0">
                  <a:pos x="48" y="958"/>
                </a:cxn>
                <a:cxn ang="0">
                  <a:pos x="48" y="939"/>
                </a:cxn>
                <a:cxn ang="0">
                  <a:pos x="84" y="924"/>
                </a:cxn>
                <a:cxn ang="0">
                  <a:pos x="163" y="924"/>
                </a:cxn>
                <a:cxn ang="0">
                  <a:pos x="183" y="927"/>
                </a:cxn>
                <a:cxn ang="0">
                  <a:pos x="279" y="915"/>
                </a:cxn>
                <a:cxn ang="0">
                  <a:pos x="312" y="912"/>
                </a:cxn>
                <a:cxn ang="0">
                  <a:pos x="341" y="915"/>
                </a:cxn>
                <a:cxn ang="0">
                  <a:pos x="375" y="934"/>
                </a:cxn>
                <a:cxn ang="0">
                  <a:pos x="411" y="960"/>
                </a:cxn>
                <a:cxn ang="0">
                  <a:pos x="447" y="987"/>
                </a:cxn>
                <a:cxn ang="0">
                  <a:pos x="473" y="1006"/>
                </a:cxn>
                <a:cxn ang="0">
                  <a:pos x="485" y="996"/>
                </a:cxn>
                <a:cxn ang="0">
                  <a:pos x="504" y="975"/>
                </a:cxn>
                <a:cxn ang="0">
                  <a:pos x="528" y="951"/>
                </a:cxn>
                <a:cxn ang="0">
                  <a:pos x="567" y="888"/>
                </a:cxn>
                <a:cxn ang="0">
                  <a:pos x="624" y="838"/>
                </a:cxn>
                <a:cxn ang="0">
                  <a:pos x="667" y="764"/>
                </a:cxn>
                <a:cxn ang="0">
                  <a:pos x="843" y="579"/>
                </a:cxn>
                <a:cxn ang="0">
                  <a:pos x="946" y="466"/>
                </a:cxn>
                <a:cxn ang="0">
                  <a:pos x="951" y="425"/>
                </a:cxn>
                <a:cxn ang="0">
                  <a:pos x="936" y="375"/>
                </a:cxn>
                <a:cxn ang="0">
                  <a:pos x="929" y="341"/>
                </a:cxn>
                <a:cxn ang="0">
                  <a:pos x="931" y="281"/>
                </a:cxn>
                <a:cxn ang="0">
                  <a:pos x="936" y="185"/>
                </a:cxn>
                <a:cxn ang="0">
                  <a:pos x="936" y="154"/>
                </a:cxn>
                <a:cxn ang="0">
                  <a:pos x="953" y="111"/>
                </a:cxn>
                <a:cxn ang="0">
                  <a:pos x="1011" y="77"/>
                </a:cxn>
                <a:cxn ang="0">
                  <a:pos x="1063" y="46"/>
                </a:cxn>
                <a:cxn ang="0">
                  <a:pos x="1133" y="29"/>
                </a:cxn>
                <a:cxn ang="0">
                  <a:pos x="1167" y="17"/>
                </a:cxn>
                <a:cxn ang="0">
                  <a:pos x="1198" y="3"/>
                </a:cxn>
                <a:cxn ang="0">
                  <a:pos x="1248" y="34"/>
                </a:cxn>
                <a:cxn ang="0">
                  <a:pos x="1294" y="68"/>
                </a:cxn>
                <a:cxn ang="0">
                  <a:pos x="1330" y="96"/>
                </a:cxn>
                <a:cxn ang="0">
                  <a:pos x="1371" y="84"/>
                </a:cxn>
                <a:cxn ang="0">
                  <a:pos x="1397" y="84"/>
                </a:cxn>
                <a:cxn ang="0">
                  <a:pos x="1443" y="84"/>
                </a:cxn>
                <a:cxn ang="0">
                  <a:pos x="1471" y="53"/>
                </a:cxn>
                <a:cxn ang="0">
                  <a:pos x="1500" y="41"/>
                </a:cxn>
                <a:cxn ang="0">
                  <a:pos x="1543" y="48"/>
                </a:cxn>
                <a:cxn ang="0">
                  <a:pos x="1582" y="51"/>
                </a:cxn>
                <a:cxn ang="0">
                  <a:pos x="1579" y="3"/>
                </a:cxn>
              </a:cxnLst>
              <a:rect l="0" t="0" r="r" b="b"/>
              <a:pathLst>
                <a:path w="1588" h="1153">
                  <a:moveTo>
                    <a:pt x="0" y="1148"/>
                  </a:moveTo>
                  <a:cubicBezTo>
                    <a:pt x="8" y="1148"/>
                    <a:pt x="17" y="1148"/>
                    <a:pt x="24" y="1148"/>
                  </a:cubicBezTo>
                  <a:cubicBezTo>
                    <a:pt x="31" y="1148"/>
                    <a:pt x="39" y="1153"/>
                    <a:pt x="43" y="1148"/>
                  </a:cubicBezTo>
                  <a:cubicBezTo>
                    <a:pt x="47" y="1143"/>
                    <a:pt x="48" y="1128"/>
                    <a:pt x="51" y="1116"/>
                  </a:cubicBezTo>
                  <a:cubicBezTo>
                    <a:pt x="54" y="1104"/>
                    <a:pt x="59" y="1094"/>
                    <a:pt x="60" y="1078"/>
                  </a:cubicBezTo>
                  <a:cubicBezTo>
                    <a:pt x="61" y="1062"/>
                    <a:pt x="59" y="1031"/>
                    <a:pt x="58" y="1018"/>
                  </a:cubicBezTo>
                  <a:cubicBezTo>
                    <a:pt x="57" y="1005"/>
                    <a:pt x="55" y="1009"/>
                    <a:pt x="53" y="999"/>
                  </a:cubicBezTo>
                  <a:cubicBezTo>
                    <a:pt x="51" y="989"/>
                    <a:pt x="49" y="968"/>
                    <a:pt x="48" y="958"/>
                  </a:cubicBezTo>
                  <a:cubicBezTo>
                    <a:pt x="47" y="948"/>
                    <a:pt x="42" y="945"/>
                    <a:pt x="48" y="939"/>
                  </a:cubicBezTo>
                  <a:cubicBezTo>
                    <a:pt x="54" y="933"/>
                    <a:pt x="65" y="926"/>
                    <a:pt x="84" y="924"/>
                  </a:cubicBezTo>
                  <a:cubicBezTo>
                    <a:pt x="103" y="922"/>
                    <a:pt x="147" y="924"/>
                    <a:pt x="163" y="924"/>
                  </a:cubicBezTo>
                  <a:cubicBezTo>
                    <a:pt x="179" y="924"/>
                    <a:pt x="164" y="928"/>
                    <a:pt x="183" y="927"/>
                  </a:cubicBezTo>
                  <a:cubicBezTo>
                    <a:pt x="202" y="926"/>
                    <a:pt x="257" y="918"/>
                    <a:pt x="279" y="915"/>
                  </a:cubicBezTo>
                  <a:cubicBezTo>
                    <a:pt x="301" y="912"/>
                    <a:pt x="302" y="912"/>
                    <a:pt x="312" y="912"/>
                  </a:cubicBezTo>
                  <a:cubicBezTo>
                    <a:pt x="322" y="912"/>
                    <a:pt x="331" y="911"/>
                    <a:pt x="341" y="915"/>
                  </a:cubicBezTo>
                  <a:cubicBezTo>
                    <a:pt x="351" y="919"/>
                    <a:pt x="363" y="926"/>
                    <a:pt x="375" y="934"/>
                  </a:cubicBezTo>
                  <a:cubicBezTo>
                    <a:pt x="387" y="942"/>
                    <a:pt x="399" y="951"/>
                    <a:pt x="411" y="960"/>
                  </a:cubicBezTo>
                  <a:cubicBezTo>
                    <a:pt x="423" y="969"/>
                    <a:pt x="437" y="979"/>
                    <a:pt x="447" y="987"/>
                  </a:cubicBezTo>
                  <a:cubicBezTo>
                    <a:pt x="457" y="995"/>
                    <a:pt x="467" y="1005"/>
                    <a:pt x="473" y="1006"/>
                  </a:cubicBezTo>
                  <a:cubicBezTo>
                    <a:pt x="479" y="1007"/>
                    <a:pt x="480" y="1001"/>
                    <a:pt x="485" y="996"/>
                  </a:cubicBezTo>
                  <a:cubicBezTo>
                    <a:pt x="490" y="991"/>
                    <a:pt x="497" y="982"/>
                    <a:pt x="504" y="975"/>
                  </a:cubicBezTo>
                  <a:cubicBezTo>
                    <a:pt x="511" y="968"/>
                    <a:pt x="518" y="965"/>
                    <a:pt x="528" y="951"/>
                  </a:cubicBezTo>
                  <a:cubicBezTo>
                    <a:pt x="538" y="937"/>
                    <a:pt x="551" y="907"/>
                    <a:pt x="567" y="888"/>
                  </a:cubicBezTo>
                  <a:cubicBezTo>
                    <a:pt x="583" y="869"/>
                    <a:pt x="607" y="859"/>
                    <a:pt x="624" y="838"/>
                  </a:cubicBezTo>
                  <a:cubicBezTo>
                    <a:pt x="641" y="817"/>
                    <a:pt x="631" y="807"/>
                    <a:pt x="667" y="764"/>
                  </a:cubicBezTo>
                  <a:cubicBezTo>
                    <a:pt x="703" y="721"/>
                    <a:pt x="797" y="629"/>
                    <a:pt x="843" y="579"/>
                  </a:cubicBezTo>
                  <a:cubicBezTo>
                    <a:pt x="889" y="529"/>
                    <a:pt x="928" y="492"/>
                    <a:pt x="946" y="466"/>
                  </a:cubicBezTo>
                  <a:cubicBezTo>
                    <a:pt x="964" y="440"/>
                    <a:pt x="953" y="440"/>
                    <a:pt x="951" y="425"/>
                  </a:cubicBezTo>
                  <a:cubicBezTo>
                    <a:pt x="949" y="410"/>
                    <a:pt x="940" y="389"/>
                    <a:pt x="936" y="375"/>
                  </a:cubicBezTo>
                  <a:cubicBezTo>
                    <a:pt x="932" y="361"/>
                    <a:pt x="930" y="357"/>
                    <a:pt x="929" y="341"/>
                  </a:cubicBezTo>
                  <a:cubicBezTo>
                    <a:pt x="928" y="325"/>
                    <a:pt x="930" y="307"/>
                    <a:pt x="931" y="281"/>
                  </a:cubicBezTo>
                  <a:cubicBezTo>
                    <a:pt x="932" y="255"/>
                    <a:pt x="935" y="206"/>
                    <a:pt x="936" y="185"/>
                  </a:cubicBezTo>
                  <a:cubicBezTo>
                    <a:pt x="937" y="164"/>
                    <a:pt x="933" y="166"/>
                    <a:pt x="936" y="154"/>
                  </a:cubicBezTo>
                  <a:cubicBezTo>
                    <a:pt x="939" y="142"/>
                    <a:pt x="941" y="124"/>
                    <a:pt x="953" y="111"/>
                  </a:cubicBezTo>
                  <a:cubicBezTo>
                    <a:pt x="965" y="98"/>
                    <a:pt x="993" y="88"/>
                    <a:pt x="1011" y="77"/>
                  </a:cubicBezTo>
                  <a:cubicBezTo>
                    <a:pt x="1029" y="66"/>
                    <a:pt x="1043" y="54"/>
                    <a:pt x="1063" y="46"/>
                  </a:cubicBezTo>
                  <a:cubicBezTo>
                    <a:pt x="1083" y="38"/>
                    <a:pt x="1116" y="34"/>
                    <a:pt x="1133" y="29"/>
                  </a:cubicBezTo>
                  <a:cubicBezTo>
                    <a:pt x="1150" y="24"/>
                    <a:pt x="1156" y="21"/>
                    <a:pt x="1167" y="17"/>
                  </a:cubicBezTo>
                  <a:cubicBezTo>
                    <a:pt x="1178" y="13"/>
                    <a:pt x="1185" y="0"/>
                    <a:pt x="1198" y="3"/>
                  </a:cubicBezTo>
                  <a:cubicBezTo>
                    <a:pt x="1211" y="6"/>
                    <a:pt x="1232" y="23"/>
                    <a:pt x="1248" y="34"/>
                  </a:cubicBezTo>
                  <a:cubicBezTo>
                    <a:pt x="1264" y="45"/>
                    <a:pt x="1280" y="58"/>
                    <a:pt x="1294" y="68"/>
                  </a:cubicBezTo>
                  <a:cubicBezTo>
                    <a:pt x="1308" y="78"/>
                    <a:pt x="1317" y="93"/>
                    <a:pt x="1330" y="96"/>
                  </a:cubicBezTo>
                  <a:cubicBezTo>
                    <a:pt x="1343" y="99"/>
                    <a:pt x="1360" y="86"/>
                    <a:pt x="1371" y="84"/>
                  </a:cubicBezTo>
                  <a:cubicBezTo>
                    <a:pt x="1382" y="82"/>
                    <a:pt x="1385" y="84"/>
                    <a:pt x="1397" y="84"/>
                  </a:cubicBezTo>
                  <a:cubicBezTo>
                    <a:pt x="1409" y="84"/>
                    <a:pt x="1431" y="89"/>
                    <a:pt x="1443" y="84"/>
                  </a:cubicBezTo>
                  <a:cubicBezTo>
                    <a:pt x="1455" y="79"/>
                    <a:pt x="1461" y="60"/>
                    <a:pt x="1471" y="53"/>
                  </a:cubicBezTo>
                  <a:cubicBezTo>
                    <a:pt x="1481" y="46"/>
                    <a:pt x="1488" y="42"/>
                    <a:pt x="1500" y="41"/>
                  </a:cubicBezTo>
                  <a:cubicBezTo>
                    <a:pt x="1512" y="40"/>
                    <a:pt x="1529" y="46"/>
                    <a:pt x="1543" y="48"/>
                  </a:cubicBezTo>
                  <a:cubicBezTo>
                    <a:pt x="1557" y="50"/>
                    <a:pt x="1576" y="58"/>
                    <a:pt x="1582" y="51"/>
                  </a:cubicBezTo>
                  <a:cubicBezTo>
                    <a:pt x="1588" y="44"/>
                    <a:pt x="1580" y="12"/>
                    <a:pt x="1579" y="3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7" name="Freeform 19"/>
            <p:cNvSpPr>
              <a:spLocks/>
            </p:cNvSpPr>
            <p:nvPr/>
          </p:nvSpPr>
          <p:spPr bwMode="auto">
            <a:xfrm>
              <a:off x="4535" y="5212"/>
              <a:ext cx="368" cy="317"/>
            </a:xfrm>
            <a:custGeom>
              <a:avLst/>
              <a:gdLst/>
              <a:ahLst/>
              <a:cxnLst>
                <a:cxn ang="0">
                  <a:pos x="119" y="728"/>
                </a:cxn>
                <a:cxn ang="0">
                  <a:pos x="105" y="658"/>
                </a:cxn>
                <a:cxn ang="0">
                  <a:pos x="105" y="592"/>
                </a:cxn>
                <a:cxn ang="0">
                  <a:pos x="57" y="536"/>
                </a:cxn>
                <a:cxn ang="0">
                  <a:pos x="52" y="474"/>
                </a:cxn>
                <a:cxn ang="0">
                  <a:pos x="21" y="419"/>
                </a:cxn>
                <a:cxn ang="0">
                  <a:pos x="143" y="467"/>
                </a:cxn>
                <a:cxn ang="0">
                  <a:pos x="105" y="541"/>
                </a:cxn>
                <a:cxn ang="0">
                  <a:pos x="191" y="553"/>
                </a:cxn>
                <a:cxn ang="0">
                  <a:pos x="249" y="481"/>
                </a:cxn>
                <a:cxn ang="0">
                  <a:pos x="309" y="536"/>
                </a:cxn>
                <a:cxn ang="0">
                  <a:pos x="426" y="589"/>
                </a:cxn>
                <a:cxn ang="0">
                  <a:pos x="573" y="592"/>
                </a:cxn>
                <a:cxn ang="0">
                  <a:pos x="624" y="658"/>
                </a:cxn>
                <a:cxn ang="0">
                  <a:pos x="746" y="462"/>
                </a:cxn>
                <a:cxn ang="0">
                  <a:pos x="770" y="438"/>
                </a:cxn>
                <a:cxn ang="0">
                  <a:pos x="820" y="404"/>
                </a:cxn>
                <a:cxn ang="0">
                  <a:pos x="842" y="330"/>
                </a:cxn>
                <a:cxn ang="0">
                  <a:pos x="842" y="241"/>
                </a:cxn>
                <a:cxn ang="0">
                  <a:pos x="791" y="191"/>
                </a:cxn>
                <a:cxn ang="0">
                  <a:pos x="743" y="258"/>
                </a:cxn>
                <a:cxn ang="0">
                  <a:pos x="707" y="224"/>
                </a:cxn>
                <a:cxn ang="0">
                  <a:pos x="664" y="145"/>
                </a:cxn>
                <a:cxn ang="0">
                  <a:pos x="573" y="162"/>
                </a:cxn>
                <a:cxn ang="0">
                  <a:pos x="474" y="220"/>
                </a:cxn>
                <a:cxn ang="0">
                  <a:pos x="424" y="227"/>
                </a:cxn>
                <a:cxn ang="0">
                  <a:pos x="441" y="73"/>
                </a:cxn>
                <a:cxn ang="0">
                  <a:pos x="393" y="35"/>
                </a:cxn>
                <a:cxn ang="0">
                  <a:pos x="323" y="1"/>
                </a:cxn>
                <a:cxn ang="0">
                  <a:pos x="287" y="35"/>
                </a:cxn>
                <a:cxn ang="0">
                  <a:pos x="242" y="35"/>
                </a:cxn>
                <a:cxn ang="0">
                  <a:pos x="184" y="18"/>
                </a:cxn>
              </a:cxnLst>
              <a:rect l="0" t="0" r="r" b="b"/>
              <a:pathLst>
                <a:path w="847" h="733">
                  <a:moveTo>
                    <a:pt x="135" y="728"/>
                  </a:moveTo>
                  <a:cubicBezTo>
                    <a:pt x="129" y="730"/>
                    <a:pt x="124" y="733"/>
                    <a:pt x="119" y="728"/>
                  </a:cubicBezTo>
                  <a:cubicBezTo>
                    <a:pt x="114" y="723"/>
                    <a:pt x="107" y="709"/>
                    <a:pt x="105" y="697"/>
                  </a:cubicBezTo>
                  <a:cubicBezTo>
                    <a:pt x="103" y="685"/>
                    <a:pt x="105" y="669"/>
                    <a:pt x="105" y="658"/>
                  </a:cubicBezTo>
                  <a:cubicBezTo>
                    <a:pt x="105" y="647"/>
                    <a:pt x="105" y="639"/>
                    <a:pt x="105" y="628"/>
                  </a:cubicBezTo>
                  <a:cubicBezTo>
                    <a:pt x="105" y="617"/>
                    <a:pt x="105" y="603"/>
                    <a:pt x="105" y="592"/>
                  </a:cubicBezTo>
                  <a:cubicBezTo>
                    <a:pt x="105" y="581"/>
                    <a:pt x="113" y="569"/>
                    <a:pt x="105" y="560"/>
                  </a:cubicBezTo>
                  <a:cubicBezTo>
                    <a:pt x="97" y="551"/>
                    <a:pt x="66" y="548"/>
                    <a:pt x="57" y="536"/>
                  </a:cubicBezTo>
                  <a:cubicBezTo>
                    <a:pt x="48" y="524"/>
                    <a:pt x="51" y="501"/>
                    <a:pt x="50" y="491"/>
                  </a:cubicBezTo>
                  <a:cubicBezTo>
                    <a:pt x="49" y="481"/>
                    <a:pt x="51" y="481"/>
                    <a:pt x="52" y="474"/>
                  </a:cubicBezTo>
                  <a:cubicBezTo>
                    <a:pt x="53" y="467"/>
                    <a:pt x="59" y="457"/>
                    <a:pt x="54" y="448"/>
                  </a:cubicBezTo>
                  <a:cubicBezTo>
                    <a:pt x="49" y="439"/>
                    <a:pt x="0" y="422"/>
                    <a:pt x="21" y="419"/>
                  </a:cubicBezTo>
                  <a:cubicBezTo>
                    <a:pt x="42" y="416"/>
                    <a:pt x="159" y="420"/>
                    <a:pt x="179" y="428"/>
                  </a:cubicBezTo>
                  <a:cubicBezTo>
                    <a:pt x="199" y="436"/>
                    <a:pt x="150" y="452"/>
                    <a:pt x="143" y="467"/>
                  </a:cubicBezTo>
                  <a:cubicBezTo>
                    <a:pt x="136" y="482"/>
                    <a:pt x="141" y="505"/>
                    <a:pt x="135" y="517"/>
                  </a:cubicBezTo>
                  <a:cubicBezTo>
                    <a:pt x="129" y="529"/>
                    <a:pt x="105" y="531"/>
                    <a:pt x="105" y="541"/>
                  </a:cubicBezTo>
                  <a:cubicBezTo>
                    <a:pt x="105" y="551"/>
                    <a:pt x="121" y="578"/>
                    <a:pt x="135" y="580"/>
                  </a:cubicBezTo>
                  <a:cubicBezTo>
                    <a:pt x="149" y="582"/>
                    <a:pt x="175" y="564"/>
                    <a:pt x="191" y="553"/>
                  </a:cubicBezTo>
                  <a:cubicBezTo>
                    <a:pt x="207" y="542"/>
                    <a:pt x="222" y="527"/>
                    <a:pt x="232" y="515"/>
                  </a:cubicBezTo>
                  <a:cubicBezTo>
                    <a:pt x="242" y="503"/>
                    <a:pt x="245" y="481"/>
                    <a:pt x="249" y="481"/>
                  </a:cubicBezTo>
                  <a:cubicBezTo>
                    <a:pt x="253" y="481"/>
                    <a:pt x="248" y="508"/>
                    <a:pt x="258" y="517"/>
                  </a:cubicBezTo>
                  <a:cubicBezTo>
                    <a:pt x="268" y="526"/>
                    <a:pt x="291" y="527"/>
                    <a:pt x="309" y="536"/>
                  </a:cubicBezTo>
                  <a:cubicBezTo>
                    <a:pt x="327" y="545"/>
                    <a:pt x="345" y="561"/>
                    <a:pt x="364" y="570"/>
                  </a:cubicBezTo>
                  <a:cubicBezTo>
                    <a:pt x="383" y="579"/>
                    <a:pt x="401" y="586"/>
                    <a:pt x="426" y="589"/>
                  </a:cubicBezTo>
                  <a:cubicBezTo>
                    <a:pt x="451" y="592"/>
                    <a:pt x="491" y="587"/>
                    <a:pt x="515" y="587"/>
                  </a:cubicBezTo>
                  <a:cubicBezTo>
                    <a:pt x="539" y="587"/>
                    <a:pt x="558" y="586"/>
                    <a:pt x="573" y="592"/>
                  </a:cubicBezTo>
                  <a:cubicBezTo>
                    <a:pt x="588" y="598"/>
                    <a:pt x="596" y="612"/>
                    <a:pt x="604" y="623"/>
                  </a:cubicBezTo>
                  <a:cubicBezTo>
                    <a:pt x="612" y="634"/>
                    <a:pt x="606" y="682"/>
                    <a:pt x="624" y="658"/>
                  </a:cubicBezTo>
                  <a:cubicBezTo>
                    <a:pt x="642" y="634"/>
                    <a:pt x="690" y="514"/>
                    <a:pt x="710" y="481"/>
                  </a:cubicBezTo>
                  <a:cubicBezTo>
                    <a:pt x="730" y="448"/>
                    <a:pt x="737" y="465"/>
                    <a:pt x="746" y="462"/>
                  </a:cubicBezTo>
                  <a:cubicBezTo>
                    <a:pt x="755" y="459"/>
                    <a:pt x="758" y="466"/>
                    <a:pt x="762" y="462"/>
                  </a:cubicBezTo>
                  <a:cubicBezTo>
                    <a:pt x="766" y="458"/>
                    <a:pt x="763" y="442"/>
                    <a:pt x="770" y="438"/>
                  </a:cubicBezTo>
                  <a:cubicBezTo>
                    <a:pt x="777" y="434"/>
                    <a:pt x="798" y="446"/>
                    <a:pt x="806" y="440"/>
                  </a:cubicBezTo>
                  <a:cubicBezTo>
                    <a:pt x="814" y="434"/>
                    <a:pt x="819" y="415"/>
                    <a:pt x="820" y="404"/>
                  </a:cubicBezTo>
                  <a:cubicBezTo>
                    <a:pt x="821" y="393"/>
                    <a:pt x="809" y="383"/>
                    <a:pt x="813" y="371"/>
                  </a:cubicBezTo>
                  <a:cubicBezTo>
                    <a:pt x="817" y="359"/>
                    <a:pt x="837" y="344"/>
                    <a:pt x="842" y="330"/>
                  </a:cubicBezTo>
                  <a:cubicBezTo>
                    <a:pt x="847" y="316"/>
                    <a:pt x="844" y="304"/>
                    <a:pt x="844" y="289"/>
                  </a:cubicBezTo>
                  <a:cubicBezTo>
                    <a:pt x="844" y="274"/>
                    <a:pt x="846" y="255"/>
                    <a:pt x="842" y="241"/>
                  </a:cubicBezTo>
                  <a:cubicBezTo>
                    <a:pt x="838" y="227"/>
                    <a:pt x="830" y="211"/>
                    <a:pt x="822" y="203"/>
                  </a:cubicBezTo>
                  <a:cubicBezTo>
                    <a:pt x="814" y="195"/>
                    <a:pt x="801" y="188"/>
                    <a:pt x="791" y="191"/>
                  </a:cubicBezTo>
                  <a:cubicBezTo>
                    <a:pt x="781" y="194"/>
                    <a:pt x="770" y="211"/>
                    <a:pt x="762" y="222"/>
                  </a:cubicBezTo>
                  <a:cubicBezTo>
                    <a:pt x="754" y="233"/>
                    <a:pt x="749" y="247"/>
                    <a:pt x="743" y="258"/>
                  </a:cubicBezTo>
                  <a:cubicBezTo>
                    <a:pt x="737" y="269"/>
                    <a:pt x="732" y="293"/>
                    <a:pt x="726" y="287"/>
                  </a:cubicBezTo>
                  <a:cubicBezTo>
                    <a:pt x="720" y="281"/>
                    <a:pt x="712" y="243"/>
                    <a:pt x="707" y="224"/>
                  </a:cubicBezTo>
                  <a:cubicBezTo>
                    <a:pt x="702" y="205"/>
                    <a:pt x="700" y="187"/>
                    <a:pt x="693" y="174"/>
                  </a:cubicBezTo>
                  <a:cubicBezTo>
                    <a:pt x="686" y="161"/>
                    <a:pt x="675" y="151"/>
                    <a:pt x="664" y="145"/>
                  </a:cubicBezTo>
                  <a:cubicBezTo>
                    <a:pt x="653" y="139"/>
                    <a:pt x="639" y="137"/>
                    <a:pt x="624" y="140"/>
                  </a:cubicBezTo>
                  <a:cubicBezTo>
                    <a:pt x="609" y="143"/>
                    <a:pt x="590" y="153"/>
                    <a:pt x="573" y="162"/>
                  </a:cubicBezTo>
                  <a:cubicBezTo>
                    <a:pt x="556" y="171"/>
                    <a:pt x="541" y="183"/>
                    <a:pt x="525" y="193"/>
                  </a:cubicBezTo>
                  <a:cubicBezTo>
                    <a:pt x="509" y="203"/>
                    <a:pt x="489" y="210"/>
                    <a:pt x="474" y="220"/>
                  </a:cubicBezTo>
                  <a:cubicBezTo>
                    <a:pt x="459" y="230"/>
                    <a:pt x="442" y="252"/>
                    <a:pt x="434" y="253"/>
                  </a:cubicBezTo>
                  <a:cubicBezTo>
                    <a:pt x="426" y="254"/>
                    <a:pt x="423" y="250"/>
                    <a:pt x="424" y="227"/>
                  </a:cubicBezTo>
                  <a:cubicBezTo>
                    <a:pt x="425" y="204"/>
                    <a:pt x="440" y="142"/>
                    <a:pt x="443" y="116"/>
                  </a:cubicBezTo>
                  <a:cubicBezTo>
                    <a:pt x="446" y="90"/>
                    <a:pt x="445" y="86"/>
                    <a:pt x="441" y="73"/>
                  </a:cubicBezTo>
                  <a:cubicBezTo>
                    <a:pt x="437" y="60"/>
                    <a:pt x="425" y="41"/>
                    <a:pt x="417" y="35"/>
                  </a:cubicBezTo>
                  <a:cubicBezTo>
                    <a:pt x="409" y="29"/>
                    <a:pt x="401" y="39"/>
                    <a:pt x="393" y="35"/>
                  </a:cubicBezTo>
                  <a:cubicBezTo>
                    <a:pt x="385" y="31"/>
                    <a:pt x="381" y="17"/>
                    <a:pt x="369" y="11"/>
                  </a:cubicBezTo>
                  <a:cubicBezTo>
                    <a:pt x="357" y="5"/>
                    <a:pt x="333" y="0"/>
                    <a:pt x="323" y="1"/>
                  </a:cubicBezTo>
                  <a:cubicBezTo>
                    <a:pt x="313" y="2"/>
                    <a:pt x="312" y="12"/>
                    <a:pt x="306" y="18"/>
                  </a:cubicBezTo>
                  <a:cubicBezTo>
                    <a:pt x="300" y="24"/>
                    <a:pt x="294" y="27"/>
                    <a:pt x="287" y="35"/>
                  </a:cubicBezTo>
                  <a:cubicBezTo>
                    <a:pt x="280" y="43"/>
                    <a:pt x="268" y="68"/>
                    <a:pt x="261" y="68"/>
                  </a:cubicBezTo>
                  <a:cubicBezTo>
                    <a:pt x="254" y="68"/>
                    <a:pt x="251" y="40"/>
                    <a:pt x="242" y="35"/>
                  </a:cubicBezTo>
                  <a:cubicBezTo>
                    <a:pt x="233" y="30"/>
                    <a:pt x="218" y="38"/>
                    <a:pt x="208" y="35"/>
                  </a:cubicBezTo>
                  <a:cubicBezTo>
                    <a:pt x="198" y="32"/>
                    <a:pt x="189" y="22"/>
                    <a:pt x="184" y="18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8" name="Freeform 20"/>
            <p:cNvSpPr>
              <a:spLocks/>
            </p:cNvSpPr>
            <p:nvPr/>
          </p:nvSpPr>
          <p:spPr bwMode="auto">
            <a:xfrm>
              <a:off x="4570" y="4879"/>
              <a:ext cx="241" cy="341"/>
            </a:xfrm>
            <a:custGeom>
              <a:avLst/>
              <a:gdLst/>
              <a:ahLst/>
              <a:cxnLst>
                <a:cxn ang="0">
                  <a:pos x="101" y="787"/>
                </a:cxn>
                <a:cxn ang="0">
                  <a:pos x="54" y="741"/>
                </a:cxn>
                <a:cxn ang="0">
                  <a:pos x="31" y="717"/>
                </a:cxn>
                <a:cxn ang="0">
                  <a:pos x="9" y="698"/>
                </a:cxn>
                <a:cxn ang="0">
                  <a:pos x="7" y="674"/>
                </a:cxn>
                <a:cxn ang="0">
                  <a:pos x="54" y="653"/>
                </a:cxn>
                <a:cxn ang="0">
                  <a:pos x="71" y="638"/>
                </a:cxn>
                <a:cxn ang="0">
                  <a:pos x="84" y="595"/>
                </a:cxn>
                <a:cxn ang="0">
                  <a:pos x="84" y="557"/>
                </a:cxn>
                <a:cxn ang="0">
                  <a:pos x="129" y="518"/>
                </a:cxn>
                <a:cxn ang="0">
                  <a:pos x="180" y="497"/>
                </a:cxn>
                <a:cxn ang="0">
                  <a:pos x="221" y="475"/>
                </a:cxn>
                <a:cxn ang="0">
                  <a:pos x="264" y="453"/>
                </a:cxn>
                <a:cxn ang="0">
                  <a:pos x="300" y="427"/>
                </a:cxn>
                <a:cxn ang="0">
                  <a:pos x="321" y="379"/>
                </a:cxn>
                <a:cxn ang="0">
                  <a:pos x="365" y="362"/>
                </a:cxn>
                <a:cxn ang="0">
                  <a:pos x="419" y="336"/>
                </a:cxn>
                <a:cxn ang="0">
                  <a:pos x="446" y="307"/>
                </a:cxn>
                <a:cxn ang="0">
                  <a:pos x="462" y="283"/>
                </a:cxn>
                <a:cxn ang="0">
                  <a:pos x="477" y="233"/>
                </a:cxn>
                <a:cxn ang="0">
                  <a:pos x="543" y="36"/>
                </a:cxn>
                <a:cxn ang="0">
                  <a:pos x="543" y="14"/>
                </a:cxn>
              </a:cxnLst>
              <a:rect l="0" t="0" r="r" b="b"/>
              <a:pathLst>
                <a:path w="554" h="787">
                  <a:moveTo>
                    <a:pt x="101" y="787"/>
                  </a:moveTo>
                  <a:cubicBezTo>
                    <a:pt x="83" y="770"/>
                    <a:pt x="66" y="753"/>
                    <a:pt x="54" y="741"/>
                  </a:cubicBezTo>
                  <a:cubicBezTo>
                    <a:pt x="42" y="729"/>
                    <a:pt x="39" y="724"/>
                    <a:pt x="31" y="717"/>
                  </a:cubicBezTo>
                  <a:cubicBezTo>
                    <a:pt x="23" y="710"/>
                    <a:pt x="13" y="705"/>
                    <a:pt x="9" y="698"/>
                  </a:cubicBezTo>
                  <a:cubicBezTo>
                    <a:pt x="5" y="691"/>
                    <a:pt x="0" y="681"/>
                    <a:pt x="7" y="674"/>
                  </a:cubicBezTo>
                  <a:cubicBezTo>
                    <a:pt x="14" y="667"/>
                    <a:pt x="43" y="659"/>
                    <a:pt x="54" y="653"/>
                  </a:cubicBezTo>
                  <a:cubicBezTo>
                    <a:pt x="65" y="647"/>
                    <a:pt x="66" y="648"/>
                    <a:pt x="71" y="638"/>
                  </a:cubicBezTo>
                  <a:cubicBezTo>
                    <a:pt x="76" y="628"/>
                    <a:pt x="82" y="608"/>
                    <a:pt x="84" y="595"/>
                  </a:cubicBezTo>
                  <a:cubicBezTo>
                    <a:pt x="86" y="582"/>
                    <a:pt x="77" y="570"/>
                    <a:pt x="84" y="557"/>
                  </a:cubicBezTo>
                  <a:cubicBezTo>
                    <a:pt x="91" y="544"/>
                    <a:pt x="113" y="528"/>
                    <a:pt x="129" y="518"/>
                  </a:cubicBezTo>
                  <a:cubicBezTo>
                    <a:pt x="145" y="508"/>
                    <a:pt x="165" y="504"/>
                    <a:pt x="180" y="497"/>
                  </a:cubicBezTo>
                  <a:cubicBezTo>
                    <a:pt x="195" y="490"/>
                    <a:pt x="207" y="482"/>
                    <a:pt x="221" y="475"/>
                  </a:cubicBezTo>
                  <a:cubicBezTo>
                    <a:pt x="235" y="468"/>
                    <a:pt x="251" y="461"/>
                    <a:pt x="264" y="453"/>
                  </a:cubicBezTo>
                  <a:cubicBezTo>
                    <a:pt x="277" y="445"/>
                    <a:pt x="291" y="439"/>
                    <a:pt x="300" y="427"/>
                  </a:cubicBezTo>
                  <a:cubicBezTo>
                    <a:pt x="309" y="415"/>
                    <a:pt x="310" y="390"/>
                    <a:pt x="321" y="379"/>
                  </a:cubicBezTo>
                  <a:cubicBezTo>
                    <a:pt x="332" y="368"/>
                    <a:pt x="349" y="369"/>
                    <a:pt x="365" y="362"/>
                  </a:cubicBezTo>
                  <a:cubicBezTo>
                    <a:pt x="381" y="355"/>
                    <a:pt x="406" y="345"/>
                    <a:pt x="419" y="336"/>
                  </a:cubicBezTo>
                  <a:cubicBezTo>
                    <a:pt x="432" y="327"/>
                    <a:pt x="439" y="316"/>
                    <a:pt x="446" y="307"/>
                  </a:cubicBezTo>
                  <a:cubicBezTo>
                    <a:pt x="453" y="298"/>
                    <a:pt x="457" y="295"/>
                    <a:pt x="462" y="283"/>
                  </a:cubicBezTo>
                  <a:cubicBezTo>
                    <a:pt x="467" y="271"/>
                    <a:pt x="464" y="274"/>
                    <a:pt x="477" y="233"/>
                  </a:cubicBezTo>
                  <a:cubicBezTo>
                    <a:pt x="490" y="192"/>
                    <a:pt x="532" y="72"/>
                    <a:pt x="543" y="36"/>
                  </a:cubicBezTo>
                  <a:cubicBezTo>
                    <a:pt x="554" y="0"/>
                    <a:pt x="548" y="7"/>
                    <a:pt x="543" y="14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49" name="Freeform 21"/>
            <p:cNvSpPr>
              <a:spLocks/>
            </p:cNvSpPr>
            <p:nvPr/>
          </p:nvSpPr>
          <p:spPr bwMode="auto">
            <a:xfrm>
              <a:off x="4467" y="4279"/>
              <a:ext cx="521" cy="480"/>
            </a:xfrm>
            <a:custGeom>
              <a:avLst/>
              <a:gdLst/>
              <a:ahLst/>
              <a:cxnLst>
                <a:cxn ang="0">
                  <a:pos x="10" y="1109"/>
                </a:cxn>
                <a:cxn ang="0">
                  <a:pos x="12" y="1061"/>
                </a:cxn>
                <a:cxn ang="0">
                  <a:pos x="0" y="917"/>
                </a:cxn>
                <a:cxn ang="0">
                  <a:pos x="10" y="864"/>
                </a:cxn>
                <a:cxn ang="0">
                  <a:pos x="22" y="828"/>
                </a:cxn>
                <a:cxn ang="0">
                  <a:pos x="58" y="823"/>
                </a:cxn>
                <a:cxn ang="0">
                  <a:pos x="85" y="835"/>
                </a:cxn>
                <a:cxn ang="0">
                  <a:pos x="101" y="869"/>
                </a:cxn>
                <a:cxn ang="0">
                  <a:pos x="85" y="902"/>
                </a:cxn>
                <a:cxn ang="0">
                  <a:pos x="115" y="950"/>
                </a:cxn>
                <a:cxn ang="0">
                  <a:pos x="135" y="977"/>
                </a:cxn>
                <a:cxn ang="0">
                  <a:pos x="118" y="1001"/>
                </a:cxn>
                <a:cxn ang="0">
                  <a:pos x="106" y="1018"/>
                </a:cxn>
                <a:cxn ang="0">
                  <a:pos x="75" y="1027"/>
                </a:cxn>
                <a:cxn ang="0">
                  <a:pos x="60" y="1039"/>
                </a:cxn>
                <a:cxn ang="0">
                  <a:pos x="63" y="1073"/>
                </a:cxn>
                <a:cxn ang="0">
                  <a:pos x="75" y="1080"/>
                </a:cxn>
                <a:cxn ang="0">
                  <a:pos x="101" y="1075"/>
                </a:cxn>
                <a:cxn ang="0">
                  <a:pos x="157" y="1010"/>
                </a:cxn>
                <a:cxn ang="0">
                  <a:pos x="171" y="998"/>
                </a:cxn>
                <a:cxn ang="0">
                  <a:pos x="204" y="950"/>
                </a:cxn>
                <a:cxn ang="0">
                  <a:pos x="238" y="931"/>
                </a:cxn>
                <a:cxn ang="0">
                  <a:pos x="292" y="898"/>
                </a:cxn>
                <a:cxn ang="0">
                  <a:pos x="319" y="876"/>
                </a:cxn>
                <a:cxn ang="0">
                  <a:pos x="379" y="833"/>
                </a:cxn>
                <a:cxn ang="0">
                  <a:pos x="447" y="766"/>
                </a:cxn>
                <a:cxn ang="0">
                  <a:pos x="581" y="646"/>
                </a:cxn>
                <a:cxn ang="0">
                  <a:pos x="682" y="540"/>
                </a:cxn>
                <a:cxn ang="0">
                  <a:pos x="763" y="461"/>
                </a:cxn>
                <a:cxn ang="0">
                  <a:pos x="792" y="418"/>
                </a:cxn>
                <a:cxn ang="0">
                  <a:pos x="931" y="288"/>
                </a:cxn>
                <a:cxn ang="0">
                  <a:pos x="1004" y="204"/>
                </a:cxn>
                <a:cxn ang="0">
                  <a:pos x="1040" y="168"/>
                </a:cxn>
                <a:cxn ang="0">
                  <a:pos x="1061" y="120"/>
                </a:cxn>
                <a:cxn ang="0">
                  <a:pos x="1107" y="72"/>
                </a:cxn>
                <a:cxn ang="0">
                  <a:pos x="1200" y="0"/>
                </a:cxn>
              </a:cxnLst>
              <a:rect l="0" t="0" r="r" b="b"/>
              <a:pathLst>
                <a:path w="1200" h="1109">
                  <a:moveTo>
                    <a:pt x="10" y="1109"/>
                  </a:moveTo>
                  <a:cubicBezTo>
                    <a:pt x="12" y="1101"/>
                    <a:pt x="14" y="1093"/>
                    <a:pt x="12" y="1061"/>
                  </a:cubicBezTo>
                  <a:cubicBezTo>
                    <a:pt x="10" y="1029"/>
                    <a:pt x="0" y="950"/>
                    <a:pt x="0" y="917"/>
                  </a:cubicBezTo>
                  <a:cubicBezTo>
                    <a:pt x="0" y="884"/>
                    <a:pt x="6" y="879"/>
                    <a:pt x="10" y="864"/>
                  </a:cubicBezTo>
                  <a:cubicBezTo>
                    <a:pt x="14" y="849"/>
                    <a:pt x="14" y="835"/>
                    <a:pt x="22" y="828"/>
                  </a:cubicBezTo>
                  <a:cubicBezTo>
                    <a:pt x="30" y="821"/>
                    <a:pt x="48" y="822"/>
                    <a:pt x="58" y="823"/>
                  </a:cubicBezTo>
                  <a:cubicBezTo>
                    <a:pt x="68" y="824"/>
                    <a:pt x="78" y="827"/>
                    <a:pt x="85" y="835"/>
                  </a:cubicBezTo>
                  <a:cubicBezTo>
                    <a:pt x="92" y="843"/>
                    <a:pt x="101" y="858"/>
                    <a:pt x="101" y="869"/>
                  </a:cubicBezTo>
                  <a:cubicBezTo>
                    <a:pt x="101" y="880"/>
                    <a:pt x="83" y="889"/>
                    <a:pt x="85" y="902"/>
                  </a:cubicBezTo>
                  <a:cubicBezTo>
                    <a:pt x="87" y="915"/>
                    <a:pt x="107" y="937"/>
                    <a:pt x="115" y="950"/>
                  </a:cubicBezTo>
                  <a:cubicBezTo>
                    <a:pt x="123" y="963"/>
                    <a:pt x="135" y="969"/>
                    <a:pt x="135" y="977"/>
                  </a:cubicBezTo>
                  <a:cubicBezTo>
                    <a:pt x="135" y="985"/>
                    <a:pt x="123" y="994"/>
                    <a:pt x="118" y="1001"/>
                  </a:cubicBezTo>
                  <a:cubicBezTo>
                    <a:pt x="113" y="1008"/>
                    <a:pt x="113" y="1014"/>
                    <a:pt x="106" y="1018"/>
                  </a:cubicBezTo>
                  <a:cubicBezTo>
                    <a:pt x="99" y="1022"/>
                    <a:pt x="83" y="1024"/>
                    <a:pt x="75" y="1027"/>
                  </a:cubicBezTo>
                  <a:cubicBezTo>
                    <a:pt x="67" y="1030"/>
                    <a:pt x="62" y="1031"/>
                    <a:pt x="60" y="1039"/>
                  </a:cubicBezTo>
                  <a:cubicBezTo>
                    <a:pt x="58" y="1047"/>
                    <a:pt x="61" y="1066"/>
                    <a:pt x="63" y="1073"/>
                  </a:cubicBezTo>
                  <a:cubicBezTo>
                    <a:pt x="65" y="1080"/>
                    <a:pt x="69" y="1080"/>
                    <a:pt x="75" y="1080"/>
                  </a:cubicBezTo>
                  <a:cubicBezTo>
                    <a:pt x="81" y="1080"/>
                    <a:pt x="87" y="1087"/>
                    <a:pt x="101" y="1075"/>
                  </a:cubicBezTo>
                  <a:cubicBezTo>
                    <a:pt x="115" y="1063"/>
                    <a:pt x="145" y="1023"/>
                    <a:pt x="157" y="1010"/>
                  </a:cubicBezTo>
                  <a:cubicBezTo>
                    <a:pt x="169" y="997"/>
                    <a:pt x="163" y="1008"/>
                    <a:pt x="171" y="998"/>
                  </a:cubicBezTo>
                  <a:cubicBezTo>
                    <a:pt x="179" y="988"/>
                    <a:pt x="193" y="961"/>
                    <a:pt x="204" y="950"/>
                  </a:cubicBezTo>
                  <a:cubicBezTo>
                    <a:pt x="215" y="939"/>
                    <a:pt x="223" y="940"/>
                    <a:pt x="238" y="931"/>
                  </a:cubicBezTo>
                  <a:cubicBezTo>
                    <a:pt x="253" y="922"/>
                    <a:pt x="279" y="907"/>
                    <a:pt x="292" y="898"/>
                  </a:cubicBezTo>
                  <a:cubicBezTo>
                    <a:pt x="305" y="889"/>
                    <a:pt x="305" y="887"/>
                    <a:pt x="319" y="876"/>
                  </a:cubicBezTo>
                  <a:cubicBezTo>
                    <a:pt x="333" y="865"/>
                    <a:pt x="358" y="851"/>
                    <a:pt x="379" y="833"/>
                  </a:cubicBezTo>
                  <a:cubicBezTo>
                    <a:pt x="400" y="815"/>
                    <a:pt x="413" y="797"/>
                    <a:pt x="447" y="766"/>
                  </a:cubicBezTo>
                  <a:cubicBezTo>
                    <a:pt x="481" y="735"/>
                    <a:pt x="542" y="684"/>
                    <a:pt x="581" y="646"/>
                  </a:cubicBezTo>
                  <a:cubicBezTo>
                    <a:pt x="620" y="608"/>
                    <a:pt x="652" y="571"/>
                    <a:pt x="682" y="540"/>
                  </a:cubicBezTo>
                  <a:cubicBezTo>
                    <a:pt x="712" y="509"/>
                    <a:pt x="745" y="481"/>
                    <a:pt x="763" y="461"/>
                  </a:cubicBezTo>
                  <a:cubicBezTo>
                    <a:pt x="781" y="441"/>
                    <a:pt x="764" y="447"/>
                    <a:pt x="792" y="418"/>
                  </a:cubicBezTo>
                  <a:cubicBezTo>
                    <a:pt x="820" y="389"/>
                    <a:pt x="896" y="324"/>
                    <a:pt x="931" y="288"/>
                  </a:cubicBezTo>
                  <a:cubicBezTo>
                    <a:pt x="966" y="252"/>
                    <a:pt x="986" y="224"/>
                    <a:pt x="1004" y="204"/>
                  </a:cubicBezTo>
                  <a:cubicBezTo>
                    <a:pt x="1022" y="184"/>
                    <a:pt x="1031" y="182"/>
                    <a:pt x="1040" y="168"/>
                  </a:cubicBezTo>
                  <a:cubicBezTo>
                    <a:pt x="1049" y="154"/>
                    <a:pt x="1050" y="136"/>
                    <a:pt x="1061" y="120"/>
                  </a:cubicBezTo>
                  <a:cubicBezTo>
                    <a:pt x="1072" y="104"/>
                    <a:pt x="1084" y="92"/>
                    <a:pt x="1107" y="72"/>
                  </a:cubicBezTo>
                  <a:cubicBezTo>
                    <a:pt x="1130" y="52"/>
                    <a:pt x="1165" y="26"/>
                    <a:pt x="1200" y="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0" name="Freeform 22"/>
            <p:cNvSpPr>
              <a:spLocks/>
            </p:cNvSpPr>
            <p:nvPr/>
          </p:nvSpPr>
          <p:spPr bwMode="auto">
            <a:xfrm>
              <a:off x="4810" y="4279"/>
              <a:ext cx="364" cy="607"/>
            </a:xfrm>
            <a:custGeom>
              <a:avLst/>
              <a:gdLst/>
              <a:ahLst/>
              <a:cxnLst>
                <a:cxn ang="0">
                  <a:pos x="0" y="1402"/>
                </a:cxn>
                <a:cxn ang="0">
                  <a:pos x="55" y="1332"/>
                </a:cxn>
                <a:cxn ang="0">
                  <a:pos x="57" y="1289"/>
                </a:cxn>
                <a:cxn ang="0">
                  <a:pos x="38" y="1258"/>
                </a:cxn>
                <a:cxn ang="0">
                  <a:pos x="31" y="1222"/>
                </a:cxn>
                <a:cxn ang="0">
                  <a:pos x="77" y="1200"/>
                </a:cxn>
                <a:cxn ang="0">
                  <a:pos x="72" y="1162"/>
                </a:cxn>
                <a:cxn ang="0">
                  <a:pos x="101" y="1147"/>
                </a:cxn>
                <a:cxn ang="0">
                  <a:pos x="115" y="1109"/>
                </a:cxn>
                <a:cxn ang="0">
                  <a:pos x="93" y="1085"/>
                </a:cxn>
                <a:cxn ang="0">
                  <a:pos x="81" y="1066"/>
                </a:cxn>
                <a:cxn ang="0">
                  <a:pos x="96" y="1046"/>
                </a:cxn>
                <a:cxn ang="0">
                  <a:pos x="125" y="1046"/>
                </a:cxn>
                <a:cxn ang="0">
                  <a:pos x="163" y="1039"/>
                </a:cxn>
                <a:cxn ang="0">
                  <a:pos x="214" y="1010"/>
                </a:cxn>
                <a:cxn ang="0">
                  <a:pos x="250" y="929"/>
                </a:cxn>
                <a:cxn ang="0">
                  <a:pos x="241" y="852"/>
                </a:cxn>
                <a:cxn ang="0">
                  <a:pos x="241" y="828"/>
                </a:cxn>
                <a:cxn ang="0">
                  <a:pos x="241" y="806"/>
                </a:cxn>
                <a:cxn ang="0">
                  <a:pos x="266" y="814"/>
                </a:cxn>
                <a:cxn ang="0">
                  <a:pos x="302" y="818"/>
                </a:cxn>
                <a:cxn ang="0">
                  <a:pos x="329" y="814"/>
                </a:cxn>
                <a:cxn ang="0">
                  <a:pos x="345" y="797"/>
                </a:cxn>
                <a:cxn ang="0">
                  <a:pos x="379" y="797"/>
                </a:cxn>
                <a:cxn ang="0">
                  <a:pos x="432" y="804"/>
                </a:cxn>
                <a:cxn ang="0">
                  <a:pos x="487" y="814"/>
                </a:cxn>
                <a:cxn ang="0">
                  <a:pos x="509" y="811"/>
                </a:cxn>
                <a:cxn ang="0">
                  <a:pos x="545" y="768"/>
                </a:cxn>
                <a:cxn ang="0">
                  <a:pos x="528" y="737"/>
                </a:cxn>
                <a:cxn ang="0">
                  <a:pos x="528" y="710"/>
                </a:cxn>
                <a:cxn ang="0">
                  <a:pos x="528" y="674"/>
                </a:cxn>
                <a:cxn ang="0">
                  <a:pos x="528" y="634"/>
                </a:cxn>
                <a:cxn ang="0">
                  <a:pos x="533" y="578"/>
                </a:cxn>
                <a:cxn ang="0">
                  <a:pos x="547" y="552"/>
                </a:cxn>
                <a:cxn ang="0">
                  <a:pos x="559" y="545"/>
                </a:cxn>
                <a:cxn ang="0">
                  <a:pos x="590" y="578"/>
                </a:cxn>
                <a:cxn ang="0">
                  <a:pos x="624" y="562"/>
                </a:cxn>
                <a:cxn ang="0">
                  <a:pos x="633" y="540"/>
                </a:cxn>
                <a:cxn ang="0">
                  <a:pos x="631" y="518"/>
                </a:cxn>
                <a:cxn ang="0">
                  <a:pos x="638" y="487"/>
                </a:cxn>
                <a:cxn ang="0">
                  <a:pos x="667" y="466"/>
                </a:cxn>
                <a:cxn ang="0">
                  <a:pos x="667" y="442"/>
                </a:cxn>
                <a:cxn ang="0">
                  <a:pos x="684" y="413"/>
                </a:cxn>
                <a:cxn ang="0">
                  <a:pos x="691" y="386"/>
                </a:cxn>
                <a:cxn ang="0">
                  <a:pos x="720" y="370"/>
                </a:cxn>
                <a:cxn ang="0">
                  <a:pos x="737" y="322"/>
                </a:cxn>
                <a:cxn ang="0">
                  <a:pos x="689" y="283"/>
                </a:cxn>
                <a:cxn ang="0">
                  <a:pos x="672" y="236"/>
                </a:cxn>
                <a:cxn ang="0">
                  <a:pos x="672" y="187"/>
                </a:cxn>
                <a:cxn ang="0">
                  <a:pos x="667" y="156"/>
                </a:cxn>
                <a:cxn ang="0">
                  <a:pos x="679" y="137"/>
                </a:cxn>
                <a:cxn ang="0">
                  <a:pos x="715" y="130"/>
                </a:cxn>
                <a:cxn ang="0">
                  <a:pos x="744" y="130"/>
                </a:cxn>
                <a:cxn ang="0">
                  <a:pos x="770" y="125"/>
                </a:cxn>
                <a:cxn ang="0">
                  <a:pos x="789" y="86"/>
                </a:cxn>
                <a:cxn ang="0">
                  <a:pos x="823" y="55"/>
                </a:cxn>
                <a:cxn ang="0">
                  <a:pos x="837" y="19"/>
                </a:cxn>
                <a:cxn ang="0">
                  <a:pos x="837" y="0"/>
                </a:cxn>
              </a:cxnLst>
              <a:rect l="0" t="0" r="r" b="b"/>
              <a:pathLst>
                <a:path w="839" h="1402">
                  <a:moveTo>
                    <a:pt x="0" y="1402"/>
                  </a:moveTo>
                  <a:cubicBezTo>
                    <a:pt x="22" y="1376"/>
                    <a:pt x="45" y="1351"/>
                    <a:pt x="55" y="1332"/>
                  </a:cubicBezTo>
                  <a:cubicBezTo>
                    <a:pt x="65" y="1313"/>
                    <a:pt x="60" y="1301"/>
                    <a:pt x="57" y="1289"/>
                  </a:cubicBezTo>
                  <a:cubicBezTo>
                    <a:pt x="54" y="1277"/>
                    <a:pt x="42" y="1269"/>
                    <a:pt x="38" y="1258"/>
                  </a:cubicBezTo>
                  <a:cubicBezTo>
                    <a:pt x="34" y="1247"/>
                    <a:pt x="25" y="1231"/>
                    <a:pt x="31" y="1222"/>
                  </a:cubicBezTo>
                  <a:cubicBezTo>
                    <a:pt x="37" y="1213"/>
                    <a:pt x="70" y="1210"/>
                    <a:pt x="77" y="1200"/>
                  </a:cubicBezTo>
                  <a:cubicBezTo>
                    <a:pt x="84" y="1190"/>
                    <a:pt x="68" y="1171"/>
                    <a:pt x="72" y="1162"/>
                  </a:cubicBezTo>
                  <a:cubicBezTo>
                    <a:pt x="76" y="1153"/>
                    <a:pt x="94" y="1156"/>
                    <a:pt x="101" y="1147"/>
                  </a:cubicBezTo>
                  <a:cubicBezTo>
                    <a:pt x="108" y="1138"/>
                    <a:pt x="116" y="1119"/>
                    <a:pt x="115" y="1109"/>
                  </a:cubicBezTo>
                  <a:cubicBezTo>
                    <a:pt x="114" y="1099"/>
                    <a:pt x="99" y="1092"/>
                    <a:pt x="93" y="1085"/>
                  </a:cubicBezTo>
                  <a:cubicBezTo>
                    <a:pt x="87" y="1078"/>
                    <a:pt x="81" y="1072"/>
                    <a:pt x="81" y="1066"/>
                  </a:cubicBezTo>
                  <a:cubicBezTo>
                    <a:pt x="81" y="1060"/>
                    <a:pt x="89" y="1049"/>
                    <a:pt x="96" y="1046"/>
                  </a:cubicBezTo>
                  <a:cubicBezTo>
                    <a:pt x="103" y="1043"/>
                    <a:pt x="114" y="1047"/>
                    <a:pt x="125" y="1046"/>
                  </a:cubicBezTo>
                  <a:cubicBezTo>
                    <a:pt x="136" y="1045"/>
                    <a:pt x="148" y="1045"/>
                    <a:pt x="163" y="1039"/>
                  </a:cubicBezTo>
                  <a:cubicBezTo>
                    <a:pt x="178" y="1033"/>
                    <a:pt x="199" y="1028"/>
                    <a:pt x="214" y="1010"/>
                  </a:cubicBezTo>
                  <a:cubicBezTo>
                    <a:pt x="229" y="992"/>
                    <a:pt x="245" y="955"/>
                    <a:pt x="250" y="929"/>
                  </a:cubicBezTo>
                  <a:cubicBezTo>
                    <a:pt x="255" y="903"/>
                    <a:pt x="242" y="869"/>
                    <a:pt x="241" y="852"/>
                  </a:cubicBezTo>
                  <a:cubicBezTo>
                    <a:pt x="240" y="835"/>
                    <a:pt x="241" y="836"/>
                    <a:pt x="241" y="828"/>
                  </a:cubicBezTo>
                  <a:cubicBezTo>
                    <a:pt x="241" y="820"/>
                    <a:pt x="237" y="808"/>
                    <a:pt x="241" y="806"/>
                  </a:cubicBezTo>
                  <a:cubicBezTo>
                    <a:pt x="245" y="804"/>
                    <a:pt x="256" y="812"/>
                    <a:pt x="266" y="814"/>
                  </a:cubicBezTo>
                  <a:cubicBezTo>
                    <a:pt x="276" y="816"/>
                    <a:pt x="292" y="818"/>
                    <a:pt x="302" y="818"/>
                  </a:cubicBezTo>
                  <a:cubicBezTo>
                    <a:pt x="312" y="818"/>
                    <a:pt x="322" y="817"/>
                    <a:pt x="329" y="814"/>
                  </a:cubicBezTo>
                  <a:cubicBezTo>
                    <a:pt x="336" y="811"/>
                    <a:pt x="337" y="800"/>
                    <a:pt x="345" y="797"/>
                  </a:cubicBezTo>
                  <a:cubicBezTo>
                    <a:pt x="353" y="794"/>
                    <a:pt x="365" y="796"/>
                    <a:pt x="379" y="797"/>
                  </a:cubicBezTo>
                  <a:cubicBezTo>
                    <a:pt x="393" y="798"/>
                    <a:pt x="414" y="801"/>
                    <a:pt x="432" y="804"/>
                  </a:cubicBezTo>
                  <a:cubicBezTo>
                    <a:pt x="450" y="807"/>
                    <a:pt x="474" y="813"/>
                    <a:pt x="487" y="814"/>
                  </a:cubicBezTo>
                  <a:cubicBezTo>
                    <a:pt x="500" y="815"/>
                    <a:pt x="499" y="819"/>
                    <a:pt x="509" y="811"/>
                  </a:cubicBezTo>
                  <a:cubicBezTo>
                    <a:pt x="519" y="803"/>
                    <a:pt x="542" y="780"/>
                    <a:pt x="545" y="768"/>
                  </a:cubicBezTo>
                  <a:cubicBezTo>
                    <a:pt x="548" y="756"/>
                    <a:pt x="531" y="747"/>
                    <a:pt x="528" y="737"/>
                  </a:cubicBezTo>
                  <a:cubicBezTo>
                    <a:pt x="525" y="727"/>
                    <a:pt x="528" y="720"/>
                    <a:pt x="528" y="710"/>
                  </a:cubicBezTo>
                  <a:cubicBezTo>
                    <a:pt x="528" y="700"/>
                    <a:pt x="528" y="687"/>
                    <a:pt x="528" y="674"/>
                  </a:cubicBezTo>
                  <a:cubicBezTo>
                    <a:pt x="528" y="661"/>
                    <a:pt x="527" y="650"/>
                    <a:pt x="528" y="634"/>
                  </a:cubicBezTo>
                  <a:cubicBezTo>
                    <a:pt x="529" y="618"/>
                    <a:pt x="530" y="592"/>
                    <a:pt x="533" y="578"/>
                  </a:cubicBezTo>
                  <a:cubicBezTo>
                    <a:pt x="536" y="564"/>
                    <a:pt x="543" y="558"/>
                    <a:pt x="547" y="552"/>
                  </a:cubicBezTo>
                  <a:cubicBezTo>
                    <a:pt x="551" y="546"/>
                    <a:pt x="552" y="541"/>
                    <a:pt x="559" y="545"/>
                  </a:cubicBezTo>
                  <a:cubicBezTo>
                    <a:pt x="566" y="549"/>
                    <a:pt x="579" y="575"/>
                    <a:pt x="590" y="578"/>
                  </a:cubicBezTo>
                  <a:cubicBezTo>
                    <a:pt x="601" y="581"/>
                    <a:pt x="617" y="568"/>
                    <a:pt x="624" y="562"/>
                  </a:cubicBezTo>
                  <a:cubicBezTo>
                    <a:pt x="631" y="556"/>
                    <a:pt x="632" y="547"/>
                    <a:pt x="633" y="540"/>
                  </a:cubicBezTo>
                  <a:cubicBezTo>
                    <a:pt x="634" y="533"/>
                    <a:pt x="630" y="527"/>
                    <a:pt x="631" y="518"/>
                  </a:cubicBezTo>
                  <a:cubicBezTo>
                    <a:pt x="632" y="509"/>
                    <a:pt x="632" y="496"/>
                    <a:pt x="638" y="487"/>
                  </a:cubicBezTo>
                  <a:cubicBezTo>
                    <a:pt x="644" y="478"/>
                    <a:pt x="662" y="474"/>
                    <a:pt x="667" y="466"/>
                  </a:cubicBezTo>
                  <a:cubicBezTo>
                    <a:pt x="672" y="458"/>
                    <a:pt x="664" y="451"/>
                    <a:pt x="667" y="442"/>
                  </a:cubicBezTo>
                  <a:cubicBezTo>
                    <a:pt x="670" y="433"/>
                    <a:pt x="680" y="422"/>
                    <a:pt x="684" y="413"/>
                  </a:cubicBezTo>
                  <a:cubicBezTo>
                    <a:pt x="688" y="404"/>
                    <a:pt x="685" y="393"/>
                    <a:pt x="691" y="386"/>
                  </a:cubicBezTo>
                  <a:cubicBezTo>
                    <a:pt x="697" y="379"/>
                    <a:pt x="712" y="381"/>
                    <a:pt x="720" y="370"/>
                  </a:cubicBezTo>
                  <a:cubicBezTo>
                    <a:pt x="728" y="359"/>
                    <a:pt x="742" y="336"/>
                    <a:pt x="737" y="322"/>
                  </a:cubicBezTo>
                  <a:cubicBezTo>
                    <a:pt x="732" y="308"/>
                    <a:pt x="700" y="297"/>
                    <a:pt x="689" y="283"/>
                  </a:cubicBezTo>
                  <a:cubicBezTo>
                    <a:pt x="678" y="269"/>
                    <a:pt x="675" y="252"/>
                    <a:pt x="672" y="236"/>
                  </a:cubicBezTo>
                  <a:cubicBezTo>
                    <a:pt x="669" y="220"/>
                    <a:pt x="673" y="200"/>
                    <a:pt x="672" y="187"/>
                  </a:cubicBezTo>
                  <a:cubicBezTo>
                    <a:pt x="671" y="174"/>
                    <a:pt x="666" y="164"/>
                    <a:pt x="667" y="156"/>
                  </a:cubicBezTo>
                  <a:cubicBezTo>
                    <a:pt x="668" y="148"/>
                    <a:pt x="671" y="141"/>
                    <a:pt x="679" y="137"/>
                  </a:cubicBezTo>
                  <a:cubicBezTo>
                    <a:pt x="687" y="133"/>
                    <a:pt x="704" y="131"/>
                    <a:pt x="715" y="130"/>
                  </a:cubicBezTo>
                  <a:cubicBezTo>
                    <a:pt x="726" y="129"/>
                    <a:pt x="735" y="131"/>
                    <a:pt x="744" y="130"/>
                  </a:cubicBezTo>
                  <a:cubicBezTo>
                    <a:pt x="753" y="129"/>
                    <a:pt x="763" y="132"/>
                    <a:pt x="770" y="125"/>
                  </a:cubicBezTo>
                  <a:cubicBezTo>
                    <a:pt x="777" y="118"/>
                    <a:pt x="780" y="98"/>
                    <a:pt x="789" y="86"/>
                  </a:cubicBezTo>
                  <a:cubicBezTo>
                    <a:pt x="798" y="74"/>
                    <a:pt x="815" y="66"/>
                    <a:pt x="823" y="55"/>
                  </a:cubicBezTo>
                  <a:cubicBezTo>
                    <a:pt x="831" y="44"/>
                    <a:pt x="835" y="28"/>
                    <a:pt x="837" y="19"/>
                  </a:cubicBezTo>
                  <a:cubicBezTo>
                    <a:pt x="839" y="10"/>
                    <a:pt x="838" y="5"/>
                    <a:pt x="837" y="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1" name="Freeform 23"/>
            <p:cNvSpPr>
              <a:spLocks/>
            </p:cNvSpPr>
            <p:nvPr/>
          </p:nvSpPr>
          <p:spPr bwMode="auto">
            <a:xfrm>
              <a:off x="4988" y="4182"/>
              <a:ext cx="188" cy="97"/>
            </a:xfrm>
            <a:custGeom>
              <a:avLst/>
              <a:gdLst/>
              <a:ahLst/>
              <a:cxnLst>
                <a:cxn ang="0">
                  <a:pos x="429" y="224"/>
                </a:cxn>
                <a:cxn ang="0">
                  <a:pos x="429" y="186"/>
                </a:cxn>
                <a:cxn ang="0">
                  <a:pos x="399" y="138"/>
                </a:cxn>
                <a:cxn ang="0">
                  <a:pos x="363" y="70"/>
                </a:cxn>
                <a:cxn ang="0">
                  <a:pos x="339" y="58"/>
                </a:cxn>
                <a:cxn ang="0">
                  <a:pos x="300" y="46"/>
                </a:cxn>
                <a:cxn ang="0">
                  <a:pos x="262" y="42"/>
                </a:cxn>
                <a:cxn ang="0">
                  <a:pos x="226" y="44"/>
                </a:cxn>
                <a:cxn ang="0">
                  <a:pos x="209" y="44"/>
                </a:cxn>
                <a:cxn ang="0">
                  <a:pos x="185" y="32"/>
                </a:cxn>
                <a:cxn ang="0">
                  <a:pos x="166" y="3"/>
                </a:cxn>
                <a:cxn ang="0">
                  <a:pos x="139" y="15"/>
                </a:cxn>
                <a:cxn ang="0">
                  <a:pos x="137" y="32"/>
                </a:cxn>
                <a:cxn ang="0">
                  <a:pos x="137" y="54"/>
                </a:cxn>
                <a:cxn ang="0">
                  <a:pos x="142" y="78"/>
                </a:cxn>
                <a:cxn ang="0">
                  <a:pos x="142" y="92"/>
                </a:cxn>
                <a:cxn ang="0">
                  <a:pos x="125" y="111"/>
                </a:cxn>
                <a:cxn ang="0">
                  <a:pos x="108" y="126"/>
                </a:cxn>
                <a:cxn ang="0">
                  <a:pos x="79" y="138"/>
                </a:cxn>
                <a:cxn ang="0">
                  <a:pos x="70" y="154"/>
                </a:cxn>
                <a:cxn ang="0">
                  <a:pos x="29" y="190"/>
                </a:cxn>
                <a:cxn ang="0">
                  <a:pos x="15" y="212"/>
                </a:cxn>
                <a:cxn ang="0">
                  <a:pos x="0" y="224"/>
                </a:cxn>
              </a:cxnLst>
              <a:rect l="0" t="0" r="r" b="b"/>
              <a:pathLst>
                <a:path w="434" h="224">
                  <a:moveTo>
                    <a:pt x="429" y="224"/>
                  </a:moveTo>
                  <a:cubicBezTo>
                    <a:pt x="431" y="212"/>
                    <a:pt x="434" y="200"/>
                    <a:pt x="429" y="186"/>
                  </a:cubicBezTo>
                  <a:cubicBezTo>
                    <a:pt x="424" y="172"/>
                    <a:pt x="410" y="157"/>
                    <a:pt x="399" y="138"/>
                  </a:cubicBezTo>
                  <a:cubicBezTo>
                    <a:pt x="388" y="119"/>
                    <a:pt x="373" y="83"/>
                    <a:pt x="363" y="70"/>
                  </a:cubicBezTo>
                  <a:cubicBezTo>
                    <a:pt x="353" y="57"/>
                    <a:pt x="349" y="62"/>
                    <a:pt x="339" y="58"/>
                  </a:cubicBezTo>
                  <a:cubicBezTo>
                    <a:pt x="329" y="54"/>
                    <a:pt x="313" y="49"/>
                    <a:pt x="300" y="46"/>
                  </a:cubicBezTo>
                  <a:cubicBezTo>
                    <a:pt x="287" y="43"/>
                    <a:pt x="274" y="42"/>
                    <a:pt x="262" y="42"/>
                  </a:cubicBezTo>
                  <a:cubicBezTo>
                    <a:pt x="250" y="42"/>
                    <a:pt x="235" y="44"/>
                    <a:pt x="226" y="44"/>
                  </a:cubicBezTo>
                  <a:cubicBezTo>
                    <a:pt x="217" y="44"/>
                    <a:pt x="216" y="46"/>
                    <a:pt x="209" y="44"/>
                  </a:cubicBezTo>
                  <a:cubicBezTo>
                    <a:pt x="202" y="42"/>
                    <a:pt x="192" y="39"/>
                    <a:pt x="185" y="32"/>
                  </a:cubicBezTo>
                  <a:cubicBezTo>
                    <a:pt x="178" y="25"/>
                    <a:pt x="174" y="6"/>
                    <a:pt x="166" y="3"/>
                  </a:cubicBezTo>
                  <a:cubicBezTo>
                    <a:pt x="158" y="0"/>
                    <a:pt x="144" y="10"/>
                    <a:pt x="139" y="15"/>
                  </a:cubicBezTo>
                  <a:cubicBezTo>
                    <a:pt x="134" y="20"/>
                    <a:pt x="137" y="26"/>
                    <a:pt x="137" y="32"/>
                  </a:cubicBezTo>
                  <a:cubicBezTo>
                    <a:pt x="137" y="38"/>
                    <a:pt x="136" y="46"/>
                    <a:pt x="137" y="54"/>
                  </a:cubicBezTo>
                  <a:cubicBezTo>
                    <a:pt x="138" y="62"/>
                    <a:pt x="141" y="72"/>
                    <a:pt x="142" y="78"/>
                  </a:cubicBezTo>
                  <a:cubicBezTo>
                    <a:pt x="143" y="84"/>
                    <a:pt x="145" y="87"/>
                    <a:pt x="142" y="92"/>
                  </a:cubicBezTo>
                  <a:cubicBezTo>
                    <a:pt x="139" y="97"/>
                    <a:pt x="131" y="105"/>
                    <a:pt x="125" y="111"/>
                  </a:cubicBezTo>
                  <a:cubicBezTo>
                    <a:pt x="119" y="117"/>
                    <a:pt x="116" y="122"/>
                    <a:pt x="108" y="126"/>
                  </a:cubicBezTo>
                  <a:cubicBezTo>
                    <a:pt x="100" y="130"/>
                    <a:pt x="85" y="133"/>
                    <a:pt x="79" y="138"/>
                  </a:cubicBezTo>
                  <a:cubicBezTo>
                    <a:pt x="73" y="143"/>
                    <a:pt x="78" y="145"/>
                    <a:pt x="70" y="154"/>
                  </a:cubicBezTo>
                  <a:cubicBezTo>
                    <a:pt x="62" y="163"/>
                    <a:pt x="38" y="180"/>
                    <a:pt x="29" y="190"/>
                  </a:cubicBezTo>
                  <a:cubicBezTo>
                    <a:pt x="20" y="200"/>
                    <a:pt x="20" y="206"/>
                    <a:pt x="15" y="212"/>
                  </a:cubicBezTo>
                  <a:cubicBezTo>
                    <a:pt x="10" y="218"/>
                    <a:pt x="5" y="221"/>
                    <a:pt x="0" y="224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2" name="Oval 24"/>
            <p:cNvSpPr>
              <a:spLocks noChangeArrowheads="1"/>
            </p:cNvSpPr>
            <p:nvPr/>
          </p:nvSpPr>
          <p:spPr bwMode="auto">
            <a:xfrm>
              <a:off x="4998" y="4273"/>
              <a:ext cx="30" cy="31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3" name="Oval 25"/>
            <p:cNvSpPr>
              <a:spLocks noChangeArrowheads="1"/>
            </p:cNvSpPr>
            <p:nvPr/>
          </p:nvSpPr>
          <p:spPr bwMode="auto">
            <a:xfrm>
              <a:off x="4095" y="5890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00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4" name="Oval 26"/>
            <p:cNvSpPr>
              <a:spLocks noChangeArrowheads="1"/>
            </p:cNvSpPr>
            <p:nvPr/>
          </p:nvSpPr>
          <p:spPr bwMode="auto">
            <a:xfrm>
              <a:off x="5003" y="4382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548DD4"/>
                </a:gs>
                <a:gs pos="100000">
                  <a:srgbClr val="548DD4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548DD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5" name="Oval 27"/>
            <p:cNvSpPr>
              <a:spLocks noChangeArrowheads="1"/>
            </p:cNvSpPr>
            <p:nvPr/>
          </p:nvSpPr>
          <p:spPr bwMode="auto">
            <a:xfrm>
              <a:off x="4762" y="4520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6" name="Oval 28"/>
            <p:cNvSpPr>
              <a:spLocks noChangeArrowheads="1"/>
            </p:cNvSpPr>
            <p:nvPr/>
          </p:nvSpPr>
          <p:spPr bwMode="auto">
            <a:xfrm>
              <a:off x="3775" y="6051"/>
              <a:ext cx="31" cy="30"/>
            </a:xfrm>
            <a:prstGeom prst="ellipse">
              <a:avLst/>
            </a:prstGeom>
            <a:gradFill rotWithShape="1">
              <a:gsLst>
                <a:gs pos="0">
                  <a:srgbClr val="00B0F0"/>
                </a:gs>
                <a:gs pos="100000">
                  <a:srgbClr val="00B0F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7" name="Oval 29"/>
            <p:cNvSpPr>
              <a:spLocks noChangeArrowheads="1"/>
            </p:cNvSpPr>
            <p:nvPr/>
          </p:nvSpPr>
          <p:spPr bwMode="auto">
            <a:xfrm>
              <a:off x="4997" y="4586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DB23C1"/>
                </a:gs>
                <a:gs pos="100000">
                  <a:srgbClr val="DB23C1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DB23C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8" name="Oval 30"/>
            <p:cNvSpPr>
              <a:spLocks noChangeArrowheads="1"/>
            </p:cNvSpPr>
            <p:nvPr/>
          </p:nvSpPr>
          <p:spPr bwMode="auto">
            <a:xfrm>
              <a:off x="4557" y="5123"/>
              <a:ext cx="30" cy="31"/>
            </a:xfrm>
            <a:prstGeom prst="ellipse">
              <a:avLst/>
            </a:prstGeom>
            <a:gradFill rotWithShape="1">
              <a:gsLst>
                <a:gs pos="0">
                  <a:srgbClr val="00B0F0"/>
                </a:gs>
                <a:gs pos="100000">
                  <a:srgbClr val="00B0F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59" name="Oval 31"/>
            <p:cNvSpPr>
              <a:spLocks noChangeArrowheads="1"/>
            </p:cNvSpPr>
            <p:nvPr/>
          </p:nvSpPr>
          <p:spPr bwMode="auto">
            <a:xfrm>
              <a:off x="4890" y="4499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FFC000"/>
                </a:gs>
                <a:gs pos="100000">
                  <a:srgbClr val="FFC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0" name="Oval 32"/>
            <p:cNvSpPr>
              <a:spLocks noChangeArrowheads="1"/>
            </p:cNvSpPr>
            <p:nvPr/>
          </p:nvSpPr>
          <p:spPr bwMode="auto">
            <a:xfrm>
              <a:off x="3278" y="6097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974706"/>
                </a:gs>
                <a:gs pos="100000">
                  <a:srgbClr val="974706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97470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1" name="Oval 33"/>
            <p:cNvSpPr>
              <a:spLocks noChangeArrowheads="1"/>
            </p:cNvSpPr>
            <p:nvPr/>
          </p:nvSpPr>
          <p:spPr bwMode="auto">
            <a:xfrm>
              <a:off x="4835" y="5352"/>
              <a:ext cx="30" cy="30"/>
            </a:xfrm>
            <a:prstGeom prst="ellipse">
              <a:avLst/>
            </a:prstGeom>
            <a:gradFill rotWithShape="1">
              <a:gsLst>
                <a:gs pos="0">
                  <a:srgbClr val="C0504D"/>
                </a:gs>
                <a:gs pos="100000">
                  <a:srgbClr val="C0504D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C0504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2" name="Oval 34"/>
            <p:cNvSpPr>
              <a:spLocks noChangeArrowheads="1"/>
            </p:cNvSpPr>
            <p:nvPr/>
          </p:nvSpPr>
          <p:spPr bwMode="auto">
            <a:xfrm>
              <a:off x="3216" y="5849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5F497A"/>
                </a:gs>
                <a:gs pos="100000">
                  <a:srgbClr val="5F497A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5F497A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3" name="Oval 35"/>
            <p:cNvSpPr>
              <a:spLocks noChangeArrowheads="1"/>
            </p:cNvSpPr>
            <p:nvPr/>
          </p:nvSpPr>
          <p:spPr bwMode="auto">
            <a:xfrm>
              <a:off x="4766" y="4816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4" name="Oval 36"/>
            <p:cNvSpPr>
              <a:spLocks noChangeArrowheads="1"/>
            </p:cNvSpPr>
            <p:nvPr/>
          </p:nvSpPr>
          <p:spPr bwMode="auto">
            <a:xfrm>
              <a:off x="3415" y="5539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C00000"/>
                </a:gs>
                <a:gs pos="100000">
                  <a:srgbClr val="C0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5" name="Oval 37"/>
            <p:cNvSpPr>
              <a:spLocks noChangeArrowheads="1"/>
            </p:cNvSpPr>
            <p:nvPr/>
          </p:nvSpPr>
          <p:spPr bwMode="auto">
            <a:xfrm>
              <a:off x="4507" y="5495"/>
              <a:ext cx="31" cy="30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00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12700">
              <a:solidFill>
                <a:srgbClr val="E36C0A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6" name="Oval 38"/>
            <p:cNvSpPr>
              <a:spLocks noChangeArrowheads="1"/>
            </p:cNvSpPr>
            <p:nvPr/>
          </p:nvSpPr>
          <p:spPr bwMode="auto">
            <a:xfrm>
              <a:off x="3503" y="5752"/>
              <a:ext cx="30" cy="31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00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7" name="Oval 39"/>
            <p:cNvSpPr>
              <a:spLocks noChangeArrowheads="1"/>
            </p:cNvSpPr>
            <p:nvPr/>
          </p:nvSpPr>
          <p:spPr bwMode="auto">
            <a:xfrm>
              <a:off x="4588" y="4684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68" name="AutoShape 40"/>
            <p:cNvSpPr>
              <a:spLocks noChangeArrowheads="1"/>
            </p:cNvSpPr>
            <p:nvPr/>
          </p:nvSpPr>
          <p:spPr bwMode="auto">
            <a:xfrm>
              <a:off x="2426" y="5456"/>
              <a:ext cx="33" cy="15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3769" name="Picture 41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557" y="2870"/>
              <a:ext cx="395" cy="1259"/>
            </a:xfrm>
            <a:prstGeom prst="rect">
              <a:avLst/>
            </a:prstGeom>
            <a:noFill/>
          </p:spPr>
        </p:pic>
        <p:sp>
          <p:nvSpPr>
            <p:cNvPr id="73770" name="AutoShape 42"/>
            <p:cNvSpPr>
              <a:spLocks noChangeArrowheads="1"/>
            </p:cNvSpPr>
            <p:nvPr/>
          </p:nvSpPr>
          <p:spPr bwMode="auto">
            <a:xfrm>
              <a:off x="4871" y="2912"/>
              <a:ext cx="39" cy="115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3771" name="AutoShape 43"/>
            <p:cNvCxnSpPr>
              <a:cxnSpLocks noChangeShapeType="1"/>
            </p:cNvCxnSpPr>
            <p:nvPr/>
          </p:nvCxnSpPr>
          <p:spPr bwMode="auto">
            <a:xfrm rot="16200000">
              <a:off x="4964" y="3993"/>
              <a:ext cx="336" cy="265"/>
            </a:xfrm>
            <a:prstGeom prst="bentConnector3">
              <a:avLst>
                <a:gd name="adj1" fmla="val 43843"/>
              </a:avLst>
            </a:prstGeom>
            <a:noFill/>
            <a:ln w="15875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</p:spPr>
        </p:cxnSp>
        <p:cxnSp>
          <p:nvCxnSpPr>
            <p:cNvPr id="73772" name="AutoShape 44"/>
            <p:cNvCxnSpPr>
              <a:cxnSpLocks noChangeShapeType="1"/>
            </p:cNvCxnSpPr>
            <p:nvPr/>
          </p:nvCxnSpPr>
          <p:spPr bwMode="auto">
            <a:xfrm rot="10800000">
              <a:off x="3771" y="4129"/>
              <a:ext cx="1007" cy="412"/>
            </a:xfrm>
            <a:prstGeom prst="bentConnector2">
              <a:avLst/>
            </a:prstGeom>
            <a:noFill/>
            <a:ln w="9525">
              <a:solidFill>
                <a:srgbClr val="FF0000"/>
              </a:solidFill>
              <a:prstDash val="dash"/>
              <a:miter lim="800000"/>
              <a:headEnd/>
              <a:tailEnd type="triangle" w="med" len="med"/>
            </a:ln>
          </p:spPr>
        </p:cxnSp>
        <p:pic>
          <p:nvPicPr>
            <p:cNvPr id="73773" name="Picture 4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715" y="6381"/>
              <a:ext cx="362" cy="1148"/>
            </a:xfrm>
            <a:prstGeom prst="rect">
              <a:avLst/>
            </a:prstGeom>
            <a:noFill/>
          </p:spPr>
        </p:pic>
        <p:sp>
          <p:nvSpPr>
            <p:cNvPr id="73774" name="AutoShape 46"/>
            <p:cNvSpPr>
              <a:spLocks noChangeArrowheads="1"/>
            </p:cNvSpPr>
            <p:nvPr/>
          </p:nvSpPr>
          <p:spPr bwMode="auto">
            <a:xfrm rot="10800000">
              <a:off x="4053" y="6558"/>
              <a:ext cx="42" cy="885"/>
            </a:xfrm>
            <a:prstGeom prst="triangle">
              <a:avLst>
                <a:gd name="adj" fmla="val 10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3775" name="Picture 47"/>
            <p:cNvPicPr>
              <a:picLocks noChangeAspect="1" noChangeArrowheads="1"/>
            </p:cNvPicPr>
            <p:nvPr/>
          </p:nvPicPr>
          <p:blipFill>
            <a:blip r:embed="rId9" cstate="print"/>
            <a:srcRect l="-9290" t="6596"/>
            <a:stretch>
              <a:fillRect/>
            </a:stretch>
          </p:blipFill>
          <p:spPr bwMode="auto">
            <a:xfrm>
              <a:off x="4987" y="2810"/>
              <a:ext cx="554" cy="1148"/>
            </a:xfrm>
            <a:prstGeom prst="rect">
              <a:avLst/>
            </a:prstGeom>
            <a:noFill/>
          </p:spPr>
        </p:pic>
        <p:cxnSp>
          <p:nvCxnSpPr>
            <p:cNvPr id="73776" name="AutoShape 48"/>
            <p:cNvCxnSpPr>
              <a:cxnSpLocks noChangeShapeType="1"/>
            </p:cNvCxnSpPr>
            <p:nvPr/>
          </p:nvCxnSpPr>
          <p:spPr bwMode="auto">
            <a:xfrm flipV="1">
              <a:off x="5015" y="4273"/>
              <a:ext cx="666" cy="324"/>
            </a:xfrm>
            <a:prstGeom prst="bentConnector3">
              <a:avLst>
                <a:gd name="adj1" fmla="val 31222"/>
              </a:avLst>
            </a:prstGeom>
            <a:noFill/>
            <a:ln w="9525">
              <a:solidFill>
                <a:srgbClr val="DB23C1"/>
              </a:solidFill>
              <a:prstDash val="lgDashDotDot"/>
              <a:miter lim="800000"/>
              <a:headEnd/>
              <a:tailEnd type="triangle" w="med" len="med"/>
            </a:ln>
          </p:spPr>
        </p:cxnSp>
        <p:pic>
          <p:nvPicPr>
            <p:cNvPr id="73777" name="Picture 4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727" y="3309"/>
              <a:ext cx="487" cy="1308"/>
            </a:xfrm>
            <a:prstGeom prst="rect">
              <a:avLst/>
            </a:prstGeom>
            <a:noFill/>
          </p:spPr>
        </p:pic>
        <p:sp>
          <p:nvSpPr>
            <p:cNvPr id="73778" name="AutoShape 50"/>
            <p:cNvSpPr>
              <a:spLocks noChangeArrowheads="1"/>
            </p:cNvSpPr>
            <p:nvPr/>
          </p:nvSpPr>
          <p:spPr bwMode="auto">
            <a:xfrm rot="10800000">
              <a:off x="6159" y="4015"/>
              <a:ext cx="32" cy="536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79" name="AutoShape 51"/>
            <p:cNvSpPr>
              <a:spLocks noChangeArrowheads="1"/>
            </p:cNvSpPr>
            <p:nvPr/>
          </p:nvSpPr>
          <p:spPr bwMode="auto">
            <a:xfrm>
              <a:off x="6159" y="3710"/>
              <a:ext cx="33" cy="282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3780" name="AutoShape 52"/>
            <p:cNvCxnSpPr>
              <a:cxnSpLocks noChangeShapeType="1"/>
            </p:cNvCxnSpPr>
            <p:nvPr/>
          </p:nvCxnSpPr>
          <p:spPr bwMode="auto">
            <a:xfrm rot="10800000" flipV="1">
              <a:off x="2773" y="5853"/>
              <a:ext cx="459" cy="50"/>
            </a:xfrm>
            <a:prstGeom prst="bentConnector2">
              <a:avLst/>
            </a:prstGeom>
            <a:noFill/>
            <a:ln w="19050">
              <a:solidFill>
                <a:srgbClr val="5F497A"/>
              </a:solidFill>
              <a:prstDash val="dash"/>
              <a:miter lim="800000"/>
              <a:headEnd/>
              <a:tailEnd type="triangle" w="med" len="sm"/>
            </a:ln>
          </p:spPr>
        </p:cxnSp>
        <p:pic>
          <p:nvPicPr>
            <p:cNvPr id="73781" name="Picture 53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784" y="3597"/>
              <a:ext cx="31" cy="31"/>
            </a:xfrm>
            <a:prstGeom prst="rect">
              <a:avLst/>
            </a:prstGeom>
            <a:noFill/>
          </p:spPr>
        </p:pic>
        <p:pic>
          <p:nvPicPr>
            <p:cNvPr id="73782" name="Picture 54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2784" y="3597"/>
              <a:ext cx="31" cy="31"/>
            </a:xfrm>
            <a:prstGeom prst="rect">
              <a:avLst/>
            </a:prstGeom>
            <a:noFill/>
          </p:spPr>
        </p:pic>
        <p:pic>
          <p:nvPicPr>
            <p:cNvPr id="73783" name="Picture 5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456" y="2906"/>
              <a:ext cx="448" cy="1137"/>
            </a:xfrm>
            <a:prstGeom prst="rect">
              <a:avLst/>
            </a:prstGeom>
            <a:noFill/>
          </p:spPr>
        </p:pic>
        <p:sp>
          <p:nvSpPr>
            <p:cNvPr id="73784" name="AutoShape 56"/>
            <p:cNvSpPr>
              <a:spLocks noChangeArrowheads="1"/>
            </p:cNvSpPr>
            <p:nvPr/>
          </p:nvSpPr>
          <p:spPr bwMode="auto">
            <a:xfrm rot="10800000">
              <a:off x="2846" y="3251"/>
              <a:ext cx="38" cy="37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85" name="AutoShape 57"/>
            <p:cNvSpPr>
              <a:spLocks noChangeArrowheads="1"/>
            </p:cNvSpPr>
            <p:nvPr/>
          </p:nvSpPr>
          <p:spPr bwMode="auto">
            <a:xfrm>
              <a:off x="2848" y="3653"/>
              <a:ext cx="36" cy="362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86" name="AutoShape 58"/>
            <p:cNvSpPr>
              <a:spLocks noChangeArrowheads="1"/>
            </p:cNvSpPr>
            <p:nvPr/>
          </p:nvSpPr>
          <p:spPr bwMode="auto">
            <a:xfrm>
              <a:off x="3902" y="3298"/>
              <a:ext cx="36" cy="147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3787" name="AutoShape 59"/>
            <p:cNvCxnSpPr>
              <a:cxnSpLocks noChangeShapeType="1"/>
            </p:cNvCxnSpPr>
            <p:nvPr/>
          </p:nvCxnSpPr>
          <p:spPr bwMode="auto">
            <a:xfrm rot="5400000" flipH="1">
              <a:off x="4751" y="4133"/>
              <a:ext cx="261" cy="253"/>
            </a:xfrm>
            <a:prstGeom prst="bentConnector3">
              <a:avLst>
                <a:gd name="adj1" fmla="val 491"/>
              </a:avLst>
            </a:prstGeom>
            <a:noFill/>
            <a:ln w="9525">
              <a:solidFill>
                <a:srgbClr val="548DD4"/>
              </a:solidFill>
              <a:prstDash val="lgDash"/>
              <a:miter lim="800000"/>
              <a:headEnd/>
              <a:tailEnd type="triangle" w="med" len="med"/>
            </a:ln>
          </p:spPr>
        </p:cxnSp>
        <p:pic>
          <p:nvPicPr>
            <p:cNvPr id="73788" name="Picture 6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291" y="4440"/>
              <a:ext cx="328" cy="1020"/>
            </a:xfrm>
            <a:prstGeom prst="rect">
              <a:avLst/>
            </a:prstGeom>
            <a:noFill/>
          </p:spPr>
        </p:pic>
        <p:cxnSp>
          <p:nvCxnSpPr>
            <p:cNvPr id="73789" name="AutoShape 61"/>
            <p:cNvCxnSpPr>
              <a:cxnSpLocks noChangeShapeType="1"/>
            </p:cNvCxnSpPr>
            <p:nvPr/>
          </p:nvCxnSpPr>
          <p:spPr bwMode="auto">
            <a:xfrm rot="16200000" flipH="1">
              <a:off x="4881" y="4539"/>
              <a:ext cx="428" cy="385"/>
            </a:xfrm>
            <a:prstGeom prst="bentConnector2">
              <a:avLst/>
            </a:prstGeom>
            <a:noFill/>
            <a:ln w="19050">
              <a:solidFill>
                <a:srgbClr val="FFC000"/>
              </a:solidFill>
              <a:prstDash val="sysDot"/>
              <a:miter lim="800000"/>
              <a:headEnd/>
              <a:tailEnd type="triangle" w="med" len="med"/>
            </a:ln>
          </p:spPr>
        </p:cxnSp>
        <p:pic>
          <p:nvPicPr>
            <p:cNvPr id="73790" name="Picture 62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241" y="7277"/>
              <a:ext cx="56" cy="38"/>
            </a:xfrm>
            <a:prstGeom prst="rect">
              <a:avLst/>
            </a:prstGeom>
            <a:noFill/>
          </p:spPr>
        </p:pic>
        <p:pic>
          <p:nvPicPr>
            <p:cNvPr id="73791" name="Picture 63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3175" y="6427"/>
              <a:ext cx="443" cy="1334"/>
            </a:xfrm>
            <a:prstGeom prst="rect">
              <a:avLst/>
            </a:prstGeom>
            <a:noFill/>
          </p:spPr>
        </p:pic>
        <p:sp>
          <p:nvSpPr>
            <p:cNvPr id="73792" name="AutoShape 64"/>
            <p:cNvSpPr>
              <a:spLocks noChangeArrowheads="1"/>
            </p:cNvSpPr>
            <p:nvPr/>
          </p:nvSpPr>
          <p:spPr bwMode="auto">
            <a:xfrm rot="10800000">
              <a:off x="3554" y="6651"/>
              <a:ext cx="31" cy="1072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3793" name="Picture 65"/>
            <p:cNvPicPr>
              <a:picLocks noChangeAspect="1" noChangeArrowheads="1"/>
            </p:cNvPicPr>
            <p:nvPr/>
          </p:nvPicPr>
          <p:blipFill>
            <a:blip r:embed="rId16" cstate="print"/>
            <a:srcRect t="6551"/>
            <a:stretch>
              <a:fillRect/>
            </a:stretch>
          </p:blipFill>
          <p:spPr bwMode="auto">
            <a:xfrm>
              <a:off x="1940" y="3710"/>
              <a:ext cx="519" cy="1341"/>
            </a:xfrm>
            <a:prstGeom prst="rect">
              <a:avLst/>
            </a:prstGeom>
            <a:noFill/>
          </p:spPr>
        </p:pic>
        <p:pic>
          <p:nvPicPr>
            <p:cNvPr id="73794" name="Picture 66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5371" y="5518"/>
              <a:ext cx="48" cy="31"/>
            </a:xfrm>
            <a:prstGeom prst="rect">
              <a:avLst/>
            </a:prstGeom>
            <a:noFill/>
          </p:spPr>
        </p:pic>
        <p:pic>
          <p:nvPicPr>
            <p:cNvPr id="73795" name="Picture 67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656" y="5549"/>
              <a:ext cx="48" cy="34"/>
            </a:xfrm>
            <a:prstGeom prst="rect">
              <a:avLst/>
            </a:prstGeom>
            <a:noFill/>
          </p:spPr>
        </p:pic>
        <p:pic>
          <p:nvPicPr>
            <p:cNvPr id="73796" name="Picture 68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656" y="6239"/>
              <a:ext cx="48" cy="33"/>
            </a:xfrm>
            <a:prstGeom prst="rect">
              <a:avLst/>
            </a:prstGeom>
            <a:noFill/>
          </p:spPr>
        </p:pic>
        <p:pic>
          <p:nvPicPr>
            <p:cNvPr id="73797" name="Picture 69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5723" y="4821"/>
              <a:ext cx="525" cy="1556"/>
            </a:xfrm>
            <a:prstGeom prst="rect">
              <a:avLst/>
            </a:prstGeom>
            <a:noFill/>
          </p:spPr>
        </p:pic>
        <p:sp>
          <p:nvSpPr>
            <p:cNvPr id="73798" name="AutoShape 70"/>
            <p:cNvSpPr>
              <a:spLocks noChangeArrowheads="1"/>
            </p:cNvSpPr>
            <p:nvPr/>
          </p:nvSpPr>
          <p:spPr bwMode="auto">
            <a:xfrm>
              <a:off x="6190" y="6097"/>
              <a:ext cx="31" cy="27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99" name="AutoShape 71"/>
            <p:cNvSpPr>
              <a:spLocks noChangeArrowheads="1"/>
            </p:cNvSpPr>
            <p:nvPr/>
          </p:nvSpPr>
          <p:spPr bwMode="auto">
            <a:xfrm rot="10800000">
              <a:off x="6191" y="5496"/>
              <a:ext cx="31" cy="39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3800" name="AutoShape 72"/>
            <p:cNvCxnSpPr>
              <a:cxnSpLocks noChangeShapeType="1"/>
            </p:cNvCxnSpPr>
            <p:nvPr/>
          </p:nvCxnSpPr>
          <p:spPr bwMode="auto">
            <a:xfrm>
              <a:off x="4850" y="5360"/>
              <a:ext cx="873" cy="244"/>
            </a:xfrm>
            <a:prstGeom prst="bentConnector3">
              <a:avLst>
                <a:gd name="adj1" fmla="val 29708"/>
              </a:avLst>
            </a:prstGeom>
            <a:noFill/>
            <a:ln w="19050">
              <a:solidFill>
                <a:srgbClr val="C0504D"/>
              </a:solidFill>
              <a:prstDash val="lgDash"/>
              <a:miter lim="800000"/>
              <a:headEnd/>
              <a:tailEnd type="triangle" w="med" len="med"/>
            </a:ln>
          </p:spPr>
        </p:cxnSp>
        <p:pic>
          <p:nvPicPr>
            <p:cNvPr id="73801" name="Picture 73"/>
            <p:cNvPicPr>
              <a:picLocks noChangeAspect="1" noChangeArrowheads="1"/>
            </p:cNvPicPr>
            <p:nvPr/>
          </p:nvPicPr>
          <p:blipFill>
            <a:blip r:embed="rId19" cstate="print"/>
            <a:srcRect l="-13277" t="5312"/>
            <a:stretch>
              <a:fillRect/>
            </a:stretch>
          </p:blipFill>
          <p:spPr bwMode="auto">
            <a:xfrm>
              <a:off x="2426" y="5978"/>
              <a:ext cx="621" cy="1348"/>
            </a:xfrm>
            <a:prstGeom prst="rect">
              <a:avLst/>
            </a:prstGeom>
            <a:noFill/>
          </p:spPr>
        </p:pic>
        <p:cxnSp>
          <p:nvCxnSpPr>
            <p:cNvPr id="73802" name="AutoShape 74"/>
            <p:cNvCxnSpPr>
              <a:cxnSpLocks noChangeShapeType="1"/>
            </p:cNvCxnSpPr>
            <p:nvPr/>
          </p:nvCxnSpPr>
          <p:spPr bwMode="auto">
            <a:xfrm rot="10800000" flipV="1">
              <a:off x="2499" y="5558"/>
              <a:ext cx="932" cy="111"/>
            </a:xfrm>
            <a:prstGeom prst="bentConnector3">
              <a:avLst>
                <a:gd name="adj1" fmla="val 49977"/>
              </a:avLst>
            </a:prstGeom>
            <a:noFill/>
            <a:ln w="15875">
              <a:solidFill>
                <a:srgbClr val="C00000"/>
              </a:solidFill>
              <a:prstDash val="dashDot"/>
              <a:miter lim="800000"/>
              <a:headEnd/>
              <a:tailEnd type="triangle" w="med" len="med"/>
            </a:ln>
          </p:spPr>
        </p:cxnSp>
        <p:pic>
          <p:nvPicPr>
            <p:cNvPr id="73803" name="Picture 75"/>
            <p:cNvPicPr>
              <a:picLocks noChangeAspect="1" noChangeArrowheads="1"/>
            </p:cNvPicPr>
            <p:nvPr/>
          </p:nvPicPr>
          <p:blipFill>
            <a:blip r:embed="rId20" cstate="print"/>
            <a:srcRect t="4857"/>
            <a:stretch>
              <a:fillRect/>
            </a:stretch>
          </p:blipFill>
          <p:spPr bwMode="auto">
            <a:xfrm>
              <a:off x="4793" y="6314"/>
              <a:ext cx="473" cy="1373"/>
            </a:xfrm>
            <a:prstGeom prst="rect">
              <a:avLst/>
            </a:prstGeom>
            <a:noFill/>
          </p:spPr>
        </p:pic>
        <p:cxnSp>
          <p:nvCxnSpPr>
            <p:cNvPr id="73804" name="AutoShape 76"/>
            <p:cNvCxnSpPr>
              <a:cxnSpLocks noChangeShapeType="1"/>
            </p:cNvCxnSpPr>
            <p:nvPr/>
          </p:nvCxnSpPr>
          <p:spPr bwMode="auto">
            <a:xfrm rot="16200000" flipH="1">
              <a:off x="4202" y="5412"/>
              <a:ext cx="1388" cy="234"/>
            </a:xfrm>
            <a:prstGeom prst="bentConnector3">
              <a:avLst>
                <a:gd name="adj1" fmla="val 93602"/>
              </a:avLst>
            </a:prstGeom>
            <a:noFill/>
            <a:ln w="22225">
              <a:solidFill>
                <a:srgbClr val="FF0000"/>
              </a:solidFill>
              <a:prstDash val="sysDot"/>
              <a:miter lim="800000"/>
              <a:headEnd/>
              <a:tailEnd type="triangle" w="med" len="med"/>
            </a:ln>
          </p:spPr>
        </p:cxnSp>
        <p:pic>
          <p:nvPicPr>
            <p:cNvPr id="73805" name="Picture 77"/>
            <p:cNvPicPr>
              <a:picLocks noChangeAspect="1" noChangeArrowheads="1"/>
            </p:cNvPicPr>
            <p:nvPr/>
          </p:nvPicPr>
          <p:blipFill>
            <a:blip r:embed="rId21" cstate="print"/>
            <a:srcRect l="3592" t="7005"/>
            <a:stretch>
              <a:fillRect/>
            </a:stretch>
          </p:blipFill>
          <p:spPr bwMode="auto">
            <a:xfrm>
              <a:off x="4251" y="6314"/>
              <a:ext cx="470" cy="1383"/>
            </a:xfrm>
            <a:prstGeom prst="rect">
              <a:avLst/>
            </a:prstGeom>
            <a:noFill/>
          </p:spPr>
        </p:pic>
        <p:cxnSp>
          <p:nvCxnSpPr>
            <p:cNvPr id="73806" name="AutoShape 78"/>
            <p:cNvCxnSpPr>
              <a:cxnSpLocks noChangeShapeType="1"/>
            </p:cNvCxnSpPr>
            <p:nvPr/>
          </p:nvCxnSpPr>
          <p:spPr bwMode="auto">
            <a:xfrm rot="16200000" flipH="1" flipV="1">
              <a:off x="4141" y="5847"/>
              <a:ext cx="724" cy="35"/>
            </a:xfrm>
            <a:prstGeom prst="bentConnector3">
              <a:avLst>
                <a:gd name="adj1" fmla="val 30639"/>
              </a:avLst>
            </a:prstGeom>
            <a:noFill/>
            <a:ln w="12700">
              <a:solidFill>
                <a:srgbClr val="E36C0A"/>
              </a:solidFill>
              <a:prstDash val="dash"/>
              <a:miter lim="800000"/>
              <a:headEnd/>
              <a:tailEnd type="triangle" w="med" len="med"/>
            </a:ln>
          </p:spPr>
        </p:cxnSp>
        <p:sp>
          <p:nvSpPr>
            <p:cNvPr id="73807" name="AutoShape 79"/>
            <p:cNvSpPr>
              <a:spLocks noChangeArrowheads="1"/>
            </p:cNvSpPr>
            <p:nvPr/>
          </p:nvSpPr>
          <p:spPr bwMode="auto">
            <a:xfrm>
              <a:off x="5471" y="2940"/>
              <a:ext cx="44" cy="379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08" name="AutoShape 80"/>
            <p:cNvSpPr>
              <a:spLocks noChangeArrowheads="1"/>
            </p:cNvSpPr>
            <p:nvPr/>
          </p:nvSpPr>
          <p:spPr bwMode="auto">
            <a:xfrm>
              <a:off x="3484" y="3333"/>
              <a:ext cx="34" cy="669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09" name="AutoShape 81"/>
            <p:cNvSpPr>
              <a:spLocks noChangeArrowheads="1"/>
            </p:cNvSpPr>
            <p:nvPr/>
          </p:nvSpPr>
          <p:spPr bwMode="auto">
            <a:xfrm>
              <a:off x="2964" y="6001"/>
              <a:ext cx="44" cy="36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10" name="AutoShape 82"/>
            <p:cNvSpPr>
              <a:spLocks noChangeArrowheads="1"/>
            </p:cNvSpPr>
            <p:nvPr/>
          </p:nvSpPr>
          <p:spPr bwMode="auto">
            <a:xfrm rot="10800000">
              <a:off x="2968" y="6728"/>
              <a:ext cx="36" cy="411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11" name="Oval 83"/>
            <p:cNvSpPr>
              <a:spLocks noChangeArrowheads="1"/>
            </p:cNvSpPr>
            <p:nvPr/>
          </p:nvSpPr>
          <p:spPr bwMode="auto">
            <a:xfrm>
              <a:off x="4316" y="4989"/>
              <a:ext cx="31" cy="31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00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12" name="Rectangle 84"/>
            <p:cNvSpPr>
              <a:spLocks noChangeArrowheads="1"/>
            </p:cNvSpPr>
            <p:nvPr/>
          </p:nvSpPr>
          <p:spPr bwMode="auto">
            <a:xfrm>
              <a:off x="4045" y="6381"/>
              <a:ext cx="31" cy="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3813" name="Picture 85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4040" y="2809"/>
              <a:ext cx="422" cy="1320"/>
            </a:xfrm>
            <a:prstGeom prst="rect">
              <a:avLst/>
            </a:prstGeom>
            <a:noFill/>
          </p:spPr>
        </p:pic>
        <p:sp>
          <p:nvSpPr>
            <p:cNvPr id="73814" name="AutoShape 86"/>
            <p:cNvSpPr>
              <a:spLocks noChangeArrowheads="1"/>
            </p:cNvSpPr>
            <p:nvPr/>
          </p:nvSpPr>
          <p:spPr bwMode="auto">
            <a:xfrm>
              <a:off x="4422" y="2854"/>
              <a:ext cx="34" cy="1244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3815" name="AutoShape 87"/>
            <p:cNvCxnSpPr>
              <a:cxnSpLocks noChangeShapeType="1"/>
            </p:cNvCxnSpPr>
            <p:nvPr/>
          </p:nvCxnSpPr>
          <p:spPr bwMode="auto">
            <a:xfrm rot="10800000">
              <a:off x="3269" y="4158"/>
              <a:ext cx="1317" cy="534"/>
            </a:xfrm>
            <a:prstGeom prst="bentConnector2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 type="triangle" w="med" len="med"/>
            </a:ln>
          </p:spPr>
        </p:cxnSp>
        <p:pic>
          <p:nvPicPr>
            <p:cNvPr id="73816" name="Picture 88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2162" y="7601"/>
              <a:ext cx="4056" cy="1747"/>
            </a:xfrm>
            <a:prstGeom prst="rect">
              <a:avLst/>
            </a:prstGeom>
            <a:noFill/>
          </p:spPr>
        </p:pic>
        <p:cxnSp>
          <p:nvCxnSpPr>
            <p:cNvPr id="73817" name="AutoShape 89"/>
            <p:cNvCxnSpPr>
              <a:cxnSpLocks noChangeShapeType="1"/>
            </p:cNvCxnSpPr>
            <p:nvPr/>
          </p:nvCxnSpPr>
          <p:spPr bwMode="auto">
            <a:xfrm rot="10800000">
              <a:off x="2499" y="4716"/>
              <a:ext cx="2070" cy="433"/>
            </a:xfrm>
            <a:prstGeom prst="bentConnector3">
              <a:avLst>
                <a:gd name="adj1" fmla="val 93481"/>
              </a:avLst>
            </a:prstGeom>
            <a:noFill/>
            <a:ln w="12700">
              <a:solidFill>
                <a:srgbClr val="00B0F0"/>
              </a:solidFill>
              <a:miter lim="800000"/>
              <a:headEnd/>
              <a:tailEnd type="stealth" w="lg" len="lg"/>
            </a:ln>
          </p:spPr>
        </p:cxnSp>
        <p:cxnSp>
          <p:nvCxnSpPr>
            <p:cNvPr id="73818" name="AutoShape 90"/>
            <p:cNvCxnSpPr>
              <a:cxnSpLocks noChangeShapeType="1"/>
            </p:cNvCxnSpPr>
            <p:nvPr/>
          </p:nvCxnSpPr>
          <p:spPr bwMode="auto">
            <a:xfrm rot="10800000" flipH="1" flipV="1">
              <a:off x="3286" y="6113"/>
              <a:ext cx="75" cy="227"/>
            </a:xfrm>
            <a:prstGeom prst="bentConnector4">
              <a:avLst>
                <a:gd name="adj1" fmla="val 9245"/>
                <a:gd name="adj2" fmla="val 62019"/>
              </a:avLst>
            </a:prstGeom>
            <a:noFill/>
            <a:ln w="9525">
              <a:solidFill>
                <a:srgbClr val="943634"/>
              </a:solidFill>
              <a:miter lim="800000"/>
              <a:headEnd/>
              <a:tailEnd type="triangle" w="med" len="med"/>
            </a:ln>
          </p:spPr>
        </p:cxnSp>
        <p:sp>
          <p:nvSpPr>
            <p:cNvPr id="73819" name="AutoShape 91"/>
            <p:cNvSpPr>
              <a:spLocks noChangeArrowheads="1"/>
            </p:cNvSpPr>
            <p:nvPr/>
          </p:nvSpPr>
          <p:spPr bwMode="auto">
            <a:xfrm rot="10800000">
              <a:off x="6186" y="5906"/>
              <a:ext cx="30" cy="144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3820" name="AutoShape 92"/>
            <p:cNvCxnSpPr>
              <a:cxnSpLocks noChangeShapeType="1"/>
            </p:cNvCxnSpPr>
            <p:nvPr/>
          </p:nvCxnSpPr>
          <p:spPr bwMode="auto">
            <a:xfrm>
              <a:off x="3529" y="5768"/>
              <a:ext cx="1921" cy="87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73821" name="AutoShape 93"/>
            <p:cNvCxnSpPr>
              <a:cxnSpLocks noChangeShapeType="1"/>
            </p:cNvCxnSpPr>
            <p:nvPr/>
          </p:nvCxnSpPr>
          <p:spPr bwMode="auto">
            <a:xfrm rot="16200000" flipH="1">
              <a:off x="3734" y="6138"/>
              <a:ext cx="234" cy="120"/>
            </a:xfrm>
            <a:prstGeom prst="bentConnector3">
              <a:avLst>
                <a:gd name="adj1" fmla="val -5569"/>
              </a:avLst>
            </a:prstGeom>
            <a:noFill/>
            <a:ln w="15875">
              <a:solidFill>
                <a:srgbClr val="548DD4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73822" name="AutoShape 94"/>
            <p:cNvCxnSpPr>
              <a:cxnSpLocks noChangeShapeType="1"/>
            </p:cNvCxnSpPr>
            <p:nvPr/>
          </p:nvCxnSpPr>
          <p:spPr bwMode="auto">
            <a:xfrm rot="10800000">
              <a:off x="2680" y="4043"/>
              <a:ext cx="1658" cy="966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73823" name="AutoShape 95"/>
            <p:cNvCxnSpPr>
              <a:cxnSpLocks noChangeShapeType="1"/>
            </p:cNvCxnSpPr>
            <p:nvPr/>
          </p:nvCxnSpPr>
          <p:spPr bwMode="auto">
            <a:xfrm rot="16200000">
              <a:off x="3298" y="4942"/>
              <a:ext cx="1766" cy="140"/>
            </a:xfrm>
            <a:prstGeom prst="bentConnector3">
              <a:avLst>
                <a:gd name="adj1" fmla="val 57625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98" name="Rectangle 97"/>
          <p:cNvSpPr/>
          <p:nvPr/>
        </p:nvSpPr>
        <p:spPr>
          <a:xfrm>
            <a:off x="0" y="5486400"/>
            <a:ext cx="4572000" cy="137160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518922" indent="-400050" algn="ctr">
              <a:buClr>
                <a:srgbClr val="00B0F0"/>
              </a:buClr>
            </a:pPr>
            <a:r>
              <a:rPr lang="en-US" sz="4000" b="1" dirty="0" err="1" smtClean="0">
                <a:solidFill>
                  <a:srgbClr val="FFC000"/>
                </a:solidFill>
              </a:rPr>
              <a:t>Lithofacies</a:t>
            </a:r>
            <a:r>
              <a:rPr lang="en-US" sz="4000" b="1" dirty="0" smtClean="0">
                <a:solidFill>
                  <a:srgbClr val="FFC000"/>
                </a:solidFill>
              </a:rPr>
              <a:t> analyses</a:t>
            </a:r>
          </a:p>
        </p:txBody>
      </p:sp>
      <p:sp>
        <p:nvSpPr>
          <p:cNvPr id="99" name="Text Box 4"/>
          <p:cNvSpPr txBox="1">
            <a:spLocks noChangeArrowheads="1"/>
          </p:cNvSpPr>
          <p:nvPr/>
        </p:nvSpPr>
        <p:spPr bwMode="auto">
          <a:xfrm>
            <a:off x="4145280" y="777240"/>
            <a:ext cx="4953000" cy="1923604"/>
          </a:xfrm>
          <a:prstGeom prst="rect">
            <a:avLst/>
          </a:prstGeom>
          <a:solidFill>
            <a:schemeClr val="tx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eaLnBrk="0" hangingPunct="0">
              <a:spcBef>
                <a:spcPct val="50000"/>
              </a:spcBef>
              <a:buFontTx/>
              <a:buBlip>
                <a:blip r:embed="rId24"/>
              </a:buBlip>
              <a:defRPr/>
            </a:pPr>
            <a:r>
              <a:rPr lang="en-US" sz="1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Granular </a:t>
            </a: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lag </a:t>
            </a:r>
            <a:r>
              <a:rPr lang="en-US" sz="1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facies</a:t>
            </a: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 (GLA)</a:t>
            </a:r>
          </a:p>
          <a:p>
            <a:pPr marL="228600" indent="-228600" eaLnBrk="0" hangingPunct="0">
              <a:spcBef>
                <a:spcPct val="50000"/>
              </a:spcBef>
              <a:buFontTx/>
              <a:buBlip>
                <a:blip r:embed="rId24"/>
              </a:buBlip>
              <a:defRPr/>
            </a:pP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Granular sandstone </a:t>
            </a:r>
            <a:r>
              <a:rPr lang="en-US" sz="1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facies</a:t>
            </a: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  (GSD)</a:t>
            </a:r>
          </a:p>
          <a:p>
            <a:pPr marL="228600" indent="-228600" eaLnBrk="0" hangingPunct="0">
              <a:spcBef>
                <a:spcPct val="50000"/>
              </a:spcBef>
              <a:buFontTx/>
              <a:buBlip>
                <a:blip r:embed="rId24"/>
              </a:buBlip>
              <a:defRPr/>
            </a:pP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Sheet sandstone </a:t>
            </a:r>
            <a:r>
              <a:rPr lang="en-US" sz="1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facies</a:t>
            </a: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 (SSD)</a:t>
            </a:r>
          </a:p>
          <a:p>
            <a:pPr marL="228600" indent="-228600" eaLnBrk="0" hangingPunct="0">
              <a:spcBef>
                <a:spcPct val="50000"/>
              </a:spcBef>
              <a:buFontTx/>
              <a:buBlip>
                <a:blip r:embed="rId24"/>
              </a:buBlip>
              <a:defRPr/>
            </a:pP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Plane laminated sandstone </a:t>
            </a:r>
            <a:r>
              <a:rPr lang="en-US" sz="1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facies</a:t>
            </a: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 (PLSD)</a:t>
            </a:r>
          </a:p>
          <a:p>
            <a:pPr marL="228600" indent="-228600" eaLnBrk="0" hangingPunct="0">
              <a:spcBef>
                <a:spcPct val="50000"/>
              </a:spcBef>
              <a:buFontTx/>
              <a:buBlip>
                <a:blip r:embed="rId24"/>
              </a:buBlip>
              <a:defRPr/>
            </a:pP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Rippled sandstone </a:t>
            </a:r>
            <a:r>
              <a:rPr lang="en-US" sz="1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facies</a:t>
            </a: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 (RSD)</a:t>
            </a:r>
          </a:p>
          <a:p>
            <a:pPr marL="228600" indent="-228600" eaLnBrk="0" hangingPunct="0">
              <a:spcBef>
                <a:spcPct val="50000"/>
              </a:spcBef>
              <a:buFontTx/>
              <a:buBlip>
                <a:blip r:embed="rId24"/>
              </a:buBlip>
              <a:defRPr/>
            </a:pP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Thin laminated sandstone </a:t>
            </a:r>
            <a:r>
              <a:rPr lang="en-US" sz="1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facies</a:t>
            </a:r>
            <a:r>
              <a:rPr lang="en-US" sz="1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 (TLSD)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114800" y="0"/>
            <a:ext cx="5029200" cy="73866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/>
              <a:t>(a)</a:t>
            </a:r>
            <a:r>
              <a:rPr lang="en-US" sz="1400" b="1" dirty="0" err="1" smtClean="0"/>
              <a:t>Lithologs</a:t>
            </a:r>
            <a:r>
              <a:rPr lang="en-US" sz="1400" b="1" dirty="0" smtClean="0"/>
              <a:t> showing the vertical distribution of the </a:t>
            </a:r>
            <a:r>
              <a:rPr lang="en-US" sz="1400" b="1" dirty="0" err="1" smtClean="0"/>
              <a:t>lithofacies</a:t>
            </a:r>
            <a:r>
              <a:rPr lang="en-US" sz="1400" b="1" dirty="0" smtClean="0"/>
              <a:t> in the study area, (b) Panel diagram for seventeen </a:t>
            </a:r>
            <a:r>
              <a:rPr lang="en-US" sz="1400" b="1" dirty="0" err="1" smtClean="0"/>
              <a:t>lithologs</a:t>
            </a:r>
            <a:endParaRPr lang="en-US" sz="1400" b="1" dirty="0"/>
          </a:p>
        </p:txBody>
      </p:sp>
      <p:sp>
        <p:nvSpPr>
          <p:cNvPr id="109" name="Oval 108"/>
          <p:cNvSpPr/>
          <p:nvPr/>
        </p:nvSpPr>
        <p:spPr>
          <a:xfrm>
            <a:off x="76200" y="5029200"/>
            <a:ext cx="304800" cy="30915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5943600" y="5867400"/>
            <a:ext cx="304800" cy="30915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4" name="Picture 1" descr="All fence 2"/>
          <p:cNvPicPr>
            <a:picLocks noGrp="1" noChangeAspect="1" noChangeArrowheads="1"/>
          </p:cNvPicPr>
          <p:nvPr>
            <p:ph idx="1"/>
          </p:nvPr>
        </p:nvPicPr>
        <p:blipFill>
          <a:blip r:embed="rId25" cstate="print"/>
          <a:srcRect r="14052" b="35477"/>
          <a:stretch>
            <a:fillRect/>
          </a:stretch>
        </p:blipFill>
        <p:spPr bwMode="auto">
          <a:xfrm>
            <a:off x="4267892" y="2895600"/>
            <a:ext cx="4190308" cy="2810553"/>
          </a:xfrm>
          <a:prstGeom prst="rect">
            <a:avLst/>
          </a:prstGeom>
          <a:noFill/>
        </p:spPr>
      </p:pic>
      <p:sp>
        <p:nvSpPr>
          <p:cNvPr id="105" name="Rectangle 104"/>
          <p:cNvSpPr/>
          <p:nvPr/>
        </p:nvSpPr>
        <p:spPr>
          <a:xfrm rot="184985">
            <a:off x="4534584" y="5482404"/>
            <a:ext cx="335361" cy="223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6" name="Picture 1" descr="All fence 2"/>
          <p:cNvPicPr>
            <a:picLocks noChangeAspect="1" noChangeArrowheads="1"/>
          </p:cNvPicPr>
          <p:nvPr/>
        </p:nvPicPr>
        <p:blipFill>
          <a:blip r:embed="rId25" cstate="print"/>
          <a:srcRect l="78125" t="61502"/>
          <a:stretch>
            <a:fillRect/>
          </a:stretch>
        </p:blipFill>
        <p:spPr bwMode="auto">
          <a:xfrm>
            <a:off x="7924800" y="5181600"/>
            <a:ext cx="10668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spect="1" noChangeArrowheads="1"/>
          </p:cNvPicPr>
          <p:nvPr/>
        </p:nvPicPr>
        <p:blipFill>
          <a:blip r:embed="rId2"/>
          <a:srcRect r="2419"/>
          <a:stretch>
            <a:fillRect/>
          </a:stretch>
        </p:blipFill>
        <p:spPr bwMode="auto">
          <a:xfrm>
            <a:off x="75376" y="992188"/>
            <a:ext cx="9221024" cy="518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1"/>
            <a:ext cx="91440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Columnar sections measured in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Kolhan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basin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showing the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paleoflow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direction and percentage of heavy mineral composition and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ZTR plot from six different locations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6" y="6324600"/>
            <a:ext cx="8915400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Locations: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Rajanka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Arjunbasa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Bistampur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Matgamburu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Gangabasa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Rajanka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(from left to right)</a:t>
            </a:r>
            <a:endParaRPr lang="en-US" sz="2800" dirty="0" smtClea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spect="1" noChangeArrowheads="1"/>
          </p:cNvPicPr>
          <p:nvPr/>
        </p:nvPicPr>
        <p:blipFill>
          <a:blip r:embed="rId2"/>
          <a:srcRect r="52415" b="48544"/>
          <a:stretch>
            <a:fillRect/>
          </a:stretch>
        </p:blipFill>
        <p:spPr bwMode="auto">
          <a:xfrm>
            <a:off x="381000" y="1143000"/>
            <a:ext cx="8763000" cy="519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1"/>
            <a:ext cx="91440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Columnar sections measured in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Kolhan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basin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showing the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paleoflow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direction and percentage of heavy mineral composition and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ZTR plot from six different locations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6" y="6324600"/>
            <a:ext cx="8915400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Locations: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Rajanka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Arjunbasa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Bistampur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en-US" sz="2800" dirty="0" smtClea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spect="1" noChangeArrowheads="1"/>
          </p:cNvPicPr>
          <p:nvPr/>
        </p:nvPicPr>
        <p:blipFill>
          <a:blip r:embed="rId2"/>
          <a:srcRect l="47585" r="2419" b="48544"/>
          <a:stretch>
            <a:fillRect/>
          </a:stretch>
        </p:blipFill>
        <p:spPr bwMode="auto">
          <a:xfrm>
            <a:off x="232639" y="1295400"/>
            <a:ext cx="8911361" cy="502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1"/>
            <a:ext cx="91440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Columnar sections measured in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Kolhan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basin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showing the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paleoflow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direction and percentage of heavy mineral composition and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ZTR plot from six different locations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496" y="6324600"/>
            <a:ext cx="8915400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Locations: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Matgamburu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Gangabasa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en-US" sz="1600" dirty="0" err="1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Rajanka</a:t>
            </a:r>
            <a:r>
              <a:rPr lang="en-US" sz="1600" dirty="0" smtClean="0">
                <a:solidFill>
                  <a:sysClr val="windowText" lastClr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2800" dirty="0" smtClea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solidFill>
                  <a:srgbClr val="0000CC"/>
                </a:solidFill>
              </a:rPr>
              <a:t>Paleocurrent</a:t>
            </a:r>
            <a:r>
              <a:rPr lang="en-US" sz="3600" b="1" dirty="0" smtClean="0">
                <a:solidFill>
                  <a:srgbClr val="0000CC"/>
                </a:solidFill>
              </a:rPr>
              <a:t> analyses</a:t>
            </a:r>
            <a:r>
              <a:rPr lang="en-US" sz="3600" dirty="0" smtClean="0">
                <a:solidFill>
                  <a:srgbClr val="0000CC"/>
                </a:solidFill>
              </a:rPr>
              <a:t/>
            </a:r>
            <a:br>
              <a:rPr lang="en-US" sz="3600" dirty="0" smtClean="0">
                <a:solidFill>
                  <a:srgbClr val="0000CC"/>
                </a:solidFill>
              </a:rPr>
            </a:br>
            <a:endParaRPr lang="en-US" sz="3600" dirty="0"/>
          </a:p>
        </p:txBody>
      </p:sp>
      <p:pic>
        <p:nvPicPr>
          <p:cNvPr id="4" name="Picture 3"/>
          <p:cNvPicPr/>
          <p:nvPr/>
        </p:nvPicPr>
        <p:blipFill>
          <a:blip r:embed="rId3"/>
          <a:srcRect l="27203" t="24458" r="27515" b="14005"/>
          <a:stretch>
            <a:fillRect/>
          </a:stretch>
        </p:blipFill>
        <p:spPr bwMode="auto">
          <a:xfrm>
            <a:off x="76200" y="1295400"/>
            <a:ext cx="2590801" cy="28956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46111" y="838200"/>
          <a:ext cx="2816489" cy="4064002"/>
        </p:xfrm>
        <a:graphic>
          <a:graphicData uri="http://schemas.openxmlformats.org/drawingml/2006/table">
            <a:tbl>
              <a:tblPr/>
              <a:tblGrid>
                <a:gridCol w="585848"/>
                <a:gridCol w="355694"/>
                <a:gridCol w="523079"/>
                <a:gridCol w="690464"/>
                <a:gridCol w="661404"/>
              </a:tblGrid>
              <a:tr h="837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 dirty="0">
                          <a:latin typeface="Times New Roman"/>
                          <a:ea typeface="Times New Roman"/>
                          <a:cs typeface="Times New Roman"/>
                        </a:rPr>
                        <a:t>Location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No. of data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Class intervals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Vector mean in Degrees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 dirty="0">
                          <a:latin typeface="Times New Roman"/>
                          <a:ea typeface="Times New Roman"/>
                          <a:cs typeface="Times New Roman"/>
                        </a:rPr>
                        <a:t>95% confidence intervals in Degrees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338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7.2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7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36.2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4.1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 dirty="0">
                          <a:latin typeface="Times New Roman"/>
                          <a:ea typeface="Times New Roman"/>
                          <a:cs typeface="Times New Roman"/>
                        </a:rPr>
                        <a:t>311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10.2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339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10.2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i="1" dirty="0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29.9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19 and 199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7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46 and 226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13.7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7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318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J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294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 dirty="0"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12.2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06.2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291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5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 dirty="0"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>
                          <a:latin typeface="Times New Roman"/>
                          <a:ea typeface="Times New Roman"/>
                          <a:cs typeface="Times New Roman"/>
                        </a:rPr>
                        <a:t>28.2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i="1" dirty="0"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782" marR="627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5" descr="pal"/>
          <p:cNvPicPr/>
          <p:nvPr/>
        </p:nvPicPr>
        <p:blipFill>
          <a:blip r:embed="rId4"/>
          <a:srcRect l="5759" t="10034"/>
          <a:stretch>
            <a:fillRect/>
          </a:stretch>
        </p:blipFill>
        <p:spPr bwMode="auto">
          <a:xfrm>
            <a:off x="5638800" y="1981200"/>
            <a:ext cx="2971800" cy="1600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07685" y="3657600"/>
          <a:ext cx="3079115" cy="2895600"/>
        </p:xfrm>
        <a:graphic>
          <a:graphicData uri="http://schemas.openxmlformats.org/drawingml/2006/table">
            <a:tbl>
              <a:tblPr/>
              <a:tblGrid>
                <a:gridCol w="588645"/>
                <a:gridCol w="364490"/>
                <a:gridCol w="715645"/>
                <a:gridCol w="687705"/>
                <a:gridCol w="722630"/>
              </a:tblGrid>
              <a:tr h="1066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Location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No. of data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Preferred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Orientation direction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Linear 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Arithmetic mean (in degrees)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Circular arithmetic mean (in degrees)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332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201.80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255.88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33.9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176.62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193.35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43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309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205.56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300.26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169.89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285.95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342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171.00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275.41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192.48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305.04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193.44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302.05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159.61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290.24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0" y="4940300"/>
            <a:ext cx="5422900" cy="18700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    (A)Behind ITI Section, (B)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Surjabasa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Section, (C)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Bingtopang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Section, (D)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Gumuagara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River Section, (E)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Dyliamarcha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 1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, (F) Hill top, (G)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Tunglai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Section, (H)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Dyliamarcha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 2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nd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, (I)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Gangabasa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section, (J)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Pungsiya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section, (K)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Bistampur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section, (L)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Tunglei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(M)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Matgamburu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section, (N)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Rajanbasa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section</a:t>
            </a:r>
          </a:p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lang="en-US" sz="1400" dirty="0" smtClean="0">
                <a:latin typeface="Times New Roman" pitchFamily="18" charset="0"/>
                <a:cs typeface="Arial" pitchFamily="34" charset="0"/>
              </a:rPr>
              <a:t>    (Following standard methods of Shelly 1968, Middle Ton 1965, Potter 1965)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914400"/>
            <a:ext cx="1578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  <a:cs typeface="Arial" pitchFamily="34" charset="0"/>
              </a:rPr>
              <a:t>from cross bed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43600" y="1524000"/>
            <a:ext cx="2259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itchFamily="34" charset="0"/>
                <a:cs typeface="Arial" pitchFamily="34" charset="0"/>
              </a:rPr>
              <a:t>from grain orientation</a:t>
            </a:r>
            <a:endParaRPr lang="en-US" dirty="0"/>
          </a:p>
        </p:txBody>
      </p:sp>
      <p:sp>
        <p:nvSpPr>
          <p:cNvPr id="11" name="Striped Right Arrow 10"/>
          <p:cNvSpPr/>
          <p:nvPr/>
        </p:nvSpPr>
        <p:spPr>
          <a:xfrm>
            <a:off x="2590800" y="1270000"/>
            <a:ext cx="304800" cy="381000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riped Right Arrow 11"/>
          <p:cNvSpPr/>
          <p:nvPr/>
        </p:nvSpPr>
        <p:spPr>
          <a:xfrm rot="5400000">
            <a:off x="6934200" y="3429000"/>
            <a:ext cx="304800" cy="304800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609600" y="138113"/>
            <a:ext cx="8229600" cy="3952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A synoptic view of the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paleocurrent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 dispersal pattern in the study area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 l="33862" t="1413" r="34613" b="25392"/>
          <a:stretch>
            <a:fillRect/>
          </a:stretch>
        </p:blipFill>
        <p:spPr bwMode="auto">
          <a:xfrm>
            <a:off x="2193670" y="563880"/>
            <a:ext cx="4588130" cy="621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grayscl/>
          </a:blip>
          <a:srcRect l="2000" t="2032" r="2000"/>
          <a:stretch>
            <a:fillRect/>
          </a:stretch>
        </p:blipFill>
        <p:spPr bwMode="auto">
          <a:xfrm>
            <a:off x="4572000" y="2514600"/>
            <a:ext cx="2250421" cy="226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0000CC"/>
                </a:solidFill>
              </a:rPr>
              <a:t>Paleohydraulic</a:t>
            </a:r>
            <a:r>
              <a:rPr lang="en-US" b="1" dirty="0" smtClean="0">
                <a:solidFill>
                  <a:srgbClr val="0000CC"/>
                </a:solidFill>
              </a:rPr>
              <a:t> analyses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685800"/>
          <a:ext cx="3733800" cy="4091940"/>
        </p:xfrm>
        <a:graphic>
          <a:graphicData uri="http://schemas.openxmlformats.org/drawingml/2006/table">
            <a:tbl>
              <a:tblPr/>
              <a:tblGrid>
                <a:gridCol w="1928134"/>
                <a:gridCol w="1805666"/>
              </a:tblGrid>
              <a:tr h="22945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Estimates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of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Paleohydrologic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Parameters of the Study Area</a:t>
                      </a: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Parameters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Mean Estimate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Mean cross-bed set thickness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0.13 m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Mean water depth (</a:t>
                      </a:r>
                      <a:r>
                        <a:rPr lang="en-US" sz="1200" i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200" i="1" baseline="-25000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1.38 m 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Channel width (</a:t>
                      </a:r>
                      <a:r>
                        <a:rPr lang="en-US" sz="1200" i="1"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61.59 m 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Width/depth ratio (</a:t>
                      </a:r>
                      <a:r>
                        <a:rPr lang="en-US" sz="1200" i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42.97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Meander wavelength (</a:t>
                      </a:r>
                      <a:r>
                        <a:rPr lang="en-US" sz="1200" i="1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r>
                        <a:rPr lang="en-US" sz="1200" i="1" baseline="-2500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701.26 m 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Mean annual discharge (</a:t>
                      </a:r>
                      <a:r>
                        <a:rPr lang="en-US" sz="1200" i="1">
                          <a:latin typeface="Times New Roman"/>
                          <a:ea typeface="Times New Roman"/>
                          <a:cs typeface="Times New Roman"/>
                        </a:rPr>
                        <a:t>Q</a:t>
                      </a:r>
                      <a:r>
                        <a:rPr lang="en-US" sz="1200" i="1" baseline="-25000"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94.34m</a:t>
                      </a:r>
                      <a:r>
                        <a:rPr lang="en-US" sz="12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/s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Channel slope (</a:t>
                      </a:r>
                      <a:r>
                        <a:rPr lang="en-US" sz="1200" i="1"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r>
                        <a:rPr lang="en-US" sz="1200" i="1" baseline="-25000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0.00084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Flow velocity (</a:t>
                      </a:r>
                      <a:r>
                        <a:rPr lang="en-US" sz="1200" i="1"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0.66m/s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31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Froude number (</a:t>
                      </a:r>
                      <a:r>
                        <a:rPr lang="en-US" sz="1200" i="1" dirty="0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r>
                        <a:rPr lang="en-US" sz="1200" i="1" baseline="-25000" dirty="0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0.20</a:t>
                      </a:r>
                    </a:p>
                  </a:txBody>
                  <a:tcPr marL="67421" marR="67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086600" y="2895600"/>
            <a:ext cx="205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 smtClean="0"/>
              <a:t>Hjulstorm’s</a:t>
            </a:r>
            <a:r>
              <a:rPr lang="en-US" sz="1200" dirty="0" smtClean="0"/>
              <a:t> diagram showing relationship among erosion, transportation and deposition of sedimentary particles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76200" y="5181600"/>
            <a:ext cx="891540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The dispersal of sediments was from the southwest and southeast directions, and the Iron Ore Group and </a:t>
            </a:r>
            <a:r>
              <a:rPr lang="en-US" dirty="0" err="1" smtClean="0">
                <a:solidFill>
                  <a:schemeClr val="tx1"/>
                </a:solidFill>
              </a:rPr>
              <a:t>Singhbhum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granitoid</a:t>
            </a:r>
            <a:r>
              <a:rPr lang="en-US" dirty="0" smtClean="0">
                <a:solidFill>
                  <a:schemeClr val="tx1"/>
                </a:solidFill>
              </a:rPr>
              <a:t> terrains may be the source rock for the </a:t>
            </a:r>
            <a:r>
              <a:rPr lang="en-US" dirty="0" err="1" smtClean="0">
                <a:solidFill>
                  <a:schemeClr val="tx1"/>
                </a:solidFill>
              </a:rPr>
              <a:t>Kolhans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err="1" smtClean="0">
                <a:solidFill>
                  <a:schemeClr val="tx1"/>
                </a:solidFill>
              </a:rPr>
              <a:t>Ethridge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err="1" smtClean="0">
                <a:solidFill>
                  <a:schemeClr val="tx1"/>
                </a:solidFill>
              </a:rPr>
              <a:t>Suhumm</a:t>
            </a:r>
            <a:r>
              <a:rPr lang="en-US" dirty="0" smtClean="0">
                <a:solidFill>
                  <a:schemeClr val="tx1"/>
                </a:solidFill>
              </a:rPr>
              <a:t> 1978, </a:t>
            </a:r>
            <a:r>
              <a:rPr lang="en-US" dirty="0" err="1" smtClean="0">
                <a:solidFill>
                  <a:schemeClr val="tx1"/>
                </a:solidFill>
              </a:rPr>
              <a:t>Yalin</a:t>
            </a:r>
            <a:r>
              <a:rPr lang="en-US" dirty="0" smtClean="0">
                <a:solidFill>
                  <a:schemeClr val="tx1"/>
                </a:solidFill>
              </a:rPr>
              <a:t> 1978)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triped Right Arrow 11"/>
          <p:cNvSpPr/>
          <p:nvPr/>
        </p:nvSpPr>
        <p:spPr>
          <a:xfrm flipH="1">
            <a:off x="6781800" y="3124200"/>
            <a:ext cx="381000" cy="381000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/>
          <p:nvPr/>
        </p:nvPicPr>
        <p:blipFill>
          <a:blip r:embed="rId3"/>
          <a:srcRect l="24064" t="36443" r="33549" b="18076"/>
          <a:stretch>
            <a:fillRect/>
          </a:stretch>
        </p:blipFill>
        <p:spPr bwMode="auto">
          <a:xfrm>
            <a:off x="5943600" y="609600"/>
            <a:ext cx="3048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triped Right Arrow 12"/>
          <p:cNvSpPr/>
          <p:nvPr/>
        </p:nvSpPr>
        <p:spPr>
          <a:xfrm>
            <a:off x="5791200" y="1219200"/>
            <a:ext cx="304800" cy="381000"/>
          </a:xfrm>
          <a:prstGeom prst="strip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914400"/>
            <a:ext cx="121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ysClr val="windowText" lastClr="000000"/>
                </a:solidFill>
              </a:rPr>
              <a:t>Binary  plot  of  </a:t>
            </a:r>
            <a:r>
              <a:rPr lang="en-US" sz="1200" dirty="0" err="1" smtClean="0">
                <a:solidFill>
                  <a:sysClr val="windowText" lastClr="000000"/>
                </a:solidFill>
              </a:rPr>
              <a:t>palaeoslope</a:t>
            </a:r>
            <a:r>
              <a:rPr lang="en-US" sz="1200" dirty="0" smtClean="0">
                <a:solidFill>
                  <a:sysClr val="windowText" lastClr="000000"/>
                </a:solidFill>
              </a:rPr>
              <a:t>  (S)  and  mean  annual    discharge  values  (</a:t>
            </a:r>
            <a:r>
              <a:rPr lang="en-US" sz="1200" dirty="0" err="1" smtClean="0">
                <a:solidFill>
                  <a:sysClr val="windowText" lastClr="000000"/>
                </a:solidFill>
              </a:rPr>
              <a:t>Qm</a:t>
            </a:r>
            <a:r>
              <a:rPr lang="en-US" sz="1200" dirty="0" smtClean="0">
                <a:solidFill>
                  <a:sysClr val="windowText" lastClr="000000"/>
                </a:solidFill>
              </a:rPr>
              <a:t>)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5105400" y="0"/>
          <a:ext cx="3886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5840849"/>
            <a:ext cx="9144000" cy="116955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1400" b="1" dirty="0" smtClean="0">
                <a:solidFill>
                  <a:srgbClr val="FFFF00"/>
                </a:solidFill>
              </a:rPr>
              <a:t>Few of the immature sandstones show textural inversion</a:t>
            </a:r>
          </a:p>
          <a:p>
            <a:pPr algn="just">
              <a:buFont typeface="Wingdings" pitchFamily="2" charset="2"/>
              <a:buChar char="Ø"/>
            </a:pPr>
            <a:endParaRPr lang="en-US" sz="1400" b="1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400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Quartz is the dominant constituent framework  grain, and </a:t>
            </a:r>
            <a:r>
              <a:rPr lang="en-US" sz="1400" b="1" dirty="0" err="1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monocrystalline</a:t>
            </a:r>
            <a:r>
              <a:rPr lang="en-US" sz="1400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quartz predominates over polycrystalline quartz </a:t>
            </a:r>
            <a:endParaRPr lang="en-US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en-US" sz="1400" dirty="0">
              <a:solidFill>
                <a:srgbClr val="FFFF00"/>
              </a:solidFill>
            </a:endParaRPr>
          </a:p>
        </p:txBody>
      </p:sp>
      <p:pic>
        <p:nvPicPr>
          <p:cNvPr id="14" name="Picture 13" descr="mineral distribution quartz type"/>
          <p:cNvPicPr/>
          <p:nvPr/>
        </p:nvPicPr>
        <p:blipFill>
          <a:blip r:embed="rId3"/>
          <a:srcRect l="50565"/>
          <a:stretch>
            <a:fillRect/>
          </a:stretch>
        </p:blipFill>
        <p:spPr bwMode="auto">
          <a:xfrm>
            <a:off x="5105400" y="2225040"/>
            <a:ext cx="3886200" cy="21336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8153400" y="3215640"/>
            <a:ext cx="6858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733800" y="1463040"/>
            <a:ext cx="228600" cy="23186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A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pic>
        <p:nvPicPr>
          <p:cNvPr id="17" name="Picture 1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"/>
            <a:ext cx="4876800" cy="432816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0" y="4495800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600" dirty="0" smtClean="0">
                <a:latin typeface="Century Schoolbook" pitchFamily="18" charset="0"/>
              </a:rPr>
              <a:t>(a) </a:t>
            </a:r>
            <a:r>
              <a:rPr lang="en-US" sz="1600" dirty="0" err="1" smtClean="0">
                <a:latin typeface="Century Schoolbook" pitchFamily="18" charset="0"/>
              </a:rPr>
              <a:t>Undeformed</a:t>
            </a:r>
            <a:r>
              <a:rPr lang="en-US" sz="1600" dirty="0" smtClean="0">
                <a:latin typeface="Century Schoolbook" pitchFamily="18" charset="0"/>
              </a:rPr>
              <a:t> rounded </a:t>
            </a:r>
            <a:r>
              <a:rPr lang="en-US" sz="1600" dirty="0" err="1" smtClean="0">
                <a:latin typeface="Century Schoolbook" pitchFamily="18" charset="0"/>
              </a:rPr>
              <a:t>monocrystalline</a:t>
            </a:r>
            <a:r>
              <a:rPr lang="en-US" sz="1600" dirty="0" smtClean="0">
                <a:latin typeface="Century Schoolbook" pitchFamily="18" charset="0"/>
              </a:rPr>
              <a:t> framework quartz grains (b)Moderately well sorted, medium-coarse grained sandstone (c) Quartz grains showing bimodal distribution in quartz </a:t>
            </a:r>
            <a:r>
              <a:rPr lang="en-US" sz="1600" dirty="0" err="1" smtClean="0">
                <a:latin typeface="Century Schoolbook" pitchFamily="18" charset="0"/>
              </a:rPr>
              <a:t>arenite</a:t>
            </a:r>
            <a:r>
              <a:rPr lang="en-US" sz="1600" dirty="0" smtClean="0">
                <a:latin typeface="Century Schoolbook" pitchFamily="18" charset="0"/>
              </a:rPr>
              <a:t>, (d) silica overgrowth (e) Modal analyses of 105 fine to medium-grained texturally mature to </a:t>
            </a:r>
            <a:r>
              <a:rPr lang="en-US" sz="1600" dirty="0" err="1" smtClean="0">
                <a:latin typeface="Century Schoolbook" pitchFamily="18" charset="0"/>
              </a:rPr>
              <a:t>submature</a:t>
            </a:r>
            <a:r>
              <a:rPr lang="en-US" sz="1600" dirty="0" smtClean="0">
                <a:latin typeface="Century Schoolbook" pitchFamily="18" charset="0"/>
              </a:rPr>
              <a:t> samples (f) Quartz type percentage</a:t>
            </a:r>
          </a:p>
          <a:p>
            <a:pPr algn="just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228600" y="1752600"/>
            <a:ext cx="304800" cy="30915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667000" y="1752600"/>
            <a:ext cx="304800" cy="30915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67640" y="3931920"/>
            <a:ext cx="304800" cy="30915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667000" y="3962400"/>
            <a:ext cx="304800" cy="30915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8686800" y="1828800"/>
            <a:ext cx="304800" cy="3048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610600" y="3962400"/>
            <a:ext cx="304800" cy="3048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133600"/>
            <a:ext cx="7010400" cy="10668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8000" b="1" dirty="0">
                <a:solidFill>
                  <a:srgbClr val="0000CC"/>
                </a:solidFill>
                <a:latin typeface="Times New Roman" pitchFamily="18" charset="0"/>
                <a:cs typeface="Aharoni" pitchFamily="2" charset="-79"/>
              </a:rPr>
              <a:t>Modal </a:t>
            </a:r>
            <a:r>
              <a:rPr lang="en-US" sz="8000" b="1" dirty="0" smtClean="0">
                <a:solidFill>
                  <a:srgbClr val="0000CC"/>
                </a:solidFill>
                <a:latin typeface="Times New Roman" pitchFamily="18" charset="0"/>
                <a:cs typeface="Aharoni" pitchFamily="2" charset="-79"/>
              </a:rPr>
              <a:t>analyses</a:t>
            </a:r>
            <a:endParaRPr lang="en-US" sz="8000" b="1" dirty="0">
              <a:solidFill>
                <a:srgbClr val="0000CC"/>
              </a:solidFill>
              <a:latin typeface="Times New Roman" pitchFamily="18" charset="0"/>
              <a:cs typeface="Aharoni" pitchFamily="2" charset="-79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793480" y="225552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heavy m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700" y="941388"/>
            <a:ext cx="7708900" cy="21828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40646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+mn-cs"/>
              </a:rPr>
              <a:t>Heavy mineral assemblages</a:t>
            </a:r>
          </a:p>
        </p:txBody>
      </p:sp>
      <p:sp>
        <p:nvSpPr>
          <p:cNvPr id="240652" name="Text Box 12"/>
          <p:cNvSpPr txBox="1">
            <a:spLocks noChangeArrowheads="1"/>
          </p:cNvSpPr>
          <p:nvPr/>
        </p:nvSpPr>
        <p:spPr bwMode="auto">
          <a:xfrm>
            <a:off x="0" y="3352800"/>
            <a:ext cx="9144000" cy="830263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(A) Bar diagrams showing the percentage distributions of the heavy minerals in different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+mn-cs"/>
              </a:rPr>
              <a:t>facies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(B)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 Plots of ZTR index of six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+mn-cs"/>
              </a:rPr>
              <a:t>lithofacies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+mn-cs"/>
              </a:rPr>
              <a:t> </a:t>
            </a:r>
          </a:p>
        </p:txBody>
      </p:sp>
      <p:sp>
        <p:nvSpPr>
          <p:cNvPr id="23557" name="TextBox 14"/>
          <p:cNvSpPr txBox="1">
            <a:spLocks noChangeArrowheads="1"/>
          </p:cNvSpPr>
          <p:nvPr/>
        </p:nvSpPr>
        <p:spPr bwMode="auto">
          <a:xfrm>
            <a:off x="228600" y="4800600"/>
            <a:ext cx="8915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IN" b="1" dirty="0" smtClean="0"/>
              <a:t>Heavy </a:t>
            </a:r>
            <a:r>
              <a:rPr lang="en-IN" b="1" dirty="0"/>
              <a:t>mineral fraction varies from 0-3.25 % by weight</a:t>
            </a:r>
          </a:p>
          <a:p>
            <a:pPr eaLnBrk="0" hangingPunct="0">
              <a:buFont typeface="Wingdings" pitchFamily="2" charset="2"/>
              <a:buChar char="Ø"/>
            </a:pPr>
            <a:endParaRPr lang="en-IN" b="1" dirty="0"/>
          </a:p>
          <a:p>
            <a:pPr eaLnBrk="0" hangingPunct="0">
              <a:buFont typeface="Wingdings" pitchFamily="2" charset="2"/>
              <a:buChar char="Ø"/>
            </a:pPr>
            <a:r>
              <a:rPr lang="en-IN" b="1" dirty="0" smtClean="0"/>
              <a:t>Consistent </a:t>
            </a:r>
            <a:r>
              <a:rPr lang="en-IN" b="1" dirty="0"/>
              <a:t>size &amp; shape of heavy minerals suggests </a:t>
            </a:r>
            <a:r>
              <a:rPr lang="en-IN" b="1" dirty="0" smtClean="0"/>
              <a:t>mostly those are derived from </a:t>
            </a:r>
            <a:r>
              <a:rPr lang="en-IN" b="1" dirty="0"/>
              <a:t>the </a:t>
            </a:r>
            <a:r>
              <a:rPr lang="en-IN" b="1" dirty="0" err="1"/>
              <a:t>Singhbhum</a:t>
            </a:r>
            <a:r>
              <a:rPr lang="en-IN" b="1" dirty="0"/>
              <a:t> </a:t>
            </a:r>
            <a:r>
              <a:rPr lang="en-IN" b="1" dirty="0" smtClean="0"/>
              <a:t>granite and also partly from Iron Ore Group</a:t>
            </a:r>
            <a:endParaRPr lang="en-IN" b="1" dirty="0"/>
          </a:p>
        </p:txBody>
      </p:sp>
      <p:sp>
        <p:nvSpPr>
          <p:cNvPr id="9" name="Rectangle 8"/>
          <p:cNvSpPr/>
          <p:nvPr/>
        </p:nvSpPr>
        <p:spPr>
          <a:xfrm>
            <a:off x="5105400" y="1143000"/>
            <a:ext cx="24384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5303520" y="1325880"/>
            <a:ext cx="2087880" cy="381000"/>
          </a:xfrm>
          <a:custGeom>
            <a:avLst/>
            <a:gdLst>
              <a:gd name="connsiteX0" fmla="*/ 0 w 2087880"/>
              <a:gd name="connsiteY0" fmla="*/ 121920 h 381000"/>
              <a:gd name="connsiteX1" fmla="*/ 426720 w 2087880"/>
              <a:gd name="connsiteY1" fmla="*/ 320040 h 381000"/>
              <a:gd name="connsiteX2" fmla="*/ 883920 w 2087880"/>
              <a:gd name="connsiteY2" fmla="*/ 60960 h 381000"/>
              <a:gd name="connsiteX3" fmla="*/ 1264920 w 2087880"/>
              <a:gd name="connsiteY3" fmla="*/ 381000 h 381000"/>
              <a:gd name="connsiteX4" fmla="*/ 1691640 w 2087880"/>
              <a:gd name="connsiteY4" fmla="*/ 0 h 381000"/>
              <a:gd name="connsiteX5" fmla="*/ 2087880 w 2087880"/>
              <a:gd name="connsiteY5" fmla="*/ 2286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7880" h="381000">
                <a:moveTo>
                  <a:pt x="0" y="121920"/>
                </a:moveTo>
                <a:lnTo>
                  <a:pt x="426720" y="320040"/>
                </a:lnTo>
                <a:lnTo>
                  <a:pt x="883920" y="60960"/>
                </a:lnTo>
                <a:lnTo>
                  <a:pt x="1264920" y="381000"/>
                </a:lnTo>
                <a:lnTo>
                  <a:pt x="1691640" y="0"/>
                </a:lnTo>
                <a:lnTo>
                  <a:pt x="2087880" y="228600"/>
                </a:lnTo>
              </a:path>
            </a:pathLst>
          </a:custGeom>
          <a:ln w="5715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0"/>
            <a:ext cx="3017520" cy="54864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Basin Model</a:t>
            </a:r>
            <a:endParaRPr lang="en-US" dirty="0"/>
          </a:p>
        </p:txBody>
      </p:sp>
      <p:pic>
        <p:nvPicPr>
          <p:cNvPr id="819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896" y="640080"/>
            <a:ext cx="9080504" cy="621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304800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08037"/>
            <a:ext cx="8534400" cy="4983163"/>
          </a:xfrm>
        </p:spPr>
        <p:txBody>
          <a:bodyPr>
            <a:noAutofit/>
          </a:bodyPr>
          <a:lstStyle/>
          <a:p>
            <a:pPr algn="just">
              <a:buBlip>
                <a:blip r:embed="rId2"/>
              </a:buBlip>
            </a:pPr>
            <a:r>
              <a:rPr lang="en-US" sz="2000" dirty="0" err="1" smtClean="0"/>
              <a:t>Paleocurrent</a:t>
            </a:r>
            <a:r>
              <a:rPr lang="en-US" sz="2000" dirty="0" smtClean="0"/>
              <a:t> study reveals that the low channel sinuous flow that advanced persistently from the north-northeast to a north- northwest direction along a </a:t>
            </a:r>
            <a:r>
              <a:rPr lang="en-US" sz="2000" dirty="0" err="1" smtClean="0"/>
              <a:t>palaeoslope</a:t>
            </a:r>
            <a:r>
              <a:rPr lang="en-US" sz="2000" dirty="0" smtClean="0"/>
              <a:t>, which remained unchanged throughout the deposition of the </a:t>
            </a:r>
            <a:r>
              <a:rPr lang="en-US" sz="2000" dirty="0" err="1" smtClean="0"/>
              <a:t>Kolhans</a:t>
            </a:r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>
              <a:buBlip>
                <a:blip r:embed="rId2"/>
              </a:buBlip>
            </a:pPr>
            <a:r>
              <a:rPr lang="en-US" sz="2000" dirty="0" smtClean="0"/>
              <a:t> The </a:t>
            </a:r>
            <a:r>
              <a:rPr lang="en-US" sz="2000" dirty="0" err="1" smtClean="0"/>
              <a:t>Kolhan</a:t>
            </a:r>
            <a:r>
              <a:rPr lang="en-US" sz="2000" dirty="0" smtClean="0"/>
              <a:t> basin was filled by fluvial system, which was individually about 61.59m wide and 1.38 m deep. The river had a low sinuosity developed channels mostly in a north-northwest direction with flow velocity between 0.66 m/s. On the basis of uniformity in the </a:t>
            </a:r>
            <a:r>
              <a:rPr lang="en-US" sz="2000" dirty="0" err="1" smtClean="0"/>
              <a:t>paleocurrent</a:t>
            </a:r>
            <a:r>
              <a:rPr lang="en-US" sz="2000" dirty="0" smtClean="0"/>
              <a:t> directions, it is inferred that the basin continued north and westward down the </a:t>
            </a:r>
            <a:r>
              <a:rPr lang="en-US" sz="2000" dirty="0" err="1" smtClean="0"/>
              <a:t>paleoslope</a:t>
            </a:r>
            <a:r>
              <a:rPr lang="en-US" sz="2000" dirty="0" smtClean="0"/>
              <a:t> </a:t>
            </a:r>
          </a:p>
          <a:p>
            <a:pPr algn="just">
              <a:buBlip>
                <a:blip r:embed="rId2"/>
              </a:buBlip>
            </a:pPr>
            <a:endParaRPr lang="en-US" sz="2000" dirty="0" smtClean="0"/>
          </a:p>
          <a:p>
            <a:pPr algn="just">
              <a:buBlip>
                <a:blip r:embed="rId2"/>
              </a:buBlip>
            </a:pPr>
            <a:r>
              <a:rPr lang="en-US" sz="2000" dirty="0" smtClean="0"/>
              <a:t>The </a:t>
            </a:r>
            <a:r>
              <a:rPr lang="en-US" sz="2000" dirty="0" err="1" smtClean="0"/>
              <a:t>Kolhans</a:t>
            </a:r>
            <a:r>
              <a:rPr lang="en-US" sz="2000" dirty="0" smtClean="0"/>
              <a:t> were deposited in half-</a:t>
            </a:r>
            <a:r>
              <a:rPr lang="en-US" sz="2000" dirty="0" err="1" smtClean="0"/>
              <a:t>graben</a:t>
            </a:r>
            <a:r>
              <a:rPr lang="en-US" sz="2000" dirty="0" smtClean="0"/>
              <a:t> basins formed during the early rifting stage of the </a:t>
            </a:r>
            <a:r>
              <a:rPr lang="en-US" sz="2000" dirty="0" err="1" smtClean="0"/>
              <a:t>Singhbhum</a:t>
            </a:r>
            <a:r>
              <a:rPr lang="en-US" sz="2000" dirty="0" smtClean="0"/>
              <a:t> </a:t>
            </a:r>
            <a:r>
              <a:rPr lang="en-US" sz="2000" dirty="0" err="1" smtClean="0"/>
              <a:t>craton</a:t>
            </a:r>
            <a:r>
              <a:rPr lang="en-US" sz="2000" dirty="0" smtClean="0"/>
              <a:t>. This formation consists </a:t>
            </a:r>
            <a:r>
              <a:rPr lang="en-US" sz="2000" dirty="0" smtClean="0"/>
              <a:t>of fluvial</a:t>
            </a:r>
            <a:r>
              <a:rPr lang="en-US" sz="2000" dirty="0" smtClean="0"/>
              <a:t>, and lacustrine sequences that were deposited under arid-humid climatic </a:t>
            </a:r>
            <a:r>
              <a:rPr lang="en-US" sz="2000" dirty="0" smtClean="0"/>
              <a:t> conditions</a:t>
            </a:r>
            <a:r>
              <a:rPr lang="en-US" sz="2000" dirty="0" smtClean="0"/>
              <a:t>.</a:t>
            </a:r>
          </a:p>
          <a:p>
            <a:pPr algn="just">
              <a:buBlip>
                <a:blip r:embed="rId2"/>
              </a:buBlip>
            </a:pPr>
            <a:endParaRPr lang="en-US" sz="2000" dirty="0" smtClean="0"/>
          </a:p>
          <a:p>
            <a:pPr algn="just">
              <a:buBlip>
                <a:blip r:embed="rId2"/>
              </a:buBlip>
            </a:pPr>
            <a:endParaRPr lang="en-US" sz="2000" dirty="0" smtClean="0"/>
          </a:p>
          <a:p>
            <a:pPr algn="just">
              <a:buBlip>
                <a:blip r:embed="rId2"/>
              </a:buBlip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Autofit/>
          </a:bodyPr>
          <a:lstStyle/>
          <a:p>
            <a:pPr algn="just">
              <a:buBlip>
                <a:blip r:embed="rId2"/>
              </a:buBlip>
            </a:pPr>
            <a:r>
              <a:rPr lang="en-US" sz="2400" dirty="0" err="1" smtClean="0"/>
              <a:t>Lacustrine</a:t>
            </a:r>
            <a:r>
              <a:rPr lang="en-US" sz="2400" dirty="0" smtClean="0"/>
              <a:t> deposition took place in a topographic depression adjacent to the basin margin. The presence of alluvial-fan and fluvial or lacustrine deposits in vertically stacked sequences indicates that the basin topography changed through </a:t>
            </a:r>
            <a:r>
              <a:rPr lang="en-US" sz="2400" dirty="0" smtClean="0"/>
              <a:t>time</a:t>
            </a:r>
            <a:endParaRPr lang="en-US" sz="2400" dirty="0" smtClean="0"/>
          </a:p>
          <a:p>
            <a:pPr algn="just">
              <a:buBlip>
                <a:blip r:embed="rId2"/>
              </a:buBlip>
            </a:pPr>
            <a:endParaRPr lang="en-US" sz="2400" dirty="0" smtClean="0"/>
          </a:p>
          <a:p>
            <a:pPr algn="just">
              <a:buBlip>
                <a:blip r:embed="rId2"/>
              </a:buBlip>
            </a:pPr>
            <a:r>
              <a:rPr lang="en-US" sz="2400" dirty="0" smtClean="0"/>
              <a:t>The </a:t>
            </a:r>
            <a:r>
              <a:rPr lang="en-US" sz="2400" dirty="0" smtClean="0"/>
              <a:t>lacustrine or fluvial environments responded more quickly to periods of tectonic subsidence and migrated over the fans to occupy the basin-margin </a:t>
            </a:r>
            <a:r>
              <a:rPr lang="en-US" sz="2400" dirty="0" smtClean="0"/>
              <a:t>depression</a:t>
            </a:r>
            <a:endParaRPr lang="en-US" sz="2400" dirty="0" smtClean="0"/>
          </a:p>
          <a:p>
            <a:pPr algn="just">
              <a:buBlip>
                <a:blip r:embed="rId2"/>
              </a:buBlip>
            </a:pPr>
            <a:endParaRPr lang="en-US" sz="2400" dirty="0" smtClean="0"/>
          </a:p>
          <a:p>
            <a:pPr algn="just">
              <a:buBlip>
                <a:blip r:embed="rId2"/>
              </a:buBlip>
            </a:pPr>
            <a:r>
              <a:rPr lang="en-US" sz="2400" dirty="0" smtClean="0"/>
              <a:t> Aided by a decrease in basin subsidence, the fans eventually </a:t>
            </a:r>
            <a:r>
              <a:rPr lang="en-US" sz="2400" dirty="0" err="1" smtClean="0"/>
              <a:t>prograded</a:t>
            </a:r>
            <a:r>
              <a:rPr lang="en-US" sz="2400" dirty="0" smtClean="0"/>
              <a:t> and displaced the lacustrine environments away from the basin margin and more towards the Iron Ore Group </a:t>
            </a:r>
            <a:r>
              <a:rPr lang="en-US" sz="2400" dirty="0" smtClean="0"/>
              <a:t>margin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Conclusions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1"/>
          <p:cNvSpPr txBox="1">
            <a:spLocks noChangeArrowheads="1"/>
          </p:cNvSpPr>
          <p:nvPr/>
        </p:nvSpPr>
        <p:spPr bwMode="auto">
          <a:xfrm>
            <a:off x="457200" y="79375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 anchorCtr="1"/>
          <a:lstStyle/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44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rPr>
              <a:t>Bibliography</a:t>
            </a:r>
            <a:endParaRPr lang="en-GB" sz="4400" b="1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52400" y="585787"/>
            <a:ext cx="8686800" cy="6500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Bhatia M. R. (1983). Plate tectonics and geochemical composition of sandstones. J Geol: 91, pp. 611–27.</a:t>
            </a: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Bjorlykke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, K. (1974). Geochemical and mineralogical influence of Ordovician island arcs on 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epicontinental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elastic sedimentation. A study of Lower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Paleozoic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sedimentation in the Oslo  region, Norway.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Sedimentology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21, 251-72. </a:t>
            </a: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Dickinson, W. R. (1985). Interpreting provenance relations from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detrital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modes of sandstones. In Provenance of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Arenites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(ed. G. G.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Zuffa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), pp. 333-61. Dordrecht: D.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Reidel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. </a:t>
            </a: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Englund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, J.-O. &amp; Jorgensen, P. (1973). A chemical classification system for argillaceous sediments and factors affecting their composition.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Geologiska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Foreningens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Stockholm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Fohandlingar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95, 87-97. </a:t>
            </a: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Folk, R. L. (1980). Petrology of Sedimentary Rocks. Austin, Texas: Hemphill Publication  Company, 182 pp. </a:t>
            </a: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Char char=""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Geological Map of West </a:t>
            </a:r>
            <a:r>
              <a:rPr lang="en-GB" dirty="0" err="1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Singhbhum</a:t>
            </a:r>
            <a:r>
              <a:rPr lang="en-GB" dirty="0">
                <a:solidFill>
                  <a:sysClr val="windowText" lastClr="000000"/>
                </a:solidFill>
                <a:latin typeface="Times New Roman" pitchFamily="16" charset="0"/>
                <a:ea typeface="+mn-ea"/>
                <a:cs typeface="Times New Roman" pitchFamily="16" charset="0"/>
              </a:rPr>
              <a:t> District, Jharkhand, India, GSI, 2006</a:t>
            </a: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  <a:p>
            <a:pPr marL="331788" indent="-331788" algn="just">
              <a:lnSpc>
                <a:spcPct val="95000"/>
              </a:lnSpc>
              <a:spcBef>
                <a:spcPts val="400"/>
              </a:spcBef>
              <a:buClr>
                <a:srgbClr val="FFFFCC"/>
              </a:buClr>
              <a:buSzPct val="60000"/>
              <a:buFont typeface="Wingdings" charset="2"/>
              <a:buNone/>
              <a:tabLst>
                <a:tab pos="331788" algn="l"/>
                <a:tab pos="788988" algn="l"/>
                <a:tab pos="1246188" algn="l"/>
                <a:tab pos="1703388" algn="l"/>
                <a:tab pos="2160588" algn="l"/>
                <a:tab pos="2617788" algn="l"/>
                <a:tab pos="3074988" algn="l"/>
                <a:tab pos="3532188" algn="l"/>
                <a:tab pos="3989388" algn="l"/>
                <a:tab pos="4446588" algn="l"/>
                <a:tab pos="4903788" algn="l"/>
                <a:tab pos="5360988" algn="l"/>
                <a:tab pos="5818188" algn="l"/>
                <a:tab pos="6275388" algn="l"/>
                <a:tab pos="6732588" algn="l"/>
                <a:tab pos="7189788" algn="l"/>
                <a:tab pos="7646988" algn="l"/>
                <a:tab pos="8104188" algn="l"/>
                <a:tab pos="8561388" algn="l"/>
                <a:tab pos="9018588" algn="l"/>
                <a:tab pos="9475788" algn="l"/>
              </a:tabLst>
              <a:defRPr/>
            </a:pPr>
            <a:endParaRPr lang="en-GB" dirty="0">
              <a:solidFill>
                <a:sysClr val="windowText" lastClr="000000"/>
              </a:solidFill>
              <a:latin typeface="Times New Roman" pitchFamily="16" charset="0"/>
              <a:ea typeface="+mn-ea"/>
              <a:cs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520" y="1082040"/>
            <a:ext cx="8183880" cy="105156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Acknowledgement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971800"/>
            <a:ext cx="6629400" cy="2362200"/>
          </a:xfrm>
          <a:solidFill>
            <a:schemeClr val="tx1"/>
          </a:solidFill>
        </p:spPr>
        <p:txBody>
          <a:bodyPr/>
          <a:lstStyle/>
          <a:p>
            <a:pPr algn="just"/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Prof. S. Das (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Supervisor)</a:t>
            </a:r>
          </a:p>
          <a:p>
            <a:pPr algn="just"/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Prof. D. </a:t>
            </a:r>
            <a:r>
              <a:rPr lang="en-US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Sengupta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 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(Head of the Department of Geology and Geophysics, IIT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Kharagpur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)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19400" y="1981200"/>
            <a:ext cx="3581400" cy="6096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OMICS Group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87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Field Visit</a:t>
            </a:r>
            <a:endParaRPr lang="en-US" sz="2800" dirty="0"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7" name="Picture 3" descr="D:\sdas\Field detail\Field Work (2013-2014)\31 &amp; 1\20140101_125540_HD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2259" t="67231" r="24743"/>
          <a:stretch>
            <a:fillRect/>
          </a:stretch>
        </p:blipFill>
        <p:spPr>
          <a:xfrm>
            <a:off x="0" y="0"/>
            <a:ext cx="3048000" cy="3097213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D:\sdas\Field detail\Field Work (2013-2014)\2-1-14\20140102_160803.JPG"/>
          <p:cNvPicPr>
            <a:picLocks noChangeAspect="1" noChangeArrowheads="1"/>
          </p:cNvPicPr>
          <p:nvPr/>
        </p:nvPicPr>
        <p:blipFill>
          <a:blip r:embed="rId3"/>
          <a:srcRect t="16836"/>
          <a:stretch>
            <a:fillRect/>
          </a:stretch>
        </p:blipFill>
        <p:spPr bwMode="auto">
          <a:xfrm>
            <a:off x="0" y="3124200"/>
            <a:ext cx="914400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 descr="D:\sdas\Field detail\tata\DSCN0216.JPG"/>
          <p:cNvPicPr>
            <a:picLocks noChangeAspect="1" noChangeArrowheads="1"/>
          </p:cNvPicPr>
          <p:nvPr/>
        </p:nvPicPr>
        <p:blipFill>
          <a:blip r:embed="rId4" cstate="print"/>
          <a:srcRect l="19695"/>
          <a:stretch>
            <a:fillRect/>
          </a:stretch>
        </p:blipFill>
        <p:spPr bwMode="auto">
          <a:xfrm>
            <a:off x="5851525" y="0"/>
            <a:ext cx="3292475" cy="3074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39"/>
          <a:stretch/>
        </p:blipFill>
        <p:spPr bwMode="auto">
          <a:xfrm>
            <a:off x="-381000" y="-7696200"/>
            <a:ext cx="10149840" cy="15799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2209800" y="1066800"/>
            <a:ext cx="7924800" cy="381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THANK YOU</a:t>
            </a:r>
            <a:endParaRPr lang="en-US" sz="8000" b="1" cap="all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830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1391</TotalTime>
  <Words>1587</Words>
  <Application>Microsoft Office PowerPoint</Application>
  <PresentationFormat>On-screen Show (4:3)</PresentationFormat>
  <Paragraphs>305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Office Theme</vt:lpstr>
      <vt:lpstr>Flow</vt:lpstr>
      <vt:lpstr>Metro</vt:lpstr>
      <vt:lpstr>Civic</vt:lpstr>
      <vt:lpstr>Aspect</vt:lpstr>
      <vt:lpstr>1_Office Theme</vt:lpstr>
      <vt:lpstr>Elemental</vt:lpstr>
      <vt:lpstr> Paleocurrents and Paleohydraulics studies of the Proterozoic Kolhans vis-a-vis Proterozoic crustal dynamics: a case study from the Chaibasa-Noamundi Basin, Jharkhand, India </vt:lpstr>
      <vt:lpstr>Outline of presentaion</vt:lpstr>
      <vt:lpstr>PowerPoint Presentation</vt:lpstr>
      <vt:lpstr>Introduction</vt:lpstr>
      <vt:lpstr>PowerPoint Presentation</vt:lpstr>
      <vt:lpstr>PowerPoint Presentation</vt:lpstr>
      <vt:lpstr>A composite log</vt:lpstr>
      <vt:lpstr>Objectives and Organizations</vt:lpstr>
      <vt:lpstr>PowerPoint Presentation</vt:lpstr>
      <vt:lpstr>PowerPoint Presentation</vt:lpstr>
      <vt:lpstr>Sedimentary structures expressed as percentages</vt:lpstr>
      <vt:lpstr>PowerPoint Presentation</vt:lpstr>
      <vt:lpstr>PowerPoint Presentation</vt:lpstr>
      <vt:lpstr>PowerPoint Presentation</vt:lpstr>
      <vt:lpstr>PowerPoint Presentation</vt:lpstr>
      <vt:lpstr>Paleocurrent analyses </vt:lpstr>
      <vt:lpstr>PowerPoint Presentation</vt:lpstr>
      <vt:lpstr>Paleohydraulic analyses</vt:lpstr>
      <vt:lpstr>Modal analyses</vt:lpstr>
      <vt:lpstr>PowerPoint Presentation</vt:lpstr>
      <vt:lpstr>Basin Model</vt:lpstr>
      <vt:lpstr>Conclusions</vt:lpstr>
      <vt:lpstr>PowerPoint Presentation</vt:lpstr>
      <vt:lpstr>PowerPoint Presentation</vt:lpstr>
      <vt:lpstr>Acknowledgement </vt:lpstr>
      <vt:lpstr>Field Visit</vt:lpstr>
      <vt:lpstr>PowerPoint Presentation</vt:lpstr>
    </vt:vector>
  </TitlesOfParts>
  <Company>IIT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Paleocurrents and Paleohydraulics studies of the Proterozoic Kolhans vis-a-vis Proterozoic crustal dynamics: a case study from the Chaibasa-Noamundi Basin, Jharkhand, India </dc:title>
  <dc:creator>Prof. S. Das</dc:creator>
  <cp:lastModifiedBy>S Das</cp:lastModifiedBy>
  <cp:revision>107</cp:revision>
  <dcterms:created xsi:type="dcterms:W3CDTF">2015-06-03T04:51:50Z</dcterms:created>
  <dcterms:modified xsi:type="dcterms:W3CDTF">2015-06-23T15:11:29Z</dcterms:modified>
</cp:coreProperties>
</file>