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47"/>
  </p:notesMasterIdLst>
  <p:handoutMasterIdLst>
    <p:handoutMasterId r:id="rId48"/>
  </p:handoutMasterIdLst>
  <p:sldIdLst>
    <p:sldId id="257" r:id="rId2"/>
    <p:sldId id="259" r:id="rId3"/>
    <p:sldId id="296" r:id="rId4"/>
    <p:sldId id="297" r:id="rId5"/>
    <p:sldId id="323" r:id="rId6"/>
    <p:sldId id="298" r:id="rId7"/>
    <p:sldId id="299" r:id="rId8"/>
    <p:sldId id="324" r:id="rId9"/>
    <p:sldId id="325" r:id="rId10"/>
    <p:sldId id="326" r:id="rId11"/>
    <p:sldId id="300" r:id="rId12"/>
    <p:sldId id="312" r:id="rId13"/>
    <p:sldId id="357" r:id="rId14"/>
    <p:sldId id="328" r:id="rId15"/>
    <p:sldId id="313" r:id="rId16"/>
    <p:sldId id="291" r:id="rId17"/>
    <p:sldId id="285" r:id="rId18"/>
    <p:sldId id="329" r:id="rId19"/>
    <p:sldId id="336" r:id="rId20"/>
    <p:sldId id="320" r:id="rId21"/>
    <p:sldId id="337" r:id="rId22"/>
    <p:sldId id="352" r:id="rId23"/>
    <p:sldId id="353" r:id="rId24"/>
    <p:sldId id="351" r:id="rId25"/>
    <p:sldId id="334" r:id="rId26"/>
    <p:sldId id="330" r:id="rId27"/>
    <p:sldId id="333" r:id="rId28"/>
    <p:sldId id="332" r:id="rId29"/>
    <p:sldId id="319" r:id="rId30"/>
    <p:sldId id="335" r:id="rId31"/>
    <p:sldId id="349" r:id="rId32"/>
    <p:sldId id="350" r:id="rId33"/>
    <p:sldId id="272" r:id="rId34"/>
    <p:sldId id="339" r:id="rId35"/>
    <p:sldId id="340" r:id="rId36"/>
    <p:sldId id="341" r:id="rId37"/>
    <p:sldId id="342" r:id="rId38"/>
    <p:sldId id="343" r:id="rId39"/>
    <p:sldId id="356" r:id="rId40"/>
    <p:sldId id="344" r:id="rId41"/>
    <p:sldId id="345" r:id="rId42"/>
    <p:sldId id="346" r:id="rId43"/>
    <p:sldId id="354" r:id="rId44"/>
    <p:sldId id="355" r:id="rId45"/>
    <p:sldId id="347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6600"/>
    <a:srgbClr val="FFCC00"/>
    <a:srgbClr val="009646"/>
    <a:srgbClr val="007434"/>
    <a:srgbClr val="FF0000"/>
    <a:srgbClr val="9999FF"/>
    <a:srgbClr val="993300"/>
    <a:srgbClr val="CB0B0B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3" autoAdjust="0"/>
    <p:restoredTop sz="94595" autoAdjust="0"/>
  </p:normalViewPr>
  <p:slideViewPr>
    <p:cSldViewPr>
      <p:cViewPr varScale="1">
        <p:scale>
          <a:sx n="73" d="100"/>
          <a:sy n="73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18"/>
    </p:cViewPr>
  </p:sorterViewPr>
  <p:notesViewPr>
    <p:cSldViewPr>
      <p:cViewPr varScale="1">
        <p:scale>
          <a:sx n="51" d="100"/>
          <a:sy n="51" d="100"/>
        </p:scale>
        <p:origin x="-155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mriti%20Shrivastava\Desktop\THESIS%20PICS\pH%20temperature%20optimization%20for%20activity%20calculatio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Smriti%20Shrivastava\Desktop\THESIS%20PICS\pH%20temperature%20optimization%20for%20activity%20calculation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PAPERS\RESULTS\GRAPHS%20compressed\GRAPHS%20FINAL%20JUNE%202008\Vmax%20Km\Vmax%20Km%20combined%20data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F:\BIOFUEL%20PRODUCTION\THESIS\GRAPH%20MArch%202014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F:\BIOFUEL%20PRODUCTION\THESIS\GRAPH%20MArch%202014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F:\BIOFUEL%20PRODUCTION\THESIS\GRAPH%20MArch%202014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F:\BIOFUEL%20PRODUCTION\FINAL%20THESIS\box%20behken%20desiden%20for%20enzyme%20assay.xlsx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ubhrajit.bhoumik\Downloads\box%20behken%20desigen%20alchol%20assay%20complete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433617672790917"/>
          <c:y val="5.1400554097404488E-2"/>
          <c:w val="0.83897118328959008"/>
          <c:h val="0.79822506561679785"/>
        </c:manualLayout>
      </c:layout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pH 3.0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38</c:v>
                </c:pt>
                <c:pt idx="2">
                  <c:v>53</c:v>
                </c:pt>
                <c:pt idx="3">
                  <c:v>35</c:v>
                </c:pt>
                <c:pt idx="4">
                  <c:v>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 4.0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26</c:v>
                </c:pt>
                <c:pt idx="1">
                  <c:v>42</c:v>
                </c:pt>
                <c:pt idx="2">
                  <c:v>64.099999999999994</c:v>
                </c:pt>
                <c:pt idx="3">
                  <c:v>48.7</c:v>
                </c:pt>
                <c:pt idx="4">
                  <c:v>6.8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 5.0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28.680199999999989</c:v>
                </c:pt>
                <c:pt idx="1">
                  <c:v>46.9</c:v>
                </c:pt>
                <c:pt idx="2">
                  <c:v>71.7</c:v>
                </c:pt>
                <c:pt idx="3">
                  <c:v>56.5</c:v>
                </c:pt>
                <c:pt idx="4">
                  <c:v>7.1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 6.0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0">
                  <c:v>42.8934</c:v>
                </c:pt>
                <c:pt idx="1">
                  <c:v>72.081220000000627</c:v>
                </c:pt>
                <c:pt idx="2">
                  <c:v>100</c:v>
                </c:pt>
                <c:pt idx="3">
                  <c:v>93.3</c:v>
                </c:pt>
                <c:pt idx="4">
                  <c:v>15.6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 7.0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Sheet1!$F$2:$F$6</c:f>
              <c:numCache>
                <c:formatCode>General</c:formatCode>
                <c:ptCount val="5"/>
                <c:pt idx="0">
                  <c:v>35.786800000000007</c:v>
                </c:pt>
                <c:pt idx="1">
                  <c:v>53.426400000000001</c:v>
                </c:pt>
                <c:pt idx="2">
                  <c:v>95.1</c:v>
                </c:pt>
                <c:pt idx="3">
                  <c:v>92.8</c:v>
                </c:pt>
                <c:pt idx="4">
                  <c:v>11.2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pH 8.0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Sheet1!$G$2:$G$6</c:f>
              <c:numCache>
                <c:formatCode>General</c:formatCode>
                <c:ptCount val="5"/>
                <c:pt idx="0">
                  <c:v>30.329950000000135</c:v>
                </c:pt>
                <c:pt idx="1">
                  <c:v>59.137060000000005</c:v>
                </c:pt>
                <c:pt idx="2">
                  <c:v>93.3</c:v>
                </c:pt>
                <c:pt idx="3">
                  <c:v>84.771569999999997</c:v>
                </c:pt>
                <c:pt idx="4">
                  <c:v>18.5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pH 9.0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Sheet1!$H$2:$H$6</c:f>
              <c:numCache>
                <c:formatCode>General</c:formatCode>
                <c:ptCount val="5"/>
                <c:pt idx="0">
                  <c:v>41.116750000000003</c:v>
                </c:pt>
                <c:pt idx="1">
                  <c:v>70.2</c:v>
                </c:pt>
                <c:pt idx="2">
                  <c:v>91.2</c:v>
                </c:pt>
                <c:pt idx="3">
                  <c:v>97.5</c:v>
                </c:pt>
                <c:pt idx="4">
                  <c:v>31.091370000000001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pH 10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Sheet1!$I$2:$I$6</c:f>
              <c:numCache>
                <c:formatCode>General</c:formatCode>
                <c:ptCount val="5"/>
                <c:pt idx="0">
                  <c:v>39.974620000000002</c:v>
                </c:pt>
                <c:pt idx="1">
                  <c:v>58.527920000000002</c:v>
                </c:pt>
                <c:pt idx="2">
                  <c:v>86.4</c:v>
                </c:pt>
                <c:pt idx="3">
                  <c:v>89.9</c:v>
                </c:pt>
                <c:pt idx="4">
                  <c:v>15.2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pH 11</c:v>
                </c:pt>
              </c:strCache>
            </c:strRef>
          </c:tx>
          <c:xVal>
            <c:numRef>
              <c:f>Sheet1!$A$2:$A$6</c:f>
              <c:numCache>
                <c:formatCode>General</c:formatCode>
                <c:ptCount val="5"/>
                <c:pt idx="0">
                  <c:v>40</c:v>
                </c:pt>
                <c:pt idx="1">
                  <c:v>50.7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</c:numCache>
            </c:numRef>
          </c:xVal>
          <c:yVal>
            <c:numRef>
              <c:f>Sheet1!$J$2:$J$6</c:f>
              <c:numCache>
                <c:formatCode>General</c:formatCode>
                <c:ptCount val="5"/>
                <c:pt idx="0">
                  <c:v>35.025380000000013</c:v>
                </c:pt>
                <c:pt idx="1">
                  <c:v>54.441619999999993</c:v>
                </c:pt>
                <c:pt idx="2">
                  <c:v>77.900000000000006</c:v>
                </c:pt>
                <c:pt idx="3">
                  <c:v>55.5</c:v>
                </c:pt>
                <c:pt idx="4">
                  <c:v>6.3959389999999745</c:v>
                </c:pt>
              </c:numCache>
            </c:numRef>
          </c:yVal>
          <c:smooth val="1"/>
        </c:ser>
        <c:axId val="54606464"/>
        <c:axId val="54633216"/>
      </c:scatterChart>
      <c:valAx>
        <c:axId val="54606464"/>
        <c:scaling>
          <c:orientation val="minMax"/>
          <c:min val="30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600" dirty="0"/>
                  <a:t>Temperature ˚C</a:t>
                </a:r>
              </a:p>
            </c:rich>
          </c:tx>
          <c:layout/>
        </c:title>
        <c:numFmt formatCode="General" sourceLinked="1"/>
        <c:tickLblPos val="nextTo"/>
        <c:crossAx val="54633216"/>
        <c:crosses val="autoZero"/>
        <c:crossBetween val="midCat"/>
      </c:valAx>
      <c:valAx>
        <c:axId val="5463321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Residual Xylanase </a:t>
                </a:r>
                <a:r>
                  <a:rPr lang="en-US" sz="1600" dirty="0" smtClean="0"/>
                  <a:t>Activity (%)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9.7222197204931016E-3"/>
              <c:y val="0.11253422168382836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46064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8983192427579763"/>
          <c:y val="9.9105564450685149E-2"/>
          <c:w val="0.17856896028700178"/>
          <c:h val="0.43832203266258907"/>
        </c:manualLayout>
      </c:layout>
      <c:txPr>
        <a:bodyPr/>
        <a:lstStyle/>
        <a:p>
          <a:pPr>
            <a:defRPr sz="1000"/>
          </a:pPr>
          <a:endParaRPr lang="en-US"/>
        </a:p>
      </c:txPr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645079342146491"/>
          <c:y val="3.169884991009795E-2"/>
          <c:w val="0.7927384478316355"/>
          <c:h val="0.8238819242989367"/>
        </c:manualLayout>
      </c:layout>
      <c:scatterChart>
        <c:scatterStyle val="smoothMarker"/>
        <c:ser>
          <c:idx val="0"/>
          <c:order val="0"/>
          <c:tx>
            <c:strRef>
              <c:f>Sheet2!$A$15</c:f>
              <c:strCache>
                <c:ptCount val="1"/>
                <c:pt idx="0">
                  <c:v>pH 3.0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Sheet2!$B$15:$J$15</c:f>
              <c:numCache>
                <c:formatCode>General</c:formatCode>
                <c:ptCount val="9"/>
                <c:pt idx="0">
                  <c:v>53.6</c:v>
                </c:pt>
                <c:pt idx="1">
                  <c:v>28.2</c:v>
                </c:pt>
                <c:pt idx="2">
                  <c:v>25.2</c:v>
                </c:pt>
                <c:pt idx="3">
                  <c:v>16.7</c:v>
                </c:pt>
                <c:pt idx="4">
                  <c:v>14.2</c:v>
                </c:pt>
                <c:pt idx="5">
                  <c:v>8</c:v>
                </c:pt>
                <c:pt idx="6">
                  <c:v>4.5</c:v>
                </c:pt>
                <c:pt idx="7">
                  <c:v>2.1</c:v>
                </c:pt>
                <c:pt idx="8">
                  <c:v>1.7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Sheet2!$A$16</c:f>
              <c:strCache>
                <c:ptCount val="1"/>
                <c:pt idx="0">
                  <c:v>pH 4.0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Sheet2!$B$16:$J$16</c:f>
              <c:numCache>
                <c:formatCode>General</c:formatCode>
                <c:ptCount val="9"/>
                <c:pt idx="0">
                  <c:v>64.61</c:v>
                </c:pt>
                <c:pt idx="1">
                  <c:v>45.7</c:v>
                </c:pt>
                <c:pt idx="2">
                  <c:v>42.7</c:v>
                </c:pt>
                <c:pt idx="3">
                  <c:v>35</c:v>
                </c:pt>
                <c:pt idx="4">
                  <c:v>26.86</c:v>
                </c:pt>
                <c:pt idx="5">
                  <c:v>15.18</c:v>
                </c:pt>
                <c:pt idx="6">
                  <c:v>8.8000000000000007</c:v>
                </c:pt>
                <c:pt idx="7">
                  <c:v>4.2</c:v>
                </c:pt>
                <c:pt idx="8">
                  <c:v>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Sheet2!$A$17</c:f>
              <c:strCache>
                <c:ptCount val="1"/>
                <c:pt idx="0">
                  <c:v>pH 5.0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Sheet2!$B$17:$J$17</c:f>
              <c:numCache>
                <c:formatCode>General</c:formatCode>
                <c:ptCount val="9"/>
                <c:pt idx="0">
                  <c:v>73.400000000000006</c:v>
                </c:pt>
                <c:pt idx="1">
                  <c:v>55.8</c:v>
                </c:pt>
                <c:pt idx="2">
                  <c:v>54.5</c:v>
                </c:pt>
                <c:pt idx="3">
                  <c:v>43.7</c:v>
                </c:pt>
                <c:pt idx="4">
                  <c:v>30.2</c:v>
                </c:pt>
                <c:pt idx="5">
                  <c:v>22.7</c:v>
                </c:pt>
                <c:pt idx="6">
                  <c:v>15.8</c:v>
                </c:pt>
                <c:pt idx="7">
                  <c:v>11</c:v>
                </c:pt>
                <c:pt idx="8">
                  <c:v>10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Sheet2!$A$18</c:f>
              <c:strCache>
                <c:ptCount val="1"/>
                <c:pt idx="0">
                  <c:v>pH 6.0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Sheet2!$B$18:$J$18</c:f>
              <c:numCache>
                <c:formatCode>General</c:formatCode>
                <c:ptCount val="9"/>
                <c:pt idx="0">
                  <c:v>100</c:v>
                </c:pt>
                <c:pt idx="1">
                  <c:v>99.5</c:v>
                </c:pt>
                <c:pt idx="2">
                  <c:v>99.3</c:v>
                </c:pt>
                <c:pt idx="3">
                  <c:v>99.207400000000007</c:v>
                </c:pt>
                <c:pt idx="4">
                  <c:v>98.811099999999996</c:v>
                </c:pt>
                <c:pt idx="5">
                  <c:v>92.734480000000005</c:v>
                </c:pt>
                <c:pt idx="6">
                  <c:v>79.445179999999993</c:v>
                </c:pt>
                <c:pt idx="7">
                  <c:v>33.5535</c:v>
                </c:pt>
                <c:pt idx="8">
                  <c:v>21.664459999999988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Sheet2!$A$19</c:f>
              <c:strCache>
                <c:ptCount val="1"/>
                <c:pt idx="0">
                  <c:v>pH 7.0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Sheet2!$B$19:$J$19</c:f>
              <c:numCache>
                <c:formatCode>General</c:formatCode>
                <c:ptCount val="9"/>
                <c:pt idx="0">
                  <c:v>95.1</c:v>
                </c:pt>
                <c:pt idx="1">
                  <c:v>93</c:v>
                </c:pt>
                <c:pt idx="2">
                  <c:v>92</c:v>
                </c:pt>
                <c:pt idx="3">
                  <c:v>89.6</c:v>
                </c:pt>
                <c:pt idx="4">
                  <c:v>82.2</c:v>
                </c:pt>
                <c:pt idx="5">
                  <c:v>73.900000000000006</c:v>
                </c:pt>
                <c:pt idx="6">
                  <c:v>50.198150000000794</c:v>
                </c:pt>
                <c:pt idx="7">
                  <c:v>26.287980000000001</c:v>
                </c:pt>
                <c:pt idx="8">
                  <c:v>23.645969999999988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Sheet2!$A$20</c:f>
              <c:strCache>
                <c:ptCount val="1"/>
                <c:pt idx="0">
                  <c:v>pH 8.0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Sheet2!$B$20:$J$20</c:f>
              <c:numCache>
                <c:formatCode>General</c:formatCode>
                <c:ptCount val="9"/>
                <c:pt idx="0">
                  <c:v>94</c:v>
                </c:pt>
                <c:pt idx="1">
                  <c:v>88</c:v>
                </c:pt>
                <c:pt idx="2">
                  <c:v>87.2</c:v>
                </c:pt>
                <c:pt idx="3">
                  <c:v>85.2</c:v>
                </c:pt>
                <c:pt idx="4">
                  <c:v>79.339500000000001</c:v>
                </c:pt>
                <c:pt idx="5">
                  <c:v>70.792599999999993</c:v>
                </c:pt>
                <c:pt idx="6">
                  <c:v>56.908850000000001</c:v>
                </c:pt>
                <c:pt idx="7">
                  <c:v>43.434609999999999</c:v>
                </c:pt>
                <c:pt idx="8">
                  <c:v>30.67371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Sheet2!$A$21</c:f>
              <c:strCache>
                <c:ptCount val="1"/>
                <c:pt idx="0">
                  <c:v>pH 9.0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Sheet2!$B$21:$J$21</c:f>
              <c:numCache>
                <c:formatCode>General</c:formatCode>
                <c:ptCount val="9"/>
                <c:pt idx="0">
                  <c:v>92</c:v>
                </c:pt>
                <c:pt idx="1">
                  <c:v>84.3</c:v>
                </c:pt>
                <c:pt idx="2">
                  <c:v>84</c:v>
                </c:pt>
                <c:pt idx="3">
                  <c:v>82.826949999999982</c:v>
                </c:pt>
                <c:pt idx="4">
                  <c:v>76.089829999999992</c:v>
                </c:pt>
                <c:pt idx="5">
                  <c:v>70.092469999999992</c:v>
                </c:pt>
                <c:pt idx="6">
                  <c:v>54.4</c:v>
                </c:pt>
                <c:pt idx="7">
                  <c:v>9.1545570000000005</c:v>
                </c:pt>
                <c:pt idx="8">
                  <c:v>2.9722589999999331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Sheet2!$A$22</c:f>
              <c:strCache>
                <c:ptCount val="1"/>
                <c:pt idx="0">
                  <c:v>pH 10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Sheet2!$B$22:$J$22</c:f>
              <c:numCache>
                <c:formatCode>General</c:formatCode>
                <c:ptCount val="9"/>
                <c:pt idx="0">
                  <c:v>84.3</c:v>
                </c:pt>
                <c:pt idx="1">
                  <c:v>72.2</c:v>
                </c:pt>
                <c:pt idx="2">
                  <c:v>72.099999999999994</c:v>
                </c:pt>
                <c:pt idx="3">
                  <c:v>66.974900000000005</c:v>
                </c:pt>
                <c:pt idx="4">
                  <c:v>62.219290000000001</c:v>
                </c:pt>
                <c:pt idx="5">
                  <c:v>53.368560000000002</c:v>
                </c:pt>
                <c:pt idx="6">
                  <c:v>50.726550000000607</c:v>
                </c:pt>
                <c:pt idx="7">
                  <c:v>24.96697</c:v>
                </c:pt>
                <c:pt idx="8">
                  <c:v>19.94716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Sheet2!$A$23</c:f>
              <c:strCache>
                <c:ptCount val="1"/>
                <c:pt idx="0">
                  <c:v>pH 11</c:v>
                </c:pt>
              </c:strCache>
            </c:strRef>
          </c:tx>
          <c:xVal>
            <c:numRef>
              <c:f>Sheet2!$B$14:$J$14</c:f>
              <c:numCache>
                <c:formatCode>General</c:formatCode>
                <c:ptCount val="9"/>
                <c:pt idx="0">
                  <c:v>0.5</c:v>
                </c:pt>
                <c:pt idx="1">
                  <c:v>10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  <c:pt idx="6">
                  <c:v>96</c:v>
                </c:pt>
                <c:pt idx="7">
                  <c:v>120</c:v>
                </c:pt>
                <c:pt idx="8">
                  <c:v>168</c:v>
                </c:pt>
              </c:numCache>
            </c:numRef>
          </c:xVal>
          <c:yVal>
            <c:numRef>
              <c:f>Sheet2!$B$23:$J$23</c:f>
              <c:numCache>
                <c:formatCode>General</c:formatCode>
                <c:ptCount val="9"/>
                <c:pt idx="0">
                  <c:v>78.900000000000006</c:v>
                </c:pt>
                <c:pt idx="1">
                  <c:v>62</c:v>
                </c:pt>
                <c:pt idx="2">
                  <c:v>60.2</c:v>
                </c:pt>
                <c:pt idx="3">
                  <c:v>55.614269999999998</c:v>
                </c:pt>
                <c:pt idx="4">
                  <c:v>34.768820000000012</c:v>
                </c:pt>
                <c:pt idx="5">
                  <c:v>29.062089999999692</c:v>
                </c:pt>
                <c:pt idx="6">
                  <c:v>26.023779999999789</c:v>
                </c:pt>
                <c:pt idx="7">
                  <c:v>18.097750000000001</c:v>
                </c:pt>
                <c:pt idx="8">
                  <c:v>15.852050000000126</c:v>
                </c:pt>
              </c:numCache>
            </c:numRef>
          </c:yVal>
          <c:smooth val="1"/>
        </c:ser>
        <c:axId val="55071872"/>
        <c:axId val="55073408"/>
      </c:scatterChart>
      <c:valAx>
        <c:axId val="55071872"/>
        <c:scaling>
          <c:orientation val="minMax"/>
        </c:scaling>
        <c:axPos val="b"/>
        <c:numFmt formatCode="General" sourceLinked="1"/>
        <c:tickLblPos val="nextTo"/>
        <c:crossAx val="55073408"/>
        <c:crosses val="autoZero"/>
        <c:crossBetween val="midCat"/>
      </c:valAx>
      <c:valAx>
        <c:axId val="55073408"/>
        <c:scaling>
          <c:orientation val="minMax"/>
          <c:max val="105"/>
          <c:min val="0"/>
        </c:scaling>
        <c:axPos val="l"/>
        <c:numFmt formatCode="General" sourceLinked="1"/>
        <c:tickLblPos val="nextTo"/>
        <c:crossAx val="5507187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026981145705454"/>
          <c:y val="6.5925542201961576E-2"/>
          <c:w val="0.32424016952009466"/>
          <c:h val="0.17831920048455491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597986919050764"/>
          <c:y val="1.7944535073409467E-2"/>
          <c:w val="0.85548465914975269"/>
          <c:h val="0.81915044168898365"/>
        </c:manualLayout>
      </c:layout>
      <c:scatterChart>
        <c:scatterStyle val="smoothMarker"/>
        <c:ser>
          <c:idx val="0"/>
          <c:order val="0"/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backward val="0.1"/>
            <c:intercept val="2.0000000000000052E-3"/>
            <c:dispRSqr val="1"/>
            <c:dispEq val="1"/>
            <c:trendlineLbl>
              <c:layout>
                <c:manualLayout>
                  <c:x val="0.23265077839473663"/>
                  <c:y val="0.31988835049465097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1200">
                        <a:latin typeface="Times New Roman" pitchFamily="18" charset="0"/>
                        <a:cs typeface="Times New Roman" pitchFamily="18" charset="0"/>
                      </a:rPr>
                      <a:t>(Oat spelt xylan) R2 = 0.9992</a:t>
                    </a:r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Sheet2!$A$1:$A$6</c:f>
              <c:numCache>
                <c:formatCode>General</c:formatCode>
                <c:ptCount val="6"/>
                <c:pt idx="0">
                  <c:v>2.5000000000000092E-3</c:v>
                </c:pt>
                <c:pt idx="1">
                  <c:v>0.05</c:v>
                </c:pt>
                <c:pt idx="2">
                  <c:v>0.125</c:v>
                </c:pt>
                <c:pt idx="3">
                  <c:v>0.16700000000000001</c:v>
                </c:pt>
                <c:pt idx="4">
                  <c:v>0.25</c:v>
                </c:pt>
                <c:pt idx="5">
                  <c:v>0.5</c:v>
                </c:pt>
              </c:numCache>
            </c:numRef>
          </c:xVal>
          <c:yVal>
            <c:numRef>
              <c:f>Sheet2!$B$1:$B$6</c:f>
              <c:numCache>
                <c:formatCode>General</c:formatCode>
                <c:ptCount val="6"/>
                <c:pt idx="0">
                  <c:v>2.0500000000000002E-3</c:v>
                </c:pt>
                <c:pt idx="1">
                  <c:v>3.0850000000000092E-3</c:v>
                </c:pt>
                <c:pt idx="2">
                  <c:v>4.9000000000001091E-3</c:v>
                </c:pt>
                <c:pt idx="3">
                  <c:v>5.5000000000000014E-3</c:v>
                </c:pt>
                <c:pt idx="4">
                  <c:v>7.3500000000000024E-3</c:v>
                </c:pt>
                <c:pt idx="5">
                  <c:v>1.2900000000000003E-2</c:v>
                </c:pt>
              </c:numCache>
            </c:numRef>
          </c:yVal>
          <c:smooth val="1"/>
        </c:ser>
        <c:ser>
          <c:idx val="1"/>
          <c:order val="1"/>
          <c:spPr>
            <a:ln w="12700">
              <a:solidFill>
                <a:srgbClr val="FFFFFF"/>
              </a:solidFill>
              <a:prstDash val="solid"/>
            </a:ln>
          </c:spPr>
          <c:marker>
            <c:symbol val="diamond"/>
            <c:size val="10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backward val="0.1"/>
            <c:intercept val="1.5000000000000221E-3"/>
            <c:dispRSqr val="1"/>
            <c:dispEq val="1"/>
            <c:trendlineLbl>
              <c:layout>
                <c:manualLayout>
                  <c:x val="0.25542997165341402"/>
                  <c:y val="0.4858879466989709"/>
                </c:manualLayout>
              </c:layout>
              <c:tx>
                <c:rich>
                  <a:bodyPr/>
                  <a:lstStyle/>
                  <a:p>
                    <a:pPr>
                      <a:defRPr sz="1200" b="0" i="0" u="none" strike="noStrike" baseline="0"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defRPr>
                    </a:pPr>
                    <a:r>
                      <a:rPr lang="en-US"/>
                      <a:t>  (Beechwood xylan) R2 = 0.9983</a:t>
                    </a:r>
                  </a:p>
                </c:rich>
              </c:tx>
              <c:numFmt formatCode="General" sourceLinked="0"/>
              <c:spPr>
                <a:noFill/>
                <a:ln w="25400">
                  <a:noFill/>
                </a:ln>
              </c:spPr>
            </c:trendlineLbl>
          </c:trendline>
          <c:xVal>
            <c:numRef>
              <c:f>Sheet2!$A$1:$A$6</c:f>
              <c:numCache>
                <c:formatCode>General</c:formatCode>
                <c:ptCount val="6"/>
                <c:pt idx="0">
                  <c:v>2.5000000000000092E-3</c:v>
                </c:pt>
                <c:pt idx="1">
                  <c:v>0.05</c:v>
                </c:pt>
                <c:pt idx="2">
                  <c:v>0.125</c:v>
                </c:pt>
                <c:pt idx="3">
                  <c:v>0.16700000000000001</c:v>
                </c:pt>
                <c:pt idx="4">
                  <c:v>0.25</c:v>
                </c:pt>
                <c:pt idx="5">
                  <c:v>0.5</c:v>
                </c:pt>
              </c:numCache>
            </c:numRef>
          </c:xVal>
          <c:yVal>
            <c:numRef>
              <c:f>Sheet2!$C$1:$C$6</c:f>
              <c:numCache>
                <c:formatCode>General</c:formatCode>
                <c:ptCount val="6"/>
                <c:pt idx="0">
                  <c:v>1.6000000000000343E-3</c:v>
                </c:pt>
                <c:pt idx="1">
                  <c:v>2.8000000000000052E-3</c:v>
                </c:pt>
                <c:pt idx="2">
                  <c:v>5.1700000000000114E-3</c:v>
                </c:pt>
                <c:pt idx="3">
                  <c:v>5.7900000000000104E-3</c:v>
                </c:pt>
                <c:pt idx="4">
                  <c:v>7.9800000000001814E-3</c:v>
                </c:pt>
                <c:pt idx="5">
                  <c:v>1.4999999999999998E-2</c:v>
                </c:pt>
              </c:numCache>
            </c:numRef>
          </c:yVal>
          <c:smooth val="1"/>
        </c:ser>
        <c:axId val="54750592"/>
        <c:axId val="54772864"/>
      </c:scatterChart>
      <c:valAx>
        <c:axId val="54750592"/>
        <c:scaling>
          <c:orientation val="minMax"/>
          <c:min val="-0.1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4772864"/>
        <c:crosses val="autoZero"/>
        <c:crossBetween val="midCat"/>
      </c:valAx>
      <c:valAx>
        <c:axId val="54772864"/>
        <c:scaling>
          <c:orientation val="minMax"/>
          <c:min val="0"/>
        </c:scaling>
        <c:axPos val="l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475059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/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8773146003808378"/>
          <c:y val="5.0011349932609792E-2"/>
          <c:w val="0.77632082754361809"/>
          <c:h val="0.76146768816060151"/>
        </c:manualLayout>
      </c:layout>
      <c:barChart>
        <c:barDir val="col"/>
        <c:grouping val="clustered"/>
        <c:ser>
          <c:idx val="0"/>
          <c:order val="0"/>
          <c:trendline>
            <c:trendlineType val="movingAvg"/>
            <c:period val="2"/>
          </c:trendline>
          <c:errBars>
            <c:errBarType val="plus"/>
            <c:errValType val="percentage"/>
            <c:val val="3"/>
          </c:errBars>
          <c:cat>
            <c:strRef>
              <c:f>Sheet2!$A$2:$A$14</c:f>
              <c:strCache>
                <c:ptCount val="13"/>
                <c:pt idx="0">
                  <c:v>I2</c:v>
                </c:pt>
                <c:pt idx="1">
                  <c:v>H4</c:v>
                </c:pt>
                <c:pt idx="2">
                  <c:v>D15</c:v>
                </c:pt>
                <c:pt idx="3">
                  <c:v>E3</c:v>
                </c:pt>
                <c:pt idx="4">
                  <c:v>H5</c:v>
                </c:pt>
                <c:pt idx="5">
                  <c:v>C5</c:v>
                </c:pt>
                <c:pt idx="6">
                  <c:v>E5</c:v>
                </c:pt>
                <c:pt idx="7">
                  <c:v>D14</c:v>
                </c:pt>
                <c:pt idx="8">
                  <c:v>F5</c:v>
                </c:pt>
                <c:pt idx="9">
                  <c:v>D5</c:v>
                </c:pt>
                <c:pt idx="10">
                  <c:v>D16</c:v>
                </c:pt>
                <c:pt idx="11">
                  <c:v>E2</c:v>
                </c:pt>
                <c:pt idx="12">
                  <c:v>I3</c:v>
                </c:pt>
              </c:strCache>
            </c:strRef>
          </c:cat>
          <c:val>
            <c:numRef>
              <c:f>Sheet2!$B$2:$B$14</c:f>
              <c:numCache>
                <c:formatCode>General</c:formatCode>
                <c:ptCount val="13"/>
                <c:pt idx="0">
                  <c:v>0.97235599999999933</c:v>
                </c:pt>
                <c:pt idx="1">
                  <c:v>6.4661670000000004</c:v>
                </c:pt>
                <c:pt idx="2">
                  <c:v>1.896093</c:v>
                </c:pt>
                <c:pt idx="3">
                  <c:v>7.2926700000000002</c:v>
                </c:pt>
                <c:pt idx="4">
                  <c:v>7.6329929999999955</c:v>
                </c:pt>
                <c:pt idx="5">
                  <c:v>3.0143040000000001</c:v>
                </c:pt>
                <c:pt idx="6">
                  <c:v>7.4385219999999999</c:v>
                </c:pt>
                <c:pt idx="7">
                  <c:v>5.4451929999999997</c:v>
                </c:pt>
                <c:pt idx="8">
                  <c:v>4.6186889999999945</c:v>
                </c:pt>
                <c:pt idx="9">
                  <c:v>1.0209739999999998</c:v>
                </c:pt>
                <c:pt idx="10">
                  <c:v>2.4795069999999977</c:v>
                </c:pt>
                <c:pt idx="11">
                  <c:v>4.4728370000000002</c:v>
                </c:pt>
                <c:pt idx="12">
                  <c:v>1.6530039999999999</c:v>
                </c:pt>
              </c:numCache>
            </c:numRef>
          </c:val>
        </c:ser>
        <c:axId val="55493760"/>
        <c:axId val="55495680"/>
      </c:barChart>
      <c:catAx>
        <c:axId val="55493760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>
                    <a:latin typeface="Times New Roman" pitchFamily="18" charset="0"/>
                    <a:cs typeface="Times New Roman" pitchFamily="18" charset="0"/>
                  </a:rPr>
                  <a:t>Test</a:t>
                </a:r>
                <a:r>
                  <a:rPr lang="en-US" sz="1200" b="1" baseline="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b="1" baseline="0" dirty="0" smtClean="0">
                    <a:latin typeface="Times New Roman" pitchFamily="18" charset="0"/>
                    <a:cs typeface="Times New Roman" pitchFamily="18" charset="0"/>
                  </a:rPr>
                  <a:t>organisms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35026401111625782"/>
              <c:y val="0.8896080726395712"/>
            </c:manualLayout>
          </c:layout>
        </c:title>
        <c:tickLblPos val="nextTo"/>
        <c:crossAx val="55495680"/>
        <c:crosses val="autoZero"/>
        <c:auto val="1"/>
        <c:lblAlgn val="ctr"/>
        <c:lblOffset val="100"/>
      </c:catAx>
      <c:valAx>
        <c:axId val="554956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endParaRPr lang="en-US" sz="1200" b="1" dirty="0" err="1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sz="1200" b="1" baseline="0" dirty="0">
                    <a:latin typeface="Times New Roman" pitchFamily="18" charset="0"/>
                    <a:cs typeface="Times New Roman" pitchFamily="18" charset="0"/>
                  </a:rPr>
                  <a:t>Cellulase Enzyme Activity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0187844166537999E-2"/>
              <c:y val="0.10701815989217549"/>
            </c:manualLayout>
          </c:layout>
        </c:title>
        <c:numFmt formatCode="General" sourceLinked="1"/>
        <c:tickLblPos val="nextTo"/>
        <c:crossAx val="55493760"/>
        <c:crosses val="autoZero"/>
        <c:crossBetween val="between"/>
      </c:valAx>
    </c:plotArea>
    <c:plotVisOnly val="1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rendline>
            <c:name>1</c:name>
            <c:trendlineType val="movingAvg"/>
            <c:period val="2"/>
          </c:trendline>
          <c:trendline>
            <c:trendlineType val="movingAvg"/>
            <c:period val="2"/>
          </c:trendline>
          <c:errBars>
            <c:errBarType val="both"/>
            <c:errValType val="percentage"/>
            <c:val val="5"/>
          </c:errBars>
          <c:cat>
            <c:strRef>
              <c:f>Sheet2!$B$53:$B$65</c:f>
              <c:strCache>
                <c:ptCount val="13"/>
                <c:pt idx="0">
                  <c:v>D16</c:v>
                </c:pt>
                <c:pt idx="1">
                  <c:v>D5</c:v>
                </c:pt>
                <c:pt idx="2">
                  <c:v>D15</c:v>
                </c:pt>
                <c:pt idx="3">
                  <c:v>E2</c:v>
                </c:pt>
                <c:pt idx="4">
                  <c:v>I2</c:v>
                </c:pt>
                <c:pt idx="5">
                  <c:v>D14</c:v>
                </c:pt>
                <c:pt idx="6">
                  <c:v>H4</c:v>
                </c:pt>
                <c:pt idx="7">
                  <c:v>C5</c:v>
                </c:pt>
                <c:pt idx="8">
                  <c:v>F5</c:v>
                </c:pt>
                <c:pt idx="9">
                  <c:v>E5</c:v>
                </c:pt>
                <c:pt idx="10">
                  <c:v>E3</c:v>
                </c:pt>
                <c:pt idx="11">
                  <c:v>H5</c:v>
                </c:pt>
                <c:pt idx="12">
                  <c:v>I3</c:v>
                </c:pt>
              </c:strCache>
            </c:strRef>
          </c:cat>
          <c:val>
            <c:numRef>
              <c:f>Sheet2!$C$53:$C$65</c:f>
              <c:numCache>
                <c:formatCode>General</c:formatCode>
                <c:ptCount val="13"/>
                <c:pt idx="0">
                  <c:v>0.95419799999999999</c:v>
                </c:pt>
                <c:pt idx="1">
                  <c:v>3.7213740000000315</c:v>
                </c:pt>
                <c:pt idx="2">
                  <c:v>0.95419799999999999</c:v>
                </c:pt>
                <c:pt idx="3">
                  <c:v>1.0496179999999999</c:v>
                </c:pt>
                <c:pt idx="4">
                  <c:v>0.85877900000001095</c:v>
                </c:pt>
                <c:pt idx="5">
                  <c:v>7.7290080000000003</c:v>
                </c:pt>
                <c:pt idx="6">
                  <c:v>8.3969470000000008</c:v>
                </c:pt>
                <c:pt idx="7">
                  <c:v>4.3893129999999996</c:v>
                </c:pt>
                <c:pt idx="8">
                  <c:v>7.1564889999999846</c:v>
                </c:pt>
                <c:pt idx="9">
                  <c:v>8.8740460000000247</c:v>
                </c:pt>
                <c:pt idx="10">
                  <c:v>10.019080000000002</c:v>
                </c:pt>
                <c:pt idx="11">
                  <c:v>10.20992</c:v>
                </c:pt>
                <c:pt idx="12">
                  <c:v>5.3435109999999755</c:v>
                </c:pt>
              </c:numCache>
            </c:numRef>
          </c:val>
        </c:ser>
        <c:axId val="55763712"/>
        <c:axId val="55765632"/>
      </c:barChart>
      <c:catAx>
        <c:axId val="55763712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Test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organisms</a:t>
                </a:r>
                <a:endParaRPr lang="en-US" sz="12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</c:title>
        <c:tickLblPos val="nextTo"/>
        <c:crossAx val="55765632"/>
        <c:crosses val="autoZero"/>
        <c:auto val="1"/>
        <c:lblAlgn val="ctr"/>
        <c:lblOffset val="100"/>
      </c:catAx>
      <c:valAx>
        <c:axId val="557656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endParaRPr lang="en-US" sz="12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9411764705882353E-2"/>
              <c:y val="0.22587314085739524"/>
            </c:manualLayout>
          </c:layout>
        </c:title>
        <c:numFmt formatCode="General" sourceLinked="1"/>
        <c:tickLblPos val="nextTo"/>
        <c:crossAx val="55763712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layout/>
    </c:title>
    <c:plotArea>
      <c:layout>
        <c:manualLayout>
          <c:layoutTarget val="inner"/>
          <c:xMode val="edge"/>
          <c:yMode val="edge"/>
          <c:x val="0.11039313751436385"/>
          <c:y val="8.7661581364829544E-2"/>
          <c:w val="0.86319946639603706"/>
          <c:h val="0.70646474588403563"/>
        </c:manualLayout>
      </c:layout>
      <c:barChart>
        <c:barDir val="col"/>
        <c:grouping val="clustered"/>
        <c:ser>
          <c:idx val="0"/>
          <c:order val="0"/>
          <c:tx>
            <c:strRef>
              <c:f>Sheet2!$D$101</c:f>
              <c:strCache>
                <c:ptCount val="1"/>
              </c:strCache>
            </c:strRef>
          </c:tx>
          <c:trendline>
            <c:trendlineType val="movingAvg"/>
            <c:period val="2"/>
          </c:trendline>
          <c:errBars>
            <c:errBarType val="both"/>
            <c:errValType val="percentage"/>
            <c:val val="5"/>
          </c:errBars>
          <c:cat>
            <c:strRef>
              <c:f>Sheet2!$C$102:$C$114</c:f>
              <c:strCache>
                <c:ptCount val="13"/>
                <c:pt idx="0">
                  <c:v>I2</c:v>
                </c:pt>
                <c:pt idx="1">
                  <c:v>D14</c:v>
                </c:pt>
                <c:pt idx="2">
                  <c:v>D15</c:v>
                </c:pt>
                <c:pt idx="3">
                  <c:v>H4</c:v>
                </c:pt>
                <c:pt idx="4">
                  <c:v>E3</c:v>
                </c:pt>
                <c:pt idx="5">
                  <c:v>E5</c:v>
                </c:pt>
                <c:pt idx="6">
                  <c:v>C5</c:v>
                </c:pt>
                <c:pt idx="7">
                  <c:v>D16</c:v>
                </c:pt>
                <c:pt idx="8">
                  <c:v>F5</c:v>
                </c:pt>
                <c:pt idx="9">
                  <c:v>E5</c:v>
                </c:pt>
                <c:pt idx="10">
                  <c:v>H5</c:v>
                </c:pt>
                <c:pt idx="11">
                  <c:v>E2</c:v>
                </c:pt>
                <c:pt idx="12">
                  <c:v>I3</c:v>
                </c:pt>
              </c:strCache>
            </c:strRef>
          </c:cat>
          <c:val>
            <c:numRef>
              <c:f>Sheet2!$D$102:$D$114</c:f>
              <c:numCache>
                <c:formatCode>General</c:formatCode>
                <c:ptCount val="13"/>
                <c:pt idx="0">
                  <c:v>0.48617800000000366</c:v>
                </c:pt>
                <c:pt idx="1">
                  <c:v>1.7016219999999731</c:v>
                </c:pt>
                <c:pt idx="2">
                  <c:v>1.6043890000000001</c:v>
                </c:pt>
                <c:pt idx="3">
                  <c:v>1.9447110000000001</c:v>
                </c:pt>
                <c:pt idx="4">
                  <c:v>2.673978</c:v>
                </c:pt>
                <c:pt idx="5">
                  <c:v>1.2154439999999958</c:v>
                </c:pt>
                <c:pt idx="6">
                  <c:v>1.2640629999999999</c:v>
                </c:pt>
                <c:pt idx="7">
                  <c:v>4.8619000000000002E-2</c:v>
                </c:pt>
                <c:pt idx="8">
                  <c:v>1.6530039999999999</c:v>
                </c:pt>
                <c:pt idx="9">
                  <c:v>2.7225959999999998</c:v>
                </c:pt>
                <c:pt idx="10">
                  <c:v>2.7712149999999998</c:v>
                </c:pt>
                <c:pt idx="11">
                  <c:v>0.29170700000000011</c:v>
                </c:pt>
                <c:pt idx="12">
                  <c:v>0.2666670000000001</c:v>
                </c:pt>
              </c:numCache>
            </c:numRef>
          </c:val>
        </c:ser>
        <c:axId val="55135232"/>
        <c:axId val="55178368"/>
      </c:barChart>
      <c:catAx>
        <c:axId val="55135232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>
                    <a:latin typeface="Times New Roman" pitchFamily="18" charset="0"/>
                    <a:cs typeface="Times New Roman" pitchFamily="18" charset="0"/>
                  </a:rPr>
                  <a:t>Test organisms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rich>
          </c:tx>
          <c:layout>
            <c:manualLayout>
              <c:xMode val="edge"/>
              <c:yMode val="edge"/>
              <c:x val="0.4242597316180548"/>
              <c:y val="0.89450757575757556"/>
            </c:manualLayout>
          </c:layout>
        </c:title>
        <c:tickLblPos val="nextTo"/>
        <c:crossAx val="55178368"/>
        <c:crosses val="autoZero"/>
        <c:auto val="1"/>
        <c:lblAlgn val="ctr"/>
        <c:lblOffset val="100"/>
      </c:catAx>
      <c:valAx>
        <c:axId val="551783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100" b="1">
                    <a:latin typeface="Times New Roman" pitchFamily="18" charset="0"/>
                    <a:cs typeface="Times New Roman" pitchFamily="18" charset="0"/>
                  </a:rPr>
                  <a:t>Amylase Enzyme</a:t>
                </a:r>
                <a:r>
                  <a:rPr lang="en-US" sz="1100" b="1" baseline="0">
                    <a:latin typeface="Times New Roman" pitchFamily="18" charset="0"/>
                    <a:cs typeface="Times New Roman" pitchFamily="18" charset="0"/>
                  </a:rPr>
                  <a:t> Activity</a:t>
                </a:r>
                <a:endParaRPr lang="en-US" sz="11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6.1053195815311944E-3"/>
              <c:y val="0.245371629682653"/>
            </c:manualLayout>
          </c:layout>
        </c:title>
        <c:numFmt formatCode="General" sourceLinked="1"/>
        <c:tickLblPos val="nextTo"/>
        <c:crossAx val="55135232"/>
        <c:crosses val="autoZero"/>
        <c:crossBetween val="between"/>
      </c:valAx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9603432794584888"/>
          <c:y val="0.12344742621458032"/>
          <c:w val="0.72686329463054689"/>
          <c:h val="0.6663128716053350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celluase activity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H5</c:v>
                </c:pt>
                <c:pt idx="1">
                  <c:v>H4</c:v>
                </c:pt>
                <c:pt idx="2">
                  <c:v>E3</c:v>
                </c:pt>
                <c:pt idx="3">
                  <c:v>E5</c:v>
                </c:pt>
                <c:pt idx="4">
                  <c:v>D14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7.633</c:v>
                </c:pt>
                <c:pt idx="1">
                  <c:v>6.4660000000000002</c:v>
                </c:pt>
                <c:pt idx="2">
                  <c:v>7.2919999999999998</c:v>
                </c:pt>
                <c:pt idx="3">
                  <c:v>7.4379999999999997</c:v>
                </c:pt>
                <c:pt idx="4">
                  <c:v>5.4450000000000003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Amylase Activity 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H5</c:v>
                </c:pt>
                <c:pt idx="1">
                  <c:v>H4</c:v>
                </c:pt>
                <c:pt idx="2">
                  <c:v>E3</c:v>
                </c:pt>
                <c:pt idx="3">
                  <c:v>E5</c:v>
                </c:pt>
                <c:pt idx="4">
                  <c:v>D14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2.7709999999999999</c:v>
                </c:pt>
                <c:pt idx="1">
                  <c:v>1.9450000000000001</c:v>
                </c:pt>
                <c:pt idx="2">
                  <c:v>2.6739999999999999</c:v>
                </c:pt>
                <c:pt idx="3">
                  <c:v>1.2149999999999932</c:v>
                </c:pt>
                <c:pt idx="4">
                  <c:v>1.7009999999999932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Xylanase Activity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H5</c:v>
                </c:pt>
                <c:pt idx="1">
                  <c:v>H4</c:v>
                </c:pt>
                <c:pt idx="2">
                  <c:v>E3</c:v>
                </c:pt>
                <c:pt idx="3">
                  <c:v>E5</c:v>
                </c:pt>
                <c:pt idx="4">
                  <c:v>D14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10.210000000000001</c:v>
                </c:pt>
                <c:pt idx="1">
                  <c:v>8.3960000000000008</c:v>
                </c:pt>
                <c:pt idx="2">
                  <c:v>10.019</c:v>
                </c:pt>
                <c:pt idx="3">
                  <c:v>8.8740000000000006</c:v>
                </c:pt>
                <c:pt idx="4">
                  <c:v>7.7290000000000001</c:v>
                </c:pt>
              </c:numCache>
            </c:numRef>
          </c:val>
        </c:ser>
        <c:axId val="55664000"/>
        <c:axId val="55678080"/>
      </c:barChart>
      <c:catAx>
        <c:axId val="55664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678080"/>
        <c:crosses val="autoZero"/>
        <c:auto val="1"/>
        <c:lblAlgn val="ctr"/>
        <c:lblOffset val="100"/>
      </c:catAx>
      <c:valAx>
        <c:axId val="5567808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664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683749277103389"/>
          <c:y val="3.2003230365435092E-2"/>
          <c:w val="0.29524848045310126"/>
          <c:h val="0.16914980819705241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70670577942463"/>
          <c:y val="2.6678044913043798E-2"/>
          <c:w val="0.85341914981215417"/>
          <c:h val="0.82579646995563749"/>
        </c:manualLayout>
      </c:layout>
      <c:barChart>
        <c:barDir val="col"/>
        <c:grouping val="clustered"/>
        <c:ser>
          <c:idx val="0"/>
          <c:order val="0"/>
          <c:tx>
            <c:strRef>
              <c:f>Sheet2!$F$114</c:f>
              <c:strCache>
                <c:ptCount val="1"/>
                <c:pt idx="0">
                  <c:v>hemicellulase activity </c:v>
                </c:pt>
              </c:strCache>
            </c:strRef>
          </c:tx>
          <c:val>
            <c:numRef>
              <c:f>Sheet2!$F$115:$F$143</c:f>
              <c:numCache>
                <c:formatCode>General</c:formatCode>
                <c:ptCount val="29"/>
                <c:pt idx="0">
                  <c:v>201.6277</c:v>
                </c:pt>
                <c:pt idx="1">
                  <c:v>88.605929999999987</c:v>
                </c:pt>
                <c:pt idx="2">
                  <c:v>213.048</c:v>
                </c:pt>
                <c:pt idx="3">
                  <c:v>117.74740000000052</c:v>
                </c:pt>
                <c:pt idx="4">
                  <c:v>94.644260000000727</c:v>
                </c:pt>
                <c:pt idx="5">
                  <c:v>215.67339999999999</c:v>
                </c:pt>
                <c:pt idx="6">
                  <c:v>65.634020000000007</c:v>
                </c:pt>
                <c:pt idx="7">
                  <c:v>235.1011</c:v>
                </c:pt>
                <c:pt idx="8">
                  <c:v>165.79149999999998</c:v>
                </c:pt>
                <c:pt idx="9">
                  <c:v>123.5232</c:v>
                </c:pt>
                <c:pt idx="10">
                  <c:v>215.14830000000001</c:v>
                </c:pt>
                <c:pt idx="11">
                  <c:v>27.435020000000002</c:v>
                </c:pt>
                <c:pt idx="12">
                  <c:v>271.06849999999969</c:v>
                </c:pt>
                <c:pt idx="13">
                  <c:v>230.76919999999998</c:v>
                </c:pt>
                <c:pt idx="14">
                  <c:v>132.8433</c:v>
                </c:pt>
                <c:pt idx="15">
                  <c:v>60.120770000000213</c:v>
                </c:pt>
                <c:pt idx="16">
                  <c:v>231.68810000000047</c:v>
                </c:pt>
                <c:pt idx="17">
                  <c:v>142.29459999999995</c:v>
                </c:pt>
                <c:pt idx="18">
                  <c:v>60.64584</c:v>
                </c:pt>
                <c:pt idx="19">
                  <c:v>19.033870000000135</c:v>
                </c:pt>
                <c:pt idx="20">
                  <c:v>91.887630000000001</c:v>
                </c:pt>
                <c:pt idx="21">
                  <c:v>66.55289999999998</c:v>
                </c:pt>
                <c:pt idx="22">
                  <c:v>33.604620000000004</c:v>
                </c:pt>
                <c:pt idx="23">
                  <c:v>114.99079999999999</c:v>
                </c:pt>
                <c:pt idx="24">
                  <c:v>215.9359</c:v>
                </c:pt>
                <c:pt idx="25">
                  <c:v>371.35730000000001</c:v>
                </c:pt>
                <c:pt idx="26">
                  <c:v>126.8049</c:v>
                </c:pt>
                <c:pt idx="27">
                  <c:v>198.21479999999912</c:v>
                </c:pt>
                <c:pt idx="28">
                  <c:v>162.64109999999999</c:v>
                </c:pt>
              </c:numCache>
            </c:numRef>
          </c:val>
        </c:ser>
        <c:ser>
          <c:idx val="1"/>
          <c:order val="1"/>
          <c:tx>
            <c:strRef>
              <c:f>Sheet2!$G$114</c:f>
              <c:strCache>
                <c:ptCount val="1"/>
                <c:pt idx="0">
                  <c:v>cellulase enzyme activity</c:v>
                </c:pt>
              </c:strCache>
            </c:strRef>
          </c:tx>
          <c:val>
            <c:numRef>
              <c:f>Sheet2!$G$115:$G$143</c:f>
              <c:numCache>
                <c:formatCode>General</c:formatCode>
                <c:ptCount val="29"/>
                <c:pt idx="0">
                  <c:v>167.36680000000001</c:v>
                </c:pt>
                <c:pt idx="1">
                  <c:v>313.99319999999335</c:v>
                </c:pt>
                <c:pt idx="2">
                  <c:v>259.77949999999993</c:v>
                </c:pt>
                <c:pt idx="3">
                  <c:v>176.68680000000001</c:v>
                </c:pt>
                <c:pt idx="4">
                  <c:v>204.12180000000001</c:v>
                </c:pt>
                <c:pt idx="5">
                  <c:v>202.54659999999998</c:v>
                </c:pt>
                <c:pt idx="6">
                  <c:v>144.78870000000001</c:v>
                </c:pt>
                <c:pt idx="7">
                  <c:v>211.7354</c:v>
                </c:pt>
                <c:pt idx="8">
                  <c:v>78.235759999999999</c:v>
                </c:pt>
                <c:pt idx="9">
                  <c:v>261.87979999999999</c:v>
                </c:pt>
                <c:pt idx="10">
                  <c:v>148.33290000000127</c:v>
                </c:pt>
                <c:pt idx="11">
                  <c:v>155.8152</c:v>
                </c:pt>
                <c:pt idx="12">
                  <c:v>338.67160000000001</c:v>
                </c:pt>
                <c:pt idx="13">
                  <c:v>176.29299999999998</c:v>
                </c:pt>
                <c:pt idx="14">
                  <c:v>203.33420000000001</c:v>
                </c:pt>
                <c:pt idx="15">
                  <c:v>276.45049999999969</c:v>
                </c:pt>
                <c:pt idx="16">
                  <c:v>188.36969999999999</c:v>
                </c:pt>
                <c:pt idx="17">
                  <c:v>224.99340000000001</c:v>
                </c:pt>
                <c:pt idx="18">
                  <c:v>316.88109999999864</c:v>
                </c:pt>
                <c:pt idx="19">
                  <c:v>227.61879999999999</c:v>
                </c:pt>
                <c:pt idx="20">
                  <c:v>133.49959999999999</c:v>
                </c:pt>
                <c:pt idx="21">
                  <c:v>131.00549999999998</c:v>
                </c:pt>
                <c:pt idx="22">
                  <c:v>197.16459999999998</c:v>
                </c:pt>
                <c:pt idx="23">
                  <c:v>135.99369999999999</c:v>
                </c:pt>
                <c:pt idx="24">
                  <c:v>212.523</c:v>
                </c:pt>
                <c:pt idx="25">
                  <c:v>271.46230000000003</c:v>
                </c:pt>
                <c:pt idx="26">
                  <c:v>188.23840000000001</c:v>
                </c:pt>
                <c:pt idx="27">
                  <c:v>271.46230000000003</c:v>
                </c:pt>
                <c:pt idx="28">
                  <c:v>273.43129999999485</c:v>
                </c:pt>
              </c:numCache>
            </c:numRef>
          </c:val>
        </c:ser>
        <c:ser>
          <c:idx val="2"/>
          <c:order val="2"/>
          <c:tx>
            <c:strRef>
              <c:f>Sheet2!$H$114</c:f>
              <c:strCache>
                <c:ptCount val="1"/>
                <c:pt idx="0">
                  <c:v>xylanase enzyme activity</c:v>
                </c:pt>
              </c:strCache>
            </c:strRef>
          </c:tx>
          <c:val>
            <c:numRef>
              <c:f>Sheet2!$H$115:$H$143</c:f>
              <c:numCache>
                <c:formatCode>General</c:formatCode>
                <c:ptCount val="29"/>
                <c:pt idx="0">
                  <c:v>1686.069</c:v>
                </c:pt>
                <c:pt idx="1">
                  <c:v>1391.221</c:v>
                </c:pt>
                <c:pt idx="2">
                  <c:v>1624.046</c:v>
                </c:pt>
                <c:pt idx="3">
                  <c:v>896.94659999999749</c:v>
                </c:pt>
                <c:pt idx="4">
                  <c:v>1022.901</c:v>
                </c:pt>
                <c:pt idx="5">
                  <c:v>1260.4960000000001</c:v>
                </c:pt>
                <c:pt idx="6">
                  <c:v>302.48089999999894</c:v>
                </c:pt>
                <c:pt idx="7">
                  <c:v>1559.1599999999999</c:v>
                </c:pt>
                <c:pt idx="8">
                  <c:v>746.18320000000051</c:v>
                </c:pt>
                <c:pt idx="9">
                  <c:v>1190.8399999999999</c:v>
                </c:pt>
                <c:pt idx="10">
                  <c:v>1234.7329999999999</c:v>
                </c:pt>
                <c:pt idx="11">
                  <c:v>866.41219999999748</c:v>
                </c:pt>
                <c:pt idx="12">
                  <c:v>1993.3209999999999</c:v>
                </c:pt>
                <c:pt idx="13">
                  <c:v>1438.931</c:v>
                </c:pt>
                <c:pt idx="14">
                  <c:v>1232.8239999999998</c:v>
                </c:pt>
                <c:pt idx="15">
                  <c:v>1145.038</c:v>
                </c:pt>
                <c:pt idx="16">
                  <c:v>1434.1599999999999</c:v>
                </c:pt>
                <c:pt idx="17">
                  <c:v>1283.3969999999999</c:v>
                </c:pt>
                <c:pt idx="18">
                  <c:v>2141.221</c:v>
                </c:pt>
                <c:pt idx="19">
                  <c:v>866.41219999999748</c:v>
                </c:pt>
                <c:pt idx="20">
                  <c:v>553.43509999999947</c:v>
                </c:pt>
                <c:pt idx="21">
                  <c:v>880.72519999999997</c:v>
                </c:pt>
                <c:pt idx="22">
                  <c:v>585.87789999999939</c:v>
                </c:pt>
                <c:pt idx="23">
                  <c:v>989.50380000000052</c:v>
                </c:pt>
                <c:pt idx="24">
                  <c:v>857.82439999999997</c:v>
                </c:pt>
                <c:pt idx="25">
                  <c:v>1047.71</c:v>
                </c:pt>
                <c:pt idx="26">
                  <c:v>666.03049999999996</c:v>
                </c:pt>
                <c:pt idx="27">
                  <c:v>1047.71</c:v>
                </c:pt>
                <c:pt idx="28">
                  <c:v>1274.809</c:v>
                </c:pt>
              </c:numCache>
            </c:numRef>
          </c:val>
        </c:ser>
        <c:axId val="56006912"/>
        <c:axId val="56012800"/>
      </c:barChart>
      <c:catAx>
        <c:axId val="5600691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6012800"/>
        <c:crosses val="autoZero"/>
        <c:auto val="1"/>
        <c:lblAlgn val="ctr"/>
        <c:lblOffset val="100"/>
      </c:catAx>
      <c:valAx>
        <c:axId val="5601280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6006912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2447197776748495"/>
          <c:y val="1.3643422130375381E-2"/>
          <c:w val="0.24369876842317786"/>
          <c:h val="0.33235613864499453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</c:chart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918453262649141"/>
          <c:y val="3.3950617283950622E-2"/>
          <c:w val="0.8111661599230785"/>
          <c:h val="0.89186205890930259"/>
        </c:manualLayout>
      </c:layout>
      <c:barChart>
        <c:barDir val="col"/>
        <c:grouping val="clustered"/>
        <c:ser>
          <c:idx val="0"/>
          <c:order val="0"/>
          <c:tx>
            <c:strRef>
              <c:f>Sheet2!$C$2</c:f>
              <c:strCache>
                <c:ptCount val="1"/>
                <c:pt idx="0">
                  <c:v>pichia 3498 in microliter</c:v>
                </c:pt>
              </c:strCache>
            </c:strRef>
          </c:tx>
          <c:cat>
            <c:numRef>
              <c:f>Sheet2!$B$3:$B$31</c:f>
              <c:numCache>
                <c:formatCode>General</c:formatCode>
                <c:ptCount val="2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</c:numCache>
            </c:numRef>
          </c:cat>
          <c:val>
            <c:numRef>
              <c:f>Sheet2!$C$3:$C$31</c:f>
              <c:numCache>
                <c:formatCode>General</c:formatCode>
                <c:ptCount val="29"/>
                <c:pt idx="0">
                  <c:v>2243.4780000000001</c:v>
                </c:pt>
                <c:pt idx="1">
                  <c:v>4452.174</c:v>
                </c:pt>
                <c:pt idx="2">
                  <c:v>4808.6960000000054</c:v>
                </c:pt>
                <c:pt idx="3">
                  <c:v>2095.652</c:v>
                </c:pt>
                <c:pt idx="4">
                  <c:v>3991.3040000000001</c:v>
                </c:pt>
                <c:pt idx="5">
                  <c:v>1843.4780000000001</c:v>
                </c:pt>
                <c:pt idx="6">
                  <c:v>3078.261</c:v>
                </c:pt>
                <c:pt idx="7">
                  <c:v>2800</c:v>
                </c:pt>
                <c:pt idx="8">
                  <c:v>852.17390000000296</c:v>
                </c:pt>
                <c:pt idx="9">
                  <c:v>1817.3909999999998</c:v>
                </c:pt>
                <c:pt idx="10">
                  <c:v>2513.0430000000001</c:v>
                </c:pt>
                <c:pt idx="11">
                  <c:v>1269.5650000000001</c:v>
                </c:pt>
                <c:pt idx="12">
                  <c:v>3582.608999999989</c:v>
                </c:pt>
                <c:pt idx="13">
                  <c:v>956.52170000000001</c:v>
                </c:pt>
                <c:pt idx="14">
                  <c:v>4565.2170000000015</c:v>
                </c:pt>
                <c:pt idx="15">
                  <c:v>2747.826</c:v>
                </c:pt>
                <c:pt idx="16">
                  <c:v>3582.608999999989</c:v>
                </c:pt>
                <c:pt idx="17">
                  <c:v>2800</c:v>
                </c:pt>
                <c:pt idx="18">
                  <c:v>2043.4780000000001</c:v>
                </c:pt>
                <c:pt idx="19">
                  <c:v>2869.5650000000001</c:v>
                </c:pt>
                <c:pt idx="20">
                  <c:v>1347.826</c:v>
                </c:pt>
                <c:pt idx="21">
                  <c:v>3921.739</c:v>
                </c:pt>
                <c:pt idx="22">
                  <c:v>3104.348</c:v>
                </c:pt>
                <c:pt idx="23">
                  <c:v>3347.826</c:v>
                </c:pt>
                <c:pt idx="24">
                  <c:v>3878.261</c:v>
                </c:pt>
                <c:pt idx="25">
                  <c:v>2739.13</c:v>
                </c:pt>
                <c:pt idx="26">
                  <c:v>4573.9130000000005</c:v>
                </c:pt>
                <c:pt idx="27">
                  <c:v>1608.6959999999999</c:v>
                </c:pt>
                <c:pt idx="28">
                  <c:v>2208.6959999999999</c:v>
                </c:pt>
              </c:numCache>
            </c:numRef>
          </c:val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pichia 3497 in microliter</c:v>
                </c:pt>
              </c:strCache>
            </c:strRef>
          </c:tx>
          <c:cat>
            <c:numRef>
              <c:f>Sheet2!$B$3:$B$31</c:f>
              <c:numCache>
                <c:formatCode>General</c:formatCode>
                <c:ptCount val="2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</c:numCache>
            </c:numRef>
          </c:cat>
          <c:val>
            <c:numRef>
              <c:f>Sheet2!$D$3:$D$31</c:f>
              <c:numCache>
                <c:formatCode>General</c:formatCode>
                <c:ptCount val="29"/>
                <c:pt idx="0">
                  <c:v>3217.391000000011</c:v>
                </c:pt>
                <c:pt idx="1">
                  <c:v>3408.6959999999999</c:v>
                </c:pt>
                <c:pt idx="2">
                  <c:v>5052.174</c:v>
                </c:pt>
                <c:pt idx="3">
                  <c:v>2060.8700000000022</c:v>
                </c:pt>
                <c:pt idx="4">
                  <c:v>4391.3040000000001</c:v>
                </c:pt>
                <c:pt idx="5">
                  <c:v>2573.9130000000105</c:v>
                </c:pt>
                <c:pt idx="6">
                  <c:v>2634.7839999999997</c:v>
                </c:pt>
                <c:pt idx="7">
                  <c:v>2617.391000000011</c:v>
                </c:pt>
                <c:pt idx="8">
                  <c:v>1200</c:v>
                </c:pt>
                <c:pt idx="9">
                  <c:v>2095.652</c:v>
                </c:pt>
                <c:pt idx="10">
                  <c:v>2095.652</c:v>
                </c:pt>
                <c:pt idx="11">
                  <c:v>111.304</c:v>
                </c:pt>
                <c:pt idx="12">
                  <c:v>8217.390999999936</c:v>
                </c:pt>
                <c:pt idx="13">
                  <c:v>1330.4380000000001</c:v>
                </c:pt>
                <c:pt idx="14">
                  <c:v>4721.7390000000005</c:v>
                </c:pt>
                <c:pt idx="15">
                  <c:v>4182.6090000000004</c:v>
                </c:pt>
                <c:pt idx="16">
                  <c:v>3573.9130000000105</c:v>
                </c:pt>
                <c:pt idx="17">
                  <c:v>2617.391000000011</c:v>
                </c:pt>
                <c:pt idx="18">
                  <c:v>2669.5650000000001</c:v>
                </c:pt>
                <c:pt idx="19">
                  <c:v>1800</c:v>
                </c:pt>
                <c:pt idx="20">
                  <c:v>2060.8700000000022</c:v>
                </c:pt>
                <c:pt idx="21">
                  <c:v>2930.4349999999999</c:v>
                </c:pt>
                <c:pt idx="22">
                  <c:v>1886.9570000000001</c:v>
                </c:pt>
                <c:pt idx="23">
                  <c:v>3660.8700000000022</c:v>
                </c:pt>
                <c:pt idx="24">
                  <c:v>4660.87</c:v>
                </c:pt>
                <c:pt idx="25">
                  <c:v>1765.2170000000001</c:v>
                </c:pt>
                <c:pt idx="26">
                  <c:v>5373.9130000000005</c:v>
                </c:pt>
                <c:pt idx="27">
                  <c:v>1765.2170000000001</c:v>
                </c:pt>
                <c:pt idx="28">
                  <c:v>2373.9130000000105</c:v>
                </c:pt>
              </c:numCache>
            </c:numRef>
          </c:val>
        </c:ser>
        <c:axId val="56340864"/>
        <c:axId val="56342400"/>
      </c:barChart>
      <c:catAx>
        <c:axId val="563408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6342400"/>
        <c:crosses val="autoZero"/>
        <c:auto val="1"/>
        <c:lblAlgn val="ctr"/>
        <c:lblOffset val="100"/>
      </c:catAx>
      <c:valAx>
        <c:axId val="56342400"/>
        <c:scaling>
          <c:orientation val="minMax"/>
          <c:max val="9000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6340864"/>
        <c:crosses val="autoZero"/>
        <c:crossBetween val="between"/>
        <c:majorUnit val="1000"/>
        <c:minorUnit val="200"/>
      </c:valAx>
    </c:plotArea>
    <c:plotVisOnly val="1"/>
  </c:chart>
  <c:externalData r:id="rId2"/>
</c:chartSpace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0.03743</cdr:x>
      <cdr:y>0.4144</cdr:y>
    </cdr:from>
    <cdr:to>
      <cdr:x>0.08465</cdr:x>
      <cdr:y>0.59087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40474" y="2411957"/>
          <a:ext cx="914400" cy="385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 rtl="0">
            <a:defRPr sz="1600" b="1" i="0" u="none" strike="noStrike" kern="1200" baseline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r>
            <a:rPr lang="en-US" sz="1600" dirty="0"/>
            <a:t>Residual Xylanase Activity (%)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0.43119</cdr:x>
      <cdr:y>0.92308</cdr:y>
    </cdr:from>
    <cdr:to>
      <cdr:x>0.54334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81400" y="5486400"/>
          <a:ext cx="931496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Time (h)</a:t>
          </a:r>
          <a:endParaRPr lang="en-US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0.01559</cdr:x>
      <cdr:y>0.9201</cdr:y>
    </cdr:from>
    <cdr:to>
      <cdr:x>0.99109</cdr:x>
      <cdr:y>1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2287" y="3400410"/>
          <a:ext cx="5147567" cy="2952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en-US" sz="1200" b="0" i="0" strike="noStrike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1/(S) (mg/ml)-1</a:t>
          </a:r>
        </a:p>
      </cdr:txBody>
    </cdr:sp>
  </cdr:relSizeAnchor>
  <cdr:relSizeAnchor xmlns:cdr="http://schemas.openxmlformats.org/drawingml/2006/chartDrawing">
    <cdr:from>
      <cdr:x>0.01801</cdr:x>
      <cdr:y>0.03502</cdr:y>
    </cdr:from>
    <cdr:to>
      <cdr:x>0.04476</cdr:x>
      <cdr:y>0.87677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4999" y="125717"/>
          <a:ext cx="141139" cy="30215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en-US" sz="1200" b="0" i="0" strike="noStrike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1/(Vo) (micromoles/ml.min)-1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0.04611</cdr:x>
      <cdr:y>0.40351</cdr:y>
    </cdr:from>
    <cdr:to>
      <cdr:x>0.10493</cdr:x>
      <cdr:y>0.70178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-172843" y="1468242"/>
          <a:ext cx="844895" cy="194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err="1"/>
            <a:t>Xylanase</a:t>
          </a:r>
          <a:r>
            <a:rPr lang="en-US" sz="1200" b="1" baseline="0" dirty="0"/>
            <a:t> Enzyme Activity </a:t>
          </a:r>
          <a:r>
            <a:rPr lang="en-US" sz="1200" dirty="0"/>
            <a:t> 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0.05814</cdr:x>
      <cdr:y>0.68421</cdr:y>
    </cdr:from>
    <cdr:to>
      <cdr:x>0.26153</cdr:x>
      <cdr:y>0.89111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598103" y="2754697"/>
          <a:ext cx="898650" cy="1332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baseline="0" dirty="0" smtClean="0">
              <a:latin typeface="Times New Roman" pitchFamily="18" charset="0"/>
              <a:cs typeface="Times New Roman" pitchFamily="18" charset="0"/>
            </a:rPr>
            <a:t>                    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 Enzyme Activity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 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0.36842</cdr:x>
      <cdr:y>0.89796</cdr:y>
    </cdr:from>
    <cdr:to>
      <cdr:x>0.65656</cdr:x>
      <cdr:y>0.97488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33600" y="3352800"/>
          <a:ext cx="1668676" cy="2872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Test organisms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0.02506</cdr:x>
      <cdr:y>0.53105</cdr:y>
    </cdr:from>
    <cdr:to>
      <cdr:x>0.4216</cdr:x>
      <cdr:y>0.71567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7705" y="2630311"/>
          <a:ext cx="202071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1.2866E-7</cdr:x>
      <cdr:y>0.2</cdr:y>
    </cdr:from>
    <cdr:to>
      <cdr:x>0.03922</cdr:x>
      <cdr:y>0.56011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876613" y="2019615"/>
          <a:ext cx="2058028" cy="30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baseline="0" dirty="0">
              <a:latin typeface="Times New Roman" pitchFamily="18" charset="0"/>
              <a:cs typeface="Times New Roman" pitchFamily="18" charset="0"/>
            </a:rPr>
            <a:t>Enzyme</a:t>
          </a:r>
          <a:r>
            <a:rPr lang="en-US" sz="1100" b="1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baseline="0" dirty="0">
              <a:latin typeface="Times New Roman" pitchFamily="18" charset="0"/>
              <a:cs typeface="Times New Roman" pitchFamily="18" charset="0"/>
            </a:rPr>
            <a:t>Activity</a:t>
          </a:r>
          <a:endParaRPr lang="en-US" sz="1600" b="1" baseline="-250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0.40196</cdr:x>
      <cdr:y>0.93333</cdr:y>
    </cdr:from>
    <cdr:to>
      <cdr:x>0.67647</cdr:x>
      <cdr:y>0.99048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24200" y="5334000"/>
          <a:ext cx="2133600" cy="32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Experimental Setup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0.73529</cdr:x>
      <cdr:y>0.16</cdr:y>
    </cdr:from>
    <cdr:to>
      <cdr:x>0.76471</cdr:x>
      <cdr:y>0.195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715000" y="914400"/>
          <a:ext cx="228600" cy="20002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Amity Business School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9BB3D8-626E-4861-9989-10625E63B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Amity Business School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5943600"/>
            <a:ext cx="5486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FA7176-ED96-4D8B-8493-9EE1CAA4B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Amity Business School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2FA7176-ED96-4D8B-8493-9EE1CAA4B5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B2E133-C541-4D8B-BB9F-CB3AA497A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074BA-3F97-4ADF-84F9-E85EABFD06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90579-9097-42C2-A4FA-72F06B1F3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00992-49AE-4F15-A236-A0CC4C55D4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5B725-58EB-4EE9-B9B0-DDD288C992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C0742B-6BC8-40A9-9C64-1D4CDD6890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E2101E-63DE-47CC-B3E6-FBBCF7A377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50FBF-3F3B-4A91-89E5-076D363FF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5CBF08-FBEB-4C7F-9EB4-68CC3512E1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7553C9-6E8A-4DB4-9426-7CCA48F4C7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72DD6-4202-461D-8B80-A7F1B127580A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ABE279-CB67-4C81-B94E-CA235554C5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7" descr="8"/>
          <p:cNvPicPr>
            <a:picLocks noChangeAspect="1" noChangeArrowheads="1"/>
          </p:cNvPicPr>
          <p:nvPr userDrawn="1"/>
        </p:nvPicPr>
        <p:blipFill>
          <a:blip r:embed="rId13" cstate="print"/>
          <a:srcRect l="4170" t="5515" r="89992" b="85590"/>
          <a:stretch>
            <a:fillRect/>
          </a:stretch>
        </p:blipFill>
        <p:spPr bwMode="auto">
          <a:xfrm>
            <a:off x="28575" y="381000"/>
            <a:ext cx="1000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586329"/>
            <a:ext cx="8686800" cy="45858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Presented by: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Smriti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Shrivastava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Science and Engineering Board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Fast Track Young Scientist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Amity Institute of Microbial Technology, 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Amity University Uttar Pradesh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1295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Bio-ethanol from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DSM 28966/NCIM 1374 and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Pichia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stipitis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206277"/>
            <a:ext cx="7620000" cy="6278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Most important biotechnology product in terms of volume and market values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Useful alternative to renewable energy sources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381001"/>
            <a:ext cx="3655168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Why 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Bioethanol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– Some Stats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2498" y="2298878"/>
            <a:ext cx="5596103" cy="40257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381001"/>
            <a:ext cx="3810000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Why  Bioethanol – Some Stats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8053" y="1504122"/>
            <a:ext cx="6597747" cy="4439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381001"/>
            <a:ext cx="3655168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Why  Bioethanol – Some Stats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14401"/>
            <a:ext cx="6858000" cy="5430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93D9-AA64-4A46-91BE-576D2A593DFB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352425"/>
            <a:ext cx="690562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53839" y="5791200"/>
            <a:ext cx="352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 DATA BY PRAJ INDUSTRIES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206275"/>
            <a:ext cx="7620000" cy="54476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Building a sustainable supply for ethanol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Overcoming shortage of fossil resources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attempt to reduce green house gas emission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Development of technically and economically efficient, innovative process for converting agricultural residues to environmental friendly bio-fuel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Using process integrated enzyme production ---- optimised enzymes ------ simultaneous conversion of cellulose and hemicellulose into ethanol</a:t>
            </a:r>
          </a:p>
          <a:p>
            <a:pPr algn="just">
              <a:buFont typeface="Wingdings" pitchFamily="2" charset="2"/>
              <a:buChar char="Ø"/>
            </a:pP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Focusing second generation bio-fuel</a:t>
            </a:r>
          </a:p>
          <a:p>
            <a:pPr algn="just">
              <a:buFont typeface="Wingdings" pitchFamily="2" charset="2"/>
              <a:buChar char="Ø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Rising Ethanol import bill has necessitated the requirement of an alternative fuel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1" y="381001"/>
            <a:ext cx="4275529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Our Requisite – Experimental Level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90692"/>
            <a:ext cx="7772400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Managing production cost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Optimization of common ethanol fuel mixtures 	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[percentage of ethanol blended in other fuels]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Justifying proper usage of agricultural waste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Catering international demand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 the same ethanol blending program have been initiated by Government of India with various mandates and objective of energy security and reduction in Green house gas emission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81001"/>
            <a:ext cx="3993401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Our Requisite – Production Level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i1.wp.com/www.bioenergyconsult.com/wp-content/uploads/2012/03/chart_bioethanol_produc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89992"/>
            <a:ext cx="7391400" cy="4625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381001"/>
            <a:ext cx="5715000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Xylan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Cellulose Degradation – Fermentation</a:t>
            </a:r>
          </a:p>
        </p:txBody>
      </p:sp>
      <p:pic>
        <p:nvPicPr>
          <p:cNvPr id="5" name="Picture 4" descr="D:\PAPERS\WRITING 22 06 2010\FINAL PICS\xylan hydrolysis gener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90601"/>
            <a:ext cx="3276600" cy="2579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2" y="963691"/>
            <a:ext cx="3505199" cy="2606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7411" y="3859274"/>
            <a:ext cx="3543191" cy="2453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3792" y="3834583"/>
            <a:ext cx="3376809" cy="2505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Down Arrow 9"/>
          <p:cNvSpPr/>
          <p:nvPr/>
        </p:nvSpPr>
        <p:spPr>
          <a:xfrm>
            <a:off x="2895600" y="3505200"/>
            <a:ext cx="228600" cy="533400"/>
          </a:xfrm>
          <a:prstGeom prst="downArrow">
            <a:avLst/>
          </a:prstGeom>
          <a:solidFill>
            <a:srgbClr val="00009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Down Arrow 12"/>
          <p:cNvSpPr/>
          <p:nvPr/>
        </p:nvSpPr>
        <p:spPr>
          <a:xfrm>
            <a:off x="6705600" y="3505200"/>
            <a:ext cx="228600" cy="533400"/>
          </a:xfrm>
          <a:prstGeom prst="downArrow">
            <a:avLst/>
          </a:prstGeom>
          <a:solidFill>
            <a:srgbClr val="00009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1371600" y="838200"/>
            <a:ext cx="7467600" cy="5014637"/>
            <a:chOff x="973173" y="928686"/>
            <a:chExt cx="7437402" cy="4786037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73173" y="928686"/>
              <a:ext cx="7361201" cy="478603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4600" y="2209800"/>
              <a:ext cx="1428750" cy="1809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43400" y="2362200"/>
              <a:ext cx="1466850" cy="2286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05600" y="2514600"/>
              <a:ext cx="1419225" cy="2190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72000" y="4191000"/>
              <a:ext cx="1076325" cy="2000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15200" y="3657600"/>
              <a:ext cx="1095375" cy="2190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290692"/>
            <a:ext cx="762000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Enhancement in production of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Bioethanol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upon cohesive saccharification and fermentation process. 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Second generation Bio-fuel</a:t>
            </a: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Fermentation by yeast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Pichia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stipitis</a:t>
            </a: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Fermentation of pentose sugar by produced by distinctive saccharification process by thermophilic fungi </a:t>
            </a:r>
            <a:r>
              <a:rPr lang="en-IN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IN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SS-8 (DSM 26889/ NCIM 1374)</a:t>
            </a:r>
          </a:p>
          <a:p>
            <a:pPr marL="457200" indent="-457200" algn="just">
              <a:buFont typeface="+mj-lt"/>
              <a:buAutoNum type="arabicPeriod"/>
            </a:pPr>
            <a:endParaRPr lang="en-IN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Fermentation of pentose and hexose sugars produced by mesophilic as well as thermophilic 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novel bacterial isolates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isolated from soil degrading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microorganisms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*Hydrogenation of lignin waste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81001"/>
            <a:ext cx="3276600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Our Focus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457A1-375F-4165-99F3-09CAC84D8223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3000" y="228600"/>
            <a:ext cx="723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IN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lanuginosus</a:t>
            </a:r>
            <a:r>
              <a:rPr lang="en-I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SS-8 (DSM 26889/ NCIM 1374)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52600" y="685800"/>
            <a:ext cx="5886449" cy="5867400"/>
            <a:chOff x="1752600" y="685800"/>
            <a:chExt cx="5886449" cy="5867400"/>
          </a:xfrm>
        </p:grpSpPr>
        <p:pic>
          <p:nvPicPr>
            <p:cNvPr id="4" name="Picture 3" descr="SLIDE 5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52600" y="685800"/>
              <a:ext cx="2514600" cy="19812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5" name="Picture 1" descr="C:\Documents and Settings\Smriti Shrivastava\Desktop\THESIS PICS\Fig 4.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4400" y="685800"/>
              <a:ext cx="2764246" cy="2029691"/>
            </a:xfrm>
            <a:prstGeom prst="rect">
              <a:avLst/>
            </a:prstGeom>
            <a:noFill/>
          </p:spPr>
        </p:pic>
        <p:pic>
          <p:nvPicPr>
            <p:cNvPr id="9" name="Picture 2" descr="G:\smriti on it 20 March 2015\D DRIVE\Ph.D. Thesis\THESIS PICS\Fig 4.1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71774" y="2844800"/>
              <a:ext cx="4867275" cy="37084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7E27-0E88-45DE-B7A7-DFCA1F29C7EA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300" y="1447800"/>
            <a:ext cx="844515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55968" y="762000"/>
            <a:ext cx="7554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Scanning Electron Microscopy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(DSM 26889/ NCIM 1374)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631-08AF-4F81-9DEC-8D9F94F3A13D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4" name="Picture 3" descr="C:\Documents and Settings\Smriti Shrivastava\Desktop\THESIS PICS\Fig 4.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762000"/>
            <a:ext cx="3276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5678269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PURIFIED XYLANASE FROM </a:t>
            </a:r>
            <a:r>
              <a:rPr lang="en-US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lanuginosus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SS-8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:\smriti on it 20 March 2015\D DRIVE\Ph.D. Thesis\THESIS PICS\Fig 4.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1000"/>
            <a:ext cx="3600026" cy="5176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6DB9B-F7F7-47BC-A5FE-DB1AFA3DA0E9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990600" y="381000"/>
          <a:ext cx="7620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/>
          <p:cNvGraphicFramePr/>
          <p:nvPr/>
        </p:nvGraphicFramePr>
        <p:xfrm>
          <a:off x="457200" y="457200"/>
          <a:ext cx="83058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Smriti Shrivastava\Desktop\TLC new native protei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905000"/>
            <a:ext cx="5638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143000" y="685801"/>
            <a:ext cx="7696200" cy="116955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just"/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TLC analysis of hydrolysis product released from OSX by xylanase from </a:t>
            </a:r>
            <a:r>
              <a:rPr lang="en-US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T .lanuginosus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SS-8. X: xylose standard; lane 1: xylan 0 h blank; lane 2: 0 h hydrolysis; lane 3: 0.25 h hydrolysis; lane 4: 0.5 h hydrolysis; lane 5: 1 h hydrolysis; lane 6: 3 h hydrolysis; lane 7: 6 h hydrolysis; lane 8: 12 h hydrolysis; lane 9: 24 h hydrolysis; lane 10: 48 h hydrolysis; lane 11: 72 h hydrolysis; lane: 12: xylan 1 h blank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228601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IN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I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SS-8 (DSM 26889/ NCIM 1374) 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143000" y="5334001"/>
            <a:ext cx="784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Patent: (Application number: 141/KOL/2010) “Novel ß-1, 4-endoxylanase from </a:t>
            </a:r>
            <a:r>
              <a:rPr lang="en-US" sz="1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SS-8 and the mode of action thereof”. S.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Shrivastava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P. Shukla, K.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Mukhopadhyay</a:t>
            </a:r>
            <a:endParaRPr lang="en-US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Shrivastava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P. Shukla, K.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Mukhopadhyay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(2011) Purification and preliminary characterization of a xylanase from </a:t>
            </a:r>
            <a:r>
              <a:rPr lang="en-US" sz="1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lanuginosus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strain SS-8. 3Biotech</a:t>
            </a:r>
            <a:r>
              <a:rPr lang="en-US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Vol. 1, 255-259. DOI: 10.1007/s13205-011-0032-6.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0DB-E490-47E9-91BF-74F1F286D2A7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4098" name="Picture 2" descr="G:\smriti on it 20 March 2015\D DRIVE\Ph.D. Thesis\THESIS PICS\Fig 4.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041" y="838200"/>
            <a:ext cx="791735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8327872-2E00-4118-9883-1409029EEDFE}" type="datetime1">
              <a:rPr lang="en-US"/>
              <a:pPr>
                <a:defRPr/>
              </a:pPr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33120-9E20-4693-8BCC-A59D27C33152}" type="slidenum">
              <a:rPr lang="en-US"/>
              <a:pPr>
                <a:defRPr/>
              </a:pPr>
              <a:t>19</a:t>
            </a:fld>
            <a:endParaRPr lang="en-US"/>
          </a:p>
        </p:txBody>
      </p:sp>
      <p:pic>
        <p:nvPicPr>
          <p:cNvPr id="21508" name="Picture 3" descr="C:\Documents and Settings\Smriti Shrivastava\Desktop\PSA 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3581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152400" y="228600"/>
            <a:ext cx="4038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Times New Roman" pitchFamily="18" charset="0"/>
                <a:cs typeface="Times New Roman" pitchFamily="18" charset="0"/>
              </a:rPr>
              <a:t>Phenol Sulphuric Acid Assay (1: Blank; 2: Ultrafiltration retentate; 3: Anion exchange positive fractions; 4: Positive fractions from continuous elution electrophoresis) </a:t>
            </a:r>
            <a:endParaRPr lang="en-US" sz="1600"/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4191000" y="228600"/>
            <a:ext cx="46482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Times New Roman" pitchFamily="18" charset="0"/>
                <a:cs typeface="Times New Roman" pitchFamily="18" charset="0"/>
              </a:rPr>
              <a:t>Lineweaver-Burk plot for the purified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T. lanuginosus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SS-8 xylanase. Enzyme activity was measured at 60°C and pH 6.0.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600" i="1" baseline="-25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 in µmoles/(ml.min)</a:t>
            </a:r>
            <a:r>
              <a:rPr lang="en-US" sz="1600" baseline="3000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, [S]: OSX (  ) concentration and BWX (  ) concentration in mgml</a:t>
            </a:r>
            <a:r>
              <a:rPr lang="en-US" sz="1600" baseline="30000">
                <a:latin typeface="Times New Roman" pitchFamily="18" charset="0"/>
                <a:cs typeface="Times New Roman" pitchFamily="18" charset="0"/>
              </a:rPr>
              <a:t>-1 </a:t>
            </a:r>
            <a:endParaRPr lang="en-US" sz="1600"/>
          </a:p>
        </p:txBody>
      </p:sp>
      <p:pic>
        <p:nvPicPr>
          <p:cNvPr id="215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8200" y="838200"/>
            <a:ext cx="63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066800"/>
            <a:ext cx="730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/>
          <p:nvPr/>
        </p:nvGraphicFramePr>
        <p:xfrm>
          <a:off x="4495800" y="1676400"/>
          <a:ext cx="4267886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1EA8-A103-4C26-BA68-5AB2CF0B7EBA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7772400" cy="5777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76200"/>
            <a:ext cx="7772400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 b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Heterologous expression of </a:t>
            </a:r>
            <a:r>
              <a:rPr lang="en-US" sz="20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xynA</a:t>
            </a:r>
            <a:r>
              <a:rPr lang="en-US" sz="2000" b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gene in </a:t>
            </a:r>
            <a:r>
              <a:rPr lang="en-US" sz="2000" b="1" i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E. coli</a:t>
            </a:r>
            <a:r>
              <a:rPr lang="en-US" sz="2000" b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XL1Blue</a:t>
            </a:r>
          </a:p>
          <a:p>
            <a:pPr algn="just">
              <a:spcAft>
                <a:spcPts val="1200"/>
              </a:spcAft>
            </a:pPr>
            <a:r>
              <a:rPr lang="en-US" i="1">
                <a:latin typeface="Times New Roman" pitchFamily="18" charset="0"/>
                <a:cs typeface="Times New Roman" pitchFamily="18" charset="0"/>
              </a:rPr>
              <a:t>E. coli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XL1Blue</a:t>
            </a:r>
          </a:p>
          <a:p>
            <a:pPr algn="just">
              <a:spcAft>
                <a:spcPts val="1200"/>
              </a:spcAft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Expression of β-1,4-endo-xylanase as N-terminal 6×His tag construct under control of PT5 promoter of expression vector pQE-9 (Qiagen GmbH, 	Quiagen, Strasse, Germany) </a:t>
            </a:r>
          </a:p>
        </p:txBody>
      </p:sp>
      <p:pic>
        <p:nvPicPr>
          <p:cNvPr id="28675" name="Picture 2" descr="C:\Documents and Settings\Smriti Shrivastava\Desktop\THESIS PICS\Fig 3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81200"/>
            <a:ext cx="3429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1143000" y="5381625"/>
            <a:ext cx="7772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S. Shrivastava, P. Shukla, Deepalakshmi P.D., K Mukhopadhyay (2013) Characterization, cloning and functional expression of novel xylanase from </a:t>
            </a:r>
            <a:r>
              <a:rPr lang="en-US" sz="16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Thermomyces lanuginosus </a:t>
            </a:r>
            <a:r>
              <a:rPr lang="en-US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SS-8 isolated from self-heating plant wreckage material. World Journal of Biotechnology and Microbiology, 29 (12) 2407-2415. DOI 10.1007/s11274-013-1409-y [WIBI-D-13-00582R1]</a:t>
            </a:r>
            <a:endParaRPr lang="en-IN" sz="16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7" name="Picture 2" descr="C:\Documents and Settings\Smriti Shrivastava\Desktop\THESIS PICS\Fig 4.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19250"/>
            <a:ext cx="17526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2" descr="C:\Documents and Settings\Smriti Shrivastava\Desktop\THESIS PICS\FIG 4.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473200"/>
            <a:ext cx="9906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A3A11-451A-4D3B-AA42-021F512F7FDA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238B6-2982-474D-ADD3-C515AE2DFBB7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985963"/>
            <a:ext cx="871537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408F5-99A8-48E5-BA37-3ECAC568ABCF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155" y="533400"/>
            <a:ext cx="7379846" cy="5985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381001"/>
            <a:ext cx="7162800" cy="43088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pET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vector for cloning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xyn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SS-8 gene in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Pichia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IN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1828801"/>
            <a:ext cx="4114800" cy="318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Introducing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xyn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SS-8 gene in Multiple cloning site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vector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Expressing that vector in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Pichia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stipitis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 control of T7 promoter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Optimizing cohesive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saccharification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fermentation process.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Optimizing maximal ethanol production from agricultural waste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1" y="1523999"/>
            <a:ext cx="4052618" cy="3711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6EE-B9F7-4AB1-BDC3-3152B5804F01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12779"/>
            <a:ext cx="4719638" cy="634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F2A0-409A-4E13-A20C-D94E0A03B669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100" y="885825"/>
            <a:ext cx="525780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09765" y="304800"/>
            <a:ext cx="4724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Molprobity</a:t>
            </a:r>
            <a:r>
              <a:rPr lang="en-US" dirty="0" smtClean="0"/>
              <a:t> </a:t>
            </a:r>
            <a:r>
              <a:rPr lang="en-US" dirty="0" err="1" smtClean="0"/>
              <a:t>Ramachnadran</a:t>
            </a:r>
            <a:r>
              <a:rPr lang="en-US" dirty="0" smtClean="0"/>
              <a:t> Plot  Assessment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47BA-9DF7-4F8A-B938-DD0558F9AD14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3623"/>
            <a:ext cx="5257800" cy="637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FDEAA-DCA1-41F2-9B69-559CA0B88E04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4762"/>
            <a:ext cx="873368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1752600" y="304800"/>
            <a:ext cx="6400800" cy="3505200"/>
            <a:chOff x="609600" y="2743201"/>
            <a:chExt cx="8229600" cy="3657599"/>
          </a:xfrm>
        </p:grpSpPr>
        <p:pic>
          <p:nvPicPr>
            <p:cNvPr id="7" name="Picture 6" descr="E:\APRIL 2010\SEQUENCE ANALYSIS SEQUENCHER TRIMMED FRESH 27TH MARCH 2010\02 april 2010\SWISS MODEL TRANSEQ PROTEIN.bmp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" y="2819399"/>
              <a:ext cx="4343401" cy="3581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 descr="C:\Documents and Settings\Smriti Shrivastava\Desktop\MSA sequence similarity\Protein tertialry and secondary str prediction\swiss model.bmp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3000" y="2743201"/>
              <a:ext cx="3886200" cy="3276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F295-32DC-4462-AB8E-D96C0815F6C4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83163" y="609599"/>
            <a:ext cx="7956037" cy="5689020"/>
            <a:chOff x="1796710" y="24520941"/>
            <a:chExt cx="10993390" cy="10223747"/>
          </a:xfrm>
        </p:grpSpPr>
        <p:grpSp>
          <p:nvGrpSpPr>
            <p:cNvPr id="27" name="Group 47"/>
            <p:cNvGrpSpPr/>
            <p:nvPr/>
          </p:nvGrpSpPr>
          <p:grpSpPr>
            <a:xfrm>
              <a:off x="1796710" y="25342578"/>
              <a:ext cx="10466937" cy="9402110"/>
              <a:chOff x="1295401" y="18526727"/>
              <a:chExt cx="18082127" cy="6742402"/>
            </a:xfrm>
          </p:grpSpPr>
          <p:pic>
            <p:nvPicPr>
              <p:cNvPr id="29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075502" y="18526727"/>
                <a:ext cx="17302026" cy="5486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1295401" y="24079206"/>
                <a:ext cx="18082127" cy="1189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Fig: Scanning electron imaging a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Bagasse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pulp treated with inactivated xylanase, magnification 95,000. b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Bagasse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pulp treated with active xylanase, magnification  X2,500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050453" y="24520941"/>
              <a:ext cx="10739647" cy="1272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Effect of Xylanase from </a:t>
              </a:r>
              <a:r>
                <a:rPr lang="en-US" sz="2000" b="1" i="1" dirty="0" smtClean="0">
                  <a:latin typeface="Times New Roman" pitchFamily="18" charset="0"/>
                  <a:cs typeface="Times New Roman" pitchFamily="18" charset="0"/>
                </a:rPr>
                <a:t>T. lanuginosus 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SS-8 on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</a:rPr>
                <a:t>Bagasse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Pulp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728A3D-A70D-463F-8921-750F664519FD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10243" name="TextBox 10"/>
          <p:cNvSpPr txBox="1">
            <a:spLocks noChangeArrowheads="1"/>
          </p:cNvSpPr>
          <p:nvPr/>
        </p:nvSpPr>
        <p:spPr bwMode="auto">
          <a:xfrm>
            <a:off x="609600" y="228600"/>
            <a:ext cx="81534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Processes to be optimized at various stages of fermentation:</a:t>
            </a:r>
          </a:p>
          <a:p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Raw material Handling</a:t>
            </a: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Raw Material Processing</a:t>
            </a: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Bio-ethanol Production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Residue Handling</a:t>
            </a: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Product Handling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352800" y="2895600"/>
            <a:ext cx="5410200" cy="3657600"/>
            <a:chOff x="4343400" y="3429000"/>
            <a:chExt cx="4419600" cy="2743200"/>
          </a:xfrm>
        </p:grpSpPr>
        <p:sp>
          <p:nvSpPr>
            <p:cNvPr id="19" name="Rectangle 18"/>
            <p:cNvSpPr/>
            <p:nvPr/>
          </p:nvSpPr>
          <p:spPr>
            <a:xfrm>
              <a:off x="4343400" y="3494544"/>
              <a:ext cx="4419600" cy="2677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>
              <a:spAutoFit/>
            </a:bodyPr>
            <a:lstStyle/>
            <a:p>
              <a:pPr indent="-342900">
                <a:defRPr/>
              </a:pP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  <a:p>
              <a:pPr indent="-342900">
                <a:buFont typeface="+mj-lt"/>
                <a:buAutoNum type="arabicPeriod"/>
                <a:defRPr/>
              </a:pP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Corn cob</a:t>
              </a: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Wheat bran</a:t>
              </a: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Sugarcane </a:t>
              </a:r>
              <a:r>
                <a:rPr lang="en-US" sz="2400" b="1" dirty="0" err="1">
                  <a:latin typeface="Times New Roman" pitchFamily="18" charset="0"/>
                  <a:cs typeface="Times New Roman" pitchFamily="18" charset="0"/>
                </a:rPr>
                <a:t>bagasse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Rice husk</a:t>
              </a: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Rice straw</a:t>
              </a:r>
            </a:p>
            <a:p>
              <a:pPr indent="-342900">
                <a:buFont typeface="+mj-lt"/>
                <a:buAutoNum type="arabicPeriod"/>
                <a:defRPr/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Molasses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76398" y="3429000"/>
              <a:ext cx="3200579" cy="431006"/>
            </a:xfrm>
            <a:prstGeom prst="rect">
              <a:avLst/>
            </a:prstGeom>
            <a:solidFill>
              <a:srgbClr val="00206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Agricultural wastes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1066800" y="304801"/>
            <a:ext cx="7772400" cy="6388320"/>
            <a:chOff x="1143000" y="738426"/>
            <a:chExt cx="7772400" cy="6069992"/>
          </a:xfrm>
        </p:grpSpPr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43000" y="738426"/>
              <a:ext cx="6934200" cy="5273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143000" y="3854773"/>
              <a:ext cx="7772400" cy="2953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IN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endPara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14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Shrivastava</a:t>
              </a:r>
              <a:r>
                <a:rPr lang="en-US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S, </a:t>
              </a:r>
              <a:r>
                <a:rPr lang="en-US" sz="14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Tetarwal</a:t>
              </a:r>
              <a:r>
                <a:rPr lang="en-US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KG, </a:t>
              </a:r>
              <a:r>
                <a:rPr lang="en-US" sz="14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Kharkwal</a:t>
              </a:r>
              <a:r>
                <a:rPr lang="en-US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AC, </a:t>
              </a:r>
              <a:r>
                <a:rPr lang="en-US" sz="14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Varma</a:t>
              </a:r>
              <a:r>
                <a:rPr lang="en-US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A (2014) Bio-ethanol production by simultaneous </a:t>
              </a:r>
              <a:r>
                <a:rPr lang="en-US" sz="14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saccharification</a:t>
              </a:r>
              <a:r>
                <a:rPr lang="en-US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and fermentation using microbial consortium. International Journal of Current Microbiology and Applied Sciences. Volume 3(07):505-511</a:t>
              </a:r>
              <a:endParaRPr lang="en-IN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24000" y="3352801"/>
            <a:ext cx="76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9442"/>
            <a:ext cx="7543800" cy="51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143000" y="3680936"/>
            <a:ext cx="77724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Shrivastava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Tetarwal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KG,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Kharkwal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AC,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Varma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 (2014) Bio-ethanol production by simultaneous </a:t>
            </a:r>
            <a:r>
              <a:rPr lang="en-US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saccharification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and fermentation using microbial consortium. International Journal of Current Microbiology and Applied Sciences. Volume 3(07):505-511</a:t>
            </a:r>
            <a:endParaRPr lang="en-IN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20574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Simultaneous saccharification and fermentation of pentose and hexose sugars produced by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mesophilic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400" b="1" dirty="0" err="1" smtClean="0">
                <a:latin typeface="Times New Roman" pitchFamily="18" charset="0"/>
                <a:cs typeface="Times New Roman" pitchFamily="18" charset="0"/>
              </a:rPr>
              <a:t>thermophilic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bacterial isolates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1" y="228600"/>
            <a:ext cx="33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1566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Ms.Pragati</a:t>
            </a:r>
            <a:r>
              <a:rPr lang="en-US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Awasthi</a:t>
            </a:r>
            <a:r>
              <a:rPr lang="en-US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Ms. </a:t>
            </a:r>
            <a:r>
              <a:rPr lang="en-US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Shilpi</a:t>
            </a:r>
            <a:r>
              <a:rPr lang="en-US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Choudhary and Mr. Ankur Agarwal</a:t>
            </a:r>
            <a:endParaRPr lang="en-IN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914400" cy="365125"/>
          </a:xfrm>
        </p:spPr>
        <p:txBody>
          <a:bodyPr/>
          <a:lstStyle/>
          <a:p>
            <a:pPr>
              <a:defRPr/>
            </a:pPr>
            <a:fld id="{8578FBDE-AB9C-4A02-83FF-1DFA9E97EFB6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32771" name="Picture 2" descr="D:\smriti on it 18th October 2014\E DRIVE\GSBTM SEQUENCING\phylogenetic analysis 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625" y="762000"/>
            <a:ext cx="7115175" cy="600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1371600" y="381000"/>
            <a:ext cx="7315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PHYLOGENETIC TREE SHOWING HOMOLOGY BETWEEN</a:t>
            </a:r>
          </a:p>
          <a:p>
            <a:pPr algn="ctr"/>
            <a:r>
              <a:rPr lang="en-US" b="1"/>
              <a:t>VARIOUS NOVEL ISOLATES (PRODUCING HYDROLYTIC ENZYMES)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82EDFB-1C7D-4F5E-97FD-2A818F83E2F3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143000" y="762000"/>
          <a:ext cx="38862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2362200" y="228600"/>
            <a:ext cx="52562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latin typeface="Times New Roman" pitchFamily="18" charset="0"/>
                <a:cs typeface="Times New Roman" pitchFamily="18" charset="0"/>
              </a:rPr>
              <a:t>STUDY ON THERMOPHILIC BACTERIAL ISOLATES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5105400" y="685800"/>
          <a:ext cx="3305175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514600" y="3505200"/>
          <a:ext cx="4953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0B800-DEAD-4A08-9B65-32EB938A8336}" type="slidenum">
              <a:rPr lang="en-US"/>
              <a:pPr>
                <a:defRPr/>
              </a:pPr>
              <a:t>36</a:t>
            </a:fld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1524000" y="1981200"/>
          <a:ext cx="6553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1295400" y="304800"/>
            <a:ext cx="7467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  <a:cs typeface="Times New Roman" pitchFamily="18" charset="0"/>
              </a:rPr>
              <a:t>Thermophilic bacteria (55°C)</a:t>
            </a:r>
          </a:p>
          <a:p>
            <a:pPr algn="ctr"/>
            <a:r>
              <a:rPr lang="en-US" sz="2000">
                <a:latin typeface="Times New Roman" pitchFamily="18" charset="0"/>
                <a:cs typeface="Times New Roman" pitchFamily="18" charset="0"/>
              </a:rPr>
              <a:t>Screened for maximal hydrolase producing bacterial isolates</a:t>
            </a:r>
          </a:p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>
                <a:latin typeface="Times New Roman" pitchFamily="18" charset="0"/>
                <a:cs typeface="Times New Roman" pitchFamily="18" charset="0"/>
              </a:rPr>
              <a:t>Among all the isolates studied she could select few, for maximal hydrolase enzyme activity and simultaneous fermentation  </a:t>
            </a:r>
            <a:endParaRPr lang="en-IN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E006D16-C6D8-4E8C-9B1B-F102D50EE58F}" type="datetime1">
              <a:rPr lang="en-US"/>
              <a:pPr>
                <a:defRPr/>
              </a:pPr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CC60F-5E7A-4283-B80D-96D83B5A4F82}" type="slidenum">
              <a:rPr lang="en-US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762000" y="381000"/>
          <a:ext cx="7924800" cy="5714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295400"/>
            <a:ext cx="15240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1295400" y="5867400"/>
            <a:ext cx="7620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KM051091 (Definition: </a:t>
            </a:r>
            <a:r>
              <a:rPr lang="en-US" sz="14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Paenibacillus</a:t>
            </a:r>
            <a:r>
              <a:rPr lang="en-US" sz="1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sp. BAB-4347 16S ribosomal RNA gene, partial sequence) (Authors: Joshi, M.N., Shrivastava, S., Awasthi P., Choudhary S., Agarwal A., Kharkwal A.C., Jasmani,F.P., Saxena,A.K. and Bagatharia,S.B), 2014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533400" y="1219200"/>
          <a:ext cx="8305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868" name="TextBox 7"/>
          <p:cNvSpPr txBox="1">
            <a:spLocks noChangeArrowheads="1"/>
          </p:cNvSpPr>
          <p:nvPr/>
        </p:nvSpPr>
        <p:spPr bwMode="auto">
          <a:xfrm>
            <a:off x="1219200" y="420688"/>
            <a:ext cx="7620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 Novel efficient bio-ethanol producer: 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Paenibacillus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sp. [Ethanol produced in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microliter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per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100 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sample: substrate used: Corn cob]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F38837-5FFF-4D78-87E0-4C71637448CA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65304-8B25-425B-8A2A-15350D00C84B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48978"/>
            <a:ext cx="5810250" cy="509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656272"/>
            <a:ext cx="769620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Response surface 3D plot showing effect of various process parameter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11D3EF0-DB52-42AA-AA31-524135EDAFFB}" type="datetime1">
              <a:rPr lang="en-US"/>
              <a:pPr>
                <a:defRPr/>
              </a:pPr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00108-002A-4B24-B7B6-AE4AA03030C0}" type="slidenum">
              <a:rPr lang="en-US"/>
              <a:pPr>
                <a:defRPr/>
              </a:pPr>
              <a:t>40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752600"/>
          <a:ext cx="7543799" cy="2785644"/>
        </p:xfrm>
        <a:graphic>
          <a:graphicData uri="http://schemas.openxmlformats.org/drawingml/2006/table">
            <a:tbl>
              <a:tblPr/>
              <a:tblGrid>
                <a:gridCol w="1847994"/>
                <a:gridCol w="1999817"/>
                <a:gridCol w="1847994"/>
                <a:gridCol w="1847994"/>
              </a:tblGrid>
              <a:tr h="54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Sample No.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Sample Name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Analyte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Concentration (mg/ml)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Ethanol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Ethanol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9.9378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Ethanol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Ethanol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10.4703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Enzyme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Glucose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Xylose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1.5671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8.3512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Enzyme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Glucose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Xylose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1.6554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9.8107</a:t>
                      </a:r>
                      <a:endParaRPr lang="en-US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924" name="TextBox 4"/>
          <p:cNvSpPr txBox="1">
            <a:spLocks noChangeArrowheads="1"/>
          </p:cNvSpPr>
          <p:nvPr/>
        </p:nvSpPr>
        <p:spPr bwMode="auto">
          <a:xfrm>
            <a:off x="762000" y="5105400"/>
            <a:ext cx="8077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  <a:cs typeface="Times New Roman" pitchFamily="18" charset="0"/>
              </a:rPr>
              <a:t>Both pentose and hexose sugars are fermented and the amount of ethanol was substantial.</a:t>
            </a:r>
          </a:p>
        </p:txBody>
      </p:sp>
      <p:sp>
        <p:nvSpPr>
          <p:cNvPr id="37925" name="TextBox 5"/>
          <p:cNvSpPr txBox="1">
            <a:spLocks noChangeArrowheads="1"/>
          </p:cNvSpPr>
          <p:nvPr/>
        </p:nvSpPr>
        <p:spPr bwMode="auto">
          <a:xfrm>
            <a:off x="1524000" y="228600"/>
            <a:ext cx="701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Times New Roman" pitchFamily="18" charset="0"/>
                <a:cs typeface="Times New Roman" pitchFamily="18" charset="0"/>
              </a:rPr>
              <a:t>HPLC Analysis of products obtained by simulatneous saccharification and fermentation process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2DF7F72-829B-4458-AD69-48C64AA7D892}" type="datetime1">
              <a:rPr lang="en-US"/>
              <a:pPr>
                <a:defRPr/>
              </a:pPr>
              <a:t>06-Oct-15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BAA5C-9677-4E42-8DD1-CF26312B88D5}" type="slidenum">
              <a:rPr lang="en-US"/>
              <a:pPr>
                <a:defRPr/>
              </a:pPr>
              <a:t>41</a:t>
            </a:fld>
            <a:endParaRPr lang="en-US"/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323850"/>
            <a:ext cx="4967287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8BAADA0-F521-45A6-9E23-E3444EE94656}" type="datetime1">
              <a:rPr lang="en-US"/>
              <a:pPr>
                <a:defRPr/>
              </a:pPr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6C21A-0BDC-43B5-9585-2C4861DEF81D}" type="slidenum">
              <a:rPr lang="en-US"/>
              <a:pPr>
                <a:defRPr/>
              </a:pPr>
              <a:t>42</a:t>
            </a:fld>
            <a:endParaRPr lang="en-US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304800"/>
            <a:ext cx="5238750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04D09-D1CE-4E85-8E78-E8D2FF6CD838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7868270" cy="489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B3485-08C8-4911-A995-FEA76364E1DA}" type="datetime1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04800"/>
            <a:ext cx="6783674" cy="631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52600" y="4202668"/>
            <a:ext cx="6553200" cy="369332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Contact: shrivastava.smriti@gmail.com, sshrivastava1@amity.edu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1" y="2362200"/>
            <a:ext cx="72523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i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Thank You</a:t>
            </a:r>
            <a:endParaRPr lang="en-IN" sz="96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80997-4A3D-4F69-8FF4-FAA07D0E784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5786</TotalTime>
  <Words>1114</Words>
  <Application>Microsoft Office PowerPoint</Application>
  <PresentationFormat>On-screen Show (4:3)</PresentationFormat>
  <Paragraphs>278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schandra</dc:creator>
  <cp:lastModifiedBy>Subhrajit Kr Bhoumik</cp:lastModifiedBy>
  <cp:revision>1068</cp:revision>
  <dcterms:created xsi:type="dcterms:W3CDTF">2008-12-16T09:40:48Z</dcterms:created>
  <dcterms:modified xsi:type="dcterms:W3CDTF">2015-10-06T02:04:48Z</dcterms:modified>
</cp:coreProperties>
</file>