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27"/>
  </p:notesMasterIdLst>
  <p:handoutMasterIdLst>
    <p:handoutMasterId r:id="rId28"/>
  </p:handoutMasterIdLst>
  <p:sldIdLst>
    <p:sldId id="256" r:id="rId2"/>
    <p:sldId id="262" r:id="rId3"/>
    <p:sldId id="267" r:id="rId4"/>
    <p:sldId id="268" r:id="rId5"/>
    <p:sldId id="266" r:id="rId6"/>
    <p:sldId id="269" r:id="rId7"/>
    <p:sldId id="281" r:id="rId8"/>
    <p:sldId id="283" r:id="rId9"/>
    <p:sldId id="282" r:id="rId10"/>
    <p:sldId id="257" r:id="rId11"/>
    <p:sldId id="270" r:id="rId12"/>
    <p:sldId id="271" r:id="rId13"/>
    <p:sldId id="272" r:id="rId14"/>
    <p:sldId id="273" r:id="rId15"/>
    <p:sldId id="265" r:id="rId16"/>
    <p:sldId id="263" r:id="rId17"/>
    <p:sldId id="274" r:id="rId18"/>
    <p:sldId id="275" r:id="rId19"/>
    <p:sldId id="276" r:id="rId20"/>
    <p:sldId id="278" r:id="rId21"/>
    <p:sldId id="264" r:id="rId22"/>
    <p:sldId id="279" r:id="rId23"/>
    <p:sldId id="284" r:id="rId24"/>
    <p:sldId id="280" r:id="rId25"/>
    <p:sldId id="261" r:id="rId26"/>
  </p:sldIdLst>
  <p:sldSz cx="9144000" cy="6858000" type="screen4x3"/>
  <p:notesSz cx="6858000" cy="9144000"/>
  <p:defaultTextStyle>
    <a:defPPr>
      <a:defRPr lang="en-US"/>
    </a:defPPr>
    <a:lvl1pPr algn="l" defTabSz="457200" rtl="0" fontAlgn="base">
      <a:spcBef>
        <a:spcPct val="0"/>
      </a:spcBef>
      <a:spcAft>
        <a:spcPct val="0"/>
      </a:spcAft>
      <a:defRPr kern="1200">
        <a:solidFill>
          <a:schemeClr val="tx1"/>
        </a:solidFill>
        <a:latin typeface="Arial" charset="0"/>
        <a:ea typeface="ＭＳ Ｐゴシック" charset="0"/>
        <a:cs typeface="ＭＳ Ｐゴシック" charset="0"/>
      </a:defRPr>
    </a:lvl1pPr>
    <a:lvl2pPr marL="457200" algn="l" defTabSz="457200" rtl="0" fontAlgn="base">
      <a:spcBef>
        <a:spcPct val="0"/>
      </a:spcBef>
      <a:spcAft>
        <a:spcPct val="0"/>
      </a:spcAft>
      <a:defRPr kern="1200">
        <a:solidFill>
          <a:schemeClr val="tx1"/>
        </a:solidFill>
        <a:latin typeface="Arial" charset="0"/>
        <a:ea typeface="ＭＳ Ｐゴシック" charset="0"/>
        <a:cs typeface="ＭＳ Ｐゴシック" charset="0"/>
      </a:defRPr>
    </a:lvl2pPr>
    <a:lvl3pPr marL="914400" algn="l" defTabSz="457200" rtl="0" fontAlgn="base">
      <a:spcBef>
        <a:spcPct val="0"/>
      </a:spcBef>
      <a:spcAft>
        <a:spcPct val="0"/>
      </a:spcAft>
      <a:defRPr kern="1200">
        <a:solidFill>
          <a:schemeClr val="tx1"/>
        </a:solidFill>
        <a:latin typeface="Arial" charset="0"/>
        <a:ea typeface="ＭＳ Ｐゴシック" charset="0"/>
        <a:cs typeface="ＭＳ Ｐゴシック" charset="0"/>
      </a:defRPr>
    </a:lvl3pPr>
    <a:lvl4pPr marL="1371600" algn="l" defTabSz="457200" rtl="0" fontAlgn="base">
      <a:spcBef>
        <a:spcPct val="0"/>
      </a:spcBef>
      <a:spcAft>
        <a:spcPct val="0"/>
      </a:spcAft>
      <a:defRPr kern="1200">
        <a:solidFill>
          <a:schemeClr val="tx1"/>
        </a:solidFill>
        <a:latin typeface="Arial" charset="0"/>
        <a:ea typeface="ＭＳ Ｐゴシック" charset="0"/>
        <a:cs typeface="ＭＳ Ｐゴシック" charset="0"/>
      </a:defRPr>
    </a:lvl4pPr>
    <a:lvl5pPr marL="1828800" algn="l" defTabSz="457200" rtl="0" fontAlgn="base">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726" autoAdjust="0"/>
    <p:restoredTop sz="94660"/>
  </p:normalViewPr>
  <p:slideViewPr>
    <p:cSldViewPr snapToGrid="0" snapToObjects="1" showGuides="1">
      <p:cViewPr varScale="1">
        <p:scale>
          <a:sx n="83" d="100"/>
          <a:sy n="83" d="100"/>
        </p:scale>
        <p:origin x="-1494" y="-9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ea typeface="+mn-ea"/>
                <a:cs typeface="+mn-cs"/>
              </a:defRPr>
            </a:lvl1pPr>
          </a:lstStyle>
          <a:p>
            <a:pPr>
              <a:defRPr/>
            </a:pPr>
            <a:fld id="{2ABA9008-C0FE-8644-A631-2B71D08445B2}" type="datetimeFigureOut">
              <a:rPr lang="en-US"/>
              <a:pPr>
                <a:defRPr/>
              </a:pPr>
              <a:t>7/26/2016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smtClean="0">
                <a:latin typeface="+mn-lt"/>
                <a:ea typeface="+mn-ea"/>
                <a:cs typeface="+mn-cs"/>
              </a:defRPr>
            </a:lvl1pPr>
          </a:lstStyle>
          <a:p>
            <a:pPr>
              <a:defRPr/>
            </a:pPr>
            <a:fld id="{F36826ED-347A-BC41-9406-1F77247430B6}" type="slidenum">
              <a:rPr lang="en-US"/>
              <a:pPr>
                <a:defRPr/>
              </a:pPr>
              <a:t>‹#›</a:t>
            </a:fld>
            <a:endParaRPr lang="en-US"/>
          </a:p>
        </p:txBody>
      </p:sp>
    </p:spTree>
    <p:extLst>
      <p:ext uri="{BB962C8B-B14F-4D97-AF65-F5344CB8AC3E}">
        <p14:creationId xmlns:p14="http://schemas.microsoft.com/office/powerpoint/2010/main" val="253189663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ea typeface="+mn-ea"/>
                <a:cs typeface="+mn-cs"/>
              </a:defRPr>
            </a:lvl1pPr>
          </a:lstStyle>
          <a:p>
            <a:pPr>
              <a:defRPr/>
            </a:pPr>
            <a:fld id="{C6525BFF-9924-1342-ACE2-C615404AB85B}" type="datetimeFigureOut">
              <a:rPr lang="en-US"/>
              <a:pPr>
                <a:defRPr/>
              </a:pPr>
              <a:t>7/26/2016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i-FI" noProof="0" smtClean="0"/>
              <a:t>Click to edit Master text styles</a:t>
            </a:r>
          </a:p>
          <a:p>
            <a:pPr lvl="1"/>
            <a:r>
              <a:rPr lang="fi-FI" noProof="0" smtClean="0"/>
              <a:t>Second level</a:t>
            </a:r>
          </a:p>
          <a:p>
            <a:pPr lvl="2"/>
            <a:r>
              <a:rPr lang="fi-FI" noProof="0" smtClean="0"/>
              <a:t>Third level</a:t>
            </a:r>
          </a:p>
          <a:p>
            <a:pPr lvl="3"/>
            <a:r>
              <a:rPr lang="fi-FI" noProof="0" smtClean="0"/>
              <a:t>Fourth level</a:t>
            </a:r>
          </a:p>
          <a:p>
            <a:pPr lvl="4"/>
            <a:r>
              <a:rPr lang="fi-FI"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smtClean="0">
                <a:latin typeface="+mn-lt"/>
                <a:ea typeface="+mn-ea"/>
                <a:cs typeface="+mn-cs"/>
              </a:defRPr>
            </a:lvl1pPr>
          </a:lstStyle>
          <a:p>
            <a:pPr>
              <a:defRPr/>
            </a:pPr>
            <a:fld id="{A7D86795-F8DE-8B46-964C-C0F4FF1FCCC3}" type="slidenum">
              <a:rPr lang="en-US"/>
              <a:pPr>
                <a:defRPr/>
              </a:pPr>
              <a:t>‹#›</a:t>
            </a:fld>
            <a:endParaRPr lang="en-US"/>
          </a:p>
        </p:txBody>
      </p:sp>
    </p:spTree>
    <p:extLst>
      <p:ext uri="{BB962C8B-B14F-4D97-AF65-F5344CB8AC3E}">
        <p14:creationId xmlns:p14="http://schemas.microsoft.com/office/powerpoint/2010/main" val="3392519467"/>
      </p:ext>
    </p:extLst>
  </p:cSld>
  <p:clrMap bg1="lt1" tx1="dk1" bg2="lt2" tx2="dk2" accent1="accent1" accent2="accent2" accent3="accent3" accent4="accent4" accent5="accent5" accent6="accent6" hlink="hlink" folHlink="folHlink"/>
  <p:hf hdr="0" ftr="0" dt="0"/>
  <p:notesStyle>
    <a:lvl1pPr algn="l" defTabSz="457200" rtl="0" fontAlgn="base">
      <a:spcBef>
        <a:spcPct val="30000"/>
      </a:spcBef>
      <a:spcAft>
        <a:spcPct val="0"/>
      </a:spcAft>
      <a:defRPr sz="1200" kern="1200">
        <a:solidFill>
          <a:schemeClr val="tx1"/>
        </a:solidFill>
        <a:latin typeface="+mn-lt"/>
        <a:ea typeface="ＭＳ Ｐゴシック" charset="0"/>
        <a:cs typeface="ＭＳ Ｐゴシック" charset="0"/>
      </a:defRPr>
    </a:lvl1pPr>
    <a:lvl2pPr marL="457200" algn="l" defTabSz="457200" rtl="0" fontAlgn="base">
      <a:spcBef>
        <a:spcPct val="30000"/>
      </a:spcBef>
      <a:spcAft>
        <a:spcPct val="0"/>
      </a:spcAft>
      <a:defRPr sz="1200" kern="1200">
        <a:solidFill>
          <a:schemeClr val="tx1"/>
        </a:solidFill>
        <a:latin typeface="+mn-lt"/>
        <a:ea typeface="ＭＳ Ｐゴシック" charset="0"/>
        <a:cs typeface="+mn-cs"/>
      </a:defRPr>
    </a:lvl2pPr>
    <a:lvl3pPr marL="914400" algn="l" defTabSz="457200" rtl="0" fontAlgn="base">
      <a:spcBef>
        <a:spcPct val="30000"/>
      </a:spcBef>
      <a:spcAft>
        <a:spcPct val="0"/>
      </a:spcAft>
      <a:defRPr sz="1200" kern="1200">
        <a:solidFill>
          <a:schemeClr val="tx1"/>
        </a:solidFill>
        <a:latin typeface="+mn-lt"/>
        <a:ea typeface="ＭＳ Ｐゴシック" charset="0"/>
        <a:cs typeface="+mn-cs"/>
      </a:defRPr>
    </a:lvl3pPr>
    <a:lvl4pPr marL="1371600" algn="l" defTabSz="457200" rtl="0" fontAlgn="base">
      <a:spcBef>
        <a:spcPct val="30000"/>
      </a:spcBef>
      <a:spcAft>
        <a:spcPct val="0"/>
      </a:spcAft>
      <a:defRPr sz="1200" kern="1200">
        <a:solidFill>
          <a:schemeClr val="tx1"/>
        </a:solidFill>
        <a:latin typeface="+mn-lt"/>
        <a:ea typeface="ＭＳ Ｐゴシック" charset="0"/>
        <a:cs typeface="+mn-cs"/>
      </a:defRPr>
    </a:lvl4pPr>
    <a:lvl5pPr marL="1828800" algn="l" defTabSz="457200" rtl="0" fontAlgn="base">
      <a:spcBef>
        <a:spcPct val="30000"/>
      </a:spcBef>
      <a:spcAft>
        <a:spcPct val="0"/>
      </a:spcAft>
      <a:defRPr sz="1200" kern="1200">
        <a:solidFill>
          <a:schemeClr val="tx1"/>
        </a:solidFill>
        <a:latin typeface="+mn-lt"/>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8.jpeg"/><Relationship Id="rId1" Type="http://schemas.openxmlformats.org/officeDocument/2006/relationships/slideMaster" Target="../slideMasters/slideMaster1.xml"/><Relationship Id="rId5" Type="http://schemas.openxmlformats.org/officeDocument/2006/relationships/image" Target="../media/image10.png"/><Relationship Id="rId4" Type="http://schemas.openxmlformats.org/officeDocument/2006/relationships/image" Target="../media/image9.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1.jpe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2.jpe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3.jpe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4.jpe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LUKE - Title Slide 3">
    <p:spTree>
      <p:nvGrpSpPr>
        <p:cNvPr id="1" name=""/>
        <p:cNvGrpSpPr/>
        <p:nvPr/>
      </p:nvGrpSpPr>
      <p:grpSpPr>
        <a:xfrm>
          <a:off x="0" y="0"/>
          <a:ext cx="0" cy="0"/>
          <a:chOff x="0" y="0"/>
          <a:chExt cx="0" cy="0"/>
        </a:xfrm>
      </p:grpSpPr>
      <p:sp>
        <p:nvSpPr>
          <p:cNvPr id="21" name="Slide Number Placeholder 6"/>
          <p:cNvSpPr>
            <a:spLocks noGrp="1"/>
          </p:cNvSpPr>
          <p:nvPr>
            <p:ph type="sldNum" sz="quarter" idx="4"/>
          </p:nvPr>
        </p:nvSpPr>
        <p:spPr>
          <a:xfrm>
            <a:off x="823913" y="6375400"/>
            <a:ext cx="449262" cy="273050"/>
          </a:xfrm>
          <a:prstGeom prst="rect">
            <a:avLst/>
          </a:prstGeom>
        </p:spPr>
        <p:txBody>
          <a:bodyPr vert="horz" lIns="91440" tIns="45720" rIns="91440" bIns="45720" rtlCol="0" anchor="b"/>
          <a:lstStyle>
            <a:lvl1pPr algn="l" fontAlgn="auto">
              <a:spcBef>
                <a:spcPts val="0"/>
              </a:spcBef>
              <a:spcAft>
                <a:spcPts val="0"/>
              </a:spcAft>
              <a:defRPr sz="1000" b="1" smtClean="0">
                <a:solidFill>
                  <a:srgbClr val="FFFFFF"/>
                </a:solidFill>
                <a:latin typeface="Arial"/>
                <a:ea typeface="+mn-ea"/>
                <a:cs typeface="Arial"/>
              </a:defRPr>
            </a:lvl1pPr>
          </a:lstStyle>
          <a:p>
            <a:pPr>
              <a:defRPr/>
            </a:pPr>
            <a:fld id="{E1797392-CB8F-D94C-93BD-D41FDF9A981B}" type="slidenum">
              <a:rPr lang="en-US" smtClean="0"/>
              <a:pPr>
                <a:defRPr/>
              </a:pPr>
              <a:t>‹#›</a:t>
            </a:fld>
            <a:endParaRPr lang="en-US" dirty="0"/>
          </a:p>
        </p:txBody>
      </p:sp>
      <p:sp>
        <p:nvSpPr>
          <p:cNvPr id="19" name="Date Placeholder 3"/>
          <p:cNvSpPr>
            <a:spLocks noGrp="1"/>
          </p:cNvSpPr>
          <p:nvPr>
            <p:ph type="dt" sz="half" idx="2"/>
          </p:nvPr>
        </p:nvSpPr>
        <p:spPr>
          <a:xfrm>
            <a:off x="4298950" y="6375400"/>
            <a:ext cx="1401763" cy="273050"/>
          </a:xfrm>
          <a:prstGeom prst="rect">
            <a:avLst/>
          </a:prstGeom>
        </p:spPr>
        <p:txBody>
          <a:bodyPr vert="horz" lIns="91440" tIns="45720" rIns="91440" bIns="45720" rtlCol="0" anchor="b"/>
          <a:lstStyle>
            <a:lvl1pPr algn="l" fontAlgn="auto">
              <a:spcBef>
                <a:spcPts val="0"/>
              </a:spcBef>
              <a:spcAft>
                <a:spcPts val="0"/>
              </a:spcAft>
              <a:defRPr sz="1000" dirty="0">
                <a:solidFill>
                  <a:srgbClr val="FFFFFF"/>
                </a:solidFill>
                <a:latin typeface="Arial"/>
                <a:ea typeface="+mn-ea"/>
                <a:cs typeface="Arial"/>
              </a:defRPr>
            </a:lvl1pPr>
          </a:lstStyle>
          <a:p>
            <a:pPr>
              <a:defRPr/>
            </a:pPr>
            <a:fld id="{2838D326-7864-43C2-A64A-4A5CCDC15CD1}" type="datetime1">
              <a:rPr lang="fi-FI" smtClean="0"/>
              <a:t>26.7.2016</a:t>
            </a:fld>
            <a:endParaRPr lang="en-US" dirty="0"/>
          </a:p>
        </p:txBody>
      </p:sp>
      <p:sp>
        <p:nvSpPr>
          <p:cNvPr id="20" name="Footer Placeholder 4"/>
          <p:cNvSpPr>
            <a:spLocks noGrp="1"/>
          </p:cNvSpPr>
          <p:nvPr>
            <p:ph type="ftr" sz="quarter" idx="3"/>
          </p:nvPr>
        </p:nvSpPr>
        <p:spPr>
          <a:xfrm>
            <a:off x="1343025" y="6375400"/>
            <a:ext cx="2895600" cy="273050"/>
          </a:xfrm>
          <a:prstGeom prst="rect">
            <a:avLst/>
          </a:prstGeom>
        </p:spPr>
        <p:txBody>
          <a:bodyPr vert="horz" lIns="91440" tIns="45720" rIns="91440" bIns="45720" rtlCol="0" anchor="b"/>
          <a:lstStyle>
            <a:lvl1pPr algn="l" fontAlgn="auto">
              <a:spcBef>
                <a:spcPts val="0"/>
              </a:spcBef>
              <a:spcAft>
                <a:spcPts val="0"/>
              </a:spcAft>
              <a:defRPr sz="1000" smtClean="0">
                <a:solidFill>
                  <a:srgbClr val="FFFFFF"/>
                </a:solidFill>
                <a:latin typeface="Arial"/>
                <a:ea typeface="+mn-ea"/>
                <a:cs typeface="Arial"/>
              </a:defRPr>
            </a:lvl1pPr>
          </a:lstStyle>
          <a:p>
            <a:pPr>
              <a:defRPr/>
            </a:pPr>
            <a:r>
              <a:rPr lang="en-US" smtClean="0"/>
              <a:t>Recycling Expo Berlin, Kurppa</a:t>
            </a:r>
            <a:endParaRPr lang="en-US" dirty="0"/>
          </a:p>
        </p:txBody>
      </p:sp>
      <p:pic>
        <p:nvPicPr>
          <p:cNvPr id="2" name="Picture 1" descr="LUKE_kupla_orange.png"/>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1" name="Subtitle 2"/>
          <p:cNvSpPr>
            <a:spLocks noGrp="1"/>
          </p:cNvSpPr>
          <p:nvPr>
            <p:ph type="subTitle" idx="1"/>
          </p:nvPr>
        </p:nvSpPr>
        <p:spPr>
          <a:xfrm>
            <a:off x="471982" y="2819526"/>
            <a:ext cx="6015892" cy="849703"/>
          </a:xfrm>
          <a:ln>
            <a:noFill/>
          </a:ln>
        </p:spPr>
        <p:txBody>
          <a:bodyPr rtlCol="0">
            <a:normAutofit/>
          </a:bodyPr>
          <a:lstStyle>
            <a:lvl1pPr>
              <a:defRPr lang="en-US" sz="2000" dirty="0">
                <a:solidFill>
                  <a:schemeClr val="accent3"/>
                </a:solidFill>
                <a:effectLst/>
              </a:defRPr>
            </a:lvl1pPr>
          </a:lstStyle>
          <a:p>
            <a:pPr lvl="0"/>
            <a:r>
              <a:rPr lang="fi-FI" smtClean="0"/>
              <a:t>Muokkaa alaotsikon perustyyliä napsautt.</a:t>
            </a:r>
            <a:endParaRPr lang="en-US" dirty="0"/>
          </a:p>
        </p:txBody>
      </p:sp>
      <p:sp>
        <p:nvSpPr>
          <p:cNvPr id="12" name="Title 1"/>
          <p:cNvSpPr>
            <a:spLocks noGrp="1"/>
          </p:cNvSpPr>
          <p:nvPr>
            <p:ph type="ctrTitle"/>
          </p:nvPr>
        </p:nvSpPr>
        <p:spPr>
          <a:xfrm>
            <a:off x="471982" y="845027"/>
            <a:ext cx="6427326" cy="1878718"/>
          </a:xfrm>
          <a:ln>
            <a:noFill/>
          </a:ln>
        </p:spPr>
        <p:txBody>
          <a:bodyPr rtlCol="0" anchor="ctr" anchorCtr="0">
            <a:normAutofit/>
          </a:bodyPr>
          <a:lstStyle>
            <a:lvl1pPr>
              <a:defRPr lang="en-US" sz="3800" dirty="0">
                <a:solidFill>
                  <a:srgbClr val="00B5E2"/>
                </a:solidFill>
                <a:effectLst/>
                <a:ea typeface="+mn-ea"/>
              </a:defRPr>
            </a:lvl1pPr>
          </a:lstStyle>
          <a:p>
            <a:pPr lvl="0"/>
            <a:r>
              <a:rPr lang="fi-FI" noProof="0" smtClean="0"/>
              <a:t>Muokkaa perustyyl. napsautt.</a:t>
            </a:r>
            <a:endParaRPr lang="en-GB" noProof="0" dirty="0"/>
          </a:p>
        </p:txBody>
      </p:sp>
      <p:sp>
        <p:nvSpPr>
          <p:cNvPr id="10" name="Tekstikehys 9"/>
          <p:cNvSpPr txBox="1"/>
          <p:nvPr userDrawn="1"/>
        </p:nvSpPr>
        <p:spPr>
          <a:xfrm>
            <a:off x="5222789" y="6375400"/>
            <a:ext cx="2365461" cy="246221"/>
          </a:xfrm>
          <a:prstGeom prst="rect">
            <a:avLst/>
          </a:prstGeom>
          <a:noFill/>
        </p:spPr>
        <p:txBody>
          <a:bodyPr wrap="square" rtlCol="0">
            <a:spAutoFit/>
          </a:bodyPr>
          <a:lstStyle/>
          <a:p>
            <a:r>
              <a:rPr lang="fi-FI" sz="1000" dirty="0" smtClean="0">
                <a:solidFill>
                  <a:schemeClr val="bg1"/>
                </a:solidFill>
              </a:rPr>
              <a:t>© Natural Resources</a:t>
            </a:r>
            <a:r>
              <a:rPr lang="fi-FI" sz="1000" baseline="0" dirty="0" smtClean="0">
                <a:solidFill>
                  <a:schemeClr val="bg1"/>
                </a:solidFill>
              </a:rPr>
              <a:t> Institute Finland</a:t>
            </a:r>
            <a:endParaRPr lang="fi-FI" sz="1000" dirty="0">
              <a:solidFill>
                <a:schemeClr val="bg1"/>
              </a:solidFill>
            </a:endParaRPr>
          </a:p>
        </p:txBody>
      </p:sp>
      <p:pic>
        <p:nvPicPr>
          <p:cNvPr id="3" name="Picture 2"/>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688578" y="5652000"/>
            <a:ext cx="1224000" cy="1095523"/>
          </a:xfrm>
          <a:prstGeom prst="rect">
            <a:avLst/>
          </a:prstGeom>
        </p:spPr>
      </p:pic>
    </p:spTree>
    <p:extLst>
      <p:ext uri="{BB962C8B-B14F-4D97-AF65-F5344CB8AC3E}">
        <p14:creationId xmlns:p14="http://schemas.microsoft.com/office/powerpoint/2010/main" val="28007531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4_LUKE - Title Slide 3">
    <p:spTree>
      <p:nvGrpSpPr>
        <p:cNvPr id="1" name=""/>
        <p:cNvGrpSpPr/>
        <p:nvPr/>
      </p:nvGrpSpPr>
      <p:grpSpPr>
        <a:xfrm>
          <a:off x="0" y="0"/>
          <a:ext cx="0" cy="0"/>
          <a:chOff x="0" y="0"/>
          <a:chExt cx="0" cy="0"/>
        </a:xfrm>
      </p:grpSpPr>
      <p:sp>
        <p:nvSpPr>
          <p:cNvPr id="21" name="Slide Number Placeholder 6"/>
          <p:cNvSpPr>
            <a:spLocks noGrp="1"/>
          </p:cNvSpPr>
          <p:nvPr>
            <p:ph type="sldNum" sz="quarter" idx="4"/>
          </p:nvPr>
        </p:nvSpPr>
        <p:spPr>
          <a:xfrm>
            <a:off x="823913" y="6375400"/>
            <a:ext cx="449262" cy="273050"/>
          </a:xfrm>
          <a:prstGeom prst="rect">
            <a:avLst/>
          </a:prstGeom>
        </p:spPr>
        <p:txBody>
          <a:bodyPr vert="horz" lIns="91440" tIns="45720" rIns="91440" bIns="45720" rtlCol="0" anchor="b"/>
          <a:lstStyle>
            <a:lvl1pPr algn="l" fontAlgn="auto">
              <a:spcBef>
                <a:spcPts val="0"/>
              </a:spcBef>
              <a:spcAft>
                <a:spcPts val="0"/>
              </a:spcAft>
              <a:defRPr sz="1000" b="1" smtClean="0">
                <a:solidFill>
                  <a:schemeClr val="accent2"/>
                </a:solidFill>
                <a:latin typeface="Arial"/>
                <a:ea typeface="+mn-ea"/>
                <a:cs typeface="Arial"/>
              </a:defRPr>
            </a:lvl1pPr>
          </a:lstStyle>
          <a:p>
            <a:pPr>
              <a:defRPr/>
            </a:pPr>
            <a:fld id="{E1797392-CB8F-D94C-93BD-D41FDF9A981B}" type="slidenum">
              <a:rPr lang="en-US" smtClean="0"/>
              <a:pPr>
                <a:defRPr/>
              </a:pPr>
              <a:t>‹#›</a:t>
            </a:fld>
            <a:endParaRPr lang="en-US" dirty="0"/>
          </a:p>
        </p:txBody>
      </p:sp>
      <p:sp>
        <p:nvSpPr>
          <p:cNvPr id="19" name="Date Placeholder 3"/>
          <p:cNvSpPr>
            <a:spLocks noGrp="1"/>
          </p:cNvSpPr>
          <p:nvPr>
            <p:ph type="dt" sz="half" idx="2"/>
          </p:nvPr>
        </p:nvSpPr>
        <p:spPr>
          <a:xfrm>
            <a:off x="4298950" y="6375400"/>
            <a:ext cx="1401763" cy="273050"/>
          </a:xfrm>
          <a:prstGeom prst="rect">
            <a:avLst/>
          </a:prstGeom>
        </p:spPr>
        <p:txBody>
          <a:bodyPr vert="horz" lIns="91440" tIns="45720" rIns="91440" bIns="45720" rtlCol="0" anchor="b"/>
          <a:lstStyle>
            <a:lvl1pPr algn="l" fontAlgn="auto">
              <a:spcBef>
                <a:spcPts val="0"/>
              </a:spcBef>
              <a:spcAft>
                <a:spcPts val="0"/>
              </a:spcAft>
              <a:defRPr sz="1000" dirty="0">
                <a:solidFill>
                  <a:schemeClr val="accent2"/>
                </a:solidFill>
                <a:latin typeface="Arial"/>
                <a:ea typeface="+mn-ea"/>
                <a:cs typeface="Arial"/>
              </a:defRPr>
            </a:lvl1pPr>
          </a:lstStyle>
          <a:p>
            <a:pPr>
              <a:defRPr/>
            </a:pPr>
            <a:fld id="{C219D9A1-D819-49E5-AC9C-DD8DEE1BECBC}" type="datetime1">
              <a:rPr lang="fi-FI" smtClean="0"/>
              <a:t>26.7.2016</a:t>
            </a:fld>
            <a:endParaRPr lang="en-US" dirty="0"/>
          </a:p>
        </p:txBody>
      </p:sp>
      <p:sp>
        <p:nvSpPr>
          <p:cNvPr id="20" name="Footer Placeholder 4"/>
          <p:cNvSpPr>
            <a:spLocks noGrp="1"/>
          </p:cNvSpPr>
          <p:nvPr>
            <p:ph type="ftr" sz="quarter" idx="3"/>
          </p:nvPr>
        </p:nvSpPr>
        <p:spPr>
          <a:xfrm>
            <a:off x="1343025" y="6375400"/>
            <a:ext cx="2895600" cy="273050"/>
          </a:xfrm>
          <a:prstGeom prst="rect">
            <a:avLst/>
          </a:prstGeom>
        </p:spPr>
        <p:txBody>
          <a:bodyPr vert="horz" lIns="91440" tIns="45720" rIns="91440" bIns="45720" rtlCol="0" anchor="b"/>
          <a:lstStyle>
            <a:lvl1pPr algn="l" fontAlgn="auto">
              <a:spcBef>
                <a:spcPts val="0"/>
              </a:spcBef>
              <a:spcAft>
                <a:spcPts val="0"/>
              </a:spcAft>
              <a:defRPr sz="1000" smtClean="0">
                <a:solidFill>
                  <a:schemeClr val="accent2"/>
                </a:solidFill>
                <a:latin typeface="Arial"/>
                <a:ea typeface="+mn-ea"/>
                <a:cs typeface="Arial"/>
              </a:defRPr>
            </a:lvl1pPr>
          </a:lstStyle>
          <a:p>
            <a:pPr>
              <a:defRPr/>
            </a:pPr>
            <a:r>
              <a:rPr lang="en-US" smtClean="0"/>
              <a:t>Recycling Expo Berlin, Kurppa</a:t>
            </a:r>
            <a:endParaRPr lang="en-US" dirty="0"/>
          </a:p>
        </p:txBody>
      </p:sp>
      <p:pic>
        <p:nvPicPr>
          <p:cNvPr id="13" name="Picture 12"/>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1" name="Subtitle 2"/>
          <p:cNvSpPr>
            <a:spLocks noGrp="1"/>
          </p:cNvSpPr>
          <p:nvPr>
            <p:ph type="subTitle" idx="1"/>
          </p:nvPr>
        </p:nvSpPr>
        <p:spPr>
          <a:xfrm>
            <a:off x="471982" y="2819526"/>
            <a:ext cx="6015892" cy="849703"/>
          </a:xfrm>
          <a:ln>
            <a:noFill/>
          </a:ln>
        </p:spPr>
        <p:txBody>
          <a:bodyPr rtlCol="0">
            <a:normAutofit/>
          </a:bodyPr>
          <a:lstStyle>
            <a:lvl1pPr>
              <a:defRPr lang="en-US" sz="2000" dirty="0">
                <a:solidFill>
                  <a:schemeClr val="accent3"/>
                </a:solidFill>
                <a:effectLst/>
              </a:defRPr>
            </a:lvl1pPr>
          </a:lstStyle>
          <a:p>
            <a:pPr lvl="0"/>
            <a:r>
              <a:rPr lang="fi-FI" noProof="0" smtClean="0"/>
              <a:t>Muokkaa alaotsikon perustyyliä napsautt.</a:t>
            </a:r>
            <a:endParaRPr lang="en-GB" noProof="0" dirty="0"/>
          </a:p>
        </p:txBody>
      </p:sp>
      <p:sp>
        <p:nvSpPr>
          <p:cNvPr id="12" name="Title 1"/>
          <p:cNvSpPr>
            <a:spLocks noGrp="1"/>
          </p:cNvSpPr>
          <p:nvPr>
            <p:ph type="ctrTitle"/>
          </p:nvPr>
        </p:nvSpPr>
        <p:spPr>
          <a:xfrm>
            <a:off x="471982" y="845027"/>
            <a:ext cx="6427326" cy="1878718"/>
          </a:xfrm>
          <a:ln>
            <a:noFill/>
          </a:ln>
        </p:spPr>
        <p:txBody>
          <a:bodyPr rtlCol="0" anchor="ctr" anchorCtr="0">
            <a:normAutofit/>
          </a:bodyPr>
          <a:lstStyle>
            <a:lvl1pPr>
              <a:defRPr lang="en-US" sz="3800" dirty="0">
                <a:solidFill>
                  <a:schemeClr val="accent1"/>
                </a:solidFill>
                <a:effectLst/>
                <a:ea typeface="+mn-ea"/>
              </a:defRPr>
            </a:lvl1pPr>
          </a:lstStyle>
          <a:p>
            <a:pPr lvl="0"/>
            <a:r>
              <a:rPr lang="fi-FI" noProof="0" smtClean="0"/>
              <a:t>Muokkaa perustyyl. napsautt.</a:t>
            </a:r>
            <a:endParaRPr lang="en-GB" noProof="0" dirty="0"/>
          </a:p>
        </p:txBody>
      </p:sp>
      <p:sp>
        <p:nvSpPr>
          <p:cNvPr id="10" name="Tekstikehys 9"/>
          <p:cNvSpPr txBox="1"/>
          <p:nvPr userDrawn="1"/>
        </p:nvSpPr>
        <p:spPr>
          <a:xfrm>
            <a:off x="5222789" y="6375400"/>
            <a:ext cx="2365461" cy="246221"/>
          </a:xfrm>
          <a:prstGeom prst="rect">
            <a:avLst/>
          </a:prstGeom>
          <a:noFill/>
        </p:spPr>
        <p:txBody>
          <a:bodyPr wrap="square" rtlCol="0">
            <a:spAutoFit/>
          </a:bodyPr>
          <a:lstStyle/>
          <a:p>
            <a:r>
              <a:rPr lang="fi-FI" sz="1000" dirty="0" smtClean="0">
                <a:solidFill>
                  <a:schemeClr val="bg1"/>
                </a:solidFill>
              </a:rPr>
              <a:t>© Natural Resources</a:t>
            </a:r>
            <a:r>
              <a:rPr lang="fi-FI" sz="1000" baseline="0" dirty="0" smtClean="0">
                <a:solidFill>
                  <a:schemeClr val="bg1"/>
                </a:solidFill>
              </a:rPr>
              <a:t> Institute Finland</a:t>
            </a:r>
            <a:endParaRPr lang="fi-FI" sz="1000" dirty="0">
              <a:solidFill>
                <a:schemeClr val="bg1"/>
              </a:solidFill>
            </a:endParaRPr>
          </a:p>
        </p:txBody>
      </p:sp>
      <p:pic>
        <p:nvPicPr>
          <p:cNvPr id="14" name="Picture 13"/>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689600" y="5652000"/>
            <a:ext cx="1224000" cy="1095523"/>
          </a:xfrm>
          <a:prstGeom prst="rect">
            <a:avLst/>
          </a:prstGeom>
        </p:spPr>
      </p:pic>
    </p:spTree>
    <p:extLst>
      <p:ext uri="{BB962C8B-B14F-4D97-AF65-F5344CB8AC3E}">
        <p14:creationId xmlns:p14="http://schemas.microsoft.com/office/powerpoint/2010/main" val="34254063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5_LUKE - Title Slide 3">
    <p:spTree>
      <p:nvGrpSpPr>
        <p:cNvPr id="1" name=""/>
        <p:cNvGrpSpPr/>
        <p:nvPr/>
      </p:nvGrpSpPr>
      <p:grpSpPr>
        <a:xfrm>
          <a:off x="0" y="0"/>
          <a:ext cx="0" cy="0"/>
          <a:chOff x="0" y="0"/>
          <a:chExt cx="0" cy="0"/>
        </a:xfrm>
      </p:grpSpPr>
      <p:sp>
        <p:nvSpPr>
          <p:cNvPr id="21" name="Slide Number Placeholder 6"/>
          <p:cNvSpPr>
            <a:spLocks noGrp="1"/>
          </p:cNvSpPr>
          <p:nvPr>
            <p:ph type="sldNum" sz="quarter" idx="4"/>
          </p:nvPr>
        </p:nvSpPr>
        <p:spPr>
          <a:xfrm>
            <a:off x="823913" y="6375400"/>
            <a:ext cx="449262" cy="273050"/>
          </a:xfrm>
          <a:prstGeom prst="rect">
            <a:avLst/>
          </a:prstGeom>
        </p:spPr>
        <p:txBody>
          <a:bodyPr vert="horz" lIns="91440" tIns="45720" rIns="91440" bIns="45720" rtlCol="0" anchor="b"/>
          <a:lstStyle>
            <a:lvl1pPr algn="l" fontAlgn="auto">
              <a:spcBef>
                <a:spcPts val="0"/>
              </a:spcBef>
              <a:spcAft>
                <a:spcPts val="0"/>
              </a:spcAft>
              <a:defRPr sz="1000" b="1" smtClean="0">
                <a:solidFill>
                  <a:schemeClr val="accent6"/>
                </a:solidFill>
                <a:latin typeface="Arial"/>
                <a:ea typeface="+mn-ea"/>
                <a:cs typeface="Arial"/>
              </a:defRPr>
            </a:lvl1pPr>
          </a:lstStyle>
          <a:p>
            <a:pPr>
              <a:defRPr/>
            </a:pPr>
            <a:fld id="{E1797392-CB8F-D94C-93BD-D41FDF9A981B}" type="slidenum">
              <a:rPr lang="en-US" smtClean="0"/>
              <a:pPr>
                <a:defRPr/>
              </a:pPr>
              <a:t>‹#›</a:t>
            </a:fld>
            <a:endParaRPr lang="en-US" dirty="0"/>
          </a:p>
        </p:txBody>
      </p:sp>
      <p:sp>
        <p:nvSpPr>
          <p:cNvPr id="19" name="Date Placeholder 3"/>
          <p:cNvSpPr>
            <a:spLocks noGrp="1"/>
          </p:cNvSpPr>
          <p:nvPr>
            <p:ph type="dt" sz="half" idx="2"/>
          </p:nvPr>
        </p:nvSpPr>
        <p:spPr>
          <a:xfrm>
            <a:off x="4298950" y="6375400"/>
            <a:ext cx="1401763" cy="273050"/>
          </a:xfrm>
          <a:prstGeom prst="rect">
            <a:avLst/>
          </a:prstGeom>
        </p:spPr>
        <p:txBody>
          <a:bodyPr vert="horz" lIns="91440" tIns="45720" rIns="91440" bIns="45720" rtlCol="0" anchor="b"/>
          <a:lstStyle>
            <a:lvl1pPr algn="l" fontAlgn="auto">
              <a:spcBef>
                <a:spcPts val="0"/>
              </a:spcBef>
              <a:spcAft>
                <a:spcPts val="0"/>
              </a:spcAft>
              <a:defRPr sz="1000" dirty="0">
                <a:solidFill>
                  <a:schemeClr val="accent6"/>
                </a:solidFill>
                <a:latin typeface="Arial"/>
                <a:ea typeface="+mn-ea"/>
                <a:cs typeface="Arial"/>
              </a:defRPr>
            </a:lvl1pPr>
          </a:lstStyle>
          <a:p>
            <a:pPr>
              <a:defRPr/>
            </a:pPr>
            <a:fld id="{2C88ABA9-3347-4F9F-BF5A-CE41E1E7AF43}" type="datetime1">
              <a:rPr lang="fi-FI" smtClean="0"/>
              <a:t>26.7.2016</a:t>
            </a:fld>
            <a:endParaRPr lang="en-US" dirty="0"/>
          </a:p>
        </p:txBody>
      </p:sp>
      <p:sp>
        <p:nvSpPr>
          <p:cNvPr id="20" name="Footer Placeholder 4"/>
          <p:cNvSpPr>
            <a:spLocks noGrp="1"/>
          </p:cNvSpPr>
          <p:nvPr>
            <p:ph type="ftr" sz="quarter" idx="3"/>
          </p:nvPr>
        </p:nvSpPr>
        <p:spPr>
          <a:xfrm>
            <a:off x="1343025" y="6375400"/>
            <a:ext cx="2895600" cy="273050"/>
          </a:xfrm>
          <a:prstGeom prst="rect">
            <a:avLst/>
          </a:prstGeom>
        </p:spPr>
        <p:txBody>
          <a:bodyPr vert="horz" lIns="91440" tIns="45720" rIns="91440" bIns="45720" rtlCol="0" anchor="b"/>
          <a:lstStyle>
            <a:lvl1pPr algn="l" fontAlgn="auto">
              <a:spcBef>
                <a:spcPts val="0"/>
              </a:spcBef>
              <a:spcAft>
                <a:spcPts val="0"/>
              </a:spcAft>
              <a:defRPr sz="1000" smtClean="0">
                <a:solidFill>
                  <a:schemeClr val="accent6"/>
                </a:solidFill>
                <a:latin typeface="Arial"/>
                <a:ea typeface="+mn-ea"/>
                <a:cs typeface="Arial"/>
              </a:defRPr>
            </a:lvl1pPr>
          </a:lstStyle>
          <a:p>
            <a:pPr>
              <a:defRPr/>
            </a:pPr>
            <a:r>
              <a:rPr lang="en-US" smtClean="0"/>
              <a:t>Recycling Expo Berlin, Kurppa</a:t>
            </a:r>
            <a:endParaRPr lang="en-US" dirty="0"/>
          </a:p>
        </p:txBody>
      </p:sp>
      <p:pic>
        <p:nvPicPr>
          <p:cNvPr id="13" name="Picture 12"/>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1" name="Subtitle 2"/>
          <p:cNvSpPr>
            <a:spLocks noGrp="1"/>
          </p:cNvSpPr>
          <p:nvPr>
            <p:ph type="subTitle" idx="1"/>
          </p:nvPr>
        </p:nvSpPr>
        <p:spPr>
          <a:xfrm>
            <a:off x="471982" y="2819526"/>
            <a:ext cx="6015892" cy="849703"/>
          </a:xfrm>
          <a:ln>
            <a:noFill/>
          </a:ln>
        </p:spPr>
        <p:txBody>
          <a:bodyPr rtlCol="0">
            <a:normAutofit/>
          </a:bodyPr>
          <a:lstStyle>
            <a:lvl1pPr>
              <a:defRPr lang="en-US" sz="2000" dirty="0">
                <a:solidFill>
                  <a:schemeClr val="accent3"/>
                </a:solidFill>
                <a:effectLst/>
              </a:defRPr>
            </a:lvl1pPr>
          </a:lstStyle>
          <a:p>
            <a:pPr lvl="0"/>
            <a:r>
              <a:rPr lang="fi-FI" noProof="0" smtClean="0"/>
              <a:t>Muokkaa alaotsikon perustyyliä napsautt.</a:t>
            </a:r>
            <a:endParaRPr lang="en-GB" noProof="0" dirty="0"/>
          </a:p>
        </p:txBody>
      </p:sp>
      <p:sp>
        <p:nvSpPr>
          <p:cNvPr id="12" name="Title 1"/>
          <p:cNvSpPr>
            <a:spLocks noGrp="1"/>
          </p:cNvSpPr>
          <p:nvPr>
            <p:ph type="ctrTitle"/>
          </p:nvPr>
        </p:nvSpPr>
        <p:spPr>
          <a:xfrm>
            <a:off x="471982" y="845027"/>
            <a:ext cx="6427326" cy="1878718"/>
          </a:xfrm>
          <a:ln>
            <a:noFill/>
          </a:ln>
        </p:spPr>
        <p:txBody>
          <a:bodyPr rtlCol="0" anchor="ctr" anchorCtr="0">
            <a:normAutofit/>
          </a:bodyPr>
          <a:lstStyle>
            <a:lvl1pPr>
              <a:defRPr lang="en-US" sz="3800" dirty="0">
                <a:solidFill>
                  <a:schemeClr val="accent4"/>
                </a:solidFill>
                <a:effectLst/>
                <a:ea typeface="+mn-ea"/>
              </a:defRPr>
            </a:lvl1pPr>
          </a:lstStyle>
          <a:p>
            <a:pPr lvl="0"/>
            <a:r>
              <a:rPr lang="fi-FI" noProof="0" smtClean="0"/>
              <a:t>Muokkaa perustyyl. napsautt.</a:t>
            </a:r>
            <a:endParaRPr lang="en-GB" noProof="0" dirty="0"/>
          </a:p>
        </p:txBody>
      </p:sp>
      <p:sp>
        <p:nvSpPr>
          <p:cNvPr id="10" name="Tekstikehys 9"/>
          <p:cNvSpPr txBox="1"/>
          <p:nvPr userDrawn="1"/>
        </p:nvSpPr>
        <p:spPr>
          <a:xfrm>
            <a:off x="5222789" y="6375400"/>
            <a:ext cx="2365461" cy="246221"/>
          </a:xfrm>
          <a:prstGeom prst="rect">
            <a:avLst/>
          </a:prstGeom>
          <a:noFill/>
        </p:spPr>
        <p:txBody>
          <a:bodyPr wrap="square" rtlCol="0">
            <a:spAutoFit/>
          </a:bodyPr>
          <a:lstStyle/>
          <a:p>
            <a:r>
              <a:rPr lang="fi-FI" sz="1000" dirty="0" smtClean="0">
                <a:solidFill>
                  <a:schemeClr val="bg1"/>
                </a:solidFill>
              </a:rPr>
              <a:t>© Natural Resources</a:t>
            </a:r>
            <a:r>
              <a:rPr lang="fi-FI" sz="1000" baseline="0" dirty="0" smtClean="0">
                <a:solidFill>
                  <a:schemeClr val="bg1"/>
                </a:solidFill>
              </a:rPr>
              <a:t> Institute Finland</a:t>
            </a:r>
            <a:endParaRPr lang="fi-FI" sz="1000" dirty="0">
              <a:solidFill>
                <a:schemeClr val="bg1"/>
              </a:solidFill>
            </a:endParaRPr>
          </a:p>
        </p:txBody>
      </p:sp>
      <p:pic>
        <p:nvPicPr>
          <p:cNvPr id="14" name="Picture 13"/>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689600" y="5652000"/>
            <a:ext cx="1224000" cy="1095523"/>
          </a:xfrm>
          <a:prstGeom prst="rect">
            <a:avLst/>
          </a:prstGeom>
        </p:spPr>
      </p:pic>
    </p:spTree>
    <p:extLst>
      <p:ext uri="{BB962C8B-B14F-4D97-AF65-F5344CB8AC3E}">
        <p14:creationId xmlns:p14="http://schemas.microsoft.com/office/powerpoint/2010/main" val="26625885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LUKE - Title Slide 3">
    <p:spTree>
      <p:nvGrpSpPr>
        <p:cNvPr id="1" name=""/>
        <p:cNvGrpSpPr/>
        <p:nvPr/>
      </p:nvGrpSpPr>
      <p:grpSpPr>
        <a:xfrm>
          <a:off x="0" y="0"/>
          <a:ext cx="0" cy="0"/>
          <a:chOff x="0" y="0"/>
          <a:chExt cx="0" cy="0"/>
        </a:xfrm>
      </p:grpSpPr>
      <p:sp>
        <p:nvSpPr>
          <p:cNvPr id="21" name="Slide Number Placeholder 6"/>
          <p:cNvSpPr>
            <a:spLocks noGrp="1"/>
          </p:cNvSpPr>
          <p:nvPr>
            <p:ph type="sldNum" sz="quarter" idx="4"/>
          </p:nvPr>
        </p:nvSpPr>
        <p:spPr>
          <a:xfrm>
            <a:off x="823913" y="6375400"/>
            <a:ext cx="449262" cy="273050"/>
          </a:xfrm>
          <a:prstGeom prst="rect">
            <a:avLst/>
          </a:prstGeom>
        </p:spPr>
        <p:txBody>
          <a:bodyPr vert="horz" lIns="91440" tIns="45720" rIns="91440" bIns="45720" rtlCol="0" anchor="b"/>
          <a:lstStyle>
            <a:lvl1pPr algn="l" fontAlgn="auto">
              <a:spcBef>
                <a:spcPts val="0"/>
              </a:spcBef>
              <a:spcAft>
                <a:spcPts val="0"/>
              </a:spcAft>
              <a:defRPr sz="1000" b="1" smtClean="0">
                <a:solidFill>
                  <a:schemeClr val="accent5"/>
                </a:solidFill>
                <a:latin typeface="Arial"/>
                <a:ea typeface="+mn-ea"/>
                <a:cs typeface="Arial"/>
              </a:defRPr>
            </a:lvl1pPr>
          </a:lstStyle>
          <a:p>
            <a:pPr>
              <a:defRPr/>
            </a:pPr>
            <a:fld id="{E1797392-CB8F-D94C-93BD-D41FDF9A981B}" type="slidenum">
              <a:rPr lang="en-US" smtClean="0"/>
              <a:pPr>
                <a:defRPr/>
              </a:pPr>
              <a:t>‹#›</a:t>
            </a:fld>
            <a:endParaRPr lang="en-US" dirty="0"/>
          </a:p>
        </p:txBody>
      </p:sp>
      <p:sp>
        <p:nvSpPr>
          <p:cNvPr id="19" name="Date Placeholder 3"/>
          <p:cNvSpPr>
            <a:spLocks noGrp="1"/>
          </p:cNvSpPr>
          <p:nvPr>
            <p:ph type="dt" sz="half" idx="2"/>
          </p:nvPr>
        </p:nvSpPr>
        <p:spPr>
          <a:xfrm>
            <a:off x="4298950" y="6375400"/>
            <a:ext cx="1401763" cy="273050"/>
          </a:xfrm>
          <a:prstGeom prst="rect">
            <a:avLst/>
          </a:prstGeom>
        </p:spPr>
        <p:txBody>
          <a:bodyPr vert="horz" lIns="91440" tIns="45720" rIns="91440" bIns="45720" rtlCol="0" anchor="b"/>
          <a:lstStyle>
            <a:lvl1pPr algn="l" fontAlgn="auto">
              <a:spcBef>
                <a:spcPts val="0"/>
              </a:spcBef>
              <a:spcAft>
                <a:spcPts val="0"/>
              </a:spcAft>
              <a:defRPr sz="1000" dirty="0">
                <a:solidFill>
                  <a:schemeClr val="accent5"/>
                </a:solidFill>
                <a:latin typeface="Arial"/>
                <a:ea typeface="+mn-ea"/>
                <a:cs typeface="Arial"/>
              </a:defRPr>
            </a:lvl1pPr>
          </a:lstStyle>
          <a:p>
            <a:pPr>
              <a:defRPr/>
            </a:pPr>
            <a:fld id="{5E78C0CE-5D4B-4923-92B6-5FA12B54E7F1}" type="datetime1">
              <a:rPr lang="fi-FI" smtClean="0"/>
              <a:t>26.7.2016</a:t>
            </a:fld>
            <a:endParaRPr lang="en-US" dirty="0"/>
          </a:p>
        </p:txBody>
      </p:sp>
      <p:sp>
        <p:nvSpPr>
          <p:cNvPr id="20" name="Footer Placeholder 4"/>
          <p:cNvSpPr>
            <a:spLocks noGrp="1"/>
          </p:cNvSpPr>
          <p:nvPr>
            <p:ph type="ftr" sz="quarter" idx="3"/>
          </p:nvPr>
        </p:nvSpPr>
        <p:spPr>
          <a:xfrm>
            <a:off x="1343025" y="6375400"/>
            <a:ext cx="2895600" cy="273050"/>
          </a:xfrm>
          <a:prstGeom prst="rect">
            <a:avLst/>
          </a:prstGeom>
        </p:spPr>
        <p:txBody>
          <a:bodyPr vert="horz" lIns="91440" tIns="45720" rIns="91440" bIns="45720" rtlCol="0" anchor="b"/>
          <a:lstStyle>
            <a:lvl1pPr algn="l" fontAlgn="auto">
              <a:spcBef>
                <a:spcPts val="0"/>
              </a:spcBef>
              <a:spcAft>
                <a:spcPts val="0"/>
              </a:spcAft>
              <a:defRPr sz="1000" smtClean="0">
                <a:solidFill>
                  <a:schemeClr val="accent5"/>
                </a:solidFill>
                <a:latin typeface="Arial"/>
                <a:ea typeface="+mn-ea"/>
                <a:cs typeface="Arial"/>
              </a:defRPr>
            </a:lvl1pPr>
          </a:lstStyle>
          <a:p>
            <a:pPr>
              <a:defRPr/>
            </a:pPr>
            <a:r>
              <a:rPr lang="en-US" smtClean="0"/>
              <a:t>Recycling Expo Berlin, Kurppa</a:t>
            </a:r>
            <a:endParaRPr lang="en-US" dirty="0"/>
          </a:p>
        </p:txBody>
      </p:sp>
      <p:pic>
        <p:nvPicPr>
          <p:cNvPr id="13" name="Picture 12"/>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1" name="Subtitle 2"/>
          <p:cNvSpPr>
            <a:spLocks noGrp="1"/>
          </p:cNvSpPr>
          <p:nvPr>
            <p:ph type="subTitle" idx="1"/>
          </p:nvPr>
        </p:nvSpPr>
        <p:spPr>
          <a:xfrm>
            <a:off x="471982" y="2819526"/>
            <a:ext cx="6015892" cy="849703"/>
          </a:xfrm>
          <a:ln>
            <a:noFill/>
          </a:ln>
        </p:spPr>
        <p:txBody>
          <a:bodyPr rtlCol="0">
            <a:normAutofit/>
          </a:bodyPr>
          <a:lstStyle>
            <a:lvl1pPr>
              <a:defRPr lang="en-US" sz="2000" dirty="0">
                <a:solidFill>
                  <a:schemeClr val="accent3"/>
                </a:solidFill>
                <a:effectLst/>
              </a:defRPr>
            </a:lvl1pPr>
          </a:lstStyle>
          <a:p>
            <a:pPr lvl="0"/>
            <a:r>
              <a:rPr lang="fi-FI" noProof="0" smtClean="0"/>
              <a:t>Muokkaa alaotsikon perustyyliä napsautt.</a:t>
            </a:r>
            <a:endParaRPr lang="en-GB" noProof="0" dirty="0"/>
          </a:p>
        </p:txBody>
      </p:sp>
      <p:sp>
        <p:nvSpPr>
          <p:cNvPr id="12" name="Title 1"/>
          <p:cNvSpPr>
            <a:spLocks noGrp="1"/>
          </p:cNvSpPr>
          <p:nvPr>
            <p:ph type="ctrTitle"/>
          </p:nvPr>
        </p:nvSpPr>
        <p:spPr>
          <a:xfrm>
            <a:off x="471982" y="845027"/>
            <a:ext cx="6427326" cy="1878718"/>
          </a:xfrm>
          <a:ln>
            <a:noFill/>
          </a:ln>
        </p:spPr>
        <p:txBody>
          <a:bodyPr rtlCol="0" anchor="ctr" anchorCtr="0">
            <a:normAutofit/>
          </a:bodyPr>
          <a:lstStyle>
            <a:lvl1pPr>
              <a:defRPr lang="en-US" sz="3800" dirty="0">
                <a:solidFill>
                  <a:schemeClr val="accent6"/>
                </a:solidFill>
                <a:effectLst/>
                <a:ea typeface="+mn-ea"/>
              </a:defRPr>
            </a:lvl1pPr>
          </a:lstStyle>
          <a:p>
            <a:pPr lvl="0"/>
            <a:r>
              <a:rPr lang="fi-FI" noProof="0" smtClean="0"/>
              <a:t>Muokkaa perustyyl. napsautt.</a:t>
            </a:r>
            <a:endParaRPr lang="en-GB" noProof="0" dirty="0"/>
          </a:p>
        </p:txBody>
      </p:sp>
      <p:sp>
        <p:nvSpPr>
          <p:cNvPr id="10" name="Tekstikehys 9"/>
          <p:cNvSpPr txBox="1"/>
          <p:nvPr userDrawn="1"/>
        </p:nvSpPr>
        <p:spPr>
          <a:xfrm>
            <a:off x="5222789" y="6375400"/>
            <a:ext cx="2365461" cy="246221"/>
          </a:xfrm>
          <a:prstGeom prst="rect">
            <a:avLst/>
          </a:prstGeom>
          <a:noFill/>
        </p:spPr>
        <p:txBody>
          <a:bodyPr wrap="square" rtlCol="0">
            <a:spAutoFit/>
          </a:bodyPr>
          <a:lstStyle/>
          <a:p>
            <a:r>
              <a:rPr lang="fi-FI" sz="1000" dirty="0" smtClean="0">
                <a:solidFill>
                  <a:schemeClr val="bg1"/>
                </a:solidFill>
              </a:rPr>
              <a:t>© Natural Resources</a:t>
            </a:r>
            <a:r>
              <a:rPr lang="fi-FI" sz="1000" baseline="0" dirty="0" smtClean="0">
                <a:solidFill>
                  <a:schemeClr val="bg1"/>
                </a:solidFill>
              </a:rPr>
              <a:t> Institute Finland</a:t>
            </a:r>
            <a:endParaRPr lang="fi-FI" sz="1000" dirty="0">
              <a:solidFill>
                <a:schemeClr val="bg1"/>
              </a:solidFill>
            </a:endParaRPr>
          </a:p>
        </p:txBody>
      </p:sp>
      <p:pic>
        <p:nvPicPr>
          <p:cNvPr id="14" name="Picture 13"/>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689600" y="5652000"/>
            <a:ext cx="1224000" cy="1095523"/>
          </a:xfrm>
          <a:prstGeom prst="rect">
            <a:avLst/>
          </a:prstGeom>
        </p:spPr>
      </p:pic>
    </p:spTree>
    <p:extLst>
      <p:ext uri="{BB962C8B-B14F-4D97-AF65-F5344CB8AC3E}">
        <p14:creationId xmlns:p14="http://schemas.microsoft.com/office/powerpoint/2010/main" val="17406887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LUKE - Title Slide 3">
    <p:spTree>
      <p:nvGrpSpPr>
        <p:cNvPr id="1" name=""/>
        <p:cNvGrpSpPr/>
        <p:nvPr/>
      </p:nvGrpSpPr>
      <p:grpSpPr>
        <a:xfrm>
          <a:off x="0" y="0"/>
          <a:ext cx="0" cy="0"/>
          <a:chOff x="0" y="0"/>
          <a:chExt cx="0" cy="0"/>
        </a:xfrm>
      </p:grpSpPr>
      <p:sp>
        <p:nvSpPr>
          <p:cNvPr id="21" name="Slide Number Placeholder 6"/>
          <p:cNvSpPr>
            <a:spLocks noGrp="1"/>
          </p:cNvSpPr>
          <p:nvPr>
            <p:ph type="sldNum" sz="quarter" idx="4"/>
          </p:nvPr>
        </p:nvSpPr>
        <p:spPr>
          <a:xfrm>
            <a:off x="823913" y="6375400"/>
            <a:ext cx="449262" cy="273050"/>
          </a:xfrm>
          <a:prstGeom prst="rect">
            <a:avLst/>
          </a:prstGeom>
        </p:spPr>
        <p:txBody>
          <a:bodyPr vert="horz" lIns="91440" tIns="45720" rIns="91440" bIns="45720" rtlCol="0" anchor="b"/>
          <a:lstStyle>
            <a:lvl1pPr algn="l" fontAlgn="auto">
              <a:spcBef>
                <a:spcPts val="0"/>
              </a:spcBef>
              <a:spcAft>
                <a:spcPts val="0"/>
              </a:spcAft>
              <a:defRPr sz="1000" b="1" smtClean="0">
                <a:solidFill>
                  <a:schemeClr val="accent4"/>
                </a:solidFill>
                <a:latin typeface="Arial"/>
                <a:ea typeface="+mn-ea"/>
                <a:cs typeface="Arial"/>
              </a:defRPr>
            </a:lvl1pPr>
          </a:lstStyle>
          <a:p>
            <a:pPr>
              <a:defRPr/>
            </a:pPr>
            <a:fld id="{E1797392-CB8F-D94C-93BD-D41FDF9A981B}" type="slidenum">
              <a:rPr lang="en-US" smtClean="0"/>
              <a:pPr>
                <a:defRPr/>
              </a:pPr>
              <a:t>‹#›</a:t>
            </a:fld>
            <a:endParaRPr lang="en-US" dirty="0"/>
          </a:p>
        </p:txBody>
      </p:sp>
      <p:sp>
        <p:nvSpPr>
          <p:cNvPr id="19" name="Date Placeholder 3"/>
          <p:cNvSpPr>
            <a:spLocks noGrp="1"/>
          </p:cNvSpPr>
          <p:nvPr>
            <p:ph type="dt" sz="half" idx="2"/>
          </p:nvPr>
        </p:nvSpPr>
        <p:spPr>
          <a:xfrm>
            <a:off x="4298950" y="6375400"/>
            <a:ext cx="1401763" cy="273050"/>
          </a:xfrm>
          <a:prstGeom prst="rect">
            <a:avLst/>
          </a:prstGeom>
        </p:spPr>
        <p:txBody>
          <a:bodyPr vert="horz" lIns="91440" tIns="45720" rIns="91440" bIns="45720" rtlCol="0" anchor="b"/>
          <a:lstStyle>
            <a:lvl1pPr algn="l" fontAlgn="auto">
              <a:spcBef>
                <a:spcPts val="0"/>
              </a:spcBef>
              <a:spcAft>
                <a:spcPts val="0"/>
              </a:spcAft>
              <a:defRPr sz="1000" dirty="0">
                <a:solidFill>
                  <a:schemeClr val="accent4"/>
                </a:solidFill>
                <a:latin typeface="Arial"/>
                <a:ea typeface="+mn-ea"/>
                <a:cs typeface="Arial"/>
              </a:defRPr>
            </a:lvl1pPr>
          </a:lstStyle>
          <a:p>
            <a:pPr>
              <a:defRPr/>
            </a:pPr>
            <a:fld id="{8C44C836-85D9-4545-B1DE-7B016A5D1D08}" type="datetime1">
              <a:rPr lang="fi-FI" smtClean="0"/>
              <a:t>26.7.2016</a:t>
            </a:fld>
            <a:endParaRPr lang="en-US" dirty="0"/>
          </a:p>
        </p:txBody>
      </p:sp>
      <p:sp>
        <p:nvSpPr>
          <p:cNvPr id="20" name="Footer Placeholder 4"/>
          <p:cNvSpPr>
            <a:spLocks noGrp="1"/>
          </p:cNvSpPr>
          <p:nvPr>
            <p:ph type="ftr" sz="quarter" idx="3"/>
          </p:nvPr>
        </p:nvSpPr>
        <p:spPr>
          <a:xfrm>
            <a:off x="1343025" y="6375400"/>
            <a:ext cx="2895600" cy="273050"/>
          </a:xfrm>
          <a:prstGeom prst="rect">
            <a:avLst/>
          </a:prstGeom>
        </p:spPr>
        <p:txBody>
          <a:bodyPr vert="horz" lIns="91440" tIns="45720" rIns="91440" bIns="45720" rtlCol="0" anchor="b"/>
          <a:lstStyle>
            <a:lvl1pPr algn="l" fontAlgn="auto">
              <a:spcBef>
                <a:spcPts val="0"/>
              </a:spcBef>
              <a:spcAft>
                <a:spcPts val="0"/>
              </a:spcAft>
              <a:defRPr sz="1000" smtClean="0">
                <a:solidFill>
                  <a:schemeClr val="accent4"/>
                </a:solidFill>
                <a:latin typeface="Arial"/>
                <a:ea typeface="+mn-ea"/>
                <a:cs typeface="Arial"/>
              </a:defRPr>
            </a:lvl1pPr>
          </a:lstStyle>
          <a:p>
            <a:pPr>
              <a:defRPr/>
            </a:pPr>
            <a:r>
              <a:rPr lang="en-US" smtClean="0"/>
              <a:t>Recycling Expo Berlin, Kurppa</a:t>
            </a:r>
            <a:endParaRPr lang="en-US" dirty="0"/>
          </a:p>
        </p:txBody>
      </p:sp>
      <p:pic>
        <p:nvPicPr>
          <p:cNvPr id="13" name="Picture 12"/>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1" name="Subtitle 2"/>
          <p:cNvSpPr>
            <a:spLocks noGrp="1"/>
          </p:cNvSpPr>
          <p:nvPr>
            <p:ph type="subTitle" idx="1"/>
          </p:nvPr>
        </p:nvSpPr>
        <p:spPr>
          <a:xfrm>
            <a:off x="471982" y="2819526"/>
            <a:ext cx="6015892" cy="849703"/>
          </a:xfrm>
          <a:ln>
            <a:noFill/>
          </a:ln>
        </p:spPr>
        <p:txBody>
          <a:bodyPr rtlCol="0">
            <a:normAutofit/>
          </a:bodyPr>
          <a:lstStyle>
            <a:lvl1pPr>
              <a:defRPr lang="en-US" sz="2000" dirty="0">
                <a:solidFill>
                  <a:schemeClr val="accent3"/>
                </a:solidFill>
                <a:effectLst/>
              </a:defRPr>
            </a:lvl1pPr>
          </a:lstStyle>
          <a:p>
            <a:pPr lvl="0"/>
            <a:r>
              <a:rPr lang="fi-FI" noProof="0" smtClean="0"/>
              <a:t>Muokkaa alaotsikon perustyyliä napsautt.</a:t>
            </a:r>
            <a:endParaRPr lang="en-GB" noProof="0" dirty="0"/>
          </a:p>
        </p:txBody>
      </p:sp>
      <p:sp>
        <p:nvSpPr>
          <p:cNvPr id="12" name="Title 1"/>
          <p:cNvSpPr>
            <a:spLocks noGrp="1"/>
          </p:cNvSpPr>
          <p:nvPr>
            <p:ph type="ctrTitle"/>
          </p:nvPr>
        </p:nvSpPr>
        <p:spPr>
          <a:xfrm>
            <a:off x="471982" y="845027"/>
            <a:ext cx="6427326" cy="1878718"/>
          </a:xfrm>
          <a:ln>
            <a:noFill/>
          </a:ln>
        </p:spPr>
        <p:txBody>
          <a:bodyPr rtlCol="0" anchor="ctr" anchorCtr="0">
            <a:normAutofit/>
          </a:bodyPr>
          <a:lstStyle>
            <a:lvl1pPr>
              <a:defRPr lang="en-US" sz="3800" dirty="0">
                <a:solidFill>
                  <a:schemeClr val="accent6"/>
                </a:solidFill>
                <a:effectLst/>
                <a:ea typeface="+mn-ea"/>
              </a:defRPr>
            </a:lvl1pPr>
          </a:lstStyle>
          <a:p>
            <a:pPr lvl="0"/>
            <a:r>
              <a:rPr lang="fi-FI" noProof="0" smtClean="0"/>
              <a:t>Muokkaa perustyyl. napsautt.</a:t>
            </a:r>
            <a:endParaRPr lang="en-GB" noProof="0" dirty="0"/>
          </a:p>
        </p:txBody>
      </p:sp>
      <p:sp>
        <p:nvSpPr>
          <p:cNvPr id="10" name="Tekstikehys 9"/>
          <p:cNvSpPr txBox="1"/>
          <p:nvPr userDrawn="1"/>
        </p:nvSpPr>
        <p:spPr>
          <a:xfrm>
            <a:off x="5222789" y="6375400"/>
            <a:ext cx="2365461" cy="246221"/>
          </a:xfrm>
          <a:prstGeom prst="rect">
            <a:avLst/>
          </a:prstGeom>
          <a:noFill/>
        </p:spPr>
        <p:txBody>
          <a:bodyPr wrap="square" rtlCol="0">
            <a:spAutoFit/>
          </a:bodyPr>
          <a:lstStyle/>
          <a:p>
            <a:r>
              <a:rPr lang="fi-FI" sz="1000" dirty="0" smtClean="0">
                <a:solidFill>
                  <a:schemeClr val="bg1"/>
                </a:solidFill>
              </a:rPr>
              <a:t>© Natural Resources</a:t>
            </a:r>
            <a:r>
              <a:rPr lang="fi-FI" sz="1000" baseline="0" dirty="0" smtClean="0">
                <a:solidFill>
                  <a:schemeClr val="bg1"/>
                </a:solidFill>
              </a:rPr>
              <a:t> Institute Finland</a:t>
            </a:r>
            <a:endParaRPr lang="fi-FI" sz="1000" dirty="0">
              <a:solidFill>
                <a:schemeClr val="bg1"/>
              </a:solidFill>
            </a:endParaRPr>
          </a:p>
        </p:txBody>
      </p:sp>
      <p:pic>
        <p:nvPicPr>
          <p:cNvPr id="14" name="Picture 13"/>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689600" y="5652000"/>
            <a:ext cx="1224000" cy="1095523"/>
          </a:xfrm>
          <a:prstGeom prst="rect">
            <a:avLst/>
          </a:prstGeom>
        </p:spPr>
      </p:pic>
    </p:spTree>
    <p:extLst>
      <p:ext uri="{BB962C8B-B14F-4D97-AF65-F5344CB8AC3E}">
        <p14:creationId xmlns:p14="http://schemas.microsoft.com/office/powerpoint/2010/main" val="7316212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6_LUKE - Title Slide 3">
    <p:spTree>
      <p:nvGrpSpPr>
        <p:cNvPr id="1" name=""/>
        <p:cNvGrpSpPr/>
        <p:nvPr/>
      </p:nvGrpSpPr>
      <p:grpSpPr>
        <a:xfrm>
          <a:off x="0" y="0"/>
          <a:ext cx="0" cy="0"/>
          <a:chOff x="0" y="0"/>
          <a:chExt cx="0" cy="0"/>
        </a:xfrm>
      </p:grpSpPr>
      <p:sp>
        <p:nvSpPr>
          <p:cNvPr id="21" name="Slide Number Placeholder 6"/>
          <p:cNvSpPr>
            <a:spLocks noGrp="1"/>
          </p:cNvSpPr>
          <p:nvPr>
            <p:ph type="sldNum" sz="quarter" idx="4"/>
          </p:nvPr>
        </p:nvSpPr>
        <p:spPr>
          <a:xfrm>
            <a:off x="823913" y="6375400"/>
            <a:ext cx="449262" cy="273050"/>
          </a:xfrm>
          <a:prstGeom prst="rect">
            <a:avLst/>
          </a:prstGeom>
        </p:spPr>
        <p:txBody>
          <a:bodyPr vert="horz" lIns="91440" tIns="45720" rIns="91440" bIns="45720" rtlCol="0" anchor="b"/>
          <a:lstStyle>
            <a:lvl1pPr algn="l" fontAlgn="auto">
              <a:spcBef>
                <a:spcPts val="0"/>
              </a:spcBef>
              <a:spcAft>
                <a:spcPts val="0"/>
              </a:spcAft>
              <a:defRPr sz="1000" b="1" smtClean="0">
                <a:solidFill>
                  <a:srgbClr val="FFFFFF"/>
                </a:solidFill>
                <a:latin typeface="Arial"/>
                <a:ea typeface="+mn-ea"/>
                <a:cs typeface="Arial"/>
              </a:defRPr>
            </a:lvl1pPr>
          </a:lstStyle>
          <a:p>
            <a:pPr>
              <a:defRPr/>
            </a:pPr>
            <a:fld id="{E1797392-CB8F-D94C-93BD-D41FDF9A981B}" type="slidenum">
              <a:rPr lang="en-US" smtClean="0"/>
              <a:pPr>
                <a:defRPr/>
              </a:pPr>
              <a:t>‹#›</a:t>
            </a:fld>
            <a:endParaRPr lang="en-US" dirty="0"/>
          </a:p>
        </p:txBody>
      </p:sp>
      <p:sp>
        <p:nvSpPr>
          <p:cNvPr id="19" name="Date Placeholder 3"/>
          <p:cNvSpPr>
            <a:spLocks noGrp="1"/>
          </p:cNvSpPr>
          <p:nvPr>
            <p:ph type="dt" sz="half" idx="2"/>
          </p:nvPr>
        </p:nvSpPr>
        <p:spPr>
          <a:xfrm>
            <a:off x="4298950" y="6375400"/>
            <a:ext cx="1401763" cy="273050"/>
          </a:xfrm>
          <a:prstGeom prst="rect">
            <a:avLst/>
          </a:prstGeom>
        </p:spPr>
        <p:txBody>
          <a:bodyPr vert="horz" lIns="91440" tIns="45720" rIns="91440" bIns="45720" rtlCol="0" anchor="b"/>
          <a:lstStyle>
            <a:lvl1pPr algn="l" fontAlgn="auto">
              <a:spcBef>
                <a:spcPts val="0"/>
              </a:spcBef>
              <a:spcAft>
                <a:spcPts val="0"/>
              </a:spcAft>
              <a:defRPr sz="1000" dirty="0">
                <a:solidFill>
                  <a:srgbClr val="FFFFFF"/>
                </a:solidFill>
                <a:latin typeface="Arial"/>
                <a:ea typeface="+mn-ea"/>
                <a:cs typeface="Arial"/>
              </a:defRPr>
            </a:lvl1pPr>
          </a:lstStyle>
          <a:p>
            <a:pPr>
              <a:defRPr/>
            </a:pPr>
            <a:fld id="{5208879C-3AD2-4BBA-8D86-EC14D3F8231B}" type="datetime1">
              <a:rPr lang="fi-FI" smtClean="0"/>
              <a:t>26.7.2016</a:t>
            </a:fld>
            <a:endParaRPr lang="en-US"/>
          </a:p>
        </p:txBody>
      </p:sp>
      <p:sp>
        <p:nvSpPr>
          <p:cNvPr id="20" name="Footer Placeholder 4"/>
          <p:cNvSpPr>
            <a:spLocks noGrp="1"/>
          </p:cNvSpPr>
          <p:nvPr>
            <p:ph type="ftr" sz="quarter" idx="3"/>
          </p:nvPr>
        </p:nvSpPr>
        <p:spPr>
          <a:xfrm>
            <a:off x="1343025" y="6375400"/>
            <a:ext cx="2895600" cy="273050"/>
          </a:xfrm>
          <a:prstGeom prst="rect">
            <a:avLst/>
          </a:prstGeom>
        </p:spPr>
        <p:txBody>
          <a:bodyPr vert="horz" lIns="91440" tIns="45720" rIns="91440" bIns="45720" rtlCol="0" anchor="b"/>
          <a:lstStyle>
            <a:lvl1pPr algn="l" fontAlgn="auto">
              <a:spcBef>
                <a:spcPts val="0"/>
              </a:spcBef>
              <a:spcAft>
                <a:spcPts val="0"/>
              </a:spcAft>
              <a:defRPr sz="1000" smtClean="0">
                <a:solidFill>
                  <a:srgbClr val="FFFFFF"/>
                </a:solidFill>
                <a:latin typeface="Arial"/>
                <a:ea typeface="+mn-ea"/>
                <a:cs typeface="Arial"/>
              </a:defRPr>
            </a:lvl1pPr>
          </a:lstStyle>
          <a:p>
            <a:pPr>
              <a:defRPr/>
            </a:pPr>
            <a:r>
              <a:rPr lang="en-US" smtClean="0"/>
              <a:t>Recycling Expo Berlin, Kurppa</a:t>
            </a:r>
            <a:endParaRPr lang="en-US" dirty="0"/>
          </a:p>
        </p:txBody>
      </p:sp>
      <p:pic>
        <p:nvPicPr>
          <p:cNvPr id="14" name="Picture 13" descr="shutterstock_114806443.jpg"/>
          <p:cNvPicPr>
            <a:picLocks noChangeAspect="1"/>
          </p:cNvPicPr>
          <p:nvPr userDrawn="1"/>
        </p:nvPicPr>
        <p:blipFill rotWithShape="1">
          <a:blip r:embed="rId2" cstate="screen">
            <a:extLst>
              <a:ext uri="{BEBA8EAE-BF5A-486C-A8C5-ECC9F3942E4B}">
                <a14:imgProps xmlns:a14="http://schemas.microsoft.com/office/drawing/2010/main">
                  <a14:imgLayer r:embed="rId3">
                    <a14:imgEffect>
                      <a14:brightnessContrast contrast="-20000"/>
                    </a14:imgEffect>
                  </a14:imgLayer>
                </a14:imgProps>
              </a:ext>
              <a:ext uri="{28A0092B-C50C-407E-A947-70E740481C1C}">
                <a14:useLocalDpi xmlns:a14="http://schemas.microsoft.com/office/drawing/2010/main"/>
              </a:ext>
            </a:extLst>
          </a:blip>
          <a:srcRect/>
          <a:stretch/>
        </p:blipFill>
        <p:spPr>
          <a:xfrm>
            <a:off x="0" y="0"/>
            <a:ext cx="9144000" cy="6858000"/>
          </a:xfrm>
          <a:prstGeom prst="rect">
            <a:avLst/>
          </a:prstGeom>
        </p:spPr>
      </p:pic>
      <p:pic>
        <p:nvPicPr>
          <p:cNvPr id="16" name="Picture 15"/>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1" name="Subtitle 2"/>
          <p:cNvSpPr>
            <a:spLocks noGrp="1"/>
          </p:cNvSpPr>
          <p:nvPr>
            <p:ph type="subTitle" idx="1"/>
          </p:nvPr>
        </p:nvSpPr>
        <p:spPr>
          <a:xfrm>
            <a:off x="471982" y="2819526"/>
            <a:ext cx="6015892" cy="849703"/>
          </a:xfrm>
          <a:ln>
            <a:noFill/>
          </a:ln>
        </p:spPr>
        <p:txBody>
          <a:bodyPr rtlCol="0">
            <a:normAutofit/>
          </a:bodyPr>
          <a:lstStyle>
            <a:lvl1pPr>
              <a:defRPr lang="en-US" sz="2000" dirty="0">
                <a:solidFill>
                  <a:schemeClr val="bg1"/>
                </a:solidFill>
                <a:effectLst/>
              </a:defRPr>
            </a:lvl1pPr>
          </a:lstStyle>
          <a:p>
            <a:pPr lvl="0"/>
            <a:r>
              <a:rPr lang="fi-FI" noProof="0" smtClean="0"/>
              <a:t>Muokkaa alaotsikon perustyyliä napsautt.</a:t>
            </a:r>
            <a:endParaRPr lang="en-GB" noProof="0" dirty="0"/>
          </a:p>
        </p:txBody>
      </p:sp>
      <p:sp>
        <p:nvSpPr>
          <p:cNvPr id="12" name="Title 1"/>
          <p:cNvSpPr>
            <a:spLocks noGrp="1"/>
          </p:cNvSpPr>
          <p:nvPr>
            <p:ph type="ctrTitle"/>
          </p:nvPr>
        </p:nvSpPr>
        <p:spPr>
          <a:xfrm>
            <a:off x="471982" y="845027"/>
            <a:ext cx="6427326" cy="1878718"/>
          </a:xfrm>
          <a:ln>
            <a:noFill/>
          </a:ln>
        </p:spPr>
        <p:txBody>
          <a:bodyPr rtlCol="0" anchor="ctr" anchorCtr="0">
            <a:normAutofit/>
          </a:bodyPr>
          <a:lstStyle>
            <a:lvl1pPr>
              <a:defRPr lang="en-US" sz="3800" dirty="0">
                <a:solidFill>
                  <a:schemeClr val="accent6"/>
                </a:solidFill>
                <a:effectLst/>
                <a:ea typeface="+mn-ea"/>
              </a:defRPr>
            </a:lvl1pPr>
          </a:lstStyle>
          <a:p>
            <a:pPr lvl="0"/>
            <a:r>
              <a:rPr lang="fi-FI" noProof="0" smtClean="0"/>
              <a:t>Muokkaa perustyyl. napsautt.</a:t>
            </a:r>
            <a:endParaRPr lang="en-GB" noProof="0" dirty="0"/>
          </a:p>
        </p:txBody>
      </p:sp>
      <p:sp>
        <p:nvSpPr>
          <p:cNvPr id="13" name="Tekstikehys 9"/>
          <p:cNvSpPr txBox="1"/>
          <p:nvPr userDrawn="1"/>
        </p:nvSpPr>
        <p:spPr>
          <a:xfrm>
            <a:off x="5222789" y="6375400"/>
            <a:ext cx="2365462" cy="272758"/>
          </a:xfrm>
          <a:prstGeom prst="rect">
            <a:avLst/>
          </a:prstGeom>
          <a:noFill/>
        </p:spPr>
        <p:txBody>
          <a:bodyPr wrap="square" tIns="72000" rtlCol="0">
            <a:spAutoFit/>
          </a:bodyPr>
          <a:lstStyle/>
          <a:p>
            <a:r>
              <a:rPr lang="fi-FI" sz="1000" dirty="0" smtClean="0">
                <a:solidFill>
                  <a:schemeClr val="tx1">
                    <a:lumMod val="60000"/>
                    <a:lumOff val="40000"/>
                  </a:schemeClr>
                </a:solidFill>
              </a:rPr>
              <a:t>© Natural Resources</a:t>
            </a:r>
            <a:r>
              <a:rPr lang="fi-FI" sz="1000" baseline="0" dirty="0" smtClean="0">
                <a:solidFill>
                  <a:schemeClr val="tx1">
                    <a:lumMod val="60000"/>
                    <a:lumOff val="40000"/>
                  </a:schemeClr>
                </a:solidFill>
              </a:rPr>
              <a:t> Institute Finland</a:t>
            </a:r>
            <a:endParaRPr lang="fi-FI" sz="1000" dirty="0">
              <a:solidFill>
                <a:schemeClr val="tx1">
                  <a:lumMod val="60000"/>
                  <a:lumOff val="40000"/>
                </a:schemeClr>
              </a:solidFill>
            </a:endParaRPr>
          </a:p>
        </p:txBody>
      </p:sp>
      <p:pic>
        <p:nvPicPr>
          <p:cNvPr id="15" name="Picture 14"/>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7689600" y="5652000"/>
            <a:ext cx="1224000" cy="1095521"/>
          </a:xfrm>
          <a:prstGeom prst="rect">
            <a:avLst/>
          </a:prstGeom>
        </p:spPr>
      </p:pic>
    </p:spTree>
    <p:extLst>
      <p:ext uri="{BB962C8B-B14F-4D97-AF65-F5344CB8AC3E}">
        <p14:creationId xmlns:p14="http://schemas.microsoft.com/office/powerpoint/2010/main" val="17658458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7_LUKE - Title Slide 3">
    <p:spTree>
      <p:nvGrpSpPr>
        <p:cNvPr id="1" name=""/>
        <p:cNvGrpSpPr/>
        <p:nvPr/>
      </p:nvGrpSpPr>
      <p:grpSpPr>
        <a:xfrm>
          <a:off x="0" y="0"/>
          <a:ext cx="0" cy="0"/>
          <a:chOff x="0" y="0"/>
          <a:chExt cx="0" cy="0"/>
        </a:xfrm>
      </p:grpSpPr>
      <p:sp>
        <p:nvSpPr>
          <p:cNvPr id="21" name="Slide Number Placeholder 6"/>
          <p:cNvSpPr>
            <a:spLocks noGrp="1"/>
          </p:cNvSpPr>
          <p:nvPr>
            <p:ph type="sldNum" sz="quarter" idx="4"/>
          </p:nvPr>
        </p:nvSpPr>
        <p:spPr>
          <a:xfrm>
            <a:off x="823913" y="6375400"/>
            <a:ext cx="449262" cy="273050"/>
          </a:xfrm>
          <a:prstGeom prst="rect">
            <a:avLst/>
          </a:prstGeom>
        </p:spPr>
        <p:txBody>
          <a:bodyPr vert="horz" lIns="91440" tIns="45720" rIns="91440" bIns="45720" rtlCol="0" anchor="b"/>
          <a:lstStyle>
            <a:lvl1pPr algn="l" fontAlgn="auto">
              <a:spcBef>
                <a:spcPts val="0"/>
              </a:spcBef>
              <a:spcAft>
                <a:spcPts val="0"/>
              </a:spcAft>
              <a:defRPr sz="1000" b="1" smtClean="0">
                <a:solidFill>
                  <a:srgbClr val="FFFFFF"/>
                </a:solidFill>
                <a:latin typeface="Arial"/>
                <a:ea typeface="+mn-ea"/>
                <a:cs typeface="Arial"/>
              </a:defRPr>
            </a:lvl1pPr>
          </a:lstStyle>
          <a:p>
            <a:pPr>
              <a:defRPr/>
            </a:pPr>
            <a:fld id="{E1797392-CB8F-D94C-93BD-D41FDF9A981B}" type="slidenum">
              <a:rPr lang="en-US" smtClean="0"/>
              <a:pPr>
                <a:defRPr/>
              </a:pPr>
              <a:t>‹#›</a:t>
            </a:fld>
            <a:endParaRPr lang="en-US" dirty="0"/>
          </a:p>
        </p:txBody>
      </p:sp>
      <p:sp>
        <p:nvSpPr>
          <p:cNvPr id="19" name="Date Placeholder 3"/>
          <p:cNvSpPr>
            <a:spLocks noGrp="1"/>
          </p:cNvSpPr>
          <p:nvPr>
            <p:ph type="dt" sz="half" idx="2"/>
          </p:nvPr>
        </p:nvSpPr>
        <p:spPr>
          <a:xfrm>
            <a:off x="4298950" y="6375400"/>
            <a:ext cx="1401763" cy="273050"/>
          </a:xfrm>
          <a:prstGeom prst="rect">
            <a:avLst/>
          </a:prstGeom>
        </p:spPr>
        <p:txBody>
          <a:bodyPr vert="horz" lIns="91440" tIns="45720" rIns="91440" bIns="45720" rtlCol="0" anchor="b"/>
          <a:lstStyle>
            <a:lvl1pPr algn="l" fontAlgn="auto">
              <a:spcBef>
                <a:spcPts val="0"/>
              </a:spcBef>
              <a:spcAft>
                <a:spcPts val="0"/>
              </a:spcAft>
              <a:defRPr sz="1000" dirty="0">
                <a:solidFill>
                  <a:srgbClr val="FFFFFF"/>
                </a:solidFill>
                <a:latin typeface="Arial"/>
                <a:ea typeface="+mn-ea"/>
                <a:cs typeface="Arial"/>
              </a:defRPr>
            </a:lvl1pPr>
          </a:lstStyle>
          <a:p>
            <a:pPr>
              <a:defRPr/>
            </a:pPr>
            <a:fld id="{99062DF0-A7E9-4D19-AF35-C84EC5E063E6}" type="datetime1">
              <a:rPr lang="fi-FI" smtClean="0"/>
              <a:t>26.7.2016</a:t>
            </a:fld>
            <a:endParaRPr lang="en-US"/>
          </a:p>
        </p:txBody>
      </p:sp>
      <p:sp>
        <p:nvSpPr>
          <p:cNvPr id="20" name="Footer Placeholder 4"/>
          <p:cNvSpPr>
            <a:spLocks noGrp="1"/>
          </p:cNvSpPr>
          <p:nvPr>
            <p:ph type="ftr" sz="quarter" idx="3"/>
          </p:nvPr>
        </p:nvSpPr>
        <p:spPr>
          <a:xfrm>
            <a:off x="1343025" y="6375400"/>
            <a:ext cx="2895600" cy="273050"/>
          </a:xfrm>
          <a:prstGeom prst="rect">
            <a:avLst/>
          </a:prstGeom>
        </p:spPr>
        <p:txBody>
          <a:bodyPr vert="horz" lIns="91440" tIns="45720" rIns="91440" bIns="45720" rtlCol="0" anchor="b"/>
          <a:lstStyle>
            <a:lvl1pPr algn="l" fontAlgn="auto">
              <a:spcBef>
                <a:spcPts val="0"/>
              </a:spcBef>
              <a:spcAft>
                <a:spcPts val="0"/>
              </a:spcAft>
              <a:defRPr sz="1000" smtClean="0">
                <a:solidFill>
                  <a:srgbClr val="FFFFFF"/>
                </a:solidFill>
                <a:latin typeface="Arial"/>
                <a:ea typeface="+mn-ea"/>
                <a:cs typeface="Arial"/>
              </a:defRPr>
            </a:lvl1pPr>
          </a:lstStyle>
          <a:p>
            <a:pPr>
              <a:defRPr/>
            </a:pPr>
            <a:r>
              <a:rPr lang="en-US" smtClean="0"/>
              <a:t>Recycling Expo Berlin, Kurppa</a:t>
            </a:r>
            <a:endParaRPr lang="en-US" dirty="0"/>
          </a:p>
        </p:txBody>
      </p:sp>
      <p:pic>
        <p:nvPicPr>
          <p:cNvPr id="16" name="Picture 15" descr="vesi.jpg"/>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9144000" cy="6858000"/>
          </a:xfrm>
          <a:prstGeom prst="rect">
            <a:avLst/>
          </a:prstGeom>
        </p:spPr>
      </p:pic>
      <p:pic>
        <p:nvPicPr>
          <p:cNvPr id="14" name="Picture 13"/>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1" name="Subtitle 2"/>
          <p:cNvSpPr>
            <a:spLocks noGrp="1"/>
          </p:cNvSpPr>
          <p:nvPr>
            <p:ph type="subTitle" idx="1"/>
          </p:nvPr>
        </p:nvSpPr>
        <p:spPr>
          <a:xfrm>
            <a:off x="471982" y="2819526"/>
            <a:ext cx="6015892" cy="849703"/>
          </a:xfrm>
          <a:ln>
            <a:noFill/>
          </a:ln>
        </p:spPr>
        <p:txBody>
          <a:bodyPr rtlCol="0">
            <a:normAutofit/>
          </a:bodyPr>
          <a:lstStyle>
            <a:lvl1pPr>
              <a:defRPr lang="en-US" sz="2000" dirty="0">
                <a:solidFill>
                  <a:schemeClr val="accent6"/>
                </a:solidFill>
                <a:effectLst/>
              </a:defRPr>
            </a:lvl1pPr>
          </a:lstStyle>
          <a:p>
            <a:pPr lvl="0"/>
            <a:r>
              <a:rPr lang="fi-FI" noProof="0" smtClean="0"/>
              <a:t>Muokkaa alaotsikon perustyyliä napsautt.</a:t>
            </a:r>
            <a:endParaRPr lang="en-GB" noProof="0" dirty="0"/>
          </a:p>
        </p:txBody>
      </p:sp>
      <p:sp>
        <p:nvSpPr>
          <p:cNvPr id="12" name="Title 1"/>
          <p:cNvSpPr>
            <a:spLocks noGrp="1"/>
          </p:cNvSpPr>
          <p:nvPr>
            <p:ph type="ctrTitle"/>
          </p:nvPr>
        </p:nvSpPr>
        <p:spPr>
          <a:xfrm>
            <a:off x="471982" y="845027"/>
            <a:ext cx="6427326" cy="1878718"/>
          </a:xfrm>
          <a:ln>
            <a:noFill/>
          </a:ln>
        </p:spPr>
        <p:txBody>
          <a:bodyPr rtlCol="0">
            <a:normAutofit/>
          </a:bodyPr>
          <a:lstStyle>
            <a:lvl1pPr>
              <a:defRPr lang="en-US" sz="3800" dirty="0">
                <a:solidFill>
                  <a:schemeClr val="accent1"/>
                </a:solidFill>
                <a:effectLst/>
                <a:ea typeface="+mn-ea"/>
              </a:defRPr>
            </a:lvl1pPr>
          </a:lstStyle>
          <a:p>
            <a:pPr lvl="0"/>
            <a:r>
              <a:rPr lang="fi-FI" noProof="0" smtClean="0"/>
              <a:t>Muokkaa perustyyl. napsautt.</a:t>
            </a:r>
            <a:endParaRPr lang="en-GB" noProof="0" dirty="0"/>
          </a:p>
        </p:txBody>
      </p:sp>
      <p:sp>
        <p:nvSpPr>
          <p:cNvPr id="13" name="Tekstikehys 9"/>
          <p:cNvSpPr txBox="1"/>
          <p:nvPr userDrawn="1"/>
        </p:nvSpPr>
        <p:spPr>
          <a:xfrm>
            <a:off x="5222789" y="6375400"/>
            <a:ext cx="2365462" cy="272758"/>
          </a:xfrm>
          <a:prstGeom prst="rect">
            <a:avLst/>
          </a:prstGeom>
          <a:noFill/>
        </p:spPr>
        <p:txBody>
          <a:bodyPr wrap="square" tIns="72000" rtlCol="0">
            <a:spAutoFit/>
          </a:bodyPr>
          <a:lstStyle/>
          <a:p>
            <a:r>
              <a:rPr lang="fi-FI" sz="1000" dirty="0" smtClean="0">
                <a:solidFill>
                  <a:schemeClr val="tx1">
                    <a:lumMod val="60000"/>
                    <a:lumOff val="40000"/>
                  </a:schemeClr>
                </a:solidFill>
              </a:rPr>
              <a:t>© Natural Resources</a:t>
            </a:r>
            <a:r>
              <a:rPr lang="fi-FI" sz="1000" baseline="0" dirty="0" smtClean="0">
                <a:solidFill>
                  <a:schemeClr val="tx1">
                    <a:lumMod val="60000"/>
                    <a:lumOff val="40000"/>
                  </a:schemeClr>
                </a:solidFill>
              </a:rPr>
              <a:t> Institute Finland</a:t>
            </a:r>
            <a:endParaRPr lang="fi-FI" sz="1000" dirty="0">
              <a:solidFill>
                <a:schemeClr val="tx1">
                  <a:lumMod val="60000"/>
                  <a:lumOff val="40000"/>
                </a:schemeClr>
              </a:solidFill>
            </a:endParaRPr>
          </a:p>
        </p:txBody>
      </p:sp>
      <p:pic>
        <p:nvPicPr>
          <p:cNvPr id="15" name="Picture 14"/>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7689600" y="5652000"/>
            <a:ext cx="1224000" cy="1095521"/>
          </a:xfrm>
          <a:prstGeom prst="rect">
            <a:avLst/>
          </a:prstGeom>
        </p:spPr>
      </p:pic>
    </p:spTree>
    <p:extLst>
      <p:ext uri="{BB962C8B-B14F-4D97-AF65-F5344CB8AC3E}">
        <p14:creationId xmlns:p14="http://schemas.microsoft.com/office/powerpoint/2010/main" val="41074071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0_LUKE - Title Slide 3">
    <p:spTree>
      <p:nvGrpSpPr>
        <p:cNvPr id="1" name=""/>
        <p:cNvGrpSpPr/>
        <p:nvPr/>
      </p:nvGrpSpPr>
      <p:grpSpPr>
        <a:xfrm>
          <a:off x="0" y="0"/>
          <a:ext cx="0" cy="0"/>
          <a:chOff x="0" y="0"/>
          <a:chExt cx="0" cy="0"/>
        </a:xfrm>
      </p:grpSpPr>
      <p:sp>
        <p:nvSpPr>
          <p:cNvPr id="21" name="Slide Number Placeholder 6"/>
          <p:cNvSpPr>
            <a:spLocks noGrp="1"/>
          </p:cNvSpPr>
          <p:nvPr>
            <p:ph type="sldNum" sz="quarter" idx="4"/>
          </p:nvPr>
        </p:nvSpPr>
        <p:spPr>
          <a:xfrm>
            <a:off x="823913" y="6375400"/>
            <a:ext cx="449262" cy="273050"/>
          </a:xfrm>
          <a:prstGeom prst="rect">
            <a:avLst/>
          </a:prstGeom>
        </p:spPr>
        <p:txBody>
          <a:bodyPr vert="horz" lIns="91440" tIns="45720" rIns="91440" bIns="45720" rtlCol="0" anchor="b"/>
          <a:lstStyle>
            <a:lvl1pPr algn="l" fontAlgn="auto">
              <a:spcBef>
                <a:spcPts val="0"/>
              </a:spcBef>
              <a:spcAft>
                <a:spcPts val="0"/>
              </a:spcAft>
              <a:defRPr sz="1000" b="1" smtClean="0">
                <a:solidFill>
                  <a:srgbClr val="FFFFFF"/>
                </a:solidFill>
                <a:latin typeface="Arial"/>
                <a:ea typeface="+mn-ea"/>
                <a:cs typeface="Arial"/>
              </a:defRPr>
            </a:lvl1pPr>
          </a:lstStyle>
          <a:p>
            <a:pPr>
              <a:defRPr/>
            </a:pPr>
            <a:fld id="{E1797392-CB8F-D94C-93BD-D41FDF9A981B}" type="slidenum">
              <a:rPr lang="en-US" smtClean="0"/>
              <a:pPr>
                <a:defRPr/>
              </a:pPr>
              <a:t>‹#›</a:t>
            </a:fld>
            <a:endParaRPr lang="en-US" dirty="0"/>
          </a:p>
        </p:txBody>
      </p:sp>
      <p:sp>
        <p:nvSpPr>
          <p:cNvPr id="19" name="Date Placeholder 3"/>
          <p:cNvSpPr>
            <a:spLocks noGrp="1"/>
          </p:cNvSpPr>
          <p:nvPr>
            <p:ph type="dt" sz="half" idx="2"/>
          </p:nvPr>
        </p:nvSpPr>
        <p:spPr>
          <a:xfrm>
            <a:off x="4298950" y="6375400"/>
            <a:ext cx="1401763" cy="273050"/>
          </a:xfrm>
          <a:prstGeom prst="rect">
            <a:avLst/>
          </a:prstGeom>
        </p:spPr>
        <p:txBody>
          <a:bodyPr vert="horz" lIns="91440" tIns="45720" rIns="91440" bIns="45720" rtlCol="0" anchor="b"/>
          <a:lstStyle>
            <a:lvl1pPr algn="l" fontAlgn="auto">
              <a:spcBef>
                <a:spcPts val="0"/>
              </a:spcBef>
              <a:spcAft>
                <a:spcPts val="0"/>
              </a:spcAft>
              <a:defRPr sz="1000" dirty="0">
                <a:solidFill>
                  <a:srgbClr val="FFFFFF"/>
                </a:solidFill>
                <a:latin typeface="Arial"/>
                <a:ea typeface="+mn-ea"/>
                <a:cs typeface="Arial"/>
              </a:defRPr>
            </a:lvl1pPr>
          </a:lstStyle>
          <a:p>
            <a:pPr>
              <a:defRPr/>
            </a:pPr>
            <a:fld id="{22172589-AFCD-4392-ABB1-4049AB39BDAC}" type="datetime1">
              <a:rPr lang="fi-FI" smtClean="0"/>
              <a:t>26.7.2016</a:t>
            </a:fld>
            <a:endParaRPr lang="en-US"/>
          </a:p>
        </p:txBody>
      </p:sp>
      <p:sp>
        <p:nvSpPr>
          <p:cNvPr id="20" name="Footer Placeholder 4"/>
          <p:cNvSpPr>
            <a:spLocks noGrp="1"/>
          </p:cNvSpPr>
          <p:nvPr>
            <p:ph type="ftr" sz="quarter" idx="3"/>
          </p:nvPr>
        </p:nvSpPr>
        <p:spPr>
          <a:xfrm>
            <a:off x="1343025" y="6375400"/>
            <a:ext cx="2895600" cy="273050"/>
          </a:xfrm>
          <a:prstGeom prst="rect">
            <a:avLst/>
          </a:prstGeom>
        </p:spPr>
        <p:txBody>
          <a:bodyPr vert="horz" lIns="91440" tIns="45720" rIns="91440" bIns="45720" rtlCol="0" anchor="b"/>
          <a:lstStyle>
            <a:lvl1pPr algn="l" fontAlgn="auto">
              <a:spcBef>
                <a:spcPts val="0"/>
              </a:spcBef>
              <a:spcAft>
                <a:spcPts val="0"/>
              </a:spcAft>
              <a:defRPr sz="1000" smtClean="0">
                <a:solidFill>
                  <a:srgbClr val="FFFFFF"/>
                </a:solidFill>
                <a:latin typeface="Arial"/>
                <a:ea typeface="+mn-ea"/>
                <a:cs typeface="Arial"/>
              </a:defRPr>
            </a:lvl1pPr>
          </a:lstStyle>
          <a:p>
            <a:pPr>
              <a:defRPr/>
            </a:pPr>
            <a:r>
              <a:rPr lang="en-US" smtClean="0"/>
              <a:t>Recycling Expo Berlin, Kurppa</a:t>
            </a:r>
            <a:endParaRPr lang="en-US" dirty="0"/>
          </a:p>
        </p:txBody>
      </p:sp>
      <p:pic>
        <p:nvPicPr>
          <p:cNvPr id="14" name="Picture 13" descr="Turkki lo res.jpg"/>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9144000" cy="6858000"/>
          </a:xfrm>
          <a:prstGeom prst="rect">
            <a:avLst/>
          </a:prstGeom>
        </p:spPr>
      </p:pic>
      <p:pic>
        <p:nvPicPr>
          <p:cNvPr id="16" name="Picture 15"/>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1" name="Subtitle 2"/>
          <p:cNvSpPr>
            <a:spLocks noGrp="1"/>
          </p:cNvSpPr>
          <p:nvPr>
            <p:ph type="subTitle" idx="1"/>
          </p:nvPr>
        </p:nvSpPr>
        <p:spPr>
          <a:xfrm>
            <a:off x="471982" y="2819526"/>
            <a:ext cx="6015892" cy="849703"/>
          </a:xfrm>
          <a:ln>
            <a:noFill/>
          </a:ln>
        </p:spPr>
        <p:txBody>
          <a:bodyPr rtlCol="0">
            <a:normAutofit/>
          </a:bodyPr>
          <a:lstStyle>
            <a:lvl1pPr>
              <a:defRPr lang="en-US" sz="2000" dirty="0">
                <a:solidFill>
                  <a:schemeClr val="bg1"/>
                </a:solidFill>
                <a:effectLst/>
              </a:defRPr>
            </a:lvl1pPr>
          </a:lstStyle>
          <a:p>
            <a:pPr lvl="0"/>
            <a:r>
              <a:rPr lang="fi-FI" noProof="0" smtClean="0"/>
              <a:t>Muokkaa alaotsikon perustyyliä napsautt.</a:t>
            </a:r>
            <a:endParaRPr lang="en-GB" noProof="0" dirty="0"/>
          </a:p>
        </p:txBody>
      </p:sp>
      <p:sp>
        <p:nvSpPr>
          <p:cNvPr id="12" name="Title 1"/>
          <p:cNvSpPr>
            <a:spLocks noGrp="1"/>
          </p:cNvSpPr>
          <p:nvPr>
            <p:ph type="ctrTitle"/>
          </p:nvPr>
        </p:nvSpPr>
        <p:spPr>
          <a:xfrm>
            <a:off x="471982" y="845027"/>
            <a:ext cx="6427326" cy="1878718"/>
          </a:xfrm>
          <a:ln>
            <a:noFill/>
          </a:ln>
        </p:spPr>
        <p:txBody>
          <a:bodyPr rtlCol="0" anchor="ctr" anchorCtr="0">
            <a:normAutofit/>
          </a:bodyPr>
          <a:lstStyle>
            <a:lvl1pPr>
              <a:defRPr lang="en-US" sz="3800" dirty="0">
                <a:solidFill>
                  <a:schemeClr val="bg1"/>
                </a:solidFill>
                <a:effectLst/>
                <a:ea typeface="+mn-ea"/>
              </a:defRPr>
            </a:lvl1pPr>
          </a:lstStyle>
          <a:p>
            <a:pPr lvl="0"/>
            <a:r>
              <a:rPr lang="fi-FI" noProof="0" smtClean="0"/>
              <a:t>Muokkaa perustyyl. napsautt.</a:t>
            </a:r>
            <a:endParaRPr lang="en-GB" noProof="0" dirty="0"/>
          </a:p>
        </p:txBody>
      </p:sp>
      <p:sp>
        <p:nvSpPr>
          <p:cNvPr id="13" name="Tekstikehys 9"/>
          <p:cNvSpPr txBox="1"/>
          <p:nvPr userDrawn="1"/>
        </p:nvSpPr>
        <p:spPr>
          <a:xfrm>
            <a:off x="5222789" y="6375400"/>
            <a:ext cx="2365462" cy="272758"/>
          </a:xfrm>
          <a:prstGeom prst="rect">
            <a:avLst/>
          </a:prstGeom>
          <a:noFill/>
        </p:spPr>
        <p:txBody>
          <a:bodyPr wrap="square" tIns="72000" rtlCol="0">
            <a:spAutoFit/>
          </a:bodyPr>
          <a:lstStyle/>
          <a:p>
            <a:r>
              <a:rPr lang="fi-FI" sz="1000" dirty="0" smtClean="0">
                <a:solidFill>
                  <a:schemeClr val="tx1">
                    <a:lumMod val="60000"/>
                    <a:lumOff val="40000"/>
                  </a:schemeClr>
                </a:solidFill>
              </a:rPr>
              <a:t>© Natural Resources</a:t>
            </a:r>
            <a:r>
              <a:rPr lang="fi-FI" sz="1000" baseline="0" dirty="0" smtClean="0">
                <a:solidFill>
                  <a:schemeClr val="tx1">
                    <a:lumMod val="60000"/>
                    <a:lumOff val="40000"/>
                  </a:schemeClr>
                </a:solidFill>
              </a:rPr>
              <a:t> Institute Finland</a:t>
            </a:r>
            <a:endParaRPr lang="fi-FI" sz="1000" dirty="0">
              <a:solidFill>
                <a:schemeClr val="tx1">
                  <a:lumMod val="60000"/>
                  <a:lumOff val="40000"/>
                </a:schemeClr>
              </a:solidFill>
            </a:endParaRPr>
          </a:p>
        </p:txBody>
      </p:sp>
      <p:pic>
        <p:nvPicPr>
          <p:cNvPr id="15" name="Picture 14"/>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7689600" y="5652000"/>
            <a:ext cx="1224000" cy="1095521"/>
          </a:xfrm>
          <a:prstGeom prst="rect">
            <a:avLst/>
          </a:prstGeom>
        </p:spPr>
      </p:pic>
    </p:spTree>
    <p:extLst>
      <p:ext uri="{BB962C8B-B14F-4D97-AF65-F5344CB8AC3E}">
        <p14:creationId xmlns:p14="http://schemas.microsoft.com/office/powerpoint/2010/main" val="35645091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1_LUKE - Title Slide 3">
    <p:spTree>
      <p:nvGrpSpPr>
        <p:cNvPr id="1" name=""/>
        <p:cNvGrpSpPr/>
        <p:nvPr/>
      </p:nvGrpSpPr>
      <p:grpSpPr>
        <a:xfrm>
          <a:off x="0" y="0"/>
          <a:ext cx="0" cy="0"/>
          <a:chOff x="0" y="0"/>
          <a:chExt cx="0" cy="0"/>
        </a:xfrm>
      </p:grpSpPr>
      <p:sp>
        <p:nvSpPr>
          <p:cNvPr id="21" name="Slide Number Placeholder 6"/>
          <p:cNvSpPr>
            <a:spLocks noGrp="1"/>
          </p:cNvSpPr>
          <p:nvPr>
            <p:ph type="sldNum" sz="quarter" idx="4"/>
          </p:nvPr>
        </p:nvSpPr>
        <p:spPr>
          <a:xfrm>
            <a:off x="823913" y="6375400"/>
            <a:ext cx="449262" cy="273050"/>
          </a:xfrm>
          <a:prstGeom prst="rect">
            <a:avLst/>
          </a:prstGeom>
        </p:spPr>
        <p:txBody>
          <a:bodyPr vert="horz" lIns="91440" tIns="45720" rIns="91440" bIns="45720" rtlCol="0" anchor="b"/>
          <a:lstStyle>
            <a:lvl1pPr algn="l" fontAlgn="auto">
              <a:spcBef>
                <a:spcPts val="0"/>
              </a:spcBef>
              <a:spcAft>
                <a:spcPts val="0"/>
              </a:spcAft>
              <a:defRPr sz="1000" b="1" smtClean="0">
                <a:solidFill>
                  <a:srgbClr val="FFFFFF"/>
                </a:solidFill>
                <a:latin typeface="Arial"/>
                <a:ea typeface="+mn-ea"/>
                <a:cs typeface="Arial"/>
              </a:defRPr>
            </a:lvl1pPr>
          </a:lstStyle>
          <a:p>
            <a:pPr>
              <a:defRPr/>
            </a:pPr>
            <a:fld id="{E1797392-CB8F-D94C-93BD-D41FDF9A981B}" type="slidenum">
              <a:rPr lang="en-US" smtClean="0"/>
              <a:pPr>
                <a:defRPr/>
              </a:pPr>
              <a:t>‹#›</a:t>
            </a:fld>
            <a:endParaRPr lang="en-US" dirty="0"/>
          </a:p>
        </p:txBody>
      </p:sp>
      <p:sp>
        <p:nvSpPr>
          <p:cNvPr id="19" name="Date Placeholder 3"/>
          <p:cNvSpPr>
            <a:spLocks noGrp="1"/>
          </p:cNvSpPr>
          <p:nvPr>
            <p:ph type="dt" sz="half" idx="2"/>
          </p:nvPr>
        </p:nvSpPr>
        <p:spPr>
          <a:xfrm>
            <a:off x="4298950" y="6375400"/>
            <a:ext cx="1401763" cy="273050"/>
          </a:xfrm>
          <a:prstGeom prst="rect">
            <a:avLst/>
          </a:prstGeom>
        </p:spPr>
        <p:txBody>
          <a:bodyPr vert="horz" lIns="91440" tIns="45720" rIns="91440" bIns="45720" rtlCol="0" anchor="b"/>
          <a:lstStyle>
            <a:lvl1pPr algn="l" fontAlgn="auto">
              <a:spcBef>
                <a:spcPts val="0"/>
              </a:spcBef>
              <a:spcAft>
                <a:spcPts val="0"/>
              </a:spcAft>
              <a:defRPr sz="1000" dirty="0">
                <a:solidFill>
                  <a:srgbClr val="FFFFFF"/>
                </a:solidFill>
                <a:latin typeface="Arial"/>
                <a:ea typeface="+mn-ea"/>
                <a:cs typeface="Arial"/>
              </a:defRPr>
            </a:lvl1pPr>
          </a:lstStyle>
          <a:p>
            <a:pPr>
              <a:defRPr/>
            </a:pPr>
            <a:fld id="{26A5859C-9D9F-47B5-8699-145B3D9EFE34}" type="datetime1">
              <a:rPr lang="fi-FI" smtClean="0"/>
              <a:t>26.7.2016</a:t>
            </a:fld>
            <a:endParaRPr lang="en-US"/>
          </a:p>
        </p:txBody>
      </p:sp>
      <p:sp>
        <p:nvSpPr>
          <p:cNvPr id="20" name="Footer Placeholder 4"/>
          <p:cNvSpPr>
            <a:spLocks noGrp="1"/>
          </p:cNvSpPr>
          <p:nvPr>
            <p:ph type="ftr" sz="quarter" idx="3"/>
          </p:nvPr>
        </p:nvSpPr>
        <p:spPr>
          <a:xfrm>
            <a:off x="1343025" y="6375400"/>
            <a:ext cx="2895600" cy="273050"/>
          </a:xfrm>
          <a:prstGeom prst="rect">
            <a:avLst/>
          </a:prstGeom>
        </p:spPr>
        <p:txBody>
          <a:bodyPr vert="horz" lIns="91440" tIns="45720" rIns="91440" bIns="45720" rtlCol="0" anchor="b"/>
          <a:lstStyle>
            <a:lvl1pPr algn="l" fontAlgn="auto">
              <a:spcBef>
                <a:spcPts val="0"/>
              </a:spcBef>
              <a:spcAft>
                <a:spcPts val="0"/>
              </a:spcAft>
              <a:defRPr sz="1000" smtClean="0">
                <a:solidFill>
                  <a:srgbClr val="FFFFFF"/>
                </a:solidFill>
                <a:latin typeface="Arial"/>
                <a:ea typeface="+mn-ea"/>
                <a:cs typeface="Arial"/>
              </a:defRPr>
            </a:lvl1pPr>
          </a:lstStyle>
          <a:p>
            <a:pPr>
              <a:defRPr/>
            </a:pPr>
            <a:r>
              <a:rPr lang="en-US" smtClean="0"/>
              <a:t>Recycling Expo Berlin, Kurppa</a:t>
            </a:r>
            <a:endParaRPr lang="en-US" dirty="0"/>
          </a:p>
        </p:txBody>
      </p:sp>
      <p:pic>
        <p:nvPicPr>
          <p:cNvPr id="2" name="Picture 1" descr="lehtivihreä.jpg"/>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flipH="1">
            <a:off x="0" y="0"/>
            <a:ext cx="7526736" cy="6857999"/>
          </a:xfrm>
          <a:prstGeom prst="rect">
            <a:avLst/>
          </a:prstGeom>
        </p:spPr>
      </p:pic>
      <p:pic>
        <p:nvPicPr>
          <p:cNvPr id="14" name="Picture 13"/>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1" name="Subtitle 2"/>
          <p:cNvSpPr>
            <a:spLocks noGrp="1"/>
          </p:cNvSpPr>
          <p:nvPr>
            <p:ph type="subTitle" idx="1"/>
          </p:nvPr>
        </p:nvSpPr>
        <p:spPr>
          <a:xfrm>
            <a:off x="471982" y="2819526"/>
            <a:ext cx="6015892" cy="849703"/>
          </a:xfrm>
          <a:ln>
            <a:noFill/>
          </a:ln>
        </p:spPr>
        <p:txBody>
          <a:bodyPr rtlCol="0">
            <a:normAutofit/>
          </a:bodyPr>
          <a:lstStyle>
            <a:lvl1pPr>
              <a:defRPr lang="en-US" sz="2000" dirty="0">
                <a:solidFill>
                  <a:schemeClr val="bg1"/>
                </a:solidFill>
                <a:effectLst/>
              </a:defRPr>
            </a:lvl1pPr>
          </a:lstStyle>
          <a:p>
            <a:pPr lvl="0"/>
            <a:r>
              <a:rPr lang="fi-FI" noProof="0" smtClean="0"/>
              <a:t>Muokkaa alaotsikon perustyyliä napsautt.</a:t>
            </a:r>
            <a:endParaRPr lang="en-GB" noProof="0" dirty="0"/>
          </a:p>
        </p:txBody>
      </p:sp>
      <p:sp>
        <p:nvSpPr>
          <p:cNvPr id="12" name="Title 1"/>
          <p:cNvSpPr>
            <a:spLocks noGrp="1"/>
          </p:cNvSpPr>
          <p:nvPr>
            <p:ph type="ctrTitle"/>
          </p:nvPr>
        </p:nvSpPr>
        <p:spPr>
          <a:xfrm>
            <a:off x="471982" y="845027"/>
            <a:ext cx="6427326" cy="1878718"/>
          </a:xfrm>
          <a:ln>
            <a:noFill/>
          </a:ln>
        </p:spPr>
        <p:txBody>
          <a:bodyPr rtlCol="0" anchor="ctr" anchorCtr="0">
            <a:normAutofit/>
          </a:bodyPr>
          <a:lstStyle>
            <a:lvl1pPr>
              <a:defRPr lang="en-US" sz="3800" dirty="0">
                <a:solidFill>
                  <a:schemeClr val="bg1"/>
                </a:solidFill>
                <a:effectLst/>
                <a:ea typeface="+mn-ea"/>
              </a:defRPr>
            </a:lvl1pPr>
          </a:lstStyle>
          <a:p>
            <a:pPr lvl="0"/>
            <a:r>
              <a:rPr lang="fi-FI" noProof="0" smtClean="0"/>
              <a:t>Muokkaa perustyyl. napsautt.</a:t>
            </a:r>
            <a:endParaRPr lang="en-GB" noProof="0" dirty="0"/>
          </a:p>
        </p:txBody>
      </p:sp>
      <p:sp>
        <p:nvSpPr>
          <p:cNvPr id="13" name="Tekstikehys 9"/>
          <p:cNvSpPr txBox="1"/>
          <p:nvPr userDrawn="1"/>
        </p:nvSpPr>
        <p:spPr>
          <a:xfrm>
            <a:off x="5222789" y="6375400"/>
            <a:ext cx="2365462" cy="272758"/>
          </a:xfrm>
          <a:prstGeom prst="rect">
            <a:avLst/>
          </a:prstGeom>
          <a:noFill/>
        </p:spPr>
        <p:txBody>
          <a:bodyPr wrap="square" tIns="72000" rtlCol="0">
            <a:spAutoFit/>
          </a:bodyPr>
          <a:lstStyle/>
          <a:p>
            <a:r>
              <a:rPr lang="fi-FI" sz="1000" dirty="0" smtClean="0">
                <a:solidFill>
                  <a:schemeClr val="tx1">
                    <a:lumMod val="60000"/>
                    <a:lumOff val="40000"/>
                  </a:schemeClr>
                </a:solidFill>
              </a:rPr>
              <a:t>© Natural Resources</a:t>
            </a:r>
            <a:r>
              <a:rPr lang="fi-FI" sz="1000" baseline="0" dirty="0" smtClean="0">
                <a:solidFill>
                  <a:schemeClr val="tx1">
                    <a:lumMod val="60000"/>
                    <a:lumOff val="40000"/>
                  </a:schemeClr>
                </a:solidFill>
              </a:rPr>
              <a:t> Institute Finland</a:t>
            </a:r>
            <a:endParaRPr lang="fi-FI" sz="1000" dirty="0">
              <a:solidFill>
                <a:schemeClr val="tx1">
                  <a:lumMod val="60000"/>
                  <a:lumOff val="40000"/>
                </a:schemeClr>
              </a:solidFill>
            </a:endParaRPr>
          </a:p>
        </p:txBody>
      </p:sp>
      <p:pic>
        <p:nvPicPr>
          <p:cNvPr id="15" name="Picture 14"/>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7689600" y="5652000"/>
            <a:ext cx="1224000" cy="1095521"/>
          </a:xfrm>
          <a:prstGeom prst="rect">
            <a:avLst/>
          </a:prstGeom>
        </p:spPr>
      </p:pic>
    </p:spTree>
    <p:extLst>
      <p:ext uri="{BB962C8B-B14F-4D97-AF65-F5344CB8AC3E}">
        <p14:creationId xmlns:p14="http://schemas.microsoft.com/office/powerpoint/2010/main" val="3999846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2_LUKE - Title Slide 3">
    <p:spTree>
      <p:nvGrpSpPr>
        <p:cNvPr id="1" name=""/>
        <p:cNvGrpSpPr/>
        <p:nvPr/>
      </p:nvGrpSpPr>
      <p:grpSpPr>
        <a:xfrm>
          <a:off x="0" y="0"/>
          <a:ext cx="0" cy="0"/>
          <a:chOff x="0" y="0"/>
          <a:chExt cx="0" cy="0"/>
        </a:xfrm>
      </p:grpSpPr>
      <p:sp>
        <p:nvSpPr>
          <p:cNvPr id="21" name="Slide Number Placeholder 6"/>
          <p:cNvSpPr>
            <a:spLocks noGrp="1"/>
          </p:cNvSpPr>
          <p:nvPr>
            <p:ph type="sldNum" sz="quarter" idx="4"/>
          </p:nvPr>
        </p:nvSpPr>
        <p:spPr>
          <a:xfrm>
            <a:off x="823913" y="6375400"/>
            <a:ext cx="449262" cy="273050"/>
          </a:xfrm>
          <a:prstGeom prst="rect">
            <a:avLst/>
          </a:prstGeom>
        </p:spPr>
        <p:txBody>
          <a:bodyPr vert="horz" lIns="91440" tIns="45720" rIns="91440" bIns="45720" rtlCol="0" anchor="b"/>
          <a:lstStyle>
            <a:lvl1pPr algn="l" fontAlgn="auto">
              <a:spcBef>
                <a:spcPts val="0"/>
              </a:spcBef>
              <a:spcAft>
                <a:spcPts val="0"/>
              </a:spcAft>
              <a:defRPr sz="1000" b="1" smtClean="0">
                <a:solidFill>
                  <a:srgbClr val="FFFFFF"/>
                </a:solidFill>
                <a:latin typeface="Arial"/>
                <a:ea typeface="+mn-ea"/>
                <a:cs typeface="Arial"/>
              </a:defRPr>
            </a:lvl1pPr>
          </a:lstStyle>
          <a:p>
            <a:pPr>
              <a:defRPr/>
            </a:pPr>
            <a:fld id="{E1797392-CB8F-D94C-93BD-D41FDF9A981B}" type="slidenum">
              <a:rPr lang="en-US" smtClean="0"/>
              <a:pPr>
                <a:defRPr/>
              </a:pPr>
              <a:t>‹#›</a:t>
            </a:fld>
            <a:endParaRPr lang="en-US" dirty="0"/>
          </a:p>
        </p:txBody>
      </p:sp>
      <p:sp>
        <p:nvSpPr>
          <p:cNvPr id="19" name="Date Placeholder 3"/>
          <p:cNvSpPr>
            <a:spLocks noGrp="1"/>
          </p:cNvSpPr>
          <p:nvPr>
            <p:ph type="dt" sz="half" idx="2"/>
          </p:nvPr>
        </p:nvSpPr>
        <p:spPr>
          <a:xfrm>
            <a:off x="4298950" y="6375400"/>
            <a:ext cx="1401763" cy="273050"/>
          </a:xfrm>
          <a:prstGeom prst="rect">
            <a:avLst/>
          </a:prstGeom>
        </p:spPr>
        <p:txBody>
          <a:bodyPr vert="horz" lIns="91440" tIns="45720" rIns="91440" bIns="45720" rtlCol="0" anchor="b"/>
          <a:lstStyle>
            <a:lvl1pPr algn="l" fontAlgn="auto">
              <a:spcBef>
                <a:spcPts val="0"/>
              </a:spcBef>
              <a:spcAft>
                <a:spcPts val="0"/>
              </a:spcAft>
              <a:defRPr sz="1000" dirty="0">
                <a:solidFill>
                  <a:srgbClr val="FFFFFF"/>
                </a:solidFill>
                <a:latin typeface="Arial"/>
                <a:ea typeface="+mn-ea"/>
                <a:cs typeface="Arial"/>
              </a:defRPr>
            </a:lvl1pPr>
          </a:lstStyle>
          <a:p>
            <a:pPr>
              <a:defRPr/>
            </a:pPr>
            <a:fld id="{91E9E0C0-D16B-4583-8709-9F832D578FD6}" type="datetime1">
              <a:rPr lang="fi-FI" smtClean="0"/>
              <a:t>26.7.2016</a:t>
            </a:fld>
            <a:endParaRPr lang="en-US"/>
          </a:p>
        </p:txBody>
      </p:sp>
      <p:sp>
        <p:nvSpPr>
          <p:cNvPr id="20" name="Footer Placeholder 4"/>
          <p:cNvSpPr>
            <a:spLocks noGrp="1"/>
          </p:cNvSpPr>
          <p:nvPr>
            <p:ph type="ftr" sz="quarter" idx="3"/>
          </p:nvPr>
        </p:nvSpPr>
        <p:spPr>
          <a:xfrm>
            <a:off x="1343025" y="6375400"/>
            <a:ext cx="2895600" cy="273050"/>
          </a:xfrm>
          <a:prstGeom prst="rect">
            <a:avLst/>
          </a:prstGeom>
        </p:spPr>
        <p:txBody>
          <a:bodyPr vert="horz" lIns="91440" tIns="45720" rIns="91440" bIns="45720" rtlCol="0" anchor="b"/>
          <a:lstStyle>
            <a:lvl1pPr algn="l" fontAlgn="auto">
              <a:spcBef>
                <a:spcPts val="0"/>
              </a:spcBef>
              <a:spcAft>
                <a:spcPts val="0"/>
              </a:spcAft>
              <a:defRPr sz="1000" smtClean="0">
                <a:solidFill>
                  <a:srgbClr val="FFFFFF"/>
                </a:solidFill>
                <a:latin typeface="Arial"/>
                <a:ea typeface="+mn-ea"/>
                <a:cs typeface="Arial"/>
              </a:defRPr>
            </a:lvl1pPr>
          </a:lstStyle>
          <a:p>
            <a:pPr>
              <a:defRPr/>
            </a:pPr>
            <a:r>
              <a:rPr lang="en-US" smtClean="0"/>
              <a:t>Recycling Expo Berlin, Kurppa</a:t>
            </a:r>
            <a:endParaRPr lang="en-US" dirty="0"/>
          </a:p>
        </p:txBody>
      </p:sp>
      <p:pic>
        <p:nvPicPr>
          <p:cNvPr id="2" name="Picture 1"/>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flipH="1">
            <a:off x="0" y="3604"/>
            <a:ext cx="7526736" cy="6850791"/>
          </a:xfrm>
          <a:prstGeom prst="rect">
            <a:avLst/>
          </a:prstGeom>
        </p:spPr>
      </p:pic>
      <p:pic>
        <p:nvPicPr>
          <p:cNvPr id="14" name="Picture 13"/>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0" y="3604"/>
            <a:ext cx="9144000" cy="6858000"/>
          </a:xfrm>
          <a:prstGeom prst="rect">
            <a:avLst/>
          </a:prstGeom>
        </p:spPr>
      </p:pic>
      <p:sp>
        <p:nvSpPr>
          <p:cNvPr id="11" name="Subtitle 2"/>
          <p:cNvSpPr>
            <a:spLocks noGrp="1"/>
          </p:cNvSpPr>
          <p:nvPr>
            <p:ph type="subTitle" idx="1"/>
          </p:nvPr>
        </p:nvSpPr>
        <p:spPr>
          <a:xfrm>
            <a:off x="471982" y="2819526"/>
            <a:ext cx="6015892" cy="849703"/>
          </a:xfrm>
          <a:ln>
            <a:noFill/>
          </a:ln>
        </p:spPr>
        <p:txBody>
          <a:bodyPr rtlCol="0">
            <a:normAutofit/>
          </a:bodyPr>
          <a:lstStyle>
            <a:lvl1pPr>
              <a:defRPr lang="en-US" sz="2000" dirty="0">
                <a:solidFill>
                  <a:schemeClr val="bg1"/>
                </a:solidFill>
                <a:effectLst/>
              </a:defRPr>
            </a:lvl1pPr>
          </a:lstStyle>
          <a:p>
            <a:pPr lvl="0"/>
            <a:r>
              <a:rPr lang="fi-FI" noProof="0" smtClean="0"/>
              <a:t>Muokkaa alaotsikon perustyyliä napsautt.</a:t>
            </a:r>
            <a:endParaRPr lang="en-GB" noProof="0" dirty="0"/>
          </a:p>
        </p:txBody>
      </p:sp>
      <p:sp>
        <p:nvSpPr>
          <p:cNvPr id="12" name="Title 1"/>
          <p:cNvSpPr>
            <a:spLocks noGrp="1"/>
          </p:cNvSpPr>
          <p:nvPr>
            <p:ph type="ctrTitle"/>
          </p:nvPr>
        </p:nvSpPr>
        <p:spPr>
          <a:xfrm>
            <a:off x="471982" y="845027"/>
            <a:ext cx="6427326" cy="1878718"/>
          </a:xfrm>
          <a:ln>
            <a:noFill/>
          </a:ln>
        </p:spPr>
        <p:txBody>
          <a:bodyPr rtlCol="0" anchor="ctr" anchorCtr="0">
            <a:normAutofit/>
          </a:bodyPr>
          <a:lstStyle>
            <a:lvl1pPr>
              <a:defRPr lang="en-US" sz="3800" dirty="0">
                <a:solidFill>
                  <a:schemeClr val="bg1"/>
                </a:solidFill>
                <a:effectLst/>
                <a:ea typeface="+mn-ea"/>
              </a:defRPr>
            </a:lvl1pPr>
          </a:lstStyle>
          <a:p>
            <a:pPr lvl="0"/>
            <a:r>
              <a:rPr lang="fi-FI" noProof="0" smtClean="0"/>
              <a:t>Muokkaa perustyyl. napsautt.</a:t>
            </a:r>
            <a:endParaRPr lang="en-GB" noProof="0" dirty="0"/>
          </a:p>
        </p:txBody>
      </p:sp>
      <p:sp>
        <p:nvSpPr>
          <p:cNvPr id="13" name="Tekstikehys 9"/>
          <p:cNvSpPr txBox="1"/>
          <p:nvPr userDrawn="1"/>
        </p:nvSpPr>
        <p:spPr>
          <a:xfrm>
            <a:off x="5222789" y="6375400"/>
            <a:ext cx="2365462" cy="272758"/>
          </a:xfrm>
          <a:prstGeom prst="rect">
            <a:avLst/>
          </a:prstGeom>
          <a:noFill/>
        </p:spPr>
        <p:txBody>
          <a:bodyPr wrap="square" tIns="72000" rtlCol="0">
            <a:spAutoFit/>
          </a:bodyPr>
          <a:lstStyle/>
          <a:p>
            <a:r>
              <a:rPr lang="fi-FI" sz="1000" dirty="0" smtClean="0">
                <a:solidFill>
                  <a:schemeClr val="tx1">
                    <a:lumMod val="60000"/>
                    <a:lumOff val="40000"/>
                  </a:schemeClr>
                </a:solidFill>
              </a:rPr>
              <a:t>© Natural Resources</a:t>
            </a:r>
            <a:r>
              <a:rPr lang="fi-FI" sz="1000" baseline="0" dirty="0" smtClean="0">
                <a:solidFill>
                  <a:schemeClr val="tx1">
                    <a:lumMod val="60000"/>
                    <a:lumOff val="40000"/>
                  </a:schemeClr>
                </a:solidFill>
              </a:rPr>
              <a:t> Institute Finland</a:t>
            </a:r>
            <a:endParaRPr lang="fi-FI" sz="1000" dirty="0">
              <a:solidFill>
                <a:schemeClr val="tx1">
                  <a:lumMod val="60000"/>
                  <a:lumOff val="40000"/>
                </a:schemeClr>
              </a:solidFill>
            </a:endParaRPr>
          </a:p>
        </p:txBody>
      </p:sp>
      <p:pic>
        <p:nvPicPr>
          <p:cNvPr id="15" name="Picture 14"/>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7689600" y="5652000"/>
            <a:ext cx="1224000" cy="1095521"/>
          </a:xfrm>
          <a:prstGeom prst="rect">
            <a:avLst/>
          </a:prstGeom>
        </p:spPr>
      </p:pic>
    </p:spTree>
    <p:extLst>
      <p:ext uri="{BB962C8B-B14F-4D97-AF65-F5344CB8AC3E}">
        <p14:creationId xmlns:p14="http://schemas.microsoft.com/office/powerpoint/2010/main" val="27418612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9_LUKE - Title Slide 3">
    <p:spTree>
      <p:nvGrpSpPr>
        <p:cNvPr id="1" name=""/>
        <p:cNvGrpSpPr/>
        <p:nvPr/>
      </p:nvGrpSpPr>
      <p:grpSpPr>
        <a:xfrm>
          <a:off x="0" y="0"/>
          <a:ext cx="0" cy="0"/>
          <a:chOff x="0" y="0"/>
          <a:chExt cx="0" cy="0"/>
        </a:xfrm>
      </p:grpSpPr>
      <p:pic>
        <p:nvPicPr>
          <p:cNvPr id="15" name="Picture 14"/>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2029" y="0"/>
            <a:ext cx="9139941" cy="6857999"/>
          </a:xfrm>
          <a:prstGeom prst="rect">
            <a:avLst/>
          </a:prstGeom>
        </p:spPr>
      </p:pic>
      <p:sp>
        <p:nvSpPr>
          <p:cNvPr id="21" name="Slide Number Placeholder 6"/>
          <p:cNvSpPr>
            <a:spLocks noGrp="1"/>
          </p:cNvSpPr>
          <p:nvPr>
            <p:ph type="sldNum" sz="quarter" idx="4"/>
          </p:nvPr>
        </p:nvSpPr>
        <p:spPr>
          <a:xfrm>
            <a:off x="823913" y="6375400"/>
            <a:ext cx="449262" cy="273050"/>
          </a:xfrm>
          <a:prstGeom prst="rect">
            <a:avLst/>
          </a:prstGeom>
        </p:spPr>
        <p:txBody>
          <a:bodyPr vert="horz" lIns="91440" tIns="45720" rIns="91440" bIns="45720" rtlCol="0" anchor="b"/>
          <a:lstStyle>
            <a:lvl1pPr algn="l" fontAlgn="auto">
              <a:spcBef>
                <a:spcPts val="0"/>
              </a:spcBef>
              <a:spcAft>
                <a:spcPts val="0"/>
              </a:spcAft>
              <a:defRPr sz="1000" b="1" smtClean="0">
                <a:solidFill>
                  <a:schemeClr val="tx1">
                    <a:tint val="75000"/>
                  </a:schemeClr>
                </a:solidFill>
                <a:latin typeface="Arial"/>
                <a:ea typeface="+mn-ea"/>
                <a:cs typeface="Arial"/>
              </a:defRPr>
            </a:lvl1pPr>
          </a:lstStyle>
          <a:p>
            <a:pPr>
              <a:defRPr/>
            </a:pPr>
            <a:fld id="{E1797392-CB8F-D94C-93BD-D41FDF9A981B}" type="slidenum">
              <a:rPr lang="en-US"/>
              <a:pPr>
                <a:defRPr/>
              </a:pPr>
              <a:t>‹#›</a:t>
            </a:fld>
            <a:endParaRPr lang="en-US" dirty="0"/>
          </a:p>
        </p:txBody>
      </p:sp>
      <p:sp>
        <p:nvSpPr>
          <p:cNvPr id="19" name="Date Placeholder 3"/>
          <p:cNvSpPr>
            <a:spLocks noGrp="1"/>
          </p:cNvSpPr>
          <p:nvPr>
            <p:ph type="dt" sz="half" idx="2"/>
          </p:nvPr>
        </p:nvSpPr>
        <p:spPr>
          <a:xfrm>
            <a:off x="4238625" y="6375400"/>
            <a:ext cx="926500" cy="273050"/>
          </a:xfrm>
          <a:prstGeom prst="rect">
            <a:avLst/>
          </a:prstGeom>
        </p:spPr>
        <p:txBody>
          <a:bodyPr vert="horz" lIns="91440" tIns="45720" rIns="91440" bIns="45720" rtlCol="0" anchor="b"/>
          <a:lstStyle>
            <a:lvl1pPr algn="l" fontAlgn="auto">
              <a:spcBef>
                <a:spcPts val="0"/>
              </a:spcBef>
              <a:spcAft>
                <a:spcPts val="0"/>
              </a:spcAft>
              <a:defRPr sz="1000" dirty="0">
                <a:solidFill>
                  <a:schemeClr val="tx1">
                    <a:tint val="75000"/>
                  </a:schemeClr>
                </a:solidFill>
                <a:latin typeface="Arial"/>
                <a:ea typeface="+mn-ea"/>
                <a:cs typeface="Arial"/>
              </a:defRPr>
            </a:lvl1pPr>
          </a:lstStyle>
          <a:p>
            <a:pPr>
              <a:defRPr/>
            </a:pPr>
            <a:fld id="{B65B0C82-B7A2-4A29-8A0F-6FDCF8D08A13}" type="datetime1">
              <a:rPr lang="fi-FI" smtClean="0"/>
              <a:t>26.7.2016</a:t>
            </a:fld>
            <a:endParaRPr lang="en-US" dirty="0"/>
          </a:p>
        </p:txBody>
      </p:sp>
      <p:sp>
        <p:nvSpPr>
          <p:cNvPr id="20" name="Footer Placeholder 4"/>
          <p:cNvSpPr>
            <a:spLocks noGrp="1"/>
          </p:cNvSpPr>
          <p:nvPr>
            <p:ph type="ftr" sz="quarter" idx="3"/>
          </p:nvPr>
        </p:nvSpPr>
        <p:spPr>
          <a:xfrm>
            <a:off x="1343025" y="6375400"/>
            <a:ext cx="2895600" cy="273050"/>
          </a:xfrm>
          <a:prstGeom prst="rect">
            <a:avLst/>
          </a:prstGeom>
        </p:spPr>
        <p:txBody>
          <a:bodyPr vert="horz" lIns="91440" tIns="45720" rIns="91440" bIns="45720" rtlCol="0" anchor="b"/>
          <a:lstStyle>
            <a:lvl1pPr algn="l" fontAlgn="auto">
              <a:spcBef>
                <a:spcPts val="0"/>
              </a:spcBef>
              <a:spcAft>
                <a:spcPts val="0"/>
              </a:spcAft>
              <a:defRPr sz="1000" smtClean="0">
                <a:solidFill>
                  <a:schemeClr val="tx1">
                    <a:tint val="75000"/>
                  </a:schemeClr>
                </a:solidFill>
                <a:latin typeface="Arial"/>
                <a:ea typeface="+mn-ea"/>
                <a:cs typeface="Arial"/>
              </a:defRPr>
            </a:lvl1pPr>
          </a:lstStyle>
          <a:p>
            <a:pPr>
              <a:defRPr/>
            </a:pPr>
            <a:r>
              <a:rPr lang="en-US" smtClean="0"/>
              <a:t>Recycling Expo Berlin, Kurppa</a:t>
            </a:r>
            <a:endParaRPr lang="en-US" dirty="0"/>
          </a:p>
        </p:txBody>
      </p:sp>
      <p:sp>
        <p:nvSpPr>
          <p:cNvPr id="11" name="Subtitle 2"/>
          <p:cNvSpPr>
            <a:spLocks noGrp="1"/>
          </p:cNvSpPr>
          <p:nvPr>
            <p:ph type="subTitle" idx="1"/>
          </p:nvPr>
        </p:nvSpPr>
        <p:spPr>
          <a:xfrm>
            <a:off x="471982" y="2819526"/>
            <a:ext cx="6015892" cy="849703"/>
          </a:xfrm>
          <a:ln>
            <a:noFill/>
          </a:ln>
        </p:spPr>
        <p:txBody>
          <a:bodyPr rtlCol="0">
            <a:normAutofit/>
          </a:bodyPr>
          <a:lstStyle>
            <a:lvl1pPr>
              <a:defRPr lang="en-US" sz="2000" dirty="0">
                <a:solidFill>
                  <a:schemeClr val="accent6"/>
                </a:solidFill>
                <a:effectLst/>
              </a:defRPr>
            </a:lvl1pPr>
          </a:lstStyle>
          <a:p>
            <a:pPr lvl="0"/>
            <a:r>
              <a:rPr lang="fi-FI" noProof="0" smtClean="0"/>
              <a:t>Muokkaa alaotsikon perustyyliä napsautt.</a:t>
            </a:r>
            <a:endParaRPr lang="en-GB" noProof="0" dirty="0"/>
          </a:p>
        </p:txBody>
      </p:sp>
      <p:sp>
        <p:nvSpPr>
          <p:cNvPr id="12" name="Title 1"/>
          <p:cNvSpPr>
            <a:spLocks noGrp="1"/>
          </p:cNvSpPr>
          <p:nvPr>
            <p:ph type="ctrTitle"/>
          </p:nvPr>
        </p:nvSpPr>
        <p:spPr>
          <a:xfrm>
            <a:off x="471982" y="845027"/>
            <a:ext cx="6427326" cy="1878718"/>
          </a:xfrm>
          <a:ln>
            <a:noFill/>
          </a:ln>
        </p:spPr>
        <p:txBody>
          <a:bodyPr rtlCol="0">
            <a:normAutofit/>
          </a:bodyPr>
          <a:lstStyle>
            <a:lvl1pPr>
              <a:defRPr lang="en-US" sz="3800" dirty="0">
                <a:solidFill>
                  <a:schemeClr val="accent1"/>
                </a:solidFill>
                <a:effectLst/>
                <a:ea typeface="+mn-ea"/>
              </a:defRPr>
            </a:lvl1pPr>
          </a:lstStyle>
          <a:p>
            <a:pPr lvl="0"/>
            <a:r>
              <a:rPr lang="fi-FI" noProof="0" smtClean="0"/>
              <a:t>Muokkaa perustyyl. napsautt.</a:t>
            </a:r>
            <a:endParaRPr lang="en-GB" noProof="0" dirty="0"/>
          </a:p>
        </p:txBody>
      </p:sp>
      <p:sp>
        <p:nvSpPr>
          <p:cNvPr id="10" name="Tekstikehys 9"/>
          <p:cNvSpPr txBox="1"/>
          <p:nvPr userDrawn="1"/>
        </p:nvSpPr>
        <p:spPr>
          <a:xfrm>
            <a:off x="5222789" y="6375400"/>
            <a:ext cx="2365462" cy="272758"/>
          </a:xfrm>
          <a:prstGeom prst="rect">
            <a:avLst/>
          </a:prstGeom>
          <a:noFill/>
        </p:spPr>
        <p:txBody>
          <a:bodyPr wrap="square" tIns="72000" rtlCol="0">
            <a:spAutoFit/>
          </a:bodyPr>
          <a:lstStyle/>
          <a:p>
            <a:r>
              <a:rPr lang="fi-FI" sz="1000" dirty="0" smtClean="0">
                <a:solidFill>
                  <a:schemeClr val="tx1">
                    <a:lumMod val="60000"/>
                    <a:lumOff val="40000"/>
                  </a:schemeClr>
                </a:solidFill>
              </a:rPr>
              <a:t>© Natural Resources</a:t>
            </a:r>
            <a:r>
              <a:rPr lang="fi-FI" sz="1000" baseline="0" dirty="0" smtClean="0">
                <a:solidFill>
                  <a:schemeClr val="tx1">
                    <a:lumMod val="60000"/>
                    <a:lumOff val="40000"/>
                  </a:schemeClr>
                </a:solidFill>
              </a:rPr>
              <a:t> Institute Finland</a:t>
            </a:r>
            <a:endParaRPr lang="fi-FI" sz="1000" dirty="0">
              <a:solidFill>
                <a:schemeClr val="tx1">
                  <a:lumMod val="60000"/>
                  <a:lumOff val="40000"/>
                </a:schemeClr>
              </a:solidFill>
            </a:endParaRPr>
          </a:p>
        </p:txBody>
      </p:sp>
      <p:pic>
        <p:nvPicPr>
          <p:cNvPr id="13" name="Picture 12"/>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689600" y="5652000"/>
            <a:ext cx="1224000" cy="1095521"/>
          </a:xfrm>
          <a:prstGeom prst="rect">
            <a:avLst/>
          </a:prstGeom>
        </p:spPr>
      </p:pic>
    </p:spTree>
    <p:extLst>
      <p:ext uri="{BB962C8B-B14F-4D97-AF65-F5344CB8AC3E}">
        <p14:creationId xmlns:p14="http://schemas.microsoft.com/office/powerpoint/2010/main" val="26605967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LUKE - Section Header">
    <p:spTree>
      <p:nvGrpSpPr>
        <p:cNvPr id="1" name=""/>
        <p:cNvGrpSpPr/>
        <p:nvPr/>
      </p:nvGrpSpPr>
      <p:grpSpPr>
        <a:xfrm>
          <a:off x="0" y="0"/>
          <a:ext cx="0" cy="0"/>
          <a:chOff x="0" y="0"/>
          <a:chExt cx="0" cy="0"/>
        </a:xfrm>
      </p:grpSpPr>
      <p:sp>
        <p:nvSpPr>
          <p:cNvPr id="7" name="Rectangle 6"/>
          <p:cNvSpPr/>
          <p:nvPr/>
        </p:nvSpPr>
        <p:spPr>
          <a:xfrm>
            <a:off x="342900" y="6216650"/>
            <a:ext cx="685800" cy="64135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Title 1"/>
          <p:cNvSpPr>
            <a:spLocks noGrp="1"/>
          </p:cNvSpPr>
          <p:nvPr>
            <p:ph type="title"/>
          </p:nvPr>
        </p:nvSpPr>
        <p:spPr>
          <a:xfrm>
            <a:off x="685800" y="4224554"/>
            <a:ext cx="7608825" cy="1557394"/>
          </a:xfrm>
        </p:spPr>
        <p:txBody>
          <a:bodyPr anchor="t">
            <a:noAutofit/>
          </a:bodyPr>
          <a:lstStyle>
            <a:lvl1pPr>
              <a:defRPr sz="3500"/>
            </a:lvl1pPr>
          </a:lstStyle>
          <a:p>
            <a:r>
              <a:rPr lang="fi-FI" noProof="0" smtClean="0"/>
              <a:t>Muokkaa perustyyl. napsautt.</a:t>
            </a:r>
            <a:endParaRPr lang="en-GB" noProof="0" dirty="0"/>
          </a:p>
        </p:txBody>
      </p:sp>
      <p:sp>
        <p:nvSpPr>
          <p:cNvPr id="6" name="Text Placeholder 14"/>
          <p:cNvSpPr>
            <a:spLocks noGrp="1"/>
          </p:cNvSpPr>
          <p:nvPr>
            <p:ph type="body" sz="quarter" idx="11"/>
          </p:nvPr>
        </p:nvSpPr>
        <p:spPr>
          <a:xfrm>
            <a:off x="685800" y="6278880"/>
            <a:ext cx="6400800" cy="334889"/>
          </a:xfrm>
          <a:ln>
            <a:noFill/>
          </a:ln>
        </p:spPr>
        <p:txBody>
          <a:bodyPr anchor="b">
            <a:noAutofit/>
          </a:bodyPr>
          <a:lstStyle>
            <a:lvl1pPr marL="0" indent="0">
              <a:buNone/>
              <a:defRPr lang="en-US" sz="1400" kern="1200" dirty="0">
                <a:solidFill>
                  <a:schemeClr val="tx1"/>
                </a:solidFill>
                <a:latin typeface="Arial"/>
                <a:ea typeface="+mn-ea"/>
                <a:cs typeface="Arial"/>
              </a:defRPr>
            </a:lvl1pPr>
          </a:lstStyle>
          <a:p>
            <a:pPr lvl="0"/>
            <a:r>
              <a:rPr lang="fi-FI" noProof="0" smtClean="0"/>
              <a:t>Muokkaa tekstin perustyylejä napsauttamalla</a:t>
            </a:r>
          </a:p>
        </p:txBody>
      </p:sp>
      <p:sp>
        <p:nvSpPr>
          <p:cNvPr id="8" name="Subtitle 2"/>
          <p:cNvSpPr>
            <a:spLocks noGrp="1"/>
          </p:cNvSpPr>
          <p:nvPr>
            <p:ph type="subTitle" idx="1"/>
          </p:nvPr>
        </p:nvSpPr>
        <p:spPr>
          <a:xfrm>
            <a:off x="685800" y="3193100"/>
            <a:ext cx="6400800" cy="849703"/>
          </a:xfrm>
        </p:spPr>
        <p:txBody>
          <a:bodyPr anchor="b">
            <a:noAutofit/>
          </a:bodyPr>
          <a:lstStyle>
            <a:lvl1pPr marL="0" indent="0" algn="l">
              <a:buNone/>
              <a:defRPr sz="22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i-FI" noProof="0" smtClean="0"/>
              <a:t>Muokkaa alaotsikon perustyyliä napsautt.</a:t>
            </a:r>
            <a:endParaRPr lang="en-GB" noProof="0" dirty="0"/>
          </a:p>
        </p:txBody>
      </p:sp>
    </p:spTree>
    <p:extLst>
      <p:ext uri="{BB962C8B-B14F-4D97-AF65-F5344CB8AC3E}">
        <p14:creationId xmlns:p14="http://schemas.microsoft.com/office/powerpoint/2010/main" val="279010228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LUKE - 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noProof="0" smtClean="0"/>
              <a:t>Muokkaa perustyyl. napsautt.</a:t>
            </a:r>
            <a:endParaRPr lang="en-GB" noProof="0" dirty="0"/>
          </a:p>
        </p:txBody>
      </p:sp>
      <p:sp>
        <p:nvSpPr>
          <p:cNvPr id="3" name="Content Placeholder 2"/>
          <p:cNvSpPr>
            <a:spLocks noGrp="1"/>
          </p:cNvSpPr>
          <p:nvPr>
            <p:ph idx="1"/>
          </p:nvPr>
        </p:nvSpPr>
        <p:spPr/>
        <p:txBody>
          <a:bodyPr/>
          <a:lstStyle/>
          <a:p>
            <a:pPr lvl="0"/>
            <a:r>
              <a:rPr lang="fi-FI" noProof="0" smtClean="0"/>
              <a:t>Muokkaa tekstin perustyylejä napsauttamalla</a:t>
            </a:r>
          </a:p>
          <a:p>
            <a:pPr lvl="1"/>
            <a:r>
              <a:rPr lang="fi-FI" noProof="0" smtClean="0"/>
              <a:t>toinen taso</a:t>
            </a:r>
          </a:p>
          <a:p>
            <a:pPr lvl="2"/>
            <a:r>
              <a:rPr lang="fi-FI" noProof="0" smtClean="0"/>
              <a:t>kolmas taso</a:t>
            </a:r>
          </a:p>
          <a:p>
            <a:pPr lvl="3"/>
            <a:r>
              <a:rPr lang="fi-FI" noProof="0" smtClean="0"/>
              <a:t>neljäs taso</a:t>
            </a:r>
          </a:p>
          <a:p>
            <a:pPr lvl="4"/>
            <a:r>
              <a:rPr lang="fi-FI" noProof="0" smtClean="0"/>
              <a:t>viides taso</a:t>
            </a:r>
            <a:endParaRPr lang="en-GB" noProof="0" dirty="0"/>
          </a:p>
        </p:txBody>
      </p:sp>
      <p:sp>
        <p:nvSpPr>
          <p:cNvPr id="4" name="Slide Number Placeholder 6"/>
          <p:cNvSpPr>
            <a:spLocks noGrp="1"/>
          </p:cNvSpPr>
          <p:nvPr>
            <p:ph type="sldNum" sz="quarter" idx="10"/>
          </p:nvPr>
        </p:nvSpPr>
        <p:spPr>
          <a:xfrm>
            <a:off x="720725" y="6375400"/>
            <a:ext cx="447675" cy="273050"/>
          </a:xfrm>
        </p:spPr>
        <p:txBody>
          <a:bodyPr/>
          <a:lstStyle>
            <a:lvl1pPr algn="l">
              <a:defRPr sz="1000" b="1" smtClean="0">
                <a:solidFill>
                  <a:schemeClr val="tx1">
                    <a:tint val="75000"/>
                  </a:schemeClr>
                </a:solidFill>
                <a:latin typeface="Arial"/>
                <a:cs typeface="Arial"/>
              </a:defRPr>
            </a:lvl1pPr>
          </a:lstStyle>
          <a:p>
            <a:pPr>
              <a:defRPr/>
            </a:pPr>
            <a:fld id="{C5D265EE-EC13-2D46-8C01-7EA833CC3C84}" type="slidenum">
              <a:rPr lang="en-US"/>
              <a:pPr>
                <a:defRPr/>
              </a:pPr>
              <a:t>‹#›</a:t>
            </a:fld>
            <a:endParaRPr lang="en-US" dirty="0"/>
          </a:p>
        </p:txBody>
      </p:sp>
      <p:sp>
        <p:nvSpPr>
          <p:cNvPr id="5" name="Date Placeholder 3"/>
          <p:cNvSpPr>
            <a:spLocks noGrp="1"/>
          </p:cNvSpPr>
          <p:nvPr>
            <p:ph type="dt" sz="half" idx="11"/>
          </p:nvPr>
        </p:nvSpPr>
        <p:spPr/>
        <p:txBody>
          <a:bodyPr/>
          <a:lstStyle>
            <a:lvl1pPr algn="l">
              <a:defRPr sz="1000" dirty="0">
                <a:solidFill>
                  <a:schemeClr val="tx1">
                    <a:tint val="75000"/>
                  </a:schemeClr>
                </a:solidFill>
                <a:latin typeface="Arial"/>
                <a:cs typeface="Arial"/>
              </a:defRPr>
            </a:lvl1pPr>
          </a:lstStyle>
          <a:p>
            <a:pPr>
              <a:defRPr/>
            </a:pPr>
            <a:fld id="{49BDE80C-7BFB-4528-8D1A-58870732F275}" type="datetime1">
              <a:rPr lang="fi-FI" smtClean="0"/>
              <a:t>26.7.2016</a:t>
            </a:fld>
            <a:endParaRPr lang="en-US"/>
          </a:p>
        </p:txBody>
      </p:sp>
      <p:sp>
        <p:nvSpPr>
          <p:cNvPr id="6" name="Footer Placeholder 4"/>
          <p:cNvSpPr>
            <a:spLocks noGrp="1"/>
          </p:cNvSpPr>
          <p:nvPr>
            <p:ph type="ftr" sz="quarter" idx="12"/>
          </p:nvPr>
        </p:nvSpPr>
        <p:spPr/>
        <p:txBody>
          <a:bodyPr/>
          <a:lstStyle>
            <a:lvl1pPr algn="l">
              <a:defRPr sz="1000" smtClean="0">
                <a:solidFill>
                  <a:schemeClr val="tx1">
                    <a:tint val="75000"/>
                  </a:schemeClr>
                </a:solidFill>
                <a:latin typeface="Arial"/>
                <a:cs typeface="Arial"/>
              </a:defRPr>
            </a:lvl1pPr>
          </a:lstStyle>
          <a:p>
            <a:pPr>
              <a:defRPr/>
            </a:pPr>
            <a:r>
              <a:rPr lang="en-US" smtClean="0"/>
              <a:t>Recycling Expo Berlin, Kurppa</a:t>
            </a:r>
            <a:endParaRPr lang="en-US" dirty="0"/>
          </a:p>
        </p:txBody>
      </p:sp>
    </p:spTree>
    <p:extLst>
      <p:ext uri="{BB962C8B-B14F-4D97-AF65-F5344CB8AC3E}">
        <p14:creationId xmlns:p14="http://schemas.microsoft.com/office/powerpoint/2010/main" val="211952362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LUKE - 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fi-FI" noProof="0" smtClean="0"/>
              <a:t>Muokkaa perustyyl. napsautt.</a:t>
            </a:r>
            <a:endParaRPr lang="en-GB" noProof="0" dirty="0"/>
          </a:p>
        </p:txBody>
      </p:sp>
      <p:sp>
        <p:nvSpPr>
          <p:cNvPr id="3" name="Content Placeholder 2"/>
          <p:cNvSpPr>
            <a:spLocks noGrp="1"/>
          </p:cNvSpPr>
          <p:nvPr>
            <p:ph sz="half" idx="1"/>
          </p:nvPr>
        </p:nvSpPr>
        <p:spPr>
          <a:xfrm>
            <a:off x="720000" y="1955945"/>
            <a:ext cx="3775800" cy="4101124"/>
          </a:xfrm>
        </p:spPr>
        <p:txBody>
          <a:bodyPr>
            <a:no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fi-FI" noProof="0" smtClean="0"/>
              <a:t>Muokkaa tekstin perustyylejä napsauttamalla</a:t>
            </a:r>
          </a:p>
          <a:p>
            <a:pPr lvl="1"/>
            <a:r>
              <a:rPr lang="fi-FI" noProof="0" smtClean="0"/>
              <a:t>toinen taso</a:t>
            </a:r>
          </a:p>
          <a:p>
            <a:pPr lvl="2"/>
            <a:r>
              <a:rPr lang="fi-FI" noProof="0" smtClean="0"/>
              <a:t>kolmas taso</a:t>
            </a:r>
          </a:p>
          <a:p>
            <a:pPr lvl="3"/>
            <a:r>
              <a:rPr lang="fi-FI" noProof="0" smtClean="0"/>
              <a:t>neljäs taso</a:t>
            </a:r>
          </a:p>
          <a:p>
            <a:pPr lvl="4"/>
            <a:r>
              <a:rPr lang="fi-FI" noProof="0" smtClean="0"/>
              <a:t>viides taso</a:t>
            </a:r>
            <a:endParaRPr lang="en-GB" noProof="0" dirty="0"/>
          </a:p>
        </p:txBody>
      </p:sp>
      <p:sp>
        <p:nvSpPr>
          <p:cNvPr id="4" name="Content Placeholder 3"/>
          <p:cNvSpPr>
            <a:spLocks noGrp="1"/>
          </p:cNvSpPr>
          <p:nvPr>
            <p:ph sz="half" idx="2"/>
          </p:nvPr>
        </p:nvSpPr>
        <p:spPr>
          <a:xfrm>
            <a:off x="4648200" y="1955945"/>
            <a:ext cx="3615946" cy="4101124"/>
          </a:xfrm>
        </p:spPr>
        <p:txBody>
          <a:bodyPr>
            <a:no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fi-FI" noProof="0" smtClean="0"/>
              <a:t>Muokkaa tekstin perustyylejä napsauttamalla</a:t>
            </a:r>
          </a:p>
          <a:p>
            <a:pPr lvl="1"/>
            <a:r>
              <a:rPr lang="fi-FI" noProof="0" smtClean="0"/>
              <a:t>toinen taso</a:t>
            </a:r>
          </a:p>
          <a:p>
            <a:pPr lvl="2"/>
            <a:r>
              <a:rPr lang="fi-FI" noProof="0" smtClean="0"/>
              <a:t>kolmas taso</a:t>
            </a:r>
          </a:p>
          <a:p>
            <a:pPr lvl="3"/>
            <a:r>
              <a:rPr lang="fi-FI" noProof="0" smtClean="0"/>
              <a:t>neljäs taso</a:t>
            </a:r>
          </a:p>
          <a:p>
            <a:pPr lvl="4"/>
            <a:r>
              <a:rPr lang="fi-FI" noProof="0" smtClean="0"/>
              <a:t>viides taso</a:t>
            </a:r>
            <a:endParaRPr lang="en-GB" noProof="0" dirty="0"/>
          </a:p>
        </p:txBody>
      </p:sp>
      <p:sp>
        <p:nvSpPr>
          <p:cNvPr id="5" name="Slide Number Placeholder 6"/>
          <p:cNvSpPr>
            <a:spLocks noGrp="1"/>
          </p:cNvSpPr>
          <p:nvPr>
            <p:ph type="sldNum" sz="quarter" idx="10"/>
          </p:nvPr>
        </p:nvSpPr>
        <p:spPr>
          <a:xfrm>
            <a:off x="720725" y="6375400"/>
            <a:ext cx="447675" cy="273050"/>
          </a:xfrm>
        </p:spPr>
        <p:txBody>
          <a:bodyPr/>
          <a:lstStyle>
            <a:lvl1pPr algn="l">
              <a:defRPr sz="1000" b="1" smtClean="0">
                <a:solidFill>
                  <a:schemeClr val="tx1">
                    <a:tint val="75000"/>
                  </a:schemeClr>
                </a:solidFill>
                <a:latin typeface="Arial"/>
                <a:cs typeface="Arial"/>
              </a:defRPr>
            </a:lvl1pPr>
          </a:lstStyle>
          <a:p>
            <a:pPr>
              <a:defRPr/>
            </a:pPr>
            <a:fld id="{0CD17BD1-DF15-EF4F-B56B-946E480F0823}" type="slidenum">
              <a:rPr lang="en-US"/>
              <a:pPr>
                <a:defRPr/>
              </a:pPr>
              <a:t>‹#›</a:t>
            </a:fld>
            <a:endParaRPr lang="en-US" dirty="0"/>
          </a:p>
        </p:txBody>
      </p:sp>
      <p:sp>
        <p:nvSpPr>
          <p:cNvPr id="6" name="Date Placeholder 3"/>
          <p:cNvSpPr>
            <a:spLocks noGrp="1"/>
          </p:cNvSpPr>
          <p:nvPr>
            <p:ph type="dt" sz="half" idx="11"/>
          </p:nvPr>
        </p:nvSpPr>
        <p:spPr/>
        <p:txBody>
          <a:bodyPr/>
          <a:lstStyle>
            <a:lvl1pPr algn="l">
              <a:defRPr sz="1000" dirty="0">
                <a:solidFill>
                  <a:schemeClr val="tx1">
                    <a:tint val="75000"/>
                  </a:schemeClr>
                </a:solidFill>
                <a:latin typeface="Arial"/>
                <a:cs typeface="Arial"/>
              </a:defRPr>
            </a:lvl1pPr>
          </a:lstStyle>
          <a:p>
            <a:pPr>
              <a:defRPr/>
            </a:pPr>
            <a:fld id="{9795E6DD-B4A1-435F-86D4-830710076B79}" type="datetime1">
              <a:rPr lang="fi-FI" smtClean="0"/>
              <a:t>26.7.2016</a:t>
            </a:fld>
            <a:endParaRPr lang="en-US"/>
          </a:p>
        </p:txBody>
      </p:sp>
      <p:sp>
        <p:nvSpPr>
          <p:cNvPr id="7" name="Footer Placeholder 4"/>
          <p:cNvSpPr>
            <a:spLocks noGrp="1"/>
          </p:cNvSpPr>
          <p:nvPr>
            <p:ph type="ftr" sz="quarter" idx="12"/>
          </p:nvPr>
        </p:nvSpPr>
        <p:spPr/>
        <p:txBody>
          <a:bodyPr/>
          <a:lstStyle>
            <a:lvl1pPr algn="l">
              <a:defRPr sz="1000" smtClean="0">
                <a:solidFill>
                  <a:schemeClr val="tx1">
                    <a:tint val="75000"/>
                  </a:schemeClr>
                </a:solidFill>
                <a:latin typeface="Arial"/>
                <a:cs typeface="Arial"/>
              </a:defRPr>
            </a:lvl1pPr>
          </a:lstStyle>
          <a:p>
            <a:pPr>
              <a:defRPr/>
            </a:pPr>
            <a:r>
              <a:rPr lang="en-US" smtClean="0"/>
              <a:t>Recycling Expo Berlin, Kurppa</a:t>
            </a:r>
            <a:endParaRPr lang="en-US" dirty="0"/>
          </a:p>
        </p:txBody>
      </p:sp>
    </p:spTree>
    <p:extLst>
      <p:ext uri="{BB962C8B-B14F-4D97-AF65-F5344CB8AC3E}">
        <p14:creationId xmlns:p14="http://schemas.microsoft.com/office/powerpoint/2010/main" val="51007739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LUKE - Pictur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fi-FI" noProof="0" smtClean="0"/>
              <a:t>Muokkaa perustyyl. napsautt.</a:t>
            </a:r>
            <a:endParaRPr lang="en-GB" noProof="0" dirty="0"/>
          </a:p>
        </p:txBody>
      </p:sp>
      <p:sp>
        <p:nvSpPr>
          <p:cNvPr id="4" name="Content Placeholder 3"/>
          <p:cNvSpPr>
            <a:spLocks noGrp="1"/>
          </p:cNvSpPr>
          <p:nvPr>
            <p:ph sz="half" idx="2"/>
          </p:nvPr>
        </p:nvSpPr>
        <p:spPr>
          <a:xfrm>
            <a:off x="3409462" y="1955945"/>
            <a:ext cx="4854684" cy="4101124"/>
          </a:xfrm>
        </p:spPr>
        <p:txBody>
          <a:bodyPr>
            <a:no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fi-FI" noProof="0" smtClean="0"/>
              <a:t>Muokkaa tekstin perustyylejä napsauttamalla</a:t>
            </a:r>
          </a:p>
          <a:p>
            <a:pPr lvl="1"/>
            <a:r>
              <a:rPr lang="fi-FI" noProof="0" smtClean="0"/>
              <a:t>toinen taso</a:t>
            </a:r>
          </a:p>
          <a:p>
            <a:pPr lvl="2"/>
            <a:r>
              <a:rPr lang="fi-FI" noProof="0" smtClean="0"/>
              <a:t>kolmas taso</a:t>
            </a:r>
          </a:p>
          <a:p>
            <a:pPr lvl="3"/>
            <a:r>
              <a:rPr lang="fi-FI" noProof="0" smtClean="0"/>
              <a:t>neljäs taso</a:t>
            </a:r>
          </a:p>
          <a:p>
            <a:pPr lvl="4"/>
            <a:r>
              <a:rPr lang="fi-FI" noProof="0" smtClean="0"/>
              <a:t>viides taso</a:t>
            </a:r>
            <a:endParaRPr lang="en-GB" noProof="0" dirty="0"/>
          </a:p>
        </p:txBody>
      </p:sp>
      <p:sp>
        <p:nvSpPr>
          <p:cNvPr id="6" name="Picture Placeholder 5"/>
          <p:cNvSpPr>
            <a:spLocks noGrp="1"/>
          </p:cNvSpPr>
          <p:nvPr>
            <p:ph type="pic" sz="quarter" idx="11"/>
          </p:nvPr>
        </p:nvSpPr>
        <p:spPr>
          <a:xfrm>
            <a:off x="0" y="2073176"/>
            <a:ext cx="2979615" cy="3983892"/>
          </a:xfrm>
        </p:spPr>
        <p:txBody>
          <a:bodyPr rtlCol="0">
            <a:noAutofit/>
          </a:bodyPr>
          <a:lstStyle/>
          <a:p>
            <a:pPr lvl="0"/>
            <a:r>
              <a:rPr lang="fi-FI" noProof="0" smtClean="0"/>
              <a:t>Lisää kuva napsauttamalla kuvaketta</a:t>
            </a:r>
            <a:endParaRPr lang="en-GB" noProof="0" dirty="0"/>
          </a:p>
        </p:txBody>
      </p:sp>
      <p:sp>
        <p:nvSpPr>
          <p:cNvPr id="5" name="Slide Number Placeholder 6"/>
          <p:cNvSpPr>
            <a:spLocks noGrp="1"/>
          </p:cNvSpPr>
          <p:nvPr>
            <p:ph type="sldNum" sz="quarter" idx="12"/>
          </p:nvPr>
        </p:nvSpPr>
        <p:spPr>
          <a:xfrm>
            <a:off x="720725" y="6375400"/>
            <a:ext cx="447675" cy="273050"/>
          </a:xfrm>
        </p:spPr>
        <p:txBody>
          <a:bodyPr/>
          <a:lstStyle>
            <a:lvl1pPr algn="l">
              <a:defRPr sz="1000" b="1" smtClean="0">
                <a:solidFill>
                  <a:schemeClr val="tx1">
                    <a:tint val="75000"/>
                  </a:schemeClr>
                </a:solidFill>
                <a:latin typeface="Arial"/>
                <a:cs typeface="Arial"/>
              </a:defRPr>
            </a:lvl1pPr>
          </a:lstStyle>
          <a:p>
            <a:pPr>
              <a:defRPr/>
            </a:pPr>
            <a:fld id="{E2E461A6-A8E4-F14B-80B6-9088D875C11A}" type="slidenum">
              <a:rPr lang="en-US"/>
              <a:pPr>
                <a:defRPr/>
              </a:pPr>
              <a:t>‹#›</a:t>
            </a:fld>
            <a:endParaRPr lang="en-US" dirty="0"/>
          </a:p>
        </p:txBody>
      </p:sp>
      <p:sp>
        <p:nvSpPr>
          <p:cNvPr id="7" name="Date Placeholder 3"/>
          <p:cNvSpPr>
            <a:spLocks noGrp="1"/>
          </p:cNvSpPr>
          <p:nvPr>
            <p:ph type="dt" sz="half" idx="13"/>
          </p:nvPr>
        </p:nvSpPr>
        <p:spPr/>
        <p:txBody>
          <a:bodyPr/>
          <a:lstStyle>
            <a:lvl1pPr algn="l">
              <a:defRPr sz="1000" dirty="0">
                <a:solidFill>
                  <a:schemeClr val="tx1">
                    <a:tint val="75000"/>
                  </a:schemeClr>
                </a:solidFill>
                <a:latin typeface="Arial"/>
                <a:cs typeface="Arial"/>
              </a:defRPr>
            </a:lvl1pPr>
          </a:lstStyle>
          <a:p>
            <a:pPr>
              <a:defRPr/>
            </a:pPr>
            <a:fld id="{F6564CCB-BD6D-4984-86FF-B169A851C0DE}" type="datetime1">
              <a:rPr lang="fi-FI" smtClean="0"/>
              <a:t>26.7.2016</a:t>
            </a:fld>
            <a:endParaRPr lang="en-US"/>
          </a:p>
        </p:txBody>
      </p:sp>
      <p:sp>
        <p:nvSpPr>
          <p:cNvPr id="8" name="Footer Placeholder 4"/>
          <p:cNvSpPr>
            <a:spLocks noGrp="1"/>
          </p:cNvSpPr>
          <p:nvPr>
            <p:ph type="ftr" sz="quarter" idx="14"/>
          </p:nvPr>
        </p:nvSpPr>
        <p:spPr/>
        <p:txBody>
          <a:bodyPr/>
          <a:lstStyle>
            <a:lvl1pPr algn="l">
              <a:defRPr sz="1000" smtClean="0">
                <a:solidFill>
                  <a:schemeClr val="tx1">
                    <a:tint val="75000"/>
                  </a:schemeClr>
                </a:solidFill>
                <a:latin typeface="Arial"/>
                <a:cs typeface="Arial"/>
              </a:defRPr>
            </a:lvl1pPr>
          </a:lstStyle>
          <a:p>
            <a:pPr>
              <a:defRPr/>
            </a:pPr>
            <a:r>
              <a:rPr lang="en-US" smtClean="0"/>
              <a:t>Recycling Expo Berlin, Kurppa</a:t>
            </a:r>
            <a:endParaRPr lang="en-US" dirty="0"/>
          </a:p>
        </p:txBody>
      </p:sp>
    </p:spTree>
    <p:extLst>
      <p:ext uri="{BB962C8B-B14F-4D97-AF65-F5344CB8AC3E}">
        <p14:creationId xmlns:p14="http://schemas.microsoft.com/office/powerpoint/2010/main" val="385727922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LUKE - 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noProof="0" smtClean="0"/>
              <a:t>Muokkaa perustyyl. napsautt.</a:t>
            </a:r>
            <a:endParaRPr lang="en-GB" noProof="0" dirty="0"/>
          </a:p>
        </p:txBody>
      </p:sp>
      <p:sp>
        <p:nvSpPr>
          <p:cNvPr id="3" name="Slide Number Placeholder 6"/>
          <p:cNvSpPr>
            <a:spLocks noGrp="1"/>
          </p:cNvSpPr>
          <p:nvPr>
            <p:ph type="sldNum" sz="quarter" idx="10"/>
          </p:nvPr>
        </p:nvSpPr>
        <p:spPr>
          <a:xfrm>
            <a:off x="720725" y="6375400"/>
            <a:ext cx="447675" cy="273050"/>
          </a:xfrm>
        </p:spPr>
        <p:txBody>
          <a:bodyPr/>
          <a:lstStyle>
            <a:lvl1pPr algn="l">
              <a:defRPr sz="1000" b="1" smtClean="0">
                <a:solidFill>
                  <a:schemeClr val="tx1">
                    <a:tint val="75000"/>
                  </a:schemeClr>
                </a:solidFill>
                <a:latin typeface="Arial"/>
                <a:cs typeface="Arial"/>
              </a:defRPr>
            </a:lvl1pPr>
          </a:lstStyle>
          <a:p>
            <a:pPr>
              <a:defRPr/>
            </a:pPr>
            <a:fld id="{D53A9B35-385A-CE4A-919F-D7588C888E16}" type="slidenum">
              <a:rPr lang="en-US"/>
              <a:pPr>
                <a:defRPr/>
              </a:pPr>
              <a:t>‹#›</a:t>
            </a:fld>
            <a:endParaRPr lang="en-US" dirty="0"/>
          </a:p>
        </p:txBody>
      </p:sp>
      <p:sp>
        <p:nvSpPr>
          <p:cNvPr id="4" name="Date Placeholder 3"/>
          <p:cNvSpPr>
            <a:spLocks noGrp="1"/>
          </p:cNvSpPr>
          <p:nvPr>
            <p:ph type="dt" sz="half" idx="11"/>
          </p:nvPr>
        </p:nvSpPr>
        <p:spPr/>
        <p:txBody>
          <a:bodyPr/>
          <a:lstStyle>
            <a:lvl1pPr algn="l">
              <a:defRPr sz="1000" dirty="0">
                <a:solidFill>
                  <a:schemeClr val="tx1">
                    <a:tint val="75000"/>
                  </a:schemeClr>
                </a:solidFill>
                <a:latin typeface="Arial"/>
                <a:cs typeface="Arial"/>
              </a:defRPr>
            </a:lvl1pPr>
          </a:lstStyle>
          <a:p>
            <a:pPr>
              <a:defRPr/>
            </a:pPr>
            <a:fld id="{774FE7B8-C56C-4324-B686-A12D703B883A}" type="datetime1">
              <a:rPr lang="fi-FI" smtClean="0"/>
              <a:t>26.7.2016</a:t>
            </a:fld>
            <a:endParaRPr lang="en-US"/>
          </a:p>
        </p:txBody>
      </p:sp>
      <p:sp>
        <p:nvSpPr>
          <p:cNvPr id="5" name="Footer Placeholder 4"/>
          <p:cNvSpPr>
            <a:spLocks noGrp="1"/>
          </p:cNvSpPr>
          <p:nvPr>
            <p:ph type="ftr" sz="quarter" idx="12"/>
          </p:nvPr>
        </p:nvSpPr>
        <p:spPr/>
        <p:txBody>
          <a:bodyPr/>
          <a:lstStyle>
            <a:lvl1pPr algn="l">
              <a:defRPr sz="1000" smtClean="0">
                <a:solidFill>
                  <a:schemeClr val="tx1">
                    <a:tint val="75000"/>
                  </a:schemeClr>
                </a:solidFill>
                <a:latin typeface="Arial"/>
                <a:cs typeface="Arial"/>
              </a:defRPr>
            </a:lvl1pPr>
          </a:lstStyle>
          <a:p>
            <a:pPr>
              <a:defRPr/>
            </a:pPr>
            <a:r>
              <a:rPr lang="en-US" smtClean="0"/>
              <a:t>Recycling Expo Berlin, Kurppa</a:t>
            </a:r>
            <a:endParaRPr lang="en-US" dirty="0"/>
          </a:p>
        </p:txBody>
      </p:sp>
    </p:spTree>
    <p:extLst>
      <p:ext uri="{BB962C8B-B14F-4D97-AF65-F5344CB8AC3E}">
        <p14:creationId xmlns:p14="http://schemas.microsoft.com/office/powerpoint/2010/main" val="355929336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LUKE - Plain Slide">
    <p:spTree>
      <p:nvGrpSpPr>
        <p:cNvPr id="1" name=""/>
        <p:cNvGrpSpPr/>
        <p:nvPr/>
      </p:nvGrpSpPr>
      <p:grpSpPr>
        <a:xfrm>
          <a:off x="0" y="0"/>
          <a:ext cx="0" cy="0"/>
          <a:chOff x="0" y="0"/>
          <a:chExt cx="0" cy="0"/>
        </a:xfrm>
      </p:grpSpPr>
      <p:sp>
        <p:nvSpPr>
          <p:cNvPr id="2" name="Slide Number Placeholder 6"/>
          <p:cNvSpPr>
            <a:spLocks noGrp="1"/>
          </p:cNvSpPr>
          <p:nvPr>
            <p:ph type="sldNum" sz="quarter" idx="10"/>
          </p:nvPr>
        </p:nvSpPr>
        <p:spPr>
          <a:xfrm>
            <a:off x="720725" y="6375400"/>
            <a:ext cx="447675" cy="273050"/>
          </a:xfrm>
        </p:spPr>
        <p:txBody>
          <a:bodyPr/>
          <a:lstStyle>
            <a:lvl1pPr algn="l">
              <a:defRPr sz="1000" b="1" smtClean="0">
                <a:solidFill>
                  <a:schemeClr val="tx1">
                    <a:tint val="75000"/>
                  </a:schemeClr>
                </a:solidFill>
                <a:latin typeface="Arial"/>
                <a:cs typeface="Arial"/>
              </a:defRPr>
            </a:lvl1pPr>
          </a:lstStyle>
          <a:p>
            <a:pPr>
              <a:defRPr/>
            </a:pPr>
            <a:fld id="{D53A9B35-385A-CE4A-919F-D7588C888E16}" type="slidenum">
              <a:rPr lang="en-US"/>
              <a:pPr>
                <a:defRPr/>
              </a:pPr>
              <a:t>‹#›</a:t>
            </a:fld>
            <a:endParaRPr lang="en-US" dirty="0"/>
          </a:p>
        </p:txBody>
      </p:sp>
      <p:sp>
        <p:nvSpPr>
          <p:cNvPr id="3" name="Date Placeholder 3"/>
          <p:cNvSpPr>
            <a:spLocks noGrp="1"/>
          </p:cNvSpPr>
          <p:nvPr>
            <p:ph type="dt" sz="half" idx="11"/>
          </p:nvPr>
        </p:nvSpPr>
        <p:spPr>
          <a:xfrm>
            <a:off x="4238626" y="6375400"/>
            <a:ext cx="1008878" cy="273050"/>
          </a:xfrm>
        </p:spPr>
        <p:txBody>
          <a:bodyPr/>
          <a:lstStyle>
            <a:lvl1pPr algn="l">
              <a:defRPr sz="1000" dirty="0">
                <a:solidFill>
                  <a:schemeClr val="tx1">
                    <a:tint val="75000"/>
                  </a:schemeClr>
                </a:solidFill>
                <a:latin typeface="Arial"/>
                <a:cs typeface="Arial"/>
              </a:defRPr>
            </a:lvl1pPr>
          </a:lstStyle>
          <a:p>
            <a:pPr>
              <a:defRPr/>
            </a:pPr>
            <a:fld id="{A5C0A35B-A500-49D6-94F5-F7E85065D457}" type="datetime1">
              <a:rPr lang="fi-FI" smtClean="0"/>
              <a:t>26.7.2016</a:t>
            </a:fld>
            <a:endParaRPr lang="en-US"/>
          </a:p>
        </p:txBody>
      </p:sp>
      <p:sp>
        <p:nvSpPr>
          <p:cNvPr id="4" name="Footer Placeholder 4"/>
          <p:cNvSpPr>
            <a:spLocks noGrp="1"/>
          </p:cNvSpPr>
          <p:nvPr>
            <p:ph type="ftr" sz="quarter" idx="12"/>
          </p:nvPr>
        </p:nvSpPr>
        <p:spPr>
          <a:xfrm>
            <a:off x="1343025" y="6375400"/>
            <a:ext cx="2895600" cy="273050"/>
          </a:xfrm>
        </p:spPr>
        <p:txBody>
          <a:bodyPr/>
          <a:lstStyle>
            <a:lvl1pPr algn="l">
              <a:defRPr sz="1000" smtClean="0">
                <a:solidFill>
                  <a:schemeClr val="tx1">
                    <a:tint val="75000"/>
                  </a:schemeClr>
                </a:solidFill>
                <a:latin typeface="Arial"/>
                <a:cs typeface="Arial"/>
              </a:defRPr>
            </a:lvl1pPr>
          </a:lstStyle>
          <a:p>
            <a:pPr>
              <a:defRPr/>
            </a:pPr>
            <a:r>
              <a:rPr lang="en-US" smtClean="0"/>
              <a:t>Recycling Expo Berlin, Kurppa</a:t>
            </a:r>
            <a:endParaRPr lang="en-US" dirty="0"/>
          </a:p>
        </p:txBody>
      </p:sp>
    </p:spTree>
    <p:extLst>
      <p:ext uri="{BB962C8B-B14F-4D97-AF65-F5344CB8AC3E}">
        <p14:creationId xmlns:p14="http://schemas.microsoft.com/office/powerpoint/2010/main" val="334140467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LUKE - Final Slide">
    <p:spTree>
      <p:nvGrpSpPr>
        <p:cNvPr id="1" name=""/>
        <p:cNvGrpSpPr/>
        <p:nvPr/>
      </p:nvGrpSpPr>
      <p:grpSpPr>
        <a:xfrm>
          <a:off x="0" y="0"/>
          <a:ext cx="0" cy="0"/>
          <a:chOff x="0" y="0"/>
          <a:chExt cx="0" cy="0"/>
        </a:xfrm>
      </p:grpSpPr>
      <p:sp>
        <p:nvSpPr>
          <p:cNvPr id="2" name="Slide Number Placeholder 6"/>
          <p:cNvSpPr>
            <a:spLocks noGrp="1"/>
          </p:cNvSpPr>
          <p:nvPr>
            <p:ph type="sldNum" sz="quarter" idx="10"/>
          </p:nvPr>
        </p:nvSpPr>
        <p:spPr>
          <a:xfrm>
            <a:off x="720725" y="6375400"/>
            <a:ext cx="447675" cy="273050"/>
          </a:xfrm>
        </p:spPr>
        <p:txBody>
          <a:bodyPr/>
          <a:lstStyle>
            <a:lvl1pPr algn="l">
              <a:defRPr sz="1000" b="1" smtClean="0">
                <a:solidFill>
                  <a:srgbClr val="FFFFFF"/>
                </a:solidFill>
                <a:latin typeface="Arial"/>
                <a:cs typeface="Arial"/>
              </a:defRPr>
            </a:lvl1pPr>
          </a:lstStyle>
          <a:p>
            <a:pPr>
              <a:defRPr/>
            </a:pPr>
            <a:fld id="{D53A9B35-385A-CE4A-919F-D7588C888E16}" type="slidenum">
              <a:rPr lang="en-US" smtClean="0"/>
              <a:pPr>
                <a:defRPr/>
              </a:pPr>
              <a:t>‹#›</a:t>
            </a:fld>
            <a:endParaRPr lang="en-US" dirty="0"/>
          </a:p>
        </p:txBody>
      </p:sp>
      <p:sp>
        <p:nvSpPr>
          <p:cNvPr id="3" name="Date Placeholder 3"/>
          <p:cNvSpPr>
            <a:spLocks noGrp="1"/>
          </p:cNvSpPr>
          <p:nvPr>
            <p:ph type="dt" sz="half" idx="11"/>
          </p:nvPr>
        </p:nvSpPr>
        <p:spPr>
          <a:xfrm>
            <a:off x="4298950" y="6375400"/>
            <a:ext cx="1401763" cy="273050"/>
          </a:xfrm>
        </p:spPr>
        <p:txBody>
          <a:bodyPr/>
          <a:lstStyle>
            <a:lvl1pPr algn="l">
              <a:defRPr sz="1000" dirty="0">
                <a:solidFill>
                  <a:srgbClr val="FFFFFF"/>
                </a:solidFill>
                <a:latin typeface="Arial"/>
                <a:cs typeface="Arial"/>
              </a:defRPr>
            </a:lvl1pPr>
          </a:lstStyle>
          <a:p>
            <a:pPr>
              <a:defRPr/>
            </a:pPr>
            <a:fld id="{A6219897-9AFA-4BE0-A692-B3DF7DC095C5}" type="datetime1">
              <a:rPr lang="fi-FI" smtClean="0"/>
              <a:t>26.7.2016</a:t>
            </a:fld>
            <a:endParaRPr lang="en-US"/>
          </a:p>
        </p:txBody>
      </p:sp>
      <p:sp>
        <p:nvSpPr>
          <p:cNvPr id="4" name="Footer Placeholder 4"/>
          <p:cNvSpPr>
            <a:spLocks noGrp="1"/>
          </p:cNvSpPr>
          <p:nvPr>
            <p:ph type="ftr" sz="quarter" idx="12"/>
          </p:nvPr>
        </p:nvSpPr>
        <p:spPr>
          <a:xfrm>
            <a:off x="1343025" y="6375400"/>
            <a:ext cx="2895600" cy="273050"/>
          </a:xfrm>
        </p:spPr>
        <p:txBody>
          <a:bodyPr/>
          <a:lstStyle>
            <a:lvl1pPr algn="l">
              <a:defRPr sz="1000" smtClean="0">
                <a:solidFill>
                  <a:srgbClr val="FFFFFF"/>
                </a:solidFill>
                <a:latin typeface="Arial"/>
                <a:cs typeface="Arial"/>
              </a:defRPr>
            </a:lvl1pPr>
          </a:lstStyle>
          <a:p>
            <a:pPr>
              <a:defRPr/>
            </a:pPr>
            <a:r>
              <a:rPr lang="en-US" smtClean="0"/>
              <a:t>Recycling Expo Berlin, Kurppa</a:t>
            </a:r>
            <a:endParaRPr lang="en-US" dirty="0"/>
          </a:p>
        </p:txBody>
      </p:sp>
      <p:sp>
        <p:nvSpPr>
          <p:cNvPr id="5" name="Rectangle 4"/>
          <p:cNvSpPr/>
          <p:nvPr userDrawn="1"/>
        </p:nvSpPr>
        <p:spPr>
          <a:xfrm>
            <a:off x="0" y="0"/>
            <a:ext cx="9144000" cy="6858000"/>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7" name="Picture 6"/>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982421" y="1906114"/>
            <a:ext cx="3265200" cy="2922465"/>
          </a:xfrm>
          <a:prstGeom prst="rect">
            <a:avLst/>
          </a:prstGeom>
        </p:spPr>
      </p:pic>
    </p:spTree>
    <p:extLst>
      <p:ext uri="{BB962C8B-B14F-4D97-AF65-F5344CB8AC3E}">
        <p14:creationId xmlns:p14="http://schemas.microsoft.com/office/powerpoint/2010/main" val="340900008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Mukautettu asettelu">
    <p:spTree>
      <p:nvGrpSpPr>
        <p:cNvPr id="1" name=""/>
        <p:cNvGrpSpPr/>
        <p:nvPr/>
      </p:nvGrpSpPr>
      <p:grpSpPr>
        <a:xfrm>
          <a:off x="0" y="0"/>
          <a:ext cx="0" cy="0"/>
          <a:chOff x="0" y="0"/>
          <a:chExt cx="0" cy="0"/>
        </a:xfrm>
      </p:grpSpPr>
      <p:sp>
        <p:nvSpPr>
          <p:cNvPr id="9" name="Rectangle 8"/>
          <p:cNvSpPr/>
          <p:nvPr userDrawn="1"/>
        </p:nvSpPr>
        <p:spPr>
          <a:xfrm>
            <a:off x="0" y="0"/>
            <a:ext cx="9141970" cy="685799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0" name="Picture 9" descr="LUKE_kupla_white.png"/>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8" name="Title 1"/>
          <p:cNvSpPr txBox="1">
            <a:spLocks/>
          </p:cNvSpPr>
          <p:nvPr userDrawn="1"/>
        </p:nvSpPr>
        <p:spPr bwMode="auto">
          <a:xfrm>
            <a:off x="709633" y="845027"/>
            <a:ext cx="5989159" cy="18787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rtlCol="0" anchor="b" anchorCtr="0" compatLnSpc="1">
            <a:prstTxWarp prst="textNoShape">
              <a:avLst/>
            </a:prstTxWarp>
            <a:normAutofit/>
          </a:bodyPr>
          <a:lstStyle>
            <a:lvl1pPr algn="l" defTabSz="457200" rtl="0" eaLnBrk="1" fontAlgn="base" hangingPunct="1">
              <a:spcBef>
                <a:spcPct val="0"/>
              </a:spcBef>
              <a:spcAft>
                <a:spcPct val="0"/>
              </a:spcAft>
              <a:defRPr lang="en-US" sz="3800" kern="1200" dirty="0">
                <a:solidFill>
                  <a:schemeClr val="bg1"/>
                </a:solidFill>
                <a:effectLst/>
                <a:latin typeface="Arial"/>
                <a:ea typeface="+mn-ea"/>
                <a:cs typeface="Arial"/>
              </a:defRPr>
            </a:lvl1pPr>
            <a:lvl2pPr algn="l" defTabSz="457200" rtl="0" eaLnBrk="1" fontAlgn="base" hangingPunct="1">
              <a:spcBef>
                <a:spcPct val="0"/>
              </a:spcBef>
              <a:spcAft>
                <a:spcPct val="0"/>
              </a:spcAft>
              <a:defRPr sz="2600">
                <a:solidFill>
                  <a:schemeClr val="accent1"/>
                </a:solidFill>
                <a:latin typeface="Arial" charset="0"/>
                <a:ea typeface="ＭＳ Ｐゴシック" charset="0"/>
              </a:defRPr>
            </a:lvl2pPr>
            <a:lvl3pPr algn="l" defTabSz="457200" rtl="0" eaLnBrk="1" fontAlgn="base" hangingPunct="1">
              <a:spcBef>
                <a:spcPct val="0"/>
              </a:spcBef>
              <a:spcAft>
                <a:spcPct val="0"/>
              </a:spcAft>
              <a:defRPr sz="2600">
                <a:solidFill>
                  <a:schemeClr val="accent1"/>
                </a:solidFill>
                <a:latin typeface="Arial" charset="0"/>
                <a:ea typeface="ＭＳ Ｐゴシック" charset="0"/>
              </a:defRPr>
            </a:lvl3pPr>
            <a:lvl4pPr algn="l" defTabSz="457200" rtl="0" eaLnBrk="1" fontAlgn="base" hangingPunct="1">
              <a:spcBef>
                <a:spcPct val="0"/>
              </a:spcBef>
              <a:spcAft>
                <a:spcPct val="0"/>
              </a:spcAft>
              <a:defRPr sz="2600">
                <a:solidFill>
                  <a:schemeClr val="accent1"/>
                </a:solidFill>
                <a:latin typeface="Arial" charset="0"/>
                <a:ea typeface="ＭＳ Ｐゴシック" charset="0"/>
              </a:defRPr>
            </a:lvl4pPr>
            <a:lvl5pPr algn="l" defTabSz="457200" rtl="0" eaLnBrk="1" fontAlgn="base" hangingPunct="1">
              <a:spcBef>
                <a:spcPct val="0"/>
              </a:spcBef>
              <a:spcAft>
                <a:spcPct val="0"/>
              </a:spcAft>
              <a:defRPr sz="2600">
                <a:solidFill>
                  <a:schemeClr val="accent1"/>
                </a:solidFill>
                <a:latin typeface="Arial" charset="0"/>
                <a:ea typeface="ＭＳ Ｐゴシック" charset="0"/>
              </a:defRPr>
            </a:lvl5pPr>
            <a:lvl6pPr marL="457200" algn="l" defTabSz="457200" rtl="0" eaLnBrk="1" fontAlgn="base" hangingPunct="1">
              <a:spcBef>
                <a:spcPct val="0"/>
              </a:spcBef>
              <a:spcAft>
                <a:spcPct val="0"/>
              </a:spcAft>
              <a:defRPr sz="2600">
                <a:solidFill>
                  <a:schemeClr val="accent1"/>
                </a:solidFill>
                <a:latin typeface="Arial" charset="0"/>
                <a:ea typeface="ＭＳ Ｐゴシック" charset="0"/>
              </a:defRPr>
            </a:lvl6pPr>
            <a:lvl7pPr marL="914400" algn="l" defTabSz="457200" rtl="0" eaLnBrk="1" fontAlgn="base" hangingPunct="1">
              <a:spcBef>
                <a:spcPct val="0"/>
              </a:spcBef>
              <a:spcAft>
                <a:spcPct val="0"/>
              </a:spcAft>
              <a:defRPr sz="2600">
                <a:solidFill>
                  <a:schemeClr val="accent1"/>
                </a:solidFill>
                <a:latin typeface="Arial" charset="0"/>
                <a:ea typeface="ＭＳ Ｐゴシック" charset="0"/>
              </a:defRPr>
            </a:lvl7pPr>
            <a:lvl8pPr marL="1371600" algn="l" defTabSz="457200" rtl="0" eaLnBrk="1" fontAlgn="base" hangingPunct="1">
              <a:spcBef>
                <a:spcPct val="0"/>
              </a:spcBef>
              <a:spcAft>
                <a:spcPct val="0"/>
              </a:spcAft>
              <a:defRPr sz="2600">
                <a:solidFill>
                  <a:schemeClr val="accent1"/>
                </a:solidFill>
                <a:latin typeface="Arial" charset="0"/>
                <a:ea typeface="ＭＳ Ｐゴシック" charset="0"/>
              </a:defRPr>
            </a:lvl8pPr>
            <a:lvl9pPr marL="1828800" algn="l" defTabSz="457200" rtl="0" eaLnBrk="1" fontAlgn="base" hangingPunct="1">
              <a:spcBef>
                <a:spcPct val="0"/>
              </a:spcBef>
              <a:spcAft>
                <a:spcPct val="0"/>
              </a:spcAft>
              <a:defRPr sz="2600">
                <a:solidFill>
                  <a:schemeClr val="accent1"/>
                </a:solidFill>
                <a:latin typeface="Arial" charset="0"/>
                <a:ea typeface="ＭＳ Ｐゴシック" charset="0"/>
              </a:defRPr>
            </a:lvl9pPr>
          </a:lstStyle>
          <a:p>
            <a:r>
              <a:rPr lang="en-GB" noProof="0" dirty="0" smtClean="0"/>
              <a:t>Thank you!</a:t>
            </a:r>
            <a:endParaRPr lang="en-GB" noProof="0" dirty="0"/>
          </a:p>
        </p:txBody>
      </p:sp>
      <p:pic>
        <p:nvPicPr>
          <p:cNvPr id="2" name="Picture 1"/>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610485" y="4946076"/>
            <a:ext cx="1916244" cy="1715104"/>
          </a:xfrm>
          <a:prstGeom prst="rect">
            <a:avLst/>
          </a:prstGeom>
        </p:spPr>
      </p:pic>
    </p:spTree>
    <p:extLst>
      <p:ext uri="{BB962C8B-B14F-4D97-AF65-F5344CB8AC3E}">
        <p14:creationId xmlns:p14="http://schemas.microsoft.com/office/powerpoint/2010/main" val="31983627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ext Placeholder 2"/>
          <p:cNvSpPr>
            <a:spLocks noGrp="1"/>
          </p:cNvSpPr>
          <p:nvPr>
            <p:ph type="body" idx="1"/>
          </p:nvPr>
        </p:nvSpPr>
        <p:spPr bwMode="auto">
          <a:xfrm>
            <a:off x="720725" y="1949450"/>
            <a:ext cx="7543800" cy="411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fi-FI" noProof="0" smtClean="0"/>
              <a:t>Muokkaa tekstin perustyylejä napsauttamalla</a:t>
            </a:r>
          </a:p>
          <a:p>
            <a:pPr lvl="1"/>
            <a:r>
              <a:rPr lang="fi-FI" noProof="0" smtClean="0"/>
              <a:t>toinen taso</a:t>
            </a:r>
          </a:p>
          <a:p>
            <a:pPr lvl="2"/>
            <a:r>
              <a:rPr lang="fi-FI" noProof="0" smtClean="0"/>
              <a:t>kolmas taso</a:t>
            </a:r>
          </a:p>
          <a:p>
            <a:pPr lvl="3"/>
            <a:r>
              <a:rPr lang="fi-FI" noProof="0" smtClean="0"/>
              <a:t>neljäs taso</a:t>
            </a:r>
          </a:p>
          <a:p>
            <a:pPr lvl="4"/>
            <a:r>
              <a:rPr lang="fi-FI" noProof="0" smtClean="0"/>
              <a:t>viides taso</a:t>
            </a:r>
            <a:endParaRPr lang="en-GB" noProof="0" dirty="0"/>
          </a:p>
        </p:txBody>
      </p:sp>
      <p:sp>
        <p:nvSpPr>
          <p:cNvPr id="1027" name="Title Placeholder 1"/>
          <p:cNvSpPr>
            <a:spLocks noGrp="1"/>
          </p:cNvSpPr>
          <p:nvPr>
            <p:ph type="title"/>
          </p:nvPr>
        </p:nvSpPr>
        <p:spPr bwMode="auto">
          <a:xfrm>
            <a:off x="720725" y="817563"/>
            <a:ext cx="7543800" cy="93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b" anchorCtr="0" compatLnSpc="1">
            <a:prstTxWarp prst="textNoShape">
              <a:avLst/>
            </a:prstTxWarp>
          </a:bodyPr>
          <a:lstStyle/>
          <a:p>
            <a:pPr lvl="0"/>
            <a:r>
              <a:rPr lang="fi-FI" noProof="0" smtClean="0"/>
              <a:t>Muokkaa perustyyl. napsautt.</a:t>
            </a:r>
            <a:endParaRPr lang="en-GB" noProof="0" dirty="0"/>
          </a:p>
        </p:txBody>
      </p:sp>
      <p:sp>
        <p:nvSpPr>
          <p:cNvPr id="4" name="Date Placeholder 3"/>
          <p:cNvSpPr>
            <a:spLocks noGrp="1"/>
          </p:cNvSpPr>
          <p:nvPr>
            <p:ph type="dt" sz="half" idx="2"/>
          </p:nvPr>
        </p:nvSpPr>
        <p:spPr>
          <a:xfrm>
            <a:off x="4249522" y="6375400"/>
            <a:ext cx="907365" cy="273050"/>
          </a:xfrm>
          <a:prstGeom prst="rect">
            <a:avLst/>
          </a:prstGeom>
        </p:spPr>
        <p:txBody>
          <a:bodyPr vert="horz" lIns="91440" tIns="45720" rIns="91440" bIns="45720" rtlCol="0" anchor="b"/>
          <a:lstStyle>
            <a:lvl1pPr algn="l" fontAlgn="auto">
              <a:spcBef>
                <a:spcPts val="0"/>
              </a:spcBef>
              <a:spcAft>
                <a:spcPts val="0"/>
              </a:spcAft>
              <a:defRPr sz="1000" dirty="0">
                <a:solidFill>
                  <a:schemeClr val="tx1">
                    <a:tint val="75000"/>
                  </a:schemeClr>
                </a:solidFill>
                <a:latin typeface="Arial"/>
                <a:ea typeface="+mn-ea"/>
                <a:cs typeface="Arial"/>
              </a:defRPr>
            </a:lvl1pPr>
          </a:lstStyle>
          <a:p>
            <a:pPr>
              <a:defRPr/>
            </a:pPr>
            <a:fld id="{3C284C53-C62C-408C-B9A3-99C6548B04BE}" type="datetime1">
              <a:rPr lang="fi-FI" smtClean="0"/>
              <a:t>26.7.2016</a:t>
            </a:fld>
            <a:endParaRPr lang="en-US" dirty="0"/>
          </a:p>
        </p:txBody>
      </p:sp>
      <p:sp>
        <p:nvSpPr>
          <p:cNvPr id="5" name="Footer Placeholder 4"/>
          <p:cNvSpPr>
            <a:spLocks noGrp="1"/>
          </p:cNvSpPr>
          <p:nvPr>
            <p:ph type="ftr" sz="quarter" idx="3"/>
          </p:nvPr>
        </p:nvSpPr>
        <p:spPr>
          <a:xfrm>
            <a:off x="1343025" y="6375400"/>
            <a:ext cx="2895600" cy="273050"/>
          </a:xfrm>
          <a:prstGeom prst="rect">
            <a:avLst/>
          </a:prstGeom>
        </p:spPr>
        <p:txBody>
          <a:bodyPr vert="horz" lIns="91440" tIns="45720" rIns="91440" bIns="45720" rtlCol="0" anchor="b"/>
          <a:lstStyle>
            <a:lvl1pPr algn="l" fontAlgn="auto">
              <a:spcBef>
                <a:spcPts val="0"/>
              </a:spcBef>
              <a:spcAft>
                <a:spcPts val="0"/>
              </a:spcAft>
              <a:defRPr sz="1000" smtClean="0">
                <a:solidFill>
                  <a:schemeClr val="tx1">
                    <a:tint val="75000"/>
                  </a:schemeClr>
                </a:solidFill>
                <a:latin typeface="Arial"/>
                <a:ea typeface="+mn-ea"/>
                <a:cs typeface="Arial"/>
              </a:defRPr>
            </a:lvl1pPr>
          </a:lstStyle>
          <a:p>
            <a:pPr>
              <a:defRPr/>
            </a:pPr>
            <a:r>
              <a:rPr lang="en-US" smtClean="0"/>
              <a:t>Recycling Expo Berlin, Kurppa</a:t>
            </a:r>
            <a:endParaRPr lang="en-US" dirty="0"/>
          </a:p>
        </p:txBody>
      </p:sp>
      <p:sp>
        <p:nvSpPr>
          <p:cNvPr id="7" name="Slide Number Placeholder 6"/>
          <p:cNvSpPr>
            <a:spLocks noGrp="1"/>
          </p:cNvSpPr>
          <p:nvPr>
            <p:ph type="sldNum" sz="quarter" idx="4"/>
          </p:nvPr>
        </p:nvSpPr>
        <p:spPr>
          <a:xfrm>
            <a:off x="823913" y="6375400"/>
            <a:ext cx="449262" cy="273050"/>
          </a:xfrm>
          <a:prstGeom prst="rect">
            <a:avLst/>
          </a:prstGeom>
        </p:spPr>
        <p:txBody>
          <a:bodyPr vert="horz" lIns="91440" tIns="45720" rIns="91440" bIns="45720" rtlCol="0" anchor="b"/>
          <a:lstStyle>
            <a:lvl1pPr algn="l" fontAlgn="auto">
              <a:spcBef>
                <a:spcPts val="0"/>
              </a:spcBef>
              <a:spcAft>
                <a:spcPts val="0"/>
              </a:spcAft>
              <a:defRPr sz="1000" b="1" smtClean="0">
                <a:solidFill>
                  <a:schemeClr val="tx1">
                    <a:tint val="75000"/>
                  </a:schemeClr>
                </a:solidFill>
                <a:latin typeface="Arial"/>
                <a:ea typeface="+mn-ea"/>
                <a:cs typeface="Arial"/>
              </a:defRPr>
            </a:lvl1pPr>
          </a:lstStyle>
          <a:p>
            <a:pPr>
              <a:defRPr/>
            </a:pPr>
            <a:fld id="{E1797392-CB8F-D94C-93BD-D41FDF9A981B}" type="slidenum">
              <a:rPr lang="en-US"/>
              <a:pPr>
                <a:defRPr/>
              </a:pPr>
              <a:t>‹#›</a:t>
            </a:fld>
            <a:endParaRPr lang="en-US" dirty="0"/>
          </a:p>
        </p:txBody>
      </p:sp>
      <p:cxnSp>
        <p:nvCxnSpPr>
          <p:cNvPr id="11" name="Straight Connector 10"/>
          <p:cNvCxnSpPr/>
          <p:nvPr/>
        </p:nvCxnSpPr>
        <p:spPr>
          <a:xfrm>
            <a:off x="720725" y="6436800"/>
            <a:ext cx="0" cy="432000"/>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10" name="Tekstikehys 9"/>
          <p:cNvSpPr txBox="1"/>
          <p:nvPr/>
        </p:nvSpPr>
        <p:spPr>
          <a:xfrm>
            <a:off x="5222789" y="6375400"/>
            <a:ext cx="2365462" cy="272758"/>
          </a:xfrm>
          <a:prstGeom prst="rect">
            <a:avLst/>
          </a:prstGeom>
          <a:noFill/>
        </p:spPr>
        <p:txBody>
          <a:bodyPr wrap="square" tIns="72000" rtlCol="0">
            <a:spAutoFit/>
          </a:bodyPr>
          <a:lstStyle/>
          <a:p>
            <a:r>
              <a:rPr lang="fi-FI" sz="1000" dirty="0" smtClean="0">
                <a:solidFill>
                  <a:schemeClr val="tx1">
                    <a:lumMod val="60000"/>
                    <a:lumOff val="40000"/>
                  </a:schemeClr>
                </a:solidFill>
              </a:rPr>
              <a:t>© Natural Resources</a:t>
            </a:r>
            <a:r>
              <a:rPr lang="fi-FI" sz="1000" baseline="0" dirty="0" smtClean="0">
                <a:solidFill>
                  <a:schemeClr val="tx1">
                    <a:lumMod val="60000"/>
                    <a:lumOff val="40000"/>
                  </a:schemeClr>
                </a:solidFill>
              </a:rPr>
              <a:t> Institute Finland</a:t>
            </a:r>
            <a:endParaRPr lang="fi-FI" sz="1000" dirty="0">
              <a:solidFill>
                <a:schemeClr val="tx1">
                  <a:lumMod val="60000"/>
                  <a:lumOff val="40000"/>
                </a:schemeClr>
              </a:solidFill>
            </a:endParaRPr>
          </a:p>
        </p:txBody>
      </p:sp>
      <p:pic>
        <p:nvPicPr>
          <p:cNvPr id="2" name="Picture 1"/>
          <p:cNvPicPr>
            <a:picLocks noChangeAspect="1"/>
          </p:cNvPicPr>
          <p:nvPr/>
        </p:nvPicPr>
        <p:blipFill>
          <a:blip r:embed="rId21" cstate="screen">
            <a:extLst>
              <a:ext uri="{28A0092B-C50C-407E-A947-70E740481C1C}">
                <a14:useLocalDpi xmlns:a14="http://schemas.microsoft.com/office/drawing/2010/main"/>
              </a:ext>
            </a:extLst>
          </a:blip>
          <a:stretch>
            <a:fillRect/>
          </a:stretch>
        </p:blipFill>
        <p:spPr>
          <a:xfrm>
            <a:off x="7833412" y="5796000"/>
            <a:ext cx="1080000" cy="966636"/>
          </a:xfrm>
          <a:prstGeom prst="rect">
            <a:avLst/>
          </a:prstGeom>
        </p:spPr>
      </p:pic>
    </p:spTree>
  </p:cSld>
  <p:clrMap bg1="lt1" tx1="dk1" bg2="lt2" tx2="dk2" accent1="accent1" accent2="accent2" accent3="accent3" accent4="accent4" accent5="accent5" accent6="accent6" hlink="hlink" folHlink="folHlink"/>
  <p:sldLayoutIdLst>
    <p:sldLayoutId id="2147483689" r:id="rId1"/>
    <p:sldLayoutId id="2147483692" r:id="rId2"/>
    <p:sldLayoutId id="2147483693" r:id="rId3"/>
    <p:sldLayoutId id="2147483690" r:id="rId4"/>
    <p:sldLayoutId id="2147483691" r:id="rId5"/>
    <p:sldLayoutId id="2147483694" r:id="rId6"/>
    <p:sldLayoutId id="2147483695" r:id="rId7"/>
    <p:sldLayoutId id="2147483698" r:id="rId8"/>
    <p:sldLayoutId id="2147483699" r:id="rId9"/>
    <p:sldLayoutId id="2147483702" r:id="rId10"/>
    <p:sldLayoutId id="2147483697" r:id="rId11"/>
    <p:sldLayoutId id="2147483681" r:id="rId12"/>
    <p:sldLayoutId id="2147483682" r:id="rId13"/>
    <p:sldLayoutId id="2147483683" r:id="rId14"/>
    <p:sldLayoutId id="2147483684" r:id="rId15"/>
    <p:sldLayoutId id="2147483685" r:id="rId16"/>
    <p:sldLayoutId id="2147483686" r:id="rId17"/>
    <p:sldLayoutId id="2147483701" r:id="rId18"/>
    <p:sldLayoutId id="2147483700" r:id="rId19"/>
  </p:sldLayoutIdLst>
  <p:timing>
    <p:tnLst>
      <p:par>
        <p:cTn id="1" dur="indefinite" restart="never" nodeType="tmRoot"/>
      </p:par>
    </p:tnLst>
  </p:timing>
  <p:hf hdr="0"/>
  <p:txStyles>
    <p:titleStyle>
      <a:lvl1pPr algn="l" defTabSz="457200" rtl="0" eaLnBrk="1" fontAlgn="base" hangingPunct="1">
        <a:spcBef>
          <a:spcPct val="0"/>
        </a:spcBef>
        <a:spcAft>
          <a:spcPct val="0"/>
        </a:spcAft>
        <a:defRPr sz="2600" kern="1200">
          <a:solidFill>
            <a:schemeClr val="accent1"/>
          </a:solidFill>
          <a:latin typeface="Arial"/>
          <a:ea typeface="ＭＳ Ｐゴシック" charset="0"/>
          <a:cs typeface="Arial"/>
        </a:defRPr>
      </a:lvl1pPr>
      <a:lvl2pPr algn="l" defTabSz="457200" rtl="0" eaLnBrk="1" fontAlgn="base" hangingPunct="1">
        <a:spcBef>
          <a:spcPct val="0"/>
        </a:spcBef>
        <a:spcAft>
          <a:spcPct val="0"/>
        </a:spcAft>
        <a:defRPr sz="2600">
          <a:solidFill>
            <a:schemeClr val="accent1"/>
          </a:solidFill>
          <a:latin typeface="Arial" charset="0"/>
          <a:ea typeface="ＭＳ Ｐゴシック" charset="0"/>
        </a:defRPr>
      </a:lvl2pPr>
      <a:lvl3pPr algn="l" defTabSz="457200" rtl="0" eaLnBrk="1" fontAlgn="base" hangingPunct="1">
        <a:spcBef>
          <a:spcPct val="0"/>
        </a:spcBef>
        <a:spcAft>
          <a:spcPct val="0"/>
        </a:spcAft>
        <a:defRPr sz="2600">
          <a:solidFill>
            <a:schemeClr val="accent1"/>
          </a:solidFill>
          <a:latin typeface="Arial" charset="0"/>
          <a:ea typeface="ＭＳ Ｐゴシック" charset="0"/>
        </a:defRPr>
      </a:lvl3pPr>
      <a:lvl4pPr algn="l" defTabSz="457200" rtl="0" eaLnBrk="1" fontAlgn="base" hangingPunct="1">
        <a:spcBef>
          <a:spcPct val="0"/>
        </a:spcBef>
        <a:spcAft>
          <a:spcPct val="0"/>
        </a:spcAft>
        <a:defRPr sz="2600">
          <a:solidFill>
            <a:schemeClr val="accent1"/>
          </a:solidFill>
          <a:latin typeface="Arial" charset="0"/>
          <a:ea typeface="ＭＳ Ｐゴシック" charset="0"/>
        </a:defRPr>
      </a:lvl4pPr>
      <a:lvl5pPr algn="l" defTabSz="457200" rtl="0" eaLnBrk="1" fontAlgn="base" hangingPunct="1">
        <a:spcBef>
          <a:spcPct val="0"/>
        </a:spcBef>
        <a:spcAft>
          <a:spcPct val="0"/>
        </a:spcAft>
        <a:defRPr sz="2600">
          <a:solidFill>
            <a:schemeClr val="accent1"/>
          </a:solidFill>
          <a:latin typeface="Arial" charset="0"/>
          <a:ea typeface="ＭＳ Ｐゴシック" charset="0"/>
        </a:defRPr>
      </a:lvl5pPr>
      <a:lvl6pPr marL="457200" algn="l" defTabSz="457200" rtl="0" eaLnBrk="1" fontAlgn="base" hangingPunct="1">
        <a:spcBef>
          <a:spcPct val="0"/>
        </a:spcBef>
        <a:spcAft>
          <a:spcPct val="0"/>
        </a:spcAft>
        <a:defRPr sz="2600">
          <a:solidFill>
            <a:schemeClr val="accent1"/>
          </a:solidFill>
          <a:latin typeface="Arial" charset="0"/>
          <a:ea typeface="ＭＳ Ｐゴシック" charset="0"/>
        </a:defRPr>
      </a:lvl6pPr>
      <a:lvl7pPr marL="914400" algn="l" defTabSz="457200" rtl="0" eaLnBrk="1" fontAlgn="base" hangingPunct="1">
        <a:spcBef>
          <a:spcPct val="0"/>
        </a:spcBef>
        <a:spcAft>
          <a:spcPct val="0"/>
        </a:spcAft>
        <a:defRPr sz="2600">
          <a:solidFill>
            <a:schemeClr val="accent1"/>
          </a:solidFill>
          <a:latin typeface="Arial" charset="0"/>
          <a:ea typeface="ＭＳ Ｐゴシック" charset="0"/>
        </a:defRPr>
      </a:lvl7pPr>
      <a:lvl8pPr marL="1371600" algn="l" defTabSz="457200" rtl="0" eaLnBrk="1" fontAlgn="base" hangingPunct="1">
        <a:spcBef>
          <a:spcPct val="0"/>
        </a:spcBef>
        <a:spcAft>
          <a:spcPct val="0"/>
        </a:spcAft>
        <a:defRPr sz="2600">
          <a:solidFill>
            <a:schemeClr val="accent1"/>
          </a:solidFill>
          <a:latin typeface="Arial" charset="0"/>
          <a:ea typeface="ＭＳ Ｐゴシック" charset="0"/>
        </a:defRPr>
      </a:lvl8pPr>
      <a:lvl9pPr marL="1828800" algn="l" defTabSz="457200" rtl="0" eaLnBrk="1" fontAlgn="base" hangingPunct="1">
        <a:spcBef>
          <a:spcPct val="0"/>
        </a:spcBef>
        <a:spcAft>
          <a:spcPct val="0"/>
        </a:spcAft>
        <a:defRPr sz="2600">
          <a:solidFill>
            <a:schemeClr val="accent1"/>
          </a:solidFill>
          <a:latin typeface="Arial" charset="0"/>
          <a:ea typeface="ＭＳ Ｐゴシック" charset="0"/>
        </a:defRPr>
      </a:lvl9pPr>
    </p:titleStyle>
    <p:bodyStyle>
      <a:lvl1pPr marL="342900" indent="-342900" algn="l" defTabSz="457200" rtl="0" eaLnBrk="1" fontAlgn="base" hangingPunct="1">
        <a:spcBef>
          <a:spcPct val="20000"/>
        </a:spcBef>
        <a:spcAft>
          <a:spcPct val="0"/>
        </a:spcAft>
        <a:buFont typeface="Arial" charset="0"/>
        <a:buChar char="•"/>
        <a:defRPr sz="2000" kern="1200">
          <a:solidFill>
            <a:schemeClr val="tx1"/>
          </a:solidFill>
          <a:latin typeface="Arial"/>
          <a:ea typeface="ＭＳ Ｐゴシック" charset="0"/>
          <a:cs typeface="Arial"/>
        </a:defRPr>
      </a:lvl1pPr>
      <a:lvl2pPr marL="742950" indent="-285750" algn="l" defTabSz="457200" rtl="0" eaLnBrk="1" fontAlgn="base" hangingPunct="1">
        <a:spcBef>
          <a:spcPct val="20000"/>
        </a:spcBef>
        <a:spcAft>
          <a:spcPct val="0"/>
        </a:spcAft>
        <a:buFont typeface="Arial" charset="0"/>
        <a:buChar char="–"/>
        <a:defRPr sz="2000" kern="1200">
          <a:solidFill>
            <a:schemeClr val="tx1"/>
          </a:solidFill>
          <a:latin typeface="Arial"/>
          <a:ea typeface="ＭＳ Ｐゴシック" charset="0"/>
          <a:cs typeface="Arial"/>
        </a:defRPr>
      </a:lvl2pPr>
      <a:lvl3pPr marL="1143000" indent="-228600" algn="l" defTabSz="457200" rtl="0" eaLnBrk="1" fontAlgn="base" hangingPunct="1">
        <a:spcBef>
          <a:spcPct val="20000"/>
        </a:spcBef>
        <a:spcAft>
          <a:spcPct val="0"/>
        </a:spcAft>
        <a:buFont typeface="Arial" charset="0"/>
        <a:buChar char="•"/>
        <a:defRPr sz="2000" kern="1200">
          <a:solidFill>
            <a:schemeClr val="tx1"/>
          </a:solidFill>
          <a:latin typeface="Arial"/>
          <a:ea typeface="ＭＳ Ｐゴシック" charset="0"/>
          <a:cs typeface="Arial"/>
        </a:defRPr>
      </a:lvl3pPr>
      <a:lvl4pPr marL="1600200" indent="-228600" algn="l" defTabSz="457200" rtl="0" eaLnBrk="1" fontAlgn="base" hangingPunct="1">
        <a:spcBef>
          <a:spcPct val="20000"/>
        </a:spcBef>
        <a:spcAft>
          <a:spcPct val="0"/>
        </a:spcAft>
        <a:buFont typeface="Arial" charset="0"/>
        <a:buChar char="–"/>
        <a:defRPr sz="1600" kern="1200">
          <a:solidFill>
            <a:schemeClr val="tx1"/>
          </a:solidFill>
          <a:latin typeface="Arial"/>
          <a:ea typeface="ＭＳ Ｐゴシック" charset="0"/>
          <a:cs typeface="Arial"/>
        </a:defRPr>
      </a:lvl4pPr>
      <a:lvl5pPr marL="2057400" indent="-228600" algn="l" defTabSz="457200" rtl="0" eaLnBrk="1" fontAlgn="base" hangingPunct="1">
        <a:spcBef>
          <a:spcPct val="20000"/>
        </a:spcBef>
        <a:spcAft>
          <a:spcPct val="0"/>
        </a:spcAft>
        <a:buFont typeface="Arial" charset="0"/>
        <a:buChar char="»"/>
        <a:defRPr sz="1600" kern="1200">
          <a:solidFill>
            <a:schemeClr val="tx1"/>
          </a:solidFill>
          <a:latin typeface="Arial"/>
          <a:ea typeface="ＭＳ Ｐゴシック" charset="0"/>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1.png"/><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25.emf"/><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image" Target="../media/image26.emf"/><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2" Type="http://schemas.openxmlformats.org/officeDocument/2006/relationships/image" Target="../media/image27.emf"/><Relationship Id="rId1" Type="http://schemas.openxmlformats.org/officeDocument/2006/relationships/slideLayout" Target="../slideLayouts/slideLayout17.xml"/></Relationships>
</file>

<file path=ppt/slides/_rels/slide14.xml.rels><?xml version="1.0" encoding="UTF-8" standalone="yes"?>
<Relationships xmlns="http://schemas.openxmlformats.org/package/2006/relationships"><Relationship Id="rId2" Type="http://schemas.openxmlformats.org/officeDocument/2006/relationships/image" Target="../media/image28.emf"/><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image" Target="../media/image29.emf"/><Relationship Id="rId1" Type="http://schemas.openxmlformats.org/officeDocument/2006/relationships/slideLayout" Target="../slideLayouts/slideLayout17.xml"/></Relationships>
</file>

<file path=ppt/slides/_rels/slide18.xml.rels><?xml version="1.0" encoding="UTF-8" standalone="yes"?>
<Relationships xmlns="http://schemas.openxmlformats.org/package/2006/relationships"><Relationship Id="rId2" Type="http://schemas.openxmlformats.org/officeDocument/2006/relationships/image" Target="../media/image30.emf"/><Relationship Id="rId1" Type="http://schemas.openxmlformats.org/officeDocument/2006/relationships/slideLayout" Target="../slideLayouts/slideLayout17.xml"/></Relationships>
</file>

<file path=ppt/slides/_rels/slide19.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laotsikko 4"/>
          <p:cNvSpPr>
            <a:spLocks noGrp="1"/>
          </p:cNvSpPr>
          <p:nvPr>
            <p:ph type="subTitle" idx="1"/>
          </p:nvPr>
        </p:nvSpPr>
        <p:spPr>
          <a:xfrm>
            <a:off x="567675" y="3244377"/>
            <a:ext cx="6015892" cy="849703"/>
          </a:xfrm>
        </p:spPr>
        <p:txBody>
          <a:bodyPr>
            <a:normAutofit fontScale="92500" lnSpcReduction="20000"/>
          </a:bodyPr>
          <a:lstStyle/>
          <a:p>
            <a:pPr marL="0" indent="0">
              <a:buNone/>
            </a:pPr>
            <a:r>
              <a:rPr lang="fi-FI" dirty="0"/>
              <a:t>Sirpa Kurppa, Yrjö Virtanen and Jenni </a:t>
            </a:r>
            <a:r>
              <a:rPr lang="fi-FI" dirty="0" err="1"/>
              <a:t>Ypyä</a:t>
            </a:r>
            <a:endParaRPr lang="fi-FI" dirty="0"/>
          </a:p>
          <a:p>
            <a:pPr marL="0" indent="0">
              <a:buNone/>
            </a:pPr>
            <a:r>
              <a:rPr lang="fi-FI" dirty="0"/>
              <a:t>Natural Resources Institute Finland, Jokioinen, Humppilantie, 31600 Jokioinen, Finland</a:t>
            </a:r>
          </a:p>
          <a:p>
            <a:pPr marL="0" indent="0">
              <a:buNone/>
            </a:pPr>
            <a:endParaRPr lang="fi-FI" dirty="0"/>
          </a:p>
        </p:txBody>
      </p:sp>
      <p:sp>
        <p:nvSpPr>
          <p:cNvPr id="4" name="Otsikko 3"/>
          <p:cNvSpPr>
            <a:spLocks noGrp="1"/>
          </p:cNvSpPr>
          <p:nvPr>
            <p:ph type="ctrTitle"/>
          </p:nvPr>
        </p:nvSpPr>
        <p:spPr/>
        <p:txBody>
          <a:bodyPr/>
          <a:lstStyle/>
          <a:p>
            <a:r>
              <a:rPr lang="en-US" dirty="0" smtClean="0"/>
              <a:t>Recycle </a:t>
            </a:r>
            <a:r>
              <a:rPr lang="en-US" dirty="0"/>
              <a:t>nutrients today for a better tomorrow</a:t>
            </a:r>
            <a:endParaRPr lang="fi-FI" dirty="0"/>
          </a:p>
        </p:txBody>
      </p:sp>
      <p:sp>
        <p:nvSpPr>
          <p:cNvPr id="2" name="Date Placeholder 1"/>
          <p:cNvSpPr>
            <a:spLocks noGrp="1"/>
          </p:cNvSpPr>
          <p:nvPr>
            <p:ph type="dt" sz="half" idx="2"/>
          </p:nvPr>
        </p:nvSpPr>
        <p:spPr/>
        <p:txBody>
          <a:bodyPr/>
          <a:lstStyle/>
          <a:p>
            <a:pPr>
              <a:defRPr/>
            </a:pPr>
            <a:fld id="{D6D8EA76-8587-4333-8955-E3D887EED6A0}" type="datetime1">
              <a:rPr lang="fi-FI" smtClean="0"/>
              <a:t>26.7.2016</a:t>
            </a:fld>
            <a:endParaRPr lang="en-US" dirty="0"/>
          </a:p>
        </p:txBody>
      </p:sp>
      <p:sp>
        <p:nvSpPr>
          <p:cNvPr id="3" name="Footer Placeholder 2"/>
          <p:cNvSpPr>
            <a:spLocks noGrp="1"/>
          </p:cNvSpPr>
          <p:nvPr>
            <p:ph type="ftr" sz="quarter" idx="3"/>
          </p:nvPr>
        </p:nvSpPr>
        <p:spPr/>
        <p:txBody>
          <a:bodyPr/>
          <a:lstStyle/>
          <a:p>
            <a:pPr>
              <a:defRPr/>
            </a:pPr>
            <a:r>
              <a:rPr lang="en-US" smtClean="0"/>
              <a:t>Recycling Expo Berlin, Kurppa</a:t>
            </a:r>
            <a:endParaRPr lang="en-US" dirty="0"/>
          </a:p>
        </p:txBody>
      </p:sp>
      <p:sp>
        <p:nvSpPr>
          <p:cNvPr id="6" name="Slide Number Placeholder 5"/>
          <p:cNvSpPr>
            <a:spLocks noGrp="1"/>
          </p:cNvSpPr>
          <p:nvPr>
            <p:ph type="sldNum" sz="quarter" idx="4"/>
          </p:nvPr>
        </p:nvSpPr>
        <p:spPr/>
        <p:txBody>
          <a:bodyPr/>
          <a:lstStyle/>
          <a:p>
            <a:pPr>
              <a:defRPr/>
            </a:pPr>
            <a:fld id="{E1797392-CB8F-D94C-93BD-D41FDF9A981B}" type="slidenum">
              <a:rPr lang="en-US" smtClean="0"/>
              <a:pPr>
                <a:defRPr/>
              </a:pPr>
              <a:t>1</a:t>
            </a:fld>
            <a:endParaRPr lang="en-US" dirty="0"/>
          </a:p>
        </p:txBody>
      </p:sp>
    </p:spTree>
    <p:extLst>
      <p:ext uri="{BB962C8B-B14F-4D97-AF65-F5344CB8AC3E}">
        <p14:creationId xmlns:p14="http://schemas.microsoft.com/office/powerpoint/2010/main" val="278255427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C:\Users\teo1\Documents\Under_work\Berlin\NewClimateForPeace_Planetary-boundaries.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36177" y="794084"/>
            <a:ext cx="4784965" cy="51567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252892" y="241337"/>
            <a:ext cx="7543800" cy="673063"/>
          </a:xfrm>
        </p:spPr>
        <p:txBody>
          <a:bodyPr/>
          <a:lstStyle/>
          <a:p>
            <a:r>
              <a:rPr lang="en-US" dirty="0"/>
              <a:t>Accelerated cycling of nutrients </a:t>
            </a:r>
            <a:endParaRPr lang="fi-FI" dirty="0"/>
          </a:p>
        </p:txBody>
      </p:sp>
      <p:sp>
        <p:nvSpPr>
          <p:cNvPr id="3" name="Content Placeholder 2"/>
          <p:cNvSpPr>
            <a:spLocks noGrp="1"/>
          </p:cNvSpPr>
          <p:nvPr>
            <p:ph idx="1"/>
          </p:nvPr>
        </p:nvSpPr>
        <p:spPr>
          <a:xfrm>
            <a:off x="252892" y="1105787"/>
            <a:ext cx="3528797" cy="1605516"/>
          </a:xfrm>
        </p:spPr>
        <p:txBody>
          <a:bodyPr/>
          <a:lstStyle/>
          <a:p>
            <a:pPr marL="0" indent="0">
              <a:buNone/>
            </a:pPr>
            <a:r>
              <a:rPr lang="en-US" dirty="0" smtClean="0"/>
              <a:t>Is principally </a:t>
            </a:r>
            <a:r>
              <a:rPr lang="en-US" dirty="0"/>
              <a:t>due to three changes in the global food </a:t>
            </a:r>
            <a:r>
              <a:rPr lang="en-US" dirty="0" smtClean="0"/>
              <a:t>system:</a:t>
            </a:r>
          </a:p>
          <a:p>
            <a:pPr>
              <a:buFont typeface="Arial" panose="020B0604020202020204" pitchFamily="34" charset="0"/>
              <a:buChar char="•"/>
            </a:pPr>
            <a:r>
              <a:rPr lang="en-US" dirty="0" smtClean="0"/>
              <a:t>increase </a:t>
            </a:r>
            <a:r>
              <a:rPr lang="en-US" dirty="0"/>
              <a:t>in population, </a:t>
            </a:r>
            <a:endParaRPr lang="en-US" dirty="0" smtClean="0"/>
          </a:p>
          <a:p>
            <a:r>
              <a:rPr lang="en-US" dirty="0" smtClean="0"/>
              <a:t>changes </a:t>
            </a:r>
            <a:r>
              <a:rPr lang="en-US" dirty="0"/>
              <a:t>in diet towards more P and N intensive products, </a:t>
            </a:r>
            <a:endParaRPr lang="en-US" dirty="0" smtClean="0"/>
          </a:p>
          <a:p>
            <a:pPr>
              <a:buFont typeface="Arial" panose="020B0604020202020204" pitchFamily="34" charset="0"/>
              <a:buChar char="•"/>
            </a:pPr>
            <a:r>
              <a:rPr lang="en-US" dirty="0" smtClean="0"/>
              <a:t>and </a:t>
            </a:r>
            <a:r>
              <a:rPr lang="en-US" dirty="0"/>
              <a:t>industrialization of agriculture. </a:t>
            </a:r>
            <a:endParaRPr lang="en-US" dirty="0" smtClean="0"/>
          </a:p>
          <a:p>
            <a:pPr marL="0" indent="0">
              <a:buNone/>
            </a:pPr>
            <a:endParaRPr lang="en-US" dirty="0"/>
          </a:p>
        </p:txBody>
      </p:sp>
      <p:sp>
        <p:nvSpPr>
          <p:cNvPr id="5" name="Date Placeholder 4"/>
          <p:cNvSpPr>
            <a:spLocks noGrp="1"/>
          </p:cNvSpPr>
          <p:nvPr>
            <p:ph type="dt" sz="half" idx="11"/>
          </p:nvPr>
        </p:nvSpPr>
        <p:spPr/>
        <p:txBody>
          <a:bodyPr/>
          <a:lstStyle/>
          <a:p>
            <a:pPr>
              <a:defRPr/>
            </a:pPr>
            <a:fld id="{A36F2993-764B-4F69-B5D1-D33038A1BCCA}" type="datetime1">
              <a:rPr lang="fi-FI" smtClean="0"/>
              <a:t>26.7.2016</a:t>
            </a:fld>
            <a:endParaRPr lang="en-US" dirty="0"/>
          </a:p>
        </p:txBody>
      </p:sp>
      <p:sp>
        <p:nvSpPr>
          <p:cNvPr id="6" name="Footer Placeholder 5"/>
          <p:cNvSpPr>
            <a:spLocks noGrp="1"/>
          </p:cNvSpPr>
          <p:nvPr>
            <p:ph type="ftr" sz="quarter" idx="12"/>
          </p:nvPr>
        </p:nvSpPr>
        <p:spPr/>
        <p:txBody>
          <a:bodyPr/>
          <a:lstStyle/>
          <a:p>
            <a:pPr>
              <a:defRPr/>
            </a:pPr>
            <a:r>
              <a:rPr lang="en-US" smtClean="0"/>
              <a:t>Recycling Expo Berlin, Kurppa</a:t>
            </a:r>
            <a:endParaRPr lang="en-US" dirty="0"/>
          </a:p>
        </p:txBody>
      </p:sp>
      <p:sp>
        <p:nvSpPr>
          <p:cNvPr id="7" name="Rectangle 6"/>
          <p:cNvSpPr/>
          <p:nvPr/>
        </p:nvSpPr>
        <p:spPr>
          <a:xfrm>
            <a:off x="3636177" y="5571021"/>
            <a:ext cx="5507823" cy="307777"/>
          </a:xfrm>
          <a:prstGeom prst="rect">
            <a:avLst/>
          </a:prstGeom>
        </p:spPr>
        <p:txBody>
          <a:bodyPr wrap="square">
            <a:spAutoFit/>
          </a:bodyPr>
          <a:lstStyle/>
          <a:p>
            <a:r>
              <a:rPr lang="en-GB" sz="1400" dirty="0"/>
              <a:t>http://www.behindenergy.com/planetary-boundaries/8046/?lang=en</a:t>
            </a:r>
          </a:p>
        </p:txBody>
      </p:sp>
      <p:sp>
        <p:nvSpPr>
          <p:cNvPr id="8" name="Rectangle 7"/>
          <p:cNvSpPr/>
          <p:nvPr/>
        </p:nvSpPr>
        <p:spPr>
          <a:xfrm>
            <a:off x="3636177" y="5878798"/>
            <a:ext cx="4476465" cy="461665"/>
          </a:xfrm>
          <a:prstGeom prst="rect">
            <a:avLst/>
          </a:prstGeom>
        </p:spPr>
        <p:txBody>
          <a:bodyPr wrap="square">
            <a:spAutoFit/>
          </a:bodyPr>
          <a:lstStyle/>
          <a:p>
            <a:r>
              <a:rPr lang="en-US" sz="1200" dirty="0"/>
              <a:t> Steffen, Will et al. 2015: Planetary boundaries: guiding human development on a changing planet. In: Science 347:6223.</a:t>
            </a:r>
            <a:endParaRPr lang="en-GB" sz="1200" dirty="0"/>
          </a:p>
        </p:txBody>
      </p:sp>
      <p:sp>
        <p:nvSpPr>
          <p:cNvPr id="9" name="Slide Number Placeholder 8"/>
          <p:cNvSpPr>
            <a:spLocks noGrp="1"/>
          </p:cNvSpPr>
          <p:nvPr>
            <p:ph type="sldNum" sz="quarter" idx="10"/>
          </p:nvPr>
        </p:nvSpPr>
        <p:spPr/>
        <p:txBody>
          <a:bodyPr/>
          <a:lstStyle/>
          <a:p>
            <a:pPr>
              <a:defRPr/>
            </a:pPr>
            <a:fld id="{C5D265EE-EC13-2D46-8C01-7EA833CC3C84}" type="slidenum">
              <a:rPr lang="en-US" smtClean="0"/>
              <a:pPr>
                <a:defRPr/>
              </a:pPr>
              <a:t>2</a:t>
            </a:fld>
            <a:endParaRPr lang="en-US" dirty="0"/>
          </a:p>
        </p:txBody>
      </p:sp>
    </p:spTree>
    <p:extLst>
      <p:ext uri="{BB962C8B-B14F-4D97-AF65-F5344CB8AC3E}">
        <p14:creationId xmlns:p14="http://schemas.microsoft.com/office/powerpoint/2010/main" val="26509182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p:cNvSpPr>
            <a:spLocks noGrp="1"/>
          </p:cNvSpPr>
          <p:nvPr>
            <p:ph type="dt" sz="half" idx="11"/>
          </p:nvPr>
        </p:nvSpPr>
        <p:spPr/>
        <p:txBody>
          <a:bodyPr/>
          <a:lstStyle/>
          <a:p>
            <a:pPr>
              <a:defRPr/>
            </a:pPr>
            <a:fld id="{D52242E1-E3A8-47D8-A4DA-0049C14D80D2}" type="datetime1">
              <a:rPr lang="fi-FI" smtClean="0"/>
              <a:t>26.7.2016</a:t>
            </a:fld>
            <a:endParaRPr lang="en-US"/>
          </a:p>
        </p:txBody>
      </p:sp>
      <p:sp>
        <p:nvSpPr>
          <p:cNvPr id="4" name="Footer Placeholder 3"/>
          <p:cNvSpPr>
            <a:spLocks noGrp="1"/>
          </p:cNvSpPr>
          <p:nvPr>
            <p:ph type="ftr" sz="quarter" idx="12"/>
          </p:nvPr>
        </p:nvSpPr>
        <p:spPr/>
        <p:txBody>
          <a:bodyPr/>
          <a:lstStyle/>
          <a:p>
            <a:pPr>
              <a:defRPr/>
            </a:pPr>
            <a:r>
              <a:rPr lang="en-US" smtClean="0"/>
              <a:t>Recycling Expo Berlin, Kurppa</a:t>
            </a:r>
            <a:endParaRPr lang="en-US"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7487" y="311652"/>
            <a:ext cx="7852335" cy="60637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ectangle 4"/>
          <p:cNvSpPr/>
          <p:nvPr/>
        </p:nvSpPr>
        <p:spPr>
          <a:xfrm>
            <a:off x="116958" y="-9505"/>
            <a:ext cx="8293395" cy="369332"/>
          </a:xfrm>
          <a:prstGeom prst="rect">
            <a:avLst/>
          </a:prstGeom>
        </p:spPr>
        <p:txBody>
          <a:bodyPr wrap="square">
            <a:spAutoFit/>
          </a:bodyPr>
          <a:lstStyle/>
          <a:p>
            <a:r>
              <a:rPr lang="en-GB" dirty="0"/>
              <a:t>http://www.visionlearning.com/en/library/Earth-Science/6/The-Carbon-Cycle/95</a:t>
            </a:r>
          </a:p>
        </p:txBody>
      </p:sp>
      <p:sp>
        <p:nvSpPr>
          <p:cNvPr id="6" name="Slide Number Placeholder 5"/>
          <p:cNvSpPr>
            <a:spLocks noGrp="1"/>
          </p:cNvSpPr>
          <p:nvPr>
            <p:ph type="sldNum" sz="quarter" idx="10"/>
          </p:nvPr>
        </p:nvSpPr>
        <p:spPr/>
        <p:txBody>
          <a:bodyPr/>
          <a:lstStyle/>
          <a:p>
            <a:pPr>
              <a:defRPr/>
            </a:pPr>
            <a:fld id="{D53A9B35-385A-CE4A-919F-D7588C888E16}" type="slidenum">
              <a:rPr lang="en-US" smtClean="0"/>
              <a:pPr>
                <a:defRPr/>
              </a:pPr>
              <a:t>3</a:t>
            </a:fld>
            <a:endParaRPr lang="en-US" dirty="0"/>
          </a:p>
        </p:txBody>
      </p:sp>
    </p:spTree>
    <p:extLst>
      <p:ext uri="{BB962C8B-B14F-4D97-AF65-F5344CB8AC3E}">
        <p14:creationId xmlns:p14="http://schemas.microsoft.com/office/powerpoint/2010/main" val="103978915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teo1\Documents\Under_work\Berlin\0102-water-cycle-E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0604" y="27077"/>
            <a:ext cx="6466884" cy="6348324"/>
          </a:xfrm>
          <a:prstGeom prst="rect">
            <a:avLst/>
          </a:prstGeom>
          <a:noFill/>
          <a:extLst>
            <a:ext uri="{909E8E84-426E-40DD-AFC4-6F175D3DCCD1}">
              <a14:hiddenFill xmlns:a14="http://schemas.microsoft.com/office/drawing/2010/main">
                <a:solidFill>
                  <a:srgbClr val="FFFFFF"/>
                </a:solidFill>
              </a14:hiddenFill>
            </a:ext>
          </a:extLst>
        </p:spPr>
      </p:pic>
      <p:sp>
        <p:nvSpPr>
          <p:cNvPr id="3" name="Date Placeholder 2"/>
          <p:cNvSpPr>
            <a:spLocks noGrp="1"/>
          </p:cNvSpPr>
          <p:nvPr>
            <p:ph type="dt" sz="half" idx="11"/>
          </p:nvPr>
        </p:nvSpPr>
        <p:spPr/>
        <p:txBody>
          <a:bodyPr/>
          <a:lstStyle/>
          <a:p>
            <a:pPr>
              <a:defRPr/>
            </a:pPr>
            <a:fld id="{1C9DD518-6C53-49C0-A5F8-0BF25388220E}" type="datetime1">
              <a:rPr lang="fi-FI" smtClean="0"/>
              <a:t>26.7.2016</a:t>
            </a:fld>
            <a:endParaRPr lang="en-US"/>
          </a:p>
        </p:txBody>
      </p:sp>
      <p:sp>
        <p:nvSpPr>
          <p:cNvPr id="4" name="Footer Placeholder 3"/>
          <p:cNvSpPr>
            <a:spLocks noGrp="1"/>
          </p:cNvSpPr>
          <p:nvPr>
            <p:ph type="ftr" sz="quarter" idx="12"/>
          </p:nvPr>
        </p:nvSpPr>
        <p:spPr/>
        <p:txBody>
          <a:bodyPr/>
          <a:lstStyle/>
          <a:p>
            <a:pPr>
              <a:defRPr/>
            </a:pPr>
            <a:r>
              <a:rPr lang="en-US" smtClean="0"/>
              <a:t>Recycling Expo Berlin, Kurppa</a:t>
            </a:r>
            <a:endParaRPr lang="en-US" dirty="0"/>
          </a:p>
        </p:txBody>
      </p:sp>
      <p:sp>
        <p:nvSpPr>
          <p:cNvPr id="5" name="Rectangle 4"/>
          <p:cNvSpPr/>
          <p:nvPr/>
        </p:nvSpPr>
        <p:spPr>
          <a:xfrm>
            <a:off x="550604" y="21697"/>
            <a:ext cx="8357191" cy="338554"/>
          </a:xfrm>
          <a:prstGeom prst="rect">
            <a:avLst/>
          </a:prstGeom>
        </p:spPr>
        <p:txBody>
          <a:bodyPr wrap="square">
            <a:spAutoFit/>
          </a:bodyPr>
          <a:lstStyle/>
          <a:p>
            <a:r>
              <a:rPr lang="en-GB" sz="1600" dirty="0"/>
              <a:t>http://www.unep.org/dewa/vitalwater/jpg/0102-water-cycle-EN.jpg</a:t>
            </a:r>
          </a:p>
        </p:txBody>
      </p:sp>
      <p:sp>
        <p:nvSpPr>
          <p:cNvPr id="6" name="Slide Number Placeholder 5"/>
          <p:cNvSpPr>
            <a:spLocks noGrp="1"/>
          </p:cNvSpPr>
          <p:nvPr>
            <p:ph type="sldNum" sz="quarter" idx="10"/>
          </p:nvPr>
        </p:nvSpPr>
        <p:spPr/>
        <p:txBody>
          <a:bodyPr/>
          <a:lstStyle/>
          <a:p>
            <a:pPr>
              <a:defRPr/>
            </a:pPr>
            <a:fld id="{D53A9B35-385A-CE4A-919F-D7588C888E16}" type="slidenum">
              <a:rPr lang="en-US" smtClean="0"/>
              <a:pPr>
                <a:defRPr/>
              </a:pPr>
              <a:t>4</a:t>
            </a:fld>
            <a:endParaRPr lang="en-US" dirty="0"/>
          </a:p>
        </p:txBody>
      </p:sp>
    </p:spTree>
    <p:extLst>
      <p:ext uri="{BB962C8B-B14F-4D97-AF65-F5344CB8AC3E}">
        <p14:creationId xmlns:p14="http://schemas.microsoft.com/office/powerpoint/2010/main" val="205038610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p:cNvSpPr>
            <a:spLocks noGrp="1"/>
          </p:cNvSpPr>
          <p:nvPr>
            <p:ph type="dt" sz="half" idx="11"/>
          </p:nvPr>
        </p:nvSpPr>
        <p:spPr/>
        <p:txBody>
          <a:bodyPr/>
          <a:lstStyle/>
          <a:p>
            <a:pPr>
              <a:defRPr/>
            </a:pPr>
            <a:fld id="{D4CBC600-BA05-4E25-8E76-0B6CB7170070}" type="datetime1">
              <a:rPr lang="fi-FI" smtClean="0"/>
              <a:t>26.7.2016</a:t>
            </a:fld>
            <a:endParaRPr lang="en-US"/>
          </a:p>
        </p:txBody>
      </p:sp>
      <p:sp>
        <p:nvSpPr>
          <p:cNvPr id="4" name="Footer Placeholder 3"/>
          <p:cNvSpPr>
            <a:spLocks noGrp="1"/>
          </p:cNvSpPr>
          <p:nvPr>
            <p:ph type="ftr" sz="quarter" idx="12"/>
          </p:nvPr>
        </p:nvSpPr>
        <p:spPr/>
        <p:txBody>
          <a:bodyPr/>
          <a:lstStyle/>
          <a:p>
            <a:pPr>
              <a:defRPr/>
            </a:pPr>
            <a:r>
              <a:rPr lang="en-US" smtClean="0"/>
              <a:t>Recycling Expo Berlin, Kurppa</a:t>
            </a:r>
            <a:endParaRPr lang="en-US" dirty="0"/>
          </a:p>
        </p:txBody>
      </p:sp>
      <p:pic>
        <p:nvPicPr>
          <p:cNvPr id="1026" name="Picture 2" descr="C:\Users\teo1\Documents\Under_work\Berlin\9663474.jpg"/>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contrast="16000"/>
                    </a14:imgEffect>
                  </a14:imgLayer>
                </a14:imgProps>
              </a:ext>
              <a:ext uri="{28A0092B-C50C-407E-A947-70E740481C1C}">
                <a14:useLocalDpi xmlns:a14="http://schemas.microsoft.com/office/drawing/2010/main" val="0"/>
              </a:ext>
            </a:extLst>
          </a:blip>
          <a:srcRect/>
          <a:stretch>
            <a:fillRect/>
          </a:stretch>
        </p:blipFill>
        <p:spPr bwMode="auto">
          <a:xfrm>
            <a:off x="202019" y="613582"/>
            <a:ext cx="8692893" cy="5762147"/>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61525" y="105750"/>
            <a:ext cx="8973879" cy="276999"/>
          </a:xfrm>
          <a:prstGeom prst="rect">
            <a:avLst/>
          </a:prstGeom>
        </p:spPr>
        <p:txBody>
          <a:bodyPr wrap="square">
            <a:spAutoFit/>
          </a:bodyPr>
          <a:lstStyle/>
          <a:p>
            <a:r>
              <a:rPr lang="en-GB" sz="1200" dirty="0"/>
              <a:t>http://www.ic.ucsc.edu/~mdmccar/ocea213/readings/10_Phosphorous/Ruttenburg_2007_TOG_Global_Phosphorous_cycle.pdf</a:t>
            </a:r>
          </a:p>
        </p:txBody>
      </p:sp>
      <p:sp>
        <p:nvSpPr>
          <p:cNvPr id="6" name="Slide Number Placeholder 5"/>
          <p:cNvSpPr>
            <a:spLocks noGrp="1"/>
          </p:cNvSpPr>
          <p:nvPr>
            <p:ph type="sldNum" sz="quarter" idx="10"/>
          </p:nvPr>
        </p:nvSpPr>
        <p:spPr/>
        <p:txBody>
          <a:bodyPr/>
          <a:lstStyle/>
          <a:p>
            <a:pPr>
              <a:defRPr/>
            </a:pPr>
            <a:fld id="{D53A9B35-385A-CE4A-919F-D7588C888E16}" type="slidenum">
              <a:rPr lang="en-US" smtClean="0"/>
              <a:pPr>
                <a:defRPr/>
              </a:pPr>
              <a:t>5</a:t>
            </a:fld>
            <a:endParaRPr lang="en-US" dirty="0"/>
          </a:p>
        </p:txBody>
      </p:sp>
    </p:spTree>
    <p:extLst>
      <p:ext uri="{BB962C8B-B14F-4D97-AF65-F5344CB8AC3E}">
        <p14:creationId xmlns:p14="http://schemas.microsoft.com/office/powerpoint/2010/main" val="187889976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p:cNvSpPr>
            <a:spLocks noGrp="1"/>
          </p:cNvSpPr>
          <p:nvPr>
            <p:ph type="dt" sz="half" idx="11"/>
          </p:nvPr>
        </p:nvSpPr>
        <p:spPr/>
        <p:txBody>
          <a:bodyPr/>
          <a:lstStyle/>
          <a:p>
            <a:pPr>
              <a:defRPr/>
            </a:pPr>
            <a:fld id="{590825A4-8893-443D-8F77-DFAAAC4A54F1}" type="datetime1">
              <a:rPr lang="fi-FI" smtClean="0"/>
              <a:t>26.7.2016</a:t>
            </a:fld>
            <a:endParaRPr lang="en-US"/>
          </a:p>
        </p:txBody>
      </p:sp>
      <p:sp>
        <p:nvSpPr>
          <p:cNvPr id="4" name="Footer Placeholder 3"/>
          <p:cNvSpPr>
            <a:spLocks noGrp="1"/>
          </p:cNvSpPr>
          <p:nvPr>
            <p:ph type="ftr" sz="quarter" idx="12"/>
          </p:nvPr>
        </p:nvSpPr>
        <p:spPr/>
        <p:txBody>
          <a:bodyPr/>
          <a:lstStyle/>
          <a:p>
            <a:pPr>
              <a:defRPr/>
            </a:pPr>
            <a:r>
              <a:rPr lang="en-US" smtClean="0"/>
              <a:t>Recycling Expo Berlin, Kurppa</a:t>
            </a:r>
            <a:endParaRPr lang="en-US" dirty="0"/>
          </a:p>
        </p:txBody>
      </p:sp>
      <p:sp>
        <p:nvSpPr>
          <p:cNvPr id="5" name="Rectangle 4"/>
          <p:cNvSpPr/>
          <p:nvPr/>
        </p:nvSpPr>
        <p:spPr>
          <a:xfrm>
            <a:off x="5603359" y="4768588"/>
            <a:ext cx="3455580" cy="1384995"/>
          </a:xfrm>
          <a:prstGeom prst="rect">
            <a:avLst/>
          </a:prstGeom>
        </p:spPr>
        <p:txBody>
          <a:bodyPr wrap="square">
            <a:spAutoFit/>
          </a:bodyPr>
          <a:lstStyle/>
          <a:p>
            <a:r>
              <a:rPr lang="en-US" sz="1400" dirty="0" err="1"/>
              <a:t>Vitousek</a:t>
            </a:r>
            <a:r>
              <a:rPr lang="en-US" sz="1400" dirty="0"/>
              <a:t>, P. M.. and Matson, P. A. (1993). Agriculture, the global nitrogen cycle, and trace gas flux. The Biogeochemistry of Global Change: Radiative Trace Gases. R. S. </a:t>
            </a:r>
            <a:r>
              <a:rPr lang="en-US" sz="1400" dirty="0" err="1"/>
              <a:t>Oremland</a:t>
            </a:r>
            <a:r>
              <a:rPr lang="en-US" sz="1400" dirty="0"/>
              <a:t>. New York, Chapman and Hall: 193-20</a:t>
            </a:r>
            <a:endParaRPr lang="en-GB" sz="1400" dirty="0"/>
          </a:p>
        </p:txBody>
      </p:sp>
      <p:pic>
        <p:nvPicPr>
          <p:cNvPr id="4098" name="Picture 2" descr="C:\Users\teo1\Documents\Under_work\Berlin\VLObject-2283-03092304095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18787" y="375462"/>
            <a:ext cx="3625213" cy="4132743"/>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212651" y="4508205"/>
            <a:ext cx="4827182" cy="1815882"/>
          </a:xfrm>
          <a:prstGeom prst="rect">
            <a:avLst/>
          </a:prstGeom>
        </p:spPr>
        <p:txBody>
          <a:bodyPr wrap="square">
            <a:spAutoFit/>
          </a:bodyPr>
          <a:lstStyle/>
          <a:p>
            <a:r>
              <a:rPr lang="en-GB" sz="1400" dirty="0"/>
              <a:t>The global nitrogen cycle in the twenty-first century</a:t>
            </a:r>
          </a:p>
          <a:p>
            <a:r>
              <a:rPr lang="en-GB" sz="1400" dirty="0" smtClean="0"/>
              <a:t>David </a:t>
            </a:r>
            <a:r>
              <a:rPr lang="en-GB" sz="1400" dirty="0"/>
              <a:t>Fowler, </a:t>
            </a:r>
            <a:r>
              <a:rPr lang="en-GB" sz="1400" dirty="0" err="1"/>
              <a:t>Mhairi</a:t>
            </a:r>
            <a:r>
              <a:rPr lang="en-GB" sz="1400" dirty="0"/>
              <a:t> Coyle, Ute </a:t>
            </a:r>
            <a:r>
              <a:rPr lang="en-GB" sz="1400" dirty="0" err="1"/>
              <a:t>Skiba</a:t>
            </a:r>
            <a:r>
              <a:rPr lang="en-GB" sz="1400" dirty="0"/>
              <a:t>, Mark A. Sutton, J. Neil Cape, Stefan Reis, Lucy J. Sheppard, Alan Jenkins, Bruna </a:t>
            </a:r>
            <a:r>
              <a:rPr lang="en-GB" sz="1400" dirty="0" err="1"/>
              <a:t>Grizzetti</a:t>
            </a:r>
            <a:r>
              <a:rPr lang="en-GB" sz="1400" dirty="0"/>
              <a:t>, James N. Galloway, Peter </a:t>
            </a:r>
            <a:r>
              <a:rPr lang="en-GB" sz="1400" dirty="0" err="1"/>
              <a:t>Vitousek</a:t>
            </a:r>
            <a:r>
              <a:rPr lang="en-GB" sz="1400" dirty="0"/>
              <a:t>, Allison Leach, Alexander F. </a:t>
            </a:r>
            <a:r>
              <a:rPr lang="en-GB" sz="1400" dirty="0" err="1"/>
              <a:t>Bouwman</a:t>
            </a:r>
            <a:r>
              <a:rPr lang="en-GB" sz="1400" dirty="0"/>
              <a:t>, Klaus </a:t>
            </a:r>
            <a:r>
              <a:rPr lang="en-GB" sz="1400" dirty="0" err="1"/>
              <a:t>Butterbach-Bahl</a:t>
            </a:r>
            <a:r>
              <a:rPr lang="en-GB" sz="1400" dirty="0"/>
              <a:t>, Frank </a:t>
            </a:r>
            <a:r>
              <a:rPr lang="en-GB" sz="1400" dirty="0" err="1"/>
              <a:t>Dentener</a:t>
            </a:r>
            <a:r>
              <a:rPr lang="en-GB" sz="1400" dirty="0"/>
              <a:t>, David Stevenson, Marcus </a:t>
            </a:r>
            <a:r>
              <a:rPr lang="en-GB" sz="1400" dirty="0" err="1"/>
              <a:t>Amann</a:t>
            </a:r>
            <a:r>
              <a:rPr lang="en-GB" sz="1400" dirty="0"/>
              <a:t>, Maren Voss</a:t>
            </a:r>
          </a:p>
          <a:p>
            <a:r>
              <a:rPr lang="en-GB" sz="1400" dirty="0"/>
              <a:t>Published 27 May 2013.DOI: 10.1098/rstb.2013.0164</a:t>
            </a:r>
          </a:p>
        </p:txBody>
      </p:sp>
      <p:pic>
        <p:nvPicPr>
          <p:cNvPr id="4099" name="Picture 3" descr="C:\Users\teo1\Documents\Under_work\Berlin\F4.larg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614167"/>
            <a:ext cx="5638426" cy="3894038"/>
          </a:xfrm>
          <a:prstGeom prst="rect">
            <a:avLst/>
          </a:prstGeom>
          <a:noFill/>
          <a:extLst>
            <a:ext uri="{909E8E84-426E-40DD-AFC4-6F175D3DCCD1}">
              <a14:hiddenFill xmlns:a14="http://schemas.microsoft.com/office/drawing/2010/main">
                <a:solidFill>
                  <a:srgbClr val="FFFFFF"/>
                </a:solidFill>
              </a14:hiddenFill>
            </a:ext>
          </a:extLst>
        </p:spPr>
      </p:pic>
      <p:sp>
        <p:nvSpPr>
          <p:cNvPr id="7" name="Slide Number Placeholder 6"/>
          <p:cNvSpPr>
            <a:spLocks noGrp="1"/>
          </p:cNvSpPr>
          <p:nvPr>
            <p:ph type="sldNum" sz="quarter" idx="10"/>
          </p:nvPr>
        </p:nvSpPr>
        <p:spPr/>
        <p:txBody>
          <a:bodyPr/>
          <a:lstStyle/>
          <a:p>
            <a:pPr>
              <a:defRPr/>
            </a:pPr>
            <a:fld id="{D53A9B35-385A-CE4A-919F-D7588C888E16}" type="slidenum">
              <a:rPr lang="en-US" smtClean="0"/>
              <a:pPr>
                <a:defRPr/>
              </a:pPr>
              <a:t>6</a:t>
            </a:fld>
            <a:endParaRPr lang="en-US" dirty="0"/>
          </a:p>
        </p:txBody>
      </p:sp>
    </p:spTree>
    <p:extLst>
      <p:ext uri="{BB962C8B-B14F-4D97-AF65-F5344CB8AC3E}">
        <p14:creationId xmlns:p14="http://schemas.microsoft.com/office/powerpoint/2010/main" val="11652829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316964" y="347663"/>
            <a:ext cx="7543800" cy="939800"/>
          </a:xfrm>
        </p:spPr>
        <p:txBody>
          <a:bodyPr/>
          <a:lstStyle/>
          <a:p>
            <a:r>
              <a:rPr lang="fi-FI" altLang="en-US" dirty="0" smtClean="0"/>
              <a:t>LCA </a:t>
            </a:r>
            <a:r>
              <a:rPr lang="en-US" dirty="0" smtClean="0"/>
              <a:t>thinking </a:t>
            </a:r>
            <a:r>
              <a:rPr lang="fi-FI" altLang="en-US" dirty="0" smtClean="0"/>
              <a:t>- </a:t>
            </a:r>
            <a:r>
              <a:rPr lang="en-US" dirty="0" smtClean="0"/>
              <a:t>Life </a:t>
            </a:r>
            <a:r>
              <a:rPr lang="en-US" dirty="0"/>
              <a:t>Cycle Assessment (LCA</a:t>
            </a:r>
            <a:r>
              <a:rPr lang="en-US" dirty="0" smtClean="0"/>
              <a:t>)</a:t>
            </a:r>
            <a:r>
              <a:rPr lang="en-US" dirty="0"/>
              <a:t/>
            </a:r>
            <a:br>
              <a:rPr lang="en-US" dirty="0"/>
            </a:br>
            <a:endParaRPr lang="fi-FI" altLang="en-US" dirty="0" smtClean="0"/>
          </a:p>
        </p:txBody>
      </p:sp>
      <p:sp>
        <p:nvSpPr>
          <p:cNvPr id="4099" name="Rectangle 3"/>
          <p:cNvSpPr>
            <a:spLocks noGrp="1" noChangeArrowheads="1"/>
          </p:cNvSpPr>
          <p:nvPr>
            <p:ph type="body" idx="1"/>
          </p:nvPr>
        </p:nvSpPr>
        <p:spPr>
          <a:xfrm>
            <a:off x="457200" y="1377538"/>
            <a:ext cx="8128660" cy="5075650"/>
          </a:xfrm>
        </p:spPr>
        <p:txBody>
          <a:bodyPr/>
          <a:lstStyle/>
          <a:p>
            <a:pPr>
              <a:buFontTx/>
              <a:buNone/>
              <a:defRPr/>
            </a:pPr>
            <a:endParaRPr lang="en-US" dirty="0" smtClean="0"/>
          </a:p>
          <a:p>
            <a:pPr>
              <a:defRPr/>
            </a:pPr>
            <a:r>
              <a:rPr lang="en-US" dirty="0" smtClean="0">
                <a:solidFill>
                  <a:schemeClr val="accent2">
                    <a:lumMod val="75000"/>
                  </a:schemeClr>
                </a:solidFill>
              </a:rPr>
              <a:t>well-known tool of </a:t>
            </a:r>
            <a:r>
              <a:rPr lang="en-US" b="1" dirty="0" smtClean="0">
                <a:solidFill>
                  <a:schemeClr val="accent2">
                    <a:lumMod val="75000"/>
                  </a:schemeClr>
                </a:solidFill>
              </a:rPr>
              <a:t>carbon footprint </a:t>
            </a:r>
            <a:r>
              <a:rPr lang="en-US" dirty="0" smtClean="0">
                <a:solidFill>
                  <a:schemeClr val="accent2">
                    <a:lumMod val="75000"/>
                  </a:schemeClr>
                </a:solidFill>
              </a:rPr>
              <a:t>LCA </a:t>
            </a:r>
          </a:p>
          <a:p>
            <a:pPr>
              <a:defRPr/>
            </a:pPr>
            <a:r>
              <a:rPr lang="en-US" dirty="0" smtClean="0">
                <a:solidFill>
                  <a:schemeClr val="accent2">
                    <a:lumMod val="75000"/>
                  </a:schemeClr>
                </a:solidFill>
              </a:rPr>
              <a:t>measurement tool for </a:t>
            </a:r>
            <a:r>
              <a:rPr lang="en-US" b="1" dirty="0" smtClean="0">
                <a:solidFill>
                  <a:schemeClr val="accent2">
                    <a:lumMod val="75000"/>
                  </a:schemeClr>
                </a:solidFill>
              </a:rPr>
              <a:t>eutrophication, </a:t>
            </a:r>
            <a:endParaRPr lang="en-US" b="1" dirty="0">
              <a:solidFill>
                <a:schemeClr val="accent2">
                  <a:lumMod val="75000"/>
                </a:schemeClr>
              </a:solidFill>
            </a:endParaRPr>
          </a:p>
          <a:p>
            <a:pPr>
              <a:defRPr/>
            </a:pPr>
            <a:r>
              <a:rPr lang="en-US" dirty="0" smtClean="0">
                <a:solidFill>
                  <a:schemeClr val="accent2">
                    <a:lumMod val="75000"/>
                  </a:schemeClr>
                </a:solidFill>
              </a:rPr>
              <a:t>water </a:t>
            </a:r>
            <a:r>
              <a:rPr lang="en-US" dirty="0">
                <a:solidFill>
                  <a:schemeClr val="accent2">
                    <a:lumMod val="75000"/>
                  </a:schemeClr>
                </a:solidFill>
              </a:rPr>
              <a:t>footprint </a:t>
            </a:r>
          </a:p>
          <a:p>
            <a:pPr marL="0" indent="0">
              <a:buNone/>
              <a:defRPr/>
            </a:pPr>
            <a:endParaRPr lang="en-US" b="1" dirty="0" smtClean="0">
              <a:solidFill>
                <a:srgbClr val="FF3399"/>
              </a:solidFill>
            </a:endParaRPr>
          </a:p>
          <a:p>
            <a:pPr>
              <a:defRPr/>
            </a:pPr>
            <a:r>
              <a:rPr lang="en-US" b="1" dirty="0" smtClean="0">
                <a:solidFill>
                  <a:schemeClr val="accent5">
                    <a:lumMod val="75000"/>
                  </a:schemeClr>
                </a:solidFill>
              </a:rPr>
              <a:t>ecotoxic footprint </a:t>
            </a:r>
            <a:r>
              <a:rPr lang="en-US" dirty="0" smtClean="0">
                <a:solidFill>
                  <a:schemeClr val="accent5">
                    <a:lumMod val="75000"/>
                  </a:schemeClr>
                </a:solidFill>
              </a:rPr>
              <a:t>- new proposals </a:t>
            </a:r>
          </a:p>
          <a:p>
            <a:pPr>
              <a:defRPr/>
            </a:pPr>
            <a:r>
              <a:rPr lang="en-US" dirty="0" smtClean="0">
                <a:solidFill>
                  <a:schemeClr val="accent5">
                    <a:lumMod val="75000"/>
                  </a:schemeClr>
                </a:solidFill>
              </a:rPr>
              <a:t>nutrient footprint - </a:t>
            </a:r>
            <a:r>
              <a:rPr lang="en-US" dirty="0">
                <a:solidFill>
                  <a:schemeClr val="accent5">
                    <a:lumMod val="75000"/>
                  </a:schemeClr>
                </a:solidFill>
              </a:rPr>
              <a:t>new proposals </a:t>
            </a:r>
            <a:endParaRPr lang="en-US" dirty="0" smtClean="0">
              <a:solidFill>
                <a:schemeClr val="accent5">
                  <a:lumMod val="75000"/>
                </a:schemeClr>
              </a:solidFill>
            </a:endParaRPr>
          </a:p>
          <a:p>
            <a:pPr>
              <a:defRPr/>
            </a:pPr>
            <a:r>
              <a:rPr lang="en-US" dirty="0" smtClean="0">
                <a:solidFill>
                  <a:schemeClr val="accent5">
                    <a:lumMod val="75000"/>
                  </a:schemeClr>
                </a:solidFill>
              </a:rPr>
              <a:t>measure for biodiversity - under development</a:t>
            </a:r>
          </a:p>
          <a:p>
            <a:pPr>
              <a:lnSpc>
                <a:spcPct val="200000"/>
              </a:lnSpc>
              <a:defRPr/>
            </a:pPr>
            <a:r>
              <a:rPr lang="en-US" sz="2800" dirty="0" smtClean="0">
                <a:solidFill>
                  <a:srgbClr val="FF3399"/>
                </a:solidFill>
              </a:rPr>
              <a:t>emission footprints &gt;</a:t>
            </a:r>
            <a:r>
              <a:rPr lang="en-US" sz="2800" dirty="0" smtClean="0">
                <a:solidFill>
                  <a:schemeClr val="accent6">
                    <a:lumMod val="75000"/>
                  </a:schemeClr>
                </a:solidFill>
              </a:rPr>
              <a:t>&lt; resource footprints</a:t>
            </a:r>
            <a:r>
              <a:rPr lang="en-US" sz="2800" dirty="0" smtClean="0"/>
              <a:t>. </a:t>
            </a:r>
          </a:p>
          <a:p>
            <a:pPr>
              <a:defRPr/>
            </a:pPr>
            <a:endParaRPr lang="en-US" dirty="0" smtClean="0"/>
          </a:p>
          <a:p>
            <a:pPr>
              <a:defRPr/>
            </a:pPr>
            <a:endParaRPr lang="en-US" dirty="0" smtClean="0"/>
          </a:p>
          <a:p>
            <a:pPr>
              <a:defRPr/>
            </a:pPr>
            <a:endParaRPr lang="en-US" dirty="0" smtClean="0"/>
          </a:p>
        </p:txBody>
      </p:sp>
      <p:sp>
        <p:nvSpPr>
          <p:cNvPr id="2" name="Date Placeholder 1"/>
          <p:cNvSpPr>
            <a:spLocks noGrp="1"/>
          </p:cNvSpPr>
          <p:nvPr>
            <p:ph type="dt" sz="half" idx="11"/>
          </p:nvPr>
        </p:nvSpPr>
        <p:spPr/>
        <p:txBody>
          <a:bodyPr/>
          <a:lstStyle/>
          <a:p>
            <a:pPr>
              <a:defRPr/>
            </a:pPr>
            <a:fld id="{16FE9587-4779-452E-9A44-1148CF8BF466}" type="datetime1">
              <a:rPr lang="fi-FI" smtClean="0"/>
              <a:t>26.7.2016</a:t>
            </a:fld>
            <a:endParaRPr lang="en-US"/>
          </a:p>
        </p:txBody>
      </p:sp>
      <p:sp>
        <p:nvSpPr>
          <p:cNvPr id="3" name="Footer Placeholder 2"/>
          <p:cNvSpPr>
            <a:spLocks noGrp="1"/>
          </p:cNvSpPr>
          <p:nvPr>
            <p:ph type="ftr" sz="quarter" idx="12"/>
          </p:nvPr>
        </p:nvSpPr>
        <p:spPr/>
        <p:txBody>
          <a:bodyPr/>
          <a:lstStyle/>
          <a:p>
            <a:pPr>
              <a:defRPr/>
            </a:pPr>
            <a:r>
              <a:rPr lang="en-US" smtClean="0"/>
              <a:t>Recycling Expo Berlin, Kurppa</a:t>
            </a:r>
            <a:endParaRPr lang="en-US" dirty="0"/>
          </a:p>
        </p:txBody>
      </p:sp>
      <p:sp>
        <p:nvSpPr>
          <p:cNvPr id="4" name="Slide Number Placeholder 3"/>
          <p:cNvSpPr>
            <a:spLocks noGrp="1"/>
          </p:cNvSpPr>
          <p:nvPr>
            <p:ph type="sldNum" sz="quarter" idx="10"/>
          </p:nvPr>
        </p:nvSpPr>
        <p:spPr/>
        <p:txBody>
          <a:bodyPr/>
          <a:lstStyle/>
          <a:p>
            <a:pPr>
              <a:defRPr/>
            </a:pPr>
            <a:fld id="{C5D265EE-EC13-2D46-8C01-7EA833CC3C84}" type="slidenum">
              <a:rPr lang="en-US" smtClean="0"/>
              <a:pPr>
                <a:defRPr/>
              </a:pPr>
              <a:t>7</a:t>
            </a:fld>
            <a:endParaRPr lang="en-US" dirty="0"/>
          </a:p>
        </p:txBody>
      </p:sp>
    </p:spTree>
    <p:extLst>
      <p:ext uri="{BB962C8B-B14F-4D97-AF65-F5344CB8AC3E}">
        <p14:creationId xmlns:p14="http://schemas.microsoft.com/office/powerpoint/2010/main" val="166095199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Otsikko 1"/>
          <p:cNvSpPr>
            <a:spLocks noGrp="1"/>
          </p:cNvSpPr>
          <p:nvPr>
            <p:ph type="title"/>
          </p:nvPr>
        </p:nvSpPr>
        <p:spPr/>
        <p:txBody>
          <a:bodyPr/>
          <a:lstStyle/>
          <a:p>
            <a:r>
              <a:rPr lang="en-GB" altLang="en-US" dirty="0" smtClean="0"/>
              <a:t>Critical for applicability of the environmental footprints</a:t>
            </a:r>
          </a:p>
        </p:txBody>
      </p:sp>
      <p:sp>
        <p:nvSpPr>
          <p:cNvPr id="6147" name="Sisällön paikkamerkki 2"/>
          <p:cNvSpPr>
            <a:spLocks noGrp="1"/>
          </p:cNvSpPr>
          <p:nvPr>
            <p:ph idx="1"/>
          </p:nvPr>
        </p:nvSpPr>
        <p:spPr>
          <a:xfrm>
            <a:off x="720725" y="1757364"/>
            <a:ext cx="7543800" cy="4310062"/>
          </a:xfrm>
        </p:spPr>
        <p:txBody>
          <a:bodyPr/>
          <a:lstStyle/>
          <a:p>
            <a:r>
              <a:rPr lang="en-US" altLang="en-US" dirty="0" smtClean="0"/>
              <a:t>for global applicability - </a:t>
            </a:r>
            <a:r>
              <a:rPr lang="en-US" altLang="en-US" b="1" dirty="0" smtClean="0"/>
              <a:t>standardization</a:t>
            </a:r>
            <a:r>
              <a:rPr lang="en-US" altLang="en-US" dirty="0" smtClean="0"/>
              <a:t> of data management and calculations are necessary </a:t>
            </a:r>
          </a:p>
          <a:p>
            <a:r>
              <a:rPr lang="en-US" altLang="en-US" dirty="0" smtClean="0"/>
              <a:t>statistical or default values can be used - but always the most critical </a:t>
            </a:r>
            <a:r>
              <a:rPr lang="en-US" altLang="en-US" b="1" dirty="0" smtClean="0"/>
              <a:t>values must be process based </a:t>
            </a:r>
            <a:r>
              <a:rPr lang="en-US" altLang="en-US" dirty="0" smtClean="0"/>
              <a:t>and quality controlled </a:t>
            </a:r>
          </a:p>
          <a:p>
            <a:r>
              <a:rPr lang="en-US" altLang="en-US" b="1" dirty="0" smtClean="0"/>
              <a:t>benchmark values </a:t>
            </a:r>
            <a:r>
              <a:rPr lang="en-US" altLang="en-US" dirty="0" smtClean="0"/>
              <a:t>are needed for making critical comparisons and proper conclusions</a:t>
            </a:r>
          </a:p>
          <a:p>
            <a:endParaRPr lang="en-US" altLang="en-US" dirty="0" smtClean="0"/>
          </a:p>
          <a:p>
            <a:r>
              <a:rPr lang="en-US" altLang="en-US" dirty="0" smtClean="0"/>
              <a:t>PRIMARY PRODUCERS &gt;&lt; CONSUMERS</a:t>
            </a:r>
            <a:endParaRPr lang="fi-FI" altLang="en-US" dirty="0" smtClean="0"/>
          </a:p>
        </p:txBody>
      </p:sp>
      <p:pic>
        <p:nvPicPr>
          <p:cNvPr id="14338" name="Picture 2" descr="C:\Users\teo1\Documents\Under_work\Berlin\image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94219" y="3524251"/>
            <a:ext cx="1790700" cy="2543175"/>
          </a:xfrm>
          <a:prstGeom prst="rect">
            <a:avLst/>
          </a:prstGeom>
          <a:noFill/>
          <a:extLst>
            <a:ext uri="{909E8E84-426E-40DD-AFC4-6F175D3DCCD1}">
              <a14:hiddenFill xmlns:a14="http://schemas.microsoft.com/office/drawing/2010/main">
                <a:solidFill>
                  <a:srgbClr val="FFFFFF"/>
                </a:solidFill>
              </a14:hiddenFill>
            </a:ext>
          </a:extLst>
        </p:spPr>
      </p:pic>
      <p:sp>
        <p:nvSpPr>
          <p:cNvPr id="2" name="Footer Placeholder 1"/>
          <p:cNvSpPr>
            <a:spLocks noGrp="1"/>
          </p:cNvSpPr>
          <p:nvPr>
            <p:ph type="ftr" sz="quarter" idx="12"/>
          </p:nvPr>
        </p:nvSpPr>
        <p:spPr/>
        <p:txBody>
          <a:bodyPr/>
          <a:lstStyle/>
          <a:p>
            <a:pPr>
              <a:defRPr/>
            </a:pPr>
            <a:r>
              <a:rPr lang="en-US" smtClean="0"/>
              <a:t>Recycling Expo Berlin, Kurppa</a:t>
            </a:r>
            <a:endParaRPr lang="en-US" dirty="0"/>
          </a:p>
        </p:txBody>
      </p:sp>
      <p:sp>
        <p:nvSpPr>
          <p:cNvPr id="3" name="Slide Number Placeholder 2"/>
          <p:cNvSpPr>
            <a:spLocks noGrp="1"/>
          </p:cNvSpPr>
          <p:nvPr>
            <p:ph type="sldNum" sz="quarter" idx="10"/>
          </p:nvPr>
        </p:nvSpPr>
        <p:spPr/>
        <p:txBody>
          <a:bodyPr/>
          <a:lstStyle/>
          <a:p>
            <a:pPr>
              <a:defRPr/>
            </a:pPr>
            <a:fld id="{C5D265EE-EC13-2D46-8C01-7EA833CC3C84}" type="slidenum">
              <a:rPr lang="en-US" smtClean="0"/>
              <a:pPr>
                <a:defRPr/>
              </a:pPr>
              <a:t>8</a:t>
            </a:fld>
            <a:endParaRPr lang="en-US" dirty="0"/>
          </a:p>
        </p:txBody>
      </p:sp>
    </p:spTree>
    <p:extLst>
      <p:ext uri="{BB962C8B-B14F-4D97-AF65-F5344CB8AC3E}">
        <p14:creationId xmlns:p14="http://schemas.microsoft.com/office/powerpoint/2010/main" val="351760403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Otsikko 1"/>
          <p:cNvSpPr>
            <a:spLocks noGrp="1"/>
          </p:cNvSpPr>
          <p:nvPr>
            <p:ph type="title"/>
          </p:nvPr>
        </p:nvSpPr>
        <p:spPr>
          <a:xfrm>
            <a:off x="395288" y="587828"/>
            <a:ext cx="8229600" cy="748145"/>
          </a:xfrm>
        </p:spPr>
        <p:txBody>
          <a:bodyPr/>
          <a:lstStyle/>
          <a:p>
            <a:r>
              <a:rPr lang="fi-FI" altLang="en-US" dirty="0" err="1" smtClean="0"/>
              <a:t>Functional</a:t>
            </a:r>
            <a:r>
              <a:rPr lang="fi-FI" altLang="en-US" dirty="0" smtClean="0"/>
              <a:t> </a:t>
            </a:r>
            <a:r>
              <a:rPr lang="fi-FI" altLang="en-US" dirty="0" err="1" smtClean="0"/>
              <a:t>unit</a:t>
            </a:r>
            <a:endParaRPr lang="fi-FI" altLang="en-US" dirty="0" smtClean="0"/>
          </a:p>
        </p:txBody>
      </p:sp>
      <p:sp>
        <p:nvSpPr>
          <p:cNvPr id="3" name="Sisällön paikkamerkki 2"/>
          <p:cNvSpPr>
            <a:spLocks noGrp="1"/>
          </p:cNvSpPr>
          <p:nvPr>
            <p:ph idx="1"/>
          </p:nvPr>
        </p:nvSpPr>
        <p:spPr>
          <a:xfrm>
            <a:off x="457200" y="1710047"/>
            <a:ext cx="8229600" cy="4416116"/>
          </a:xfrm>
        </p:spPr>
        <p:txBody>
          <a:bodyPr/>
          <a:lstStyle/>
          <a:p>
            <a:pPr>
              <a:defRPr/>
            </a:pPr>
            <a:r>
              <a:rPr lang="en-US" dirty="0" smtClean="0"/>
              <a:t>Environmental impact measures of LCA can be related to quantities </a:t>
            </a:r>
          </a:p>
          <a:p>
            <a:pPr marL="0" indent="0">
              <a:buNone/>
              <a:defRPr/>
            </a:pPr>
            <a:r>
              <a:rPr lang="en-US" dirty="0" smtClean="0"/>
              <a:t>, specific services, serviced portions or financial values of food products, </a:t>
            </a:r>
          </a:p>
          <a:p>
            <a:pPr>
              <a:defRPr/>
            </a:pPr>
            <a:r>
              <a:rPr lang="en-US" dirty="0" smtClean="0"/>
              <a:t>also to nutritional function of the products.</a:t>
            </a:r>
          </a:p>
          <a:p>
            <a:pPr>
              <a:defRPr/>
            </a:pPr>
            <a:r>
              <a:rPr lang="en-US" dirty="0" smtClean="0"/>
              <a:t>LCA approach if fully global, </a:t>
            </a:r>
          </a:p>
          <a:p>
            <a:pPr lvl="1">
              <a:defRPr/>
            </a:pPr>
            <a:r>
              <a:rPr lang="en-US" dirty="0" smtClean="0">
                <a:solidFill>
                  <a:srgbClr val="FF3399"/>
                </a:solidFill>
                <a:ea typeface="+mn-ea"/>
                <a:cs typeface="+mn-cs"/>
              </a:rPr>
              <a:t>as it relates environmental impacts at each stage of production chain to sensitivity of the particular environment to each particular types of impact, </a:t>
            </a:r>
          </a:p>
          <a:p>
            <a:pPr lvl="1">
              <a:defRPr/>
            </a:pPr>
            <a:r>
              <a:rPr lang="en-US" dirty="0" smtClean="0">
                <a:solidFill>
                  <a:schemeClr val="accent6">
                    <a:lumMod val="75000"/>
                  </a:schemeClr>
                </a:solidFill>
                <a:ea typeface="+mn-ea"/>
                <a:cs typeface="+mn-cs"/>
              </a:rPr>
              <a:t>or relates the use of resources to the scarcity of accessibility of those resources</a:t>
            </a:r>
          </a:p>
        </p:txBody>
      </p:sp>
      <p:sp>
        <p:nvSpPr>
          <p:cNvPr id="2" name="Footer Placeholder 1"/>
          <p:cNvSpPr>
            <a:spLocks noGrp="1"/>
          </p:cNvSpPr>
          <p:nvPr>
            <p:ph type="ftr" sz="quarter" idx="12"/>
          </p:nvPr>
        </p:nvSpPr>
        <p:spPr/>
        <p:txBody>
          <a:bodyPr/>
          <a:lstStyle/>
          <a:p>
            <a:pPr>
              <a:defRPr/>
            </a:pPr>
            <a:r>
              <a:rPr lang="en-US" smtClean="0"/>
              <a:t>Recycling Expo Berlin, Kurppa</a:t>
            </a:r>
            <a:endParaRPr lang="en-US" dirty="0"/>
          </a:p>
        </p:txBody>
      </p:sp>
      <p:sp>
        <p:nvSpPr>
          <p:cNvPr id="4" name="Slide Number Placeholder 3"/>
          <p:cNvSpPr>
            <a:spLocks noGrp="1"/>
          </p:cNvSpPr>
          <p:nvPr>
            <p:ph type="sldNum" sz="quarter" idx="10"/>
          </p:nvPr>
        </p:nvSpPr>
        <p:spPr/>
        <p:txBody>
          <a:bodyPr/>
          <a:lstStyle/>
          <a:p>
            <a:pPr>
              <a:defRPr/>
            </a:pPr>
            <a:fld id="{C5D265EE-EC13-2D46-8C01-7EA833CC3C84}" type="slidenum">
              <a:rPr lang="en-US" smtClean="0"/>
              <a:pPr>
                <a:defRPr/>
              </a:pPr>
              <a:t>9</a:t>
            </a:fld>
            <a:endParaRPr lang="en-US" dirty="0"/>
          </a:p>
        </p:txBody>
      </p:sp>
    </p:spTree>
    <p:extLst>
      <p:ext uri="{BB962C8B-B14F-4D97-AF65-F5344CB8AC3E}">
        <p14:creationId xmlns:p14="http://schemas.microsoft.com/office/powerpoint/2010/main" val="97327532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Methodology Nutrient Footprint </a:t>
            </a:r>
            <a:endParaRPr lang="fi-FI" dirty="0"/>
          </a:p>
        </p:txBody>
      </p:sp>
      <p:sp>
        <p:nvSpPr>
          <p:cNvPr id="3" name="Content Placeholder 2"/>
          <p:cNvSpPr>
            <a:spLocks noGrp="1"/>
          </p:cNvSpPr>
          <p:nvPr>
            <p:ph idx="1"/>
          </p:nvPr>
        </p:nvSpPr>
        <p:spPr/>
        <p:txBody>
          <a:bodyPr/>
          <a:lstStyle/>
          <a:p>
            <a:pPr marL="0" indent="0">
              <a:buNone/>
            </a:pPr>
            <a:r>
              <a:rPr lang="en-US" dirty="0" smtClean="0"/>
              <a:t>takes </a:t>
            </a:r>
            <a:r>
              <a:rPr lang="en-US" dirty="0"/>
              <a:t>into account </a:t>
            </a:r>
            <a:endParaRPr lang="en-US" dirty="0" smtClean="0"/>
          </a:p>
          <a:p>
            <a:pPr marL="457200" indent="-457200">
              <a:buAutoNum type="arabicParenR"/>
            </a:pPr>
            <a:r>
              <a:rPr lang="en-US" dirty="0" smtClean="0"/>
              <a:t>the </a:t>
            </a:r>
            <a:r>
              <a:rPr lang="en-US" dirty="0"/>
              <a:t>amount of nutrients taken into use as </a:t>
            </a:r>
            <a:r>
              <a:rPr lang="en-US" b="1" dirty="0"/>
              <a:t>virgin or recycled </a:t>
            </a:r>
            <a:r>
              <a:rPr lang="en-US" dirty="0"/>
              <a:t>nutrients and </a:t>
            </a:r>
            <a:endParaRPr lang="en-US" dirty="0" smtClean="0"/>
          </a:p>
          <a:p>
            <a:pPr marL="0" indent="0">
              <a:buNone/>
            </a:pPr>
            <a:r>
              <a:rPr lang="en-US" dirty="0" smtClean="0"/>
              <a:t>2</a:t>
            </a:r>
            <a:r>
              <a:rPr lang="en-US" dirty="0"/>
              <a:t>) </a:t>
            </a:r>
            <a:r>
              <a:rPr lang="en-US" dirty="0" smtClean="0"/>
              <a:t>  the </a:t>
            </a:r>
            <a:r>
              <a:rPr lang="en-US" b="1" dirty="0"/>
              <a:t>efficiency</a:t>
            </a:r>
            <a:r>
              <a:rPr lang="en-US" dirty="0"/>
              <a:t> of these nutrients utilized in the particular production chain. At the same time, nutrient losses at each life cycle phase are identified. </a:t>
            </a:r>
            <a:endParaRPr lang="en-US" dirty="0" smtClean="0"/>
          </a:p>
          <a:p>
            <a:pPr marL="0" indent="0">
              <a:buNone/>
            </a:pPr>
            <a:r>
              <a:rPr lang="en-US" dirty="0" smtClean="0"/>
              <a:t>.</a:t>
            </a:r>
            <a:endParaRPr lang="en-US" dirty="0"/>
          </a:p>
        </p:txBody>
      </p:sp>
      <p:sp>
        <p:nvSpPr>
          <p:cNvPr id="5" name="Date Placeholder 4"/>
          <p:cNvSpPr>
            <a:spLocks noGrp="1"/>
          </p:cNvSpPr>
          <p:nvPr>
            <p:ph type="dt" sz="half" idx="11"/>
          </p:nvPr>
        </p:nvSpPr>
        <p:spPr/>
        <p:txBody>
          <a:bodyPr/>
          <a:lstStyle/>
          <a:p>
            <a:pPr>
              <a:defRPr/>
            </a:pPr>
            <a:fld id="{409A805A-E42B-4D4A-8D24-331737EC88BD}" type="datetime1">
              <a:rPr lang="fi-FI" smtClean="0"/>
              <a:t>26.7.2016</a:t>
            </a:fld>
            <a:endParaRPr lang="en-US" dirty="0"/>
          </a:p>
        </p:txBody>
      </p:sp>
      <p:sp>
        <p:nvSpPr>
          <p:cNvPr id="6" name="Footer Placeholder 5"/>
          <p:cNvSpPr>
            <a:spLocks noGrp="1"/>
          </p:cNvSpPr>
          <p:nvPr>
            <p:ph type="ftr" sz="quarter" idx="12"/>
          </p:nvPr>
        </p:nvSpPr>
        <p:spPr/>
        <p:txBody>
          <a:bodyPr/>
          <a:lstStyle/>
          <a:p>
            <a:pPr>
              <a:defRPr/>
            </a:pPr>
            <a:r>
              <a:rPr lang="en-US" smtClean="0"/>
              <a:t>Recycling Expo Berlin, Kurppa</a:t>
            </a:r>
            <a:endParaRPr lang="en-US" dirty="0"/>
          </a:p>
        </p:txBody>
      </p:sp>
      <p:sp>
        <p:nvSpPr>
          <p:cNvPr id="7" name="Rectangle 6"/>
          <p:cNvSpPr/>
          <p:nvPr/>
        </p:nvSpPr>
        <p:spPr>
          <a:xfrm>
            <a:off x="720725" y="4524152"/>
            <a:ext cx="7689628" cy="1200329"/>
          </a:xfrm>
          <a:prstGeom prst="rect">
            <a:avLst/>
          </a:prstGeom>
        </p:spPr>
        <p:txBody>
          <a:bodyPr wrap="square">
            <a:spAutoFit/>
          </a:bodyPr>
          <a:lstStyle/>
          <a:p>
            <a:r>
              <a:rPr lang="en-GB" dirty="0"/>
              <a:t>Kaisa Grönman, Jenni </a:t>
            </a:r>
            <a:r>
              <a:rPr lang="en-GB" dirty="0" err="1"/>
              <a:t>Ypyä</a:t>
            </a:r>
            <a:r>
              <a:rPr lang="en-GB" dirty="0"/>
              <a:t>, Yrjö Virtanen, Sirpa Kurppa, Risto </a:t>
            </a:r>
            <a:r>
              <a:rPr lang="en-GB" dirty="0" err="1"/>
              <a:t>Soukka</a:t>
            </a:r>
            <a:r>
              <a:rPr lang="en-GB" dirty="0"/>
              <a:t>,</a:t>
            </a:r>
          </a:p>
          <a:p>
            <a:r>
              <a:rPr lang="en-GB" dirty="0"/>
              <a:t>Pentti </a:t>
            </a:r>
            <a:r>
              <a:rPr lang="en-GB" dirty="0" err="1"/>
              <a:t>Seuri</a:t>
            </a:r>
            <a:r>
              <a:rPr lang="en-GB" dirty="0"/>
              <a:t>, Aki Finer, Lassi </a:t>
            </a:r>
            <a:r>
              <a:rPr lang="en-GB" dirty="0" err="1" smtClean="0"/>
              <a:t>Linnanen</a:t>
            </a:r>
            <a:r>
              <a:rPr lang="en-GB" dirty="0" smtClean="0"/>
              <a:t>:</a:t>
            </a:r>
            <a:endParaRPr lang="en-GB" dirty="0"/>
          </a:p>
          <a:p>
            <a:r>
              <a:rPr lang="en-GB" dirty="0" smtClean="0"/>
              <a:t>Nutrient </a:t>
            </a:r>
            <a:r>
              <a:rPr lang="en-GB" dirty="0"/>
              <a:t>footprint as a tool to evaluate the nutrient balance of a food</a:t>
            </a:r>
          </a:p>
          <a:p>
            <a:r>
              <a:rPr lang="en-GB" dirty="0" smtClean="0"/>
              <a:t>Chain. </a:t>
            </a:r>
            <a:r>
              <a:rPr lang="en-US" dirty="0"/>
              <a:t>Journal of Cleaner Production 112 (2016) 2429e2440</a:t>
            </a:r>
            <a:endParaRPr lang="en-GB" dirty="0"/>
          </a:p>
        </p:txBody>
      </p:sp>
      <p:sp>
        <p:nvSpPr>
          <p:cNvPr id="8" name="Slide Number Placeholder 7"/>
          <p:cNvSpPr>
            <a:spLocks noGrp="1"/>
          </p:cNvSpPr>
          <p:nvPr>
            <p:ph type="sldNum" sz="quarter" idx="10"/>
          </p:nvPr>
        </p:nvSpPr>
        <p:spPr/>
        <p:txBody>
          <a:bodyPr/>
          <a:lstStyle/>
          <a:p>
            <a:pPr>
              <a:defRPr/>
            </a:pPr>
            <a:fld id="{C5D265EE-EC13-2D46-8C01-7EA833CC3C84}" type="slidenum">
              <a:rPr lang="en-US" smtClean="0"/>
              <a:pPr>
                <a:defRPr/>
              </a:pPr>
              <a:t>10</a:t>
            </a:fld>
            <a:endParaRPr lang="en-US" dirty="0"/>
          </a:p>
        </p:txBody>
      </p:sp>
    </p:spTree>
    <p:extLst>
      <p:ext uri="{BB962C8B-B14F-4D97-AF65-F5344CB8AC3E}">
        <p14:creationId xmlns:p14="http://schemas.microsoft.com/office/powerpoint/2010/main" val="50419297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e Placeholder 4"/>
          <p:cNvSpPr>
            <a:spLocks noGrp="1"/>
          </p:cNvSpPr>
          <p:nvPr>
            <p:ph type="dt" sz="half" idx="11"/>
          </p:nvPr>
        </p:nvSpPr>
        <p:spPr/>
        <p:txBody>
          <a:bodyPr/>
          <a:lstStyle/>
          <a:p>
            <a:pPr>
              <a:defRPr/>
            </a:pPr>
            <a:fld id="{8F196C39-9911-4AE2-A49B-E10E24B90475}" type="datetime1">
              <a:rPr lang="fi-FI" smtClean="0"/>
              <a:t>26.7.2016</a:t>
            </a:fld>
            <a:endParaRPr lang="en-US"/>
          </a:p>
        </p:txBody>
      </p:sp>
      <p:sp>
        <p:nvSpPr>
          <p:cNvPr id="6" name="Footer Placeholder 5"/>
          <p:cNvSpPr>
            <a:spLocks noGrp="1"/>
          </p:cNvSpPr>
          <p:nvPr>
            <p:ph type="ftr" sz="quarter" idx="12"/>
          </p:nvPr>
        </p:nvSpPr>
        <p:spPr/>
        <p:txBody>
          <a:bodyPr/>
          <a:lstStyle/>
          <a:p>
            <a:pPr>
              <a:defRPr/>
            </a:pPr>
            <a:r>
              <a:rPr lang="en-US" smtClean="0"/>
              <a:t>Recycling Expo Berlin, Kurppa</a:t>
            </a:r>
            <a:endParaRPr lang="en-US"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68400" y="106878"/>
            <a:ext cx="6139819" cy="62685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Slide Number Placeholder 6"/>
          <p:cNvSpPr>
            <a:spLocks noGrp="1"/>
          </p:cNvSpPr>
          <p:nvPr>
            <p:ph type="sldNum" sz="quarter" idx="10"/>
          </p:nvPr>
        </p:nvSpPr>
        <p:spPr/>
        <p:txBody>
          <a:bodyPr/>
          <a:lstStyle/>
          <a:p>
            <a:pPr>
              <a:defRPr/>
            </a:pPr>
            <a:fld id="{C5D265EE-EC13-2D46-8C01-7EA833CC3C84}" type="slidenum">
              <a:rPr lang="en-US" smtClean="0"/>
              <a:pPr>
                <a:defRPr/>
              </a:pPr>
              <a:t>11</a:t>
            </a:fld>
            <a:endParaRPr lang="en-US" dirty="0"/>
          </a:p>
        </p:txBody>
      </p:sp>
    </p:spTree>
    <p:extLst>
      <p:ext uri="{BB962C8B-B14F-4D97-AF65-F5344CB8AC3E}">
        <p14:creationId xmlns:p14="http://schemas.microsoft.com/office/powerpoint/2010/main" val="4656620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p:cNvSpPr>
            <a:spLocks noGrp="1"/>
          </p:cNvSpPr>
          <p:nvPr>
            <p:ph type="dt" sz="half" idx="11"/>
          </p:nvPr>
        </p:nvSpPr>
        <p:spPr/>
        <p:txBody>
          <a:bodyPr/>
          <a:lstStyle/>
          <a:p>
            <a:pPr>
              <a:defRPr/>
            </a:pPr>
            <a:fld id="{49281A04-1782-4C84-8C20-BD485A422007}" type="datetime1">
              <a:rPr lang="fi-FI" smtClean="0"/>
              <a:t>26.7.2016</a:t>
            </a:fld>
            <a:endParaRPr lang="en-US"/>
          </a:p>
        </p:txBody>
      </p:sp>
      <p:sp>
        <p:nvSpPr>
          <p:cNvPr id="4" name="Footer Placeholder 3"/>
          <p:cNvSpPr>
            <a:spLocks noGrp="1"/>
          </p:cNvSpPr>
          <p:nvPr>
            <p:ph type="ftr" sz="quarter" idx="12"/>
          </p:nvPr>
        </p:nvSpPr>
        <p:spPr/>
        <p:txBody>
          <a:bodyPr/>
          <a:lstStyle/>
          <a:p>
            <a:pPr>
              <a:defRPr/>
            </a:pPr>
            <a:r>
              <a:rPr lang="en-US" smtClean="0"/>
              <a:t>Recycling Expo Berlin, Kurppa</a:t>
            </a:r>
            <a:endParaRPr lang="en-US" dirty="0"/>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0629" y="1496291"/>
            <a:ext cx="8918167" cy="32789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Slide Number Placeholder 4"/>
          <p:cNvSpPr>
            <a:spLocks noGrp="1"/>
          </p:cNvSpPr>
          <p:nvPr>
            <p:ph type="sldNum" sz="quarter" idx="10"/>
          </p:nvPr>
        </p:nvSpPr>
        <p:spPr/>
        <p:txBody>
          <a:bodyPr/>
          <a:lstStyle/>
          <a:p>
            <a:pPr>
              <a:defRPr/>
            </a:pPr>
            <a:fld id="{D53A9B35-385A-CE4A-919F-D7588C888E16}" type="slidenum">
              <a:rPr lang="en-US" smtClean="0"/>
              <a:pPr>
                <a:defRPr/>
              </a:pPr>
              <a:t>12</a:t>
            </a:fld>
            <a:endParaRPr lang="en-US" dirty="0"/>
          </a:p>
        </p:txBody>
      </p:sp>
    </p:spTree>
    <p:extLst>
      <p:ext uri="{BB962C8B-B14F-4D97-AF65-F5344CB8AC3E}">
        <p14:creationId xmlns:p14="http://schemas.microsoft.com/office/powerpoint/2010/main" val="240717645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p:cNvSpPr>
            <a:spLocks noGrp="1"/>
          </p:cNvSpPr>
          <p:nvPr>
            <p:ph type="dt" sz="half" idx="11"/>
          </p:nvPr>
        </p:nvSpPr>
        <p:spPr/>
        <p:txBody>
          <a:bodyPr/>
          <a:lstStyle/>
          <a:p>
            <a:pPr>
              <a:defRPr/>
            </a:pPr>
            <a:fld id="{5AE3A4CE-65E9-44E9-BE81-C6921F63027F}" type="datetime1">
              <a:rPr lang="fi-FI" smtClean="0"/>
              <a:t>26.7.2016</a:t>
            </a:fld>
            <a:endParaRPr lang="en-US"/>
          </a:p>
        </p:txBody>
      </p:sp>
      <p:sp>
        <p:nvSpPr>
          <p:cNvPr id="4" name="Footer Placeholder 3"/>
          <p:cNvSpPr>
            <a:spLocks noGrp="1"/>
          </p:cNvSpPr>
          <p:nvPr>
            <p:ph type="ftr" sz="quarter" idx="12"/>
          </p:nvPr>
        </p:nvSpPr>
        <p:spPr/>
        <p:txBody>
          <a:bodyPr/>
          <a:lstStyle/>
          <a:p>
            <a:pPr>
              <a:defRPr/>
            </a:pPr>
            <a:r>
              <a:rPr lang="en-US" smtClean="0"/>
              <a:t>Recycling Expo Berlin, Kurppa</a:t>
            </a:r>
            <a:endParaRPr lang="en-US" dirty="0"/>
          </a:p>
        </p:txBody>
      </p:sp>
      <p:pic>
        <p:nvPicPr>
          <p:cNvPr id="819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7836644" cy="6392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Slide Number Placeholder 4"/>
          <p:cNvSpPr>
            <a:spLocks noGrp="1"/>
          </p:cNvSpPr>
          <p:nvPr>
            <p:ph type="sldNum" sz="quarter" idx="10"/>
          </p:nvPr>
        </p:nvSpPr>
        <p:spPr/>
        <p:txBody>
          <a:bodyPr/>
          <a:lstStyle/>
          <a:p>
            <a:pPr>
              <a:defRPr/>
            </a:pPr>
            <a:fld id="{D53A9B35-385A-CE4A-919F-D7588C888E16}" type="slidenum">
              <a:rPr lang="en-US" smtClean="0"/>
              <a:pPr>
                <a:defRPr/>
              </a:pPr>
              <a:t>13</a:t>
            </a:fld>
            <a:endParaRPr lang="en-US" dirty="0"/>
          </a:p>
        </p:txBody>
      </p:sp>
    </p:spTree>
    <p:extLst>
      <p:ext uri="{BB962C8B-B14F-4D97-AF65-F5344CB8AC3E}">
        <p14:creationId xmlns:p14="http://schemas.microsoft.com/office/powerpoint/2010/main" val="395731329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p:cNvSpPr>
            <a:spLocks noGrp="1"/>
          </p:cNvSpPr>
          <p:nvPr>
            <p:ph type="dt" sz="half" idx="11"/>
          </p:nvPr>
        </p:nvSpPr>
        <p:spPr/>
        <p:txBody>
          <a:bodyPr/>
          <a:lstStyle/>
          <a:p>
            <a:pPr>
              <a:defRPr/>
            </a:pPr>
            <a:fld id="{4DAA8B82-0BA6-4916-83E2-881994331905}" type="datetime1">
              <a:rPr lang="fi-FI" smtClean="0"/>
              <a:t>26.7.2016</a:t>
            </a:fld>
            <a:endParaRPr lang="en-US"/>
          </a:p>
        </p:txBody>
      </p:sp>
      <p:sp>
        <p:nvSpPr>
          <p:cNvPr id="4" name="Footer Placeholder 3"/>
          <p:cNvSpPr>
            <a:spLocks noGrp="1"/>
          </p:cNvSpPr>
          <p:nvPr>
            <p:ph type="ftr" sz="quarter" idx="12"/>
          </p:nvPr>
        </p:nvSpPr>
        <p:spPr/>
        <p:txBody>
          <a:bodyPr/>
          <a:lstStyle/>
          <a:p>
            <a:pPr>
              <a:defRPr/>
            </a:pPr>
            <a:r>
              <a:rPr lang="en-US" smtClean="0"/>
              <a:t>Recycling Expo Berlin, Kurppa</a:t>
            </a:r>
            <a:endParaRPr lang="en-US" dirty="0"/>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0013" y="155575"/>
            <a:ext cx="8943975" cy="6219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Slide Number Placeholder 4"/>
          <p:cNvSpPr>
            <a:spLocks noGrp="1"/>
          </p:cNvSpPr>
          <p:nvPr>
            <p:ph type="sldNum" sz="quarter" idx="10"/>
          </p:nvPr>
        </p:nvSpPr>
        <p:spPr/>
        <p:txBody>
          <a:bodyPr/>
          <a:lstStyle/>
          <a:p>
            <a:pPr>
              <a:defRPr/>
            </a:pPr>
            <a:fld id="{D53A9B35-385A-CE4A-919F-D7588C888E16}" type="slidenum">
              <a:rPr lang="en-US" smtClean="0"/>
              <a:pPr>
                <a:defRPr/>
              </a:pPr>
              <a:t>14</a:t>
            </a:fld>
            <a:endParaRPr lang="en-US" dirty="0"/>
          </a:p>
        </p:txBody>
      </p:sp>
    </p:spTree>
    <p:extLst>
      <p:ext uri="{BB962C8B-B14F-4D97-AF65-F5344CB8AC3E}">
        <p14:creationId xmlns:p14="http://schemas.microsoft.com/office/powerpoint/2010/main" val="236432042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a:t>
            </a:r>
            <a:r>
              <a:rPr lang="en-US" dirty="0"/>
              <a:t>nutrient footprint is an indicator</a:t>
            </a:r>
            <a:endParaRPr lang="fi-FI" dirty="0"/>
          </a:p>
        </p:txBody>
      </p:sp>
      <p:sp>
        <p:nvSpPr>
          <p:cNvPr id="3" name="Content Placeholder 2"/>
          <p:cNvSpPr>
            <a:spLocks noGrp="1"/>
          </p:cNvSpPr>
          <p:nvPr>
            <p:ph idx="1"/>
          </p:nvPr>
        </p:nvSpPr>
        <p:spPr/>
        <p:txBody>
          <a:bodyPr/>
          <a:lstStyle/>
          <a:p>
            <a:pPr marL="0" indent="0">
              <a:buNone/>
            </a:pPr>
            <a:r>
              <a:rPr lang="en-US" dirty="0" smtClean="0"/>
              <a:t>. </a:t>
            </a:r>
          </a:p>
          <a:p>
            <a:pPr>
              <a:buFont typeface="Arial" panose="020B0604020202020204" pitchFamily="34" charset="0"/>
              <a:buChar char="•"/>
            </a:pPr>
            <a:r>
              <a:rPr lang="en-US" dirty="0" smtClean="0"/>
              <a:t>which </a:t>
            </a:r>
            <a:r>
              <a:rPr lang="en-US" dirty="0"/>
              <a:t>combines the amount of captured nutrients, kg of N and P, for use in the production chain and </a:t>
            </a:r>
            <a:endParaRPr lang="en-US" dirty="0" smtClean="0"/>
          </a:p>
          <a:p>
            <a:pPr>
              <a:buFont typeface="Arial" panose="020B0604020202020204" pitchFamily="34" charset="0"/>
              <a:buChar char="•"/>
            </a:pPr>
            <a:r>
              <a:rPr lang="en-US" dirty="0" smtClean="0"/>
              <a:t>the </a:t>
            </a:r>
            <a:r>
              <a:rPr lang="en-US" dirty="0"/>
              <a:t>share of nutrients utilized % either in the primary product itself or in the entire production chain, </a:t>
            </a:r>
            <a:endParaRPr lang="en-US" dirty="0" smtClean="0"/>
          </a:p>
          <a:p>
            <a:pPr>
              <a:buFont typeface="Arial" panose="020B0604020202020204" pitchFamily="34" charset="0"/>
              <a:buChar char="•"/>
            </a:pPr>
            <a:r>
              <a:rPr lang="en-US" dirty="0" smtClean="0"/>
              <a:t>accounting </a:t>
            </a:r>
            <a:r>
              <a:rPr lang="en-US" dirty="0"/>
              <a:t>also for secondary products</a:t>
            </a:r>
            <a:r>
              <a:rPr lang="en-US" dirty="0" smtClean="0"/>
              <a:t>.</a:t>
            </a:r>
            <a:endParaRPr lang="en-US" dirty="0"/>
          </a:p>
        </p:txBody>
      </p:sp>
      <p:sp>
        <p:nvSpPr>
          <p:cNvPr id="5" name="Date Placeholder 4"/>
          <p:cNvSpPr>
            <a:spLocks noGrp="1"/>
          </p:cNvSpPr>
          <p:nvPr>
            <p:ph type="dt" sz="half" idx="11"/>
          </p:nvPr>
        </p:nvSpPr>
        <p:spPr/>
        <p:txBody>
          <a:bodyPr/>
          <a:lstStyle/>
          <a:p>
            <a:pPr>
              <a:defRPr/>
            </a:pPr>
            <a:fld id="{80316A66-61D6-46EC-94CA-1D16780BD316}" type="datetime1">
              <a:rPr lang="fi-FI" smtClean="0"/>
              <a:t>26.7.2016</a:t>
            </a:fld>
            <a:endParaRPr lang="en-US" dirty="0"/>
          </a:p>
        </p:txBody>
      </p:sp>
      <p:sp>
        <p:nvSpPr>
          <p:cNvPr id="6" name="Footer Placeholder 5"/>
          <p:cNvSpPr>
            <a:spLocks noGrp="1"/>
          </p:cNvSpPr>
          <p:nvPr>
            <p:ph type="ftr" sz="quarter" idx="12"/>
          </p:nvPr>
        </p:nvSpPr>
        <p:spPr/>
        <p:txBody>
          <a:bodyPr/>
          <a:lstStyle/>
          <a:p>
            <a:pPr>
              <a:defRPr/>
            </a:pPr>
            <a:r>
              <a:rPr lang="en-US" smtClean="0"/>
              <a:t>Recycling Expo Berlin, Kurppa</a:t>
            </a:r>
            <a:endParaRPr lang="en-US" dirty="0"/>
          </a:p>
        </p:txBody>
      </p:sp>
      <p:sp>
        <p:nvSpPr>
          <p:cNvPr id="7" name="Slide Number Placeholder 6"/>
          <p:cNvSpPr>
            <a:spLocks noGrp="1"/>
          </p:cNvSpPr>
          <p:nvPr>
            <p:ph type="sldNum" sz="quarter" idx="10"/>
          </p:nvPr>
        </p:nvSpPr>
        <p:spPr/>
        <p:txBody>
          <a:bodyPr/>
          <a:lstStyle/>
          <a:p>
            <a:pPr>
              <a:defRPr/>
            </a:pPr>
            <a:fld id="{C5D265EE-EC13-2D46-8C01-7EA833CC3C84}" type="slidenum">
              <a:rPr lang="en-US" smtClean="0"/>
              <a:pPr>
                <a:defRPr/>
              </a:pPr>
              <a:t>15</a:t>
            </a:fld>
            <a:endParaRPr lang="en-US" dirty="0"/>
          </a:p>
        </p:txBody>
      </p:sp>
    </p:spTree>
    <p:extLst>
      <p:ext uri="{BB962C8B-B14F-4D97-AF65-F5344CB8AC3E}">
        <p14:creationId xmlns:p14="http://schemas.microsoft.com/office/powerpoint/2010/main" val="197795341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nutrient footprint methodology seems to have potential </a:t>
            </a:r>
            <a:endParaRPr lang="fi-FI" dirty="0"/>
          </a:p>
        </p:txBody>
      </p:sp>
      <p:sp>
        <p:nvSpPr>
          <p:cNvPr id="3" name="Content Placeholder 2"/>
          <p:cNvSpPr>
            <a:spLocks noGrp="1"/>
          </p:cNvSpPr>
          <p:nvPr>
            <p:ph idx="1"/>
          </p:nvPr>
        </p:nvSpPr>
        <p:spPr/>
        <p:txBody>
          <a:bodyPr/>
          <a:lstStyle/>
          <a:p>
            <a:r>
              <a:rPr lang="en-US" dirty="0" smtClean="0"/>
              <a:t>in </a:t>
            </a:r>
            <a:r>
              <a:rPr lang="en-US" dirty="0"/>
              <a:t>assessing the nutrient balances of food chains </a:t>
            </a:r>
            <a:endParaRPr lang="en-US" dirty="0" smtClean="0"/>
          </a:p>
          <a:p>
            <a:r>
              <a:rPr lang="en-US" dirty="0" smtClean="0"/>
              <a:t>as </a:t>
            </a:r>
            <a:r>
              <a:rPr lang="en-US" dirty="0"/>
              <a:t>well other bio-based production chains. </a:t>
            </a:r>
            <a:endParaRPr lang="en-US" dirty="0" smtClean="0"/>
          </a:p>
          <a:p>
            <a:pPr marL="0" indent="0">
              <a:buNone/>
            </a:pPr>
            <a:r>
              <a:rPr lang="en-US" dirty="0" smtClean="0"/>
              <a:t> </a:t>
            </a:r>
            <a:r>
              <a:rPr lang="en-US" dirty="0"/>
              <a:t>It offers information about the nutrient usage and utilization efficiency in a simple and comparable form</a:t>
            </a:r>
            <a:r>
              <a:rPr lang="en-US" dirty="0" smtClean="0"/>
              <a:t>..</a:t>
            </a:r>
            <a:endParaRPr lang="en-US" dirty="0"/>
          </a:p>
          <a:p>
            <a:endParaRPr lang="en-GB" dirty="0"/>
          </a:p>
        </p:txBody>
      </p:sp>
      <p:sp>
        <p:nvSpPr>
          <p:cNvPr id="5" name="Date Placeholder 4"/>
          <p:cNvSpPr>
            <a:spLocks noGrp="1"/>
          </p:cNvSpPr>
          <p:nvPr>
            <p:ph type="dt" sz="half" idx="11"/>
          </p:nvPr>
        </p:nvSpPr>
        <p:spPr/>
        <p:txBody>
          <a:bodyPr/>
          <a:lstStyle/>
          <a:p>
            <a:pPr>
              <a:defRPr/>
            </a:pPr>
            <a:fld id="{59EF893D-87F2-4689-88D5-9ACF010383A8}" type="datetime1">
              <a:rPr lang="fi-FI" smtClean="0"/>
              <a:t>26.7.2016</a:t>
            </a:fld>
            <a:endParaRPr lang="en-US" dirty="0"/>
          </a:p>
        </p:txBody>
      </p:sp>
      <p:sp>
        <p:nvSpPr>
          <p:cNvPr id="6" name="Footer Placeholder 5"/>
          <p:cNvSpPr>
            <a:spLocks noGrp="1"/>
          </p:cNvSpPr>
          <p:nvPr>
            <p:ph type="ftr" sz="quarter" idx="12"/>
          </p:nvPr>
        </p:nvSpPr>
        <p:spPr/>
        <p:txBody>
          <a:bodyPr/>
          <a:lstStyle/>
          <a:p>
            <a:pPr>
              <a:defRPr/>
            </a:pPr>
            <a:r>
              <a:rPr lang="en-US" smtClean="0"/>
              <a:t>Recycling Expo Berlin, Kurppa</a:t>
            </a:r>
            <a:endParaRPr lang="en-US" dirty="0"/>
          </a:p>
        </p:txBody>
      </p:sp>
      <p:sp>
        <p:nvSpPr>
          <p:cNvPr id="7" name="Slide Number Placeholder 6"/>
          <p:cNvSpPr>
            <a:spLocks noGrp="1"/>
          </p:cNvSpPr>
          <p:nvPr>
            <p:ph type="sldNum" sz="quarter" idx="10"/>
          </p:nvPr>
        </p:nvSpPr>
        <p:spPr/>
        <p:txBody>
          <a:bodyPr/>
          <a:lstStyle/>
          <a:p>
            <a:pPr>
              <a:defRPr/>
            </a:pPr>
            <a:fld id="{C5D265EE-EC13-2D46-8C01-7EA833CC3C84}" type="slidenum">
              <a:rPr lang="en-US" smtClean="0"/>
              <a:pPr>
                <a:defRPr/>
              </a:pPr>
              <a:t>16</a:t>
            </a:fld>
            <a:endParaRPr lang="en-US" dirty="0"/>
          </a:p>
        </p:txBody>
      </p:sp>
    </p:spTree>
    <p:extLst>
      <p:ext uri="{BB962C8B-B14F-4D97-AF65-F5344CB8AC3E}">
        <p14:creationId xmlns:p14="http://schemas.microsoft.com/office/powerpoint/2010/main" val="26509182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p:cNvSpPr>
            <a:spLocks noGrp="1"/>
          </p:cNvSpPr>
          <p:nvPr>
            <p:ph type="dt" sz="half" idx="11"/>
          </p:nvPr>
        </p:nvSpPr>
        <p:spPr/>
        <p:txBody>
          <a:bodyPr/>
          <a:lstStyle/>
          <a:p>
            <a:pPr>
              <a:defRPr/>
            </a:pPr>
            <a:fld id="{9DA69FB9-776D-472E-97FE-E5C85C5FAD47}" type="datetime1">
              <a:rPr lang="fi-FI" smtClean="0"/>
              <a:t>26.7.2016</a:t>
            </a:fld>
            <a:endParaRPr lang="en-US"/>
          </a:p>
        </p:txBody>
      </p:sp>
      <p:sp>
        <p:nvSpPr>
          <p:cNvPr id="4" name="Footer Placeholder 3"/>
          <p:cNvSpPr>
            <a:spLocks noGrp="1"/>
          </p:cNvSpPr>
          <p:nvPr>
            <p:ph type="ftr" sz="quarter" idx="12"/>
          </p:nvPr>
        </p:nvSpPr>
        <p:spPr/>
        <p:txBody>
          <a:bodyPr/>
          <a:lstStyle/>
          <a:p>
            <a:pPr>
              <a:defRPr/>
            </a:pPr>
            <a:r>
              <a:rPr lang="en-US" smtClean="0"/>
              <a:t>Recycling Expo Berlin, Kurppa</a:t>
            </a:r>
            <a:endParaRPr lang="en-US" dirty="0"/>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1154" y="272535"/>
            <a:ext cx="5547544" cy="61028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Slide Number Placeholder 4"/>
          <p:cNvSpPr>
            <a:spLocks noGrp="1"/>
          </p:cNvSpPr>
          <p:nvPr>
            <p:ph type="sldNum" sz="quarter" idx="10"/>
          </p:nvPr>
        </p:nvSpPr>
        <p:spPr/>
        <p:txBody>
          <a:bodyPr/>
          <a:lstStyle/>
          <a:p>
            <a:pPr>
              <a:defRPr/>
            </a:pPr>
            <a:fld id="{D53A9B35-385A-CE4A-919F-D7588C888E16}" type="slidenum">
              <a:rPr lang="en-US" smtClean="0"/>
              <a:pPr>
                <a:defRPr/>
              </a:pPr>
              <a:t>17</a:t>
            </a:fld>
            <a:endParaRPr lang="en-US" dirty="0"/>
          </a:p>
        </p:txBody>
      </p:sp>
    </p:spTree>
    <p:extLst>
      <p:ext uri="{BB962C8B-B14F-4D97-AF65-F5344CB8AC3E}">
        <p14:creationId xmlns:p14="http://schemas.microsoft.com/office/powerpoint/2010/main" val="408667584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p:cNvSpPr>
            <a:spLocks noGrp="1"/>
          </p:cNvSpPr>
          <p:nvPr>
            <p:ph type="dt" sz="half" idx="11"/>
          </p:nvPr>
        </p:nvSpPr>
        <p:spPr/>
        <p:txBody>
          <a:bodyPr/>
          <a:lstStyle/>
          <a:p>
            <a:pPr>
              <a:defRPr/>
            </a:pPr>
            <a:fld id="{9138CCAA-7D00-487C-9476-8EE635A3810E}" type="datetime1">
              <a:rPr lang="fi-FI" smtClean="0"/>
              <a:t>26.7.2016</a:t>
            </a:fld>
            <a:endParaRPr lang="en-US"/>
          </a:p>
        </p:txBody>
      </p:sp>
      <p:sp>
        <p:nvSpPr>
          <p:cNvPr id="4" name="Footer Placeholder 3"/>
          <p:cNvSpPr>
            <a:spLocks noGrp="1"/>
          </p:cNvSpPr>
          <p:nvPr>
            <p:ph type="ftr" sz="quarter" idx="12"/>
          </p:nvPr>
        </p:nvSpPr>
        <p:spPr/>
        <p:txBody>
          <a:bodyPr/>
          <a:lstStyle/>
          <a:p>
            <a:pPr>
              <a:defRPr/>
            </a:pPr>
            <a:r>
              <a:rPr lang="en-US" smtClean="0"/>
              <a:t>Recycling Expo Berlin, Kurppa</a:t>
            </a:r>
            <a:endParaRPr lang="en-US" dirty="0"/>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68400" y="241300"/>
            <a:ext cx="5840574" cy="6134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Slide Number Placeholder 4"/>
          <p:cNvSpPr>
            <a:spLocks noGrp="1"/>
          </p:cNvSpPr>
          <p:nvPr>
            <p:ph type="sldNum" sz="quarter" idx="10"/>
          </p:nvPr>
        </p:nvSpPr>
        <p:spPr/>
        <p:txBody>
          <a:bodyPr/>
          <a:lstStyle/>
          <a:p>
            <a:pPr>
              <a:defRPr/>
            </a:pPr>
            <a:fld id="{D53A9B35-385A-CE4A-919F-D7588C888E16}" type="slidenum">
              <a:rPr lang="en-US" smtClean="0"/>
              <a:pPr>
                <a:defRPr/>
              </a:pPr>
              <a:t>18</a:t>
            </a:fld>
            <a:endParaRPr lang="en-US" dirty="0"/>
          </a:p>
        </p:txBody>
      </p:sp>
    </p:spTree>
    <p:extLst>
      <p:ext uri="{BB962C8B-B14F-4D97-AF65-F5344CB8AC3E}">
        <p14:creationId xmlns:p14="http://schemas.microsoft.com/office/powerpoint/2010/main" val="240857418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p:cNvSpPr>
            <a:spLocks noGrp="1"/>
          </p:cNvSpPr>
          <p:nvPr>
            <p:ph type="dt" sz="half" idx="11"/>
          </p:nvPr>
        </p:nvSpPr>
        <p:spPr/>
        <p:txBody>
          <a:bodyPr/>
          <a:lstStyle/>
          <a:p>
            <a:pPr>
              <a:defRPr/>
            </a:pPr>
            <a:fld id="{88DFA29B-F6DD-4BEF-A78B-6734F9D07159}" type="datetime1">
              <a:rPr lang="fi-FI" smtClean="0"/>
              <a:t>26.7.2016</a:t>
            </a:fld>
            <a:endParaRPr lang="en-US"/>
          </a:p>
        </p:txBody>
      </p:sp>
      <p:sp>
        <p:nvSpPr>
          <p:cNvPr id="4" name="Footer Placeholder 3"/>
          <p:cNvSpPr>
            <a:spLocks noGrp="1"/>
          </p:cNvSpPr>
          <p:nvPr>
            <p:ph type="ftr" sz="quarter" idx="12"/>
          </p:nvPr>
        </p:nvSpPr>
        <p:spPr/>
        <p:txBody>
          <a:bodyPr/>
          <a:lstStyle/>
          <a:p>
            <a:pPr>
              <a:defRPr/>
            </a:pPr>
            <a:r>
              <a:rPr lang="en-US" smtClean="0"/>
              <a:t>Recycling Expo Berlin, Kurppa</a:t>
            </a:r>
            <a:endParaRPr lang="en-US" dirty="0"/>
          </a:p>
        </p:txBody>
      </p:sp>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7756" y="1122581"/>
            <a:ext cx="5730875" cy="4883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863575" y="199251"/>
            <a:ext cx="6263253" cy="923330"/>
          </a:xfrm>
          <a:prstGeom prst="rect">
            <a:avLst/>
          </a:prstGeom>
          <a:noFill/>
        </p:spPr>
        <p:txBody>
          <a:bodyPr wrap="none" lIns="91440" tIns="45720" rIns="91440" bIns="45720">
            <a:spAutoFit/>
          </a:bodyPr>
          <a:lstStyle/>
          <a:p>
            <a:pPr algn="ctr"/>
            <a:r>
              <a:rPr lang="en-US" sz="5400" b="1" cap="none" spc="0"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effectLst>
                  <a:outerShdw blurRad="38100" dist="38100" dir="2700000" algn="tl">
                    <a:srgbClr val="000000">
                      <a:alpha val="43137"/>
                    </a:srgbClr>
                  </a:outerShdw>
                </a:effectLst>
              </a:rPr>
              <a:t>Preliminary result!</a:t>
            </a:r>
            <a:endParaRPr lang="en-US" sz="5400" b="1" cap="none" spc="0"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effectLst>
                <a:outerShdw blurRad="38100" dist="38100" dir="2700000" algn="tl">
                  <a:srgbClr val="000000">
                    <a:alpha val="43137"/>
                  </a:srgbClr>
                </a:outerShdw>
              </a:effectLst>
            </a:endParaRPr>
          </a:p>
        </p:txBody>
      </p:sp>
      <p:sp>
        <p:nvSpPr>
          <p:cNvPr id="6" name="TextBox 5"/>
          <p:cNvSpPr txBox="1"/>
          <p:nvPr/>
        </p:nvSpPr>
        <p:spPr>
          <a:xfrm>
            <a:off x="1343025" y="476250"/>
            <a:ext cx="184731" cy="369332"/>
          </a:xfrm>
          <a:prstGeom prst="rect">
            <a:avLst/>
          </a:prstGeom>
          <a:noFill/>
        </p:spPr>
        <p:txBody>
          <a:bodyPr wrap="none" rtlCol="0">
            <a:spAutoFit/>
          </a:bodyPr>
          <a:lstStyle/>
          <a:p>
            <a:endParaRPr lang="en-GB" dirty="0"/>
          </a:p>
        </p:txBody>
      </p:sp>
      <p:sp>
        <p:nvSpPr>
          <p:cNvPr id="7" name="Slide Number Placeholder 6"/>
          <p:cNvSpPr>
            <a:spLocks noGrp="1"/>
          </p:cNvSpPr>
          <p:nvPr>
            <p:ph type="sldNum" sz="quarter" idx="10"/>
          </p:nvPr>
        </p:nvSpPr>
        <p:spPr/>
        <p:txBody>
          <a:bodyPr/>
          <a:lstStyle/>
          <a:p>
            <a:pPr>
              <a:defRPr/>
            </a:pPr>
            <a:fld id="{D53A9B35-385A-CE4A-919F-D7588C888E16}" type="slidenum">
              <a:rPr lang="en-US" smtClean="0"/>
              <a:pPr>
                <a:defRPr/>
              </a:pPr>
              <a:t>19</a:t>
            </a:fld>
            <a:endParaRPr lang="en-US" dirty="0"/>
          </a:p>
        </p:txBody>
      </p:sp>
    </p:spTree>
    <p:extLst>
      <p:ext uri="{BB962C8B-B14F-4D97-AF65-F5344CB8AC3E}">
        <p14:creationId xmlns:p14="http://schemas.microsoft.com/office/powerpoint/2010/main" val="172457404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3847" y="340716"/>
            <a:ext cx="7543800" cy="476847"/>
          </a:xfrm>
        </p:spPr>
        <p:txBody>
          <a:bodyPr/>
          <a:lstStyle/>
          <a:p>
            <a:r>
              <a:rPr lang="en-US" dirty="0" smtClean="0"/>
              <a:t>In comparison</a:t>
            </a:r>
            <a:endParaRPr lang="en-US" dirty="0"/>
          </a:p>
        </p:txBody>
      </p:sp>
      <p:sp>
        <p:nvSpPr>
          <p:cNvPr id="3" name="Content Placeholder 2"/>
          <p:cNvSpPr>
            <a:spLocks noGrp="1"/>
          </p:cNvSpPr>
          <p:nvPr>
            <p:ph idx="1"/>
          </p:nvPr>
        </p:nvSpPr>
        <p:spPr>
          <a:xfrm>
            <a:off x="475013" y="817564"/>
            <a:ext cx="8407730" cy="5249862"/>
          </a:xfrm>
        </p:spPr>
        <p:txBody>
          <a:bodyPr/>
          <a:lstStyle/>
          <a:p>
            <a:r>
              <a:rPr lang="en-US" dirty="0"/>
              <a:t>Leach et al. (2012), and Pierer et al. (2014) have calculated Virtual N factors (representing the total N loss (kg) in the production chain divided by the (kg) N that remains in the consumed product) for beef (Table 3.). When calculating in a similar way, the Virtual N factor for beef in the present study is higher. However, the results of the previous studies represent averages of national beef production systems, while in the present study only the suckler cow-calf system is studied. According to Nguyen et al. (2010) nutrient use efficiencies are greater in dairy bull-calf systems than in the suckler cow-calf system.</a:t>
            </a:r>
          </a:p>
          <a:p>
            <a:r>
              <a:rPr lang="en-US" dirty="0"/>
              <a:t> </a:t>
            </a:r>
            <a:r>
              <a:rPr lang="en-US" dirty="0" smtClean="0"/>
              <a:t>Virtual </a:t>
            </a:r>
            <a:r>
              <a:rPr lang="en-US" dirty="0"/>
              <a:t>N factors of </a:t>
            </a:r>
            <a:r>
              <a:rPr lang="en-US" dirty="0" smtClean="0"/>
              <a:t>beef:</a:t>
            </a:r>
            <a:endParaRPr lang="en-US" dirty="0"/>
          </a:p>
          <a:p>
            <a:pPr lvl="1"/>
            <a:r>
              <a:rPr lang="en-US" dirty="0"/>
              <a:t>Reference	Country	VNF</a:t>
            </a:r>
          </a:p>
          <a:p>
            <a:pPr lvl="1"/>
            <a:r>
              <a:rPr lang="en-US" dirty="0"/>
              <a:t>Leach et al. 2012	</a:t>
            </a:r>
            <a:r>
              <a:rPr lang="en-US" dirty="0" smtClean="0"/>
              <a:t>	USA</a:t>
            </a:r>
            <a:r>
              <a:rPr lang="en-US" dirty="0"/>
              <a:t>	8.,5</a:t>
            </a:r>
          </a:p>
          <a:p>
            <a:pPr lvl="1"/>
            <a:r>
              <a:rPr lang="en-US" dirty="0"/>
              <a:t>Pierer et al. 2014	</a:t>
            </a:r>
            <a:r>
              <a:rPr lang="en-US" dirty="0" smtClean="0"/>
              <a:t>	Austria</a:t>
            </a:r>
            <a:r>
              <a:rPr lang="en-US" dirty="0"/>
              <a:t>	5.,4</a:t>
            </a:r>
          </a:p>
          <a:p>
            <a:pPr lvl="1"/>
            <a:r>
              <a:rPr lang="en-US" dirty="0"/>
              <a:t>The present study	Finland	</a:t>
            </a:r>
            <a:r>
              <a:rPr lang="en-US" dirty="0" smtClean="0"/>
              <a:t>12</a:t>
            </a:r>
            <a:r>
              <a:rPr lang="en-US" dirty="0"/>
              <a:t>.,9</a:t>
            </a:r>
            <a:r>
              <a:rPr lang="en-US" dirty="0" smtClean="0"/>
              <a:t>**/45</a:t>
            </a:r>
            <a:r>
              <a:rPr lang="en-US" dirty="0"/>
              <a:t>.,1</a:t>
            </a:r>
            <a:r>
              <a:rPr lang="en-US" dirty="0" smtClean="0"/>
              <a:t>* </a:t>
            </a:r>
            <a:endParaRPr lang="en-US" dirty="0"/>
          </a:p>
          <a:p>
            <a:pPr marL="457200" lvl="1" indent="0">
              <a:buNone/>
            </a:pPr>
            <a:r>
              <a:rPr lang="en-US" sz="1600" dirty="0"/>
              <a:t>** Including only the slaughtered animal</a:t>
            </a:r>
          </a:p>
          <a:p>
            <a:pPr marL="457200" lvl="1" indent="0">
              <a:buNone/>
            </a:pPr>
            <a:r>
              <a:rPr lang="en-US" sz="1600" dirty="0" smtClean="0"/>
              <a:t>* </a:t>
            </a:r>
            <a:r>
              <a:rPr lang="en-US" sz="1600" dirty="0"/>
              <a:t>Including inputs and emissions allocated from suckler cow </a:t>
            </a:r>
          </a:p>
          <a:p>
            <a:endParaRPr lang="en-GB" dirty="0"/>
          </a:p>
        </p:txBody>
      </p:sp>
      <p:sp>
        <p:nvSpPr>
          <p:cNvPr id="5" name="Date Placeholder 4"/>
          <p:cNvSpPr>
            <a:spLocks noGrp="1"/>
          </p:cNvSpPr>
          <p:nvPr>
            <p:ph type="dt" sz="half" idx="11"/>
          </p:nvPr>
        </p:nvSpPr>
        <p:spPr/>
        <p:txBody>
          <a:bodyPr/>
          <a:lstStyle/>
          <a:p>
            <a:pPr>
              <a:defRPr/>
            </a:pPr>
            <a:fld id="{01A68A8E-5B62-490F-B227-2B3B597F1FD1}" type="datetime1">
              <a:rPr lang="fi-FI" smtClean="0"/>
              <a:t>26.7.2016</a:t>
            </a:fld>
            <a:endParaRPr lang="en-US"/>
          </a:p>
        </p:txBody>
      </p:sp>
      <p:sp>
        <p:nvSpPr>
          <p:cNvPr id="6" name="Footer Placeholder 5"/>
          <p:cNvSpPr>
            <a:spLocks noGrp="1"/>
          </p:cNvSpPr>
          <p:nvPr>
            <p:ph type="ftr" sz="quarter" idx="12"/>
          </p:nvPr>
        </p:nvSpPr>
        <p:spPr/>
        <p:txBody>
          <a:bodyPr/>
          <a:lstStyle/>
          <a:p>
            <a:pPr>
              <a:defRPr/>
            </a:pPr>
            <a:r>
              <a:rPr lang="en-US" smtClean="0"/>
              <a:t>Recycling Expo Berlin, Kurppa</a:t>
            </a:r>
            <a:endParaRPr lang="en-US" dirty="0"/>
          </a:p>
        </p:txBody>
      </p:sp>
      <p:sp>
        <p:nvSpPr>
          <p:cNvPr id="7" name="Slide Number Placeholder 6"/>
          <p:cNvSpPr>
            <a:spLocks noGrp="1"/>
          </p:cNvSpPr>
          <p:nvPr>
            <p:ph type="sldNum" sz="quarter" idx="10"/>
          </p:nvPr>
        </p:nvSpPr>
        <p:spPr/>
        <p:txBody>
          <a:bodyPr/>
          <a:lstStyle/>
          <a:p>
            <a:pPr>
              <a:defRPr/>
            </a:pPr>
            <a:fld id="{C5D265EE-EC13-2D46-8C01-7EA833CC3C84}" type="slidenum">
              <a:rPr lang="en-US" smtClean="0"/>
              <a:pPr>
                <a:defRPr/>
              </a:pPr>
              <a:t>20</a:t>
            </a:fld>
            <a:endParaRPr lang="en-US" dirty="0"/>
          </a:p>
        </p:txBody>
      </p:sp>
    </p:spTree>
    <p:extLst>
      <p:ext uri="{BB962C8B-B14F-4D97-AF65-F5344CB8AC3E}">
        <p14:creationId xmlns:p14="http://schemas.microsoft.com/office/powerpoint/2010/main" val="268770221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0725" y="817563"/>
            <a:ext cx="8090766" cy="939800"/>
          </a:xfrm>
        </p:spPr>
        <p:txBody>
          <a:bodyPr/>
          <a:lstStyle/>
          <a:p>
            <a:r>
              <a:rPr lang="en-US" dirty="0" smtClean="0"/>
              <a:t>Thee </a:t>
            </a:r>
            <a:r>
              <a:rPr lang="en-US" dirty="0"/>
              <a:t>definition of the </a:t>
            </a:r>
            <a:r>
              <a:rPr lang="en-US" b="1" dirty="0"/>
              <a:t>hot spots </a:t>
            </a:r>
            <a:r>
              <a:rPr lang="en-US" dirty="0"/>
              <a:t>of nutrient leakage of the entire food </a:t>
            </a:r>
            <a:r>
              <a:rPr lang="en-US" dirty="0" smtClean="0"/>
              <a:t>chain in </a:t>
            </a:r>
            <a:r>
              <a:rPr lang="en-US" dirty="0"/>
              <a:t>order to be able to close them</a:t>
            </a:r>
            <a:endParaRPr lang="fi-FI" dirty="0"/>
          </a:p>
        </p:txBody>
      </p:sp>
      <p:sp>
        <p:nvSpPr>
          <p:cNvPr id="3" name="Content Placeholder 2"/>
          <p:cNvSpPr>
            <a:spLocks noGrp="1"/>
          </p:cNvSpPr>
          <p:nvPr>
            <p:ph idx="1"/>
          </p:nvPr>
        </p:nvSpPr>
        <p:spPr/>
        <p:txBody>
          <a:bodyPr/>
          <a:lstStyle/>
          <a:p>
            <a:pPr>
              <a:buFont typeface="Arial" panose="020B0604020202020204" pitchFamily="34" charset="0"/>
              <a:buChar char="•"/>
            </a:pPr>
            <a:r>
              <a:rPr lang="en-US" dirty="0" smtClean="0"/>
              <a:t>is </a:t>
            </a:r>
            <a:r>
              <a:rPr lang="en-US" dirty="0"/>
              <a:t>essential to determine in</a:t>
            </a:r>
            <a:r>
              <a:rPr lang="en-US" b="1" dirty="0"/>
              <a:t> transition towards sustainable nutrient economy </a:t>
            </a:r>
            <a:r>
              <a:rPr lang="en-US" dirty="0"/>
              <a:t>and proper nutrient performance</a:t>
            </a:r>
            <a:r>
              <a:rPr lang="en-US" dirty="0" smtClean="0"/>
              <a:t>.</a:t>
            </a:r>
          </a:p>
          <a:p>
            <a:pPr>
              <a:buFont typeface="Arial" panose="020B0604020202020204" pitchFamily="34" charset="0"/>
              <a:buChar char="•"/>
            </a:pPr>
            <a:r>
              <a:rPr lang="en-US" dirty="0" smtClean="0"/>
              <a:t> </a:t>
            </a:r>
            <a:r>
              <a:rPr lang="en-US" dirty="0"/>
              <a:t>The food chain can be remarkably improved with of the Nutrient Footprint-tool by improving the</a:t>
            </a:r>
            <a:r>
              <a:rPr lang="en-US" b="1" dirty="0"/>
              <a:t> efficiency of nutrient use of the whole chain </a:t>
            </a:r>
            <a:r>
              <a:rPr lang="en-US" dirty="0"/>
              <a:t>or the part of the chain. </a:t>
            </a:r>
            <a:endParaRPr lang="en-US" dirty="0" smtClean="0"/>
          </a:p>
          <a:p>
            <a:pPr>
              <a:buFont typeface="Arial" panose="020B0604020202020204" pitchFamily="34" charset="0"/>
              <a:buChar char="•"/>
            </a:pPr>
            <a:endParaRPr lang="en-US" dirty="0"/>
          </a:p>
          <a:p>
            <a:pPr marL="0" indent="0">
              <a:buNone/>
            </a:pPr>
            <a:r>
              <a:rPr lang="en-US" dirty="0" smtClean="0"/>
              <a:t>The </a:t>
            </a:r>
            <a:r>
              <a:rPr lang="en-US" dirty="0"/>
              <a:t>results can be adapted as general view of nutrient management in communication with consumers and politicians.</a:t>
            </a:r>
          </a:p>
          <a:p>
            <a:endParaRPr lang="en-GB" dirty="0"/>
          </a:p>
        </p:txBody>
      </p:sp>
      <p:sp>
        <p:nvSpPr>
          <p:cNvPr id="5" name="Date Placeholder 4"/>
          <p:cNvSpPr>
            <a:spLocks noGrp="1"/>
          </p:cNvSpPr>
          <p:nvPr>
            <p:ph type="dt" sz="half" idx="11"/>
          </p:nvPr>
        </p:nvSpPr>
        <p:spPr/>
        <p:txBody>
          <a:bodyPr/>
          <a:lstStyle/>
          <a:p>
            <a:pPr>
              <a:defRPr/>
            </a:pPr>
            <a:fld id="{622D5D0F-F406-4FBA-82C3-950918C383B9}" type="datetime1">
              <a:rPr lang="fi-FI" smtClean="0"/>
              <a:t>26.7.2016</a:t>
            </a:fld>
            <a:endParaRPr lang="en-US" dirty="0"/>
          </a:p>
        </p:txBody>
      </p:sp>
      <p:sp>
        <p:nvSpPr>
          <p:cNvPr id="6" name="Footer Placeholder 5"/>
          <p:cNvSpPr>
            <a:spLocks noGrp="1"/>
          </p:cNvSpPr>
          <p:nvPr>
            <p:ph type="ftr" sz="quarter" idx="12"/>
          </p:nvPr>
        </p:nvSpPr>
        <p:spPr/>
        <p:txBody>
          <a:bodyPr/>
          <a:lstStyle/>
          <a:p>
            <a:pPr>
              <a:defRPr/>
            </a:pPr>
            <a:r>
              <a:rPr lang="en-US" smtClean="0"/>
              <a:t>Recycling Expo Berlin, Kurppa</a:t>
            </a:r>
            <a:endParaRPr lang="en-US" dirty="0"/>
          </a:p>
        </p:txBody>
      </p:sp>
      <p:sp>
        <p:nvSpPr>
          <p:cNvPr id="7" name="Slide Number Placeholder 6"/>
          <p:cNvSpPr>
            <a:spLocks noGrp="1"/>
          </p:cNvSpPr>
          <p:nvPr>
            <p:ph type="sldNum" sz="quarter" idx="10"/>
          </p:nvPr>
        </p:nvSpPr>
        <p:spPr/>
        <p:txBody>
          <a:bodyPr/>
          <a:lstStyle/>
          <a:p>
            <a:pPr>
              <a:defRPr/>
            </a:pPr>
            <a:fld id="{C5D265EE-EC13-2D46-8C01-7EA833CC3C84}" type="slidenum">
              <a:rPr lang="en-US" smtClean="0"/>
              <a:pPr>
                <a:defRPr/>
              </a:pPr>
              <a:t>21</a:t>
            </a:fld>
            <a:endParaRPr lang="en-US" dirty="0"/>
          </a:p>
        </p:txBody>
      </p:sp>
    </p:spTree>
    <p:extLst>
      <p:ext uri="{BB962C8B-B14F-4D97-AF65-F5344CB8AC3E}">
        <p14:creationId xmlns:p14="http://schemas.microsoft.com/office/powerpoint/2010/main" val="215014332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Key requirements for an indicator</a:t>
            </a:r>
            <a:endParaRPr lang="en-US" dirty="0"/>
          </a:p>
        </p:txBody>
      </p:sp>
      <p:sp>
        <p:nvSpPr>
          <p:cNvPr id="3" name="Content Placeholder 2"/>
          <p:cNvSpPr>
            <a:spLocks noGrp="1"/>
          </p:cNvSpPr>
          <p:nvPr>
            <p:ph idx="1"/>
          </p:nvPr>
        </p:nvSpPr>
        <p:spPr/>
        <p:txBody>
          <a:bodyPr/>
          <a:lstStyle/>
          <a:p>
            <a:r>
              <a:rPr lang="en-US" dirty="0" smtClean="0"/>
              <a:t>Relevance</a:t>
            </a:r>
            <a:r>
              <a:rPr lang="en-US" dirty="0"/>
              <a:t>: indicators are relevant for decision-making and policy purposes</a:t>
            </a:r>
          </a:p>
          <a:p>
            <a:r>
              <a:rPr lang="en-US" dirty="0" smtClean="0"/>
              <a:t>Acceptability</a:t>
            </a:r>
            <a:r>
              <a:rPr lang="en-US" dirty="0"/>
              <a:t>: an indicator is based on the best available and reliable data</a:t>
            </a:r>
          </a:p>
          <a:p>
            <a:r>
              <a:rPr lang="en-US" dirty="0" smtClean="0"/>
              <a:t>Measurability</a:t>
            </a:r>
            <a:r>
              <a:rPr lang="en-US" dirty="0"/>
              <a:t>: database of an indicator is exact and measurable according to </a:t>
            </a:r>
            <a:r>
              <a:rPr lang="en-US" dirty="0" smtClean="0"/>
              <a:t>appropriate costs</a:t>
            </a:r>
            <a:endParaRPr lang="en-US" dirty="0"/>
          </a:p>
          <a:p>
            <a:r>
              <a:rPr lang="en-US" dirty="0" smtClean="0"/>
              <a:t>Comparability</a:t>
            </a:r>
            <a:r>
              <a:rPr lang="en-US" dirty="0"/>
              <a:t>: an indicator is related to the ability to track trends over time, </a:t>
            </a:r>
            <a:r>
              <a:rPr lang="en-US" dirty="0" smtClean="0"/>
              <a:t>regions and </a:t>
            </a:r>
            <a:r>
              <a:rPr lang="en-US" dirty="0"/>
              <a:t>economy </a:t>
            </a:r>
            <a:r>
              <a:rPr lang="en-US" dirty="0" smtClean="0"/>
              <a:t>sectors</a:t>
            </a:r>
          </a:p>
          <a:p>
            <a:r>
              <a:rPr lang="en-US" dirty="0" smtClean="0"/>
              <a:t>Absence </a:t>
            </a:r>
            <a:r>
              <a:rPr lang="en-US" dirty="0"/>
              <a:t>of redundancy; but complementarity</a:t>
            </a:r>
          </a:p>
          <a:p>
            <a:endParaRPr lang="en-GB" dirty="0"/>
          </a:p>
        </p:txBody>
      </p:sp>
      <p:sp>
        <p:nvSpPr>
          <p:cNvPr id="5" name="Date Placeholder 4"/>
          <p:cNvSpPr>
            <a:spLocks noGrp="1"/>
          </p:cNvSpPr>
          <p:nvPr>
            <p:ph type="dt" sz="half" idx="11"/>
          </p:nvPr>
        </p:nvSpPr>
        <p:spPr/>
        <p:txBody>
          <a:bodyPr/>
          <a:lstStyle/>
          <a:p>
            <a:pPr>
              <a:defRPr/>
            </a:pPr>
            <a:fld id="{859AF6B2-E38D-49D8-AF0C-ECC03F181E67}" type="datetime1">
              <a:rPr lang="fi-FI" smtClean="0"/>
              <a:t>26.7.2016</a:t>
            </a:fld>
            <a:endParaRPr lang="en-US"/>
          </a:p>
        </p:txBody>
      </p:sp>
      <p:sp>
        <p:nvSpPr>
          <p:cNvPr id="6" name="Footer Placeholder 5"/>
          <p:cNvSpPr>
            <a:spLocks noGrp="1"/>
          </p:cNvSpPr>
          <p:nvPr>
            <p:ph type="ftr" sz="quarter" idx="12"/>
          </p:nvPr>
        </p:nvSpPr>
        <p:spPr/>
        <p:txBody>
          <a:bodyPr/>
          <a:lstStyle/>
          <a:p>
            <a:pPr>
              <a:defRPr/>
            </a:pPr>
            <a:r>
              <a:rPr lang="en-US" smtClean="0"/>
              <a:t>Recycling Expo Berlin, Kurppa</a:t>
            </a:r>
            <a:endParaRPr lang="en-US" dirty="0"/>
          </a:p>
        </p:txBody>
      </p:sp>
      <p:sp>
        <p:nvSpPr>
          <p:cNvPr id="7" name="Slide Number Placeholder 6"/>
          <p:cNvSpPr>
            <a:spLocks noGrp="1"/>
          </p:cNvSpPr>
          <p:nvPr>
            <p:ph type="sldNum" sz="quarter" idx="10"/>
          </p:nvPr>
        </p:nvSpPr>
        <p:spPr/>
        <p:txBody>
          <a:bodyPr/>
          <a:lstStyle/>
          <a:p>
            <a:pPr>
              <a:defRPr/>
            </a:pPr>
            <a:fld id="{C5D265EE-EC13-2D46-8C01-7EA833CC3C84}" type="slidenum">
              <a:rPr lang="en-US" smtClean="0"/>
              <a:pPr>
                <a:defRPr/>
              </a:pPr>
              <a:t>22</a:t>
            </a:fld>
            <a:endParaRPr lang="en-US" dirty="0"/>
          </a:p>
        </p:txBody>
      </p:sp>
    </p:spTree>
    <p:extLst>
      <p:ext uri="{BB962C8B-B14F-4D97-AF65-F5344CB8AC3E}">
        <p14:creationId xmlns:p14="http://schemas.microsoft.com/office/powerpoint/2010/main" val="83756437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Nutrient footprint NUE</a:t>
            </a:r>
            <a:endParaRPr lang="en-US" dirty="0"/>
          </a:p>
        </p:txBody>
      </p:sp>
      <p:sp>
        <p:nvSpPr>
          <p:cNvPr id="3" name="Content Placeholder 2"/>
          <p:cNvSpPr>
            <a:spLocks noGrp="1"/>
          </p:cNvSpPr>
          <p:nvPr>
            <p:ph idx="1"/>
          </p:nvPr>
        </p:nvSpPr>
        <p:spPr/>
        <p:txBody>
          <a:bodyPr/>
          <a:lstStyle/>
          <a:p>
            <a:r>
              <a:rPr lang="en-US" dirty="0" smtClean="0"/>
              <a:t>Resource footprint</a:t>
            </a:r>
          </a:p>
          <a:p>
            <a:r>
              <a:rPr lang="en-US" dirty="0" smtClean="0"/>
              <a:t>Does not include environmental impact</a:t>
            </a:r>
          </a:p>
          <a:p>
            <a:r>
              <a:rPr lang="en-US" dirty="0" smtClean="0"/>
              <a:t>To be used with:</a:t>
            </a:r>
          </a:p>
          <a:p>
            <a:pPr lvl="1"/>
            <a:r>
              <a:rPr lang="en-US" dirty="0" smtClean="0"/>
              <a:t>Carbon footprint</a:t>
            </a:r>
          </a:p>
          <a:p>
            <a:pPr lvl="1"/>
            <a:r>
              <a:rPr lang="en-US" dirty="0" smtClean="0"/>
              <a:t>Water footprint (green, blew, grey)</a:t>
            </a:r>
          </a:p>
          <a:p>
            <a:pPr lvl="1"/>
            <a:r>
              <a:rPr lang="en-US" dirty="0" smtClean="0"/>
              <a:t>Eutrophication impact assessment</a:t>
            </a:r>
          </a:p>
          <a:p>
            <a:pPr lvl="1"/>
            <a:r>
              <a:rPr lang="en-US" dirty="0" err="1" smtClean="0"/>
              <a:t>Ecotoxic</a:t>
            </a:r>
            <a:r>
              <a:rPr lang="en-US" dirty="0" smtClean="0"/>
              <a:t> footprint</a:t>
            </a:r>
          </a:p>
          <a:p>
            <a:pPr lvl="1"/>
            <a:r>
              <a:rPr lang="en-US" dirty="0" smtClean="0"/>
              <a:t>Toxicity impact assessment</a:t>
            </a:r>
          </a:p>
          <a:p>
            <a:pPr lvl="1"/>
            <a:r>
              <a:rPr lang="en-US" dirty="0" smtClean="0"/>
              <a:t>As a component of ecological </a:t>
            </a:r>
            <a:r>
              <a:rPr lang="en-US" smtClean="0"/>
              <a:t>impact assessment</a:t>
            </a:r>
            <a:endParaRPr lang="en-US" dirty="0" smtClean="0"/>
          </a:p>
          <a:p>
            <a:endParaRPr lang="en-US" dirty="0" smtClean="0"/>
          </a:p>
          <a:p>
            <a:pPr marL="457200" lvl="1" indent="0" algn="r">
              <a:buNone/>
            </a:pPr>
            <a:endParaRPr lang="en-US" dirty="0"/>
          </a:p>
        </p:txBody>
      </p:sp>
      <p:sp>
        <p:nvSpPr>
          <p:cNvPr id="4" name="Slide Number Placeholder 3"/>
          <p:cNvSpPr>
            <a:spLocks noGrp="1"/>
          </p:cNvSpPr>
          <p:nvPr>
            <p:ph type="sldNum" sz="quarter" idx="10"/>
          </p:nvPr>
        </p:nvSpPr>
        <p:spPr/>
        <p:txBody>
          <a:bodyPr/>
          <a:lstStyle/>
          <a:p>
            <a:pPr>
              <a:defRPr/>
            </a:pPr>
            <a:fld id="{C5D265EE-EC13-2D46-8C01-7EA833CC3C84}" type="slidenum">
              <a:rPr lang="en-US" smtClean="0"/>
              <a:pPr>
                <a:defRPr/>
              </a:pPr>
              <a:t>23</a:t>
            </a:fld>
            <a:endParaRPr lang="en-US" dirty="0"/>
          </a:p>
        </p:txBody>
      </p:sp>
      <p:sp>
        <p:nvSpPr>
          <p:cNvPr id="5" name="Date Placeholder 4"/>
          <p:cNvSpPr>
            <a:spLocks noGrp="1"/>
          </p:cNvSpPr>
          <p:nvPr>
            <p:ph type="dt" sz="half" idx="11"/>
          </p:nvPr>
        </p:nvSpPr>
        <p:spPr/>
        <p:txBody>
          <a:bodyPr/>
          <a:lstStyle/>
          <a:p>
            <a:pPr>
              <a:defRPr/>
            </a:pPr>
            <a:fld id="{49BDE80C-7BFB-4528-8D1A-58870732F275}" type="datetime1">
              <a:rPr lang="fi-FI" smtClean="0"/>
              <a:t>26.7.2016</a:t>
            </a:fld>
            <a:endParaRPr lang="en-US"/>
          </a:p>
        </p:txBody>
      </p:sp>
      <p:sp>
        <p:nvSpPr>
          <p:cNvPr id="6" name="Footer Placeholder 5"/>
          <p:cNvSpPr>
            <a:spLocks noGrp="1"/>
          </p:cNvSpPr>
          <p:nvPr>
            <p:ph type="ftr" sz="quarter" idx="12"/>
          </p:nvPr>
        </p:nvSpPr>
        <p:spPr/>
        <p:txBody>
          <a:bodyPr/>
          <a:lstStyle/>
          <a:p>
            <a:pPr>
              <a:defRPr/>
            </a:pPr>
            <a:r>
              <a:rPr lang="en-US" smtClean="0"/>
              <a:t>Recycling Expo Berlin, Kurppa</a:t>
            </a:r>
            <a:endParaRPr lang="en-US" dirty="0"/>
          </a:p>
        </p:txBody>
      </p:sp>
    </p:spTree>
    <p:extLst>
      <p:ext uri="{BB962C8B-B14F-4D97-AF65-F5344CB8AC3E}">
        <p14:creationId xmlns:p14="http://schemas.microsoft.com/office/powerpoint/2010/main" val="4651751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e Placeholder 4"/>
          <p:cNvSpPr>
            <a:spLocks noGrp="1"/>
          </p:cNvSpPr>
          <p:nvPr>
            <p:ph type="dt" sz="half" idx="11"/>
          </p:nvPr>
        </p:nvSpPr>
        <p:spPr/>
        <p:txBody>
          <a:bodyPr/>
          <a:lstStyle/>
          <a:p>
            <a:pPr>
              <a:defRPr/>
            </a:pPr>
            <a:fld id="{1BB0F560-9814-4556-9AA6-60A70FBD710C}" type="datetime1">
              <a:rPr lang="fi-FI" smtClean="0"/>
              <a:t>26.7.2016</a:t>
            </a:fld>
            <a:endParaRPr lang="en-US"/>
          </a:p>
        </p:txBody>
      </p:sp>
      <p:sp>
        <p:nvSpPr>
          <p:cNvPr id="6" name="Footer Placeholder 5"/>
          <p:cNvSpPr>
            <a:spLocks noGrp="1"/>
          </p:cNvSpPr>
          <p:nvPr>
            <p:ph type="ftr" sz="quarter" idx="12"/>
          </p:nvPr>
        </p:nvSpPr>
        <p:spPr/>
        <p:txBody>
          <a:bodyPr/>
          <a:lstStyle/>
          <a:p>
            <a:pPr>
              <a:defRPr/>
            </a:pPr>
            <a:r>
              <a:rPr lang="en-US" smtClean="0"/>
              <a:t>Recycling Expo Berlin, Kurppa</a:t>
            </a:r>
            <a:endParaRPr lang="en-US" dirty="0"/>
          </a:p>
        </p:txBody>
      </p:sp>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112" y="420123"/>
            <a:ext cx="9181111" cy="530464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Slide Number Placeholder 7"/>
          <p:cNvSpPr>
            <a:spLocks noGrp="1"/>
          </p:cNvSpPr>
          <p:nvPr>
            <p:ph type="sldNum" sz="quarter" idx="10"/>
          </p:nvPr>
        </p:nvSpPr>
        <p:spPr/>
        <p:txBody>
          <a:bodyPr/>
          <a:lstStyle/>
          <a:p>
            <a:pPr>
              <a:defRPr/>
            </a:pPr>
            <a:fld id="{C5D265EE-EC13-2D46-8C01-7EA833CC3C84}" type="slidenum">
              <a:rPr lang="en-US" smtClean="0"/>
              <a:pPr>
                <a:defRPr/>
              </a:pPr>
              <a:t>24</a:t>
            </a:fld>
            <a:endParaRPr lang="en-US" dirty="0"/>
          </a:p>
        </p:txBody>
      </p:sp>
    </p:spTree>
    <p:extLst>
      <p:ext uri="{BB962C8B-B14F-4D97-AF65-F5344CB8AC3E}">
        <p14:creationId xmlns:p14="http://schemas.microsoft.com/office/powerpoint/2010/main" val="220002524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50026" y="4049486"/>
            <a:ext cx="2291012" cy="369332"/>
          </a:xfrm>
          <a:prstGeom prst="rect">
            <a:avLst/>
          </a:prstGeom>
          <a:noFill/>
        </p:spPr>
        <p:txBody>
          <a:bodyPr wrap="none" rtlCol="0">
            <a:spAutoFit/>
          </a:bodyPr>
          <a:lstStyle/>
          <a:p>
            <a:r>
              <a:rPr lang="fi-FI" dirty="0">
                <a:solidFill>
                  <a:schemeClr val="bg1"/>
                </a:solidFill>
              </a:rPr>
              <a:t>s</a:t>
            </a:r>
            <a:r>
              <a:rPr lang="fi-FI" dirty="0" smtClean="0">
                <a:solidFill>
                  <a:schemeClr val="bg1"/>
                </a:solidFill>
              </a:rPr>
              <a:t>irpa.kurppa@luke.fi</a:t>
            </a:r>
            <a:endParaRPr lang="en-GB" dirty="0">
              <a:solidFill>
                <a:schemeClr val="bg1"/>
              </a:solidFill>
            </a:endParaRPr>
          </a:p>
        </p:txBody>
      </p:sp>
    </p:spTree>
    <p:extLst>
      <p:ext uri="{BB962C8B-B14F-4D97-AF65-F5344CB8AC3E}">
        <p14:creationId xmlns:p14="http://schemas.microsoft.com/office/powerpoint/2010/main" val="3958979519"/>
      </p:ext>
    </p:extLst>
  </p:cSld>
  <p:clrMapOvr>
    <a:masterClrMapping/>
  </p:clrMapOvr>
  <p:timing>
    <p:tnLst>
      <p:par>
        <p:cTn id="1" dur="indefinite" restart="never" nodeType="tmRoot"/>
      </p:par>
    </p:tnLst>
  </p:timing>
</p:sld>
</file>

<file path=ppt/theme/theme1.xml><?xml version="1.0" encoding="utf-8"?>
<a:theme xmlns:a="http://schemas.openxmlformats.org/drawingml/2006/main" name="358197">
  <a:themeElements>
    <a:clrScheme name="Luke">
      <a:dk1>
        <a:srgbClr val="54585A"/>
      </a:dk1>
      <a:lt1>
        <a:sysClr val="window" lastClr="FFFFFF"/>
      </a:lt1>
      <a:dk2>
        <a:srgbClr val="1F497D"/>
      </a:dk2>
      <a:lt2>
        <a:srgbClr val="EEECE1"/>
      </a:lt2>
      <a:accent1>
        <a:srgbClr val="FF8200"/>
      </a:accent1>
      <a:accent2>
        <a:srgbClr val="00B5E2"/>
      </a:accent2>
      <a:accent3>
        <a:srgbClr val="54585A"/>
      </a:accent3>
      <a:accent4>
        <a:srgbClr val="78BE20"/>
      </a:accent4>
      <a:accent5>
        <a:srgbClr val="E10098"/>
      </a:accent5>
      <a:accent6>
        <a:srgbClr val="0033A0"/>
      </a:accent6>
      <a:hlink>
        <a:srgbClr val="FF8200"/>
      </a:hlink>
      <a:folHlink>
        <a:srgbClr val="4C4C4C"/>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358197</Template>
  <TotalTime>277</TotalTime>
  <Words>1102</Words>
  <Application>Microsoft Office PowerPoint</Application>
  <PresentationFormat>On-screen Show (4:3)</PresentationFormat>
  <Paragraphs>161</Paragraphs>
  <Slides>25</Slides>
  <Notes>0</Notes>
  <HiddenSlides>0</HiddenSlides>
  <MMClips>0</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358197</vt:lpstr>
      <vt:lpstr>Recycle nutrients today for a better tomorrow</vt:lpstr>
      <vt:lpstr>Accelerated cycling of nutrients </vt:lpstr>
      <vt:lpstr>PowerPoint Presentation</vt:lpstr>
      <vt:lpstr>PowerPoint Presentation</vt:lpstr>
      <vt:lpstr>PowerPoint Presentation</vt:lpstr>
      <vt:lpstr>PowerPoint Presentation</vt:lpstr>
      <vt:lpstr>LCA thinking - Life Cycle Assessment (LCA) </vt:lpstr>
      <vt:lpstr>Critical for applicability of the environmental footprints</vt:lpstr>
      <vt:lpstr>Functional unit</vt:lpstr>
      <vt:lpstr>Methodology Nutrient Footprint </vt:lpstr>
      <vt:lpstr>PowerPoint Presentation</vt:lpstr>
      <vt:lpstr>PowerPoint Presentation</vt:lpstr>
      <vt:lpstr>PowerPoint Presentation</vt:lpstr>
      <vt:lpstr>PowerPoint Presentation</vt:lpstr>
      <vt:lpstr>The nutrient footprint is an indicator</vt:lpstr>
      <vt:lpstr>The nutrient footprint methodology seems to have potential </vt:lpstr>
      <vt:lpstr>PowerPoint Presentation</vt:lpstr>
      <vt:lpstr>PowerPoint Presentation</vt:lpstr>
      <vt:lpstr>PowerPoint Presentation</vt:lpstr>
      <vt:lpstr>In comparison</vt:lpstr>
      <vt:lpstr>Thee definition of the hot spots of nutrient leakage of the entire food chain in order to be able to close them</vt:lpstr>
      <vt:lpstr>Key requirements for an indicator</vt:lpstr>
      <vt:lpstr>Nutrient footprint NUE</vt:lpstr>
      <vt:lpstr>PowerPoint Presentation</vt:lpstr>
      <vt:lpstr>PowerPoint Presentation</vt:lpstr>
    </vt:vector>
  </TitlesOfParts>
  <Company>MTT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 1</dc:title>
  <dc:creator>Sirpa Kurppa</dc:creator>
  <cp:lastModifiedBy>Kurppa Sirpa</cp:lastModifiedBy>
  <cp:revision>23</cp:revision>
  <dcterms:created xsi:type="dcterms:W3CDTF">2015-06-14T19:46:05Z</dcterms:created>
  <dcterms:modified xsi:type="dcterms:W3CDTF">2016-07-26T06:30:59Z</dcterms:modified>
</cp:coreProperties>
</file>