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8"/>
  </p:notesMasterIdLst>
  <p:handoutMasterIdLst>
    <p:handoutMasterId r:id="rId19"/>
  </p:handoutMasterIdLst>
  <p:sldIdLst>
    <p:sldId id="259" r:id="rId2"/>
    <p:sldId id="268" r:id="rId3"/>
    <p:sldId id="256" r:id="rId4"/>
    <p:sldId id="278" r:id="rId5"/>
    <p:sldId id="269" r:id="rId6"/>
    <p:sldId id="266" r:id="rId7"/>
    <p:sldId id="267" r:id="rId8"/>
    <p:sldId id="273" r:id="rId9"/>
    <p:sldId id="270" r:id="rId10"/>
    <p:sldId id="279" r:id="rId11"/>
    <p:sldId id="274" r:id="rId12"/>
    <p:sldId id="275" r:id="rId13"/>
    <p:sldId id="280" r:id="rId14"/>
    <p:sldId id="276" r:id="rId15"/>
    <p:sldId id="277" r:id="rId16"/>
    <p:sldId id="265" r:id="rId17"/>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40">
          <p15:clr>
            <a:srgbClr val="A4A3A4"/>
          </p15:clr>
        </p15:guide>
        <p15:guide id="2" pos="287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1" autoAdjust="0"/>
    <p:restoredTop sz="94434" autoAdjust="0"/>
  </p:normalViewPr>
  <p:slideViewPr>
    <p:cSldViewPr snapToGrid="0">
      <p:cViewPr varScale="1">
        <p:scale>
          <a:sx n="116" d="100"/>
          <a:sy n="116" d="100"/>
        </p:scale>
        <p:origin x="1536" y="90"/>
      </p:cViewPr>
      <p:guideLst>
        <p:guide orient="horz" pos="740"/>
        <p:guide pos="287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14" d="100"/>
          <a:sy n="114" d="100"/>
        </p:scale>
        <p:origin x="-2442" y="-102"/>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D846B9C8-6028-4473-8978-A416B28F7A94}" type="datetimeFigureOut">
              <a:rPr lang="en-AU" smtClean="0"/>
              <a:t>28/07/2015</a:t>
            </a:fld>
            <a:endParaRPr lang="en-AU"/>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BC6CEEE7-12F9-4135-ADFD-5047A723021B}" type="slidenum">
              <a:rPr lang="en-AU" smtClean="0"/>
              <a:t>‹#›</a:t>
            </a:fld>
            <a:endParaRPr lang="en-AU"/>
          </a:p>
        </p:txBody>
      </p:sp>
    </p:spTree>
    <p:extLst>
      <p:ext uri="{BB962C8B-B14F-4D97-AF65-F5344CB8AC3E}">
        <p14:creationId xmlns:p14="http://schemas.microsoft.com/office/powerpoint/2010/main" val="3115552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6D39092-323C-4C55-9832-92E67959722C}" type="datetimeFigureOut">
              <a:rPr lang="en-AU" smtClean="0"/>
              <a:t>28/07/2015</a:t>
            </a:fld>
            <a:endParaRPr lang="en-AU"/>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28EAC8E0-0A85-4351-B673-B724A7CE3B1C}" type="slidenum">
              <a:rPr lang="en-AU" smtClean="0"/>
              <a:t>‹#›</a:t>
            </a:fld>
            <a:endParaRPr lang="en-AU"/>
          </a:p>
        </p:txBody>
      </p:sp>
    </p:spTree>
    <p:extLst>
      <p:ext uri="{BB962C8B-B14F-4D97-AF65-F5344CB8AC3E}">
        <p14:creationId xmlns:p14="http://schemas.microsoft.com/office/powerpoint/2010/main" val="3494464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Sparing Time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Sparing time who we are and what we can offer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I’m Simon Potter. </a:t>
            </a:r>
          </a:p>
          <a:p>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Principal  </a:t>
            </a:r>
            <a:endParaRPr lang="en-AU"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Colleague Lee Morrisroe</a:t>
            </a:r>
            <a:r>
              <a:rPr lang="en-AU"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Background in medical research</a:t>
            </a:r>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
            </a:r>
            <a:br>
              <a:rPr lang="en-AU" sz="1200" kern="1200" dirty="0" smtClean="0">
                <a:solidFill>
                  <a:schemeClr val="tx1"/>
                </a:solidFill>
                <a:effectLst/>
                <a:latin typeface="+mn-lt"/>
                <a:ea typeface="+mn-ea"/>
                <a:cs typeface="+mn-cs"/>
              </a:rPr>
            </a:br>
            <a:r>
              <a:rPr lang="en-AU" sz="1200" kern="1200" dirty="0" smtClean="0">
                <a:solidFill>
                  <a:schemeClr val="tx1"/>
                </a:solidFill>
                <a:effectLst/>
                <a:latin typeface="+mn-lt"/>
                <a:ea typeface="+mn-ea"/>
                <a:cs typeface="+mn-cs"/>
              </a:rPr>
              <a:t>PhD in HIV </a:t>
            </a:r>
          </a:p>
          <a:p>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Postdoc</a:t>
            </a:r>
            <a:r>
              <a:rPr lang="en-US" sz="1200" kern="1200" baseline="0" dirty="0" smtClean="0">
                <a:solidFill>
                  <a:schemeClr val="tx1"/>
                </a:solidFill>
                <a:effectLst/>
                <a:latin typeface="+mn-lt"/>
                <a:ea typeface="+mn-ea"/>
                <a:cs typeface="+mn-cs"/>
              </a:rPr>
              <a:t> at </a:t>
            </a:r>
            <a:r>
              <a:rPr lang="en-US" sz="1200" kern="1200" dirty="0" smtClean="0">
                <a:solidFill>
                  <a:schemeClr val="tx1"/>
                </a:solidFill>
                <a:effectLst/>
                <a:latin typeface="+mn-lt"/>
                <a:ea typeface="+mn-ea"/>
                <a:cs typeface="+mn-cs"/>
              </a:rPr>
              <a:t>Pasteur  </a:t>
            </a:r>
            <a:endParaRPr lang="en-AU"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great living in Paris</a:t>
            </a:r>
          </a:p>
          <a:p>
            <a:r>
              <a:rPr lang="en-US" sz="1200" kern="120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Coping with lab meetings and seminars in French **********</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8EAC8E0-0A85-4351-B673-B724A7CE3B1C}" type="slidenum">
              <a:rPr lang="en-AU" smtClean="0"/>
              <a:t>1</a:t>
            </a:fld>
            <a:endParaRPr lang="en-AU"/>
          </a:p>
        </p:txBody>
      </p:sp>
    </p:spTree>
    <p:extLst>
      <p:ext uri="{BB962C8B-B14F-4D97-AF65-F5344CB8AC3E}">
        <p14:creationId xmlns:p14="http://schemas.microsoft.com/office/powerpoint/2010/main" val="905654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Discuss with you</a:t>
            </a:r>
            <a:r>
              <a:rPr lang="en-AU" sz="1200" kern="1200" baseline="0" dirty="0" smtClean="0">
                <a:solidFill>
                  <a:schemeClr val="tx1"/>
                </a:solidFill>
                <a:effectLst/>
                <a:latin typeface="+mn-lt"/>
                <a:ea typeface="+mn-ea"/>
                <a:cs typeface="+mn-cs"/>
              </a:rPr>
              <a:t> today</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who we are*****</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benefits **** and value of working with Sprusons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interesting things about Australian patent law ****</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raising the bar legislation****</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Integration of AU and NZ patent systems****</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Update on the Myriad genetics *****</a:t>
            </a:r>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8EAC8E0-0A85-4351-B673-B724A7CE3B1C}" type="slidenum">
              <a:rPr lang="en-AU" smtClean="0"/>
              <a:t>2</a:t>
            </a:fld>
            <a:endParaRPr lang="en-AU"/>
          </a:p>
        </p:txBody>
      </p:sp>
    </p:spTree>
    <p:extLst>
      <p:ext uri="{BB962C8B-B14F-4D97-AF65-F5344CB8AC3E}">
        <p14:creationId xmlns:p14="http://schemas.microsoft.com/office/powerpoint/2010/main" val="3986492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Here’s some statistics on our firm…</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One of oldest and largest IP firm in AU</a:t>
            </a:r>
            <a:r>
              <a:rPr lang="en-AU" sz="1200" kern="1200" baseline="0" dirty="0" smtClean="0">
                <a:solidFill>
                  <a:schemeClr val="tx1"/>
                </a:solidFill>
                <a:effectLst/>
                <a:latin typeface="+mn-lt"/>
                <a:ea typeface="+mn-ea"/>
                <a:cs typeface="+mn-cs"/>
              </a:rPr>
              <a:t> ****</a:t>
            </a:r>
            <a:endParaRPr lang="en-AU" sz="1200" kern="1200" dirty="0" smtClean="0">
              <a:solidFill>
                <a:schemeClr val="tx1"/>
              </a:solidFill>
              <a:effectLst/>
              <a:latin typeface="+mn-lt"/>
              <a:ea typeface="+mn-ea"/>
              <a:cs typeface="+mn-cs"/>
            </a:endParaRPr>
          </a:p>
          <a:p>
            <a:endParaRPr lang="en-AU"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28EAC8E0-0A85-4351-B673-B724A7CE3B1C}" type="slidenum">
              <a:rPr lang="en-AU" smtClean="0"/>
              <a:t>3</a:t>
            </a:fld>
            <a:endParaRPr lang="en-AU"/>
          </a:p>
        </p:txBody>
      </p:sp>
    </p:spTree>
    <p:extLst>
      <p:ext uri="{BB962C8B-B14F-4D97-AF65-F5344CB8AC3E}">
        <p14:creationId xmlns:p14="http://schemas.microsoft.com/office/powerpoint/2010/main" val="93921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only AU firm with extensive Asian network.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several offices throughout the region</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8EAC8E0-0A85-4351-B673-B724A7CE3B1C}" type="slidenum">
              <a:rPr lang="en-AU" smtClean="0"/>
              <a:t>5</a:t>
            </a:fld>
            <a:endParaRPr lang="en-AU"/>
          </a:p>
        </p:txBody>
      </p:sp>
    </p:spTree>
    <p:extLst>
      <p:ext uri="{BB962C8B-B14F-4D97-AF65-F5344CB8AC3E}">
        <p14:creationId xmlns:p14="http://schemas.microsoft.com/office/powerpoint/2010/main" val="3617153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Sydney 180 staff </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services AU, NZ south pacific region****</a:t>
            </a:r>
          </a:p>
          <a:p>
            <a:endParaRPr lang="en-GB" dirty="0"/>
          </a:p>
        </p:txBody>
      </p:sp>
      <p:sp>
        <p:nvSpPr>
          <p:cNvPr id="4" name="Slide Number Placeholder 3"/>
          <p:cNvSpPr>
            <a:spLocks noGrp="1"/>
          </p:cNvSpPr>
          <p:nvPr>
            <p:ph type="sldNum" sz="quarter" idx="10"/>
          </p:nvPr>
        </p:nvSpPr>
        <p:spPr/>
        <p:txBody>
          <a:bodyPr/>
          <a:lstStyle/>
          <a:p>
            <a:fld id="{28EAC8E0-0A85-4351-B673-B724A7CE3B1C}" type="slidenum">
              <a:rPr lang="en-AU" smtClean="0"/>
              <a:t>6</a:t>
            </a:fld>
            <a:endParaRPr lang="en-AU"/>
          </a:p>
        </p:txBody>
      </p:sp>
    </p:spTree>
    <p:extLst>
      <p:ext uri="{BB962C8B-B14F-4D97-AF65-F5344CB8AC3E}">
        <p14:creationId xmlns:p14="http://schemas.microsoft.com/office/powerpoint/2010/main" val="2208827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SG 120 staff </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service Asia from there. </a:t>
            </a:r>
          </a:p>
          <a:p>
            <a:endParaRPr lang="en-US" dirty="0" smtClean="0"/>
          </a:p>
          <a:p>
            <a:r>
              <a:rPr lang="en-US" dirty="0" smtClean="0"/>
              <a:t>Couldn’t justify rent in Marina Bay</a:t>
            </a:r>
            <a:r>
              <a:rPr lang="en-US" baseline="0" dirty="0" smtClean="0"/>
              <a:t> Sands</a:t>
            </a:r>
          </a:p>
          <a:p>
            <a:endParaRPr lang="en-US" baseline="0" dirty="0" smtClean="0"/>
          </a:p>
          <a:p>
            <a:r>
              <a:rPr lang="en-US" baseline="0" dirty="0" smtClean="0"/>
              <a:t>Remain close by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office in KL and opened in Shanghai recently****</a:t>
            </a:r>
          </a:p>
          <a:p>
            <a:endParaRPr lang="en-AU" dirty="0"/>
          </a:p>
        </p:txBody>
      </p:sp>
      <p:sp>
        <p:nvSpPr>
          <p:cNvPr id="4" name="Slide Number Placeholder 3"/>
          <p:cNvSpPr>
            <a:spLocks noGrp="1"/>
          </p:cNvSpPr>
          <p:nvPr>
            <p:ph type="sldNum" sz="quarter" idx="10"/>
          </p:nvPr>
        </p:nvSpPr>
        <p:spPr/>
        <p:txBody>
          <a:bodyPr/>
          <a:lstStyle/>
          <a:p>
            <a:fld id="{28EAC8E0-0A85-4351-B673-B724A7CE3B1C}" type="slidenum">
              <a:rPr lang="en-AU" smtClean="0"/>
              <a:t>7</a:t>
            </a:fld>
            <a:endParaRPr lang="en-AU"/>
          </a:p>
        </p:txBody>
      </p:sp>
    </p:spTree>
    <p:extLst>
      <p:ext uri="{BB962C8B-B14F-4D97-AF65-F5344CB8AC3E}">
        <p14:creationId xmlns:p14="http://schemas.microsoft.com/office/powerpoint/2010/main" val="1990520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 </a:t>
            </a:r>
            <a:r>
              <a:rPr lang="en-AU" sz="1200" b="1" kern="1200" dirty="0" smtClean="0">
                <a:solidFill>
                  <a:schemeClr val="tx1"/>
                </a:solidFill>
                <a:effectLst/>
                <a:latin typeface="+mn-lt"/>
                <a:ea typeface="+mn-ea"/>
                <a:cs typeface="+mn-cs"/>
              </a:rPr>
              <a:t>BENEFITS</a:t>
            </a:r>
            <a:r>
              <a:rPr lang="en-AU" sz="1200" kern="1200" dirty="0" smtClean="0">
                <a:solidFill>
                  <a:schemeClr val="tx1"/>
                </a:solidFill>
                <a:effectLst/>
                <a:latin typeface="+mn-lt"/>
                <a:ea typeface="+mn-ea"/>
                <a:cs typeface="+mn-cs"/>
              </a:rPr>
              <a:t> </a:t>
            </a:r>
            <a:r>
              <a:rPr lang="en-AU" sz="1200" kern="1200" baseline="0" dirty="0" smtClean="0">
                <a:solidFill>
                  <a:schemeClr val="tx1"/>
                </a:solidFill>
                <a:effectLst/>
                <a:latin typeface="+mn-lt"/>
                <a:ea typeface="+mn-ea"/>
                <a:cs typeface="+mn-cs"/>
              </a:rPr>
              <a:t>from using </a:t>
            </a:r>
            <a:r>
              <a:rPr lang="en-AU" sz="1200" kern="1200" baseline="0" dirty="0" err="1" smtClean="0">
                <a:solidFill>
                  <a:schemeClr val="tx1"/>
                </a:solidFill>
                <a:effectLst/>
                <a:latin typeface="+mn-lt"/>
                <a:ea typeface="+mn-ea"/>
                <a:cs typeface="+mn-cs"/>
              </a:rPr>
              <a:t>Sprusons</a:t>
            </a:r>
            <a:endParaRPr lang="en-AU"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considerable local knowledge extensive presence &amp; experience in area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10,000 patent applications a year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carefully selected network of associates working under SG staff</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Identified on reliability,</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quality,</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pricing, worked long time</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leverage local knowledge from all over Asia</a:t>
            </a:r>
            <a:r>
              <a:rPr lang="en-AU" sz="1200" kern="1200" baseline="0" dirty="0" smtClean="0">
                <a:solidFill>
                  <a:schemeClr val="tx1"/>
                </a:solidFill>
                <a:effectLst/>
                <a:latin typeface="+mn-lt"/>
                <a:ea typeface="+mn-ea"/>
                <a:cs typeface="+mn-cs"/>
              </a:rPr>
              <a:t> via </a:t>
            </a:r>
            <a:r>
              <a:rPr lang="en-AU" sz="1200" kern="1200" dirty="0" smtClean="0">
                <a:solidFill>
                  <a:schemeClr val="tx1"/>
                </a:solidFill>
                <a:effectLst/>
                <a:latin typeface="+mn-lt"/>
                <a:ea typeface="+mn-ea"/>
                <a:cs typeface="+mn-cs"/>
              </a:rPr>
              <a:t>Singapore</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Australia for more than 125 years/largest in Sydney</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well placed in AU, NZ &amp; South Pacific region.</a:t>
            </a:r>
          </a:p>
          <a:p>
            <a:endParaRPr lang="en-AU"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8EAC8E0-0A85-4351-B673-B724A7CE3B1C}" type="slidenum">
              <a:rPr lang="en-AU" smtClean="0"/>
              <a:t>8</a:t>
            </a:fld>
            <a:endParaRPr lang="en-AU"/>
          </a:p>
        </p:txBody>
      </p:sp>
    </p:spTree>
    <p:extLst>
      <p:ext uri="{BB962C8B-B14F-4D97-AF65-F5344CB8AC3E}">
        <p14:creationId xmlns:p14="http://schemas.microsoft.com/office/powerpoint/2010/main" val="1369355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new office in Shanghai</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Headed by a German-qualified</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Over 15 years’ experience with Bayer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Lead IP </a:t>
            </a:r>
            <a:r>
              <a:rPr lang="en-AU" sz="1200" b="0" u="none" kern="1200" dirty="0" smtClean="0">
                <a:solidFill>
                  <a:schemeClr val="tx1"/>
                </a:solidFill>
                <a:effectLst/>
                <a:latin typeface="+mn-lt"/>
                <a:ea typeface="+mn-ea"/>
                <a:cs typeface="+mn-cs"/>
              </a:rPr>
              <a:t>department in Shanghai</a:t>
            </a:r>
            <a:r>
              <a:rPr lang="en-AU" sz="1200" b="0" u="none" kern="1200" baseline="0" dirty="0" smtClean="0">
                <a:solidFill>
                  <a:schemeClr val="tx1"/>
                </a:solidFill>
                <a:effectLst/>
                <a:latin typeface="+mn-lt"/>
                <a:ea typeface="+mn-ea"/>
                <a:cs typeface="+mn-cs"/>
              </a:rPr>
              <a:t> 5 years</a:t>
            </a:r>
            <a:endParaRPr lang="en-AU" sz="1200" b="0" u="none" kern="1200" dirty="0" smtClean="0">
              <a:solidFill>
                <a:schemeClr val="tx1"/>
              </a:solidFill>
              <a:effectLst/>
              <a:latin typeface="+mn-lt"/>
              <a:ea typeface="+mn-ea"/>
              <a:cs typeface="+mn-cs"/>
            </a:endParaRPr>
          </a:p>
          <a:p>
            <a:endParaRPr lang="en-US" sz="1200" b="1" u="sng"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familiar with the local market and issues****</a:t>
            </a:r>
          </a:p>
          <a:p>
            <a:endParaRPr lang="en-AU" dirty="0"/>
          </a:p>
        </p:txBody>
      </p:sp>
      <p:sp>
        <p:nvSpPr>
          <p:cNvPr id="4" name="Slide Number Placeholder 3"/>
          <p:cNvSpPr>
            <a:spLocks noGrp="1"/>
          </p:cNvSpPr>
          <p:nvPr>
            <p:ph type="sldNum" sz="quarter" idx="10"/>
          </p:nvPr>
        </p:nvSpPr>
        <p:spPr/>
        <p:txBody>
          <a:bodyPr/>
          <a:lstStyle/>
          <a:p>
            <a:fld id="{28EAC8E0-0A85-4351-B673-B724A7CE3B1C}" type="slidenum">
              <a:rPr lang="en-AU" smtClean="0"/>
              <a:t>9</a:t>
            </a:fld>
            <a:endParaRPr lang="en-AU"/>
          </a:p>
        </p:txBody>
      </p:sp>
    </p:spTree>
    <p:extLst>
      <p:ext uri="{BB962C8B-B14F-4D97-AF65-F5344CB8AC3E}">
        <p14:creationId xmlns:p14="http://schemas.microsoft.com/office/powerpoint/2010/main" val="3811435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BRCA1 foundation patent challenged in 2010</a:t>
            </a:r>
          </a:p>
          <a:p>
            <a:endParaRPr lang="en-US" dirty="0" smtClean="0"/>
          </a:p>
          <a:p>
            <a:r>
              <a:rPr lang="en-US" dirty="0" smtClean="0"/>
              <a:t>Sole ground</a:t>
            </a:r>
          </a:p>
          <a:p>
            <a:endParaRPr lang="en-US" dirty="0" smtClean="0"/>
          </a:p>
          <a:p>
            <a:r>
              <a:rPr lang="en-US" dirty="0" smtClean="0"/>
              <a:t>Isolated genes not a manner of manufacture *****</a:t>
            </a:r>
          </a:p>
          <a:p>
            <a:endParaRPr lang="en-US" dirty="0" smtClean="0"/>
          </a:p>
          <a:p>
            <a:endParaRPr lang="en-US" dirty="0" smtClean="0"/>
          </a:p>
          <a:p>
            <a:endParaRPr lang="en-US" dirty="0" smtClean="0"/>
          </a:p>
          <a:p>
            <a:endParaRPr lang="en-AU" dirty="0"/>
          </a:p>
        </p:txBody>
      </p:sp>
      <p:sp>
        <p:nvSpPr>
          <p:cNvPr id="4" name="Slide Number Placeholder 3"/>
          <p:cNvSpPr>
            <a:spLocks noGrp="1"/>
          </p:cNvSpPr>
          <p:nvPr>
            <p:ph type="sldNum" sz="quarter" idx="10"/>
          </p:nvPr>
        </p:nvSpPr>
        <p:spPr/>
        <p:txBody>
          <a:bodyPr/>
          <a:lstStyle/>
          <a:p>
            <a:fld id="{28EAC8E0-0A85-4351-B673-B724A7CE3B1C}" type="slidenum">
              <a:rPr lang="en-AU" smtClean="0"/>
              <a:t>11</a:t>
            </a:fld>
            <a:endParaRPr lang="en-AU"/>
          </a:p>
        </p:txBody>
      </p:sp>
    </p:spTree>
    <p:extLst>
      <p:ext uri="{BB962C8B-B14F-4D97-AF65-F5344CB8AC3E}">
        <p14:creationId xmlns:p14="http://schemas.microsoft.com/office/powerpoint/2010/main" val="559027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Action launched</a:t>
            </a:r>
            <a:r>
              <a:rPr lang="en-GB" baseline="0" dirty="0" smtClean="0"/>
              <a:t> Yvonne Darcy/Cancer Voices Australia</a:t>
            </a:r>
          </a:p>
          <a:p>
            <a:endParaRPr lang="en-GB" dirty="0" smtClean="0"/>
          </a:p>
          <a:p>
            <a:r>
              <a:rPr lang="en-GB" dirty="0" smtClean="0"/>
              <a:t>First instance federal court judge:</a:t>
            </a:r>
          </a:p>
          <a:p>
            <a:endParaRPr lang="en-GB" dirty="0" smtClean="0"/>
          </a:p>
          <a:p>
            <a:r>
              <a:rPr lang="en-GB" dirty="0" smtClean="0"/>
              <a:t>Isolation of gene</a:t>
            </a:r>
            <a:r>
              <a:rPr lang="en-GB" baseline="0" dirty="0" smtClean="0"/>
              <a:t> = human intervention</a:t>
            </a:r>
          </a:p>
          <a:p>
            <a:endParaRPr lang="en-GB" baseline="0" dirty="0" smtClean="0"/>
          </a:p>
          <a:p>
            <a:r>
              <a:rPr lang="en-GB" baseline="0" dirty="0" smtClean="0"/>
              <a:t>NRDC case test for </a:t>
            </a:r>
            <a:r>
              <a:rPr lang="en-GB" baseline="0" dirty="0" err="1" smtClean="0"/>
              <a:t>MoM</a:t>
            </a:r>
            <a:r>
              <a:rPr lang="en-GB" baseline="0" dirty="0" smtClean="0"/>
              <a:t> satisfied</a:t>
            </a:r>
            <a:endParaRPr lang="en-GB" dirty="0" smtClean="0"/>
          </a:p>
          <a:p>
            <a:endParaRPr lang="en-GB" dirty="0" smtClean="0"/>
          </a:p>
          <a:p>
            <a:r>
              <a:rPr lang="en-GB" dirty="0" smtClean="0"/>
              <a:t>Appeal to full federal court (5 judges) considered</a:t>
            </a:r>
            <a:r>
              <a:rPr lang="en-GB" baseline="0" dirty="0" smtClean="0"/>
              <a:t> biological materials more generally ****</a:t>
            </a:r>
            <a:endParaRPr lang="en-GB" dirty="0" smtClean="0"/>
          </a:p>
          <a:p>
            <a:endParaRPr lang="en-GB" dirty="0" smtClean="0"/>
          </a:p>
          <a:p>
            <a:r>
              <a:rPr lang="en-GB" baseline="0" dirty="0" smtClean="0"/>
              <a:t>held structural and functional differences arise from isolation</a:t>
            </a:r>
          </a:p>
          <a:p>
            <a:endParaRPr lang="en-GB" baseline="0" dirty="0" smtClean="0"/>
          </a:p>
          <a:p>
            <a:r>
              <a:rPr lang="en-GB" baseline="0" dirty="0" smtClean="0"/>
              <a:t>Judgment of US Supreme court considered</a:t>
            </a:r>
          </a:p>
          <a:p>
            <a:endParaRPr lang="en-GB" baseline="0" dirty="0" smtClean="0"/>
          </a:p>
          <a:p>
            <a:r>
              <a:rPr lang="en-GB" dirty="0" smtClean="0"/>
              <a:t>not relevant -</a:t>
            </a:r>
            <a:r>
              <a:rPr lang="en-GB" baseline="0" dirty="0" smtClean="0"/>
              <a:t> </a:t>
            </a:r>
            <a:r>
              <a:rPr lang="en-GB" dirty="0" smtClean="0"/>
              <a:t>tests for</a:t>
            </a:r>
            <a:r>
              <a:rPr lang="en-GB" baseline="0" dirty="0" smtClean="0"/>
              <a:t> patent eligible subject matter differ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No “markedly different” test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Bill rejected</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28EAC8E0-0A85-4351-B673-B724A7CE3B1C}" type="slidenum">
              <a:rPr lang="en-AU" smtClean="0"/>
              <a:t>12</a:t>
            </a:fld>
            <a:endParaRPr lang="en-AU"/>
          </a:p>
        </p:txBody>
      </p:sp>
    </p:spTree>
    <p:extLst>
      <p:ext uri="{BB962C8B-B14F-4D97-AF65-F5344CB8AC3E}">
        <p14:creationId xmlns:p14="http://schemas.microsoft.com/office/powerpoint/2010/main" val="560239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HC Feb 2015 leave to appeal</a:t>
            </a:r>
          </a:p>
          <a:p>
            <a:endParaRPr lang="en-GB" dirty="0"/>
          </a:p>
        </p:txBody>
      </p:sp>
      <p:sp>
        <p:nvSpPr>
          <p:cNvPr id="4" name="Slide Number Placeholder 3"/>
          <p:cNvSpPr>
            <a:spLocks noGrp="1"/>
          </p:cNvSpPr>
          <p:nvPr>
            <p:ph type="sldNum" sz="quarter" idx="10"/>
          </p:nvPr>
        </p:nvSpPr>
        <p:spPr/>
        <p:txBody>
          <a:bodyPr/>
          <a:lstStyle/>
          <a:p>
            <a:fld id="{28EAC8E0-0A85-4351-B673-B724A7CE3B1C}" type="slidenum">
              <a:rPr lang="en-AU" smtClean="0"/>
              <a:t>14</a:t>
            </a:fld>
            <a:endParaRPr lang="en-AU"/>
          </a:p>
        </p:txBody>
      </p:sp>
    </p:spTree>
    <p:extLst>
      <p:ext uri="{BB962C8B-B14F-4D97-AF65-F5344CB8AC3E}">
        <p14:creationId xmlns:p14="http://schemas.microsoft.com/office/powerpoint/2010/main" val="695393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33CB30-0276-4918-8439-6E3474D4C474}" type="datetimeFigureOut">
              <a:rPr lang="en-AU" smtClean="0"/>
              <a:t>28/07/2015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371859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33CB30-0276-4918-8439-6E3474D4C474}" type="datetimeFigureOut">
              <a:rPr lang="en-AU" smtClean="0"/>
              <a:t>28/07/2015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4219640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33CB30-0276-4918-8439-6E3474D4C474}" type="datetimeFigureOut">
              <a:rPr lang="en-AU" smtClean="0"/>
              <a:t>28/07/2015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64037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33CB30-0276-4918-8439-6E3474D4C474}" type="datetimeFigureOut">
              <a:rPr lang="en-AU" smtClean="0"/>
              <a:t>28/07/2015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2819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33CB30-0276-4918-8439-6E3474D4C474}" type="datetimeFigureOut">
              <a:rPr lang="en-AU" smtClean="0"/>
              <a:t>28/07/2015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267328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33CB30-0276-4918-8439-6E3474D4C474}" type="datetimeFigureOut">
              <a:rPr lang="en-AU" smtClean="0"/>
              <a:t>28/07/2015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126048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33CB30-0276-4918-8439-6E3474D4C474}" type="datetimeFigureOut">
              <a:rPr lang="en-AU" smtClean="0"/>
              <a:t>28/07/2015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1395746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33CB30-0276-4918-8439-6E3474D4C474}" type="datetimeFigureOut">
              <a:rPr lang="en-AU" smtClean="0"/>
              <a:t>28/07/2015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171527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33CB30-0276-4918-8439-6E3474D4C474}" type="datetimeFigureOut">
              <a:rPr lang="en-AU" smtClean="0"/>
              <a:t>28/07/2015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146842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33CB30-0276-4918-8439-6E3474D4C474}" type="datetimeFigureOut">
              <a:rPr lang="en-AU" smtClean="0"/>
              <a:t>28/07/2015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357410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33CB30-0276-4918-8439-6E3474D4C474}" type="datetimeFigureOut">
              <a:rPr lang="en-AU" smtClean="0"/>
              <a:t>28/07/2015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DD70791-B4BB-4C76-A01F-6D068C8CE8A6}" type="slidenum">
              <a:rPr lang="en-AU" smtClean="0"/>
              <a:t>‹#›</a:t>
            </a:fld>
            <a:endParaRPr lang="en-AU"/>
          </a:p>
        </p:txBody>
      </p:sp>
    </p:spTree>
    <p:extLst>
      <p:ext uri="{BB962C8B-B14F-4D97-AF65-F5344CB8AC3E}">
        <p14:creationId xmlns:p14="http://schemas.microsoft.com/office/powerpoint/2010/main" val="411876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633CB30-0276-4918-8439-6E3474D4C474}" type="datetimeFigureOut">
              <a:rPr lang="en-AU" smtClean="0"/>
              <a:t>28/07/2015</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D70791-B4BB-4C76-A01F-6D068C8CE8A6}" type="slidenum">
              <a:rPr lang="en-AU" smtClean="0"/>
              <a:t>‹#›</a:t>
            </a:fld>
            <a:endParaRPr lang="en-AU"/>
          </a:p>
        </p:txBody>
      </p:sp>
    </p:spTree>
    <p:extLst>
      <p:ext uri="{BB962C8B-B14F-4D97-AF65-F5344CB8AC3E}">
        <p14:creationId xmlns:p14="http://schemas.microsoft.com/office/powerpoint/2010/main" val="124674263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10" Type="http://schemas.openxmlformats.org/officeDocument/2006/relationships/image" Target="../media/image8.jpeg"/><Relationship Id="rId4" Type="http://schemas.openxmlformats.org/officeDocument/2006/relationships/image" Target="../media/image1.wmf"/><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9.png"/><Relationship Id="rId4" Type="http://schemas.openxmlformats.org/officeDocument/2006/relationships/image" Target="../media/image1.wmf"/></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wmf"/><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wmf"/><Relationship Id="rId5" Type="http://schemas.openxmlformats.org/officeDocument/2006/relationships/image" Target="../media/image10.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3.jp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7.jp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7.jpg"/><Relationship Id="rId4" Type="http://schemas.openxmlformats.org/officeDocument/2006/relationships/image" Target="../media/image1.wmf"/></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wmf"/><Relationship Id="rId7" Type="http://schemas.openxmlformats.org/officeDocument/2006/relationships/image" Target="../media/image19.png"/><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jp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image" Target="../media/image2.jpeg"/><Relationship Id="rId9"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6.jpg"/><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7.jp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9.jpeg"/><Relationship Id="rId7"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30.png"/><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wmf"/><Relationship Id="rId5" Type="http://schemas.openxmlformats.org/officeDocument/2006/relationships/image" Target="../media/image31.jp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2.jpeg"/><Relationship Id="rId4" Type="http://schemas.openxmlformats.org/officeDocument/2006/relationships/image" Target="../media/image1.wmf"/></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C:\Users\Iain\Google Drive\easySPEAK\Clients\Simon Potter\images\swoosh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12975" y="4105539"/>
            <a:ext cx="5318048" cy="1200329"/>
          </a:xfrm>
          <a:prstGeom prst="rect">
            <a:avLst/>
          </a:prstGeom>
          <a:noFill/>
          <a:ln>
            <a:noFill/>
          </a:ln>
        </p:spPr>
        <p:txBody>
          <a:bodyPr wrap="square" rtlCol="0">
            <a:spAutoFit/>
          </a:bodyPr>
          <a:lstStyle/>
          <a:p>
            <a:pPr algn="ctr"/>
            <a:r>
              <a:rPr lang="en-AU" b="1" dirty="0" smtClean="0">
                <a:ln w="9525">
                  <a:solidFill>
                    <a:schemeClr val="bg1"/>
                  </a:solidFill>
                  <a:prstDash val="solid"/>
                </a:ln>
                <a:solidFill>
                  <a:srgbClr val="002060"/>
                </a:solidFill>
              </a:rPr>
              <a:t>Simon Potter (PhD) </a:t>
            </a:r>
          </a:p>
          <a:p>
            <a:pPr algn="ctr"/>
            <a:r>
              <a:rPr lang="en-AU" b="1" dirty="0" smtClean="0">
                <a:ln w="9525">
                  <a:solidFill>
                    <a:schemeClr val="bg1"/>
                  </a:solidFill>
                  <a:prstDash val="solid"/>
                </a:ln>
                <a:solidFill>
                  <a:srgbClr val="002060"/>
                </a:solidFill>
              </a:rPr>
              <a:t>Australian &amp; New Zealand Patent Attorney</a:t>
            </a:r>
          </a:p>
          <a:p>
            <a:pPr algn="ctr"/>
            <a:r>
              <a:rPr lang="en-AU" b="1" dirty="0" smtClean="0">
                <a:ln w="9525">
                  <a:solidFill>
                    <a:schemeClr val="bg1"/>
                  </a:solidFill>
                  <a:prstDash val="solid"/>
                </a:ln>
                <a:solidFill>
                  <a:srgbClr val="002060"/>
                </a:solidFill>
              </a:rPr>
              <a:t>Chemical/Life Sciences Team (Principal)</a:t>
            </a:r>
          </a:p>
          <a:p>
            <a:pPr algn="ctr"/>
            <a:r>
              <a:rPr lang="en-AU" b="1" dirty="0" smtClean="0">
                <a:ln w="9525">
                  <a:solidFill>
                    <a:schemeClr val="bg1"/>
                  </a:solidFill>
                  <a:prstDash val="solid"/>
                </a:ln>
                <a:solidFill>
                  <a:srgbClr val="002060"/>
                </a:solidFill>
              </a:rPr>
              <a:t>E: Simon.Potter@spruson.com</a:t>
            </a:r>
          </a:p>
        </p:txBody>
      </p:sp>
      <p:sp>
        <p:nvSpPr>
          <p:cNvPr id="3" name="TextBox 2"/>
          <p:cNvSpPr txBox="1"/>
          <p:nvPr/>
        </p:nvSpPr>
        <p:spPr>
          <a:xfrm>
            <a:off x="1072977" y="696480"/>
            <a:ext cx="6998044" cy="830997"/>
          </a:xfrm>
          <a:prstGeom prst="rect">
            <a:avLst/>
          </a:prstGeom>
          <a:solidFill>
            <a:srgbClr val="0070C0"/>
          </a:solidFill>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AU" sz="2400" dirty="0">
                <a:solidFill>
                  <a:schemeClr val="bg1"/>
                </a:solidFill>
              </a:rPr>
              <a:t>Impact of Myriad Decisions on Patent Eligibility of Biotechnology Inventions in Australia and the </a:t>
            </a:r>
            <a:r>
              <a:rPr lang="en-AU" sz="2400" dirty="0" smtClean="0">
                <a:solidFill>
                  <a:schemeClr val="bg1"/>
                </a:solidFill>
              </a:rPr>
              <a:t>US</a:t>
            </a:r>
            <a:endParaRPr lang="en-US" sz="2400" dirty="0">
              <a:solidFill>
                <a:schemeClr val="bg1"/>
              </a:solidFill>
            </a:endParaRPr>
          </a:p>
        </p:txBody>
      </p:sp>
      <p:pic>
        <p:nvPicPr>
          <p:cNvPr id="6" name="Picture 2" descr="C:\Users\Iain\Google Drive\easySPEAK\Clients\Simon Potter\image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0831" y="2196413"/>
            <a:ext cx="3862336" cy="146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1532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Iain\Google Drive\easySPEAK\Clients\Simon Potter\images\swoosh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2324100" y="2263877"/>
            <a:ext cx="1592360" cy="1132514"/>
            <a:chOff x="2324100" y="2263877"/>
            <a:chExt cx="1592360" cy="1132514"/>
          </a:xfrm>
        </p:grpSpPr>
        <p:grpSp>
          <p:nvGrpSpPr>
            <p:cNvPr id="20" name="Group 19"/>
            <p:cNvGrpSpPr/>
            <p:nvPr/>
          </p:nvGrpSpPr>
          <p:grpSpPr>
            <a:xfrm>
              <a:off x="2771560" y="2263877"/>
              <a:ext cx="1144900" cy="1132514"/>
              <a:chOff x="12131" y="9968"/>
              <a:chExt cx="1206366" cy="1145062"/>
            </a:xfrm>
          </p:grpSpPr>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31" y="13943"/>
                <a:ext cx="1206366" cy="1132514"/>
              </a:xfrm>
              <a:prstGeom prst="rect">
                <a:avLst/>
              </a:prstGeom>
            </p:spPr>
          </p:pic>
          <p:sp>
            <p:nvSpPr>
              <p:cNvPr id="22" name="Rectangle 21"/>
              <p:cNvSpPr/>
              <p:nvPr/>
            </p:nvSpPr>
            <p:spPr>
              <a:xfrm>
                <a:off x="12131" y="9968"/>
                <a:ext cx="1206366" cy="1145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ight Arrow 11"/>
            <p:cNvSpPr/>
            <p:nvPr/>
          </p:nvSpPr>
          <p:spPr>
            <a:xfrm>
              <a:off x="2324100" y="2752725"/>
              <a:ext cx="3333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6381475" y="2263876"/>
            <a:ext cx="1690962" cy="1132515"/>
            <a:chOff x="6381475" y="2263876"/>
            <a:chExt cx="1690962" cy="1132515"/>
          </a:xfrm>
        </p:grpSpPr>
        <p:grpSp>
          <p:nvGrpSpPr>
            <p:cNvPr id="27" name="Group 26"/>
            <p:cNvGrpSpPr/>
            <p:nvPr/>
          </p:nvGrpSpPr>
          <p:grpSpPr>
            <a:xfrm>
              <a:off x="6858000" y="2263876"/>
              <a:ext cx="1214437" cy="1132515"/>
              <a:chOff x="85725" y="92879"/>
              <a:chExt cx="1214437" cy="1214438"/>
            </a:xfrm>
          </p:grpSpPr>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25" y="92880"/>
                <a:ext cx="1214437" cy="1214437"/>
              </a:xfrm>
              <a:prstGeom prst="rect">
                <a:avLst/>
              </a:prstGeom>
            </p:spPr>
          </p:pic>
          <p:sp>
            <p:nvSpPr>
              <p:cNvPr id="29" name="Rectangle 28"/>
              <p:cNvSpPr/>
              <p:nvPr/>
            </p:nvSpPr>
            <p:spPr>
              <a:xfrm>
                <a:off x="85725" y="92879"/>
                <a:ext cx="1214437" cy="12144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ight Arrow 30"/>
            <p:cNvSpPr/>
            <p:nvPr/>
          </p:nvSpPr>
          <p:spPr>
            <a:xfrm>
              <a:off x="6381475" y="2752725"/>
              <a:ext cx="3333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4020684" y="2255397"/>
            <a:ext cx="2217641" cy="2536565"/>
            <a:chOff x="4020684" y="2255397"/>
            <a:chExt cx="2217641" cy="2536565"/>
          </a:xfrm>
        </p:grpSpPr>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36135" y="4095908"/>
              <a:ext cx="768740" cy="687575"/>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42987" y="4095908"/>
              <a:ext cx="795338" cy="696054"/>
            </a:xfrm>
            <a:prstGeom prst="rect">
              <a:avLst/>
            </a:prstGeom>
          </p:spPr>
        </p:pic>
        <p:grpSp>
          <p:nvGrpSpPr>
            <p:cNvPr id="18" name="Group 17"/>
            <p:cNvGrpSpPr/>
            <p:nvPr/>
          </p:nvGrpSpPr>
          <p:grpSpPr>
            <a:xfrm>
              <a:off x="4020684" y="2255397"/>
              <a:ext cx="2217641" cy="1140993"/>
              <a:chOff x="4020684" y="2255397"/>
              <a:chExt cx="2217641" cy="1140993"/>
            </a:xfrm>
          </p:grpSpPr>
          <p:grpSp>
            <p:nvGrpSpPr>
              <p:cNvPr id="8" name="Group 7"/>
              <p:cNvGrpSpPr/>
              <p:nvPr/>
            </p:nvGrpSpPr>
            <p:grpSpPr>
              <a:xfrm>
                <a:off x="4497209" y="2255397"/>
                <a:ext cx="1741116" cy="1140993"/>
                <a:chOff x="3174610" y="2263876"/>
                <a:chExt cx="1702190" cy="1132515"/>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7" name="Rectangle 6"/>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ight Arrow 31"/>
              <p:cNvSpPr/>
              <p:nvPr/>
            </p:nvSpPr>
            <p:spPr>
              <a:xfrm>
                <a:off x="4020684" y="2752725"/>
                <a:ext cx="3333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ight Arrow 32"/>
            <p:cNvSpPr/>
            <p:nvPr/>
          </p:nvSpPr>
          <p:spPr>
            <a:xfrm rot="5400000">
              <a:off x="4676775" y="3628068"/>
              <a:ext cx="3333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rot="5400000">
              <a:off x="5654095" y="3636611"/>
              <a:ext cx="333375" cy="219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904595" y="2263876"/>
            <a:ext cx="1380915" cy="1193164"/>
            <a:chOff x="-49197" y="-10809"/>
            <a:chExt cx="1380915" cy="1193164"/>
          </a:xfrm>
        </p:grpSpPr>
        <p:grpSp>
          <p:nvGrpSpPr>
            <p:cNvPr id="35" name="Group 34"/>
            <p:cNvGrpSpPr/>
            <p:nvPr/>
          </p:nvGrpSpPr>
          <p:grpSpPr>
            <a:xfrm>
              <a:off x="0" y="0"/>
              <a:ext cx="1241571" cy="1132514"/>
              <a:chOff x="0" y="0"/>
              <a:chExt cx="1241571" cy="1132514"/>
            </a:xfrm>
          </p:grpSpPr>
          <p:pic>
            <p:nvPicPr>
              <p:cNvPr id="38" name="Picture 3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2056" y="127691"/>
                <a:ext cx="819824" cy="943449"/>
              </a:xfrm>
              <a:prstGeom prst="rect">
                <a:avLst/>
              </a:prstGeom>
            </p:spPr>
          </p:pic>
          <p:sp>
            <p:nvSpPr>
              <p:cNvPr id="39" name="Rectangle 38"/>
              <p:cNvSpPr/>
              <p:nvPr/>
            </p:nvSpPr>
            <p:spPr>
              <a:xfrm>
                <a:off x="0" y="0"/>
                <a:ext cx="1241571"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p:cNvSpPr txBox="1"/>
            <p:nvPr/>
          </p:nvSpPr>
          <p:spPr>
            <a:xfrm>
              <a:off x="502380" y="905356"/>
              <a:ext cx="829338" cy="276999"/>
            </a:xfrm>
            <a:prstGeom prst="rect">
              <a:avLst/>
            </a:prstGeom>
            <a:noFill/>
          </p:spPr>
          <p:txBody>
            <a:bodyPr wrap="square" rtlCol="0">
              <a:spAutoFit/>
            </a:bodyPr>
            <a:lstStyle/>
            <a:p>
              <a:r>
                <a:rPr lang="en-AU" sz="1200" b="1" dirty="0" smtClean="0">
                  <a:solidFill>
                    <a:srgbClr val="92D050"/>
                  </a:solidFill>
                </a:rPr>
                <a:t>VACCINES</a:t>
              </a:r>
              <a:endParaRPr lang="en-US" sz="1200" b="1" dirty="0">
                <a:solidFill>
                  <a:srgbClr val="92D050"/>
                </a:solidFill>
              </a:endParaRPr>
            </a:p>
          </p:txBody>
        </p:sp>
        <p:sp>
          <p:nvSpPr>
            <p:cNvPr id="37" name="TextBox 36"/>
            <p:cNvSpPr txBox="1"/>
            <p:nvPr/>
          </p:nvSpPr>
          <p:spPr>
            <a:xfrm>
              <a:off x="-49197" y="-10809"/>
              <a:ext cx="750667" cy="276999"/>
            </a:xfrm>
            <a:prstGeom prst="rect">
              <a:avLst/>
            </a:prstGeom>
            <a:noFill/>
          </p:spPr>
          <p:txBody>
            <a:bodyPr wrap="square" rtlCol="0">
              <a:spAutoFit/>
            </a:bodyPr>
            <a:lstStyle/>
            <a:p>
              <a:r>
                <a:rPr lang="en-AU" sz="1200" b="1" dirty="0" smtClean="0">
                  <a:solidFill>
                    <a:srgbClr val="0070C0"/>
                  </a:solidFill>
                </a:rPr>
                <a:t>PATENTS</a:t>
              </a:r>
              <a:endParaRPr lang="en-US" sz="1200" b="1" dirty="0">
                <a:solidFill>
                  <a:srgbClr val="0070C0"/>
                </a:solidFill>
              </a:endParaRPr>
            </a:p>
          </p:txBody>
        </p:sp>
      </p:grpSp>
    </p:spTree>
    <p:extLst>
      <p:ext uri="{BB962C8B-B14F-4D97-AF65-F5344CB8AC3E}">
        <p14:creationId xmlns:p14="http://schemas.microsoft.com/office/powerpoint/2010/main" val="6071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Iain\Google Drive\easySPEAK\Clients\Simon Potter\images\swoosh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973122" y="1458026"/>
            <a:ext cx="6653599" cy="4473841"/>
            <a:chOff x="939566" y="1323802"/>
            <a:chExt cx="6653599" cy="4473841"/>
          </a:xfrm>
        </p:grpSpPr>
        <p:grpSp>
          <p:nvGrpSpPr>
            <p:cNvPr id="16" name="Group 15"/>
            <p:cNvGrpSpPr/>
            <p:nvPr/>
          </p:nvGrpSpPr>
          <p:grpSpPr>
            <a:xfrm>
              <a:off x="1021880" y="1374136"/>
              <a:ext cx="6571285" cy="4423507"/>
              <a:chOff x="1021880" y="1374136"/>
              <a:chExt cx="6571285" cy="4423507"/>
            </a:xfrm>
          </p:grpSpPr>
          <p:pic>
            <p:nvPicPr>
              <p:cNvPr id="6" name="Picture 5"/>
              <p:cNvPicPr>
                <a:picLocks noChangeAspect="1"/>
              </p:cNvPicPr>
              <p:nvPr/>
            </p:nvPicPr>
            <p:blipFill>
              <a:blip r:embed="rId5"/>
              <a:stretch>
                <a:fillRect/>
              </a:stretch>
            </p:blipFill>
            <p:spPr>
              <a:xfrm>
                <a:off x="1021880" y="1374136"/>
                <a:ext cx="6571285" cy="4423507"/>
              </a:xfrm>
              <a:prstGeom prst="rect">
                <a:avLst/>
              </a:prstGeom>
            </p:spPr>
          </p:pic>
          <p:sp>
            <p:nvSpPr>
              <p:cNvPr id="15" name="Rectangle 14"/>
              <p:cNvSpPr/>
              <p:nvPr/>
            </p:nvSpPr>
            <p:spPr>
              <a:xfrm>
                <a:off x="1602297" y="5629013"/>
                <a:ext cx="872455" cy="1686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239549" y="5043180"/>
                <a:ext cx="1072392" cy="24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939566" y="1323802"/>
              <a:ext cx="1535186" cy="369332"/>
            </a:xfrm>
            <a:prstGeom prst="rect">
              <a:avLst/>
            </a:prstGeom>
            <a:noFill/>
          </p:spPr>
          <p:txBody>
            <a:bodyPr wrap="square" rtlCol="0">
              <a:spAutoFit/>
            </a:bodyPr>
            <a:lstStyle/>
            <a:p>
              <a:r>
                <a:rPr lang="en-AU" dirty="0" smtClean="0"/>
                <a:t>WIPO - 2012</a:t>
              </a:r>
              <a:endParaRPr lang="en-US" dirty="0"/>
            </a:p>
          </p:txBody>
        </p:sp>
      </p:grpSp>
      <p:grpSp>
        <p:nvGrpSpPr>
          <p:cNvPr id="3" name="Group 2"/>
          <p:cNvGrpSpPr/>
          <p:nvPr/>
        </p:nvGrpSpPr>
        <p:grpSpPr>
          <a:xfrm>
            <a:off x="16707" y="46857"/>
            <a:ext cx="1392376" cy="1189505"/>
            <a:chOff x="-49197" y="-10809"/>
            <a:chExt cx="1392376" cy="1189505"/>
          </a:xfrm>
        </p:grpSpPr>
        <p:grpSp>
          <p:nvGrpSpPr>
            <p:cNvPr id="22" name="Group 21"/>
            <p:cNvGrpSpPr/>
            <p:nvPr/>
          </p:nvGrpSpPr>
          <p:grpSpPr>
            <a:xfrm>
              <a:off x="0" y="0"/>
              <a:ext cx="1241571" cy="1132514"/>
              <a:chOff x="0" y="0"/>
              <a:chExt cx="1241571" cy="1132514"/>
            </a:xfrm>
          </p:grpSpPr>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2056" y="127691"/>
                <a:ext cx="819824" cy="943449"/>
              </a:xfrm>
              <a:prstGeom prst="rect">
                <a:avLst/>
              </a:prstGeom>
            </p:spPr>
          </p:pic>
          <p:sp>
            <p:nvSpPr>
              <p:cNvPr id="21" name="Rectangle 20"/>
              <p:cNvSpPr/>
              <p:nvPr/>
            </p:nvSpPr>
            <p:spPr>
              <a:xfrm>
                <a:off x="0" y="0"/>
                <a:ext cx="1241571"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513841" y="901697"/>
              <a:ext cx="829338" cy="276999"/>
            </a:xfrm>
            <a:prstGeom prst="rect">
              <a:avLst/>
            </a:prstGeom>
            <a:noFill/>
          </p:spPr>
          <p:txBody>
            <a:bodyPr wrap="square" rtlCol="0">
              <a:spAutoFit/>
            </a:bodyPr>
            <a:lstStyle/>
            <a:p>
              <a:r>
                <a:rPr lang="en-AU" sz="1200" b="1" dirty="0" smtClean="0">
                  <a:solidFill>
                    <a:srgbClr val="92D050"/>
                  </a:solidFill>
                </a:rPr>
                <a:t>VACCINES</a:t>
              </a:r>
              <a:endParaRPr lang="en-US" sz="1200" b="1" dirty="0">
                <a:solidFill>
                  <a:srgbClr val="92D050"/>
                </a:solidFill>
              </a:endParaRPr>
            </a:p>
          </p:txBody>
        </p:sp>
        <p:sp>
          <p:nvSpPr>
            <p:cNvPr id="14" name="TextBox 13"/>
            <p:cNvSpPr txBox="1"/>
            <p:nvPr/>
          </p:nvSpPr>
          <p:spPr>
            <a:xfrm>
              <a:off x="-49197" y="-10809"/>
              <a:ext cx="750667" cy="276999"/>
            </a:xfrm>
            <a:prstGeom prst="rect">
              <a:avLst/>
            </a:prstGeom>
            <a:noFill/>
          </p:spPr>
          <p:txBody>
            <a:bodyPr wrap="square" rtlCol="0">
              <a:spAutoFit/>
            </a:bodyPr>
            <a:lstStyle/>
            <a:p>
              <a:r>
                <a:rPr lang="en-AU" sz="1200" b="1" dirty="0" smtClean="0">
                  <a:solidFill>
                    <a:srgbClr val="0070C0"/>
                  </a:solidFill>
                </a:rPr>
                <a:t>PATENTS</a:t>
              </a:r>
              <a:endParaRPr lang="en-US" sz="1200" b="1" dirty="0">
                <a:solidFill>
                  <a:srgbClr val="0070C0"/>
                </a:solidFill>
              </a:endParaRPr>
            </a:p>
          </p:txBody>
        </p:sp>
      </p:grpSp>
    </p:spTree>
    <p:extLst>
      <p:ext uri="{BB962C8B-B14F-4D97-AF65-F5344CB8AC3E}">
        <p14:creationId xmlns:p14="http://schemas.microsoft.com/office/powerpoint/2010/main" val="172062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Iain\Google Drive\easySPEAK\Clients\Simon Potter\images\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46967" y="44804"/>
            <a:ext cx="1206366" cy="1145062"/>
            <a:chOff x="12131" y="9968"/>
            <a:chExt cx="1206366" cy="1145062"/>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31" y="13943"/>
              <a:ext cx="1206366" cy="1132514"/>
            </a:xfrm>
            <a:prstGeom prst="rect">
              <a:avLst/>
            </a:prstGeom>
          </p:spPr>
        </p:pic>
        <p:sp>
          <p:nvSpPr>
            <p:cNvPr id="5" name="Rectangle 4"/>
            <p:cNvSpPr/>
            <p:nvPr/>
          </p:nvSpPr>
          <p:spPr>
            <a:xfrm>
              <a:off x="12131" y="9968"/>
              <a:ext cx="1206366" cy="1145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1611085" y="215900"/>
            <a:ext cx="2708365" cy="369332"/>
          </a:xfrm>
          <a:prstGeom prst="rect">
            <a:avLst/>
          </a:prstGeom>
          <a:noFill/>
        </p:spPr>
        <p:txBody>
          <a:bodyPr wrap="square" rtlCol="0">
            <a:spAutoFit/>
          </a:bodyPr>
          <a:lstStyle/>
          <a:p>
            <a:r>
              <a:rPr lang="en-AU" dirty="0" smtClean="0"/>
              <a:t>GENE PATENTS</a:t>
            </a:r>
            <a:endParaRPr lang="en-US" dirty="0"/>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2002" y="81126"/>
            <a:ext cx="1559379" cy="1122753"/>
          </a:xfrm>
          <a:prstGeom prst="rect">
            <a:avLst/>
          </a:prstGeom>
        </p:spPr>
      </p:pic>
      <p:pic>
        <p:nvPicPr>
          <p:cNvPr id="14" name="Picture 4" descr="C:\Users\Iain\Google Drive\easySPEAK\Clients\Simon Potter\images\swoosh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721453" y="2139193"/>
            <a:ext cx="7164198" cy="923330"/>
          </a:xfrm>
          <a:prstGeom prst="rect">
            <a:avLst/>
          </a:prstGeom>
          <a:noFill/>
        </p:spPr>
        <p:txBody>
          <a:bodyPr wrap="square" rtlCol="0">
            <a:spAutoFit/>
          </a:bodyPr>
          <a:lstStyle/>
          <a:p>
            <a:r>
              <a:rPr lang="en-AU" i="1" dirty="0" smtClean="0"/>
              <a:t>“…to make</a:t>
            </a:r>
            <a:r>
              <a:rPr lang="en-AU" i="1" dirty="0"/>
              <a:t>, hire, sell (or otherwise dispose of) the product, offer to make, sell, hire (or otherwise dispose of) it, use and import it and keep it for the purpose of doing any of those </a:t>
            </a:r>
            <a:r>
              <a:rPr lang="en-AU" i="1" dirty="0" smtClean="0"/>
              <a:t>things”</a:t>
            </a:r>
            <a:endParaRPr lang="en-US" i="1" dirty="0"/>
          </a:p>
        </p:txBody>
      </p:sp>
      <p:grpSp>
        <p:nvGrpSpPr>
          <p:cNvPr id="26" name="Group 25"/>
          <p:cNvGrpSpPr/>
          <p:nvPr/>
        </p:nvGrpSpPr>
        <p:grpSpPr>
          <a:xfrm>
            <a:off x="651708" y="3538886"/>
            <a:ext cx="8181899" cy="2106905"/>
            <a:chOff x="651708" y="3161381"/>
            <a:chExt cx="8181899" cy="2106905"/>
          </a:xfrm>
        </p:grpSpPr>
        <p:grpSp>
          <p:nvGrpSpPr>
            <p:cNvPr id="18" name="Group 17"/>
            <p:cNvGrpSpPr/>
            <p:nvPr/>
          </p:nvGrpSpPr>
          <p:grpSpPr>
            <a:xfrm>
              <a:off x="721453" y="3590488"/>
              <a:ext cx="1266738" cy="1677798"/>
              <a:chOff x="721453" y="3590488"/>
              <a:chExt cx="1266738" cy="1677798"/>
            </a:xfrm>
          </p:grpSpPr>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1453" y="3607463"/>
                <a:ext cx="1264985" cy="1643838"/>
              </a:xfrm>
              <a:prstGeom prst="rect">
                <a:avLst/>
              </a:prstGeom>
            </p:spPr>
          </p:pic>
          <p:sp>
            <p:nvSpPr>
              <p:cNvPr id="17" name="Rectangle 16"/>
              <p:cNvSpPr/>
              <p:nvPr/>
            </p:nvSpPr>
            <p:spPr>
              <a:xfrm>
                <a:off x="721453" y="3590488"/>
                <a:ext cx="1266738" cy="167779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ight Arrow 18"/>
            <p:cNvSpPr/>
            <p:nvPr/>
          </p:nvSpPr>
          <p:spPr>
            <a:xfrm rot="20299275">
              <a:off x="2256639" y="3685150"/>
              <a:ext cx="972141" cy="140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rot="983320">
              <a:off x="2299373" y="4827244"/>
              <a:ext cx="972141" cy="140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2316061" y="4235225"/>
              <a:ext cx="972141" cy="1402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363985" y="3411099"/>
              <a:ext cx="4681057" cy="369332"/>
            </a:xfrm>
            <a:prstGeom prst="rect">
              <a:avLst/>
            </a:prstGeom>
            <a:noFill/>
          </p:spPr>
          <p:txBody>
            <a:bodyPr wrap="square" rtlCol="0">
              <a:spAutoFit/>
            </a:bodyPr>
            <a:lstStyle/>
            <a:p>
              <a:r>
                <a:rPr lang="en-AU" i="1" dirty="0" smtClean="0"/>
                <a:t>“excludes others from synthesizing the gene..."</a:t>
              </a:r>
              <a:endParaRPr lang="en-US" dirty="0"/>
            </a:p>
          </p:txBody>
        </p:sp>
        <p:sp>
          <p:nvSpPr>
            <p:cNvPr id="23" name="TextBox 22"/>
            <p:cNvSpPr txBox="1"/>
            <p:nvPr/>
          </p:nvSpPr>
          <p:spPr>
            <a:xfrm>
              <a:off x="3346029" y="4822575"/>
              <a:ext cx="5487578" cy="369332"/>
            </a:xfrm>
            <a:prstGeom prst="rect">
              <a:avLst/>
            </a:prstGeom>
            <a:noFill/>
          </p:spPr>
          <p:txBody>
            <a:bodyPr wrap="square" rtlCol="0">
              <a:spAutoFit/>
            </a:bodyPr>
            <a:lstStyle/>
            <a:p>
              <a:r>
                <a:rPr lang="en-AU" i="1" dirty="0" smtClean="0"/>
                <a:t>“excludes </a:t>
              </a:r>
              <a:r>
                <a:rPr lang="en-AU" i="1" dirty="0"/>
                <a:t>others from </a:t>
              </a:r>
              <a:r>
                <a:rPr lang="en-AU" i="1" dirty="0" smtClean="0"/>
                <a:t>using the gene </a:t>
              </a:r>
              <a:r>
                <a:rPr lang="en-AU" i="1" u="sng" dirty="0" smtClean="0"/>
                <a:t>for any purpose</a:t>
              </a:r>
              <a:r>
                <a:rPr lang="en-AU" i="1" dirty="0" smtClean="0"/>
                <a:t>…"</a:t>
              </a:r>
              <a:endParaRPr lang="en-US" dirty="0"/>
            </a:p>
          </p:txBody>
        </p:sp>
        <p:sp>
          <p:nvSpPr>
            <p:cNvPr id="24" name="TextBox 23"/>
            <p:cNvSpPr txBox="1"/>
            <p:nvPr/>
          </p:nvSpPr>
          <p:spPr>
            <a:xfrm>
              <a:off x="3363985" y="4107272"/>
              <a:ext cx="5310232" cy="369332"/>
            </a:xfrm>
            <a:prstGeom prst="rect">
              <a:avLst/>
            </a:prstGeom>
            <a:noFill/>
          </p:spPr>
          <p:txBody>
            <a:bodyPr wrap="square" rtlCol="0">
              <a:spAutoFit/>
            </a:bodyPr>
            <a:lstStyle/>
            <a:p>
              <a:r>
                <a:rPr lang="en-AU" i="1" dirty="0" smtClean="0"/>
                <a:t>“excludes </a:t>
              </a:r>
              <a:r>
                <a:rPr lang="en-AU" i="1" dirty="0"/>
                <a:t>others from </a:t>
              </a:r>
              <a:r>
                <a:rPr lang="en-AU" i="1" dirty="0" smtClean="0"/>
                <a:t>selling the gene in a product …"</a:t>
              </a:r>
              <a:endParaRPr lang="en-US" dirty="0"/>
            </a:p>
          </p:txBody>
        </p:sp>
        <p:sp>
          <p:nvSpPr>
            <p:cNvPr id="25" name="TextBox 24"/>
            <p:cNvSpPr txBox="1"/>
            <p:nvPr/>
          </p:nvSpPr>
          <p:spPr>
            <a:xfrm>
              <a:off x="651708" y="3161381"/>
              <a:ext cx="1760290" cy="369332"/>
            </a:xfrm>
            <a:prstGeom prst="rect">
              <a:avLst/>
            </a:prstGeom>
            <a:noFill/>
          </p:spPr>
          <p:txBody>
            <a:bodyPr wrap="square" rtlCol="0">
              <a:spAutoFit/>
            </a:bodyPr>
            <a:lstStyle/>
            <a:p>
              <a:r>
                <a:rPr lang="en-AU" u="sng" dirty="0" smtClean="0">
                  <a:solidFill>
                    <a:srgbClr val="0070C0"/>
                  </a:solidFill>
                </a:rPr>
                <a:t>Gene Claim</a:t>
              </a:r>
              <a:endParaRPr lang="en-US" u="sng" dirty="0">
                <a:solidFill>
                  <a:srgbClr val="0070C0"/>
                </a:solidFill>
              </a:endParaRPr>
            </a:p>
          </p:txBody>
        </p:sp>
      </p:grpSp>
    </p:spTree>
    <p:extLst>
      <p:ext uri="{BB962C8B-B14F-4D97-AF65-F5344CB8AC3E}">
        <p14:creationId xmlns:p14="http://schemas.microsoft.com/office/powerpoint/2010/main" val="107832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46967" y="44804"/>
            <a:ext cx="1206366" cy="1145062"/>
            <a:chOff x="12131" y="9968"/>
            <a:chExt cx="1206366" cy="1145062"/>
          </a:xfrm>
        </p:grpSpPr>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31" y="13943"/>
              <a:ext cx="1206366" cy="1132514"/>
            </a:xfrm>
            <a:prstGeom prst="rect">
              <a:avLst/>
            </a:prstGeom>
          </p:spPr>
        </p:pic>
        <p:sp>
          <p:nvSpPr>
            <p:cNvPr id="19" name="Rectangle 18"/>
            <p:cNvSpPr/>
            <p:nvPr/>
          </p:nvSpPr>
          <p:spPr>
            <a:xfrm>
              <a:off x="12131" y="9968"/>
              <a:ext cx="1206366" cy="1145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p:cNvSpPr txBox="1"/>
          <p:nvPr/>
        </p:nvSpPr>
        <p:spPr>
          <a:xfrm>
            <a:off x="261257" y="1675321"/>
            <a:ext cx="7968343" cy="1200329"/>
          </a:xfrm>
          <a:prstGeom prst="rect">
            <a:avLst/>
          </a:prstGeom>
          <a:noFill/>
        </p:spPr>
        <p:txBody>
          <a:bodyPr wrap="square" rtlCol="0">
            <a:spAutoFit/>
          </a:bodyPr>
          <a:lstStyle/>
          <a:p>
            <a:r>
              <a:rPr lang="en-AU" b="1" u="sng" dirty="0" smtClean="0"/>
              <a:t>CLAIMS</a:t>
            </a:r>
            <a:endParaRPr lang="en-AU" b="1" dirty="0"/>
          </a:p>
          <a:p>
            <a:endParaRPr lang="en-AU" b="1" dirty="0"/>
          </a:p>
          <a:p>
            <a:r>
              <a:rPr lang="en-AU" dirty="0" smtClean="0"/>
              <a:t>1. An isolated polynucleotide comprising a nucleotide sequence set out in SEQ ID NO: 1 or a variant or a fragment thereof.</a:t>
            </a:r>
          </a:p>
        </p:txBody>
      </p:sp>
      <p:sp>
        <p:nvSpPr>
          <p:cNvPr id="5" name="Rectangle 4"/>
          <p:cNvSpPr/>
          <p:nvPr/>
        </p:nvSpPr>
        <p:spPr>
          <a:xfrm>
            <a:off x="261257" y="2896856"/>
            <a:ext cx="7550332" cy="369332"/>
          </a:xfrm>
          <a:prstGeom prst="rect">
            <a:avLst/>
          </a:prstGeom>
        </p:spPr>
        <p:txBody>
          <a:bodyPr wrap="square">
            <a:spAutoFit/>
          </a:bodyPr>
          <a:lstStyle/>
          <a:p>
            <a:r>
              <a:rPr lang="en-AU" dirty="0" smtClean="0"/>
              <a:t>2. An </a:t>
            </a:r>
            <a:r>
              <a:rPr lang="en-AU" dirty="0"/>
              <a:t>isolated polypeptide encoded by the polynucleotide of </a:t>
            </a:r>
            <a:r>
              <a:rPr lang="en-AU" dirty="0" smtClean="0"/>
              <a:t>claim </a:t>
            </a:r>
            <a:r>
              <a:rPr lang="en-AU" dirty="0"/>
              <a:t>1. </a:t>
            </a:r>
          </a:p>
        </p:txBody>
      </p:sp>
      <p:sp>
        <p:nvSpPr>
          <p:cNvPr id="20" name="TextBox 19"/>
          <p:cNvSpPr txBox="1"/>
          <p:nvPr/>
        </p:nvSpPr>
        <p:spPr>
          <a:xfrm>
            <a:off x="261257" y="3379372"/>
            <a:ext cx="7968343" cy="1200329"/>
          </a:xfrm>
          <a:prstGeom prst="rect">
            <a:avLst/>
          </a:prstGeom>
          <a:noFill/>
        </p:spPr>
        <p:txBody>
          <a:bodyPr wrap="square" rtlCol="0">
            <a:spAutoFit/>
          </a:bodyPr>
          <a:lstStyle/>
          <a:p>
            <a:pPr algn="just"/>
            <a:r>
              <a:rPr lang="en-AU" dirty="0" smtClean="0"/>
              <a:t>3. A </a:t>
            </a:r>
            <a:r>
              <a:rPr lang="en-AU" dirty="0"/>
              <a:t>method for diagnosing a disease in a subject, the method comprising </a:t>
            </a:r>
            <a:r>
              <a:rPr lang="en-AU" dirty="0" smtClean="0"/>
              <a:t>detecting levels of the polynucleotide </a:t>
            </a:r>
            <a:r>
              <a:rPr lang="en-AU" dirty="0"/>
              <a:t>of claim 1 or the polypeptide of claim 2 in a biological sample from the </a:t>
            </a:r>
            <a:r>
              <a:rPr lang="en-AU" dirty="0" smtClean="0"/>
              <a:t>subject, wherein detection of increased levels compared to a control is indicative of the disease.</a:t>
            </a:r>
            <a:endParaRPr lang="en-US" dirty="0"/>
          </a:p>
        </p:txBody>
      </p:sp>
      <p:sp>
        <p:nvSpPr>
          <p:cNvPr id="22" name="TextBox 21"/>
          <p:cNvSpPr txBox="1"/>
          <p:nvPr/>
        </p:nvSpPr>
        <p:spPr>
          <a:xfrm>
            <a:off x="444137" y="4204606"/>
            <a:ext cx="9771017" cy="827314"/>
          </a:xfrm>
          <a:prstGeom prst="rect">
            <a:avLst/>
          </a:prstGeom>
          <a:noFill/>
        </p:spPr>
        <p:txBody>
          <a:bodyPr wrap="square" rtlCol="0">
            <a:spAutoFit/>
          </a:bodyPr>
          <a:lstStyle/>
          <a:p>
            <a:endParaRPr lang="en-US" dirty="0"/>
          </a:p>
        </p:txBody>
      </p:sp>
      <p:sp>
        <p:nvSpPr>
          <p:cNvPr id="25" name="TextBox 24"/>
          <p:cNvSpPr txBox="1"/>
          <p:nvPr/>
        </p:nvSpPr>
        <p:spPr>
          <a:xfrm>
            <a:off x="261256" y="5265293"/>
            <a:ext cx="8159931" cy="923330"/>
          </a:xfrm>
          <a:prstGeom prst="rect">
            <a:avLst/>
          </a:prstGeom>
          <a:noFill/>
        </p:spPr>
        <p:txBody>
          <a:bodyPr wrap="square" rtlCol="0">
            <a:spAutoFit/>
          </a:bodyPr>
          <a:lstStyle/>
          <a:p>
            <a:r>
              <a:rPr lang="en-AU" dirty="0" smtClean="0"/>
              <a:t>5. A </a:t>
            </a:r>
            <a:r>
              <a:rPr lang="en-AU" dirty="0"/>
              <a:t>method for treating a disease in a subject, the method comprising administering to the subject a therapeutically effective amount of the pharmaceutical composition of claim 3.</a:t>
            </a:r>
          </a:p>
        </p:txBody>
      </p:sp>
      <p:sp>
        <p:nvSpPr>
          <p:cNvPr id="23" name="TextBox 22"/>
          <p:cNvSpPr txBox="1"/>
          <p:nvPr/>
        </p:nvSpPr>
        <p:spPr>
          <a:xfrm>
            <a:off x="261258" y="4557455"/>
            <a:ext cx="7968342" cy="646331"/>
          </a:xfrm>
          <a:prstGeom prst="rect">
            <a:avLst/>
          </a:prstGeom>
          <a:noFill/>
        </p:spPr>
        <p:txBody>
          <a:bodyPr wrap="square" rtlCol="0">
            <a:spAutoFit/>
          </a:bodyPr>
          <a:lstStyle/>
          <a:p>
            <a:r>
              <a:rPr lang="en-AU" dirty="0"/>
              <a:t>4</a:t>
            </a:r>
            <a:r>
              <a:rPr lang="en-AU" dirty="0" smtClean="0"/>
              <a:t>. A </a:t>
            </a:r>
            <a:r>
              <a:rPr lang="en-AU" dirty="0"/>
              <a:t>pharmaceutical composition comprising the polynucleotide of claim 1 or the polypeptide of claim 2, and a pharmaceutically acceptable carrier</a:t>
            </a:r>
            <a:r>
              <a:rPr lang="en-AU" dirty="0" smtClean="0"/>
              <a:t>.</a:t>
            </a:r>
            <a:endParaRPr lang="en-US" dirty="0"/>
          </a:p>
        </p:txBody>
      </p:sp>
      <p:sp>
        <p:nvSpPr>
          <p:cNvPr id="24" name="TextBox 23"/>
          <p:cNvSpPr txBox="1"/>
          <p:nvPr/>
        </p:nvSpPr>
        <p:spPr>
          <a:xfrm>
            <a:off x="1611085" y="215900"/>
            <a:ext cx="2708365" cy="369332"/>
          </a:xfrm>
          <a:prstGeom prst="rect">
            <a:avLst/>
          </a:prstGeom>
          <a:noFill/>
        </p:spPr>
        <p:txBody>
          <a:bodyPr wrap="square" rtlCol="0">
            <a:spAutoFit/>
          </a:bodyPr>
          <a:lstStyle/>
          <a:p>
            <a:r>
              <a:rPr lang="en-AU" dirty="0" smtClean="0"/>
              <a:t>GENE PATENTS</a:t>
            </a:r>
            <a:endParaRPr lang="en-US" dirty="0"/>
          </a:p>
        </p:txBody>
      </p:sp>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2002" y="81126"/>
            <a:ext cx="1559379" cy="1122753"/>
          </a:xfrm>
          <a:prstGeom prst="rect">
            <a:avLst/>
          </a:prstGeom>
        </p:spPr>
      </p:pic>
      <p:pic>
        <p:nvPicPr>
          <p:cNvPr id="29" name="Picture 4" descr="C:\Users\Iain\Google Drive\easySPEAK\Clients\Simon Potter\images\swoosh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50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0" grpId="0"/>
      <p:bldP spid="25"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C:\Users\Iain\Google Drive\easySPEAK\Clients\Simon Potter\images\swoosh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Iain\Google Drive\easySPEAK\Clients\Simon Potter\image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73094" y="62222"/>
            <a:ext cx="1206366" cy="1145062"/>
            <a:chOff x="12131" y="9968"/>
            <a:chExt cx="1206366" cy="1145062"/>
          </a:xfrm>
        </p:grpSpPr>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31" y="13943"/>
              <a:ext cx="1206366" cy="1132514"/>
            </a:xfrm>
            <a:prstGeom prst="rect">
              <a:avLst/>
            </a:prstGeom>
          </p:spPr>
        </p:pic>
        <p:sp>
          <p:nvSpPr>
            <p:cNvPr id="10" name="Rectangle 9"/>
            <p:cNvSpPr/>
            <p:nvPr/>
          </p:nvSpPr>
          <p:spPr>
            <a:xfrm>
              <a:off x="12131" y="9968"/>
              <a:ext cx="1206366" cy="11450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p:cNvSpPr txBox="1"/>
          <p:nvPr/>
        </p:nvSpPr>
        <p:spPr>
          <a:xfrm>
            <a:off x="1628397" y="215900"/>
            <a:ext cx="2708365" cy="369332"/>
          </a:xfrm>
          <a:prstGeom prst="rect">
            <a:avLst/>
          </a:prstGeom>
          <a:noFill/>
        </p:spPr>
        <p:txBody>
          <a:bodyPr wrap="square" rtlCol="0">
            <a:spAutoFit/>
          </a:bodyPr>
          <a:lstStyle/>
          <a:p>
            <a:r>
              <a:rPr lang="en-AU" dirty="0" smtClean="0"/>
              <a:t>VACCINE PATENTS</a:t>
            </a:r>
            <a:endParaRPr lang="en-US" dirty="0"/>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27269" y="97013"/>
            <a:ext cx="824724" cy="1111044"/>
          </a:xfrm>
          <a:prstGeom prst="rect">
            <a:avLst/>
          </a:prstGeom>
        </p:spPr>
      </p:pic>
      <p:sp>
        <p:nvSpPr>
          <p:cNvPr id="16" name="TextBox 15"/>
          <p:cNvSpPr txBox="1"/>
          <p:nvPr/>
        </p:nvSpPr>
        <p:spPr>
          <a:xfrm>
            <a:off x="261257" y="1675321"/>
            <a:ext cx="8159930" cy="1200329"/>
          </a:xfrm>
          <a:prstGeom prst="rect">
            <a:avLst/>
          </a:prstGeom>
          <a:noFill/>
        </p:spPr>
        <p:txBody>
          <a:bodyPr wrap="square" rtlCol="0">
            <a:spAutoFit/>
          </a:bodyPr>
          <a:lstStyle/>
          <a:p>
            <a:r>
              <a:rPr lang="en-AU" b="1" u="sng" dirty="0" smtClean="0"/>
              <a:t>CLAIMS</a:t>
            </a:r>
            <a:endParaRPr lang="en-AU" b="1" dirty="0"/>
          </a:p>
          <a:p>
            <a:endParaRPr lang="en-AU" b="1" dirty="0"/>
          </a:p>
          <a:p>
            <a:r>
              <a:rPr lang="en-AU" dirty="0" smtClean="0"/>
              <a:t>1. A vaccine comprising </a:t>
            </a:r>
            <a:r>
              <a:rPr lang="en-AU" dirty="0"/>
              <a:t>a pharmaceutically acceptable </a:t>
            </a:r>
            <a:r>
              <a:rPr lang="en-AU" dirty="0" smtClean="0"/>
              <a:t>carrier and a polypeptide comprising </a:t>
            </a:r>
            <a:r>
              <a:rPr lang="en-AU" dirty="0"/>
              <a:t>an amino acid sequence </a:t>
            </a:r>
            <a:r>
              <a:rPr lang="en-AU" dirty="0" smtClean="0"/>
              <a:t>set </a:t>
            </a:r>
            <a:r>
              <a:rPr lang="en-AU" dirty="0"/>
              <a:t>out in SEQ ID NO: </a:t>
            </a:r>
            <a:r>
              <a:rPr lang="en-AU" dirty="0" smtClean="0"/>
              <a:t>1.</a:t>
            </a:r>
          </a:p>
        </p:txBody>
      </p:sp>
      <p:sp>
        <p:nvSpPr>
          <p:cNvPr id="21" name="TextBox 20"/>
          <p:cNvSpPr txBox="1"/>
          <p:nvPr/>
        </p:nvSpPr>
        <p:spPr>
          <a:xfrm>
            <a:off x="256797" y="3053855"/>
            <a:ext cx="8159930" cy="646331"/>
          </a:xfrm>
          <a:prstGeom prst="rect">
            <a:avLst/>
          </a:prstGeom>
          <a:noFill/>
        </p:spPr>
        <p:txBody>
          <a:bodyPr wrap="square" rtlCol="0">
            <a:spAutoFit/>
          </a:bodyPr>
          <a:lstStyle/>
          <a:p>
            <a:r>
              <a:rPr lang="en-AU" dirty="0" smtClean="0"/>
              <a:t>1. A vaccine comprising an irradiated microorganism ‘X’ and a pharmaceutically acceptable carrier.</a:t>
            </a:r>
          </a:p>
        </p:txBody>
      </p:sp>
      <p:sp>
        <p:nvSpPr>
          <p:cNvPr id="22" name="Rectangle 21"/>
          <p:cNvSpPr/>
          <p:nvPr/>
        </p:nvSpPr>
        <p:spPr>
          <a:xfrm>
            <a:off x="256797" y="3819816"/>
            <a:ext cx="7550332" cy="923330"/>
          </a:xfrm>
          <a:prstGeom prst="rect">
            <a:avLst/>
          </a:prstGeom>
        </p:spPr>
        <p:txBody>
          <a:bodyPr wrap="square">
            <a:spAutoFit/>
          </a:bodyPr>
          <a:lstStyle/>
          <a:p>
            <a:r>
              <a:rPr lang="en-AU" dirty="0" smtClean="0"/>
              <a:t>1. </a:t>
            </a:r>
            <a:r>
              <a:rPr lang="en-AU" dirty="0"/>
              <a:t>A vaccine comprising microorganism ‘X’ and a pharmaceutically acceptable carrier, wherein the microorganism is attenuated by a mutation introduced into gene ‘Y</a:t>
            </a:r>
            <a:r>
              <a:rPr lang="en-AU" dirty="0" smtClean="0"/>
              <a:t>’. </a:t>
            </a:r>
            <a:endParaRPr lang="en-AU" dirty="0"/>
          </a:p>
        </p:txBody>
      </p:sp>
      <p:sp>
        <p:nvSpPr>
          <p:cNvPr id="23" name="TextBox 22"/>
          <p:cNvSpPr txBox="1"/>
          <p:nvPr/>
        </p:nvSpPr>
        <p:spPr>
          <a:xfrm>
            <a:off x="256797" y="4880196"/>
            <a:ext cx="8159930" cy="923330"/>
          </a:xfrm>
          <a:prstGeom prst="rect">
            <a:avLst/>
          </a:prstGeom>
          <a:noFill/>
        </p:spPr>
        <p:txBody>
          <a:bodyPr wrap="square" rtlCol="0">
            <a:spAutoFit/>
          </a:bodyPr>
          <a:lstStyle/>
          <a:p>
            <a:r>
              <a:rPr lang="en-AU" dirty="0" smtClean="0"/>
              <a:t>2. </a:t>
            </a:r>
            <a:r>
              <a:rPr lang="en-AU" dirty="0"/>
              <a:t>A method for preventing a disease in a subject, the method comprising administering the vaccine of claim 1 to the subject.</a:t>
            </a:r>
          </a:p>
          <a:p>
            <a:endParaRPr lang="en-AU" dirty="0" smtClean="0"/>
          </a:p>
        </p:txBody>
      </p:sp>
    </p:spTree>
    <p:extLst>
      <p:ext uri="{BB962C8B-B14F-4D97-AF65-F5344CB8AC3E}">
        <p14:creationId xmlns:p14="http://schemas.microsoft.com/office/powerpoint/2010/main" val="372705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C:\Users\Iain\Google Drive\easySPEAK\Clients\Simon Potter\images\swoosh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Iain\Google Drive\easySPEAK\Clients\Simon Potter\image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83067" y="64460"/>
            <a:ext cx="1702190" cy="1132515"/>
            <a:chOff x="3174610" y="2263876"/>
            <a:chExt cx="1702190" cy="1132515"/>
          </a:xfrm>
        </p:grpSpPr>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12" name="Rectangle 11"/>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4626" y="2162879"/>
            <a:ext cx="2870200" cy="3098800"/>
          </a:xfrm>
          <a:prstGeom prst="rect">
            <a:avLst/>
          </a:prstGeom>
        </p:spPr>
      </p:pic>
      <p:grpSp>
        <p:nvGrpSpPr>
          <p:cNvPr id="17" name="Group 16"/>
          <p:cNvGrpSpPr/>
          <p:nvPr/>
        </p:nvGrpSpPr>
        <p:grpSpPr>
          <a:xfrm>
            <a:off x="3196454" y="2441553"/>
            <a:ext cx="4562475" cy="1962150"/>
            <a:chOff x="3196454" y="2441553"/>
            <a:chExt cx="4562475" cy="1962150"/>
          </a:xfrm>
        </p:grpSpPr>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6454" y="2441553"/>
              <a:ext cx="4562475" cy="1962150"/>
            </a:xfrm>
            <a:prstGeom prst="rect">
              <a:avLst/>
            </a:prstGeom>
          </p:spPr>
        </p:pic>
        <p:sp>
          <p:nvSpPr>
            <p:cNvPr id="16" name="Rectangle 15"/>
            <p:cNvSpPr/>
            <p:nvPr/>
          </p:nvSpPr>
          <p:spPr>
            <a:xfrm>
              <a:off x="3448595" y="2525485"/>
              <a:ext cx="1349828" cy="1878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4507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Iain\Google Drive\easySPEAK\Clients\Simon Potter\images\swoosh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83067" y="64460"/>
            <a:ext cx="1702190" cy="1132515"/>
            <a:chOff x="3174610" y="2263876"/>
            <a:chExt cx="1702190" cy="1132515"/>
          </a:xfrm>
        </p:grpSpPr>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11" name="Rectangle 10"/>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1536" y="1716322"/>
            <a:ext cx="6401590" cy="4082724"/>
          </a:xfrm>
          <a:prstGeom prst="rect">
            <a:avLst/>
          </a:prstGeom>
        </p:spPr>
      </p:pic>
      <p:sp>
        <p:nvSpPr>
          <p:cNvPr id="6" name="TextBox 5"/>
          <p:cNvSpPr txBox="1"/>
          <p:nvPr/>
        </p:nvSpPr>
        <p:spPr>
          <a:xfrm>
            <a:off x="3227944" y="1650378"/>
            <a:ext cx="4380411" cy="1077218"/>
          </a:xfrm>
          <a:prstGeom prst="rect">
            <a:avLst/>
          </a:prstGeom>
          <a:noFill/>
        </p:spPr>
        <p:txBody>
          <a:bodyPr wrap="square" rtlCol="0">
            <a:spAutoFit/>
          </a:bodyPr>
          <a:lstStyle/>
          <a:p>
            <a:pPr algn="just"/>
            <a:r>
              <a:rPr lang="en-AU" sz="1600" i="1" dirty="0" smtClean="0"/>
              <a:t>“We </a:t>
            </a:r>
            <a:r>
              <a:rPr lang="en-AU" sz="1600" i="1" dirty="0"/>
              <a:t>merely hold that genes and the information they encode are not patent eligible under §101 simply because they have been isolated from the surrounding genetic material</a:t>
            </a:r>
            <a:r>
              <a:rPr lang="en-AU" sz="1600" i="1" dirty="0" smtClean="0"/>
              <a:t>.”</a:t>
            </a:r>
            <a:endParaRPr lang="en-AU" sz="1600" i="1" dirty="0"/>
          </a:p>
        </p:txBody>
      </p:sp>
      <p:grpSp>
        <p:nvGrpSpPr>
          <p:cNvPr id="5" name="Group 4"/>
          <p:cNvGrpSpPr/>
          <p:nvPr/>
        </p:nvGrpSpPr>
        <p:grpSpPr>
          <a:xfrm>
            <a:off x="1889079" y="75501"/>
            <a:ext cx="1717243" cy="1121474"/>
            <a:chOff x="1889079" y="75501"/>
            <a:chExt cx="1717243" cy="1121474"/>
          </a:xfrm>
        </p:grpSpPr>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89079" y="80595"/>
              <a:ext cx="1717243" cy="1107899"/>
            </a:xfrm>
            <a:prstGeom prst="rect">
              <a:avLst/>
            </a:prstGeom>
          </p:spPr>
        </p:pic>
        <p:sp>
          <p:nvSpPr>
            <p:cNvPr id="4" name="Rectangle 3"/>
            <p:cNvSpPr/>
            <p:nvPr/>
          </p:nvSpPr>
          <p:spPr>
            <a:xfrm>
              <a:off x="1889080" y="75501"/>
              <a:ext cx="1709798" cy="1121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132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C:\Users\Iain\Google Drive\easySPEAK\Clients\Simon Potter\images\swoosh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306" y="5882456"/>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Iain\Google Drive\easySPEAK\Clients\Simon Potter\image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130328" y="142080"/>
            <a:ext cx="1202464" cy="1128713"/>
            <a:chOff x="130328" y="142080"/>
            <a:chExt cx="1202464" cy="1128713"/>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328" y="142080"/>
              <a:ext cx="1202464" cy="1128713"/>
            </a:xfrm>
            <a:prstGeom prst="rect">
              <a:avLst/>
            </a:prstGeom>
          </p:spPr>
        </p:pic>
        <p:sp>
          <p:nvSpPr>
            <p:cNvPr id="3" name="Rectangle 2"/>
            <p:cNvSpPr/>
            <p:nvPr/>
          </p:nvSpPr>
          <p:spPr>
            <a:xfrm>
              <a:off x="130328" y="142080"/>
              <a:ext cx="1202464" cy="11287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832757" y="1872400"/>
            <a:ext cx="6416776" cy="1457057"/>
            <a:chOff x="1070882" y="1798135"/>
            <a:chExt cx="6416776" cy="1457057"/>
          </a:xfrm>
        </p:grpSpPr>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0882" y="1826442"/>
              <a:ext cx="1428750" cy="142875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53908" y="1798135"/>
              <a:ext cx="3333750" cy="809625"/>
            </a:xfrm>
            <a:prstGeom prst="rect">
              <a:avLst/>
            </a:prstGeom>
          </p:spPr>
        </p:pic>
        <p:sp>
          <p:nvSpPr>
            <p:cNvPr id="18" name="TextBox 17"/>
            <p:cNvSpPr txBox="1"/>
            <p:nvPr/>
          </p:nvSpPr>
          <p:spPr>
            <a:xfrm>
              <a:off x="3675017" y="1942271"/>
              <a:ext cx="417740" cy="369332"/>
            </a:xfrm>
            <a:prstGeom prst="rect">
              <a:avLst/>
            </a:prstGeom>
            <a:noFill/>
          </p:spPr>
          <p:txBody>
            <a:bodyPr wrap="square" rtlCol="0">
              <a:spAutoFit/>
            </a:bodyPr>
            <a:lstStyle/>
            <a:p>
              <a:r>
                <a:rPr lang="en-AU" dirty="0" smtClean="0"/>
                <a:t>V</a:t>
              </a:r>
              <a:endParaRPr lang="en-US" dirty="0"/>
            </a:p>
          </p:txBody>
        </p:sp>
      </p:grpSp>
      <p:grpSp>
        <p:nvGrpSpPr>
          <p:cNvPr id="22" name="Group 21"/>
          <p:cNvGrpSpPr/>
          <p:nvPr/>
        </p:nvGrpSpPr>
        <p:grpSpPr>
          <a:xfrm>
            <a:off x="187371" y="3488801"/>
            <a:ext cx="6133012" cy="876300"/>
            <a:chOff x="385082" y="4622276"/>
            <a:chExt cx="6133012" cy="876300"/>
          </a:xfrm>
        </p:grpSpPr>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5082" y="4622276"/>
              <a:ext cx="2800350" cy="876300"/>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32094" y="4946126"/>
              <a:ext cx="2286000" cy="552450"/>
            </a:xfrm>
            <a:prstGeom prst="rect">
              <a:avLst/>
            </a:prstGeom>
          </p:spPr>
        </p:pic>
        <p:sp>
          <p:nvSpPr>
            <p:cNvPr id="20" name="TextBox 19"/>
            <p:cNvSpPr txBox="1"/>
            <p:nvPr/>
          </p:nvSpPr>
          <p:spPr>
            <a:xfrm>
              <a:off x="3675017" y="5037685"/>
              <a:ext cx="417740" cy="369332"/>
            </a:xfrm>
            <a:prstGeom prst="rect">
              <a:avLst/>
            </a:prstGeom>
            <a:noFill/>
          </p:spPr>
          <p:txBody>
            <a:bodyPr wrap="square" rtlCol="0">
              <a:spAutoFit/>
            </a:bodyPr>
            <a:lstStyle/>
            <a:p>
              <a:r>
                <a:rPr lang="en-AU" dirty="0" smtClean="0"/>
                <a:t>V</a:t>
              </a:r>
              <a:endParaRPr lang="en-US" dirty="0"/>
            </a:p>
          </p:txBody>
        </p:sp>
      </p:grpSp>
      <p:grpSp>
        <p:nvGrpSpPr>
          <p:cNvPr id="5" name="Group 4"/>
          <p:cNvGrpSpPr/>
          <p:nvPr/>
        </p:nvGrpSpPr>
        <p:grpSpPr>
          <a:xfrm>
            <a:off x="862677" y="5148946"/>
            <a:ext cx="6178651" cy="642938"/>
            <a:chOff x="1070882" y="4864895"/>
            <a:chExt cx="6178651" cy="642938"/>
          </a:xfrm>
        </p:grpSpPr>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0882" y="4864895"/>
              <a:ext cx="1333500" cy="642938"/>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92033" y="4993618"/>
              <a:ext cx="2857500" cy="447675"/>
            </a:xfrm>
            <a:prstGeom prst="rect">
              <a:avLst/>
            </a:prstGeom>
          </p:spPr>
        </p:pic>
        <p:sp>
          <p:nvSpPr>
            <p:cNvPr id="21" name="TextBox 20"/>
            <p:cNvSpPr txBox="1"/>
            <p:nvPr/>
          </p:nvSpPr>
          <p:spPr>
            <a:xfrm>
              <a:off x="3690988" y="4986125"/>
              <a:ext cx="417740" cy="369332"/>
            </a:xfrm>
            <a:prstGeom prst="rect">
              <a:avLst/>
            </a:prstGeom>
            <a:noFill/>
          </p:spPr>
          <p:txBody>
            <a:bodyPr wrap="square" rtlCol="0">
              <a:spAutoFit/>
            </a:bodyPr>
            <a:lstStyle/>
            <a:p>
              <a:r>
                <a:rPr lang="en-AU" dirty="0" smtClean="0"/>
                <a:t>V</a:t>
              </a:r>
              <a:endParaRPr lang="en-US" dirty="0"/>
            </a:p>
          </p:txBody>
        </p:sp>
      </p:grpSp>
      <p:grpSp>
        <p:nvGrpSpPr>
          <p:cNvPr id="23" name="Group 22"/>
          <p:cNvGrpSpPr/>
          <p:nvPr/>
        </p:nvGrpSpPr>
        <p:grpSpPr>
          <a:xfrm>
            <a:off x="1394128" y="142080"/>
            <a:ext cx="1223237" cy="1128713"/>
            <a:chOff x="1889079" y="75501"/>
            <a:chExt cx="1717243" cy="1121474"/>
          </a:xfrm>
        </p:grpSpPr>
        <p:pic>
          <p:nvPicPr>
            <p:cNvPr id="24" name="Picture 2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89079" y="80595"/>
              <a:ext cx="1717243" cy="1107899"/>
            </a:xfrm>
            <a:prstGeom prst="rect">
              <a:avLst/>
            </a:prstGeom>
          </p:spPr>
        </p:pic>
        <p:sp>
          <p:nvSpPr>
            <p:cNvPr id="25" name="Rectangle 24"/>
            <p:cNvSpPr/>
            <p:nvPr/>
          </p:nvSpPr>
          <p:spPr>
            <a:xfrm>
              <a:off x="1889080" y="75501"/>
              <a:ext cx="1709798" cy="1121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ight Bracket 7"/>
          <p:cNvSpPr/>
          <p:nvPr/>
        </p:nvSpPr>
        <p:spPr>
          <a:xfrm>
            <a:off x="7249533" y="1872400"/>
            <a:ext cx="148045" cy="2567795"/>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7490762" y="4894608"/>
            <a:ext cx="1538217" cy="923330"/>
          </a:xfrm>
          <a:prstGeom prst="rect">
            <a:avLst/>
          </a:prstGeom>
          <a:noFill/>
        </p:spPr>
        <p:txBody>
          <a:bodyPr wrap="square" rtlCol="0">
            <a:spAutoFit/>
          </a:bodyPr>
          <a:lstStyle/>
          <a:p>
            <a:pPr algn="ctr"/>
            <a:r>
              <a:rPr lang="en-AU" dirty="0" smtClean="0">
                <a:solidFill>
                  <a:srgbClr val="0070C0"/>
                </a:solidFill>
              </a:rPr>
              <a:t>Federal  Circuit Court</a:t>
            </a:r>
          </a:p>
          <a:p>
            <a:pPr algn="ctr"/>
            <a:r>
              <a:rPr lang="en-AU" dirty="0" smtClean="0">
                <a:solidFill>
                  <a:srgbClr val="0070C0"/>
                </a:solidFill>
              </a:rPr>
              <a:t>Of Appeals</a:t>
            </a:r>
            <a:endParaRPr lang="en-US" dirty="0">
              <a:solidFill>
                <a:srgbClr val="0070C0"/>
              </a:solidFill>
            </a:endParaRPr>
          </a:p>
        </p:txBody>
      </p:sp>
      <p:sp>
        <p:nvSpPr>
          <p:cNvPr id="26" name="Right Bracket 25"/>
          <p:cNvSpPr/>
          <p:nvPr/>
        </p:nvSpPr>
        <p:spPr>
          <a:xfrm>
            <a:off x="7249533" y="5008605"/>
            <a:ext cx="148045" cy="783279"/>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7698261" y="2814959"/>
            <a:ext cx="1112108" cy="923330"/>
          </a:xfrm>
          <a:prstGeom prst="rect">
            <a:avLst/>
          </a:prstGeom>
          <a:noFill/>
        </p:spPr>
        <p:txBody>
          <a:bodyPr wrap="square" rtlCol="0">
            <a:spAutoFit/>
          </a:bodyPr>
          <a:lstStyle/>
          <a:p>
            <a:pPr algn="ctr"/>
            <a:r>
              <a:rPr lang="en-AU" dirty="0" smtClean="0">
                <a:solidFill>
                  <a:srgbClr val="0070C0"/>
                </a:solidFill>
              </a:rPr>
              <a:t>US Supreme Court</a:t>
            </a:r>
            <a:endParaRPr lang="en-US" dirty="0">
              <a:solidFill>
                <a:srgbClr val="0070C0"/>
              </a:solidFill>
            </a:endParaRPr>
          </a:p>
        </p:txBody>
      </p:sp>
    </p:spTree>
    <p:extLst>
      <p:ext uri="{BB962C8B-B14F-4D97-AF65-F5344CB8AC3E}">
        <p14:creationId xmlns:p14="http://schemas.microsoft.com/office/powerpoint/2010/main" val="174130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Iain\Google Drive\easySPEAK\Clients\Simon Potter\images\swoosh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 y="6125806"/>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2262658" y="68262"/>
            <a:ext cx="1223237" cy="1128713"/>
            <a:chOff x="1889079" y="75501"/>
            <a:chExt cx="1717243" cy="1121474"/>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9079" y="80595"/>
              <a:ext cx="1717243" cy="1107899"/>
            </a:xfrm>
            <a:prstGeom prst="rect">
              <a:avLst/>
            </a:prstGeom>
          </p:spPr>
        </p:pic>
        <p:sp>
          <p:nvSpPr>
            <p:cNvPr id="8" name="Rectangle 7"/>
            <p:cNvSpPr/>
            <p:nvPr/>
          </p:nvSpPr>
          <p:spPr>
            <a:xfrm>
              <a:off x="1889080" y="75501"/>
              <a:ext cx="1709798" cy="1121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64011" y="68262"/>
            <a:ext cx="2103288" cy="1120177"/>
            <a:chOff x="64011" y="68262"/>
            <a:chExt cx="2103288" cy="1120177"/>
          </a:xfrm>
        </p:grpSpPr>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011" y="147207"/>
              <a:ext cx="2103288" cy="1041232"/>
            </a:xfrm>
            <a:prstGeom prst="rect">
              <a:avLst/>
            </a:prstGeom>
          </p:spPr>
        </p:pic>
        <p:sp>
          <p:nvSpPr>
            <p:cNvPr id="10" name="Rectangle 9"/>
            <p:cNvSpPr/>
            <p:nvPr/>
          </p:nvSpPr>
          <p:spPr>
            <a:xfrm>
              <a:off x="64011" y="68262"/>
              <a:ext cx="2103288" cy="1120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284" y="2210155"/>
            <a:ext cx="3011648" cy="2003052"/>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62479" y="1415490"/>
            <a:ext cx="3651871" cy="4491801"/>
          </a:xfrm>
          <a:prstGeom prst="rect">
            <a:avLst/>
          </a:prstGeom>
        </p:spPr>
      </p:pic>
      <p:sp>
        <p:nvSpPr>
          <p:cNvPr id="15" name="Rectangle 14"/>
          <p:cNvSpPr/>
          <p:nvPr/>
        </p:nvSpPr>
        <p:spPr>
          <a:xfrm>
            <a:off x="176169" y="2306972"/>
            <a:ext cx="2701255" cy="19126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397541" y="1415489"/>
            <a:ext cx="3439487" cy="45910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525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C:\Users\Iain\Google Drive\easySPEAK\Clients\Simon Potter\images\swoosh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Iain\Google Drive\easySPEAK\Clients\Simon Potter\images\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83067" y="64460"/>
            <a:ext cx="1702190" cy="1132515"/>
            <a:chOff x="3174610" y="2263876"/>
            <a:chExt cx="1702190" cy="1132515"/>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7" name="Rectangle 6"/>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934536" y="64460"/>
            <a:ext cx="1676984" cy="1124034"/>
            <a:chOff x="1934536" y="64460"/>
            <a:chExt cx="1676984" cy="1124034"/>
          </a:xfrm>
        </p:grpSpPr>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4536" y="70505"/>
              <a:ext cx="1676984" cy="1117989"/>
            </a:xfrm>
            <a:prstGeom prst="rect">
              <a:avLst/>
            </a:prstGeom>
          </p:spPr>
        </p:pic>
        <p:sp>
          <p:nvSpPr>
            <p:cNvPr id="3" name="Rectangle 2"/>
            <p:cNvSpPr/>
            <p:nvPr/>
          </p:nvSpPr>
          <p:spPr>
            <a:xfrm>
              <a:off x="1934536" y="64460"/>
              <a:ext cx="1676984" cy="11240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2591347" y="1445744"/>
            <a:ext cx="3823741" cy="4265657"/>
            <a:chOff x="2591347" y="1445744"/>
            <a:chExt cx="3823741" cy="4265657"/>
          </a:xfrm>
        </p:grpSpPr>
        <p:pic>
          <p:nvPicPr>
            <p:cNvPr id="4098" name="Picture 2" descr="E:\igdesign\graphics\Stock photos\Fotolia_59384302_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1347" y="1445744"/>
              <a:ext cx="3823741" cy="38237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947163" y="5342069"/>
              <a:ext cx="1112108" cy="369332"/>
            </a:xfrm>
            <a:prstGeom prst="rect">
              <a:avLst/>
            </a:prstGeom>
            <a:noFill/>
          </p:spPr>
          <p:txBody>
            <a:bodyPr wrap="square" rtlCol="0">
              <a:spAutoFit/>
            </a:bodyPr>
            <a:lstStyle/>
            <a:p>
              <a:pPr algn="ctr"/>
              <a:r>
                <a:rPr lang="en-AU" dirty="0" smtClean="0">
                  <a:solidFill>
                    <a:srgbClr val="0070C0"/>
                  </a:solidFill>
                </a:rPr>
                <a:t>BRCA1</a:t>
              </a:r>
              <a:endParaRPr lang="en-US" dirty="0">
                <a:solidFill>
                  <a:srgbClr val="0070C0"/>
                </a:solidFill>
              </a:endParaRPr>
            </a:p>
          </p:txBody>
        </p:sp>
      </p:grpSp>
    </p:spTree>
    <p:extLst>
      <p:ext uri="{BB962C8B-B14F-4D97-AF65-F5344CB8AC3E}">
        <p14:creationId xmlns:p14="http://schemas.microsoft.com/office/powerpoint/2010/main" val="2375868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Iain\Google Drive\easySPEAK\Clients\Simon Potter\images\knr4czcc-14098963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51532"/>
            <a:ext cx="9144000" cy="4505280"/>
          </a:xfrm>
          <a:prstGeom prst="rect">
            <a:avLst/>
          </a:prstGeom>
          <a:noFill/>
          <a:effectLst>
            <a:outerShdw blurRad="2032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4" descr="C:\Users\Iain\Google Drive\easySPEAK\Clients\Simon Potter\images\swoosh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24466" y="2419154"/>
            <a:ext cx="3121047" cy="707886"/>
          </a:xfrm>
          <a:prstGeom prst="rect">
            <a:avLst/>
          </a:prstGeom>
        </p:spPr>
        <p:txBody>
          <a:bodyPr wrap="none">
            <a:spAutoFit/>
          </a:bodyPr>
          <a:lstStyle/>
          <a:p>
            <a:r>
              <a:rPr lang="en-AU" sz="4000" dirty="0">
                <a:solidFill>
                  <a:schemeClr val="bg1"/>
                </a:solidFill>
              </a:rPr>
              <a:t>Yvonne </a:t>
            </a:r>
            <a:r>
              <a:rPr lang="en-AU" sz="4000" dirty="0" smtClean="0">
                <a:solidFill>
                  <a:schemeClr val="bg1"/>
                </a:solidFill>
              </a:rPr>
              <a:t>D’Arcy</a:t>
            </a:r>
            <a:endParaRPr lang="en-AU" sz="2800" dirty="0">
              <a:solidFill>
                <a:schemeClr val="bg1"/>
              </a:solidFill>
            </a:endParaRPr>
          </a:p>
        </p:txBody>
      </p:sp>
      <p:pic>
        <p:nvPicPr>
          <p:cNvPr id="9" name="Picture 3" descr="C:\Users\Iain\Google Drive\easySPEAK\Clients\Simon Potter\images\Homepageslider_FINAL-01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462" y="3219352"/>
            <a:ext cx="2850363" cy="1038823"/>
          </a:xfrm>
          <a:prstGeom prst="rect">
            <a:avLst/>
          </a:prstGeom>
          <a:noFill/>
          <a:effectLst>
            <a:outerShdw blurRad="88900" dist="38100" dir="2700000" sx="101000" sy="101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1" y="1576606"/>
            <a:ext cx="4464250" cy="4237599"/>
          </a:xfrm>
          <a:prstGeom prst="rect">
            <a:avLst/>
          </a:prstGeom>
          <a:solidFill>
            <a:schemeClr val="accent1">
              <a:alpha val="74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4716248" y="1808722"/>
            <a:ext cx="4232027" cy="3970318"/>
          </a:xfrm>
          <a:prstGeom prst="rect">
            <a:avLst/>
          </a:prstGeom>
        </p:spPr>
        <p:txBody>
          <a:bodyPr wrap="square">
            <a:spAutoFit/>
          </a:bodyPr>
          <a:lstStyle/>
          <a:p>
            <a:r>
              <a:rPr lang="en-AU" sz="2800" i="1" dirty="0" smtClean="0">
                <a:solidFill>
                  <a:schemeClr val="bg1"/>
                </a:solidFill>
              </a:rPr>
              <a:t>“…the </a:t>
            </a:r>
            <a:r>
              <a:rPr lang="en-AU" sz="2800" i="1" dirty="0">
                <a:solidFill>
                  <a:schemeClr val="bg1"/>
                </a:solidFill>
              </a:rPr>
              <a:t>claimed product is not the same as the naturally occurring product. There are structural differences but, more importantly, there are functional differences because of isolation</a:t>
            </a:r>
            <a:r>
              <a:rPr lang="en-AU" sz="2800" i="1" dirty="0" smtClean="0">
                <a:solidFill>
                  <a:schemeClr val="bg1"/>
                </a:solidFill>
              </a:rPr>
              <a:t>.” - full federal court</a:t>
            </a:r>
            <a:endParaRPr lang="en-GB" sz="2800" dirty="0">
              <a:solidFill>
                <a:schemeClr val="bg1"/>
              </a:solidFill>
            </a:endParaRPr>
          </a:p>
        </p:txBody>
      </p:sp>
      <p:sp>
        <p:nvSpPr>
          <p:cNvPr id="7" name="Rectangle 6"/>
          <p:cNvSpPr/>
          <p:nvPr/>
        </p:nvSpPr>
        <p:spPr>
          <a:xfrm>
            <a:off x="4671728" y="1808722"/>
            <a:ext cx="4232027" cy="3539430"/>
          </a:xfrm>
          <a:prstGeom prst="rect">
            <a:avLst/>
          </a:prstGeom>
        </p:spPr>
        <p:txBody>
          <a:bodyPr wrap="square">
            <a:spAutoFit/>
          </a:bodyPr>
          <a:lstStyle/>
          <a:p>
            <a:r>
              <a:rPr lang="en-AU" sz="2800" dirty="0" smtClean="0">
                <a:solidFill>
                  <a:schemeClr val="bg1"/>
                </a:solidFill>
              </a:rPr>
              <a:t>“</a:t>
            </a:r>
            <a:r>
              <a:rPr lang="en-AU" sz="2800" i="1" dirty="0" smtClean="0">
                <a:solidFill>
                  <a:schemeClr val="bg1"/>
                </a:solidFill>
              </a:rPr>
              <a:t>A </a:t>
            </a:r>
            <a:r>
              <a:rPr lang="en-AU" sz="2800" i="1" dirty="0">
                <a:solidFill>
                  <a:schemeClr val="bg1"/>
                </a:solidFill>
              </a:rPr>
              <a:t>consideration of </a:t>
            </a:r>
            <a:r>
              <a:rPr lang="en-AU" sz="2800" i="1" dirty="0" smtClean="0">
                <a:solidFill>
                  <a:schemeClr val="bg1"/>
                </a:solidFill>
              </a:rPr>
              <a:t>whether the </a:t>
            </a:r>
            <a:r>
              <a:rPr lang="en-AU" sz="2800" i="1" dirty="0">
                <a:solidFill>
                  <a:schemeClr val="bg1"/>
                </a:solidFill>
              </a:rPr>
              <a:t>composition of matter is a "product of nature"; or whether a microorganism is "markedly different" from something that already exists in nature</a:t>
            </a:r>
            <a:r>
              <a:rPr lang="en-AU" sz="2800" i="1" dirty="0" smtClean="0">
                <a:solidFill>
                  <a:schemeClr val="bg1"/>
                </a:solidFill>
              </a:rPr>
              <a:t>.” –full federal court</a:t>
            </a:r>
            <a:endParaRPr lang="en-GB" sz="2800" dirty="0">
              <a:solidFill>
                <a:schemeClr val="bg1"/>
              </a:solidFill>
            </a:endParaRPr>
          </a:p>
        </p:txBody>
      </p:sp>
      <p:pic>
        <p:nvPicPr>
          <p:cNvPr id="10" name="Picture 2" descr="C:\Users\Iain\Google Drive\easySPEAK\Clients\Simon Potter\images\log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83067" y="64460"/>
            <a:ext cx="1702190" cy="1132515"/>
            <a:chOff x="3174610" y="2263876"/>
            <a:chExt cx="1702190" cy="1132515"/>
          </a:xfrm>
        </p:grpSpPr>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14" name="Rectangle 13"/>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1934536" y="64460"/>
            <a:ext cx="1676984" cy="1124034"/>
            <a:chOff x="1934536" y="64460"/>
            <a:chExt cx="1676984" cy="1124034"/>
          </a:xfrm>
        </p:grpSpPr>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34536" y="70505"/>
              <a:ext cx="1676984" cy="1117989"/>
            </a:xfrm>
            <a:prstGeom prst="rect">
              <a:avLst/>
            </a:prstGeom>
          </p:spPr>
        </p:pic>
        <p:sp>
          <p:nvSpPr>
            <p:cNvPr id="18" name="Rectangle 17"/>
            <p:cNvSpPr/>
            <p:nvPr/>
          </p:nvSpPr>
          <p:spPr>
            <a:xfrm>
              <a:off x="1934536" y="64460"/>
              <a:ext cx="1676984" cy="11240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6989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500"/>
                            </p:stCondLst>
                            <p:childTnLst>
                              <p:par>
                                <p:cTn id="13" presetID="10" presetClass="entr" presetSubtype="0" fill="hold" nodeType="afterEffect">
                                  <p:stCondLst>
                                    <p:cond delay="1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250"/>
                                        <p:tgtEl>
                                          <p:spTgt spid="6"/>
                                        </p:tgtEl>
                                      </p:cBhvr>
                                    </p:animEffect>
                                    <p:set>
                                      <p:cBhvr>
                                        <p:cTn id="29" dur="1" fill="hold">
                                          <p:stCondLst>
                                            <p:cond delay="249"/>
                                          </p:stCondLst>
                                        </p:cTn>
                                        <p:tgtEl>
                                          <p:spTgt spid="6"/>
                                        </p:tgtEl>
                                        <p:attrNameLst>
                                          <p:attrName>style.visibility</p:attrName>
                                        </p:attrNameLst>
                                      </p:cBhvr>
                                      <p:to>
                                        <p:strVal val="hidden"/>
                                      </p:to>
                                    </p:set>
                                  </p:childTnLst>
                                </p:cTn>
                              </p:par>
                            </p:childTnLst>
                          </p:cTn>
                        </p:par>
                        <p:par>
                          <p:cTn id="30" fill="hold">
                            <p:stCondLst>
                              <p:cond delay="25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6" grpId="0"/>
      <p:bldP spid="6" grpId="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Iain\Google Drive\easySPEAK\Clients\Simon Potter\images\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2955" y="21590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83067" y="64460"/>
            <a:ext cx="1702190" cy="1132515"/>
            <a:chOff x="3174610" y="2263876"/>
            <a:chExt cx="1702190" cy="1132515"/>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7" name="Rectangle 6"/>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1934536" y="64460"/>
            <a:ext cx="1676984" cy="1124034"/>
            <a:chOff x="1934536" y="64460"/>
            <a:chExt cx="1676984" cy="1124034"/>
          </a:xfrm>
        </p:grpSpPr>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4536" y="70505"/>
              <a:ext cx="1676984" cy="1117989"/>
            </a:xfrm>
            <a:prstGeom prst="rect">
              <a:avLst/>
            </a:prstGeom>
          </p:spPr>
        </p:pic>
        <p:sp>
          <p:nvSpPr>
            <p:cNvPr id="10" name="Rectangle 9"/>
            <p:cNvSpPr/>
            <p:nvPr/>
          </p:nvSpPr>
          <p:spPr>
            <a:xfrm>
              <a:off x="1934536" y="64460"/>
              <a:ext cx="1676984" cy="11240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1149178" y="2044448"/>
            <a:ext cx="6767384" cy="3082882"/>
            <a:chOff x="654908" y="1729946"/>
            <a:chExt cx="7578724" cy="4458601"/>
          </a:xfrm>
        </p:grpSpPr>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908" y="1740372"/>
              <a:ext cx="7566454" cy="4448175"/>
            </a:xfrm>
            <a:prstGeom prst="rect">
              <a:avLst/>
            </a:prstGeom>
          </p:spPr>
        </p:pic>
        <p:sp>
          <p:nvSpPr>
            <p:cNvPr id="12" name="Rectangle 11"/>
            <p:cNvSpPr/>
            <p:nvPr/>
          </p:nvSpPr>
          <p:spPr>
            <a:xfrm>
              <a:off x="654908" y="1729946"/>
              <a:ext cx="7578724" cy="44586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4" descr="C:\Users\Iain\Google Drive\easySPEAK\Clients\Simon Potter\images\swoosh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623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igdesign\graphics\Stock photos\Fotolia_1179410_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17224"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Iain\Google Drive\easySPEAK\Clients\Simon Potter\images\swoosh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Iain\Google Drive\easySPEAK\Clients\Simon Potter\images\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8730" y="9288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83067" y="64460"/>
            <a:ext cx="1702190" cy="1132515"/>
            <a:chOff x="3174610" y="2263876"/>
            <a:chExt cx="1702190" cy="1132515"/>
          </a:xfrm>
        </p:grpSpPr>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4610" y="2263876"/>
              <a:ext cx="1702190" cy="1124035"/>
            </a:xfrm>
            <a:prstGeom prst="rect">
              <a:avLst/>
            </a:prstGeom>
          </p:spPr>
        </p:pic>
        <p:sp>
          <p:nvSpPr>
            <p:cNvPr id="7" name="Rectangle 6"/>
            <p:cNvSpPr/>
            <p:nvPr/>
          </p:nvSpPr>
          <p:spPr>
            <a:xfrm>
              <a:off x="3174610" y="2263877"/>
              <a:ext cx="1702190" cy="11325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934536" y="64460"/>
            <a:ext cx="1676984" cy="1124034"/>
            <a:chOff x="1934536" y="64460"/>
            <a:chExt cx="1676984" cy="1124034"/>
          </a:xfrm>
        </p:grpSpPr>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34536" y="70505"/>
              <a:ext cx="1676984" cy="1117989"/>
            </a:xfrm>
            <a:prstGeom prst="rect">
              <a:avLst/>
            </a:prstGeom>
          </p:spPr>
        </p:pic>
        <p:sp>
          <p:nvSpPr>
            <p:cNvPr id="11" name="Rectangle 10"/>
            <p:cNvSpPr/>
            <p:nvPr/>
          </p:nvSpPr>
          <p:spPr>
            <a:xfrm>
              <a:off x="1934536" y="64460"/>
              <a:ext cx="1676984" cy="11240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0193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C:\Users\Iain\Google Drive\easySPEAK\Clients\Simon Potter\images\swoosh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2330" y="6012904"/>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955" y="92880"/>
            <a:ext cx="2590800" cy="98107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85725" y="92879"/>
            <a:ext cx="1214437" cy="1214438"/>
            <a:chOff x="85725" y="92879"/>
            <a:chExt cx="1214437" cy="1214438"/>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25" y="92880"/>
              <a:ext cx="1214437" cy="1214437"/>
            </a:xfrm>
            <a:prstGeom prst="rect">
              <a:avLst/>
            </a:prstGeom>
          </p:spPr>
        </p:pic>
        <p:sp>
          <p:nvSpPr>
            <p:cNvPr id="9" name="Rectangle 8"/>
            <p:cNvSpPr/>
            <p:nvPr/>
          </p:nvSpPr>
          <p:spPr>
            <a:xfrm>
              <a:off x="85725" y="92879"/>
              <a:ext cx="1214437" cy="12144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514351" y="2380849"/>
            <a:ext cx="8201024" cy="2057801"/>
            <a:chOff x="514351" y="2380849"/>
            <a:chExt cx="8201024" cy="2057801"/>
          </a:xfrm>
        </p:grpSpPr>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399" y="2393156"/>
              <a:ext cx="8181975" cy="2045494"/>
            </a:xfrm>
            <a:prstGeom prst="rect">
              <a:avLst/>
            </a:prstGeom>
          </p:spPr>
        </p:pic>
        <p:sp>
          <p:nvSpPr>
            <p:cNvPr id="13" name="Rectangle 12"/>
            <p:cNvSpPr/>
            <p:nvPr/>
          </p:nvSpPr>
          <p:spPr>
            <a:xfrm>
              <a:off x="514351" y="2380849"/>
              <a:ext cx="8201024" cy="20578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4255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C:\Users\Iain\Google Drive\easySPEAK\Clients\Simon Potter\images\swoosh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 y="5974804"/>
            <a:ext cx="13103226" cy="9556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Iain\Google Drive\easySPEAK\Clients\Simon Potter\image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703" y="436943"/>
            <a:ext cx="3864594" cy="14634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8232" y="3828381"/>
            <a:ext cx="4667535" cy="1805231"/>
          </a:xfrm>
          <a:prstGeom prst="rect">
            <a:avLst/>
          </a:prstGeom>
        </p:spPr>
      </p:pic>
      <p:sp>
        <p:nvSpPr>
          <p:cNvPr id="5" name="TextBox 4"/>
          <p:cNvSpPr txBox="1"/>
          <p:nvPr/>
        </p:nvSpPr>
        <p:spPr>
          <a:xfrm>
            <a:off x="1912976" y="2041889"/>
            <a:ext cx="5318048" cy="1200329"/>
          </a:xfrm>
          <a:prstGeom prst="rect">
            <a:avLst/>
          </a:prstGeom>
          <a:noFill/>
          <a:ln>
            <a:noFill/>
          </a:ln>
        </p:spPr>
        <p:txBody>
          <a:bodyPr wrap="square" rtlCol="0">
            <a:spAutoFit/>
          </a:bodyPr>
          <a:lstStyle/>
          <a:p>
            <a:pPr algn="ctr"/>
            <a:r>
              <a:rPr lang="en-AU" b="1" dirty="0" smtClean="0">
                <a:ln w="9525">
                  <a:solidFill>
                    <a:schemeClr val="bg1"/>
                  </a:solidFill>
                  <a:prstDash val="solid"/>
                </a:ln>
                <a:solidFill>
                  <a:srgbClr val="002060"/>
                </a:solidFill>
              </a:rPr>
              <a:t>Simon Potter (PhD) </a:t>
            </a:r>
          </a:p>
          <a:p>
            <a:pPr algn="ctr"/>
            <a:r>
              <a:rPr lang="en-AU" b="1" dirty="0" smtClean="0">
                <a:ln w="9525">
                  <a:solidFill>
                    <a:schemeClr val="bg1"/>
                  </a:solidFill>
                  <a:prstDash val="solid"/>
                </a:ln>
                <a:solidFill>
                  <a:srgbClr val="002060"/>
                </a:solidFill>
              </a:rPr>
              <a:t>Australian &amp; New Zealand Patent Attorney</a:t>
            </a:r>
          </a:p>
          <a:p>
            <a:pPr algn="ctr"/>
            <a:r>
              <a:rPr lang="en-AU" b="1" dirty="0" smtClean="0">
                <a:ln w="9525">
                  <a:solidFill>
                    <a:schemeClr val="bg1"/>
                  </a:solidFill>
                  <a:prstDash val="solid"/>
                </a:ln>
                <a:solidFill>
                  <a:srgbClr val="002060"/>
                </a:solidFill>
              </a:rPr>
              <a:t>Chemical/Life Sciences Team (Principal)</a:t>
            </a:r>
          </a:p>
          <a:p>
            <a:pPr algn="ctr"/>
            <a:r>
              <a:rPr lang="en-AU" b="1" dirty="0" smtClean="0">
                <a:ln w="9525">
                  <a:solidFill>
                    <a:schemeClr val="bg1"/>
                  </a:solidFill>
                  <a:prstDash val="solid"/>
                </a:ln>
                <a:solidFill>
                  <a:srgbClr val="002060"/>
                </a:solidFill>
              </a:rPr>
              <a:t>E: Simon.Potter@spruson.com</a:t>
            </a:r>
          </a:p>
        </p:txBody>
      </p:sp>
    </p:spTree>
    <p:extLst>
      <p:ext uri="{BB962C8B-B14F-4D97-AF65-F5344CB8AC3E}">
        <p14:creationId xmlns:p14="http://schemas.microsoft.com/office/powerpoint/2010/main" val="325567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2436</TotalTime>
  <Words>757</Words>
  <Application>Microsoft Office PowerPoint</Application>
  <PresentationFormat>On-screen Show (4:3)</PresentationFormat>
  <Paragraphs>159</Paragraphs>
  <Slides>16</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dc:creator>
  <cp:lastModifiedBy>Simon Potter</cp:lastModifiedBy>
  <cp:revision>136</cp:revision>
  <dcterms:created xsi:type="dcterms:W3CDTF">2015-05-22T03:55:50Z</dcterms:created>
  <dcterms:modified xsi:type="dcterms:W3CDTF">2015-07-28T00:37:20Z</dcterms:modified>
</cp:coreProperties>
</file>