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93" r:id="rId2"/>
    <p:sldMasterId id="2147483816" r:id="rId3"/>
    <p:sldMasterId id="2147483839" r:id="rId4"/>
    <p:sldMasterId id="2147483863" r:id="rId5"/>
  </p:sldMasterIdLst>
  <p:notesMasterIdLst>
    <p:notesMasterId r:id="rId28"/>
  </p:notesMasterIdLst>
  <p:handoutMasterIdLst>
    <p:handoutMasterId r:id="rId29"/>
  </p:handoutMasterIdLst>
  <p:sldIdLst>
    <p:sldId id="259" r:id="rId6"/>
    <p:sldId id="292" r:id="rId7"/>
    <p:sldId id="293" r:id="rId8"/>
    <p:sldId id="296" r:id="rId9"/>
    <p:sldId id="299" r:id="rId10"/>
    <p:sldId id="300" r:id="rId11"/>
    <p:sldId id="301" r:id="rId12"/>
    <p:sldId id="305" r:id="rId13"/>
    <p:sldId id="306" r:id="rId14"/>
    <p:sldId id="307" r:id="rId15"/>
    <p:sldId id="308" r:id="rId16"/>
    <p:sldId id="323" r:id="rId17"/>
    <p:sldId id="324" r:id="rId18"/>
    <p:sldId id="325" r:id="rId19"/>
    <p:sldId id="328" r:id="rId20"/>
    <p:sldId id="327" r:id="rId21"/>
    <p:sldId id="314" r:id="rId22"/>
    <p:sldId id="316" r:id="rId23"/>
    <p:sldId id="317" r:id="rId24"/>
    <p:sldId id="318" r:id="rId25"/>
    <p:sldId id="322" r:id="rId26"/>
    <p:sldId id="321" r:id="rId27"/>
  </p:sldIdLst>
  <p:sldSz cx="9144000" cy="6858000" type="screen4x3"/>
  <p:notesSz cx="6858000" cy="9144000"/>
  <p:embeddedFontLst>
    <p:embeddedFont>
      <p:font typeface="Times" panose="02020603050405020304" pitchFamily="18" charset="0"/>
      <p:regular r:id="rId30"/>
      <p:bold r:id="rId31"/>
      <p:italic r:id="rId32"/>
      <p:boldItalic r:id="rId33"/>
    </p:embeddedFont>
    <p:embeddedFont>
      <p:font typeface="Verdana" panose="020B0604030504040204" pitchFamily="34" charset="0"/>
      <p:regular r:id="rId34"/>
      <p:bold r:id="rId35"/>
      <p:italic r:id="rId36"/>
      <p:boldItalic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AD"/>
    <a:srgbClr val="F58222"/>
    <a:srgbClr val="C1D72F"/>
    <a:srgbClr val="0060AF"/>
    <a:srgbClr val="E50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223" autoAdjust="0"/>
    <p:restoredTop sz="77939" autoAdjust="0"/>
  </p:normalViewPr>
  <p:slideViewPr>
    <p:cSldViewPr>
      <p:cViewPr>
        <p:scale>
          <a:sx n="96" d="100"/>
          <a:sy n="96" d="100"/>
        </p:scale>
        <p:origin x="-20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22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B87A6-DC86-42B1-B221-E3061793D681}" type="datetimeFigureOut">
              <a:rPr lang="en-US" smtClean="0"/>
              <a:pPr/>
              <a:t>8/13/2015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774A9-8EB3-4583-8091-5CB1E4F699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016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16870-8D4D-4C8E-BEA4-3B3737D75105}" type="datetimeFigureOut">
              <a:rPr lang="en-GB" smtClean="0"/>
              <a:t>13/08/2015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48DBC-B738-488D-AA5D-7F784B9D30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372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Regulation has</a:t>
            </a:r>
            <a:r>
              <a:rPr lang="en-GB" baseline="0" dirty="0" smtClean="0"/>
              <a:t> implementing acts which will allow different member states to </a:t>
            </a:r>
            <a:r>
              <a:rPr lang="en-GB" b="1" baseline="0" dirty="0" smtClean="0"/>
              <a:t>specify phraseology of precautionary statements into regulatory framework at member state level and also as and when action levels are agreed to also include these </a:t>
            </a:r>
          </a:p>
          <a:p>
            <a:r>
              <a:rPr lang="en-GB" baseline="0" dirty="0" smtClean="0"/>
              <a:t>A key point here is that the contains box will now no longer be allowed – the fact that the allergens should now be highlighted in the ingredients list means that there should be no need for a separate contains box.</a:t>
            </a:r>
          </a:p>
          <a:p>
            <a:r>
              <a:rPr lang="en-GB" baseline="0" dirty="0" smtClean="0"/>
              <a:t>A lot of recalls have actually been caused by the fact that the ingredients listing was correct but the contains box was wrong – can be dangerous.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77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If we then look at the hierarchy of allergen risks you will see that the greatest risk to the consumer is receiving ingredient level amounts of contamination</a:t>
            </a:r>
          </a:p>
          <a:p>
            <a:endParaRPr lang="en-GB" sz="1200" dirty="0" smtClean="0"/>
          </a:p>
          <a:p>
            <a:r>
              <a:rPr lang="en-GB" sz="1200" dirty="0" smtClean="0"/>
              <a:t>When ever we work with clients – first area covered is label</a:t>
            </a:r>
            <a:r>
              <a:rPr lang="en-GB" sz="1200" baseline="0" dirty="0" smtClean="0"/>
              <a:t> management </a:t>
            </a:r>
            <a:r>
              <a:rPr lang="en-GB" sz="1200" dirty="0" smtClean="0"/>
              <a:t>or other systems used to provide information</a:t>
            </a:r>
            <a:r>
              <a:rPr lang="en-GB" sz="1200" baseline="0" dirty="0" smtClean="0"/>
              <a:t> to the consumer, menus, recipe cards etc.  </a:t>
            </a:r>
            <a:r>
              <a:rPr lang="en-GB" sz="1200" dirty="0" smtClean="0"/>
              <a:t>  </a:t>
            </a:r>
          </a:p>
          <a:p>
            <a:endParaRPr lang="en-GB" sz="1200" dirty="0" smtClean="0"/>
          </a:p>
          <a:p>
            <a:r>
              <a:rPr lang="en-GB" sz="1200" dirty="0" smtClean="0"/>
              <a:t>As we move down through the list the potential amount of allergen delivered to the consumer decreases – trace verse ingredient levels </a:t>
            </a:r>
          </a:p>
          <a:p>
            <a:endParaRPr lang="en-GB" sz="1200" dirty="0" smtClean="0"/>
          </a:p>
          <a:p>
            <a:r>
              <a:rPr lang="en-GB" sz="1200" dirty="0" smtClean="0"/>
              <a:t>Highlight that</a:t>
            </a:r>
            <a:r>
              <a:rPr lang="en-GB" sz="1200" baseline="0" dirty="0" smtClean="0"/>
              <a:t> there are no internationally agreed levels for safe levels of allergen contamination or levels to differentiate between trace and ingredient level contamination </a:t>
            </a:r>
            <a:endParaRPr lang="en-GB" sz="1200" dirty="0" smtClean="0"/>
          </a:p>
          <a:p>
            <a:endParaRPr lang="en-GB" sz="1200" dirty="0" smtClean="0"/>
          </a:p>
          <a:p>
            <a:r>
              <a:rPr lang="en-GB" sz="1200" dirty="0" smtClean="0"/>
              <a:t>We will be working through some practical examples in our workshop this afternoon……….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48DBC-B738-488D-AA5D-7F784B9D308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169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latin typeface="Verdana" pitchFamily="34" charset="0"/>
              </a:rPr>
              <a:t>Risk assessment is one of those phases that means different things to different people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48DBC-B738-488D-AA5D-7F784B9D308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939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195">
              <a:defRPr/>
            </a:pPr>
            <a:r>
              <a:rPr lang="en-GB" dirty="0">
                <a:latin typeface="Verdana" pitchFamily="34" charset="0"/>
              </a:rPr>
              <a:t>Taking those definitions can we apply to allergen risk assessment?</a:t>
            </a:r>
          </a:p>
          <a:p>
            <a:r>
              <a:rPr lang="en-US" dirty="0" smtClean="0"/>
              <a:t>Risk </a:t>
            </a:r>
            <a:r>
              <a:rPr lang="en-US" baseline="0" dirty="0" smtClean="0"/>
              <a:t> - unless you are sure that you still have traces left on the line that are visible, how can you estimate that it will go wrong?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we estimate risk from people / ingredients and equipment?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856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Paralysis – maybe you have 10 allergens</a:t>
            </a:r>
            <a:r>
              <a:rPr lang="en-GB" baseline="0" dirty="0" smtClean="0"/>
              <a:t> to manage?</a:t>
            </a:r>
          </a:p>
          <a:p>
            <a:r>
              <a:rPr lang="en-GB" baseline="0" dirty="0" smtClean="0"/>
              <a:t>Over labelling – the cabbage – may contain nuts!</a:t>
            </a:r>
          </a:p>
          <a:p>
            <a:r>
              <a:rPr lang="en-GB" baseline="0" dirty="0" smtClean="0"/>
              <a:t>Supply chain – self questionnaire – if a </a:t>
            </a:r>
            <a:r>
              <a:rPr lang="en-GB" baseline="0" dirty="0" err="1" smtClean="0"/>
              <a:t>suplier</a:t>
            </a:r>
            <a:r>
              <a:rPr lang="en-GB" baseline="0" dirty="0" smtClean="0"/>
              <a:t> declares a risk of may contain, do you carry that forward?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682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10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195">
              <a:defRPr/>
            </a:pPr>
            <a:r>
              <a:rPr lang="en-GB" dirty="0">
                <a:latin typeface="Verdana" pitchFamily="34" charset="0"/>
              </a:rPr>
              <a:t>Got to be pragmatic when we conduct the risk assessment and focus on high risk activities not chasing molecules around the factory </a:t>
            </a:r>
          </a:p>
          <a:p>
            <a:endParaRPr lang="en-US" dirty="0" smtClean="0"/>
          </a:p>
          <a:p>
            <a:r>
              <a:rPr lang="en-US" dirty="0" smtClean="0"/>
              <a:t>What is the next step for industry following the 2006 guidance</a:t>
            </a:r>
          </a:p>
          <a:p>
            <a:r>
              <a:rPr lang="en-US" dirty="0" smtClean="0"/>
              <a:t>Need a form of quantitative risk assessment</a:t>
            </a:r>
          </a:p>
          <a:p>
            <a:r>
              <a:rPr lang="en-US" dirty="0" smtClean="0"/>
              <a:t>Result from that will be “Do</a:t>
            </a:r>
            <a:r>
              <a:rPr lang="en-US" baseline="0" dirty="0" smtClean="0"/>
              <a:t> we need to manage or label?”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650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400" dirty="0" smtClean="0"/>
              <a:t>This is an</a:t>
            </a:r>
            <a:r>
              <a:rPr lang="en-GB" sz="1400" baseline="0" dirty="0" smtClean="0"/>
              <a:t> example of good practice that tends to be used by larger business and</a:t>
            </a:r>
          </a:p>
          <a:p>
            <a:endParaRPr lang="en-GB" sz="1400" dirty="0" smtClean="0"/>
          </a:p>
          <a:p>
            <a:r>
              <a:rPr lang="en-GB" sz="1400" dirty="0" smtClean="0"/>
              <a:t>Many FBO’s have allergen information in a tabulated form, usually know as there ingredients matrix or specifications</a:t>
            </a:r>
          </a:p>
          <a:p>
            <a:endParaRPr lang="en-GB" sz="1400" dirty="0"/>
          </a:p>
          <a:p>
            <a:r>
              <a:rPr lang="en-GB" sz="1400" dirty="0" smtClean="0"/>
              <a:t>This will also you to understand if the allergen under investigation is actually handled by the FBO </a:t>
            </a:r>
          </a:p>
          <a:p>
            <a:endParaRPr lang="en-GB" sz="1400" dirty="0" smtClean="0"/>
          </a:p>
          <a:p>
            <a:r>
              <a:rPr lang="en-GB" sz="1400" baseline="0" dirty="0" smtClean="0"/>
              <a:t>This is something that you will see in larger business or chains – maybe something much more basic in smaller business</a:t>
            </a:r>
          </a:p>
          <a:p>
            <a:endParaRPr lang="en-GB" sz="1400" baseline="0" dirty="0" smtClean="0"/>
          </a:p>
          <a:p>
            <a:r>
              <a:rPr lang="en-GB" sz="1400" baseline="0" dirty="0" smtClean="0"/>
              <a:t>Bare minimum for compliance would be to ensure that they have a system to retain current packaging so they have ingredients list to refer to if asked   </a:t>
            </a:r>
            <a:endParaRPr lang="en-GB" sz="1400" dirty="0" smtClean="0"/>
          </a:p>
          <a:p>
            <a:r>
              <a:rPr lang="en-GB" sz="1400" dirty="0" smtClean="0"/>
              <a:t>  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603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400" dirty="0" smtClean="0"/>
              <a:t>Best Practice</a:t>
            </a:r>
            <a:r>
              <a:rPr lang="en-GB" sz="1400" baseline="0" dirty="0" smtClean="0"/>
              <a:t> - </a:t>
            </a:r>
            <a:r>
              <a:rPr lang="en-GB" sz="1400" dirty="0" smtClean="0"/>
              <a:t>Ingredients matrix is then used to develop a recipe matrix so they know which allergens are in witch products or dishes</a:t>
            </a:r>
          </a:p>
          <a:p>
            <a:endParaRPr lang="en-GB" sz="1400" dirty="0"/>
          </a:p>
          <a:p>
            <a:r>
              <a:rPr lang="en-GB" sz="1400" dirty="0" smtClean="0"/>
              <a:t>The allergic ingredients should be described in detail i.e. which component contains the allergen </a:t>
            </a:r>
          </a:p>
          <a:p>
            <a:endParaRPr lang="en-GB" sz="1400" dirty="0"/>
          </a:p>
          <a:p>
            <a:r>
              <a:rPr lang="en-GB" sz="1400" dirty="0" smtClean="0"/>
              <a:t>This helps food service if a meal needs to be modified for someone with special dietary needs -  </a:t>
            </a:r>
          </a:p>
          <a:p>
            <a:endParaRPr lang="en-GB" sz="1400" dirty="0" smtClean="0"/>
          </a:p>
          <a:p>
            <a:r>
              <a:rPr lang="en-GB" sz="1400" dirty="0" smtClean="0"/>
              <a:t>Again</a:t>
            </a:r>
            <a:r>
              <a:rPr lang="en-GB" sz="1400" baseline="0" dirty="0" smtClean="0"/>
              <a:t> this may not be simpler for smaller operations – minimum compliance could be that each dish is prepared to a written recipe to give traceability back to ingredients  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192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How does</a:t>
            </a:r>
            <a:r>
              <a:rPr lang="en-GB" baseline="0" dirty="0" smtClean="0"/>
              <a:t> it move around the factory – one egg product in a chocolate factory</a:t>
            </a:r>
          </a:p>
          <a:p>
            <a:r>
              <a:rPr lang="en-GB" baseline="0" dirty="0" smtClean="0"/>
              <a:t>What are you trying to protect from what?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742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Bins for dry allergens</a:t>
            </a:r>
          </a:p>
          <a:p>
            <a:r>
              <a:rPr lang="en-GB" dirty="0" smtClean="0"/>
              <a:t>Orange = allergens</a:t>
            </a:r>
          </a:p>
          <a:p>
            <a:r>
              <a:rPr lang="en-GB" dirty="0" smtClean="0"/>
              <a:t>2 scoops</a:t>
            </a:r>
            <a:r>
              <a:rPr lang="en-GB" baseline="0" dirty="0" smtClean="0"/>
              <a:t> between all the bins</a:t>
            </a:r>
          </a:p>
          <a:p>
            <a:r>
              <a:rPr lang="en-GB" baseline="0" dirty="0" smtClean="0"/>
              <a:t>Control – either dedicated scoops or cleaning between use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963">
              <a:defRPr/>
            </a:pPr>
            <a:r>
              <a:rPr lang="en-GB" dirty="0" smtClean="0"/>
              <a:t>Milk powder between </a:t>
            </a:r>
            <a:r>
              <a:rPr lang="en-GB" dirty="0" err="1" smtClean="0"/>
              <a:t>isomalt</a:t>
            </a:r>
            <a:r>
              <a:rPr lang="en-GB" dirty="0" smtClean="0"/>
              <a:t> and cocoa powder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963">
              <a:defRPr/>
            </a:pPr>
            <a:r>
              <a:rPr lang="en-GB" dirty="0" smtClean="0"/>
              <a:t>Re-work. Pastry re-work. Some</a:t>
            </a:r>
            <a:r>
              <a:rPr lang="en-GB" baseline="0" dirty="0" smtClean="0"/>
              <a:t> containing mustard, some not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963">
              <a:defRPr/>
            </a:pPr>
            <a:r>
              <a:rPr lang="en-GB" dirty="0" smtClean="0"/>
              <a:t>Chews – containing milk protein – next line was no milk containing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Definition – probable is likely to happen under normal operating conditions</a:t>
            </a:r>
          </a:p>
          <a:p>
            <a:r>
              <a:rPr lang="en-GB" dirty="0" smtClean="0"/>
              <a:t>Left</a:t>
            </a:r>
            <a:r>
              <a:rPr lang="en-GB" baseline="0" dirty="0" smtClean="0"/>
              <a:t> is part opened/ sealed packets of mixed materials</a:t>
            </a:r>
          </a:p>
          <a:p>
            <a:r>
              <a:rPr lang="en-GB" dirty="0" smtClean="0"/>
              <a:t>Right – go straight</a:t>
            </a:r>
            <a:r>
              <a:rPr lang="en-GB" baseline="0" dirty="0" smtClean="0"/>
              <a:t> to line and a hose dispenses straight onto line.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195">
              <a:defRPr/>
            </a:pPr>
            <a:r>
              <a:rPr lang="en-GB" dirty="0">
                <a:latin typeface="Verdana" pitchFamily="34" charset="0"/>
              </a:rPr>
              <a:t>So when we have identified the risk we start to consider hazard associated with risk there are key factors which influence this</a:t>
            </a:r>
            <a:r>
              <a:rPr lang="en-GB" dirty="0">
                <a:latin typeface="Times" pitchFamily="18" charset="0"/>
              </a:rPr>
              <a:t>……</a:t>
            </a:r>
            <a:r>
              <a:rPr lang="en-GB" dirty="0">
                <a:latin typeface="Verdana" pitchFamily="34" charset="0"/>
              </a:rPr>
              <a:t>..</a:t>
            </a:r>
          </a:p>
          <a:p>
            <a:endParaRPr lang="en-US" dirty="0" smtClean="0"/>
          </a:p>
          <a:p>
            <a:r>
              <a:rPr lang="en-US" dirty="0" smtClean="0"/>
              <a:t>Peanut – best characterized. Boiled</a:t>
            </a:r>
            <a:r>
              <a:rPr lang="en-US" baseline="0" dirty="0" smtClean="0"/>
              <a:t> turns in, dry roasted/fried turns out</a:t>
            </a:r>
          </a:p>
          <a:p>
            <a:endParaRPr lang="en-US" baseline="0" dirty="0" smtClean="0"/>
          </a:p>
          <a:p>
            <a:r>
              <a:rPr lang="en-US" baseline="0" dirty="0" smtClean="0"/>
              <a:t>Nut proteins are very </a:t>
            </a:r>
            <a:r>
              <a:rPr lang="en-US" baseline="0" dirty="0" err="1" smtClean="0"/>
              <a:t>lipophyllic</a:t>
            </a:r>
            <a:r>
              <a:rPr lang="en-US" baseline="0" dirty="0" smtClean="0"/>
              <a:t> – associated with fat layer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664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195">
              <a:defRPr/>
            </a:pPr>
            <a:r>
              <a:rPr lang="en-GB" dirty="0" smtClean="0"/>
              <a:t>Helps to prioritise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10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195">
              <a:defRPr/>
            </a:pPr>
            <a:r>
              <a:rPr lang="en-GB" dirty="0">
                <a:latin typeface="Verdana" pitchFamily="34" charset="0"/>
              </a:rPr>
              <a:t>Once we have derived these scores we can then assign actions – these will usually prompt to check is existing control measures are sufficiently robust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72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107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Examples of controls</a:t>
            </a:r>
          </a:p>
          <a:p>
            <a:pPr lvl="1"/>
            <a:r>
              <a:rPr lang="en-GB" dirty="0" smtClean="0"/>
              <a:t>Planned production scheduling</a:t>
            </a:r>
          </a:p>
          <a:p>
            <a:pPr lvl="1"/>
            <a:r>
              <a:rPr lang="en-GB" dirty="0" smtClean="0"/>
              <a:t>Production segregation</a:t>
            </a:r>
          </a:p>
          <a:p>
            <a:pPr lvl="1"/>
            <a:r>
              <a:rPr lang="en-GB" dirty="0" smtClean="0"/>
              <a:t>Physical barriers</a:t>
            </a:r>
          </a:p>
          <a:p>
            <a:pPr lvl="1"/>
            <a:r>
              <a:rPr lang="en-GB" dirty="0" smtClean="0"/>
              <a:t>Dedicated equipment, lines, storage and /or maintenance</a:t>
            </a:r>
          </a:p>
          <a:p>
            <a:pPr lvl="1"/>
            <a:r>
              <a:rPr lang="en-GB" dirty="0" smtClean="0"/>
              <a:t>Spillage and waste control </a:t>
            </a:r>
          </a:p>
          <a:p>
            <a:pPr lvl="1"/>
            <a:r>
              <a:rPr lang="en-GB" dirty="0" smtClean="0"/>
              <a:t>Cleaning</a:t>
            </a:r>
          </a:p>
          <a:p>
            <a:pPr lvl="1"/>
            <a:r>
              <a:rPr lang="en-GB" dirty="0" smtClean="0"/>
              <a:t>Staff Facilities</a:t>
            </a:r>
          </a:p>
          <a:p>
            <a:pPr lvl="1"/>
            <a:r>
              <a:rPr lang="en-GB" dirty="0" smtClean="0"/>
              <a:t>Training</a:t>
            </a:r>
          </a:p>
          <a:p>
            <a:endParaRPr lang="en-GB" dirty="0" smtClean="0"/>
          </a:p>
          <a:p>
            <a:r>
              <a:rPr lang="en-GB" dirty="0" smtClean="0"/>
              <a:t>Production scheduling – allergen build</a:t>
            </a:r>
          </a:p>
          <a:p>
            <a:r>
              <a:rPr lang="en-GB" dirty="0" smtClean="0"/>
              <a:t>Segregation – separate</a:t>
            </a:r>
            <a:r>
              <a:rPr lang="en-GB" baseline="0" dirty="0" smtClean="0"/>
              <a:t> dedicated lines / segregation by time (consider common cooking mediums like oils)</a:t>
            </a:r>
          </a:p>
          <a:p>
            <a:r>
              <a:rPr lang="en-GB" baseline="0" dirty="0" smtClean="0"/>
              <a:t>Physical barriers – protect production or prevent / restrict people movement</a:t>
            </a:r>
          </a:p>
          <a:p>
            <a:r>
              <a:rPr lang="en-GB" baseline="0" dirty="0" smtClean="0"/>
              <a:t>Dedication – equipment – gold standard but may just include ancillary equipment like scoops / sieves/ hard to clean equipment</a:t>
            </a:r>
          </a:p>
          <a:p>
            <a:r>
              <a:rPr lang="en-GB" baseline="0" dirty="0" smtClean="0"/>
              <a:t>	Lines – gold standard but need physical barriers to prevent cross contact and people movement</a:t>
            </a:r>
          </a:p>
          <a:p>
            <a:r>
              <a:rPr lang="en-GB" baseline="0" dirty="0" smtClean="0"/>
              <a:t>	Storage – control measures must prevent cross contact but must be validated (examples include bottom level racking, colour coding, labelling, magnetic moveable signs, robust means of maintaining packaging integrity</a:t>
            </a:r>
          </a:p>
          <a:p>
            <a:r>
              <a:rPr lang="en-GB" baseline="0" dirty="0" smtClean="0"/>
              <a:t>	Maintenance – engineering controls</a:t>
            </a:r>
          </a:p>
          <a:p>
            <a:r>
              <a:rPr lang="en-GB" baseline="0" dirty="0" smtClean="0"/>
              <a:t>	Cleaning – Often the most significant control – more later</a:t>
            </a:r>
          </a:p>
          <a:p>
            <a:r>
              <a:rPr lang="en-GB" baseline="0" dirty="0" smtClean="0"/>
              <a:t>	Staff Facilities – food in canteen – what controls in place to prevent that getting into FP</a:t>
            </a:r>
          </a:p>
          <a:p>
            <a:r>
              <a:rPr lang="en-GB" baseline="0" dirty="0" smtClean="0"/>
              <a:t>	Training – PPE , colour coding, barriers – critical to success</a:t>
            </a:r>
          </a:p>
          <a:p>
            <a:endParaRPr lang="en-GB" baseline="0" dirty="0" smtClean="0"/>
          </a:p>
          <a:p>
            <a:r>
              <a:rPr lang="en-GB" baseline="0" dirty="0" smtClean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849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A6475-02F9-41F3-8899-4BAA1871DECC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6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SSL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9548" y="2786058"/>
            <a:ext cx="6318532" cy="1571636"/>
          </a:xfrm>
        </p:spPr>
        <p:txBody>
          <a:bodyPr lIns="0" rIns="0" anchor="t" anchorCtr="0">
            <a:normAutofit/>
          </a:bodyPr>
          <a:lstStyle>
            <a:lvl1pPr algn="r">
              <a:lnSpc>
                <a:spcPts val="3200"/>
              </a:lnSpc>
              <a:defRPr sz="3200" b="1" baseline="0">
                <a:solidFill>
                  <a:srgbClr val="0060AD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6476" y="4396660"/>
            <a:ext cx="6004232" cy="779324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000" b="1">
                <a:solidFill>
                  <a:srgbClr val="0060A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if required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500430" y="6291927"/>
            <a:ext cx="4901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bg1">
                    <a:lumMod val="50000"/>
                  </a:schemeClr>
                </a:solidFill>
              </a:rPr>
              <a:t>Customer Focused, Science Driven, Results Led</a:t>
            </a:r>
            <a:endParaRPr lang="en-GB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 descr="circle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02509" y="876282"/>
            <a:ext cx="5927143" cy="15171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142" y="5276825"/>
            <a:ext cx="1565126" cy="729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6" name="Oval 5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7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872014" cy="4032448"/>
          </a:xfrm>
        </p:spPr>
        <p:txBody>
          <a:bodyPr>
            <a:noAutofit/>
          </a:bodyPr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lang="en-US" sz="2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spcAft>
                <a:spcPts val="600"/>
              </a:spcAft>
              <a:buClr>
                <a:srgbClr val="E50083"/>
              </a:buClr>
              <a:buFont typeface="Arial" pitchFamily="34" charset="0"/>
              <a:buChar char="–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buSzPct val="102000"/>
              <a:defRPr lang="en-US" sz="22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spcAft>
                <a:spcPts val="600"/>
              </a:spcAft>
              <a:buClr>
                <a:srgbClr val="E50083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defRPr lang="en-GB" sz="18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64088" y="1844824"/>
            <a:ext cx="3384376" cy="403244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086000" cy="4032448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buSzPct val="102000"/>
              <a:defRPr lang="en-US" sz="22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62464" y="1844824"/>
            <a:ext cx="4086000" cy="4032448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buSzPct val="102000"/>
              <a:defRPr lang="en-US" sz="22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6" name="Oval 5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7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8334098" cy="4032448"/>
          </a:xfrm>
        </p:spPr>
        <p:txBody>
          <a:bodyPr>
            <a:noAutofit/>
          </a:bodyPr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lang="en-US" sz="2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spcAft>
                <a:spcPts val="600"/>
              </a:spcAft>
              <a:buClr>
                <a:srgbClr val="E50083"/>
              </a:buClr>
              <a:buFont typeface="Arial" pitchFamily="34" charset="0"/>
              <a:buChar char="–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buSzPct val="102000"/>
              <a:defRPr lang="en-US" sz="22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spcAft>
                <a:spcPts val="600"/>
              </a:spcAft>
              <a:buClr>
                <a:srgbClr val="E50083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E50083"/>
              </a:buClr>
              <a:defRPr lang="en-GB" sz="18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275022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44824"/>
            <a:ext cx="3390651" cy="403244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872014" cy="4032448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spcAft>
                <a:spcPts val="600"/>
              </a:spcAft>
              <a:buClr>
                <a:srgbClr val="F58222"/>
              </a:buClr>
              <a:buFont typeface="Arial" pitchFamily="34" charset="0"/>
              <a:buChar char="–"/>
              <a:defRPr lang="en-US" sz="24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SzPct val="102000"/>
              <a:defRPr lang="en-US" sz="22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defRPr lang="en-GB" sz="18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9" name="Oval 18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4"/>
            <a:ext cx="4086000" cy="4032447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defRPr sz="18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44824"/>
            <a:ext cx="4096072" cy="4032448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spcAft>
                <a:spcPts val="600"/>
              </a:spcAft>
              <a:buClr>
                <a:srgbClr val="F58222"/>
              </a:buClr>
              <a:buFont typeface="Arial" pitchFamily="34" charset="0"/>
              <a:buChar char="–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spcAft>
                <a:spcPts val="60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defRPr lang="en-GB" sz="18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8334098" cy="4032448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spcAft>
                <a:spcPts val="600"/>
              </a:spcAft>
              <a:buClr>
                <a:srgbClr val="F58222"/>
              </a:buClr>
              <a:buFont typeface="Arial" pitchFamily="34" charset="0"/>
              <a:buChar char="–"/>
              <a:defRPr lang="en-US" sz="24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SzPct val="102000"/>
              <a:defRPr lang="en-US" sz="22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F58222"/>
              </a:buClr>
              <a:defRPr lang="en-GB" sz="18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734830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35716"/>
            <a:ext cx="3390651" cy="404827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872014" cy="4048280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Font typeface="Arial" pitchFamily="34" charset="0"/>
              <a:buChar char="–"/>
              <a:defRPr lang="en-US" sz="24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defRPr lang="en-GB" sz="18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9" name="Oval 18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086000" cy="4048280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defRPr lang="en-US" sz="24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defRPr sz="18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35716"/>
            <a:ext cx="4096072" cy="4048280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spcAft>
                <a:spcPts val="600"/>
              </a:spcAft>
              <a:buClr>
                <a:srgbClr val="0060AD"/>
              </a:buClr>
              <a:buFont typeface="Arial" pitchFamily="34" charset="0"/>
              <a:buChar char="–"/>
              <a:defRPr lang="en-US" sz="24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spcAft>
                <a:spcPts val="60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defRPr lang="en-GB" sz="18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8334098" cy="4048280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Font typeface="Arial" pitchFamily="34" charset="0"/>
              <a:buChar char="–"/>
              <a:defRPr lang="en-US" sz="24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0060AD"/>
              </a:buClr>
              <a:defRPr lang="en-GB" sz="18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46579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35716"/>
            <a:ext cx="3390651" cy="404828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872014" cy="4048279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Font typeface="Arial" pitchFamily="34" charset="0"/>
              <a:buChar char="–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defRPr lang="en-GB" sz="18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086000" cy="4048280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Font typeface="Arial" pitchFamily="34" charset="0"/>
              <a:buChar char="–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defRPr sz="18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35716"/>
            <a:ext cx="4148484" cy="4048280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lang="en-US" sz="2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spcAft>
                <a:spcPts val="600"/>
              </a:spcAft>
              <a:buClr>
                <a:srgbClr val="C1D72F"/>
              </a:buClr>
              <a:buFont typeface="Arial" pitchFamily="34" charset="0"/>
              <a:buChar char="–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spcAft>
                <a:spcPts val="60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defRPr lang="en-GB" sz="18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8334098" cy="4048279"/>
          </a:xfrm>
        </p:spPr>
        <p:txBody>
          <a:bodyPr/>
          <a:lstStyle>
            <a:lvl1pPr marL="216000" indent="-216000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Font typeface="Arial" pitchFamily="34" charset="0"/>
              <a:buChar char="–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Clr>
                <a:srgbClr val="C1D72F"/>
              </a:buClr>
              <a:defRPr lang="en-GB" sz="18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246283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SSL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9548" y="2786058"/>
            <a:ext cx="6318532" cy="1571636"/>
          </a:xfrm>
        </p:spPr>
        <p:txBody>
          <a:bodyPr lIns="0" rIns="0" anchor="t" anchorCtr="0">
            <a:normAutofit/>
          </a:bodyPr>
          <a:lstStyle>
            <a:lvl1pPr algn="r">
              <a:lnSpc>
                <a:spcPts val="3200"/>
              </a:lnSpc>
              <a:defRPr sz="3200" b="1" baseline="0">
                <a:solidFill>
                  <a:srgbClr val="0060AD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6476" y="4396660"/>
            <a:ext cx="6004232" cy="779324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000" b="1">
                <a:solidFill>
                  <a:srgbClr val="0060A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if required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500430" y="6291927"/>
            <a:ext cx="4901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prstClr val="white">
                    <a:lumMod val="50000"/>
                  </a:prstClr>
                </a:solidFill>
              </a:rPr>
              <a:t>Customer Focused, Science Driven, Results Led</a:t>
            </a:r>
            <a:endParaRPr lang="en-GB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1" name="Picture 10" descr="circle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02509" y="876282"/>
            <a:ext cx="5927143" cy="15171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142" y="5276825"/>
            <a:ext cx="1565126" cy="729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88641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6" name="Oval 5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7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872014" cy="4032448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64088" y="1844824"/>
            <a:ext cx="3384376" cy="403244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00018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62464" y="1844824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768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6" name="Oval 5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7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8334098" cy="4032448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441993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44824"/>
            <a:ext cx="3390651" cy="403244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872014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77804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9" name="Oval 18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4"/>
            <a:ext cx="4086000" cy="4032447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sz="14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44824"/>
            <a:ext cx="4096072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627346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8334098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5887305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35716"/>
            <a:ext cx="3390651" cy="404827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872014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47545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9" name="Oval 18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086000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sz="14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35716"/>
            <a:ext cx="4096072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250932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8334098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862829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35716"/>
            <a:ext cx="3390651" cy="404828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872014" cy="4048279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493718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086000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sz="16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35716"/>
            <a:ext cx="4148484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lang="en-GB" sz="16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465309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8334098" cy="4048279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259275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209469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846192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318853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718255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991741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90119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1338532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bullet point lists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chemeClr val="bg2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62464" y="1844824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chemeClr val="bg2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16" name="Picture 8" descr="RSSL Logo Molecules CMYK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88913"/>
            <a:ext cx="126047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6446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E50083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E50083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E50083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E50083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12" name="Picture 11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40" y="5457881"/>
            <a:ext cx="9164572" cy="140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7457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SSL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9548" y="2786058"/>
            <a:ext cx="6318532" cy="1571636"/>
          </a:xfrm>
        </p:spPr>
        <p:txBody>
          <a:bodyPr lIns="0" rIns="0" anchor="t" anchorCtr="0">
            <a:normAutofit/>
          </a:bodyPr>
          <a:lstStyle>
            <a:lvl1pPr algn="r">
              <a:lnSpc>
                <a:spcPts val="3200"/>
              </a:lnSpc>
              <a:defRPr sz="3200" b="1" baseline="0">
                <a:solidFill>
                  <a:srgbClr val="0060AD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6476" y="4396660"/>
            <a:ext cx="6004232" cy="779324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000" b="1">
                <a:solidFill>
                  <a:srgbClr val="0060A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if required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500430" y="6291927"/>
            <a:ext cx="4901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prstClr val="white">
                    <a:lumMod val="50000"/>
                  </a:prstClr>
                </a:solidFill>
              </a:rPr>
              <a:t>Customer Focused, Science Driven, Results Led</a:t>
            </a:r>
            <a:endParaRPr lang="en-GB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1" name="Picture 10" descr="circle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02509" y="876282"/>
            <a:ext cx="5927143" cy="15171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142" y="5276825"/>
            <a:ext cx="1565126" cy="729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487838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6" name="Oval 5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7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872014" cy="4032448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64088" y="1844824"/>
            <a:ext cx="3384376" cy="403244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6804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62464" y="1844824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5505361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6" name="Oval 5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7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8334098" cy="4032448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86911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44824"/>
            <a:ext cx="3390651" cy="403244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872014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594922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9" name="Oval 18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4"/>
            <a:ext cx="4086000" cy="4032447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sz="14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44824"/>
            <a:ext cx="4096072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330303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8334098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214257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35716"/>
            <a:ext cx="3390651" cy="404827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872014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748007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9" name="Oval 18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086000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sz="14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35716"/>
            <a:ext cx="4096072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5315713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8334098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3486111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35716"/>
            <a:ext cx="3390651" cy="404828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872014" cy="4048279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8420724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086000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sz="16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35716"/>
            <a:ext cx="4148484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lang="en-GB" sz="16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033260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8334098" cy="4048279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089332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2443957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6463091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0475343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758030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3813365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614214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2066473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bullet point lists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chemeClr val="bg2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62464" y="1844824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chemeClr val="bg2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16" name="Picture 8" descr="RSSL Logo Molecules CMYK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88913"/>
            <a:ext cx="126047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699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E50083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E50083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E50083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E50083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12" name="Picture 11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40" y="5457881"/>
            <a:ext cx="9164572" cy="140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53320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SSL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9548" y="2786058"/>
            <a:ext cx="6318532" cy="1571636"/>
          </a:xfrm>
        </p:spPr>
        <p:txBody>
          <a:bodyPr lIns="0" rIns="0" anchor="t" anchorCtr="0">
            <a:normAutofit/>
          </a:bodyPr>
          <a:lstStyle>
            <a:lvl1pPr algn="r">
              <a:lnSpc>
                <a:spcPts val="3200"/>
              </a:lnSpc>
              <a:defRPr sz="3200" b="1" baseline="0">
                <a:solidFill>
                  <a:srgbClr val="0060AD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6476" y="4396660"/>
            <a:ext cx="6004232" cy="779324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000" b="1">
                <a:solidFill>
                  <a:srgbClr val="0060A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if required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500430" y="6291927"/>
            <a:ext cx="4901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prstClr val="white">
                    <a:lumMod val="50000"/>
                  </a:prstClr>
                </a:solidFill>
              </a:rPr>
              <a:t>Customer Focused, Science Driven, Results Led</a:t>
            </a:r>
            <a:endParaRPr lang="en-GB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1" name="Picture 10" descr="circles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02509" y="876282"/>
            <a:ext cx="5927143" cy="15171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142" y="5276825"/>
            <a:ext cx="1565126" cy="729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992067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6" name="Oval 5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7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872014" cy="4032448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64088" y="1844824"/>
            <a:ext cx="3384376" cy="403244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7686924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62464" y="1844824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849947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E50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8" name="Group 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6" name="Oval 5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7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8334098" cy="4032448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3636811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44824"/>
            <a:ext cx="3390651" cy="403244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872014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3313945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9" name="Oval 18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4"/>
            <a:ext cx="4086000" cy="4032447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sz="14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44824"/>
            <a:ext cx="4096072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72189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F58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8334098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22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F58222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388754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35716"/>
            <a:ext cx="3390651" cy="404827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872014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14390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9" name="Oval 18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086000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sz="14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35716"/>
            <a:ext cx="4096072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3048187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8334098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3326970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357813" y="1835716"/>
            <a:ext cx="3390651" cy="404828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 smtClean="0"/>
              <a:t>Picture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872014" cy="4048279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120434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4086000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sz="1600" baseline="0">
                <a:solidFill>
                  <a:srgbClr val="0060AD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652392" y="1835716"/>
            <a:ext cx="4148484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lang="en-GB" sz="16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7224079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bullet point list with image placeholder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C1D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8334098" cy="4048279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buFont typeface="Verdana" pitchFamily="34" charset="0"/>
              <a:buChar char="•"/>
              <a:defRPr sz="2400">
                <a:solidFill>
                  <a:srgbClr val="0060AD"/>
                </a:solidFill>
                <a:latin typeface="Verdana" pitchFamily="34" charset="0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1D72F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C1D72F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7409962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6312897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56560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9582111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4513257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0980151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bullet point lists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200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chemeClr val="bg2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62464" y="1844824"/>
            <a:ext cx="4086000" cy="4032448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sz="2400">
                <a:solidFill>
                  <a:schemeClr val="bg2"/>
                </a:solidFill>
                <a:latin typeface="Verdana" pitchFamily="34" charset="0"/>
              </a:defRPr>
            </a:lvl1pPr>
            <a:lvl2pPr marL="54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sz="14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16" name="Picture 8" descr="RSSL Logo Molecules CMYK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88913"/>
            <a:ext cx="126047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372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E50083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E50083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E50083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E50083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12" name="Picture 11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40" y="5457881"/>
            <a:ext cx="9164572" cy="140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35080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SSL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786058"/>
            <a:ext cx="6920250" cy="1571636"/>
          </a:xfrm>
        </p:spPr>
        <p:txBody>
          <a:bodyPr anchor="t" anchorCtr="0">
            <a:normAutofit/>
          </a:bodyPr>
          <a:lstStyle>
            <a:lvl1pPr algn="r">
              <a:lnSpc>
                <a:spcPts val="3200"/>
              </a:lnSpc>
              <a:defRPr sz="3200" b="1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23676" y="4357694"/>
            <a:ext cx="6072230" cy="857256"/>
          </a:xfrm>
        </p:spPr>
        <p:txBody>
          <a:bodyPr>
            <a:normAutofit/>
          </a:bodyPr>
          <a:lstStyle>
            <a:lvl1pPr marL="0" indent="0" algn="r">
              <a:buNone/>
              <a:defRPr sz="2000" b="1">
                <a:solidFill>
                  <a:srgbClr val="0060A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 heading if required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500430" y="6291927"/>
            <a:ext cx="4901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prstClr val="white">
                    <a:lumMod val="50000"/>
                  </a:prstClr>
                </a:solidFill>
              </a:rPr>
              <a:t>Customer Focused, Science Driven, Results Led</a:t>
            </a:r>
            <a:endParaRPr lang="en-GB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0" name="Picture 9" descr="logo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15140" y="5221917"/>
            <a:ext cx="1620000" cy="822857"/>
          </a:xfrm>
          <a:prstGeom prst="rect">
            <a:avLst/>
          </a:prstGeom>
        </p:spPr>
      </p:pic>
      <p:pic>
        <p:nvPicPr>
          <p:cNvPr id="11" name="Picture 10" descr="circles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502509" y="876282"/>
            <a:ext cx="5927143" cy="151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11141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E50083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E50083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E50083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E50083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E50083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12" name="Picture 11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40" y="5457881"/>
            <a:ext cx="9164572" cy="140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92679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40" y="5457881"/>
            <a:ext cx="9164572" cy="1400143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57365"/>
            <a:ext cx="4086000" cy="3947899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E50083"/>
              </a:buClr>
              <a:buSzPct val="102000"/>
              <a:buFont typeface="Verdana" pitchFamily="34" charset="0"/>
              <a:buChar char="•"/>
              <a:defRPr sz="1800">
                <a:solidFill>
                  <a:srgbClr val="0060AD"/>
                </a:solidFill>
              </a:defRPr>
            </a:lvl1pPr>
            <a:lvl2pPr marL="540000">
              <a:lnSpc>
                <a:spcPts val="1600"/>
              </a:lnSpc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1600"/>
              </a:lnSpc>
              <a:buClr>
                <a:srgbClr val="E50083"/>
              </a:buClr>
              <a:buSzPct val="102000"/>
              <a:defRPr lang="en-US" sz="1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buClr>
                <a:srgbClr val="E50083"/>
              </a:buClr>
              <a:defRPr lang="en-US" sz="1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1600"/>
              </a:lnSpc>
              <a:buClr>
                <a:srgbClr val="E50083"/>
              </a:buClr>
              <a:defRPr sz="10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714876" y="1857364"/>
            <a:ext cx="4086000" cy="3947900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E50083"/>
              </a:buClr>
              <a:buSzPct val="102000"/>
              <a:buFont typeface="Verdana" pitchFamily="34" charset="0"/>
              <a:buChar char="•"/>
              <a:defRPr sz="1800">
                <a:solidFill>
                  <a:srgbClr val="0060AD"/>
                </a:solidFill>
              </a:defRPr>
            </a:lvl1pPr>
            <a:lvl2pPr marL="540000">
              <a:lnSpc>
                <a:spcPts val="1600"/>
              </a:lnSpc>
              <a:buClr>
                <a:srgbClr val="E50083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1600"/>
              </a:lnSpc>
              <a:buClr>
                <a:srgbClr val="E50083"/>
              </a:buClr>
              <a:buSzPct val="102000"/>
              <a:defRPr lang="en-US" sz="1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buClr>
                <a:srgbClr val="E50083"/>
              </a:buClr>
              <a:defRPr lang="en-US" sz="1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1600"/>
              </a:lnSpc>
              <a:buClr>
                <a:srgbClr val="E50083"/>
              </a:buClr>
              <a:defRPr sz="10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03281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F58222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F58222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F58222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F58222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F58222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6302625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57365"/>
            <a:ext cx="4086000" cy="4068000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F58222"/>
              </a:buClr>
              <a:buSzPct val="102000"/>
              <a:buFont typeface="Verdana" pitchFamily="34" charset="0"/>
              <a:buChar char="•"/>
              <a:defRPr sz="1800">
                <a:solidFill>
                  <a:srgbClr val="0060AD"/>
                </a:solidFill>
              </a:defRPr>
            </a:lvl1pPr>
            <a:lvl2pPr marL="540000">
              <a:lnSpc>
                <a:spcPts val="1600"/>
              </a:lnSpc>
              <a:buClr>
                <a:srgbClr val="F58222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1600"/>
              </a:lnSpc>
              <a:buClr>
                <a:srgbClr val="F58222"/>
              </a:buClr>
              <a:buSzPct val="102000"/>
              <a:defRPr lang="en-US" sz="1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buClr>
                <a:srgbClr val="F58222"/>
              </a:buClr>
              <a:defRPr lang="en-US" sz="1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1600"/>
              </a:lnSpc>
              <a:buClr>
                <a:srgbClr val="F58222"/>
              </a:buClr>
              <a:defRPr sz="10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714876" y="1857364"/>
            <a:ext cx="4086000" cy="4019908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F58222"/>
              </a:buClr>
              <a:buSzPct val="102000"/>
              <a:buFont typeface="Verdana" pitchFamily="34" charset="0"/>
              <a:buChar char="•"/>
              <a:defRPr sz="1800">
                <a:solidFill>
                  <a:srgbClr val="0060AD"/>
                </a:solidFill>
              </a:defRPr>
            </a:lvl1pPr>
            <a:lvl2pPr marL="540000">
              <a:lnSpc>
                <a:spcPts val="1600"/>
              </a:lnSpc>
              <a:buClr>
                <a:srgbClr val="F58222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1600"/>
              </a:lnSpc>
              <a:buClr>
                <a:srgbClr val="F58222"/>
              </a:buClr>
              <a:buSzPct val="102000"/>
              <a:defRPr lang="en-US" sz="1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buClr>
                <a:srgbClr val="F58222"/>
              </a:buClr>
              <a:defRPr lang="en-US" sz="1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1600"/>
              </a:lnSpc>
              <a:buClr>
                <a:srgbClr val="F58222"/>
              </a:buClr>
              <a:defRPr sz="10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2983406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0060AD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0060AD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0060AD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0060AD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659190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57365"/>
            <a:ext cx="4086000" cy="4068000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1800">
                <a:solidFill>
                  <a:srgbClr val="0060AD"/>
                </a:solidFill>
              </a:defRPr>
            </a:lvl1pPr>
            <a:lvl2pPr marL="540000">
              <a:lnSpc>
                <a:spcPts val="1600"/>
              </a:lnSpc>
              <a:buClr>
                <a:srgbClr val="0060AD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1600"/>
              </a:lnSpc>
              <a:buClr>
                <a:srgbClr val="0060AD"/>
              </a:buClr>
              <a:buSzPct val="102000"/>
              <a:defRPr lang="en-US" sz="1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buClr>
                <a:srgbClr val="0060AD"/>
              </a:buClr>
              <a:defRPr lang="en-US" sz="1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1600"/>
              </a:lnSpc>
              <a:buClr>
                <a:srgbClr val="0060AD"/>
              </a:buClr>
              <a:defRPr sz="10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714876" y="1857364"/>
            <a:ext cx="4086000" cy="4019908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0060AD"/>
              </a:buClr>
              <a:buSzPct val="102000"/>
              <a:buFont typeface="Verdana" pitchFamily="34" charset="0"/>
              <a:buChar char="•"/>
              <a:defRPr sz="1800">
                <a:solidFill>
                  <a:srgbClr val="0060AD"/>
                </a:solidFill>
              </a:defRPr>
            </a:lvl1pPr>
            <a:lvl2pPr marL="540000">
              <a:lnSpc>
                <a:spcPts val="1600"/>
              </a:lnSpc>
              <a:buClr>
                <a:srgbClr val="0060AD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1600"/>
              </a:lnSpc>
              <a:buClr>
                <a:srgbClr val="0060AD"/>
              </a:buClr>
              <a:buSzPct val="102000"/>
              <a:defRPr lang="en-US" sz="1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buClr>
                <a:srgbClr val="0060AD"/>
              </a:buClr>
              <a:defRPr lang="en-US" sz="1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1600"/>
              </a:lnSpc>
              <a:buClr>
                <a:srgbClr val="0060AD"/>
              </a:buClr>
              <a:defRPr sz="10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731772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ullet point list with image placeholder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4366" y="1556792"/>
            <a:ext cx="8262090" cy="4368573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C1D72F"/>
              </a:buClr>
              <a:buSzPct val="102000"/>
              <a:buFont typeface="Verdana" pitchFamily="34" charset="0"/>
              <a:buChar char="•"/>
              <a:defRPr sz="2600">
                <a:solidFill>
                  <a:srgbClr val="0060AD"/>
                </a:solidFill>
              </a:defRPr>
            </a:lvl1pPr>
            <a:lvl2pPr marL="540000">
              <a:lnSpc>
                <a:spcPct val="100000"/>
              </a:lnSpc>
              <a:buClr>
                <a:srgbClr val="C1D72F"/>
              </a:buClr>
              <a:defRPr lang="en-US" sz="2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buClr>
                <a:srgbClr val="C1D72F"/>
              </a:buClr>
              <a:buSzPct val="102000"/>
              <a:defRPr lang="en-US" sz="2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lnSpc>
                <a:spcPct val="100000"/>
              </a:lnSpc>
              <a:buClr>
                <a:srgbClr val="C1D72F"/>
              </a:buClr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buClr>
                <a:srgbClr val="C1D72F"/>
              </a:buClr>
              <a:defRPr sz="1800" baseline="0">
                <a:solidFill>
                  <a:srgbClr val="0060AD"/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32357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point lists -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357158" y="6013605"/>
            <a:ext cx="4429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white"/>
                </a:solidFill>
              </a:rPr>
              <a:t>Customer Focused, Science Driven, Results Led</a:t>
            </a:r>
            <a:endParaRPr lang="en-GB" sz="1400" dirty="0">
              <a:solidFill>
                <a:prstClr val="white"/>
              </a:solidFill>
            </a:endParaRPr>
          </a:p>
        </p:txBody>
      </p:sp>
      <p:pic>
        <p:nvPicPr>
          <p:cNvPr id="7" name="Picture 6" descr="footer_ma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539" y="5457881"/>
            <a:ext cx="9164570" cy="1400143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57365"/>
            <a:ext cx="4086000" cy="4068000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C1D72F"/>
              </a:buClr>
              <a:buSzPct val="102000"/>
              <a:buFont typeface="Verdana" pitchFamily="34" charset="0"/>
              <a:buChar char="•"/>
              <a:defRPr sz="1800">
                <a:solidFill>
                  <a:srgbClr val="0060AD"/>
                </a:solidFill>
              </a:defRPr>
            </a:lvl1pPr>
            <a:lvl2pPr marL="540000">
              <a:lnSpc>
                <a:spcPts val="1600"/>
              </a:lnSpc>
              <a:buClr>
                <a:srgbClr val="C1D72F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1600"/>
              </a:lnSpc>
              <a:buClr>
                <a:srgbClr val="C1D72F"/>
              </a:buClr>
              <a:buSzPct val="102000"/>
              <a:defRPr lang="en-US" sz="1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buClr>
                <a:srgbClr val="C1D72F"/>
              </a:buClr>
              <a:defRPr lang="en-US" sz="1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1600"/>
              </a:lnSpc>
              <a:buClr>
                <a:srgbClr val="C1D72F"/>
              </a:buClr>
              <a:defRPr sz="10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714876" y="1857364"/>
            <a:ext cx="4086000" cy="4019908"/>
          </a:xfrm>
        </p:spPr>
        <p:txBody>
          <a:bodyPr/>
          <a:lstStyle>
            <a:lvl1pPr marL="216000" indent="-216000">
              <a:lnSpc>
                <a:spcPts val="1600"/>
              </a:lnSpc>
              <a:buClr>
                <a:srgbClr val="C1D72F"/>
              </a:buClr>
              <a:buSzPct val="102000"/>
              <a:buFont typeface="Verdana" pitchFamily="34" charset="0"/>
              <a:buChar char="•"/>
              <a:defRPr sz="1800">
                <a:solidFill>
                  <a:srgbClr val="0060AD"/>
                </a:solidFill>
              </a:defRPr>
            </a:lvl1pPr>
            <a:lvl2pPr marL="540000">
              <a:lnSpc>
                <a:spcPts val="1600"/>
              </a:lnSpc>
              <a:buClr>
                <a:srgbClr val="C1D72F"/>
              </a:buClr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ts val="1600"/>
              </a:lnSpc>
              <a:buClr>
                <a:srgbClr val="C1D72F"/>
              </a:buClr>
              <a:buSzPct val="102000"/>
              <a:defRPr lang="en-US" sz="14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3pPr>
            <a:lvl4pPr marL="1116000" indent="-288000">
              <a:buClr>
                <a:srgbClr val="C1D72F"/>
              </a:buClr>
              <a:defRPr lang="en-US" sz="12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ts val="1600"/>
              </a:lnSpc>
              <a:buClr>
                <a:srgbClr val="C1D72F"/>
              </a:buClr>
              <a:defRPr sz="1000" baseline="0">
                <a:solidFill>
                  <a:srgbClr val="0060A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229600" cy="813294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9855693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924699" cy="1144587"/>
          </a:xfrm>
        </p:spPr>
        <p:txBody>
          <a:bodyPr/>
          <a:lstStyle>
            <a:lvl1pPr>
              <a:defRPr>
                <a:solidFill>
                  <a:srgbClr val="467ABA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8" descr="RSSL Logo Molecules CMYK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88913"/>
            <a:ext cx="126047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14366" y="1844825"/>
            <a:ext cx="8334098" cy="4032448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20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SzPct val="102000"/>
              <a:defRPr lang="en-US" sz="18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83"/>
              </a:buClr>
              <a:defRPr lang="en-GB" sz="1400" kern="1200" baseline="0" dirty="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E50083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285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 bullet point list with image placeholder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5600732"/>
            <a:ext cx="9144000" cy="1257267"/>
            <a:chOff x="0" y="5600732"/>
            <a:chExt cx="9144000" cy="1257267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013604"/>
              <a:ext cx="9144000" cy="844395"/>
            </a:xfrm>
            <a:prstGeom prst="rect">
              <a:avLst/>
            </a:prstGeom>
            <a:solidFill>
              <a:srgbClr val="0060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7524328" y="5600732"/>
              <a:ext cx="1152128" cy="1152128"/>
              <a:chOff x="7535820" y="5600732"/>
              <a:chExt cx="1152128" cy="1152128"/>
            </a:xfrm>
          </p:grpSpPr>
          <p:sp>
            <p:nvSpPr>
              <p:cNvPr id="14" name="Oval 13"/>
              <p:cNvSpPr/>
              <p:nvPr userDrawn="1"/>
            </p:nvSpPr>
            <p:spPr>
              <a:xfrm>
                <a:off x="7535820" y="5600732"/>
                <a:ext cx="1152128" cy="11521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9492" y="5952736"/>
                <a:ext cx="936104" cy="436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366" y="1835717"/>
            <a:ext cx="8334098" cy="404828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buFont typeface="Verdana" pitchFamily="34" charset="0"/>
              <a:buChar char="•"/>
              <a:defRPr lang="en-US" sz="24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1pPr>
            <a:lvl2pPr marL="54000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2000" kern="1200" baseline="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2pPr>
            <a:lvl3pPr marL="792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SzPct val="102000"/>
              <a:defRPr lang="en-US" sz="18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3pPr>
            <a:lvl4pPr marL="111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buFont typeface="Arial" pitchFamily="34" charset="0"/>
              <a:buChar char="–"/>
              <a:defRPr lang="en-US" sz="1600" kern="1200" dirty="0" smtClean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4pPr>
            <a:lvl5pPr marL="13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0AD"/>
              </a:buClr>
              <a:defRPr lang="en-GB" sz="1400" kern="1200" baseline="0" dirty="0">
                <a:solidFill>
                  <a:srgbClr val="0060AD"/>
                </a:solidFill>
                <a:latin typeface="Verdana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540000" lvl="1" indent="-28575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marL="1116000" lvl="3" indent="-28800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Clr>
                <a:srgbClr val="0060AD"/>
              </a:buClr>
              <a:buFont typeface="Arial" pitchFamily="34" charset="0"/>
              <a:buChar char="–"/>
            </a:pPr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14366" y="527474"/>
            <a:ext cx="8334098" cy="1143000"/>
          </a:xfrm>
        </p:spPr>
        <p:txBody>
          <a:bodyPr anchor="t" anchorCtr="0">
            <a:noAutofit/>
          </a:bodyPr>
          <a:lstStyle>
            <a:lvl1pPr algn="l">
              <a:lnSpc>
                <a:spcPts val="3800"/>
              </a:lnSpc>
              <a:defRPr sz="3600" b="1" baseline="0">
                <a:solidFill>
                  <a:srgbClr val="0060AD"/>
                </a:solidFill>
              </a:defRPr>
            </a:lvl1pPr>
          </a:lstStyle>
          <a:p>
            <a:r>
              <a:rPr lang="en-US" dirty="0" smtClean="0"/>
              <a:t>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861111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3781-A02E-4717-8976-0821F8ABB26F}" type="datetimeFigureOut">
              <a:rPr lang="en-US" smtClean="0"/>
              <a:pPr/>
              <a:t>8/13/2015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11B30-0EC2-4544-AABF-3ED94534BB4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  <p:sldLayoutId id="2147483670" r:id="rId4"/>
    <p:sldLayoutId id="2147483664" r:id="rId5"/>
    <p:sldLayoutId id="2147483665" r:id="rId6"/>
    <p:sldLayoutId id="2147483671" r:id="rId7"/>
    <p:sldLayoutId id="2147483666" r:id="rId8"/>
    <p:sldLayoutId id="2147483667" r:id="rId9"/>
    <p:sldLayoutId id="2147483672" r:id="rId10"/>
    <p:sldLayoutId id="2147483668" r:id="rId11"/>
    <p:sldLayoutId id="2147483669" r:id="rId12"/>
    <p:sldLayoutId id="2147483673" r:id="rId13"/>
  </p:sldLayoutIdLst>
  <p:txStyles>
    <p:titleStyle>
      <a:lvl1pPr algn="l" defTabSz="914400" rtl="0" eaLnBrk="1" latinLnBrk="0" hangingPunct="1">
        <a:spcBef>
          <a:spcPct val="0"/>
        </a:spcBef>
        <a:buNone/>
        <a:defRPr lang="en-GB" sz="3200" kern="1200" baseline="0" dirty="0">
          <a:solidFill>
            <a:srgbClr val="0060A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ts val="28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2600" kern="1200">
          <a:solidFill>
            <a:srgbClr val="0060AD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ts val="26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400" kern="1200">
          <a:solidFill>
            <a:srgbClr val="0060A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2200" kern="1200">
          <a:solidFill>
            <a:srgbClr val="0060A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2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000" kern="1200">
          <a:solidFill>
            <a:srgbClr val="0060A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000"/>
        </a:lnSpc>
        <a:spcBef>
          <a:spcPts val="600"/>
        </a:spcBef>
        <a:spcAft>
          <a:spcPts val="600"/>
        </a:spcAft>
        <a:buFont typeface="Arial" pitchFamily="34" charset="0"/>
        <a:buChar char="»"/>
        <a:defRPr sz="1800" kern="1200">
          <a:solidFill>
            <a:srgbClr val="0060A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3781-A02E-4717-8976-0821F8ABB2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8/13/2015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11B30-0EC2-4544-AABF-3ED94534BB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62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  <p:sldLayoutId id="2147483812" r:id="rId19"/>
    <p:sldLayoutId id="2147483813" r:id="rId20"/>
    <p:sldLayoutId id="2147483814" r:id="rId21"/>
    <p:sldLayoutId id="2147483815" r:id="rId22"/>
  </p:sldLayoutIdLst>
  <p:txStyles>
    <p:titleStyle>
      <a:lvl1pPr algn="l" defTabSz="914400" rtl="0" eaLnBrk="1" latinLnBrk="0" hangingPunct="1">
        <a:spcBef>
          <a:spcPct val="0"/>
        </a:spcBef>
        <a:buNone/>
        <a:defRPr lang="en-GB" sz="3200" kern="1200" baseline="0" dirty="0">
          <a:solidFill>
            <a:srgbClr val="0060A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ts val="28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2600" kern="1200">
          <a:solidFill>
            <a:srgbClr val="0060AD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ts val="26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400" kern="1200">
          <a:solidFill>
            <a:srgbClr val="0060A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2200" kern="1200">
          <a:solidFill>
            <a:srgbClr val="0060A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2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000" kern="1200">
          <a:solidFill>
            <a:srgbClr val="0060A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000"/>
        </a:lnSpc>
        <a:spcBef>
          <a:spcPts val="600"/>
        </a:spcBef>
        <a:spcAft>
          <a:spcPts val="600"/>
        </a:spcAft>
        <a:buFont typeface="Arial" pitchFamily="34" charset="0"/>
        <a:buChar char="»"/>
        <a:defRPr sz="1800" kern="1200">
          <a:solidFill>
            <a:srgbClr val="0060A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3781-A02E-4717-8976-0821F8ABB2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8/13/2015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11B30-0EC2-4544-AABF-3ED94534BB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</p:sldLayoutIdLst>
  <p:txStyles>
    <p:titleStyle>
      <a:lvl1pPr algn="l" defTabSz="914400" rtl="0" eaLnBrk="1" latinLnBrk="0" hangingPunct="1">
        <a:spcBef>
          <a:spcPct val="0"/>
        </a:spcBef>
        <a:buNone/>
        <a:defRPr lang="en-GB" sz="3200" kern="1200" baseline="0" dirty="0">
          <a:solidFill>
            <a:srgbClr val="0060A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ts val="28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2600" kern="1200">
          <a:solidFill>
            <a:srgbClr val="0060AD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ts val="26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400" kern="1200">
          <a:solidFill>
            <a:srgbClr val="0060A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2200" kern="1200">
          <a:solidFill>
            <a:srgbClr val="0060A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2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000" kern="1200">
          <a:solidFill>
            <a:srgbClr val="0060A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000"/>
        </a:lnSpc>
        <a:spcBef>
          <a:spcPts val="600"/>
        </a:spcBef>
        <a:spcAft>
          <a:spcPts val="600"/>
        </a:spcAft>
        <a:buFont typeface="Arial" pitchFamily="34" charset="0"/>
        <a:buChar char="»"/>
        <a:defRPr sz="1800" kern="1200">
          <a:solidFill>
            <a:srgbClr val="0060A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3781-A02E-4717-8976-0821F8ABB2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8/13/2015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11B30-0EC2-4544-AABF-3ED94534BB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47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4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</p:sldLayoutIdLst>
  <p:txStyles>
    <p:titleStyle>
      <a:lvl1pPr algn="l" defTabSz="914400" rtl="0" eaLnBrk="1" latinLnBrk="0" hangingPunct="1">
        <a:spcBef>
          <a:spcPct val="0"/>
        </a:spcBef>
        <a:buNone/>
        <a:defRPr lang="en-GB" sz="3200" kern="1200" baseline="0" dirty="0">
          <a:solidFill>
            <a:srgbClr val="0060A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ts val="28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2600" kern="1200">
          <a:solidFill>
            <a:srgbClr val="0060AD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ts val="26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400" kern="1200">
          <a:solidFill>
            <a:srgbClr val="0060A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2200" kern="1200">
          <a:solidFill>
            <a:srgbClr val="0060A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200"/>
        </a:lnSpc>
        <a:spcBef>
          <a:spcPts val="600"/>
        </a:spcBef>
        <a:spcAft>
          <a:spcPts val="600"/>
        </a:spcAft>
        <a:buFont typeface="Arial" pitchFamily="34" charset="0"/>
        <a:buChar char="–"/>
        <a:defRPr sz="2000" kern="1200">
          <a:solidFill>
            <a:srgbClr val="0060A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000"/>
        </a:lnSpc>
        <a:spcBef>
          <a:spcPts val="600"/>
        </a:spcBef>
        <a:spcAft>
          <a:spcPts val="600"/>
        </a:spcAft>
        <a:buFont typeface="Arial" pitchFamily="34" charset="0"/>
        <a:buChar char="»"/>
        <a:defRPr sz="1800" kern="1200">
          <a:solidFill>
            <a:srgbClr val="0060A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11B30-0EC2-4544-AABF-3ED94534BB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5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"/>
          <p:cNvSpPr txBox="1">
            <a:spLocks/>
          </p:cNvSpPr>
          <p:nvPr/>
        </p:nvSpPr>
        <p:spPr>
          <a:xfrm>
            <a:off x="506657" y="3983731"/>
            <a:ext cx="7844532" cy="504056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en-GB" sz="3200" b="0" kern="1200" baseline="0">
                <a:solidFill>
                  <a:srgbClr val="0060AD"/>
                </a:solidFill>
                <a:latin typeface="Verdana" pitchFamily="34" charset="0"/>
                <a:ea typeface="+mj-ea"/>
                <a:cs typeface="+mj-cs"/>
              </a:defRPr>
            </a:lvl1pPr>
          </a:lstStyle>
          <a:p>
            <a:pPr algn="l">
              <a:spcBef>
                <a:spcPts val="400"/>
              </a:spcBef>
              <a:spcAft>
                <a:spcPts val="400"/>
              </a:spcAft>
            </a:pPr>
            <a:endParaRPr lang="en-GB" sz="26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/>
              <a:t>Quantitative Allergen Risk </a:t>
            </a:r>
            <a:r>
              <a:rPr lang="en-GB" dirty="0" smtClean="0"/>
              <a:t>Assessment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/>
              <a:t/>
            </a:r>
            <a:br>
              <a:rPr lang="en-GB" dirty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5716" y="3983730"/>
            <a:ext cx="6407000" cy="1065449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Simon Flanagan</a:t>
            </a:r>
          </a:p>
          <a:p>
            <a:pPr algn="l"/>
            <a:r>
              <a:rPr lang="en-GB" dirty="0" smtClean="0"/>
              <a:t>Senior Consultant - Food Safety Toxicology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49704" cy="920576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979712" y="5049180"/>
            <a:ext cx="6515012" cy="7793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r" defTabSz="914400" rtl="0" eaLnBrk="1" latinLnBrk="0" hangingPunct="1">
              <a:lnSpc>
                <a:spcPts val="28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rgbClr val="0060AD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/>
              <a:t>Aug 2015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1169/2011 Voluntary  </a:t>
            </a:r>
            <a:r>
              <a:rPr lang="en-GB" dirty="0"/>
              <a:t>P</a:t>
            </a:r>
            <a:r>
              <a:rPr lang="en-GB" b="1" dirty="0" smtClean="0"/>
              <a:t>articulars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670474"/>
            <a:ext cx="8334098" cy="42067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800" b="1" dirty="0" smtClean="0"/>
              <a:t>Article </a:t>
            </a:r>
            <a:r>
              <a:rPr lang="en-GB" sz="1800" b="1" dirty="0"/>
              <a:t>36.3(a): Additional voluntary allergen labelling (“may contain” – information on the possible and unintentional presence of substances or products causing allergies or intolerances</a:t>
            </a:r>
            <a:r>
              <a:rPr lang="en-GB" sz="1800" b="1" dirty="0" smtClean="0"/>
              <a:t>).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C</a:t>
            </a:r>
            <a:r>
              <a:rPr lang="en-GB" sz="1800" dirty="0" smtClean="0"/>
              <a:t>overs </a:t>
            </a:r>
            <a:r>
              <a:rPr lang="en-GB" sz="1800" dirty="0"/>
              <a:t>the </a:t>
            </a:r>
            <a:r>
              <a:rPr lang="en-GB" sz="1800" dirty="0" smtClean="0"/>
              <a:t>requirements </a:t>
            </a:r>
            <a:r>
              <a:rPr lang="en-GB" sz="1800" dirty="0"/>
              <a:t>for voluntary food information and the implementing measures that the European Commission needs to take on the application of the requirements. </a:t>
            </a:r>
            <a:endParaRPr lang="en-GB" sz="1800" dirty="0" smtClean="0"/>
          </a:p>
          <a:p>
            <a:pPr>
              <a:lnSpc>
                <a:spcPct val="100000"/>
              </a:lnSpc>
            </a:pPr>
            <a:r>
              <a:rPr lang="en-GB" sz="1800" dirty="0" smtClean="0"/>
              <a:t>Article </a:t>
            </a:r>
            <a:r>
              <a:rPr lang="en-GB" sz="1800" dirty="0"/>
              <a:t>36.2 covers the general requirements that voluntary food information must meet: </a:t>
            </a:r>
          </a:p>
          <a:p>
            <a:pPr lvl="1"/>
            <a:r>
              <a:rPr lang="en-GB" sz="1800" dirty="0" smtClean="0">
                <a:solidFill>
                  <a:srgbClr val="FF0000"/>
                </a:solidFill>
              </a:rPr>
              <a:t>(</a:t>
            </a:r>
            <a:r>
              <a:rPr lang="en-GB" sz="1800" dirty="0">
                <a:solidFill>
                  <a:srgbClr val="FF0000"/>
                </a:solidFill>
              </a:rPr>
              <a:t>a) it shall not mislead the consumer, as referred to in Article 7; </a:t>
            </a:r>
          </a:p>
          <a:p>
            <a:pPr lvl="1"/>
            <a:r>
              <a:rPr lang="en-GB" sz="1800" dirty="0">
                <a:solidFill>
                  <a:srgbClr val="FF0000"/>
                </a:solidFill>
              </a:rPr>
              <a:t>(b) it shall not be ambiguous or confusing for the consumer; and </a:t>
            </a:r>
          </a:p>
          <a:p>
            <a:pPr lvl="1"/>
            <a:r>
              <a:rPr lang="en-GB" sz="1800" dirty="0">
                <a:solidFill>
                  <a:srgbClr val="FF0000"/>
                </a:solidFill>
              </a:rPr>
              <a:t>(c) it shall, where appropriate, be based on </a:t>
            </a:r>
            <a:r>
              <a:rPr lang="en-GB" sz="1800" dirty="0" smtClean="0">
                <a:solidFill>
                  <a:srgbClr val="FF0000"/>
                </a:solidFill>
              </a:rPr>
              <a:t>relevant </a:t>
            </a:r>
            <a:r>
              <a:rPr lang="en-GB" sz="1800" dirty="0">
                <a:solidFill>
                  <a:srgbClr val="FF0000"/>
                </a:solidFill>
              </a:rPr>
              <a:t>scientific data</a:t>
            </a:r>
            <a:r>
              <a:rPr lang="en-GB" sz="1800" dirty="0" smtClean="0">
                <a:solidFill>
                  <a:srgbClr val="FF0000"/>
                </a:solidFill>
              </a:rPr>
              <a:t>.</a:t>
            </a:r>
            <a:endParaRPr lang="en-GB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3187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Hierarchy of Allergen Risks</a:t>
            </a: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4717090"/>
              </p:ext>
            </p:extLst>
          </p:nvPr>
        </p:nvGraphicFramePr>
        <p:xfrm>
          <a:off x="899592" y="1340768"/>
          <a:ext cx="7236804" cy="4491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2041"/>
                <a:gridCol w="3348486"/>
                <a:gridCol w="1346277"/>
              </a:tblGrid>
              <a:tr h="568083"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Arial" pitchFamily="34" charset="0"/>
                          <a:cs typeface="Arial" pitchFamily="34" charset="0"/>
                        </a:rPr>
                        <a:t>Area of</a:t>
                      </a:r>
                      <a:r>
                        <a:rPr lang="en-GB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Concern</a:t>
                      </a:r>
                      <a:endParaRPr lang="en-GB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/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Arial" pitchFamily="34" charset="0"/>
                          <a:cs typeface="Arial" pitchFamily="34" charset="0"/>
                        </a:rPr>
                        <a:t>Potential</a:t>
                      </a:r>
                      <a:r>
                        <a:rPr lang="en-GB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Issue</a:t>
                      </a:r>
                      <a:endParaRPr lang="en-GB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/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Arial" pitchFamily="34" charset="0"/>
                          <a:cs typeface="Arial" pitchFamily="34" charset="0"/>
                        </a:rPr>
                        <a:t>Perceived Risk Level</a:t>
                      </a:r>
                      <a:endParaRPr lang="en-GB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/>
                </a:tc>
              </a:tr>
              <a:tr h="649236"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Inaccurate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consumer information (labelling / menu / verbal provision)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Undeclared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allergens – Ingredient level contamination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igh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</a:tr>
              <a:tr h="459878">
                <a:tc>
                  <a:txBody>
                    <a:bodyPr/>
                    <a:lstStyle/>
                    <a:p>
                      <a:r>
                        <a:rPr lang="de-DE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Training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Skills &amp; Awareness – potential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u</a:t>
                      </a:r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ndeclared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allergen or cross-contamination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High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</a:tr>
              <a:tr h="270519"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Management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of ingredients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Undeclared allergens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High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</a:tr>
              <a:tr h="270519"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Management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of environment </a:t>
                      </a: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Allergen cross-contamination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High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</a:tr>
              <a:tr h="270519"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D9EAF7"/>
                    </a:solidFill>
                  </a:tcPr>
                </a:tc>
              </a:tr>
              <a:tr h="270519"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Effectiveness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of c</a:t>
                      </a:r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leaning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Allergen cross-contamination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Medium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</a:tr>
              <a:tr h="459878"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Shared food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contact surfaces &amp; equipment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Allergen cross-contamination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Medium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</a:tr>
              <a:tr h="270519">
                <a:tc>
                  <a:txBody>
                    <a:bodyPr/>
                    <a:lstStyle/>
                    <a:p>
                      <a:r>
                        <a:rPr lang="en-US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Storage of ingredients </a:t>
                      </a:r>
                      <a:endParaRPr lang="en-US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Allergen cross-contamination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Medium</a:t>
                      </a:r>
                      <a:endParaRPr lang="en-US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</a:tr>
              <a:tr h="459878"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Space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constraints in preparation areas 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Allergen cross-contamination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Medium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</a:tr>
              <a:tr h="270519"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D9EAF7"/>
                    </a:solidFill>
                  </a:tcPr>
                </a:tc>
              </a:tr>
              <a:tr h="270519">
                <a:tc>
                  <a:txBody>
                    <a:bodyPr/>
                    <a:lstStyle/>
                    <a:p>
                      <a:r>
                        <a:rPr lang="de-DE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Traffic</a:t>
                      </a:r>
                      <a:r>
                        <a:rPr lang="de-DE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patterns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Allergen cross-contamination</a:t>
                      </a:r>
                      <a:r>
                        <a:rPr lang="en-GB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1" baseline="0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Low</a:t>
                      </a:r>
                      <a:endParaRPr lang="en-GB" sz="1200" b="1" noProof="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1157" marR="81157" marT="40580" marB="40580">
                    <a:solidFill>
                      <a:srgbClr val="6CAED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803859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40" y="188640"/>
            <a:ext cx="8334098" cy="1143000"/>
          </a:xfrm>
        </p:spPr>
        <p:txBody>
          <a:bodyPr/>
          <a:lstStyle/>
          <a:p>
            <a:r>
              <a:rPr lang="en-GB" dirty="0" smtClean="0"/>
              <a:t>Conventional Risk Assessment - Definitions </a:t>
            </a:r>
            <a:r>
              <a:rPr lang="en-GB" dirty="0" smtClean="0"/>
              <a:t> </a:t>
            </a:r>
            <a:r>
              <a:rPr lang="en-GB" dirty="0"/>
              <a:t>(HSE 2009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66" y="1448780"/>
            <a:ext cx="8334098" cy="4500499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GB" sz="4000" b="1" dirty="0"/>
              <a:t>Risk assessment </a:t>
            </a:r>
            <a:r>
              <a:rPr lang="en-GB" sz="4000" dirty="0"/>
              <a:t>– the </a:t>
            </a:r>
            <a:r>
              <a:rPr lang="en-GB" sz="4000" b="1" dirty="0"/>
              <a:t>semi-quantitative</a:t>
            </a:r>
            <a:r>
              <a:rPr lang="en-GB" sz="4000" dirty="0"/>
              <a:t> (or, in exceptional circumstances, quantitative) </a:t>
            </a:r>
            <a:r>
              <a:rPr lang="en-GB" sz="4000" b="1" dirty="0"/>
              <a:t>estimation</a:t>
            </a:r>
            <a:r>
              <a:rPr lang="en-GB" sz="4000" dirty="0"/>
              <a:t> of whether a </a:t>
            </a:r>
            <a:r>
              <a:rPr lang="en-GB" sz="4000" b="1" dirty="0"/>
              <a:t>hazard</a:t>
            </a:r>
            <a:r>
              <a:rPr lang="en-GB" sz="4000" dirty="0"/>
              <a:t> is </a:t>
            </a:r>
            <a:r>
              <a:rPr lang="en-GB" sz="4000" b="1" dirty="0"/>
              <a:t>likely to occur</a:t>
            </a:r>
            <a:r>
              <a:rPr lang="en-GB" sz="4000" dirty="0"/>
              <a:t> in practice; normally </a:t>
            </a:r>
            <a:r>
              <a:rPr lang="en-GB" sz="4000" b="1" dirty="0"/>
              <a:t>expressed as a risk factor </a:t>
            </a:r>
            <a:r>
              <a:rPr lang="en-GB" sz="4000" dirty="0"/>
              <a:t>or score by </a:t>
            </a:r>
            <a:r>
              <a:rPr lang="en-GB" sz="4000" b="1" dirty="0"/>
              <a:t>multiplying the hazard severity score </a:t>
            </a:r>
            <a:r>
              <a:rPr lang="en-GB" sz="4000" dirty="0"/>
              <a:t>by a </a:t>
            </a:r>
            <a:r>
              <a:rPr lang="en-GB" sz="4000" b="1" dirty="0"/>
              <a:t>likelihood score (unlikely (score 1), likely (score 2) or very likely (score 3)</a:t>
            </a:r>
            <a:r>
              <a:rPr lang="en-GB" sz="4000" dirty="0"/>
              <a:t>). All risk scores indicating other than low risk must be investigated and risk control/management procedures </a:t>
            </a:r>
            <a:r>
              <a:rPr lang="en-GB" sz="4000" dirty="0" smtClean="0"/>
              <a:t>followed</a:t>
            </a:r>
            <a:endParaRPr lang="en-GB" sz="4000" dirty="0"/>
          </a:p>
          <a:p>
            <a:pPr>
              <a:lnSpc>
                <a:spcPct val="120000"/>
              </a:lnSpc>
            </a:pPr>
            <a:r>
              <a:rPr lang="en-GB" sz="4000" b="1" dirty="0"/>
              <a:t>Hazard</a:t>
            </a:r>
            <a:r>
              <a:rPr lang="en-GB" sz="4000" dirty="0"/>
              <a:t> – a substance etc. which has the </a:t>
            </a:r>
            <a:r>
              <a:rPr lang="en-GB" sz="4000" b="1" dirty="0"/>
              <a:t>potential to be harmful</a:t>
            </a:r>
            <a:r>
              <a:rPr lang="en-GB" sz="4000" dirty="0"/>
              <a:t>. Hazards are very varied… The </a:t>
            </a:r>
            <a:r>
              <a:rPr lang="en-GB" sz="4000" b="1" dirty="0"/>
              <a:t>severity of the hazard is determined by possible consequences</a:t>
            </a:r>
            <a:r>
              <a:rPr lang="en-GB" sz="4000" dirty="0"/>
              <a:t>; for </a:t>
            </a:r>
            <a:r>
              <a:rPr lang="en-GB" sz="4000" b="1" dirty="0"/>
              <a:t>risk assessment</a:t>
            </a:r>
            <a:r>
              <a:rPr lang="en-GB" sz="4000" dirty="0"/>
              <a:t>, the severity of hazards is scored on a simple three point scale: </a:t>
            </a:r>
            <a:r>
              <a:rPr lang="en-GB" sz="4000" b="1" dirty="0"/>
              <a:t>minor injury or effect (score 1), major injury or effect (score 2) or death (score 3).</a:t>
            </a:r>
          </a:p>
          <a:p>
            <a:pPr>
              <a:lnSpc>
                <a:spcPct val="120000"/>
              </a:lnSpc>
            </a:pPr>
            <a:r>
              <a:rPr lang="en-GB" sz="4000" b="1" dirty="0" smtClean="0"/>
              <a:t>Risk </a:t>
            </a:r>
            <a:r>
              <a:rPr lang="en-GB" sz="4000" b="1" dirty="0"/>
              <a:t>control/risk management </a:t>
            </a:r>
            <a:r>
              <a:rPr lang="en-GB" sz="4000" dirty="0"/>
              <a:t>– the means by which moderate or high risks identified through </a:t>
            </a:r>
            <a:r>
              <a:rPr lang="en-GB" sz="4000" b="1" dirty="0"/>
              <a:t>risk assessment </a:t>
            </a:r>
            <a:r>
              <a:rPr lang="en-GB" sz="4000" dirty="0"/>
              <a:t>are </a:t>
            </a:r>
            <a:r>
              <a:rPr lang="en-GB" sz="4000" b="1" dirty="0"/>
              <a:t>eliminated</a:t>
            </a:r>
            <a:r>
              <a:rPr lang="en-GB" sz="4000" dirty="0"/>
              <a:t> or </a:t>
            </a:r>
            <a:r>
              <a:rPr lang="en-GB" sz="4000" b="1" dirty="0"/>
              <a:t>reduced</a:t>
            </a:r>
            <a:r>
              <a:rPr lang="en-GB" sz="4000" dirty="0"/>
              <a:t> </a:t>
            </a:r>
            <a:r>
              <a:rPr lang="en-GB" sz="4000" b="1" dirty="0"/>
              <a:t>to acceptable levels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932522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Can We Apply To Allergen Risk Assessment?</a:t>
            </a:r>
            <a:endParaRPr lang="en-GB" dirty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Estimation of risk – subjective</a:t>
            </a:r>
          </a:p>
          <a:p>
            <a:r>
              <a:rPr lang="en-GB" dirty="0" smtClean="0"/>
              <a:t>Likelihood score – subjective</a:t>
            </a:r>
          </a:p>
          <a:p>
            <a:r>
              <a:rPr lang="en-GB" dirty="0" smtClean="0"/>
              <a:t>Severity of hazard  </a:t>
            </a:r>
          </a:p>
          <a:p>
            <a:pPr lvl="1"/>
            <a:r>
              <a:rPr lang="en-GB" dirty="0" smtClean="0"/>
              <a:t>Depends on the allergenic ingredient </a:t>
            </a:r>
          </a:p>
          <a:p>
            <a:pPr lvl="1"/>
            <a:r>
              <a:rPr lang="en-GB" dirty="0" smtClean="0"/>
              <a:t>Depends on sensitised individual</a:t>
            </a:r>
          </a:p>
          <a:p>
            <a:pPr lvl="1"/>
            <a:r>
              <a:rPr lang="en-GB" dirty="0" smtClean="0"/>
              <a:t>Spectrum of reaction in sensitised population from mild (1) to death (3) </a:t>
            </a:r>
          </a:p>
          <a:p>
            <a:r>
              <a:rPr lang="en-GB" dirty="0" smtClean="0"/>
              <a:t>Risk management </a:t>
            </a:r>
          </a:p>
          <a:p>
            <a:pPr lvl="1"/>
            <a:r>
              <a:rPr lang="en-GB" dirty="0" smtClean="0"/>
              <a:t>Eliminated (?) or reduced to acceptable level (?)</a:t>
            </a:r>
          </a:p>
          <a:p>
            <a:pPr lvl="1"/>
            <a:r>
              <a:rPr lang="en-GB" dirty="0" smtClean="0"/>
              <a:t>Cannot completely eliminate risk</a:t>
            </a:r>
          </a:p>
          <a:p>
            <a:pPr lvl="1"/>
            <a:r>
              <a:rPr lang="en-GB" dirty="0" smtClean="0"/>
              <a:t>What is an acceptable level (no thresholds)  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9032881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Pure HACCP Based Management Approach</a:t>
            </a:r>
            <a:endParaRPr lang="en-GB" dirty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System widely used for last 10+ years</a:t>
            </a:r>
          </a:p>
          <a:p>
            <a:r>
              <a:rPr lang="en-GB" dirty="0" smtClean="0"/>
              <a:t>Highly conservative – molecule hunting </a:t>
            </a:r>
          </a:p>
          <a:p>
            <a:r>
              <a:rPr lang="en-GB" dirty="0" smtClean="0"/>
              <a:t>Non-standardised approach resulted in;</a:t>
            </a:r>
          </a:p>
          <a:p>
            <a:pPr lvl="1"/>
            <a:r>
              <a:rPr lang="en-GB" dirty="0" smtClean="0"/>
              <a:t>Paralysis – too difficult!</a:t>
            </a:r>
          </a:p>
          <a:p>
            <a:pPr lvl="1"/>
            <a:r>
              <a:rPr lang="en-GB" dirty="0" smtClean="0"/>
              <a:t>Risk aversion – over labelling</a:t>
            </a:r>
          </a:p>
          <a:p>
            <a:pPr lvl="1"/>
            <a:r>
              <a:rPr lang="en-GB" dirty="0" smtClean="0"/>
              <a:t>Managing all allergenic ingredients similarly</a:t>
            </a:r>
          </a:p>
          <a:p>
            <a:pPr lvl="1"/>
            <a:r>
              <a:rPr lang="en-GB" dirty="0" smtClean="0"/>
              <a:t>Inappropriate levels of testing</a:t>
            </a:r>
          </a:p>
          <a:p>
            <a:pPr lvl="1"/>
            <a:r>
              <a:rPr lang="en-GB" dirty="0" smtClean="0"/>
              <a:t>Inconsistent assessment of supply chain risk </a:t>
            </a:r>
          </a:p>
          <a:p>
            <a:pPr lvl="1"/>
            <a:r>
              <a:rPr lang="en-GB" dirty="0" smtClean="0"/>
              <a:t>Increase in recalls/withdrawals    </a:t>
            </a:r>
          </a:p>
          <a:p>
            <a:pPr lvl="1"/>
            <a:endParaRPr lang="en-GB" dirty="0" smtClean="0"/>
          </a:p>
        </p:txBody>
      </p:sp>
      <p:pic>
        <p:nvPicPr>
          <p:cNvPr id="6" name="Picture 4" descr="Fig 91 scrapping out nougat cre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2492896"/>
            <a:ext cx="1703026" cy="1656184"/>
          </a:xfrm>
          <a:prstGeom prst="rect">
            <a:avLst/>
          </a:prstGeom>
          <a:noFill/>
          <a:ln w="19050">
            <a:solidFill>
              <a:srgbClr val="F5822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8247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FSA Allergen Incidents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7544" y="1196751"/>
            <a:ext cx="4968552" cy="291796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773650"/>
              </p:ext>
            </p:extLst>
          </p:nvPr>
        </p:nvGraphicFramePr>
        <p:xfrm>
          <a:off x="467544" y="4257092"/>
          <a:ext cx="8028892" cy="1440160"/>
        </p:xfrm>
        <a:graphic>
          <a:graphicData uri="http://schemas.openxmlformats.org/drawingml/2006/table">
            <a:tbl>
              <a:tblPr firstRow="1" firstCol="1" bandRow="1"/>
              <a:tblGrid>
                <a:gridCol w="4014446"/>
                <a:gridCol w="4014446"/>
              </a:tblGrid>
              <a:tr h="3161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Common root cause 2008-2011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Improvements needed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620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Inadequate training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Capability - allergen awareness/management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1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Packaging errors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Label management systems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10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Incorrect use of ingredients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Traceability and allergen visibility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56955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So How Do We Move Forward? </a:t>
            </a:r>
            <a:endParaRPr lang="en-GB" dirty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14366" y="1412776"/>
            <a:ext cx="8334098" cy="4464497"/>
          </a:xfrm>
        </p:spPr>
        <p:txBody>
          <a:bodyPr>
            <a:normAutofit fontScale="92500"/>
          </a:bodyPr>
          <a:lstStyle/>
          <a:p>
            <a:r>
              <a:rPr lang="en-GB" dirty="0"/>
              <a:t>RSSL approach – Quantitative Risk Assessment Toolkit </a:t>
            </a:r>
            <a:endParaRPr lang="en-GB" dirty="0" smtClean="0"/>
          </a:p>
          <a:p>
            <a:r>
              <a:rPr lang="en-GB" dirty="0" smtClean="0"/>
              <a:t>Targeted risk assessments incorporating hazard characterisation</a:t>
            </a:r>
          </a:p>
          <a:p>
            <a:r>
              <a:rPr lang="en-GB" dirty="0" smtClean="0"/>
              <a:t>Evolution of 2006 FSA guidelines</a:t>
            </a:r>
          </a:p>
          <a:p>
            <a:r>
              <a:rPr lang="en-GB" dirty="0" smtClean="0"/>
              <a:t>Three-tier allergen mapping </a:t>
            </a:r>
          </a:p>
          <a:p>
            <a:r>
              <a:rPr lang="en-GB" dirty="0" smtClean="0"/>
              <a:t>Assessment of risks arising from the </a:t>
            </a:r>
            <a:br>
              <a:rPr lang="en-GB" dirty="0" smtClean="0"/>
            </a:br>
            <a:r>
              <a:rPr lang="en-GB" dirty="0" smtClean="0"/>
              <a:t>following factors</a:t>
            </a:r>
          </a:p>
          <a:p>
            <a:pPr lvl="1"/>
            <a:r>
              <a:rPr lang="en-GB" dirty="0" smtClean="0"/>
              <a:t>Process flow</a:t>
            </a:r>
          </a:p>
          <a:p>
            <a:pPr lvl="1"/>
            <a:r>
              <a:rPr lang="en-GB" dirty="0" smtClean="0"/>
              <a:t>Environmental</a:t>
            </a:r>
          </a:p>
          <a:p>
            <a:pPr lvl="1"/>
            <a:r>
              <a:rPr lang="en-GB" dirty="0" smtClean="0"/>
              <a:t>Production </a:t>
            </a:r>
          </a:p>
          <a:p>
            <a:pPr lvl="1"/>
            <a:r>
              <a:rPr lang="en-GB" dirty="0" smtClean="0"/>
              <a:t>People </a:t>
            </a:r>
          </a:p>
          <a:p>
            <a:r>
              <a:rPr lang="en-GB" dirty="0" smtClean="0"/>
              <a:t>Rank risk probability against characterised hazard</a:t>
            </a:r>
          </a:p>
          <a:p>
            <a:r>
              <a:rPr lang="en-GB" dirty="0" smtClean="0"/>
              <a:t>Output drives allergen management or labelling     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2564904"/>
            <a:ext cx="1308100" cy="17795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00062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Allergen Mapping Level 1 Ingredient Matrix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91580" y="5625244"/>
            <a:ext cx="7200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solidFill>
                  <a:prstClr val="black"/>
                </a:solidFill>
              </a:rPr>
              <a:t>Can choose to add an extra layer about possible cross contact from suppliers</a:t>
            </a:r>
            <a:endParaRPr lang="en-GB" sz="1000" dirty="0">
              <a:solidFill>
                <a:prstClr val="black"/>
              </a:solidFill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1592994"/>
            <a:ext cx="6615676" cy="403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244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Allergen Mapping Level 2 – Recipe Matrix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5373216"/>
            <a:ext cx="8352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prstClr val="black"/>
                </a:solidFill>
              </a:rPr>
              <a:t>Best practice to state the form of the allergen</a:t>
            </a:r>
            <a:endParaRPr lang="en-GB" sz="1200" dirty="0">
              <a:solidFill>
                <a:prstClr val="black"/>
              </a:solidFill>
            </a:endParaRPr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3568" y="1880828"/>
            <a:ext cx="7169106" cy="305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4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Allergen Mapping Level 3</a:t>
            </a:r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899592" y="1412776"/>
            <a:ext cx="7111530" cy="42842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749146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 Flow</a:t>
            </a:r>
          </a:p>
        </p:txBody>
      </p:sp>
      <p:pic>
        <p:nvPicPr>
          <p:cNvPr id="9" name="Content Placeholder 8" descr="Coollock &amp; Greencore March April 2010 01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304764"/>
            <a:ext cx="6876764" cy="44550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54773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Environmental</a:t>
            </a:r>
            <a:endParaRPr lang="en-US" dirty="0"/>
          </a:p>
        </p:txBody>
      </p:sp>
      <p:pic>
        <p:nvPicPr>
          <p:cNvPr id="6" name="Picture 5" descr="E:\DCIM\100KZ885\100_02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268760"/>
            <a:ext cx="6480720" cy="438246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12320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Production </a:t>
            </a:r>
            <a:endParaRPr lang="en-GB" dirty="0" smtClean="0"/>
          </a:p>
        </p:txBody>
      </p:sp>
      <p:pic>
        <p:nvPicPr>
          <p:cNvPr id="5" name="Picture 3" descr="C:\Ginsters photos\DSC00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1227529"/>
            <a:ext cx="4367571" cy="28855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56" y="2466117"/>
            <a:ext cx="3996444" cy="299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011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People</a:t>
            </a:r>
            <a:endParaRPr lang="en-GB" dirty="0" smtClean="0"/>
          </a:p>
        </p:txBody>
      </p:sp>
      <p:pic>
        <p:nvPicPr>
          <p:cNvPr id="6" name="Picture 8" descr="E:\DCIM\100KZ885\100_03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12776"/>
            <a:ext cx="7020780" cy="4100704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50654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66" y="527474"/>
            <a:ext cx="8334098" cy="813294"/>
          </a:xfrm>
        </p:spPr>
        <p:txBody>
          <a:bodyPr/>
          <a:lstStyle/>
          <a:p>
            <a:r>
              <a:rPr lang="en-GB" smtClean="0"/>
              <a:t>Probable Versus Remote</a:t>
            </a:r>
            <a:endParaRPr lang="en-GB" dirty="0" smtClean="0"/>
          </a:p>
        </p:txBody>
      </p:sp>
      <p:pic>
        <p:nvPicPr>
          <p:cNvPr id="11" name="Content Placeholder 10" descr="Ellas Kitchen NFBC 00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788024" y="1232756"/>
            <a:ext cx="4104456" cy="450050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6" name="Picture 5" descr="DSC003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9531" y="1196752"/>
            <a:ext cx="3996445" cy="4536504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1723391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Hazard Characterisation (1) </a:t>
            </a:r>
            <a:br>
              <a:rPr lang="en-GB" smtClean="0"/>
            </a:br>
            <a:r>
              <a:rPr lang="en-GB" smtClean="0"/>
              <a:t>Allergen Biochemistry </a:t>
            </a:r>
            <a:endParaRPr lang="en-GB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mtClean="0"/>
              <a:t>True allergens = always proteins</a:t>
            </a:r>
            <a:br>
              <a:rPr lang="en-GB" smtClean="0"/>
            </a:br>
            <a:endParaRPr lang="en-GB" smtClean="0"/>
          </a:p>
          <a:p>
            <a:r>
              <a:rPr lang="en-GB" smtClean="0"/>
              <a:t>Most allergens incredibly stable molecular structures</a:t>
            </a:r>
            <a:br>
              <a:rPr lang="en-GB" smtClean="0"/>
            </a:br>
            <a:endParaRPr lang="en-GB" smtClean="0"/>
          </a:p>
          <a:p>
            <a:r>
              <a:rPr lang="en-GB" smtClean="0"/>
              <a:t>Some resistant to processing</a:t>
            </a:r>
          </a:p>
          <a:p>
            <a:pPr lvl="1"/>
            <a:r>
              <a:rPr lang="en-GB" smtClean="0"/>
              <a:t>Heat treatment</a:t>
            </a:r>
          </a:p>
          <a:p>
            <a:pPr lvl="1"/>
            <a:r>
              <a:rPr lang="en-GB" smtClean="0"/>
              <a:t>Mechanical</a:t>
            </a:r>
          </a:p>
          <a:p>
            <a:pPr lvl="1"/>
            <a:r>
              <a:rPr lang="en-GB" smtClean="0"/>
              <a:t>Fermentation</a:t>
            </a:r>
          </a:p>
          <a:p>
            <a:pPr lvl="1"/>
            <a:r>
              <a:rPr lang="en-GB" smtClean="0"/>
              <a:t>Some rendered ‘more’ allergenic </a:t>
            </a:r>
          </a:p>
          <a:p>
            <a:pPr lvl="1"/>
            <a:endParaRPr lang="en-GB" smtClean="0"/>
          </a:p>
          <a:p>
            <a:r>
              <a:rPr lang="en-GB" smtClean="0"/>
              <a:t>Biochemistry (and matrix) influence cleaning interventions   </a:t>
            </a:r>
          </a:p>
          <a:p>
            <a:endParaRPr lang="en-GB" dirty="0" smtClean="0"/>
          </a:p>
        </p:txBody>
      </p:sp>
      <p:pic>
        <p:nvPicPr>
          <p:cNvPr id="6" name="Picture 3" descr="polyclo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0172" y="3104964"/>
            <a:ext cx="1404156" cy="1586090"/>
          </a:xfrm>
          <a:prstGeom prst="rect">
            <a:avLst/>
          </a:prstGeom>
          <a:noFill/>
          <a:ln w="19050">
            <a:solidFill>
              <a:srgbClr val="F5822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88243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Calculation Of Hazard Score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Use available numerical data to estimate severity of hazard</a:t>
            </a:r>
          </a:p>
          <a:p>
            <a:r>
              <a:rPr lang="en-GB" sz="2000" dirty="0" smtClean="0"/>
              <a:t>Potency score (derived from threshold studies)</a:t>
            </a:r>
          </a:p>
          <a:p>
            <a:r>
              <a:rPr lang="en-GB" sz="2000" dirty="0" smtClean="0"/>
              <a:t>Allergenic protein content (%)</a:t>
            </a:r>
          </a:p>
          <a:p>
            <a:r>
              <a:rPr lang="en-GB" sz="2000" dirty="0" smtClean="0"/>
              <a:t>Physical form score </a:t>
            </a:r>
          </a:p>
          <a:p>
            <a:pPr lvl="1"/>
            <a:r>
              <a:rPr lang="en-GB" sz="1800" dirty="0" smtClean="0"/>
              <a:t>Measure of dilution potential  through processing</a:t>
            </a:r>
          </a:p>
          <a:p>
            <a:pPr lvl="1"/>
            <a:r>
              <a:rPr lang="en-GB" sz="1800" dirty="0" smtClean="0"/>
              <a:t>Liquid, powder, particulate, highly processed etc.</a:t>
            </a:r>
          </a:p>
          <a:p>
            <a:r>
              <a:rPr lang="en-GB" sz="2200" dirty="0" smtClean="0"/>
              <a:t>Amount consumer may be exposed to</a:t>
            </a:r>
            <a:endParaRPr lang="en-GB" dirty="0" smtClean="0"/>
          </a:p>
          <a:p>
            <a:r>
              <a:rPr lang="en-GB" sz="2000" b="1" dirty="0" smtClean="0"/>
              <a:t>Reliable tool for risk assessment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965" y="4830833"/>
            <a:ext cx="8100900" cy="1046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u="sng" dirty="0" smtClean="0">
                <a:solidFill>
                  <a:prstClr val="black"/>
                </a:solidFill>
              </a:rPr>
              <a:t>Calculation of Hazard Score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500" dirty="0" smtClean="0">
                <a:solidFill>
                  <a:prstClr val="black"/>
                </a:solidFill>
              </a:rPr>
              <a:t>Hazard Score = Potency Score x </a:t>
            </a:r>
            <a:r>
              <a:rPr lang="en-GB" sz="1500" dirty="0">
                <a:solidFill>
                  <a:prstClr val="black"/>
                </a:solidFill>
              </a:rPr>
              <a:t>Allergenic Protein Concentration </a:t>
            </a:r>
            <a:r>
              <a:rPr lang="en-GB" sz="1500" dirty="0" smtClean="0">
                <a:solidFill>
                  <a:prstClr val="black"/>
                </a:solidFill>
              </a:rPr>
              <a:t>x Physical Form 	          x Amount consumer may be exposed to</a:t>
            </a:r>
            <a:endParaRPr lang="en-GB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119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Hazard Ratings And Associated Actions </a:t>
            </a:r>
            <a:endParaRPr lang="en-GB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1600" y="1592796"/>
            <a:ext cx="7344816" cy="4144705"/>
          </a:xfrm>
        </p:spPr>
      </p:pic>
    </p:spTree>
    <p:extLst>
      <p:ext uri="{BB962C8B-B14F-4D97-AF65-F5344CB8AC3E}">
        <p14:creationId xmlns:p14="http://schemas.microsoft.com/office/powerpoint/2010/main" val="58829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Output From Risk Assessment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3796" y="1304764"/>
            <a:ext cx="8273824" cy="450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1260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Control Measures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Identify existing control measures</a:t>
            </a:r>
          </a:p>
          <a:p>
            <a:pPr lvl="1"/>
            <a:r>
              <a:rPr lang="en-GB" dirty="0" smtClean="0"/>
              <a:t>Are they sufficient at reducing or eliminating the risk?</a:t>
            </a:r>
          </a:p>
          <a:p>
            <a:pPr lvl="1"/>
            <a:r>
              <a:rPr lang="en-GB" dirty="0" smtClean="0"/>
              <a:t>Control must be validated</a:t>
            </a:r>
          </a:p>
          <a:p>
            <a:pPr lvl="1"/>
            <a:r>
              <a:rPr lang="en-GB" dirty="0" smtClean="0"/>
              <a:t>If not sufficient, can they be improved?</a:t>
            </a:r>
          </a:p>
          <a:p>
            <a:pPr lvl="1"/>
            <a:r>
              <a:rPr lang="en-GB" dirty="0" smtClean="0"/>
              <a:t>Re-validate</a:t>
            </a:r>
          </a:p>
          <a:p>
            <a:pPr marL="254250" lvl="1" indent="0">
              <a:buNone/>
            </a:pPr>
            <a:endParaRPr lang="en-GB" dirty="0" smtClean="0"/>
          </a:p>
          <a:p>
            <a:r>
              <a:rPr lang="en-GB" dirty="0" smtClean="0"/>
              <a:t>Examples of controls</a:t>
            </a:r>
          </a:p>
          <a:p>
            <a:pPr lvl="1"/>
            <a:r>
              <a:rPr lang="en-GB" dirty="0" smtClean="0"/>
              <a:t>Planned production scheduling</a:t>
            </a:r>
          </a:p>
          <a:p>
            <a:pPr lvl="1"/>
            <a:r>
              <a:rPr lang="en-GB" dirty="0" smtClean="0"/>
              <a:t>Physical barriers</a:t>
            </a:r>
          </a:p>
          <a:p>
            <a:pPr lvl="1"/>
            <a:r>
              <a:rPr lang="en-GB" dirty="0" smtClean="0"/>
              <a:t>Dedicated equipment, lines and storage </a:t>
            </a:r>
          </a:p>
          <a:p>
            <a:pPr lvl="1"/>
            <a:r>
              <a:rPr lang="en-GB" dirty="0" smtClean="0"/>
              <a:t>Cleaning</a:t>
            </a:r>
          </a:p>
          <a:p>
            <a:pPr lvl="1"/>
            <a:r>
              <a:rPr lang="en-GB" dirty="0" smtClean="0"/>
              <a:t>Training</a:t>
            </a:r>
          </a:p>
          <a:p>
            <a:pPr marL="25425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160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 dirty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mtClean="0"/>
              <a:t>Regulatory and Standards Expect Risk assessment</a:t>
            </a:r>
          </a:p>
          <a:p>
            <a:endParaRPr lang="en-GB" smtClean="0"/>
          </a:p>
          <a:p>
            <a:r>
              <a:rPr lang="en-GB" smtClean="0"/>
              <a:t>Risk from Intentional and Unintentional presence</a:t>
            </a:r>
          </a:p>
          <a:p>
            <a:endParaRPr lang="en-GB" smtClean="0"/>
          </a:p>
          <a:p>
            <a:r>
              <a:rPr lang="en-GB" smtClean="0"/>
              <a:t>Start your risk assessment with allergen mapping</a:t>
            </a:r>
            <a:br>
              <a:rPr lang="en-GB" smtClean="0"/>
            </a:br>
            <a:endParaRPr lang="en-GB" smtClean="0"/>
          </a:p>
          <a:p>
            <a:r>
              <a:rPr lang="en-GB" smtClean="0"/>
              <a:t>Determine probability of occurrence</a:t>
            </a:r>
            <a:br>
              <a:rPr lang="en-GB" smtClean="0"/>
            </a:br>
            <a:endParaRPr lang="en-GB" smtClean="0"/>
          </a:p>
          <a:p>
            <a:r>
              <a:rPr lang="en-GB" smtClean="0"/>
              <a:t>Identify risk and characterise associated hazard</a:t>
            </a:r>
          </a:p>
          <a:p>
            <a:endParaRPr lang="en-GB" smtClean="0"/>
          </a:p>
          <a:p>
            <a:r>
              <a:rPr lang="en-GB" smtClean="0"/>
              <a:t>Next Step  - Validation of Controls</a:t>
            </a:r>
            <a:br>
              <a:rPr lang="en-GB" smtClean="0"/>
            </a:b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553534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SSL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SSL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SSL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SSL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SSL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6362</TotalTime>
  <Words>1639</Words>
  <Application>Microsoft Office PowerPoint</Application>
  <PresentationFormat>On-screen Show (4:3)</PresentationFormat>
  <Paragraphs>249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Times</vt:lpstr>
      <vt:lpstr>Verdana</vt:lpstr>
      <vt:lpstr>Calibri</vt:lpstr>
      <vt:lpstr>Office Theme</vt:lpstr>
      <vt:lpstr>6_Office Theme</vt:lpstr>
      <vt:lpstr>7_Office Theme</vt:lpstr>
      <vt:lpstr>8_Office Theme</vt:lpstr>
      <vt:lpstr>9_Office Theme</vt:lpstr>
      <vt:lpstr>Quantitative Allergen Risk Assessment  </vt:lpstr>
      <vt:lpstr>1169/2011 Voluntary  Particulars </vt:lpstr>
      <vt:lpstr>Hierarchy of Allergen Risks</vt:lpstr>
      <vt:lpstr>Conventional Risk Assessment - Definitions  (HSE 2009)</vt:lpstr>
      <vt:lpstr>Can We Apply To Allergen Risk Assessment?</vt:lpstr>
      <vt:lpstr>Pure HACCP Based Management Approach</vt:lpstr>
      <vt:lpstr>FSA Allergen Incidents</vt:lpstr>
      <vt:lpstr>So How Do We Move Forward? </vt:lpstr>
      <vt:lpstr>Allergen Mapping Level 1 Ingredient Matrix</vt:lpstr>
      <vt:lpstr>Allergen Mapping Level 2 – Recipe Matrix</vt:lpstr>
      <vt:lpstr>Allergen Mapping Level 3</vt:lpstr>
      <vt:lpstr>Process Flow</vt:lpstr>
      <vt:lpstr>Environmental</vt:lpstr>
      <vt:lpstr>Production </vt:lpstr>
      <vt:lpstr>People</vt:lpstr>
      <vt:lpstr>Probable Versus Remote</vt:lpstr>
      <vt:lpstr>Hazard Characterisation (1)  Allergen Biochemistry </vt:lpstr>
      <vt:lpstr>Calculation Of Hazard Score</vt:lpstr>
      <vt:lpstr>Hazard Ratings And Associated Actions </vt:lpstr>
      <vt:lpstr>Output From Risk Assessment</vt:lpstr>
      <vt:lpstr>Control Measures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Tom Boon</dc:creator>
  <cp:lastModifiedBy>Flanagan, Simon</cp:lastModifiedBy>
  <cp:revision>388</cp:revision>
  <dcterms:created xsi:type="dcterms:W3CDTF">2011-02-16T16:33:40Z</dcterms:created>
  <dcterms:modified xsi:type="dcterms:W3CDTF">2015-08-13T15:29:15Z</dcterms:modified>
</cp:coreProperties>
</file>