
<file path=[Content_Types].xml><?xml version="1.0" encoding="utf-8"?>
<Types xmlns="http://schemas.openxmlformats.org/package/2006/content-types">
  <Default Extension="png" ContentType="image/png"/>
  <Default Extension="mpg" ContentType="video/mpe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11" r:id="rId1"/>
  </p:sldMasterIdLst>
  <p:notesMasterIdLst>
    <p:notesMasterId r:id="rId54"/>
  </p:notesMasterIdLst>
  <p:handoutMasterIdLst>
    <p:handoutMasterId r:id="rId55"/>
  </p:handoutMasterIdLst>
  <p:sldIdLst>
    <p:sldId id="256" r:id="rId2"/>
    <p:sldId id="419" r:id="rId3"/>
    <p:sldId id="420" r:id="rId4"/>
    <p:sldId id="421" r:id="rId5"/>
    <p:sldId id="423" r:id="rId6"/>
    <p:sldId id="395" r:id="rId7"/>
    <p:sldId id="396" r:id="rId8"/>
    <p:sldId id="397" r:id="rId9"/>
    <p:sldId id="398" r:id="rId10"/>
    <p:sldId id="368" r:id="rId11"/>
    <p:sldId id="369" r:id="rId12"/>
    <p:sldId id="458" r:id="rId13"/>
    <p:sldId id="442" r:id="rId14"/>
    <p:sldId id="446" r:id="rId15"/>
    <p:sldId id="309" r:id="rId16"/>
    <p:sldId id="338" r:id="rId17"/>
    <p:sldId id="337" r:id="rId18"/>
    <p:sldId id="394" r:id="rId19"/>
    <p:sldId id="400" r:id="rId20"/>
    <p:sldId id="401" r:id="rId21"/>
    <p:sldId id="415" r:id="rId22"/>
    <p:sldId id="462" r:id="rId23"/>
    <p:sldId id="457" r:id="rId24"/>
    <p:sldId id="416" r:id="rId25"/>
    <p:sldId id="381" r:id="rId26"/>
    <p:sldId id="403" r:id="rId27"/>
    <p:sldId id="404" r:id="rId28"/>
    <p:sldId id="448" r:id="rId29"/>
    <p:sldId id="414" r:id="rId30"/>
    <p:sldId id="410" r:id="rId31"/>
    <p:sldId id="449" r:id="rId32"/>
    <p:sldId id="425" r:id="rId33"/>
    <p:sldId id="426" r:id="rId34"/>
    <p:sldId id="463" r:id="rId35"/>
    <p:sldId id="427" r:id="rId36"/>
    <p:sldId id="451" r:id="rId37"/>
    <p:sldId id="439" r:id="rId38"/>
    <p:sldId id="450" r:id="rId39"/>
    <p:sldId id="429" r:id="rId40"/>
    <p:sldId id="430" r:id="rId41"/>
    <p:sldId id="431" r:id="rId42"/>
    <p:sldId id="437" r:id="rId43"/>
    <p:sldId id="438" r:id="rId44"/>
    <p:sldId id="453" r:id="rId45"/>
    <p:sldId id="459" r:id="rId46"/>
    <p:sldId id="461" r:id="rId47"/>
    <p:sldId id="460" r:id="rId48"/>
    <p:sldId id="330" r:id="rId49"/>
    <p:sldId id="387" r:id="rId50"/>
    <p:sldId id="452" r:id="rId51"/>
    <p:sldId id="276" r:id="rId52"/>
    <p:sldId id="307" r:id="rId53"/>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73C0"/>
    <a:srgbClr val="145CAA"/>
    <a:srgbClr val="873885"/>
    <a:srgbClr val="26939C"/>
    <a:srgbClr val="064413"/>
    <a:srgbClr val="1D4575"/>
    <a:srgbClr val="4B4B4B"/>
    <a:srgbClr val="C6005C"/>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91" autoAdjust="0"/>
    <p:restoredTop sz="98294" autoAdjust="0"/>
  </p:normalViewPr>
  <p:slideViewPr>
    <p:cSldViewPr>
      <p:cViewPr varScale="1">
        <p:scale>
          <a:sx n="79" d="100"/>
          <a:sy n="79" d="100"/>
        </p:scale>
        <p:origin x="-240" y="-90"/>
      </p:cViewPr>
      <p:guideLst>
        <p:guide orient="horz" pos="1162"/>
        <p:guide orient="horz" pos="3838"/>
        <p:guide orient="horz" pos="890"/>
        <p:guide orient="horz" pos="4174"/>
        <p:guide orient="horz" pos="210"/>
        <p:guide orient="horz" pos="1298"/>
        <p:guide pos="5420"/>
        <p:guide pos="340"/>
      </p:guideLst>
    </p:cSldViewPr>
  </p:slideViewPr>
  <p:outlineViewPr>
    <p:cViewPr>
      <p:scale>
        <a:sx n="33" d="100"/>
        <a:sy n="33" d="100"/>
      </p:scale>
      <p:origin x="0" y="944"/>
    </p:cViewPr>
  </p:outlineViewPr>
  <p:notesTextViewPr>
    <p:cViewPr>
      <p:scale>
        <a:sx n="100" d="100"/>
        <a:sy n="100" d="100"/>
      </p:scale>
      <p:origin x="0" y="0"/>
    </p:cViewPr>
  </p:notesTextViewPr>
  <p:sorterViewPr>
    <p:cViewPr>
      <p:scale>
        <a:sx n="72" d="100"/>
        <a:sy n="72" d="100"/>
      </p:scale>
      <p:origin x="0" y="1920"/>
    </p:cViewPr>
  </p:sorterViewPr>
  <p:notesViewPr>
    <p:cSldViewPr>
      <p:cViewPr varScale="1">
        <p:scale>
          <a:sx n="70" d="100"/>
          <a:sy n="70" d="100"/>
        </p:scale>
        <p:origin x="-329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silviocuria:Downloads:Enzyme%20recycling.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Macintosh%20HD:Users:silviocuria:Downloads:Enzyme%20recycling.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Macintosh%20HD:Users:silviocuria:Downloads:Enzyme%20recycling.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scatterChart>
        <c:scatterStyle val="lineMarker"/>
        <c:varyColors val="0"/>
        <c:ser>
          <c:idx val="0"/>
          <c:order val="0"/>
          <c:tx>
            <c:v>OLD</c:v>
          </c:tx>
          <c:spPr>
            <a:ln w="25400">
              <a:noFill/>
            </a:ln>
          </c:spPr>
          <c:errBars>
            <c:errDir val="y"/>
            <c:errBarType val="both"/>
            <c:errValType val="cust"/>
            <c:noEndCap val="0"/>
            <c:plus>
              <c:numRef>
                <c:f>Sheet1!$D$15:$D$19</c:f>
                <c:numCache>
                  <c:formatCode>General</c:formatCode>
                  <c:ptCount val="5"/>
                  <c:pt idx="0">
                    <c:v>0</c:v>
                  </c:pt>
                  <c:pt idx="1">
                    <c:v>1.3090333546024691</c:v>
                  </c:pt>
                  <c:pt idx="2">
                    <c:v>1.5185798176338769</c:v>
                  </c:pt>
                  <c:pt idx="3">
                    <c:v>1.1031300601889731</c:v>
                  </c:pt>
                  <c:pt idx="4">
                    <c:v>0.94832734142410302</c:v>
                  </c:pt>
                </c:numCache>
              </c:numRef>
            </c:plus>
            <c:minus>
              <c:numRef>
                <c:f>Sheet1!$D$15:$D$19</c:f>
                <c:numCache>
                  <c:formatCode>General</c:formatCode>
                  <c:ptCount val="5"/>
                  <c:pt idx="0">
                    <c:v>0</c:v>
                  </c:pt>
                  <c:pt idx="1">
                    <c:v>1.3090333546024691</c:v>
                  </c:pt>
                  <c:pt idx="2">
                    <c:v>1.5185798176338769</c:v>
                  </c:pt>
                  <c:pt idx="3">
                    <c:v>1.1031300601889731</c:v>
                  </c:pt>
                  <c:pt idx="4">
                    <c:v>0.94832734142410302</c:v>
                  </c:pt>
                </c:numCache>
              </c:numRef>
            </c:minus>
          </c:errBars>
          <c:xVal>
            <c:numRef>
              <c:f>Sheet1!$A$15:$A$19</c:f>
              <c:numCache>
                <c:formatCode>General</c:formatCode>
                <c:ptCount val="5"/>
                <c:pt idx="0">
                  <c:v>0</c:v>
                </c:pt>
                <c:pt idx="1">
                  <c:v>1</c:v>
                </c:pt>
                <c:pt idx="2">
                  <c:v>3</c:v>
                </c:pt>
                <c:pt idx="3">
                  <c:v>5</c:v>
                </c:pt>
                <c:pt idx="4">
                  <c:v>24</c:v>
                </c:pt>
              </c:numCache>
            </c:numRef>
          </c:xVal>
          <c:yVal>
            <c:numRef>
              <c:f>Sheet1!$B$15:$B$19</c:f>
              <c:numCache>
                <c:formatCode>General</c:formatCode>
                <c:ptCount val="5"/>
                <c:pt idx="0">
                  <c:v>0</c:v>
                </c:pt>
                <c:pt idx="1">
                  <c:v>94.267836747990586</c:v>
                </c:pt>
                <c:pt idx="2">
                  <c:v>96.66657023314184</c:v>
                </c:pt>
                <c:pt idx="3">
                  <c:v>97.009291681233705</c:v>
                </c:pt>
                <c:pt idx="4">
                  <c:v>97.431177699412601</c:v>
                </c:pt>
              </c:numCache>
            </c:numRef>
          </c:yVal>
          <c:smooth val="0"/>
        </c:ser>
        <c:dLbls>
          <c:showLegendKey val="0"/>
          <c:showVal val="0"/>
          <c:showCatName val="0"/>
          <c:showSerName val="0"/>
          <c:showPercent val="0"/>
          <c:showBubbleSize val="0"/>
        </c:dLbls>
        <c:axId val="83330176"/>
        <c:axId val="83330752"/>
      </c:scatterChart>
      <c:valAx>
        <c:axId val="83330176"/>
        <c:scaling>
          <c:orientation val="minMax"/>
        </c:scaling>
        <c:delete val="0"/>
        <c:axPos val="b"/>
        <c:title>
          <c:tx>
            <c:rich>
              <a:bodyPr/>
              <a:lstStyle/>
              <a:p>
                <a:pPr>
                  <a:defRPr sz="1600"/>
                </a:pPr>
                <a:r>
                  <a:rPr lang="it-IT" sz="1600"/>
                  <a:t>Time (h)</a:t>
                </a:r>
              </a:p>
            </c:rich>
          </c:tx>
          <c:overlay val="0"/>
        </c:title>
        <c:numFmt formatCode="General" sourceLinked="1"/>
        <c:majorTickMark val="out"/>
        <c:minorTickMark val="none"/>
        <c:tickLblPos val="nextTo"/>
        <c:txPr>
          <a:bodyPr/>
          <a:lstStyle/>
          <a:p>
            <a:pPr>
              <a:defRPr sz="1400"/>
            </a:pPr>
            <a:endParaRPr lang="en-US"/>
          </a:p>
        </c:txPr>
        <c:crossAx val="83330752"/>
        <c:crosses val="autoZero"/>
        <c:crossBetween val="midCat"/>
      </c:valAx>
      <c:valAx>
        <c:axId val="83330752"/>
        <c:scaling>
          <c:orientation val="minMax"/>
          <c:max val="100"/>
          <c:min val="0"/>
        </c:scaling>
        <c:delete val="0"/>
        <c:axPos val="l"/>
        <c:title>
          <c:tx>
            <c:rich>
              <a:bodyPr rot="-5400000" vert="horz"/>
              <a:lstStyle/>
              <a:p>
                <a:pPr>
                  <a:defRPr sz="1600"/>
                </a:pPr>
                <a:r>
                  <a:rPr lang="it-IT" sz="1600"/>
                  <a:t>Conversion (%)</a:t>
                </a:r>
              </a:p>
            </c:rich>
          </c:tx>
          <c:overlay val="0"/>
        </c:title>
        <c:numFmt formatCode="General" sourceLinked="1"/>
        <c:majorTickMark val="out"/>
        <c:minorTickMark val="none"/>
        <c:tickLblPos val="nextTo"/>
        <c:txPr>
          <a:bodyPr/>
          <a:lstStyle/>
          <a:p>
            <a:pPr>
              <a:defRPr sz="1400"/>
            </a:pPr>
            <a:endParaRPr lang="en-US"/>
          </a:p>
        </c:txPr>
        <c:crossAx val="83330176"/>
        <c:crosses val="autoZero"/>
        <c:crossBetween val="midCat"/>
      </c:valAx>
      <c:spPr>
        <a:noFill/>
        <a:ln w="25400">
          <a:noFill/>
        </a:ln>
      </c:spPr>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v>OLD</c:v>
          </c:tx>
          <c:spPr>
            <a:ln w="25400">
              <a:noFill/>
            </a:ln>
          </c:spPr>
          <c:errBars>
            <c:errDir val="y"/>
            <c:errBarType val="both"/>
            <c:errValType val="cust"/>
            <c:noEndCap val="0"/>
            <c:plus>
              <c:numRef>
                <c:f>Sheet1!$D$15:$D$19</c:f>
                <c:numCache>
                  <c:formatCode>General</c:formatCode>
                  <c:ptCount val="5"/>
                  <c:pt idx="0">
                    <c:v>0</c:v>
                  </c:pt>
                  <c:pt idx="1">
                    <c:v>1.3090333546024691</c:v>
                  </c:pt>
                  <c:pt idx="2">
                    <c:v>1.5185798176338769</c:v>
                  </c:pt>
                  <c:pt idx="3">
                    <c:v>1.1031300601889731</c:v>
                  </c:pt>
                  <c:pt idx="4">
                    <c:v>0.94832734142410302</c:v>
                  </c:pt>
                </c:numCache>
              </c:numRef>
            </c:plus>
            <c:minus>
              <c:numRef>
                <c:f>Sheet1!$D$15:$D$19</c:f>
                <c:numCache>
                  <c:formatCode>General</c:formatCode>
                  <c:ptCount val="5"/>
                  <c:pt idx="0">
                    <c:v>0</c:v>
                  </c:pt>
                  <c:pt idx="1">
                    <c:v>1.3090333546024691</c:v>
                  </c:pt>
                  <c:pt idx="2">
                    <c:v>1.5185798176338769</c:v>
                  </c:pt>
                  <c:pt idx="3">
                    <c:v>1.1031300601889731</c:v>
                  </c:pt>
                  <c:pt idx="4">
                    <c:v>0.94832734142410302</c:v>
                  </c:pt>
                </c:numCache>
              </c:numRef>
            </c:minus>
          </c:errBars>
          <c:xVal>
            <c:numRef>
              <c:f>Sheet1!$A$15:$A$19</c:f>
              <c:numCache>
                <c:formatCode>General</c:formatCode>
                <c:ptCount val="5"/>
                <c:pt idx="0">
                  <c:v>0</c:v>
                </c:pt>
                <c:pt idx="1">
                  <c:v>1</c:v>
                </c:pt>
                <c:pt idx="2">
                  <c:v>3</c:v>
                </c:pt>
                <c:pt idx="3">
                  <c:v>5</c:v>
                </c:pt>
                <c:pt idx="4">
                  <c:v>24</c:v>
                </c:pt>
              </c:numCache>
            </c:numRef>
          </c:xVal>
          <c:yVal>
            <c:numRef>
              <c:f>Sheet1!$B$15:$B$19</c:f>
              <c:numCache>
                <c:formatCode>General</c:formatCode>
                <c:ptCount val="5"/>
                <c:pt idx="0">
                  <c:v>0</c:v>
                </c:pt>
                <c:pt idx="1">
                  <c:v>94.267836747990586</c:v>
                </c:pt>
                <c:pt idx="2">
                  <c:v>96.666570233141798</c:v>
                </c:pt>
                <c:pt idx="3">
                  <c:v>97.009291681233705</c:v>
                </c:pt>
                <c:pt idx="4">
                  <c:v>97.431177699412601</c:v>
                </c:pt>
              </c:numCache>
            </c:numRef>
          </c:yVal>
          <c:smooth val="0"/>
        </c:ser>
        <c:ser>
          <c:idx val="1"/>
          <c:order val="1"/>
          <c:tx>
            <c:v>NEW</c:v>
          </c:tx>
          <c:spPr>
            <a:ln w="25400">
              <a:noFill/>
            </a:ln>
          </c:spPr>
          <c:marker>
            <c:spPr>
              <a:solidFill>
                <a:srgbClr val="FF0000"/>
              </a:solidFill>
            </c:spPr>
          </c:marker>
          <c:errBars>
            <c:errDir val="y"/>
            <c:errBarType val="both"/>
            <c:errValType val="fixedVal"/>
            <c:noEndCap val="0"/>
            <c:val val="1"/>
          </c:errBars>
          <c:xVal>
            <c:numRef>
              <c:f>Sheet1!$A$15:$A$19</c:f>
              <c:numCache>
                <c:formatCode>General</c:formatCode>
                <c:ptCount val="5"/>
                <c:pt idx="0">
                  <c:v>0</c:v>
                </c:pt>
                <c:pt idx="1">
                  <c:v>1</c:v>
                </c:pt>
                <c:pt idx="2">
                  <c:v>3</c:v>
                </c:pt>
                <c:pt idx="3">
                  <c:v>5</c:v>
                </c:pt>
                <c:pt idx="4">
                  <c:v>24</c:v>
                </c:pt>
              </c:numCache>
            </c:numRef>
          </c:xVal>
          <c:yVal>
            <c:numRef>
              <c:f>Sheet1!$C$15:$C$19</c:f>
              <c:numCache>
                <c:formatCode>General</c:formatCode>
                <c:ptCount val="5"/>
                <c:pt idx="0">
                  <c:v>0</c:v>
                </c:pt>
                <c:pt idx="1">
                  <c:v>96.786366461841766</c:v>
                </c:pt>
                <c:pt idx="2">
                  <c:v>98.554214831576374</c:v>
                </c:pt>
                <c:pt idx="3">
                  <c:v>97.975259080929035</c:v>
                </c:pt>
                <c:pt idx="4">
                  <c:v>97.135104614523499</c:v>
                </c:pt>
              </c:numCache>
            </c:numRef>
          </c:yVal>
          <c:smooth val="0"/>
        </c:ser>
        <c:dLbls>
          <c:showLegendKey val="0"/>
          <c:showVal val="0"/>
          <c:showCatName val="0"/>
          <c:showSerName val="0"/>
          <c:showPercent val="0"/>
          <c:showBubbleSize val="0"/>
        </c:dLbls>
        <c:axId val="83333632"/>
        <c:axId val="83334208"/>
      </c:scatterChart>
      <c:valAx>
        <c:axId val="83333632"/>
        <c:scaling>
          <c:orientation val="minMax"/>
        </c:scaling>
        <c:delete val="0"/>
        <c:axPos val="b"/>
        <c:title>
          <c:tx>
            <c:rich>
              <a:bodyPr/>
              <a:lstStyle/>
              <a:p>
                <a:pPr>
                  <a:defRPr sz="1600"/>
                </a:pPr>
                <a:r>
                  <a:rPr lang="it-IT" sz="1600"/>
                  <a:t>Time (h)</a:t>
                </a:r>
              </a:p>
            </c:rich>
          </c:tx>
          <c:overlay val="0"/>
        </c:title>
        <c:numFmt formatCode="General" sourceLinked="1"/>
        <c:majorTickMark val="out"/>
        <c:minorTickMark val="none"/>
        <c:tickLblPos val="nextTo"/>
        <c:txPr>
          <a:bodyPr/>
          <a:lstStyle/>
          <a:p>
            <a:pPr>
              <a:defRPr sz="1400"/>
            </a:pPr>
            <a:endParaRPr lang="en-US"/>
          </a:p>
        </c:txPr>
        <c:crossAx val="83334208"/>
        <c:crosses val="autoZero"/>
        <c:crossBetween val="midCat"/>
      </c:valAx>
      <c:valAx>
        <c:axId val="83334208"/>
        <c:scaling>
          <c:orientation val="minMax"/>
          <c:max val="100"/>
          <c:min val="0"/>
        </c:scaling>
        <c:delete val="0"/>
        <c:axPos val="l"/>
        <c:title>
          <c:tx>
            <c:rich>
              <a:bodyPr rot="-5400000" vert="horz"/>
              <a:lstStyle/>
              <a:p>
                <a:pPr>
                  <a:defRPr sz="1600"/>
                </a:pPr>
                <a:r>
                  <a:rPr lang="it-IT" sz="1600"/>
                  <a:t>Conversion (%)</a:t>
                </a:r>
              </a:p>
            </c:rich>
          </c:tx>
          <c:overlay val="0"/>
        </c:title>
        <c:numFmt formatCode="General" sourceLinked="1"/>
        <c:majorTickMark val="out"/>
        <c:minorTickMark val="none"/>
        <c:tickLblPos val="nextTo"/>
        <c:txPr>
          <a:bodyPr/>
          <a:lstStyle/>
          <a:p>
            <a:pPr>
              <a:defRPr sz="1400"/>
            </a:pPr>
            <a:endParaRPr lang="en-US"/>
          </a:p>
        </c:txPr>
        <c:crossAx val="83333632"/>
        <c:crosses val="autoZero"/>
        <c:crossBetween val="midCat"/>
      </c:valAx>
      <c:spPr>
        <a:noFill/>
        <a:ln w="25400">
          <a:noFill/>
        </a:ln>
      </c:spPr>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v>OLD</c:v>
          </c:tx>
          <c:spPr>
            <a:ln w="25400">
              <a:noFill/>
            </a:ln>
          </c:spPr>
          <c:errBars>
            <c:errDir val="y"/>
            <c:errBarType val="both"/>
            <c:errValType val="cust"/>
            <c:noEndCap val="0"/>
            <c:plus>
              <c:numRef>
                <c:f>Sheet1!$D$15:$D$19</c:f>
                <c:numCache>
                  <c:formatCode>General</c:formatCode>
                  <c:ptCount val="5"/>
                  <c:pt idx="0">
                    <c:v>0</c:v>
                  </c:pt>
                  <c:pt idx="1">
                    <c:v>1.3090333546024691</c:v>
                  </c:pt>
                  <c:pt idx="2">
                    <c:v>1.5185798176338769</c:v>
                  </c:pt>
                  <c:pt idx="3">
                    <c:v>1.1031300601889731</c:v>
                  </c:pt>
                  <c:pt idx="4">
                    <c:v>0.94832734142410302</c:v>
                  </c:pt>
                </c:numCache>
              </c:numRef>
            </c:plus>
            <c:minus>
              <c:numRef>
                <c:f>Sheet1!$D$15:$D$19</c:f>
                <c:numCache>
                  <c:formatCode>General</c:formatCode>
                  <c:ptCount val="5"/>
                  <c:pt idx="0">
                    <c:v>0</c:v>
                  </c:pt>
                  <c:pt idx="1">
                    <c:v>1.3090333546024691</c:v>
                  </c:pt>
                  <c:pt idx="2">
                    <c:v>1.5185798176338769</c:v>
                  </c:pt>
                  <c:pt idx="3">
                    <c:v>1.1031300601889731</c:v>
                  </c:pt>
                  <c:pt idx="4">
                    <c:v>0.94832734142410302</c:v>
                  </c:pt>
                </c:numCache>
              </c:numRef>
            </c:minus>
          </c:errBars>
          <c:xVal>
            <c:numRef>
              <c:f>Sheet1!$A$15:$A$19</c:f>
              <c:numCache>
                <c:formatCode>General</c:formatCode>
                <c:ptCount val="5"/>
                <c:pt idx="0">
                  <c:v>0</c:v>
                </c:pt>
                <c:pt idx="1">
                  <c:v>1</c:v>
                </c:pt>
                <c:pt idx="2">
                  <c:v>3</c:v>
                </c:pt>
                <c:pt idx="3">
                  <c:v>5</c:v>
                </c:pt>
                <c:pt idx="4">
                  <c:v>24</c:v>
                </c:pt>
              </c:numCache>
            </c:numRef>
          </c:xVal>
          <c:yVal>
            <c:numRef>
              <c:f>Sheet1!$B$15:$B$19</c:f>
              <c:numCache>
                <c:formatCode>General</c:formatCode>
                <c:ptCount val="5"/>
                <c:pt idx="0">
                  <c:v>0</c:v>
                </c:pt>
                <c:pt idx="1">
                  <c:v>94.267836747990586</c:v>
                </c:pt>
                <c:pt idx="2">
                  <c:v>96.666570233141826</c:v>
                </c:pt>
                <c:pt idx="3">
                  <c:v>97.009291681233705</c:v>
                </c:pt>
                <c:pt idx="4">
                  <c:v>97.431177699412601</c:v>
                </c:pt>
              </c:numCache>
            </c:numRef>
          </c:yVal>
          <c:smooth val="0"/>
        </c:ser>
        <c:ser>
          <c:idx val="1"/>
          <c:order val="1"/>
          <c:tx>
            <c:v>NEW</c:v>
          </c:tx>
          <c:spPr>
            <a:ln w="25400">
              <a:noFill/>
            </a:ln>
          </c:spPr>
          <c:marker>
            <c:spPr>
              <a:solidFill>
                <a:srgbClr val="FF0000"/>
              </a:solidFill>
            </c:spPr>
          </c:marker>
          <c:errBars>
            <c:errDir val="y"/>
            <c:errBarType val="both"/>
            <c:errValType val="fixedVal"/>
            <c:noEndCap val="0"/>
            <c:val val="1"/>
          </c:errBars>
          <c:xVal>
            <c:numRef>
              <c:f>Sheet1!$A$15:$A$19</c:f>
              <c:numCache>
                <c:formatCode>General</c:formatCode>
                <c:ptCount val="5"/>
                <c:pt idx="0">
                  <c:v>0</c:v>
                </c:pt>
                <c:pt idx="1">
                  <c:v>1</c:v>
                </c:pt>
                <c:pt idx="2">
                  <c:v>3</c:v>
                </c:pt>
                <c:pt idx="3">
                  <c:v>5</c:v>
                </c:pt>
                <c:pt idx="4">
                  <c:v>24</c:v>
                </c:pt>
              </c:numCache>
            </c:numRef>
          </c:xVal>
          <c:yVal>
            <c:numRef>
              <c:f>Sheet1!$C$15:$C$19</c:f>
              <c:numCache>
                <c:formatCode>General</c:formatCode>
                <c:ptCount val="5"/>
                <c:pt idx="0">
                  <c:v>0</c:v>
                </c:pt>
                <c:pt idx="1">
                  <c:v>96.786366461841766</c:v>
                </c:pt>
                <c:pt idx="2">
                  <c:v>98.554214831576374</c:v>
                </c:pt>
                <c:pt idx="3">
                  <c:v>97.975259080929035</c:v>
                </c:pt>
                <c:pt idx="4">
                  <c:v>97.135104614523499</c:v>
                </c:pt>
              </c:numCache>
            </c:numRef>
          </c:yVal>
          <c:smooth val="0"/>
        </c:ser>
        <c:ser>
          <c:idx val="2"/>
          <c:order val="2"/>
          <c:spPr>
            <a:ln w="47625">
              <a:noFill/>
            </a:ln>
          </c:spPr>
          <c:xVal>
            <c:numRef>
              <c:f>Sheet3!$A$12:$A$16</c:f>
              <c:numCache>
                <c:formatCode>General</c:formatCode>
                <c:ptCount val="5"/>
                <c:pt idx="0">
                  <c:v>0</c:v>
                </c:pt>
                <c:pt idx="1">
                  <c:v>1</c:v>
                </c:pt>
                <c:pt idx="2">
                  <c:v>3</c:v>
                </c:pt>
                <c:pt idx="3">
                  <c:v>5</c:v>
                </c:pt>
                <c:pt idx="4">
                  <c:v>24</c:v>
                </c:pt>
              </c:numCache>
            </c:numRef>
          </c:xVal>
          <c:yVal>
            <c:numRef>
              <c:f>Sheet3!$B$12:$B$16</c:f>
              <c:numCache>
                <c:formatCode>General</c:formatCode>
                <c:ptCount val="5"/>
                <c:pt idx="0">
                  <c:v>0</c:v>
                </c:pt>
                <c:pt idx="1">
                  <c:v>44.751381215469593</c:v>
                </c:pt>
                <c:pt idx="2">
                  <c:v>45.652173913043477</c:v>
                </c:pt>
                <c:pt idx="3">
                  <c:v>48.979591836734699</c:v>
                </c:pt>
                <c:pt idx="4">
                  <c:v>53.271028037383182</c:v>
                </c:pt>
              </c:numCache>
            </c:numRef>
          </c:yVal>
          <c:smooth val="0"/>
        </c:ser>
        <c:dLbls>
          <c:showLegendKey val="0"/>
          <c:showVal val="0"/>
          <c:showCatName val="0"/>
          <c:showSerName val="0"/>
          <c:showPercent val="0"/>
          <c:showBubbleSize val="0"/>
        </c:dLbls>
        <c:axId val="51593216"/>
        <c:axId val="51593792"/>
      </c:scatterChart>
      <c:valAx>
        <c:axId val="51593216"/>
        <c:scaling>
          <c:orientation val="minMax"/>
        </c:scaling>
        <c:delete val="0"/>
        <c:axPos val="b"/>
        <c:title>
          <c:tx>
            <c:rich>
              <a:bodyPr/>
              <a:lstStyle/>
              <a:p>
                <a:pPr>
                  <a:defRPr sz="1600"/>
                </a:pPr>
                <a:r>
                  <a:rPr lang="it-IT" sz="1600"/>
                  <a:t>Time (h)</a:t>
                </a:r>
              </a:p>
            </c:rich>
          </c:tx>
          <c:overlay val="0"/>
        </c:title>
        <c:numFmt formatCode="General" sourceLinked="1"/>
        <c:majorTickMark val="out"/>
        <c:minorTickMark val="none"/>
        <c:tickLblPos val="nextTo"/>
        <c:txPr>
          <a:bodyPr/>
          <a:lstStyle/>
          <a:p>
            <a:pPr>
              <a:defRPr sz="1400"/>
            </a:pPr>
            <a:endParaRPr lang="en-US"/>
          </a:p>
        </c:txPr>
        <c:crossAx val="51593792"/>
        <c:crosses val="autoZero"/>
        <c:crossBetween val="midCat"/>
      </c:valAx>
      <c:valAx>
        <c:axId val="51593792"/>
        <c:scaling>
          <c:orientation val="minMax"/>
          <c:max val="100"/>
          <c:min val="0"/>
        </c:scaling>
        <c:delete val="0"/>
        <c:axPos val="l"/>
        <c:title>
          <c:tx>
            <c:rich>
              <a:bodyPr rot="-5400000" vert="horz"/>
              <a:lstStyle/>
              <a:p>
                <a:pPr>
                  <a:defRPr sz="1600"/>
                </a:pPr>
                <a:r>
                  <a:rPr lang="it-IT" sz="1600"/>
                  <a:t>Conversion (%)</a:t>
                </a:r>
              </a:p>
            </c:rich>
          </c:tx>
          <c:overlay val="0"/>
        </c:title>
        <c:numFmt formatCode="General" sourceLinked="1"/>
        <c:majorTickMark val="out"/>
        <c:minorTickMark val="none"/>
        <c:tickLblPos val="nextTo"/>
        <c:txPr>
          <a:bodyPr/>
          <a:lstStyle/>
          <a:p>
            <a:pPr>
              <a:defRPr sz="1400"/>
            </a:pPr>
            <a:endParaRPr lang="en-US"/>
          </a:p>
        </c:txPr>
        <c:crossAx val="51593216"/>
        <c:crosses val="autoZero"/>
        <c:crossBetween val="midCat"/>
      </c:valAx>
      <c:spPr>
        <a:noFill/>
        <a:ln w="25400">
          <a:noFill/>
        </a:ln>
      </c:spPr>
    </c:plotArea>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F88294B8-920B-404A-9AA5-070CCFC3A88E}" type="datetime1">
              <a:t>8/10/2015</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E6902F0-8C95-574A-A0D0-CB64400DBA7B}" type="slidenum">
              <a:rPr lang="en-GB"/>
              <a:pPr>
                <a:defRPr/>
              </a:pPr>
              <a:t>‹#›</a:t>
            </a:fld>
            <a:endParaRPr lang="en-GB"/>
          </a:p>
        </p:txBody>
      </p:sp>
    </p:spTree>
    <p:extLst>
      <p:ext uri="{BB962C8B-B14F-4D97-AF65-F5344CB8AC3E}">
        <p14:creationId xmlns:p14="http://schemas.microsoft.com/office/powerpoint/2010/main" val="256713695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ＭＳ Ｐゴシック" charset="0"/>
                <a:cs typeface="ＭＳ Ｐゴシック" charset="0"/>
              </a:defRPr>
            </a:lvl1pPr>
          </a:lstStyle>
          <a:p>
            <a:pPr>
              <a:defRPr/>
            </a:pPr>
            <a:endParaRPr lang="de-CH"/>
          </a:p>
        </p:txBody>
      </p:sp>
      <p:sp>
        <p:nvSpPr>
          <p:cNvPr id="3" name="Datumsplatzhalt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32B62D24-C7B2-1F46-B2C0-9CC60CB14FA7}" type="datetime1">
              <a:t>8/10/2015</a:t>
            </a:fld>
            <a:endParaRPr lang="de-CH"/>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de-CH" noProof="0" smtClean="0"/>
          </a:p>
        </p:txBody>
      </p:sp>
      <p:sp>
        <p:nvSpPr>
          <p:cNvPr id="5" name="Notizenplatzhalt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CH" noProof="0"/>
          </a:p>
        </p:txBody>
      </p:sp>
      <p:sp>
        <p:nvSpPr>
          <p:cNvPr id="6" name="Fußzeilenplatzhalt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ＭＳ Ｐゴシック" charset="0"/>
                <a:cs typeface="ＭＳ Ｐゴシック" charset="0"/>
              </a:defRPr>
            </a:lvl1pPr>
          </a:lstStyle>
          <a:p>
            <a:pPr>
              <a:defRPr/>
            </a:pPr>
            <a:endParaRPr lang="de-CH"/>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0AF2ACD6-6945-4A43-B33F-86AFC7C96D0C}" type="slidenum">
              <a:rPr lang="de-CH"/>
              <a:pPr>
                <a:defRPr/>
              </a:pPr>
              <a:t>‹#›</a:t>
            </a:fld>
            <a:endParaRPr lang="de-CH"/>
          </a:p>
        </p:txBody>
      </p:sp>
    </p:spTree>
    <p:extLst>
      <p:ext uri="{BB962C8B-B14F-4D97-AF65-F5344CB8AC3E}">
        <p14:creationId xmlns:p14="http://schemas.microsoft.com/office/powerpoint/2010/main" val="3693692310"/>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1266"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CH">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4338"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My PhD is part of the refine project. Refine stands for… and it aims to …. in order</a:t>
            </a:r>
            <a:r>
              <a:rPr lang="it-IT" baseline="0">
                <a:latin typeface="Calibri" charset="0"/>
              </a:rPr>
              <a:t> to achieve a greener polymer industry</a:t>
            </a:r>
            <a:endParaRPr lang="it-IT">
              <a:latin typeface="Calibri" charset="0"/>
            </a:endParaRPr>
          </a:p>
        </p:txBody>
      </p:sp>
      <p:sp>
        <p:nvSpPr>
          <p:cNvPr id="14339"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59546B8-9A52-1C43-A39A-ECD84CEE181E}" type="slidenum">
              <a:rPr lang="de-CH" sz="1200">
                <a:latin typeface="Calibri" charset="0"/>
              </a:rPr>
              <a:pPr eaLnBrk="1" hangingPunct="1"/>
              <a:t>1</a:t>
            </a:fld>
            <a:endParaRPr lang="de-CH" sz="120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Calibri" charset="0"/>
              </a:rPr>
              <a:t>Now</a:t>
            </a:r>
            <a:r>
              <a:rPr lang="en-GB" baseline="0">
                <a:latin typeface="Calibri" charset="0"/>
              </a:rPr>
              <a:t> you’re maybe wondering why it is important to obtain a greener poly science/industry.</a:t>
            </a:r>
          </a:p>
          <a:p>
            <a:r>
              <a:rPr lang="en-GB" baseline="0">
                <a:latin typeface="Calibri" charset="0"/>
              </a:rPr>
              <a:t>Well: </a:t>
            </a:r>
            <a:r>
              <a:rPr lang="en-GB">
                <a:latin typeface="Calibri" charset="0"/>
              </a:rPr>
              <a:t>this slide is to show u some facts about plastics. The plastic industry is heaviliy reliant on non-biodegr and non renewable polymers. More in detail 58Mtonnes… and most of the used polymer were derived from petrochemicals… etc</a:t>
            </a:r>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BEAAB2-C858-8541-8C56-12246F442504}" type="slidenum">
              <a:rPr lang="de-CH" sz="1200">
                <a:latin typeface="Calibri" charset="0"/>
              </a:rPr>
              <a:pPr eaLnBrk="1" hangingPunct="1"/>
              <a:t>2</a:t>
            </a:fld>
            <a:endParaRPr lang="de-CH" sz="120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Calibri" charset="0"/>
              </a:rPr>
              <a:t>Now</a:t>
            </a:r>
            <a:r>
              <a:rPr lang="en-GB" baseline="0">
                <a:latin typeface="Calibri" charset="0"/>
              </a:rPr>
              <a:t> you’re maybe wondering why it is important to obtain a greener poly science/industry.</a:t>
            </a:r>
          </a:p>
          <a:p>
            <a:r>
              <a:rPr lang="en-GB" baseline="0">
                <a:latin typeface="Calibri" charset="0"/>
              </a:rPr>
              <a:t>Well: </a:t>
            </a:r>
            <a:r>
              <a:rPr lang="en-GB">
                <a:latin typeface="Calibri" charset="0"/>
              </a:rPr>
              <a:t>this slide is to show u some facts about plastics. The plastic industry is heaviliy reliant on non-biodegr and non renewable polymers. More in detail 58Mtonnes… and most of the used polymer were derived from petrochemicals… etc</a:t>
            </a:r>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BEAAB2-C858-8541-8C56-12246F442504}" type="slidenum">
              <a:rPr lang="de-CH" sz="1200">
                <a:latin typeface="Calibri" charset="0"/>
              </a:rPr>
              <a:pPr eaLnBrk="1" hangingPunct="1"/>
              <a:t>3</a:t>
            </a:fld>
            <a:endParaRPr lang="de-CH" sz="120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Calibri" charset="0"/>
              </a:rPr>
              <a:t>Now</a:t>
            </a:r>
            <a:r>
              <a:rPr lang="en-GB" baseline="0">
                <a:latin typeface="Calibri" charset="0"/>
              </a:rPr>
              <a:t> you’re maybe wondering why it is important to obtain a greener poly science/industry.</a:t>
            </a:r>
          </a:p>
          <a:p>
            <a:r>
              <a:rPr lang="en-GB" baseline="0">
                <a:latin typeface="Calibri" charset="0"/>
              </a:rPr>
              <a:t>Well: </a:t>
            </a:r>
            <a:r>
              <a:rPr lang="en-GB">
                <a:latin typeface="Calibri" charset="0"/>
              </a:rPr>
              <a:t>this slide is to show u some facts about plastics. The plastic industry is heaviliy reliant on non-biodegr and non renewable polymers. More in detail 58Mtonnes… and most of the used polymer were derived from petrochemicals… etc</a:t>
            </a:r>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BEAAB2-C858-8541-8C56-12246F442504}" type="slidenum">
              <a:rPr lang="de-CH" sz="1200">
                <a:latin typeface="Calibri" charset="0"/>
              </a:rPr>
              <a:pPr eaLnBrk="1" hangingPunct="1"/>
              <a:t>4</a:t>
            </a:fld>
            <a:endParaRPr lang="de-CH" sz="1200">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Calibri" charset="0"/>
              </a:rPr>
              <a:t>Since the common poin of plymer processing is the use of polymer melts, high viscosity is a big issue. it can make the processing hard and expensive.</a:t>
            </a:r>
          </a:p>
          <a:p>
            <a:r>
              <a:rPr lang="en-GB">
                <a:latin typeface="Calibri" charset="0"/>
              </a:rPr>
              <a:t>So We have several solutions. The use of… but they can be toxic and bad for the environment, the use of.. But its very easy to have the degrad of the polymers and any bioactive addtitives sush as drugs etc when using HT… and finally we can use the scCO2 as plasticiser that is non toxic, inexpensive and can be very useful to make easier the processing of polymers.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Calibri" charset="0"/>
              </a:rPr>
              <a:t>Since the common poin of plymer processing is the use of polymer melts, high viscosity is a big issue. it can make the processing hard and expensive.</a:t>
            </a:r>
          </a:p>
          <a:p>
            <a:r>
              <a:rPr lang="en-GB">
                <a:latin typeface="Calibri" charset="0"/>
              </a:rPr>
              <a:t>So We have several solutions. The use of… but they can be toxic and bad for the environment, the use of.. But its very easy to have the degrad of the polymers and any bioactive addtitives sush as drugs etc when using HT… and finally we can use the scCO2 as plasticiser that is non toxic, inexpensive and can be very useful to make easier the processing of polymers.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Calibri" charset="0"/>
              </a:rPr>
              <a:t>Since the common poin of plymer processing is the use of polymer melts, high viscosity is a big issue. it can make the processing hard and expensive.</a:t>
            </a:r>
          </a:p>
          <a:p>
            <a:r>
              <a:rPr lang="en-GB">
                <a:latin typeface="Calibri" charset="0"/>
              </a:rPr>
              <a:t>So We have several solutions. The use of… but they can be toxic and bad for the environment, the use of.. But its very easy to have the degrad of the polymers and any bioactive addtitives sush as drugs etc when using HT… and finally we can use the scCO2 as plasticiser that is non toxic, inexpensive and can be very useful to make easier the processing of polymers.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Calibri" charset="0"/>
              </a:rPr>
              <a:t>Since the common poin of plymer processing is the use of polymer melts, high viscosity in a big issue. it can make the processing hard and expensive.</a:t>
            </a:r>
          </a:p>
          <a:p>
            <a:r>
              <a:rPr lang="en-GB">
                <a:latin typeface="Calibri" charset="0"/>
              </a:rPr>
              <a:t>So We have several solutions. The use of… but they can be toxic and bad for the environment, the use of.. But its very easy to have the degrad of the polymers and any bioactive addtitives sush as drugs etc when using HT… and finally we can use the scCO2 as plasticiser that is non toxic, inexpensive and can be very useful to make easier the processing of polymers.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Calibri" charset="0"/>
              </a:rPr>
              <a:t>The reason behind the plasticisation is the fact that CO2 molecules can increase the free volume of polymers decreasing their viscosity...in this way we can process the materials as we want…</a:t>
            </a:r>
            <a:br>
              <a:rPr lang="en-GB">
                <a:latin typeface="Calibri" charset="0"/>
              </a:rPr>
            </a:br>
            <a:r>
              <a:rPr lang="en-GB">
                <a:latin typeface="Calibri" charset="0"/>
              </a:rPr>
              <a:t>Without using HT and solvents  And we can obtain a very clean and pure material by simply depressurizing the autoclave! This can clearly be really important for food pakcaging and medical applications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Calibri" charset="0"/>
              </a:rPr>
              <a:t>The reason behind the plasticisation is the fact that CO2 molecules can increase the free volume of polymers decreasing their viscosity...in this way we can process the materials as we want…</a:t>
            </a:r>
            <a:br>
              <a:rPr lang="en-GB">
                <a:latin typeface="Calibri" charset="0"/>
              </a:rPr>
            </a:br>
            <a:r>
              <a:rPr lang="en-GB">
                <a:latin typeface="Calibri" charset="0"/>
              </a:rPr>
              <a:t>Without using HT and solvents  And we can obtain a very clean and pure material by simply depressurizing the autoclave! This can clearly be really important for food packaging and medical applications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Calibri" charset="0"/>
              </a:rPr>
              <a:t>The reason behind the plasticisation is the fact that CO2 molecules can increase the free volume of polymers decreasing their viscosity...in this way we can process the materials as we want…</a:t>
            </a:r>
            <a:br>
              <a:rPr lang="en-GB">
                <a:latin typeface="Calibri" charset="0"/>
              </a:rPr>
            </a:br>
            <a:r>
              <a:rPr lang="en-GB">
                <a:latin typeface="Calibri" charset="0"/>
              </a:rPr>
              <a:t>Without using HT and solvents  And we can obtain a very clean and pure material by simply depressurizing the autoclave! This can clearly be really important for food packaging and medical applications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0722"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In oreder to understand and quantify the effects</a:t>
            </a:r>
            <a:r>
              <a:rPr lang="it-IT" baseline="0">
                <a:latin typeface="Calibri" charset="0"/>
              </a:rPr>
              <a:t> of CO2 on polyesters</a:t>
            </a:r>
            <a:r>
              <a:rPr lang="it-IT">
                <a:latin typeface="Calibri" charset="0"/>
              </a:rPr>
              <a:t>, I used an high pressure rheometer that allows to measure rheological properties of polymers at several shear rates and up to 300°C and 15 Mpa. It can work both in a rotating mode and in an oscillating mode.</a:t>
            </a:r>
            <a:br>
              <a:rPr lang="it-IT">
                <a:latin typeface="Calibri" charset="0"/>
              </a:rPr>
            </a:br>
            <a:r>
              <a:rPr lang="it-IT">
                <a:latin typeface="Calibri" charset="0"/>
              </a:rPr>
              <a:t>I chose PCL as a model</a:t>
            </a:r>
            <a:r>
              <a:rPr lang="it-IT" baseline="0">
                <a:latin typeface="Calibri" charset="0"/>
              </a:rPr>
              <a:t> because PLA has been widely studied while data on PCL are currently lacking.</a:t>
            </a:r>
            <a:endParaRPr lang="it-IT">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30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Adding more CO2 and waiting again 50mins it was possible to shift even more the G’ drop. As you can see from this slide…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30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Adding more CO2 and waiting again 50mins it was possible to shift even more the G’ drop. As you can see from this slide…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30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Adding more CO2 and waiting again 50mins it was possible to shift even more the G’ drop. As you can see from this slide…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9154"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atin typeface="Calibri" charset="0"/>
              </a:rPr>
              <a:t>so taking the viscosity at</a:t>
            </a:r>
            <a:r>
              <a:rPr lang="it-IT" baseline="0">
                <a:latin typeface="Calibri" charset="0"/>
              </a:rPr>
              <a:t> a given shear rate you can see on the left the data taken at fixed T (20 °C) while increasing pressure and the data taken at fixed p (ambient p) while increasing T…</a:t>
            </a:r>
            <a:endParaRPr lang="it-IT">
              <a:latin typeface="Calibri"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349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dirty="0">
              <a:latin typeface="Calibri"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349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dirty="0">
              <a:latin typeface="Calibri"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349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dirty="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4" name="Grafik 28" descr="REFINE_LOGO_RGB.jp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14"/>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381000" y="260350"/>
            <a:ext cx="3111500"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526093" y="2286000"/>
            <a:ext cx="8052955" cy="1066800"/>
          </a:xfrm>
        </p:spPr>
        <p:txBody>
          <a:bodyPr>
            <a:normAutofit/>
          </a:bodyPr>
          <a:lstStyle>
            <a:lvl1pPr algn="l" rtl="0" eaLnBrk="0" fontAlgn="base" hangingPunct="0">
              <a:spcBef>
                <a:spcPct val="0"/>
              </a:spcBef>
              <a:spcAft>
                <a:spcPct val="0"/>
              </a:spcAft>
              <a:defRPr lang="de-DE" sz="3100" dirty="0">
                <a:solidFill>
                  <a:schemeClr val="bg2"/>
                </a:solidFill>
                <a:latin typeface="Arial" pitchFamily="34" charset="0"/>
                <a:ea typeface="+mj-ea"/>
                <a:cs typeface="Arial" pitchFamily="34" charset="0"/>
              </a:defRPr>
            </a:lvl1pPr>
          </a:lstStyle>
          <a:p>
            <a:r>
              <a:rPr lang="de-DE" noProof="0" smtClean="0"/>
              <a:t>Titelmasterformat durch Klicken bearbeiten</a:t>
            </a:r>
            <a:endParaRPr lang="en-US" noProof="0" dirty="0"/>
          </a:p>
        </p:txBody>
      </p:sp>
      <p:sp>
        <p:nvSpPr>
          <p:cNvPr id="3075" name="Rectangle 3"/>
          <p:cNvSpPr>
            <a:spLocks noGrp="1" noChangeArrowheads="1"/>
          </p:cNvSpPr>
          <p:nvPr>
            <p:ph type="subTitle" idx="1"/>
          </p:nvPr>
        </p:nvSpPr>
        <p:spPr>
          <a:xfrm>
            <a:off x="538967" y="3429000"/>
            <a:ext cx="8053888" cy="2209800"/>
          </a:xfrm>
          <a:prstGeom prst="rect">
            <a:avLst/>
          </a:prstGeom>
        </p:spPr>
        <p:txBody>
          <a:bodyPr/>
          <a:lstStyle>
            <a:lvl1pPr marL="0" indent="0">
              <a:buFont typeface="Zapf Dingbats" pitchFamily="96" charset="2"/>
              <a:buNone/>
              <a:defRPr sz="1900">
                <a:latin typeface="Arial" pitchFamily="34" charset="0"/>
                <a:cs typeface="Arial" pitchFamily="34" charset="0"/>
              </a:defRPr>
            </a:lvl1pPr>
          </a:lstStyle>
          <a:p>
            <a:r>
              <a:rPr lang="de-DE" noProof="0" smtClean="0"/>
              <a:t>Formatvorlage des Untertitelmasters durch Klicken bearbeiten</a:t>
            </a:r>
            <a:endParaRPr lang="en-US" noProof="0" dirty="0"/>
          </a:p>
        </p:txBody>
      </p:sp>
      <p:sp>
        <p:nvSpPr>
          <p:cNvPr id="6" name="Rectangle 15"/>
          <p:cNvSpPr>
            <a:spLocks noGrp="1" noChangeArrowheads="1"/>
          </p:cNvSpPr>
          <p:nvPr>
            <p:ph type="ftr" sz="quarter" idx="10"/>
          </p:nvPr>
        </p:nvSpPr>
        <p:spPr>
          <a:xfrm>
            <a:off x="3354388" y="6484938"/>
            <a:ext cx="2374900" cy="287337"/>
          </a:xfrm>
        </p:spPr>
        <p:txBody>
          <a:bodyPr anchor="t"/>
          <a:lstStyle>
            <a:lvl1pPr algn="ctr" eaLnBrk="0" fontAlgn="base" hangingPunct="0">
              <a:spcBef>
                <a:spcPct val="0"/>
              </a:spcBef>
              <a:spcAft>
                <a:spcPct val="0"/>
              </a:spcAft>
              <a:defRPr kumimoji="0" lang="en-US" sz="900" b="0" i="0" u="none" strike="noStrike" kern="1200" cap="none" spc="0" normalizeH="0" baseline="0" noProof="0">
                <a:ln>
                  <a:noFill/>
                </a:ln>
                <a:solidFill>
                  <a:schemeClr val="tx1"/>
                </a:solidFill>
                <a:effectLst/>
                <a:uLnTx/>
                <a:uFillTx/>
                <a:latin typeface="Arial" pitchFamily="34" charset="0"/>
                <a:ea typeface="ＭＳ Ｐゴシック" pitchFamily="96" charset="-128"/>
                <a:cs typeface="Arial" pitchFamily="34" charset="0"/>
              </a:defRPr>
            </a:lvl1pPr>
          </a:lstStyle>
          <a:p>
            <a:pPr>
              <a:defRPr/>
            </a:pPr>
            <a:r>
              <a:rPr lang="de-CH"/>
              <a:t>University of Nottingham</a:t>
            </a:r>
          </a:p>
        </p:txBody>
      </p:sp>
      <p:sp>
        <p:nvSpPr>
          <p:cNvPr id="7" name="Rectangle 16"/>
          <p:cNvSpPr>
            <a:spLocks noGrp="1" noChangeArrowheads="1"/>
          </p:cNvSpPr>
          <p:nvPr>
            <p:ph type="sldNum" sz="quarter" idx="11"/>
          </p:nvPr>
        </p:nvSpPr>
        <p:spPr>
          <a:xfrm>
            <a:off x="6702425" y="6473825"/>
            <a:ext cx="1905000" cy="304800"/>
          </a:xfrm>
        </p:spPr>
        <p:txBody>
          <a:bodyPr anchor="t"/>
          <a:lstStyle>
            <a:lvl1pPr eaLnBrk="0" hangingPunct="0">
              <a:defRPr/>
            </a:lvl1pPr>
          </a:lstStyle>
          <a:p>
            <a:pPr>
              <a:defRPr/>
            </a:pPr>
            <a:fld id="{52324362-3808-2D45-9874-6D1EEB206DA9}" type="slidenum">
              <a:rPr lang="en-US"/>
              <a:pPr>
                <a:defRPr/>
              </a:pPr>
              <a:t>‹#›</a:t>
            </a:fld>
            <a:endParaRPr lang="en-US"/>
          </a:p>
        </p:txBody>
      </p:sp>
    </p:spTree>
    <p:extLst>
      <p:ext uri="{BB962C8B-B14F-4D97-AF65-F5344CB8AC3E}">
        <p14:creationId xmlns:p14="http://schemas.microsoft.com/office/powerpoint/2010/main" val="1195339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chapter 1">
    <p:spTree>
      <p:nvGrpSpPr>
        <p:cNvPr id="1" name=""/>
        <p:cNvGrpSpPr/>
        <p:nvPr/>
      </p:nvGrpSpPr>
      <p:grpSpPr>
        <a:xfrm>
          <a:off x="0" y="0"/>
          <a:ext cx="0" cy="0"/>
          <a:chOff x="0" y="0"/>
          <a:chExt cx="0" cy="0"/>
        </a:xfrm>
      </p:grpSpPr>
      <p:sp>
        <p:nvSpPr>
          <p:cNvPr id="4" name="Rechteck 13"/>
          <p:cNvSpPr/>
          <p:nvPr userDrawn="1"/>
        </p:nvSpPr>
        <p:spPr>
          <a:xfrm>
            <a:off x="469900" y="6324600"/>
            <a:ext cx="1146175" cy="301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0"/>
              <a:cs typeface="ＭＳ Ｐゴシック" charset="0"/>
            </a:endParaRPr>
          </a:p>
        </p:txBody>
      </p:sp>
      <p:pic>
        <p:nvPicPr>
          <p:cNvPr id="16" name="Grafik 28" descr="REFINE_LOGO_RGB.jp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p:nvPr>
        </p:nvSpPr>
        <p:spPr>
          <a:xfrm>
            <a:off x="539750" y="1341439"/>
            <a:ext cx="8028000" cy="647402"/>
          </a:xfrm>
          <a:noFill/>
          <a:ln w="9525">
            <a:noFill/>
            <a:miter lim="800000"/>
            <a:headEnd/>
            <a:tailEnd/>
          </a:ln>
        </p:spPr>
        <p:txBody>
          <a:bodyPr wrap="none" tIns="0" rIns="0" bIns="0" anchor="t">
            <a:noAutofit/>
          </a:bodyPr>
          <a:lstStyle>
            <a:lvl1pPr algn="l" rtl="0" eaLnBrk="1" fontAlgn="base" hangingPunct="1">
              <a:spcBef>
                <a:spcPct val="0"/>
              </a:spcBef>
              <a:spcAft>
                <a:spcPct val="0"/>
              </a:spcAft>
              <a:defRPr lang="de-CH" sz="2400" dirty="0" smtClean="0">
                <a:solidFill>
                  <a:schemeClr val="bg2"/>
                </a:solidFill>
                <a:latin typeface="Arial" pitchFamily="34" charset="0"/>
                <a:ea typeface="+mj-ea"/>
                <a:cs typeface="Arial" pitchFamily="34" charset="0"/>
              </a:defRPr>
            </a:lvl1pPr>
          </a:lstStyle>
          <a:p>
            <a:r>
              <a:rPr lang="de-DE" noProof="0" smtClean="0"/>
              <a:t>Titelmasterformat durch Klicken bearbeiten</a:t>
            </a:r>
            <a:endParaRPr lang="en-US" noProof="0" dirty="0"/>
          </a:p>
        </p:txBody>
      </p:sp>
      <p:sp>
        <p:nvSpPr>
          <p:cNvPr id="21" name="Textplatzhalter 10"/>
          <p:cNvSpPr>
            <a:spLocks noGrp="1"/>
          </p:cNvSpPr>
          <p:nvPr>
            <p:ph type="body" sz="quarter" idx="13"/>
          </p:nvPr>
        </p:nvSpPr>
        <p:spPr>
          <a:xfrm>
            <a:off x="539750" y="2060848"/>
            <a:ext cx="8028000" cy="4022452"/>
          </a:xfrm>
          <a:noFill/>
          <a:ln w="9525">
            <a:noFill/>
            <a:miter lim="800000"/>
            <a:headEnd/>
            <a:tailEnd/>
          </a:ln>
        </p:spPr>
        <p:txBody>
          <a:bodyPr tIns="0">
            <a:noAutofit/>
          </a:bodyPr>
          <a:lstStyle>
            <a:lvl1pPr marL="176213" indent="-176213" algn="l" rtl="0" eaLnBrk="1" fontAlgn="base" hangingPunct="1">
              <a:spcBef>
                <a:spcPts val="0"/>
              </a:spcBef>
              <a:spcAft>
                <a:spcPts val="800"/>
              </a:spcAft>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1pPr>
            <a:lvl2pPr marL="268288" indent="-176213" algn="l" rtl="0" eaLnBrk="1" fontAlgn="base" hangingPunct="1">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2pPr>
            <a:lvl3pPr marL="268288" indent="-176213" algn="l" rtl="0" eaLnBrk="1" fontAlgn="base" hangingPunct="1">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3pPr>
          </a:lstStyle>
          <a:p>
            <a:pPr lvl="0"/>
            <a:r>
              <a:rPr lang="de-DE" noProof="0" smtClean="0"/>
              <a:t>Textmasterformate durch Klicken bearbeiten</a:t>
            </a:r>
          </a:p>
          <a:p>
            <a:pPr lvl="1"/>
            <a:r>
              <a:rPr lang="de-DE" noProof="0" smtClean="0"/>
              <a:t>Zweite Ebene</a:t>
            </a:r>
          </a:p>
        </p:txBody>
      </p:sp>
      <p:sp>
        <p:nvSpPr>
          <p:cNvPr id="25" name="Fußzeilenplatzhalter 4"/>
          <p:cNvSpPr>
            <a:spLocks noGrp="1"/>
          </p:cNvSpPr>
          <p:nvPr>
            <p:ph type="ftr" sz="quarter" idx="14"/>
          </p:nvPr>
        </p:nvSpPr>
        <p:spPr>
          <a:xfrm>
            <a:off x="7105650" y="6294438"/>
            <a:ext cx="1447800" cy="365125"/>
          </a:xfrm>
        </p:spPr>
        <p:txBody>
          <a:bodyPr/>
          <a:lstStyle>
            <a:lvl1pPr algn="ctr" rtl="0" eaLnBrk="0" fontAlgn="base" hangingPunct="0">
              <a:spcBef>
                <a:spcPct val="0"/>
              </a:spcBef>
              <a:spcAft>
                <a:spcPct val="0"/>
              </a:spcAft>
              <a:defRPr kumimoji="0" lang="en-US" sz="900" b="0" i="0" u="none" strike="noStrike" kern="1200" cap="none" spc="0" normalizeH="0" baseline="0" noProof="0">
                <a:ln>
                  <a:noFill/>
                </a:ln>
                <a:solidFill>
                  <a:schemeClr val="tx1"/>
                </a:solidFill>
                <a:effectLst/>
                <a:uLnTx/>
                <a:uFillTx/>
                <a:latin typeface="Arial" pitchFamily="34" charset="0"/>
                <a:ea typeface="ＭＳ Ｐゴシック" pitchFamily="96" charset="-128"/>
                <a:cs typeface="Arial" pitchFamily="34" charset="0"/>
              </a:defRPr>
            </a:lvl1pPr>
          </a:lstStyle>
          <a:p>
            <a:pPr>
              <a:defRPr/>
            </a:pPr>
            <a:r>
              <a:rPr lang="de-CH"/>
              <a:t>University of Nottingham</a:t>
            </a:r>
          </a:p>
        </p:txBody>
      </p:sp>
      <p:sp useBgFill="1">
        <p:nvSpPr>
          <p:cNvPr id="26" name="Datumsplatzhalter 11"/>
          <p:cNvSpPr>
            <a:spLocks noGrp="1"/>
          </p:cNvSpPr>
          <p:nvPr>
            <p:ph type="dt" sz="half" idx="15"/>
          </p:nvPr>
        </p:nvSpPr>
        <p:spPr/>
        <p:txBody>
          <a:bodyPr/>
          <a:lstStyle>
            <a:lvl1pPr>
              <a:defRPr>
                <a:solidFill>
                  <a:schemeClr val="bg2"/>
                </a:solidFill>
              </a:defRPr>
            </a:lvl1pPr>
          </a:lstStyle>
          <a:p>
            <a:pPr>
              <a:defRPr/>
            </a:pPr>
            <a:endParaRPr lang="en-US"/>
          </a:p>
        </p:txBody>
      </p:sp>
      <p:sp>
        <p:nvSpPr>
          <p:cNvPr id="27" name="Foliennummernplatzhalter 12"/>
          <p:cNvSpPr>
            <a:spLocks noGrp="1"/>
          </p:cNvSpPr>
          <p:nvPr>
            <p:ph type="sldNum" sz="quarter" idx="16"/>
          </p:nvPr>
        </p:nvSpPr>
        <p:spPr/>
        <p:txBody>
          <a:bodyPr/>
          <a:lstStyle>
            <a:lvl1pPr>
              <a:defRPr/>
            </a:lvl1pPr>
          </a:lstStyle>
          <a:p>
            <a:pPr>
              <a:defRPr/>
            </a:pPr>
            <a:fld id="{61368761-5B89-2C48-94CC-EBC3F6D32CBF}" type="slidenum">
              <a:rPr lang="en-US"/>
              <a:pPr>
                <a:defRPr/>
              </a:pPr>
              <a:t>‹#›</a:t>
            </a:fld>
            <a:endParaRPr lang="en-US"/>
          </a:p>
        </p:txBody>
      </p:sp>
      <p:pic>
        <p:nvPicPr>
          <p:cNvPr id="29" name="Immagine 28"/>
          <p:cNvPicPr>
            <a:picLocks noChangeAspect="1"/>
          </p:cNvPicPr>
          <p:nvPr userDrawn="1"/>
        </p:nvPicPr>
        <p:blipFill>
          <a:blip r:embed="rId3"/>
          <a:stretch>
            <a:fillRect/>
          </a:stretch>
        </p:blipFill>
        <p:spPr>
          <a:xfrm>
            <a:off x="179512" y="6381328"/>
            <a:ext cx="501616" cy="332532"/>
          </a:xfrm>
          <a:prstGeom prst="rect">
            <a:avLst/>
          </a:prstGeom>
        </p:spPr>
      </p:pic>
    </p:spTree>
    <p:extLst>
      <p:ext uri="{BB962C8B-B14F-4D97-AF65-F5344CB8AC3E}">
        <p14:creationId xmlns:p14="http://schemas.microsoft.com/office/powerpoint/2010/main" val="3946900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hapter 2">
    <p:spTree>
      <p:nvGrpSpPr>
        <p:cNvPr id="1" name=""/>
        <p:cNvGrpSpPr/>
        <p:nvPr/>
      </p:nvGrpSpPr>
      <p:grpSpPr>
        <a:xfrm>
          <a:off x="0" y="0"/>
          <a:ext cx="0" cy="0"/>
          <a:chOff x="0" y="0"/>
          <a:chExt cx="0" cy="0"/>
        </a:xfrm>
      </p:grpSpPr>
      <p:sp>
        <p:nvSpPr>
          <p:cNvPr id="2" name="Titel 1"/>
          <p:cNvSpPr>
            <a:spLocks noGrp="1"/>
          </p:cNvSpPr>
          <p:nvPr>
            <p:ph type="ctrTitle"/>
          </p:nvPr>
        </p:nvSpPr>
        <p:spPr>
          <a:xfrm>
            <a:off x="539750" y="1341439"/>
            <a:ext cx="8028000" cy="647402"/>
          </a:xfrm>
          <a:noFill/>
          <a:ln w="9525">
            <a:noFill/>
            <a:miter lim="800000"/>
            <a:headEnd/>
            <a:tailEnd/>
          </a:ln>
        </p:spPr>
        <p:txBody>
          <a:bodyPr wrap="none" tIns="0" rIns="0" bIns="0" anchor="t">
            <a:noAutofit/>
          </a:bodyPr>
          <a:lstStyle>
            <a:lvl1pPr algn="l" rtl="0" eaLnBrk="1" fontAlgn="base" hangingPunct="1">
              <a:spcBef>
                <a:spcPct val="0"/>
              </a:spcBef>
              <a:spcAft>
                <a:spcPct val="0"/>
              </a:spcAft>
              <a:defRPr lang="de-CH" sz="2400" dirty="0" smtClean="0">
                <a:solidFill>
                  <a:schemeClr val="bg2"/>
                </a:solidFill>
                <a:latin typeface="Arial" pitchFamily="34" charset="0"/>
                <a:ea typeface="+mj-ea"/>
                <a:cs typeface="Arial" pitchFamily="34" charset="0"/>
              </a:defRPr>
            </a:lvl1pPr>
          </a:lstStyle>
          <a:p>
            <a:r>
              <a:rPr lang="de-DE" noProof="0" smtClean="0"/>
              <a:t>Titelmasterformat durch Klicken bearbeiten</a:t>
            </a:r>
            <a:endParaRPr lang="en-US" noProof="0" dirty="0"/>
          </a:p>
        </p:txBody>
      </p:sp>
      <p:sp>
        <p:nvSpPr>
          <p:cNvPr id="26" name="Textplatzhalter 10"/>
          <p:cNvSpPr>
            <a:spLocks noGrp="1"/>
          </p:cNvSpPr>
          <p:nvPr>
            <p:ph type="body" sz="quarter" idx="13"/>
          </p:nvPr>
        </p:nvSpPr>
        <p:spPr>
          <a:xfrm>
            <a:off x="539750" y="2060848"/>
            <a:ext cx="8028000" cy="4033566"/>
          </a:xfrm>
          <a:noFill/>
          <a:ln w="9525">
            <a:noFill/>
            <a:miter lim="800000"/>
            <a:headEnd/>
            <a:tailEnd/>
          </a:ln>
        </p:spPr>
        <p:txBody>
          <a:bodyPr tIns="0">
            <a:noAutofit/>
          </a:bodyPr>
          <a:lstStyle>
            <a:lvl1pPr marL="176213" indent="-176213" algn="l" rtl="0" eaLnBrk="1" fontAlgn="base" hangingPunct="1">
              <a:spcBef>
                <a:spcPts val="0"/>
              </a:spcBef>
              <a:spcAft>
                <a:spcPts val="800"/>
              </a:spcAft>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1pPr>
            <a:lvl2pPr marL="268288" indent="-176213" algn="l" rtl="0" eaLnBrk="1" fontAlgn="base" hangingPunct="1">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2pPr>
            <a:lvl3pPr marL="268288" indent="-176213" algn="l" rtl="0" eaLnBrk="1" fontAlgn="base" hangingPunct="1">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3pPr>
          </a:lstStyle>
          <a:p>
            <a:pPr lvl="0"/>
            <a:r>
              <a:rPr lang="de-DE" noProof="0" smtClean="0"/>
              <a:t>Textmasterformate durch Klicken bearbeiten</a:t>
            </a:r>
          </a:p>
          <a:p>
            <a:pPr lvl="1"/>
            <a:r>
              <a:rPr lang="de-DE" noProof="0" smtClean="0"/>
              <a:t>Zweite Ebene</a:t>
            </a:r>
          </a:p>
        </p:txBody>
      </p:sp>
      <p:sp>
        <p:nvSpPr>
          <p:cNvPr id="15" name="Fußzeilenplatzhalter 4"/>
          <p:cNvSpPr>
            <a:spLocks noGrp="1"/>
          </p:cNvSpPr>
          <p:nvPr>
            <p:ph type="ftr" sz="quarter" idx="14"/>
          </p:nvPr>
        </p:nvSpPr>
        <p:spPr>
          <a:xfrm>
            <a:off x="7105650" y="6294438"/>
            <a:ext cx="1447800" cy="365125"/>
          </a:xfrm>
        </p:spPr>
        <p:txBody>
          <a:bodyPr/>
          <a:lstStyle>
            <a:lvl1pPr algn="ctr" rtl="0" eaLnBrk="0" fontAlgn="base" hangingPunct="0">
              <a:spcBef>
                <a:spcPct val="0"/>
              </a:spcBef>
              <a:spcAft>
                <a:spcPct val="0"/>
              </a:spcAft>
              <a:defRPr kumimoji="0" lang="en-US" sz="900" b="0" i="0" u="none" strike="noStrike" kern="1200" cap="none" spc="0" normalizeH="0" baseline="0" noProof="0">
                <a:ln>
                  <a:noFill/>
                </a:ln>
                <a:solidFill>
                  <a:schemeClr val="tx1"/>
                </a:solidFill>
                <a:effectLst/>
                <a:uLnTx/>
                <a:uFillTx/>
                <a:latin typeface="Arial" pitchFamily="34" charset="0"/>
                <a:ea typeface="ＭＳ Ｐゴシック" pitchFamily="96" charset="-128"/>
                <a:cs typeface="Arial" pitchFamily="34" charset="0"/>
              </a:defRPr>
            </a:lvl1pPr>
          </a:lstStyle>
          <a:p>
            <a:pPr>
              <a:defRPr/>
            </a:pPr>
            <a:r>
              <a:rPr lang="de-CH"/>
              <a:t>University of Nottingham</a:t>
            </a:r>
          </a:p>
        </p:txBody>
      </p:sp>
      <p:sp useBgFill="1">
        <p:nvSpPr>
          <p:cNvPr id="16" name="Datumsplatzhalter 11"/>
          <p:cNvSpPr>
            <a:spLocks noGrp="1"/>
          </p:cNvSpPr>
          <p:nvPr>
            <p:ph type="dt" sz="half" idx="15"/>
          </p:nvPr>
        </p:nvSpPr>
        <p:spPr/>
        <p:txBody>
          <a:bodyPr/>
          <a:lstStyle>
            <a:lvl1pPr>
              <a:defRPr>
                <a:solidFill>
                  <a:schemeClr val="bg2"/>
                </a:solidFill>
              </a:defRPr>
            </a:lvl1pPr>
          </a:lstStyle>
          <a:p>
            <a:pPr>
              <a:defRPr/>
            </a:pPr>
            <a:endParaRPr lang="en-US"/>
          </a:p>
        </p:txBody>
      </p:sp>
      <p:sp>
        <p:nvSpPr>
          <p:cNvPr id="17" name="Foliennummernplatzhalter 12"/>
          <p:cNvSpPr>
            <a:spLocks noGrp="1"/>
          </p:cNvSpPr>
          <p:nvPr>
            <p:ph type="sldNum" sz="quarter" idx="16"/>
          </p:nvPr>
        </p:nvSpPr>
        <p:spPr/>
        <p:txBody>
          <a:bodyPr/>
          <a:lstStyle>
            <a:lvl1pPr>
              <a:defRPr/>
            </a:lvl1pPr>
          </a:lstStyle>
          <a:p>
            <a:pPr>
              <a:defRPr/>
            </a:pPr>
            <a:fld id="{C30C64BD-5B4F-8541-B1F4-586B845A19E4}" type="slidenum">
              <a:rPr lang="en-US"/>
              <a:pPr>
                <a:defRPr/>
              </a:pPr>
              <a:t>‹#›</a:t>
            </a:fld>
            <a:endParaRPr lang="en-US"/>
          </a:p>
        </p:txBody>
      </p:sp>
    </p:spTree>
    <p:extLst>
      <p:ext uri="{BB962C8B-B14F-4D97-AF65-F5344CB8AC3E}">
        <p14:creationId xmlns:p14="http://schemas.microsoft.com/office/powerpoint/2010/main" val="3813834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hapter 3">
    <p:spTree>
      <p:nvGrpSpPr>
        <p:cNvPr id="1" name=""/>
        <p:cNvGrpSpPr/>
        <p:nvPr/>
      </p:nvGrpSpPr>
      <p:grpSpPr>
        <a:xfrm>
          <a:off x="0" y="0"/>
          <a:ext cx="0" cy="0"/>
          <a:chOff x="0" y="0"/>
          <a:chExt cx="0" cy="0"/>
        </a:xfrm>
      </p:grpSpPr>
      <p:sp>
        <p:nvSpPr>
          <p:cNvPr id="2" name="Titel 1"/>
          <p:cNvSpPr>
            <a:spLocks noGrp="1"/>
          </p:cNvSpPr>
          <p:nvPr>
            <p:ph type="ctrTitle"/>
          </p:nvPr>
        </p:nvSpPr>
        <p:spPr>
          <a:xfrm>
            <a:off x="179512" y="1556792"/>
            <a:ext cx="8028000" cy="647402"/>
          </a:xfrm>
          <a:noFill/>
          <a:ln w="9525">
            <a:noFill/>
            <a:miter lim="800000"/>
            <a:headEnd/>
            <a:tailEnd/>
          </a:ln>
        </p:spPr>
        <p:txBody>
          <a:bodyPr wrap="none" tIns="0" rIns="0" bIns="0" anchor="t">
            <a:noAutofit/>
          </a:bodyPr>
          <a:lstStyle>
            <a:lvl1pPr algn="l" rtl="0" eaLnBrk="1" fontAlgn="base" hangingPunct="1">
              <a:spcBef>
                <a:spcPct val="0"/>
              </a:spcBef>
              <a:spcAft>
                <a:spcPct val="0"/>
              </a:spcAft>
              <a:defRPr lang="de-CH" sz="2400" dirty="0" smtClean="0">
                <a:solidFill>
                  <a:schemeClr val="bg2"/>
                </a:solidFill>
                <a:latin typeface="Arial" pitchFamily="34" charset="0"/>
                <a:ea typeface="+mj-ea"/>
                <a:cs typeface="Arial" pitchFamily="34" charset="0"/>
              </a:defRPr>
            </a:lvl1pPr>
          </a:lstStyle>
          <a:p>
            <a:r>
              <a:rPr lang="de-DE" noProof="0" smtClean="0"/>
              <a:t>Titelmasterformat durch Klicken bearbeiten</a:t>
            </a:r>
            <a:endParaRPr lang="en-US" noProof="0" dirty="0"/>
          </a:p>
        </p:txBody>
      </p:sp>
      <p:sp>
        <p:nvSpPr>
          <p:cNvPr id="44" name="Textplatzhalter 10"/>
          <p:cNvSpPr>
            <a:spLocks noGrp="1"/>
          </p:cNvSpPr>
          <p:nvPr>
            <p:ph type="body" sz="quarter" idx="13"/>
          </p:nvPr>
        </p:nvSpPr>
        <p:spPr>
          <a:xfrm>
            <a:off x="539750" y="2060848"/>
            <a:ext cx="8028000" cy="4033566"/>
          </a:xfrm>
          <a:noFill/>
          <a:ln w="9525">
            <a:noFill/>
            <a:miter lim="800000"/>
            <a:headEnd/>
            <a:tailEnd/>
          </a:ln>
        </p:spPr>
        <p:txBody>
          <a:bodyPr tIns="0">
            <a:noAutofit/>
          </a:bodyPr>
          <a:lstStyle>
            <a:lvl1pPr marL="176213" indent="-176213" algn="l" rtl="0" eaLnBrk="1" fontAlgn="base" hangingPunct="1">
              <a:spcBef>
                <a:spcPts val="0"/>
              </a:spcBef>
              <a:spcAft>
                <a:spcPts val="800"/>
              </a:spcAft>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1pPr>
            <a:lvl2pPr marL="268288" indent="-176213" algn="l" rtl="0" eaLnBrk="1" fontAlgn="base" hangingPunct="1">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2pPr>
            <a:lvl3pPr marL="268288" indent="-176213" algn="l" rtl="0" eaLnBrk="1" fontAlgn="base" hangingPunct="1">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3pPr>
          </a:lstStyle>
          <a:p>
            <a:pPr lvl="0"/>
            <a:r>
              <a:rPr lang="de-DE" noProof="0" smtClean="0"/>
              <a:t>Textmasterformate durch Klicken bearbeiten</a:t>
            </a:r>
          </a:p>
          <a:p>
            <a:pPr lvl="1"/>
            <a:r>
              <a:rPr lang="de-DE" noProof="0" smtClean="0"/>
              <a:t>Zweite Ebene</a:t>
            </a:r>
          </a:p>
        </p:txBody>
      </p:sp>
      <p:sp useBgFill="1">
        <p:nvSpPr>
          <p:cNvPr id="14" name="Datumsplatzhalter 11"/>
          <p:cNvSpPr>
            <a:spLocks noGrp="1"/>
          </p:cNvSpPr>
          <p:nvPr>
            <p:ph type="dt" sz="half" idx="14"/>
          </p:nvPr>
        </p:nvSpPr>
        <p:spPr/>
        <p:txBody>
          <a:bodyPr/>
          <a:lstStyle>
            <a:lvl1pPr>
              <a:defRPr>
                <a:solidFill>
                  <a:schemeClr val="bg2"/>
                </a:solidFill>
              </a:defRPr>
            </a:lvl1pPr>
          </a:lstStyle>
          <a:p>
            <a:pPr>
              <a:defRPr/>
            </a:pPr>
            <a:endParaRPr lang="en-US"/>
          </a:p>
        </p:txBody>
      </p:sp>
      <p:sp>
        <p:nvSpPr>
          <p:cNvPr id="15" name="Foliennummernplatzhalter 12"/>
          <p:cNvSpPr>
            <a:spLocks noGrp="1"/>
          </p:cNvSpPr>
          <p:nvPr>
            <p:ph type="sldNum" sz="quarter" idx="15"/>
          </p:nvPr>
        </p:nvSpPr>
        <p:spPr/>
        <p:txBody>
          <a:bodyPr/>
          <a:lstStyle>
            <a:lvl1pPr>
              <a:defRPr/>
            </a:lvl1pPr>
          </a:lstStyle>
          <a:p>
            <a:pPr>
              <a:defRPr/>
            </a:pPr>
            <a:fld id="{9ADCF080-7A9D-D24B-9F07-F3CE02CC95DD}" type="slidenum">
              <a:rPr lang="en-US"/>
              <a:pPr>
                <a:defRPr/>
              </a:pPr>
              <a:t>‹#›</a:t>
            </a:fld>
            <a:endParaRPr lang="en-US"/>
          </a:p>
        </p:txBody>
      </p:sp>
      <p:sp>
        <p:nvSpPr>
          <p:cNvPr id="16" name="Fußzeilenplatzhalter 4"/>
          <p:cNvSpPr>
            <a:spLocks noGrp="1"/>
          </p:cNvSpPr>
          <p:nvPr>
            <p:ph type="ftr" sz="quarter" idx="16"/>
          </p:nvPr>
        </p:nvSpPr>
        <p:spPr>
          <a:xfrm>
            <a:off x="7105650" y="6294438"/>
            <a:ext cx="1447800" cy="365125"/>
          </a:xfrm>
        </p:spPr>
        <p:txBody>
          <a:bodyPr/>
          <a:lstStyle>
            <a:lvl1pPr algn="ctr" rtl="0" eaLnBrk="0" fontAlgn="base" hangingPunct="0">
              <a:spcBef>
                <a:spcPct val="0"/>
              </a:spcBef>
              <a:spcAft>
                <a:spcPct val="0"/>
              </a:spcAft>
              <a:defRPr kumimoji="0" lang="en-US" sz="900" b="0" i="0" u="none" strike="noStrike" kern="1200" cap="none" spc="0" normalizeH="0" baseline="0" noProof="0">
                <a:ln>
                  <a:noFill/>
                </a:ln>
                <a:solidFill>
                  <a:schemeClr val="tx1"/>
                </a:solidFill>
                <a:effectLst/>
                <a:uLnTx/>
                <a:uFillTx/>
                <a:latin typeface="Arial" pitchFamily="34" charset="0"/>
                <a:ea typeface="ＭＳ Ｐゴシック" pitchFamily="96" charset="-128"/>
                <a:cs typeface="Arial" pitchFamily="34" charset="0"/>
              </a:defRPr>
            </a:lvl1pPr>
          </a:lstStyle>
          <a:p>
            <a:pPr>
              <a:defRPr/>
            </a:pPr>
            <a:r>
              <a:rPr lang="de-CH"/>
              <a:t>University of Nottingham</a:t>
            </a:r>
          </a:p>
        </p:txBody>
      </p:sp>
    </p:spTree>
    <p:extLst>
      <p:ext uri="{BB962C8B-B14F-4D97-AF65-F5344CB8AC3E}">
        <p14:creationId xmlns:p14="http://schemas.microsoft.com/office/powerpoint/2010/main" val="572845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hapter_4">
    <p:spTree>
      <p:nvGrpSpPr>
        <p:cNvPr id="1" name=""/>
        <p:cNvGrpSpPr/>
        <p:nvPr/>
      </p:nvGrpSpPr>
      <p:grpSpPr>
        <a:xfrm>
          <a:off x="0" y="0"/>
          <a:ext cx="0" cy="0"/>
          <a:chOff x="0" y="0"/>
          <a:chExt cx="0" cy="0"/>
        </a:xfrm>
      </p:grpSpPr>
      <p:sp>
        <p:nvSpPr>
          <p:cNvPr id="2" name="Titel 1"/>
          <p:cNvSpPr>
            <a:spLocks noGrp="1"/>
          </p:cNvSpPr>
          <p:nvPr>
            <p:ph type="ctrTitle"/>
          </p:nvPr>
        </p:nvSpPr>
        <p:spPr>
          <a:xfrm>
            <a:off x="539750" y="1341439"/>
            <a:ext cx="8028000" cy="647402"/>
          </a:xfrm>
          <a:noFill/>
          <a:ln w="9525">
            <a:noFill/>
            <a:miter lim="800000"/>
            <a:headEnd/>
            <a:tailEnd/>
          </a:ln>
        </p:spPr>
        <p:txBody>
          <a:bodyPr wrap="none" tIns="0" rIns="0" bIns="0" anchor="t">
            <a:noAutofit/>
          </a:bodyPr>
          <a:lstStyle>
            <a:lvl1pPr algn="l" rtl="0" eaLnBrk="1" fontAlgn="base" hangingPunct="1">
              <a:spcBef>
                <a:spcPct val="0"/>
              </a:spcBef>
              <a:spcAft>
                <a:spcPct val="0"/>
              </a:spcAft>
              <a:defRPr lang="de-CH" sz="2400" dirty="0" smtClean="0">
                <a:solidFill>
                  <a:schemeClr val="bg2"/>
                </a:solidFill>
                <a:latin typeface="Arial" pitchFamily="34" charset="0"/>
                <a:ea typeface="+mj-ea"/>
                <a:cs typeface="Arial" pitchFamily="34" charset="0"/>
              </a:defRPr>
            </a:lvl1pPr>
          </a:lstStyle>
          <a:p>
            <a:r>
              <a:rPr lang="de-DE" noProof="0" smtClean="0"/>
              <a:t>Titelmasterformat durch Klicken bearbeiten</a:t>
            </a:r>
            <a:endParaRPr lang="en-US" noProof="0" dirty="0"/>
          </a:p>
        </p:txBody>
      </p:sp>
      <p:sp>
        <p:nvSpPr>
          <p:cNvPr id="25" name="Textplatzhalter 10"/>
          <p:cNvSpPr>
            <a:spLocks noGrp="1"/>
          </p:cNvSpPr>
          <p:nvPr>
            <p:ph type="body" sz="quarter" idx="13"/>
          </p:nvPr>
        </p:nvSpPr>
        <p:spPr>
          <a:xfrm>
            <a:off x="539750" y="2060848"/>
            <a:ext cx="8028000" cy="4033565"/>
          </a:xfrm>
          <a:noFill/>
          <a:ln w="9525">
            <a:noFill/>
            <a:miter lim="800000"/>
            <a:headEnd/>
            <a:tailEnd/>
          </a:ln>
        </p:spPr>
        <p:txBody>
          <a:bodyPr tIns="0">
            <a:noAutofit/>
          </a:bodyPr>
          <a:lstStyle>
            <a:lvl1pPr marL="176213" indent="-176213" algn="l" rtl="0" eaLnBrk="1" fontAlgn="base" hangingPunct="1">
              <a:spcBef>
                <a:spcPts val="0"/>
              </a:spcBef>
              <a:spcAft>
                <a:spcPts val="800"/>
              </a:spcAft>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1pPr>
            <a:lvl2pPr marL="268288" indent="-176213" algn="l" rtl="0" eaLnBrk="1" fontAlgn="base" hangingPunct="1">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2pPr>
            <a:lvl3pPr marL="268288" indent="-176213" algn="l" rtl="0" eaLnBrk="1" fontAlgn="base" hangingPunct="1">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3pPr>
          </a:lstStyle>
          <a:p>
            <a:pPr lvl="0"/>
            <a:r>
              <a:rPr lang="de-DE" noProof="0" smtClean="0"/>
              <a:t>Textmasterformate durch Klicken bearbeiten</a:t>
            </a:r>
          </a:p>
          <a:p>
            <a:pPr lvl="1"/>
            <a:r>
              <a:rPr lang="de-DE" noProof="0" smtClean="0"/>
              <a:t>Zweite Ebene</a:t>
            </a:r>
          </a:p>
        </p:txBody>
      </p:sp>
      <p:sp useBgFill="1">
        <p:nvSpPr>
          <p:cNvPr id="14" name="Datumsplatzhalter 11"/>
          <p:cNvSpPr>
            <a:spLocks noGrp="1"/>
          </p:cNvSpPr>
          <p:nvPr>
            <p:ph type="dt" sz="half" idx="14"/>
          </p:nvPr>
        </p:nvSpPr>
        <p:spPr/>
        <p:txBody>
          <a:bodyPr/>
          <a:lstStyle>
            <a:lvl1pPr>
              <a:defRPr>
                <a:solidFill>
                  <a:schemeClr val="bg2"/>
                </a:solidFill>
              </a:defRPr>
            </a:lvl1pPr>
          </a:lstStyle>
          <a:p>
            <a:pPr>
              <a:defRPr/>
            </a:pPr>
            <a:endParaRPr lang="en-US"/>
          </a:p>
        </p:txBody>
      </p:sp>
      <p:sp>
        <p:nvSpPr>
          <p:cNvPr id="15" name="Foliennummernplatzhalter 12"/>
          <p:cNvSpPr>
            <a:spLocks noGrp="1"/>
          </p:cNvSpPr>
          <p:nvPr>
            <p:ph type="sldNum" sz="quarter" idx="15"/>
          </p:nvPr>
        </p:nvSpPr>
        <p:spPr/>
        <p:txBody>
          <a:bodyPr/>
          <a:lstStyle>
            <a:lvl1pPr>
              <a:defRPr/>
            </a:lvl1pPr>
          </a:lstStyle>
          <a:p>
            <a:pPr>
              <a:defRPr/>
            </a:pPr>
            <a:fld id="{83BC4B39-A09C-1645-A147-A0C99AE3D5FB}" type="slidenum">
              <a:rPr lang="en-US"/>
              <a:pPr>
                <a:defRPr/>
              </a:pPr>
              <a:t>‹#›</a:t>
            </a:fld>
            <a:endParaRPr lang="en-US"/>
          </a:p>
        </p:txBody>
      </p:sp>
      <p:sp>
        <p:nvSpPr>
          <p:cNvPr id="16" name="Fußzeilenplatzhalter 4"/>
          <p:cNvSpPr>
            <a:spLocks noGrp="1"/>
          </p:cNvSpPr>
          <p:nvPr>
            <p:ph type="ftr" sz="quarter" idx="16"/>
          </p:nvPr>
        </p:nvSpPr>
        <p:spPr>
          <a:xfrm>
            <a:off x="7105650" y="6294438"/>
            <a:ext cx="1447800" cy="365125"/>
          </a:xfrm>
        </p:spPr>
        <p:txBody>
          <a:bodyPr/>
          <a:lstStyle>
            <a:lvl1pPr algn="ctr" rtl="0" eaLnBrk="0" fontAlgn="base" hangingPunct="0">
              <a:spcBef>
                <a:spcPct val="0"/>
              </a:spcBef>
              <a:spcAft>
                <a:spcPct val="0"/>
              </a:spcAft>
              <a:defRPr kumimoji="0" lang="en-US" sz="900" b="0" i="0" u="none" strike="noStrike" kern="1200" cap="none" spc="0" normalizeH="0" baseline="0" noProof="0">
                <a:ln>
                  <a:noFill/>
                </a:ln>
                <a:solidFill>
                  <a:schemeClr val="tx1"/>
                </a:solidFill>
                <a:effectLst/>
                <a:uLnTx/>
                <a:uFillTx/>
                <a:latin typeface="Arial" pitchFamily="34" charset="0"/>
                <a:ea typeface="ＭＳ Ｐゴシック" pitchFamily="96" charset="-128"/>
                <a:cs typeface="Arial" pitchFamily="34" charset="0"/>
              </a:defRPr>
            </a:lvl1pPr>
          </a:lstStyle>
          <a:p>
            <a:pPr>
              <a:defRPr/>
            </a:pPr>
            <a:r>
              <a:rPr lang="de-CH"/>
              <a:t>University of Nottingham</a:t>
            </a:r>
          </a:p>
        </p:txBody>
      </p:sp>
    </p:spTree>
    <p:extLst>
      <p:ext uri="{BB962C8B-B14F-4D97-AF65-F5344CB8AC3E}">
        <p14:creationId xmlns:p14="http://schemas.microsoft.com/office/powerpoint/2010/main" val="1401128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 chapter 5">
    <p:spTree>
      <p:nvGrpSpPr>
        <p:cNvPr id="1" name=""/>
        <p:cNvGrpSpPr/>
        <p:nvPr/>
      </p:nvGrpSpPr>
      <p:grpSpPr>
        <a:xfrm>
          <a:off x="0" y="0"/>
          <a:ext cx="0" cy="0"/>
          <a:chOff x="0" y="0"/>
          <a:chExt cx="0" cy="0"/>
        </a:xfrm>
      </p:grpSpPr>
      <p:sp>
        <p:nvSpPr>
          <p:cNvPr id="2" name="Titel 1"/>
          <p:cNvSpPr>
            <a:spLocks noGrp="1"/>
          </p:cNvSpPr>
          <p:nvPr>
            <p:ph type="ctrTitle"/>
          </p:nvPr>
        </p:nvSpPr>
        <p:spPr>
          <a:xfrm>
            <a:off x="539750" y="1341439"/>
            <a:ext cx="8028000" cy="647402"/>
          </a:xfrm>
          <a:noFill/>
          <a:ln w="9525">
            <a:noFill/>
            <a:miter lim="800000"/>
            <a:headEnd/>
            <a:tailEnd/>
          </a:ln>
        </p:spPr>
        <p:txBody>
          <a:bodyPr wrap="none" tIns="0" rIns="0" bIns="0" anchor="t">
            <a:noAutofit/>
          </a:bodyPr>
          <a:lstStyle>
            <a:lvl1pPr algn="l" rtl="0" eaLnBrk="1" fontAlgn="base" hangingPunct="1">
              <a:spcBef>
                <a:spcPct val="0"/>
              </a:spcBef>
              <a:spcAft>
                <a:spcPct val="0"/>
              </a:spcAft>
              <a:defRPr lang="de-CH" sz="2400" dirty="0" smtClean="0">
                <a:solidFill>
                  <a:schemeClr val="bg2"/>
                </a:solidFill>
                <a:latin typeface="Arial" pitchFamily="34" charset="0"/>
                <a:ea typeface="+mj-ea"/>
                <a:cs typeface="Arial" pitchFamily="34" charset="0"/>
              </a:defRPr>
            </a:lvl1pPr>
          </a:lstStyle>
          <a:p>
            <a:r>
              <a:rPr lang="de-DE" noProof="0" smtClean="0"/>
              <a:t>Titelmasterformat durch Klicken bearbeiten</a:t>
            </a:r>
            <a:endParaRPr lang="en-US" noProof="0" dirty="0"/>
          </a:p>
        </p:txBody>
      </p:sp>
      <p:sp>
        <p:nvSpPr>
          <p:cNvPr id="21" name="Textplatzhalter 10"/>
          <p:cNvSpPr>
            <a:spLocks noGrp="1"/>
          </p:cNvSpPr>
          <p:nvPr>
            <p:ph type="body" sz="quarter" idx="13"/>
          </p:nvPr>
        </p:nvSpPr>
        <p:spPr>
          <a:xfrm>
            <a:off x="539750" y="2060848"/>
            <a:ext cx="8028000" cy="4033565"/>
          </a:xfrm>
          <a:noFill/>
          <a:ln w="9525">
            <a:noFill/>
            <a:miter lim="800000"/>
            <a:headEnd/>
            <a:tailEnd/>
          </a:ln>
        </p:spPr>
        <p:txBody>
          <a:bodyPr tIns="0">
            <a:noAutofit/>
          </a:bodyPr>
          <a:lstStyle>
            <a:lvl1pPr marL="176213" indent="-176213" algn="l" rtl="0" eaLnBrk="1" fontAlgn="base" hangingPunct="1">
              <a:spcBef>
                <a:spcPts val="0"/>
              </a:spcBef>
              <a:spcAft>
                <a:spcPts val="800"/>
              </a:spcAft>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1pPr>
            <a:lvl2pPr marL="268288" indent="-176213" algn="l" rtl="0" eaLnBrk="1" fontAlgn="base" hangingPunct="1">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2pPr>
            <a:lvl3pPr marL="268288" indent="-176213" algn="l" rtl="0" eaLnBrk="1" fontAlgn="base" hangingPunct="1">
              <a:buClr>
                <a:schemeClr val="bg2"/>
              </a:buClr>
              <a:buFont typeface="Wingdings" pitchFamily="2" charset="2"/>
              <a:buChar char="§"/>
              <a:defRPr lang="de-DE" sz="2000" kern="1200" noProof="0" dirty="0" smtClean="0">
                <a:solidFill>
                  <a:schemeClr val="tx1"/>
                </a:solidFill>
                <a:latin typeface="Arial" pitchFamily="34" charset="0"/>
                <a:ea typeface="+mn-ea"/>
                <a:cs typeface="Arial" pitchFamily="34" charset="0"/>
              </a:defRPr>
            </a:lvl3pPr>
          </a:lstStyle>
          <a:p>
            <a:pPr lvl="0"/>
            <a:r>
              <a:rPr lang="de-DE" noProof="0" smtClean="0"/>
              <a:t>Textmasterformate durch Klicken bearbeiten</a:t>
            </a:r>
          </a:p>
          <a:p>
            <a:pPr lvl="1"/>
            <a:r>
              <a:rPr lang="de-DE" noProof="0" smtClean="0"/>
              <a:t>Zweite Ebene</a:t>
            </a:r>
          </a:p>
        </p:txBody>
      </p:sp>
      <p:sp useBgFill="1">
        <p:nvSpPr>
          <p:cNvPr id="15" name="Datumsplatzhalter 11"/>
          <p:cNvSpPr>
            <a:spLocks noGrp="1"/>
          </p:cNvSpPr>
          <p:nvPr>
            <p:ph type="dt" sz="half" idx="14"/>
          </p:nvPr>
        </p:nvSpPr>
        <p:spPr/>
        <p:txBody>
          <a:bodyPr/>
          <a:lstStyle>
            <a:lvl1pPr>
              <a:defRPr>
                <a:solidFill>
                  <a:schemeClr val="bg2"/>
                </a:solidFill>
              </a:defRPr>
            </a:lvl1pPr>
          </a:lstStyle>
          <a:p>
            <a:pPr>
              <a:defRPr/>
            </a:pPr>
            <a:endParaRPr lang="en-US"/>
          </a:p>
        </p:txBody>
      </p:sp>
      <p:sp>
        <p:nvSpPr>
          <p:cNvPr id="16" name="Foliennummernplatzhalter 12"/>
          <p:cNvSpPr>
            <a:spLocks noGrp="1"/>
          </p:cNvSpPr>
          <p:nvPr>
            <p:ph type="sldNum" sz="quarter" idx="15"/>
          </p:nvPr>
        </p:nvSpPr>
        <p:spPr/>
        <p:txBody>
          <a:bodyPr/>
          <a:lstStyle>
            <a:lvl1pPr>
              <a:defRPr/>
            </a:lvl1pPr>
          </a:lstStyle>
          <a:p>
            <a:pPr>
              <a:defRPr/>
            </a:pPr>
            <a:fld id="{B37B92FE-57EA-6E47-8285-989244EF5843}" type="slidenum">
              <a:rPr lang="en-US"/>
              <a:pPr>
                <a:defRPr/>
              </a:pPr>
              <a:t>‹#›</a:t>
            </a:fld>
            <a:endParaRPr lang="en-US"/>
          </a:p>
        </p:txBody>
      </p:sp>
      <p:sp>
        <p:nvSpPr>
          <p:cNvPr id="17" name="Fußzeilenplatzhalter 4"/>
          <p:cNvSpPr>
            <a:spLocks noGrp="1"/>
          </p:cNvSpPr>
          <p:nvPr>
            <p:ph type="ftr" sz="quarter" idx="16"/>
          </p:nvPr>
        </p:nvSpPr>
        <p:spPr>
          <a:xfrm>
            <a:off x="7105650" y="6294438"/>
            <a:ext cx="1447800" cy="365125"/>
          </a:xfrm>
        </p:spPr>
        <p:txBody>
          <a:bodyPr/>
          <a:lstStyle>
            <a:lvl1pPr algn="ctr" rtl="0" eaLnBrk="0" fontAlgn="base" hangingPunct="0">
              <a:spcBef>
                <a:spcPct val="0"/>
              </a:spcBef>
              <a:spcAft>
                <a:spcPct val="0"/>
              </a:spcAft>
              <a:defRPr kumimoji="0" lang="en-US" sz="900" b="0" i="0" u="none" strike="noStrike" kern="1200" cap="none" spc="0" normalizeH="0" baseline="0" noProof="0">
                <a:ln>
                  <a:noFill/>
                </a:ln>
                <a:solidFill>
                  <a:schemeClr val="tx1"/>
                </a:solidFill>
                <a:effectLst/>
                <a:uLnTx/>
                <a:uFillTx/>
                <a:latin typeface="Arial" pitchFamily="34" charset="0"/>
                <a:ea typeface="ＭＳ Ｐゴシック" pitchFamily="96" charset="-128"/>
                <a:cs typeface="Arial" pitchFamily="34" charset="0"/>
              </a:defRPr>
            </a:lvl1pPr>
          </a:lstStyle>
          <a:p>
            <a:pPr>
              <a:defRPr/>
            </a:pPr>
            <a:r>
              <a:rPr lang="de-CH"/>
              <a:t>University of Nottingham</a:t>
            </a:r>
          </a:p>
        </p:txBody>
      </p:sp>
    </p:spTree>
    <p:extLst>
      <p:ext uri="{BB962C8B-B14F-4D97-AF65-F5344CB8AC3E}">
        <p14:creationId xmlns:p14="http://schemas.microsoft.com/office/powerpoint/2010/main" val="246394237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542925" y="2311400"/>
            <a:ext cx="80343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91440" bIns="45720" numCol="1" anchor="ctr" anchorCtr="0" compatLnSpc="1">
            <a:prstTxWarp prst="textNoShape">
              <a:avLst/>
            </a:prstTxWarp>
          </a:bodyPr>
          <a:lstStyle/>
          <a:p>
            <a:pPr lvl="0"/>
            <a:r>
              <a:rPr lang="de-DE"/>
              <a:t>Headline</a:t>
            </a:r>
            <a:endParaRPr lang="de-CH"/>
          </a:p>
        </p:txBody>
      </p:sp>
      <p:sp>
        <p:nvSpPr>
          <p:cNvPr id="1027" name="Textplatzhalter 2"/>
          <p:cNvSpPr>
            <a:spLocks noGrp="1"/>
          </p:cNvSpPr>
          <p:nvPr>
            <p:ph type="body" idx="1"/>
          </p:nvPr>
        </p:nvSpPr>
        <p:spPr bwMode="auto">
          <a:xfrm>
            <a:off x="542925" y="3368675"/>
            <a:ext cx="8034338"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91440" bIns="45720" numCol="1" anchor="t" anchorCtr="0" compatLnSpc="1">
            <a:prstTxWarp prst="textNoShape">
              <a:avLst/>
            </a:prstTxWarp>
          </a:bodyPr>
          <a:lstStyle/>
          <a:p>
            <a:pPr lvl="0"/>
            <a:r>
              <a:rPr lang="de-DE"/>
              <a:t>Subtitle</a:t>
            </a:r>
          </a:p>
        </p:txBody>
      </p:sp>
      <p:sp>
        <p:nvSpPr>
          <p:cNvPr id="11" name="Fußzeilenplatzhalter 4"/>
          <p:cNvSpPr>
            <a:spLocks noGrp="1"/>
          </p:cNvSpPr>
          <p:nvPr>
            <p:ph type="ftr" sz="quarter" idx="3"/>
          </p:nvPr>
        </p:nvSpPr>
        <p:spPr>
          <a:xfrm>
            <a:off x="7096125" y="6296025"/>
            <a:ext cx="1447800" cy="365125"/>
          </a:xfrm>
          <a:prstGeom prst="rect">
            <a:avLst/>
          </a:prstGeom>
        </p:spPr>
        <p:txBody>
          <a:bodyPr vert="horz" lIns="0" tIns="0" rIns="91440" bIns="45720" rtlCol="0" anchor="b" anchorCtr="0"/>
          <a:lstStyle>
            <a:lvl1pPr algn="ctr" rtl="0" eaLnBrk="0" fontAlgn="base" hangingPunct="0">
              <a:spcBef>
                <a:spcPct val="0"/>
              </a:spcBef>
              <a:spcAft>
                <a:spcPct val="0"/>
              </a:spcAft>
              <a:defRPr kumimoji="0" lang="en-US" sz="900" b="0" i="0" u="none" strike="noStrike" kern="1200" cap="none" spc="0" normalizeH="0" baseline="0" noProof="0">
                <a:ln>
                  <a:noFill/>
                </a:ln>
                <a:solidFill>
                  <a:schemeClr val="tx1"/>
                </a:solidFill>
                <a:effectLst/>
                <a:uLnTx/>
                <a:uFillTx/>
                <a:latin typeface="Arial" pitchFamily="34" charset="0"/>
                <a:ea typeface="ＭＳ Ｐゴシック" pitchFamily="96" charset="-128"/>
                <a:cs typeface="Arial" pitchFamily="34" charset="0"/>
              </a:defRPr>
            </a:lvl1pPr>
          </a:lstStyle>
          <a:p>
            <a:pPr>
              <a:defRPr/>
            </a:pPr>
            <a:r>
              <a:rPr lang="de-CH" dirty="0"/>
              <a:t>University </a:t>
            </a:r>
            <a:r>
              <a:rPr lang="en-GB" noProof="0" dirty="0"/>
              <a:t>of</a:t>
            </a:r>
            <a:r>
              <a:rPr lang="de-CH" dirty="0"/>
              <a:t> Nottingham</a:t>
            </a:r>
          </a:p>
        </p:txBody>
      </p:sp>
      <p:sp useBgFill="1">
        <p:nvSpPr>
          <p:cNvPr id="12" name="Datumsplatzhalter 11"/>
          <p:cNvSpPr>
            <a:spLocks noGrp="1"/>
          </p:cNvSpPr>
          <p:nvPr>
            <p:ph type="dt" sz="half" idx="2"/>
          </p:nvPr>
        </p:nvSpPr>
        <p:spPr>
          <a:xfrm>
            <a:off x="3486150" y="6264275"/>
            <a:ext cx="2133600" cy="365125"/>
          </a:xfrm>
          <a:prstGeom prst="rect">
            <a:avLst/>
          </a:prstGeom>
        </p:spPr>
        <p:txBody>
          <a:bodyPr vert="horz" wrap="square" lIns="91440" tIns="45720" rIns="91440" bIns="0" numCol="1" anchor="b" anchorCtr="0" compatLnSpc="1">
            <a:prstTxWarp prst="textNoShape">
              <a:avLst/>
            </a:prstTxWarp>
          </a:bodyPr>
          <a:lstStyle>
            <a:lvl1pPr algn="ctr">
              <a:defRPr sz="900">
                <a:latin typeface="Arial" charset="0"/>
                <a:ea typeface="ＭＳ Ｐゴシック" charset="0"/>
                <a:cs typeface="ＭＳ Ｐゴシック" charset="0"/>
              </a:defRPr>
            </a:lvl1pPr>
          </a:lstStyle>
          <a:p>
            <a:pPr>
              <a:defRPr/>
            </a:pPr>
            <a:endParaRPr lang="en-US"/>
          </a:p>
        </p:txBody>
      </p:sp>
      <p:sp>
        <p:nvSpPr>
          <p:cNvPr id="13" name="Foliennummernplatzhalter 12"/>
          <p:cNvSpPr>
            <a:spLocks noGrp="1"/>
          </p:cNvSpPr>
          <p:nvPr>
            <p:ph type="sldNum" sz="quarter" idx="4"/>
          </p:nvPr>
        </p:nvSpPr>
        <p:spPr>
          <a:xfrm>
            <a:off x="8253413" y="6254750"/>
            <a:ext cx="323850" cy="365125"/>
          </a:xfrm>
          <a:prstGeom prst="rect">
            <a:avLst/>
          </a:prstGeom>
        </p:spPr>
        <p:txBody>
          <a:bodyPr vert="horz" wrap="square" lIns="0" tIns="0" rIns="0" bIns="0" numCol="1" anchor="b" anchorCtr="0" compatLnSpc="1">
            <a:prstTxWarp prst="textNoShape">
              <a:avLst/>
            </a:prstTxWarp>
          </a:bodyPr>
          <a:lstStyle>
            <a:lvl1pPr algn="r">
              <a:defRPr sz="900"/>
            </a:lvl1pPr>
          </a:lstStyle>
          <a:p>
            <a:pPr>
              <a:defRPr/>
            </a:pPr>
            <a:fld id="{579048AA-2B28-234F-9DDD-8B1A8C8581A3}" type="slidenum">
              <a:rPr lang="en-US"/>
              <a:pPr>
                <a:defRPr/>
              </a:pPr>
              <a:t>‹#›</a:t>
            </a:fld>
            <a:endParaRPr lang="en-US"/>
          </a:p>
        </p:txBody>
      </p:sp>
      <p:pic>
        <p:nvPicPr>
          <p:cNvPr id="1032" name="Grafik 28" descr="REFINE_LOGO_RGB.jpg"/>
          <p:cNvPicPr>
            <a:picLocks noChangeAspect="1"/>
          </p:cNvPicPr>
          <p:nvPr userDrawn="1"/>
        </p:nvPicPr>
        <p:blipFill>
          <a:blip r:embed="rId8"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magine 2"/>
          <p:cNvPicPr>
            <a:picLocks noChangeAspect="1"/>
          </p:cNvPicPr>
          <p:nvPr userDrawn="1"/>
        </p:nvPicPr>
        <p:blipFill>
          <a:blip r:embed="rId9"/>
          <a:stretch>
            <a:fillRect/>
          </a:stretch>
        </p:blipFill>
        <p:spPr>
          <a:xfrm>
            <a:off x="179512" y="6381328"/>
            <a:ext cx="501616" cy="332532"/>
          </a:xfrm>
          <a:prstGeom prst="rect">
            <a:avLst/>
          </a:prstGeom>
        </p:spPr>
      </p:pic>
    </p:spTree>
  </p:cSld>
  <p:clrMap bg1="lt1" tx1="dk1" bg2="lt2" tx2="dk2" accent1="accent1" accent2="accent2" accent3="accent3" accent4="accent4" accent5="accent5" accent6="accent6" hlink="hlink" folHlink="folHlink"/>
  <p:sldLayoutIdLst>
    <p:sldLayoutId id="2147484252" r:id="rId1"/>
    <p:sldLayoutId id="2147484253" r:id="rId2"/>
    <p:sldLayoutId id="2147484254" r:id="rId3"/>
    <p:sldLayoutId id="2147484255" r:id="rId4"/>
    <p:sldLayoutId id="2147484256" r:id="rId5"/>
    <p:sldLayoutId id="2147484257" r:id="rId6"/>
  </p:sldLayoutIdLst>
  <p:timing>
    <p:tnLst>
      <p:par>
        <p:cTn id="1" dur="indefinite" restart="never" nodeType="tmRoot"/>
      </p:par>
    </p:tnLst>
  </p:timing>
  <p:hf sldNum="0" hdr="0" ftr="0" dt="0"/>
  <p:txStyles>
    <p:titleStyle>
      <a:lvl1pPr algn="l" rtl="0" eaLnBrk="0" fontAlgn="base" hangingPunct="0">
        <a:spcBef>
          <a:spcPct val="0"/>
        </a:spcBef>
        <a:spcAft>
          <a:spcPct val="0"/>
        </a:spcAft>
        <a:defRPr lang="de-CH" sz="3100" kern="1200" dirty="0">
          <a:solidFill>
            <a:schemeClr val="bg2"/>
          </a:solidFill>
          <a:latin typeface="Arial" pitchFamily="34" charset="0"/>
          <a:ea typeface="ＭＳ Ｐゴシック" charset="0"/>
          <a:cs typeface="Arial" pitchFamily="34" charset="0"/>
        </a:defRPr>
      </a:lvl1pPr>
      <a:lvl2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2pPr>
      <a:lvl3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3pPr>
      <a:lvl4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4pPr>
      <a:lvl5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Zapf Dingbats" charset="0"/>
        <a:defRPr lang="de-DE" sz="1900" kern="1200" dirty="0">
          <a:solidFill>
            <a:schemeClr val="tx1"/>
          </a:solidFill>
          <a:latin typeface="Arial" pitchFamily="34" charset="0"/>
          <a:ea typeface="ＭＳ Ｐゴシック" charset="0"/>
          <a:cs typeface="Arial" pitchFamily="34" charset="0"/>
        </a:defRPr>
      </a:lvl1pPr>
      <a:lvl2pPr marL="742950" indent="-285750" algn="l" rtl="0" eaLnBrk="0" fontAlgn="base" hangingPunct="0">
        <a:spcBef>
          <a:spcPct val="20000"/>
        </a:spcBef>
        <a:spcAft>
          <a:spcPct val="0"/>
        </a:spcAft>
        <a:buFont typeface="Zapf Dingbats" charset="0"/>
        <a:defRPr lang="de-DE" sz="1900" kern="1200" dirty="0">
          <a:solidFill>
            <a:schemeClr val="tx1"/>
          </a:solidFill>
          <a:latin typeface="Arial" pitchFamily="34" charset="0"/>
          <a:ea typeface="Arial" charset="0"/>
          <a:cs typeface="Arial" pitchFamily="34" charset="0"/>
        </a:defRPr>
      </a:lvl2pPr>
      <a:lvl3pPr marL="1143000" indent="-228600" algn="l" rtl="0" eaLnBrk="0" fontAlgn="base" hangingPunct="0">
        <a:spcBef>
          <a:spcPct val="20000"/>
        </a:spcBef>
        <a:spcAft>
          <a:spcPct val="0"/>
        </a:spcAft>
        <a:buFont typeface="Zapf Dingbats" charset="0"/>
        <a:defRPr lang="de-DE" sz="1900" kern="1200" dirty="0">
          <a:solidFill>
            <a:schemeClr val="tx1"/>
          </a:solidFill>
          <a:latin typeface="Arial" pitchFamily="34" charset="0"/>
          <a:ea typeface="Arial" charset="0"/>
          <a:cs typeface="Arial" pitchFamily="34" charset="0"/>
        </a:defRPr>
      </a:lvl3pPr>
      <a:lvl4pPr marL="1600200" indent="-228600" algn="l" rtl="0" eaLnBrk="0" fontAlgn="base" hangingPunct="0">
        <a:spcBef>
          <a:spcPct val="20000"/>
        </a:spcBef>
        <a:spcAft>
          <a:spcPct val="0"/>
        </a:spcAft>
        <a:buFont typeface="Zapf Dingbats" charset="0"/>
        <a:defRPr lang="de-DE" sz="1900" kern="1200" dirty="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Zapf Dingbats" charset="0"/>
        <a:defRPr lang="de-CH" sz="1900" kern="1200" dirty="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g"/><Relationship Id="rId1" Type="http://schemas.microsoft.com/office/2007/relationships/media" Target="../media/media1.mpg"/><Relationship Id="rId5" Type="http://schemas.openxmlformats.org/officeDocument/2006/relationships/image" Target="../media/image7.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26.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25.emf"/><Relationship Id="rId5" Type="http://schemas.openxmlformats.org/officeDocument/2006/relationships/image" Target="../media/image2.png"/><Relationship Id="rId4" Type="http://schemas.openxmlformats.org/officeDocument/2006/relationships/image" Target="../media/image1.jpeg"/></Relationships>
</file>

<file path=ppt/slides/_rels/slide30.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emf"/><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0.emf"/><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emf"/><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5.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8.emf"/></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3.emf"/><Relationship Id="rId1" Type="http://schemas.openxmlformats.org/officeDocument/2006/relationships/slideLayout" Target="../slideLayouts/slideLayout5.xml"/><Relationship Id="rId5" Type="http://schemas.openxmlformats.org/officeDocument/2006/relationships/image" Target="../media/image51.png"/><Relationship Id="rId4" Type="http://schemas.openxmlformats.org/officeDocument/2006/relationships/image" Target="../media/image50.jpeg"/></Relationships>
</file>

<file path=ppt/slides/_rels/slide43.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image" Target="../media/image52.tiff"/><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44.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57.jpeg"/><Relationship Id="rId5" Type="http://schemas.openxmlformats.org/officeDocument/2006/relationships/image" Target="../media/image32.emf"/><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59.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el 6"/>
          <p:cNvSpPr>
            <a:spLocks noGrp="1"/>
          </p:cNvSpPr>
          <p:nvPr>
            <p:ph type="ctrTitle"/>
          </p:nvPr>
        </p:nvSpPr>
        <p:spPr>
          <a:xfrm>
            <a:off x="-180528" y="2636912"/>
            <a:ext cx="9781728" cy="1512888"/>
          </a:xfrm>
        </p:spPr>
        <p:txBody>
          <a:bodyPr>
            <a:normAutofit/>
          </a:bodyPr>
          <a:lstStyle/>
          <a:p>
            <a:pPr algn="ctr"/>
            <a:r>
              <a:rPr lang="en-GB" sz="3800" b="1" dirty="0">
                <a:latin typeface="Arial" charset="0"/>
                <a:ea typeface="ＭＳ Ｐゴシック" charset="0"/>
              </a:rPr>
              <a:t>Supercritical</a:t>
            </a:r>
            <a:r>
              <a:rPr lang="de-CH" sz="3800" b="1" dirty="0">
                <a:latin typeface="Arial" charset="0"/>
                <a:ea typeface="ＭＳ Ｐゴシック" charset="0"/>
              </a:rPr>
              <a:t> CO</a:t>
            </a:r>
            <a:r>
              <a:rPr lang="de-CH" sz="3800" b="1" baseline="-25000" dirty="0">
                <a:latin typeface="Arial" charset="0"/>
                <a:ea typeface="ＭＳ Ｐゴシック" charset="0"/>
              </a:rPr>
              <a:t>2</a:t>
            </a:r>
            <a:r>
              <a:rPr lang="de-CH" sz="3800" b="1" dirty="0">
                <a:latin typeface="Arial" charset="0"/>
                <a:ea typeface="ＭＳ Ｐゴシック" charset="0"/>
              </a:rPr>
              <a:t> </a:t>
            </a:r>
            <a:r>
              <a:rPr lang="de-CH" sz="3800" b="1" dirty="0" err="1">
                <a:latin typeface="Arial" charset="0"/>
                <a:ea typeface="ＭＳ Ｐゴシック" charset="0"/>
              </a:rPr>
              <a:t>for</a:t>
            </a:r>
            <a:r>
              <a:rPr lang="de-CH" sz="3800" b="1" dirty="0">
                <a:latin typeface="Arial" charset="0"/>
                <a:ea typeface="ＭＳ Ｐゴシック" charset="0"/>
              </a:rPr>
              <a:t> </a:t>
            </a:r>
            <a:br>
              <a:rPr lang="de-CH" sz="3800" b="1" dirty="0">
                <a:latin typeface="Arial" charset="0"/>
                <a:ea typeface="ＭＳ Ｐゴシック" charset="0"/>
              </a:rPr>
            </a:br>
            <a:r>
              <a:rPr lang="de-CH" sz="3800" b="1" dirty="0">
                <a:latin typeface="Arial" charset="0"/>
                <a:ea typeface="ＭＳ Ｐゴシック" charset="0"/>
              </a:rPr>
              <a:t>Green Polymer Chemistry</a:t>
            </a:r>
          </a:p>
        </p:txBody>
      </p:sp>
      <p:sp>
        <p:nvSpPr>
          <p:cNvPr id="10242" name="Untertitel 7"/>
          <p:cNvSpPr>
            <a:spLocks noGrp="1"/>
          </p:cNvSpPr>
          <p:nvPr>
            <p:ph type="subTitle" idx="1"/>
          </p:nvPr>
        </p:nvSpPr>
        <p:spPr>
          <a:xfrm>
            <a:off x="1907704" y="4149800"/>
            <a:ext cx="5616624" cy="1511448"/>
          </a:xfrm>
        </p:spPr>
        <p:txBody>
          <a:bodyPr/>
          <a:lstStyle/>
          <a:p>
            <a:pPr algn="ctr" eaLnBrk="1" hangingPunct="1">
              <a:buFont typeface="Zapf Dingbats" charset="0"/>
              <a:buNone/>
            </a:pPr>
            <a:r>
              <a:rPr lang="de-CH" dirty="0" err="1" smtClean="0">
                <a:latin typeface="Arial" charset="0"/>
              </a:rPr>
              <a:t>by</a:t>
            </a:r>
            <a:endParaRPr lang="de-CH" dirty="0">
              <a:latin typeface="Arial" charset="0"/>
            </a:endParaRPr>
          </a:p>
          <a:p>
            <a:pPr algn="ctr" eaLnBrk="1" hangingPunct="1">
              <a:buFont typeface="Zapf Dingbats" charset="0"/>
              <a:buNone/>
            </a:pPr>
            <a:r>
              <a:rPr lang="de-CH" dirty="0" smtClean="0">
                <a:latin typeface="Arial" charset="0"/>
              </a:rPr>
              <a:t>Silvio </a:t>
            </a:r>
            <a:r>
              <a:rPr lang="de-CH" dirty="0" err="1">
                <a:latin typeface="Arial" charset="0"/>
              </a:rPr>
              <a:t>Curia</a:t>
            </a:r>
            <a:endParaRPr lang="de-CH" dirty="0">
              <a:latin typeface="Arial" charset="0"/>
            </a:endParaRPr>
          </a:p>
          <a:p>
            <a:pPr algn="r" eaLnBrk="1" hangingPunct="1">
              <a:buFont typeface="Zapf Dingbats" charset="0"/>
              <a:buNone/>
            </a:pPr>
            <a:endParaRPr lang="de-CH" dirty="0">
              <a:latin typeface="Arial" charset="0"/>
            </a:endParaRPr>
          </a:p>
          <a:p>
            <a:pPr algn="r" eaLnBrk="1" hangingPunct="1">
              <a:buFont typeface="Zapf Dingbats" charset="0"/>
              <a:buNone/>
            </a:pPr>
            <a:endParaRPr lang="de-CH" dirty="0">
              <a:latin typeface="Arial" charset="0"/>
            </a:endParaRPr>
          </a:p>
        </p:txBody>
      </p:sp>
      <p:sp>
        <p:nvSpPr>
          <p:cNvPr id="3" name="CasellaDiTesto 2"/>
          <p:cNvSpPr txBox="1"/>
          <p:nvPr/>
        </p:nvSpPr>
        <p:spPr>
          <a:xfrm>
            <a:off x="1475656" y="6093296"/>
            <a:ext cx="7560840" cy="707886"/>
          </a:xfrm>
          <a:prstGeom prst="rect">
            <a:avLst/>
          </a:prstGeom>
          <a:noFill/>
        </p:spPr>
        <p:txBody>
          <a:bodyPr wrap="square" rtlCol="0">
            <a:spAutoFit/>
          </a:bodyPr>
          <a:lstStyle/>
          <a:p>
            <a:pPr algn="r"/>
            <a:r>
              <a:rPr lang="it-IT" sz="2000" i="1" dirty="0" smtClean="0"/>
              <a:t>International Conference on </a:t>
            </a:r>
            <a:r>
              <a:rPr lang="it-IT" sz="2000" i="1" dirty="0" err="1" smtClean="0"/>
              <a:t>Biopolymers</a:t>
            </a:r>
            <a:r>
              <a:rPr lang="it-IT" sz="2000" i="1" dirty="0" smtClean="0"/>
              <a:t> and </a:t>
            </a:r>
            <a:r>
              <a:rPr lang="it-IT" sz="2000" i="1" dirty="0" err="1" smtClean="0"/>
              <a:t>Bioplastics</a:t>
            </a:r>
            <a:endParaRPr lang="it-IT" sz="2000" i="1" dirty="0"/>
          </a:p>
          <a:p>
            <a:pPr algn="r"/>
            <a:r>
              <a:rPr lang="it-IT" sz="2000" i="1" dirty="0" smtClean="0"/>
              <a:t>10 </a:t>
            </a:r>
            <a:r>
              <a:rPr lang="it-IT" sz="2000" i="1" smtClean="0"/>
              <a:t>August 2015, </a:t>
            </a:r>
            <a:r>
              <a:rPr lang="it-IT" sz="2000" i="1" dirty="0" smtClean="0"/>
              <a:t>San Francisco</a:t>
            </a:r>
            <a:endParaRPr lang="it-IT" sz="2000" i="1" baseline="300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79512" y="476672"/>
            <a:ext cx="8027988" cy="647700"/>
          </a:xfrm>
        </p:spPr>
        <p:txBody>
          <a:bodyPr/>
          <a:lstStyle/>
          <a:p>
            <a:pPr>
              <a:defRPr/>
            </a:pPr>
            <a:r>
              <a:rPr lang="it-IT" b="1" dirty="0" err="1"/>
              <a:t>REFINE</a:t>
            </a:r>
            <a:r>
              <a:rPr lang="it-IT" b="1" dirty="0"/>
              <a:t> </a:t>
            </a:r>
            <a:r>
              <a:rPr lang="it-IT" b="1" dirty="0" err="1"/>
              <a:t>project</a:t>
            </a:r>
            <a:r>
              <a:rPr lang="it-IT" b="1" dirty="0"/>
              <a:t>: </a:t>
            </a:r>
            <a:r>
              <a:rPr lang="it-IT" b="1" dirty="0" err="1"/>
              <a:t>REnewable</a:t>
            </a:r>
            <a:r>
              <a:rPr lang="it-IT" b="1" dirty="0"/>
              <a:t> </a:t>
            </a:r>
            <a:r>
              <a:rPr lang="it-IT" b="1" dirty="0" err="1"/>
              <a:t>FunctIoNal</a:t>
            </a:r>
            <a:r>
              <a:rPr lang="it-IT" b="1" dirty="0"/>
              <a:t> </a:t>
            </a:r>
            <a:r>
              <a:rPr lang="it-IT" b="1" dirty="0" err="1"/>
              <a:t>matErials</a:t>
            </a:r>
            <a:r>
              <a:rPr lang="it-IT" b="1" dirty="0"/>
              <a:t/>
            </a:r>
            <a:br>
              <a:rPr lang="it-IT" b="1" dirty="0"/>
            </a:br>
            <a:r>
              <a:rPr lang="it-IT" b="1" dirty="0"/>
              <a:t>for a </a:t>
            </a:r>
            <a:r>
              <a:rPr lang="it-IT" b="1" dirty="0" err="1"/>
              <a:t>sustainable</a:t>
            </a:r>
            <a:r>
              <a:rPr lang="it-IT" b="1" dirty="0"/>
              <a:t> </a:t>
            </a:r>
            <a:r>
              <a:rPr lang="it-IT" b="1" dirty="0" err="1"/>
              <a:t>polymer</a:t>
            </a:r>
            <a:r>
              <a:rPr lang="it-IT" b="1" dirty="0"/>
              <a:t> </a:t>
            </a:r>
            <a:r>
              <a:rPr lang="it-IT" b="1" dirty="0" err="1"/>
              <a:t>industry</a:t>
            </a:r>
            <a:endParaRPr lang="it-IT" b="1" dirty="0"/>
          </a:p>
        </p:txBody>
      </p:sp>
      <p:sp>
        <p:nvSpPr>
          <p:cNvPr id="3" name="Segnaposto testo 2"/>
          <p:cNvSpPr>
            <a:spLocks noGrp="1"/>
          </p:cNvSpPr>
          <p:nvPr>
            <p:ph type="body" sz="quarter" idx="13"/>
          </p:nvPr>
        </p:nvSpPr>
        <p:spPr>
          <a:xfrm>
            <a:off x="3814762" y="1846163"/>
            <a:ext cx="5329238" cy="4175125"/>
          </a:xfrm>
        </p:spPr>
        <p:txBody>
          <a:bodyPr/>
          <a:lstStyle/>
          <a:p>
            <a:pPr marL="0" indent="0">
              <a:buFont typeface="Wingdings" pitchFamily="2" charset="2"/>
              <a:buNone/>
              <a:defRPr/>
            </a:pPr>
            <a:r>
              <a:rPr lang="it-IT" sz="2400" dirty="0"/>
              <a:t>Plastic </a:t>
            </a:r>
            <a:r>
              <a:rPr lang="it-IT" sz="2400" dirty="0" err="1"/>
              <a:t>industry</a:t>
            </a:r>
            <a:r>
              <a:rPr lang="it-IT" sz="2400" dirty="0"/>
              <a:t> </a:t>
            </a:r>
            <a:r>
              <a:rPr lang="it-IT" sz="2400" dirty="0" err="1"/>
              <a:t>is</a:t>
            </a:r>
            <a:r>
              <a:rPr lang="it-IT" sz="2400" dirty="0"/>
              <a:t> </a:t>
            </a:r>
            <a:r>
              <a:rPr lang="it-IT" sz="2400" dirty="0" err="1"/>
              <a:t>heavily</a:t>
            </a:r>
            <a:r>
              <a:rPr lang="it-IT" sz="2400" dirty="0"/>
              <a:t> </a:t>
            </a:r>
            <a:r>
              <a:rPr lang="it-IT" sz="2400" dirty="0" err="1"/>
              <a:t>reliant</a:t>
            </a:r>
            <a:r>
              <a:rPr lang="it-IT" sz="2400" dirty="0"/>
              <a:t> on </a:t>
            </a:r>
            <a:r>
              <a:rPr lang="it-IT" sz="2400" dirty="0" err="1"/>
              <a:t>petrochemicals</a:t>
            </a:r>
            <a:r>
              <a:rPr lang="it-IT" sz="2400" dirty="0"/>
              <a:t>.</a:t>
            </a:r>
          </a:p>
          <a:p>
            <a:pPr marL="0" indent="0" algn="just">
              <a:buFont typeface="Wingdings" pitchFamily="2" charset="2"/>
              <a:buNone/>
              <a:defRPr/>
            </a:pPr>
            <a:endParaRPr lang="it-IT" sz="2400" dirty="0"/>
          </a:p>
          <a:p>
            <a:pPr marL="0" indent="0" algn="just">
              <a:buFont typeface="Wingdings" pitchFamily="2" charset="2"/>
              <a:buNone/>
              <a:defRPr/>
            </a:pPr>
            <a:r>
              <a:rPr lang="it-IT" sz="2400" dirty="0" err="1"/>
              <a:t>REFINE</a:t>
            </a:r>
            <a:r>
              <a:rPr lang="it-IT" sz="2400" dirty="0"/>
              <a:t> </a:t>
            </a:r>
            <a:r>
              <a:rPr lang="it-IT" sz="2400" dirty="0" err="1"/>
              <a:t>aims</a:t>
            </a:r>
            <a:r>
              <a:rPr lang="it-IT" sz="2400" dirty="0"/>
              <a:t> to combine:</a:t>
            </a:r>
          </a:p>
          <a:p>
            <a:pPr marL="0" indent="0" algn="just">
              <a:buFont typeface="Wingdings" pitchFamily="2" charset="2"/>
              <a:buNone/>
              <a:defRPr/>
            </a:pPr>
            <a:endParaRPr lang="it-IT" sz="2400" dirty="0"/>
          </a:p>
          <a:p>
            <a:pPr algn="just">
              <a:defRPr/>
            </a:pPr>
            <a:r>
              <a:rPr lang="it-IT" sz="2400" dirty="0"/>
              <a:t>green </a:t>
            </a:r>
            <a:r>
              <a:rPr lang="it-IT" sz="2400" dirty="0" err="1"/>
              <a:t>raw</a:t>
            </a:r>
            <a:r>
              <a:rPr lang="it-IT" sz="2400" dirty="0"/>
              <a:t> </a:t>
            </a:r>
            <a:r>
              <a:rPr lang="it-IT" sz="2400" dirty="0" err="1"/>
              <a:t>materials</a:t>
            </a:r>
            <a:endParaRPr lang="it-IT" sz="2400" dirty="0"/>
          </a:p>
          <a:p>
            <a:pPr algn="just">
              <a:defRPr/>
            </a:pPr>
            <a:r>
              <a:rPr lang="it-IT" sz="2400" dirty="0"/>
              <a:t>green </a:t>
            </a:r>
            <a:r>
              <a:rPr lang="it-IT" sz="2400" dirty="0" err="1"/>
              <a:t>synthesis</a:t>
            </a:r>
            <a:endParaRPr lang="it-IT" sz="2400" dirty="0"/>
          </a:p>
          <a:p>
            <a:pPr algn="just">
              <a:defRPr/>
            </a:pPr>
            <a:r>
              <a:rPr lang="it-IT" sz="2400" dirty="0"/>
              <a:t>green processing and </a:t>
            </a:r>
            <a:r>
              <a:rPr lang="it-IT" sz="2400" dirty="0" err="1"/>
              <a:t>modification</a:t>
            </a:r>
            <a:endParaRPr lang="it-IT" sz="2400" dirty="0"/>
          </a:p>
          <a:p>
            <a:pPr algn="just">
              <a:defRPr/>
            </a:pPr>
            <a:endParaRPr lang="it-IT" sz="2400" dirty="0"/>
          </a:p>
          <a:p>
            <a:pPr algn="just">
              <a:defRPr/>
            </a:pPr>
            <a:endParaRPr lang="it-IT" sz="2400" dirty="0"/>
          </a:p>
          <a:p>
            <a:pPr algn="just">
              <a:defRPr/>
            </a:pPr>
            <a:endParaRPr lang="it-IT" sz="2400" dirty="0"/>
          </a:p>
        </p:txBody>
      </p:sp>
      <p:pic>
        <p:nvPicPr>
          <p:cNvPr id="13315" name="Immagin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5275" y="1846907"/>
            <a:ext cx="3124200"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404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0" y="908720"/>
            <a:ext cx="9144000" cy="4585176"/>
          </a:xfrm>
          <a:prstGeom prst="rect">
            <a:avLst/>
          </a:prstGeom>
        </p:spPr>
      </p:pic>
      <p:sp>
        <p:nvSpPr>
          <p:cNvPr id="14337" name="Titel 1"/>
          <p:cNvSpPr>
            <a:spLocks noGrp="1"/>
          </p:cNvSpPr>
          <p:nvPr>
            <p:ph type="ctrTitle"/>
          </p:nvPr>
        </p:nvSpPr>
        <p:spPr>
          <a:xfrm>
            <a:off x="539750" y="477044"/>
            <a:ext cx="8027988" cy="647700"/>
          </a:xfrm>
          <a:ln/>
        </p:spPr>
        <p:txBody>
          <a:bodyPr/>
          <a:lstStyle/>
          <a:p>
            <a:r>
              <a:rPr lang="en-US" b="1">
                <a:latin typeface="Arial" charset="0"/>
                <a:ea typeface="ＭＳ Ｐゴシック" charset="0"/>
              </a:rPr>
              <a:t>Plastics: the facts (2014)</a:t>
            </a:r>
          </a:p>
        </p:txBody>
      </p:sp>
      <p:sp>
        <p:nvSpPr>
          <p:cNvPr id="14341" name="CasellaDiTesto 4"/>
          <p:cNvSpPr txBox="1">
            <a:spLocks noChangeArrowheads="1"/>
          </p:cNvSpPr>
          <p:nvPr/>
        </p:nvSpPr>
        <p:spPr bwMode="auto">
          <a:xfrm>
            <a:off x="2411760" y="6525344"/>
            <a:ext cx="72011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r>
              <a:rPr lang="en-AU" sz="1400" i="1"/>
              <a:t>Plastics – the Facts 2014</a:t>
            </a:r>
            <a:r>
              <a:rPr lang="en-AU" sz="1400"/>
              <a:t>, PlasticsEurope and European Plastics Converters, 201</a:t>
            </a:r>
            <a:r>
              <a:rPr lang="it-IT" sz="1400"/>
              <a:t>4</a:t>
            </a:r>
          </a:p>
        </p:txBody>
      </p:sp>
      <p:pic>
        <p:nvPicPr>
          <p:cNvPr id="26"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CasellaDiTesto 26"/>
          <p:cNvSpPr txBox="1">
            <a:spLocks noChangeArrowheads="1"/>
          </p:cNvSpPr>
          <p:nvPr/>
        </p:nvSpPr>
        <p:spPr bwMode="auto">
          <a:xfrm>
            <a:off x="3779912" y="5157192"/>
            <a:ext cx="3672408" cy="769441"/>
          </a:xfrm>
          <a:prstGeom prst="rect">
            <a:avLst/>
          </a:prstGeom>
          <a:noFill/>
          <a:ln w="38100">
            <a:noFill/>
            <a:miter lim="800000"/>
            <a:headEnd/>
            <a:tailEnd/>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285750" indent="-285750" eaLnBrk="1" hangingPunct="1">
              <a:buFont typeface="Arial"/>
              <a:buChar char="•"/>
            </a:pPr>
            <a:r>
              <a:rPr lang="it-IT" sz="2200" b="1" dirty="0">
                <a:solidFill>
                  <a:srgbClr val="FF0000"/>
                </a:solidFill>
              </a:rPr>
              <a:t>57 Mtonnes in EU</a:t>
            </a:r>
          </a:p>
          <a:p>
            <a:pPr marL="285750" indent="-285750" eaLnBrk="1" hangingPunct="1">
              <a:buFont typeface="Arial"/>
              <a:buChar char="•"/>
            </a:pPr>
            <a:r>
              <a:rPr lang="it-IT" sz="2200" b="1" dirty="0">
                <a:solidFill>
                  <a:srgbClr val="FF0000"/>
                </a:solidFill>
              </a:rPr>
              <a:t>300 Mtonnes globally</a:t>
            </a:r>
          </a:p>
        </p:txBody>
      </p:sp>
      <p:sp>
        <p:nvSpPr>
          <p:cNvPr id="3" name="Rettangolo 2"/>
          <p:cNvSpPr/>
          <p:nvPr/>
        </p:nvSpPr>
        <p:spPr>
          <a:xfrm>
            <a:off x="3203848" y="1916832"/>
            <a:ext cx="576064" cy="792088"/>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9" name="Rettangolo 28"/>
          <p:cNvSpPr/>
          <p:nvPr/>
        </p:nvSpPr>
        <p:spPr>
          <a:xfrm>
            <a:off x="6876256" y="2924944"/>
            <a:ext cx="1584176" cy="1944216"/>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0058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a:stretch>
            <a:fillRect/>
          </a:stretch>
        </p:blipFill>
        <p:spPr>
          <a:xfrm>
            <a:off x="395536" y="1269921"/>
            <a:ext cx="8208912" cy="4388066"/>
          </a:xfrm>
          <a:prstGeom prst="rect">
            <a:avLst/>
          </a:prstGeom>
        </p:spPr>
      </p:pic>
      <p:sp>
        <p:nvSpPr>
          <p:cNvPr id="14337" name="Titel 1"/>
          <p:cNvSpPr>
            <a:spLocks noGrp="1"/>
          </p:cNvSpPr>
          <p:nvPr>
            <p:ph type="ctrTitle"/>
          </p:nvPr>
        </p:nvSpPr>
        <p:spPr>
          <a:xfrm>
            <a:off x="539750" y="477044"/>
            <a:ext cx="8027988" cy="647700"/>
          </a:xfrm>
          <a:ln/>
        </p:spPr>
        <p:txBody>
          <a:bodyPr/>
          <a:lstStyle/>
          <a:p>
            <a:r>
              <a:rPr lang="en-US" b="1">
                <a:latin typeface="Arial" charset="0"/>
                <a:ea typeface="ＭＳ Ｐゴシック" charset="0"/>
              </a:rPr>
              <a:t>Plastics: the facts (2014)</a:t>
            </a:r>
          </a:p>
        </p:txBody>
      </p:sp>
      <p:sp>
        <p:nvSpPr>
          <p:cNvPr id="14341" name="CasellaDiTesto 4"/>
          <p:cNvSpPr txBox="1">
            <a:spLocks noChangeArrowheads="1"/>
          </p:cNvSpPr>
          <p:nvPr/>
        </p:nvSpPr>
        <p:spPr bwMode="auto">
          <a:xfrm>
            <a:off x="2411760" y="5425479"/>
            <a:ext cx="72011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r>
              <a:rPr lang="en-AU" sz="1400" i="1"/>
              <a:t>Plastics – the Facts 2014</a:t>
            </a:r>
            <a:r>
              <a:rPr lang="en-AU" sz="1400"/>
              <a:t>, PlasticsEurope and European Plastics Converters, 201</a:t>
            </a:r>
            <a:r>
              <a:rPr lang="it-IT" sz="1400"/>
              <a:t>4</a:t>
            </a:r>
          </a:p>
        </p:txBody>
      </p:sp>
      <p:pic>
        <p:nvPicPr>
          <p:cNvPr id="26"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sellaDiTesto 1"/>
          <p:cNvSpPr txBox="1"/>
          <p:nvPr/>
        </p:nvSpPr>
        <p:spPr>
          <a:xfrm>
            <a:off x="1547664" y="5878433"/>
            <a:ext cx="8280920" cy="430887"/>
          </a:xfrm>
          <a:prstGeom prst="rect">
            <a:avLst/>
          </a:prstGeom>
          <a:noFill/>
        </p:spPr>
        <p:txBody>
          <a:bodyPr wrap="square" rtlCol="0">
            <a:spAutoFit/>
          </a:bodyPr>
          <a:lstStyle/>
          <a:p>
            <a:r>
              <a:rPr lang="en-GB" sz="2200" b="1">
                <a:solidFill>
                  <a:srgbClr val="FF0000"/>
                </a:solidFill>
              </a:rPr>
              <a:t>&lt;10% </a:t>
            </a:r>
            <a:r>
              <a:rPr lang="en-GB" sz="2200">
                <a:solidFill>
                  <a:srgbClr val="FF0000"/>
                </a:solidFill>
              </a:rPr>
              <a:t>derived from</a:t>
            </a:r>
            <a:r>
              <a:rPr lang="en-GB" sz="2200" b="1">
                <a:solidFill>
                  <a:srgbClr val="FF0000"/>
                </a:solidFill>
              </a:rPr>
              <a:t> biodegradable polymers</a:t>
            </a:r>
            <a:r>
              <a:rPr lang="en-GB" sz="2200" b="1" baseline="30000">
                <a:solidFill>
                  <a:srgbClr val="FF0000"/>
                </a:solidFill>
              </a:rPr>
              <a:t>1</a:t>
            </a:r>
          </a:p>
        </p:txBody>
      </p:sp>
      <p:sp>
        <p:nvSpPr>
          <p:cNvPr id="7" name="CasellaDiTesto 4"/>
          <p:cNvSpPr txBox="1">
            <a:spLocks noChangeArrowheads="1"/>
          </p:cNvSpPr>
          <p:nvPr/>
        </p:nvSpPr>
        <p:spPr bwMode="auto">
          <a:xfrm>
            <a:off x="4355653" y="6550223"/>
            <a:ext cx="72011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r>
              <a:rPr lang="it-IT" sz="1400" i="1"/>
              <a:t>[1] C. Rolando, Biodegradation – Life of Science, 2013 </a:t>
            </a:r>
            <a:endParaRPr lang="it-IT" sz="1400"/>
          </a:p>
        </p:txBody>
      </p:sp>
    </p:spTree>
    <p:extLst>
      <p:ext uri="{BB962C8B-B14F-4D97-AF65-F5344CB8AC3E}">
        <p14:creationId xmlns:p14="http://schemas.microsoft.com/office/powerpoint/2010/main" val="52216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9"/>
          <p:cNvSpPr/>
          <p:nvPr/>
        </p:nvSpPr>
        <p:spPr>
          <a:xfrm>
            <a:off x="3491780" y="836712"/>
            <a:ext cx="2376364" cy="126885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200" b="1" dirty="0">
                <a:solidFill>
                  <a:srgbClr val="000000"/>
                </a:solidFill>
                <a:latin typeface="+mj-lt"/>
              </a:rPr>
              <a:t>CO</a:t>
            </a:r>
            <a:r>
              <a:rPr lang="en-GB" sz="2200" b="1" baseline="-25000" dirty="0">
                <a:solidFill>
                  <a:srgbClr val="000000"/>
                </a:solidFill>
                <a:latin typeface="+mj-lt"/>
              </a:rPr>
              <a:t>2</a:t>
            </a:r>
            <a:r>
              <a:rPr lang="en-GB" sz="2200" b="1" dirty="0">
                <a:solidFill>
                  <a:srgbClr val="000000"/>
                </a:solidFill>
                <a:latin typeface="+mj-lt"/>
              </a:rPr>
              <a:t> for polymer chemistry</a:t>
            </a:r>
          </a:p>
        </p:txBody>
      </p:sp>
      <p:cxnSp>
        <p:nvCxnSpPr>
          <p:cNvPr id="15" name="Connettore 2 14"/>
          <p:cNvCxnSpPr/>
          <p:nvPr/>
        </p:nvCxnSpPr>
        <p:spPr>
          <a:xfrm>
            <a:off x="4636606" y="2126010"/>
            <a:ext cx="0" cy="65491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Rounded Rectangle 9"/>
          <p:cNvSpPr/>
          <p:nvPr/>
        </p:nvSpPr>
        <p:spPr>
          <a:xfrm>
            <a:off x="3448474" y="2852936"/>
            <a:ext cx="2376264" cy="122413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b="1" dirty="0" smtClean="0">
                <a:solidFill>
                  <a:srgbClr val="000000"/>
                </a:solidFill>
                <a:latin typeface="+mj-lt"/>
              </a:rPr>
              <a:t>Reduce the</a:t>
            </a:r>
          </a:p>
          <a:p>
            <a:pPr algn="ctr">
              <a:defRPr/>
            </a:pPr>
            <a:r>
              <a:rPr lang="en-GB" sz="2000" b="1" dirty="0" smtClean="0">
                <a:solidFill>
                  <a:srgbClr val="000000"/>
                </a:solidFill>
                <a:latin typeface="+mj-lt"/>
              </a:rPr>
              <a:t>viscosity</a:t>
            </a:r>
            <a:endParaRPr lang="en-GB" sz="2000" b="1" dirty="0">
              <a:solidFill>
                <a:srgbClr val="000000"/>
              </a:solidFill>
              <a:latin typeface="+mj-lt"/>
            </a:endParaRPr>
          </a:p>
        </p:txBody>
      </p:sp>
      <p:cxnSp>
        <p:nvCxnSpPr>
          <p:cNvPr id="18" name="Connettore 2 17"/>
          <p:cNvCxnSpPr/>
          <p:nvPr/>
        </p:nvCxnSpPr>
        <p:spPr>
          <a:xfrm flipH="1">
            <a:off x="3995936" y="4111504"/>
            <a:ext cx="216024" cy="6136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Connettore 2 18"/>
          <p:cNvCxnSpPr/>
          <p:nvPr/>
        </p:nvCxnSpPr>
        <p:spPr>
          <a:xfrm>
            <a:off x="5220072" y="4111504"/>
            <a:ext cx="216123" cy="6136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Rounded Rectangle 9"/>
          <p:cNvSpPr/>
          <p:nvPr/>
        </p:nvSpPr>
        <p:spPr>
          <a:xfrm>
            <a:off x="2195736" y="4759576"/>
            <a:ext cx="2376264" cy="122413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b="1" dirty="0" smtClean="0">
                <a:solidFill>
                  <a:schemeClr val="tx2">
                    <a:lumMod val="75000"/>
                    <a:lumOff val="25000"/>
                  </a:schemeClr>
                </a:solidFill>
                <a:latin typeface="+mj-lt"/>
              </a:rPr>
              <a:t>Energy saving</a:t>
            </a:r>
            <a:endParaRPr lang="en-GB" sz="2000" b="1" dirty="0">
              <a:solidFill>
                <a:schemeClr val="tx2">
                  <a:lumMod val="75000"/>
                  <a:lumOff val="25000"/>
                </a:schemeClr>
              </a:solidFill>
              <a:latin typeface="+mj-lt"/>
            </a:endParaRPr>
          </a:p>
        </p:txBody>
      </p:sp>
      <p:sp>
        <p:nvSpPr>
          <p:cNvPr id="21" name="Rounded Rectangle 9"/>
          <p:cNvSpPr/>
          <p:nvPr/>
        </p:nvSpPr>
        <p:spPr>
          <a:xfrm>
            <a:off x="4860032" y="4759576"/>
            <a:ext cx="2376264" cy="122413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b="1" dirty="0" smtClean="0">
                <a:solidFill>
                  <a:schemeClr val="tx2">
                    <a:lumMod val="75000"/>
                    <a:lumOff val="25000"/>
                  </a:schemeClr>
                </a:solidFill>
                <a:latin typeface="+mj-lt"/>
              </a:rPr>
              <a:t>New green routes</a:t>
            </a:r>
            <a:endParaRPr lang="en-GB" sz="2000" b="1" baseline="-25000" dirty="0">
              <a:solidFill>
                <a:schemeClr val="tx2">
                  <a:lumMod val="75000"/>
                  <a:lumOff val="25000"/>
                </a:schemeClr>
              </a:solidFill>
              <a:latin typeface="+mj-lt"/>
            </a:endParaRPr>
          </a:p>
        </p:txBody>
      </p:sp>
    </p:spTree>
    <p:extLst>
      <p:ext uri="{BB962C8B-B14F-4D97-AF65-F5344CB8AC3E}">
        <p14:creationId xmlns:p14="http://schemas.microsoft.com/office/powerpoint/2010/main" val="168770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el 1"/>
          <p:cNvSpPr>
            <a:spLocks noGrp="1"/>
          </p:cNvSpPr>
          <p:nvPr>
            <p:ph type="ctrTitle"/>
          </p:nvPr>
        </p:nvSpPr>
        <p:spPr>
          <a:xfrm>
            <a:off x="539552" y="476672"/>
            <a:ext cx="8027988" cy="647700"/>
          </a:xfrm>
          <a:ln/>
        </p:spPr>
        <p:txBody>
          <a:bodyPr/>
          <a:lstStyle/>
          <a:p>
            <a:r>
              <a:rPr lang="en-US" b="1">
                <a:latin typeface="Arial" charset="0"/>
                <a:ea typeface="ＭＳ Ｐゴシック" charset="0"/>
              </a:rPr>
              <a:t>Polymer processing &amp; synthesis:</a:t>
            </a:r>
            <a:br>
              <a:rPr lang="en-US" b="1">
                <a:latin typeface="Arial" charset="0"/>
                <a:ea typeface="ＭＳ Ｐゴシック" charset="0"/>
              </a:rPr>
            </a:br>
            <a:r>
              <a:rPr lang="en-US" b="1">
                <a:latin typeface="Arial" charset="0"/>
                <a:ea typeface="ＭＳ Ｐゴシック" charset="0"/>
              </a:rPr>
              <a:t>high viscosity problem</a:t>
            </a:r>
          </a:p>
        </p:txBody>
      </p:sp>
      <p:sp>
        <p:nvSpPr>
          <p:cNvPr id="18434" name="CasellaDiTesto 1"/>
          <p:cNvSpPr txBox="1">
            <a:spLocks noChangeArrowheads="1"/>
          </p:cNvSpPr>
          <p:nvPr/>
        </p:nvSpPr>
        <p:spPr bwMode="auto">
          <a:xfrm>
            <a:off x="539750" y="2277319"/>
            <a:ext cx="2736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b="1"/>
              <a:t>Major obstacle</a:t>
            </a:r>
          </a:p>
        </p:txBody>
      </p:sp>
      <p:sp>
        <p:nvSpPr>
          <p:cNvPr id="3" name="Ovale 2"/>
          <p:cNvSpPr>
            <a:spLocks noChangeArrowheads="1"/>
          </p:cNvSpPr>
          <p:nvPr/>
        </p:nvSpPr>
        <p:spPr bwMode="auto">
          <a:xfrm>
            <a:off x="4859338" y="2132856"/>
            <a:ext cx="2881312" cy="792163"/>
          </a:xfrm>
          <a:prstGeom prst="ellipse">
            <a:avLst/>
          </a:prstGeom>
          <a:noFill/>
          <a:ln w="381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it-IT">
              <a:solidFill>
                <a:schemeClr val="lt1"/>
              </a:solidFill>
              <a:latin typeface="+mn-lt"/>
              <a:ea typeface="+mn-ea"/>
              <a:cs typeface="+mn-cs"/>
            </a:endParaRPr>
          </a:p>
        </p:txBody>
      </p:sp>
      <p:sp>
        <p:nvSpPr>
          <p:cNvPr id="18436" name="CasellaDiTesto 4"/>
          <p:cNvSpPr txBox="1">
            <a:spLocks noChangeArrowheads="1"/>
          </p:cNvSpPr>
          <p:nvPr/>
        </p:nvSpPr>
        <p:spPr bwMode="auto">
          <a:xfrm>
            <a:off x="5148263" y="2267794"/>
            <a:ext cx="2519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b="1">
                <a:solidFill>
                  <a:srgbClr val="FF0000"/>
                </a:solidFill>
              </a:rPr>
              <a:t>High Viscosity!</a:t>
            </a:r>
          </a:p>
        </p:txBody>
      </p:sp>
      <p:cxnSp>
        <p:nvCxnSpPr>
          <p:cNvPr id="7" name="Connettore 2 6"/>
          <p:cNvCxnSpPr>
            <a:cxnSpLocks noChangeShapeType="1"/>
          </p:cNvCxnSpPr>
          <p:nvPr/>
        </p:nvCxnSpPr>
        <p:spPr bwMode="auto">
          <a:xfrm>
            <a:off x="2916238" y="2566244"/>
            <a:ext cx="1727200" cy="0"/>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8857863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1"/>
          <p:cNvSpPr txBox="1">
            <a:spLocks noChangeArrowheads="1"/>
          </p:cNvSpPr>
          <p:nvPr/>
        </p:nvSpPr>
        <p:spPr bwMode="auto">
          <a:xfrm>
            <a:off x="539750" y="2277319"/>
            <a:ext cx="2736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b="1"/>
              <a:t>Major obstacle</a:t>
            </a:r>
          </a:p>
        </p:txBody>
      </p:sp>
      <p:sp>
        <p:nvSpPr>
          <p:cNvPr id="3" name="Ovale 2"/>
          <p:cNvSpPr>
            <a:spLocks noChangeArrowheads="1"/>
          </p:cNvSpPr>
          <p:nvPr/>
        </p:nvSpPr>
        <p:spPr bwMode="auto">
          <a:xfrm>
            <a:off x="4859338" y="2132856"/>
            <a:ext cx="2881312" cy="792163"/>
          </a:xfrm>
          <a:prstGeom prst="ellipse">
            <a:avLst/>
          </a:prstGeom>
          <a:noFill/>
          <a:ln w="381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it-IT">
              <a:solidFill>
                <a:schemeClr val="lt1"/>
              </a:solidFill>
              <a:latin typeface="+mn-lt"/>
              <a:ea typeface="+mn-ea"/>
              <a:cs typeface="+mn-cs"/>
            </a:endParaRPr>
          </a:p>
        </p:txBody>
      </p:sp>
      <p:sp>
        <p:nvSpPr>
          <p:cNvPr id="18436" name="CasellaDiTesto 4"/>
          <p:cNvSpPr txBox="1">
            <a:spLocks noChangeArrowheads="1"/>
          </p:cNvSpPr>
          <p:nvPr/>
        </p:nvSpPr>
        <p:spPr bwMode="auto">
          <a:xfrm>
            <a:off x="5148263" y="2267794"/>
            <a:ext cx="2519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b="1">
                <a:solidFill>
                  <a:srgbClr val="FF0000"/>
                </a:solidFill>
              </a:rPr>
              <a:t>High Viscosity!</a:t>
            </a:r>
          </a:p>
        </p:txBody>
      </p:sp>
      <p:cxnSp>
        <p:nvCxnSpPr>
          <p:cNvPr id="7" name="Connettore 2 6"/>
          <p:cNvCxnSpPr>
            <a:cxnSpLocks noChangeShapeType="1"/>
          </p:cNvCxnSpPr>
          <p:nvPr/>
        </p:nvCxnSpPr>
        <p:spPr bwMode="auto">
          <a:xfrm>
            <a:off x="2916238" y="2566244"/>
            <a:ext cx="1727200" cy="0"/>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2" name="CasellaDiTesto 11"/>
          <p:cNvSpPr txBox="1">
            <a:spLocks noChangeArrowheads="1"/>
          </p:cNvSpPr>
          <p:nvPr/>
        </p:nvSpPr>
        <p:spPr bwMode="auto">
          <a:xfrm>
            <a:off x="611560" y="4581128"/>
            <a:ext cx="2735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b="1"/>
              <a:t>Solutions</a:t>
            </a:r>
          </a:p>
        </p:txBody>
      </p:sp>
      <p:cxnSp>
        <p:nvCxnSpPr>
          <p:cNvPr id="16" name="Connettore 2 15"/>
          <p:cNvCxnSpPr>
            <a:cxnSpLocks noChangeShapeType="1"/>
          </p:cNvCxnSpPr>
          <p:nvPr/>
        </p:nvCxnSpPr>
        <p:spPr bwMode="auto">
          <a:xfrm flipV="1">
            <a:off x="2338760" y="4292203"/>
            <a:ext cx="1801812" cy="454025"/>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8" name="CasellaDiTesto 17"/>
          <p:cNvSpPr txBox="1">
            <a:spLocks noChangeArrowheads="1"/>
          </p:cNvSpPr>
          <p:nvPr/>
        </p:nvSpPr>
        <p:spPr bwMode="auto">
          <a:xfrm>
            <a:off x="4212010" y="4003278"/>
            <a:ext cx="2735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a:t>Solvents</a:t>
            </a:r>
            <a:endParaRPr lang="it-IT" sz="3000">
              <a:solidFill>
                <a:srgbClr val="FF0000"/>
              </a:solidFill>
            </a:endParaRPr>
          </a:p>
        </p:txBody>
      </p:sp>
      <p:sp>
        <p:nvSpPr>
          <p:cNvPr id="11269" name="Rettangolo 11268"/>
          <p:cNvSpPr>
            <a:spLocks noChangeArrowheads="1"/>
          </p:cNvSpPr>
          <p:nvPr/>
        </p:nvSpPr>
        <p:spPr bwMode="auto">
          <a:xfrm>
            <a:off x="5580435" y="3931840"/>
            <a:ext cx="4143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sz="3000">
                <a:solidFill>
                  <a:srgbClr val="FF0000"/>
                </a:solidFill>
                <a:latin typeface="Zapf Dingbats" charset="0"/>
                <a:sym typeface="Zapf Dingbats" charset="0"/>
              </a:rPr>
              <a:t>✗</a:t>
            </a:r>
            <a:endParaRPr lang="it-IT" sz="3000"/>
          </a:p>
        </p:txBody>
      </p:sp>
      <p:sp>
        <p:nvSpPr>
          <p:cNvPr id="21" name="CasellaDiTesto 20"/>
          <p:cNvSpPr txBox="1">
            <a:spLocks noChangeArrowheads="1"/>
          </p:cNvSpPr>
          <p:nvPr/>
        </p:nvSpPr>
        <p:spPr bwMode="auto">
          <a:xfrm>
            <a:off x="6156697" y="4023915"/>
            <a:ext cx="27352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a:t>Toxic</a:t>
            </a:r>
            <a:endParaRPr lang="it-IT" sz="3000">
              <a:solidFill>
                <a:srgbClr val="FF0000"/>
              </a:solidFill>
            </a:endParaRPr>
          </a:p>
        </p:txBody>
      </p:sp>
      <p:sp>
        <p:nvSpPr>
          <p:cNvPr id="2" name="Titolo 1"/>
          <p:cNvSpPr>
            <a:spLocks noGrp="1"/>
          </p:cNvSpPr>
          <p:nvPr>
            <p:ph type="ctrTitle"/>
          </p:nvPr>
        </p:nvSpPr>
        <p:spPr/>
        <p:txBody>
          <a:bodyPr/>
          <a:lstStyle/>
          <a:p>
            <a:endParaRPr lang="en-GB"/>
          </a:p>
        </p:txBody>
      </p:sp>
      <p:sp>
        <p:nvSpPr>
          <p:cNvPr id="13" name="Titel 1"/>
          <p:cNvSpPr txBox="1">
            <a:spLocks/>
          </p:cNvSpPr>
          <p:nvPr/>
        </p:nvSpPr>
        <p:spPr bwMode="auto">
          <a:xfrm>
            <a:off x="539552" y="476672"/>
            <a:ext cx="8027988" cy="6477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none" lIns="0" tIns="0" rIns="0" bIns="0" numCol="1" anchor="t" anchorCtr="0" compatLnSpc="1">
            <a:prstTxWarp prst="textNoShape">
              <a:avLst/>
            </a:prstTxWarp>
            <a:noAutofit/>
          </a:bodyPr>
          <a:lstStyle>
            <a:lvl1pPr algn="l" rtl="0" eaLnBrk="1" fontAlgn="base" hangingPunct="1">
              <a:spcBef>
                <a:spcPct val="0"/>
              </a:spcBef>
              <a:spcAft>
                <a:spcPct val="0"/>
              </a:spcAft>
              <a:defRPr lang="de-CH" sz="2400" kern="1200" dirty="0" smtClean="0">
                <a:solidFill>
                  <a:schemeClr val="bg2"/>
                </a:solidFill>
                <a:latin typeface="Arial" pitchFamily="34" charset="0"/>
                <a:ea typeface="+mj-ea"/>
                <a:cs typeface="Arial" pitchFamily="34" charset="0"/>
              </a:defRPr>
            </a:lvl1pPr>
            <a:lvl2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2pPr>
            <a:lvl3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3pPr>
            <a:lvl4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4pPr>
            <a:lvl5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b="1">
                <a:latin typeface="Arial" charset="0"/>
                <a:ea typeface="ＭＳ Ｐゴシック" charset="0"/>
              </a:rPr>
              <a:t>Polymer processing &amp; synthesis:</a:t>
            </a:r>
            <a:br>
              <a:rPr lang="en-US" b="1">
                <a:latin typeface="Arial" charset="0"/>
                <a:ea typeface="ＭＳ Ｐゴシック" charset="0"/>
              </a:rPr>
            </a:br>
            <a:r>
              <a:rPr lang="en-US" b="1">
                <a:latin typeface="Arial" charset="0"/>
                <a:ea typeface="ＭＳ Ｐゴシック" charset="0"/>
              </a:rPr>
              <a:t>high viscosity problem</a:t>
            </a:r>
          </a:p>
        </p:txBody>
      </p:sp>
    </p:spTree>
    <p:extLst>
      <p:ext uri="{BB962C8B-B14F-4D97-AF65-F5344CB8AC3E}">
        <p14:creationId xmlns:p14="http://schemas.microsoft.com/office/powerpoint/2010/main" val="5539709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1"/>
          <p:cNvSpPr txBox="1">
            <a:spLocks noChangeArrowheads="1"/>
          </p:cNvSpPr>
          <p:nvPr/>
        </p:nvSpPr>
        <p:spPr bwMode="auto">
          <a:xfrm>
            <a:off x="539750" y="2277319"/>
            <a:ext cx="2736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b="1"/>
              <a:t>Major obstacle</a:t>
            </a:r>
          </a:p>
        </p:txBody>
      </p:sp>
      <p:sp>
        <p:nvSpPr>
          <p:cNvPr id="3" name="Ovale 2"/>
          <p:cNvSpPr>
            <a:spLocks noChangeArrowheads="1"/>
          </p:cNvSpPr>
          <p:nvPr/>
        </p:nvSpPr>
        <p:spPr bwMode="auto">
          <a:xfrm>
            <a:off x="4859338" y="2132856"/>
            <a:ext cx="2881312" cy="792163"/>
          </a:xfrm>
          <a:prstGeom prst="ellipse">
            <a:avLst/>
          </a:prstGeom>
          <a:noFill/>
          <a:ln w="381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it-IT">
              <a:solidFill>
                <a:schemeClr val="lt1"/>
              </a:solidFill>
              <a:latin typeface="+mn-lt"/>
              <a:ea typeface="+mn-ea"/>
              <a:cs typeface="+mn-cs"/>
            </a:endParaRPr>
          </a:p>
        </p:txBody>
      </p:sp>
      <p:sp>
        <p:nvSpPr>
          <p:cNvPr id="18436" name="CasellaDiTesto 4"/>
          <p:cNvSpPr txBox="1">
            <a:spLocks noChangeArrowheads="1"/>
          </p:cNvSpPr>
          <p:nvPr/>
        </p:nvSpPr>
        <p:spPr bwMode="auto">
          <a:xfrm>
            <a:off x="5148263" y="2267794"/>
            <a:ext cx="2519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b="1">
                <a:solidFill>
                  <a:srgbClr val="FF0000"/>
                </a:solidFill>
              </a:rPr>
              <a:t>High Viscosity!</a:t>
            </a:r>
          </a:p>
        </p:txBody>
      </p:sp>
      <p:cxnSp>
        <p:nvCxnSpPr>
          <p:cNvPr id="7" name="Connettore 2 6"/>
          <p:cNvCxnSpPr>
            <a:cxnSpLocks noChangeShapeType="1"/>
          </p:cNvCxnSpPr>
          <p:nvPr/>
        </p:nvCxnSpPr>
        <p:spPr bwMode="auto">
          <a:xfrm>
            <a:off x="2916238" y="2566244"/>
            <a:ext cx="1727200" cy="0"/>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2" name="CasellaDiTesto 11"/>
          <p:cNvSpPr txBox="1">
            <a:spLocks noChangeArrowheads="1"/>
          </p:cNvSpPr>
          <p:nvPr/>
        </p:nvSpPr>
        <p:spPr bwMode="auto">
          <a:xfrm>
            <a:off x="611560" y="4581128"/>
            <a:ext cx="2735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b="1"/>
              <a:t>Solutions</a:t>
            </a:r>
          </a:p>
        </p:txBody>
      </p:sp>
      <p:cxnSp>
        <p:nvCxnSpPr>
          <p:cNvPr id="13" name="Connettore 2 12"/>
          <p:cNvCxnSpPr>
            <a:cxnSpLocks noChangeShapeType="1"/>
          </p:cNvCxnSpPr>
          <p:nvPr/>
        </p:nvCxnSpPr>
        <p:spPr bwMode="auto">
          <a:xfrm>
            <a:off x="2338760" y="4933553"/>
            <a:ext cx="1801812" cy="366712"/>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6" name="Connettore 2 15"/>
          <p:cNvCxnSpPr>
            <a:cxnSpLocks noChangeShapeType="1"/>
          </p:cNvCxnSpPr>
          <p:nvPr/>
        </p:nvCxnSpPr>
        <p:spPr bwMode="auto">
          <a:xfrm flipV="1">
            <a:off x="2338760" y="4292203"/>
            <a:ext cx="1801812" cy="454025"/>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8" name="CasellaDiTesto 17"/>
          <p:cNvSpPr txBox="1">
            <a:spLocks noChangeArrowheads="1"/>
          </p:cNvSpPr>
          <p:nvPr/>
        </p:nvSpPr>
        <p:spPr bwMode="auto">
          <a:xfrm>
            <a:off x="4212010" y="4003278"/>
            <a:ext cx="2735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a:t>Solvents</a:t>
            </a:r>
            <a:endParaRPr lang="it-IT" sz="3000">
              <a:solidFill>
                <a:srgbClr val="FF0000"/>
              </a:solidFill>
            </a:endParaRPr>
          </a:p>
        </p:txBody>
      </p:sp>
      <p:sp>
        <p:nvSpPr>
          <p:cNvPr id="19" name="CasellaDiTesto 18"/>
          <p:cNvSpPr txBox="1">
            <a:spLocks noChangeArrowheads="1"/>
          </p:cNvSpPr>
          <p:nvPr/>
        </p:nvSpPr>
        <p:spPr bwMode="auto">
          <a:xfrm>
            <a:off x="4212010" y="5076428"/>
            <a:ext cx="2735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a:t>High T</a:t>
            </a:r>
            <a:endParaRPr lang="it-IT" sz="3000">
              <a:solidFill>
                <a:srgbClr val="FF0000"/>
              </a:solidFill>
            </a:endParaRPr>
          </a:p>
        </p:txBody>
      </p:sp>
      <p:sp>
        <p:nvSpPr>
          <p:cNvPr id="11269" name="Rettangolo 11268"/>
          <p:cNvSpPr>
            <a:spLocks noChangeArrowheads="1"/>
          </p:cNvSpPr>
          <p:nvPr/>
        </p:nvSpPr>
        <p:spPr bwMode="auto">
          <a:xfrm>
            <a:off x="5580435" y="3931840"/>
            <a:ext cx="4143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sz="3000">
                <a:solidFill>
                  <a:srgbClr val="FF0000"/>
                </a:solidFill>
                <a:latin typeface="Zapf Dingbats" charset="0"/>
                <a:sym typeface="Zapf Dingbats" charset="0"/>
              </a:rPr>
              <a:t>✗</a:t>
            </a:r>
            <a:endParaRPr lang="it-IT" sz="3000"/>
          </a:p>
        </p:txBody>
      </p:sp>
      <p:sp>
        <p:nvSpPr>
          <p:cNvPr id="40" name="Rettangolo 39"/>
          <p:cNvSpPr>
            <a:spLocks noChangeArrowheads="1"/>
          </p:cNvSpPr>
          <p:nvPr/>
        </p:nvSpPr>
        <p:spPr bwMode="auto">
          <a:xfrm>
            <a:off x="5580435" y="5033565"/>
            <a:ext cx="4143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sz="3000">
                <a:solidFill>
                  <a:srgbClr val="FF0000"/>
                </a:solidFill>
                <a:latin typeface="Zapf Dingbats" charset="0"/>
                <a:sym typeface="Zapf Dingbats" charset="0"/>
              </a:rPr>
              <a:t>✗</a:t>
            </a:r>
            <a:endParaRPr lang="it-IT" sz="3000"/>
          </a:p>
        </p:txBody>
      </p:sp>
      <p:sp>
        <p:nvSpPr>
          <p:cNvPr id="21" name="CasellaDiTesto 20"/>
          <p:cNvSpPr txBox="1">
            <a:spLocks noChangeArrowheads="1"/>
          </p:cNvSpPr>
          <p:nvPr/>
        </p:nvSpPr>
        <p:spPr bwMode="auto">
          <a:xfrm>
            <a:off x="6156697" y="4023915"/>
            <a:ext cx="27352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a:t>Toxic</a:t>
            </a:r>
            <a:endParaRPr lang="it-IT" sz="3000">
              <a:solidFill>
                <a:srgbClr val="FF0000"/>
              </a:solidFill>
            </a:endParaRPr>
          </a:p>
        </p:txBody>
      </p:sp>
      <p:sp>
        <p:nvSpPr>
          <p:cNvPr id="22" name="CasellaDiTesto 21"/>
          <p:cNvSpPr txBox="1">
            <a:spLocks noChangeArrowheads="1"/>
          </p:cNvSpPr>
          <p:nvPr/>
        </p:nvSpPr>
        <p:spPr bwMode="auto">
          <a:xfrm>
            <a:off x="6158284" y="5013176"/>
            <a:ext cx="32382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a:t>Thermal degradation + expensive</a:t>
            </a:r>
          </a:p>
        </p:txBody>
      </p:sp>
      <p:sp>
        <p:nvSpPr>
          <p:cNvPr id="17" name="Titel 1"/>
          <p:cNvSpPr txBox="1">
            <a:spLocks/>
          </p:cNvSpPr>
          <p:nvPr/>
        </p:nvSpPr>
        <p:spPr bwMode="auto">
          <a:xfrm>
            <a:off x="539552" y="476672"/>
            <a:ext cx="8027988" cy="6477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none" lIns="0" tIns="0" rIns="0" bIns="0" numCol="1" anchor="t" anchorCtr="0" compatLnSpc="1">
            <a:prstTxWarp prst="textNoShape">
              <a:avLst/>
            </a:prstTxWarp>
            <a:noAutofit/>
          </a:bodyPr>
          <a:lstStyle>
            <a:lvl1pPr algn="l" rtl="0" eaLnBrk="1" fontAlgn="base" hangingPunct="1">
              <a:spcBef>
                <a:spcPct val="0"/>
              </a:spcBef>
              <a:spcAft>
                <a:spcPct val="0"/>
              </a:spcAft>
              <a:defRPr lang="de-CH" sz="2400" kern="1200" dirty="0" smtClean="0">
                <a:solidFill>
                  <a:schemeClr val="bg2"/>
                </a:solidFill>
                <a:latin typeface="Arial" pitchFamily="34" charset="0"/>
                <a:ea typeface="+mj-ea"/>
                <a:cs typeface="Arial" pitchFamily="34" charset="0"/>
              </a:defRPr>
            </a:lvl1pPr>
            <a:lvl2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2pPr>
            <a:lvl3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3pPr>
            <a:lvl4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4pPr>
            <a:lvl5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b="1">
                <a:latin typeface="Arial" charset="0"/>
                <a:ea typeface="ＭＳ Ｐゴシック" charset="0"/>
              </a:rPr>
              <a:t>Polymer processing &amp; synthesis:</a:t>
            </a:r>
            <a:br>
              <a:rPr lang="en-US" b="1">
                <a:latin typeface="Arial" charset="0"/>
                <a:ea typeface="ＭＳ Ｐゴシック" charset="0"/>
              </a:rPr>
            </a:br>
            <a:r>
              <a:rPr lang="en-US" b="1">
                <a:latin typeface="Arial" charset="0"/>
                <a:ea typeface="ＭＳ Ｐゴシック" charset="0"/>
              </a:rPr>
              <a:t>high viscosity problem</a:t>
            </a:r>
          </a:p>
        </p:txBody>
      </p:sp>
    </p:spTree>
    <p:extLst>
      <p:ext uri="{BB962C8B-B14F-4D97-AF65-F5344CB8AC3E}">
        <p14:creationId xmlns:p14="http://schemas.microsoft.com/office/powerpoint/2010/main" val="340884298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1"/>
          <p:cNvSpPr txBox="1">
            <a:spLocks noChangeArrowheads="1"/>
          </p:cNvSpPr>
          <p:nvPr/>
        </p:nvSpPr>
        <p:spPr bwMode="auto">
          <a:xfrm>
            <a:off x="539750" y="2277319"/>
            <a:ext cx="2736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b="1"/>
              <a:t>Major obstacle</a:t>
            </a:r>
          </a:p>
        </p:txBody>
      </p:sp>
      <p:sp>
        <p:nvSpPr>
          <p:cNvPr id="3" name="Ovale 2"/>
          <p:cNvSpPr>
            <a:spLocks noChangeArrowheads="1"/>
          </p:cNvSpPr>
          <p:nvPr/>
        </p:nvSpPr>
        <p:spPr bwMode="auto">
          <a:xfrm>
            <a:off x="4859338" y="2132856"/>
            <a:ext cx="2881312" cy="792163"/>
          </a:xfrm>
          <a:prstGeom prst="ellipse">
            <a:avLst/>
          </a:prstGeom>
          <a:noFill/>
          <a:ln w="38100">
            <a:solidFill>
              <a:srgbClr val="FF0000"/>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it-IT">
              <a:solidFill>
                <a:schemeClr val="lt1"/>
              </a:solidFill>
              <a:latin typeface="+mn-lt"/>
              <a:ea typeface="+mn-ea"/>
              <a:cs typeface="+mn-cs"/>
            </a:endParaRPr>
          </a:p>
        </p:txBody>
      </p:sp>
      <p:sp>
        <p:nvSpPr>
          <p:cNvPr id="18436" name="CasellaDiTesto 4"/>
          <p:cNvSpPr txBox="1">
            <a:spLocks noChangeArrowheads="1"/>
          </p:cNvSpPr>
          <p:nvPr/>
        </p:nvSpPr>
        <p:spPr bwMode="auto">
          <a:xfrm>
            <a:off x="5148263" y="2267794"/>
            <a:ext cx="2519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b="1">
                <a:solidFill>
                  <a:srgbClr val="FF0000"/>
                </a:solidFill>
              </a:rPr>
              <a:t>High Viscosity!</a:t>
            </a:r>
          </a:p>
        </p:txBody>
      </p:sp>
      <p:cxnSp>
        <p:nvCxnSpPr>
          <p:cNvPr id="7" name="Connettore 2 6"/>
          <p:cNvCxnSpPr>
            <a:cxnSpLocks noChangeShapeType="1"/>
          </p:cNvCxnSpPr>
          <p:nvPr/>
        </p:nvCxnSpPr>
        <p:spPr bwMode="auto">
          <a:xfrm>
            <a:off x="2916238" y="2566244"/>
            <a:ext cx="1727200" cy="0"/>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0" name="CasellaDiTesto 22"/>
          <p:cNvSpPr txBox="1">
            <a:spLocks noChangeArrowheads="1"/>
          </p:cNvSpPr>
          <p:nvPr/>
        </p:nvSpPr>
        <p:spPr bwMode="auto">
          <a:xfrm>
            <a:off x="4426843" y="4530799"/>
            <a:ext cx="2735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b="1"/>
              <a:t>scCO</a:t>
            </a:r>
            <a:r>
              <a:rPr lang="it-IT" b="1" baseline="-25000"/>
              <a:t>2</a:t>
            </a:r>
            <a:endParaRPr lang="it-IT" b="1"/>
          </a:p>
        </p:txBody>
      </p:sp>
      <p:sp>
        <p:nvSpPr>
          <p:cNvPr id="23" name="CasellaDiTesto 23"/>
          <p:cNvSpPr txBox="1">
            <a:spLocks noChangeArrowheads="1"/>
          </p:cNvSpPr>
          <p:nvPr/>
        </p:nvSpPr>
        <p:spPr bwMode="auto">
          <a:xfrm>
            <a:off x="5434905" y="4457774"/>
            <a:ext cx="6477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3000">
                <a:solidFill>
                  <a:srgbClr val="37ED5D"/>
                </a:solidFill>
                <a:latin typeface="Zapf Dingbats" charset="0"/>
                <a:sym typeface="Zapf Dingbats" charset="0"/>
              </a:rPr>
              <a:t>✓</a:t>
            </a:r>
            <a:endParaRPr lang="it-IT" sz="3000">
              <a:solidFill>
                <a:srgbClr val="37ED5D"/>
              </a:solidFill>
            </a:endParaRPr>
          </a:p>
        </p:txBody>
      </p:sp>
      <p:cxnSp>
        <p:nvCxnSpPr>
          <p:cNvPr id="24" name="Connettore 2 23"/>
          <p:cNvCxnSpPr>
            <a:cxnSpLocks noChangeShapeType="1"/>
          </p:cNvCxnSpPr>
          <p:nvPr/>
        </p:nvCxnSpPr>
        <p:spPr bwMode="auto">
          <a:xfrm>
            <a:off x="2555180" y="4795911"/>
            <a:ext cx="1727200" cy="0"/>
          </a:xfrm>
          <a:prstGeom prst="straightConnector1">
            <a:avLst/>
          </a:prstGeom>
          <a:noFill/>
          <a:ln w="25400">
            <a:solidFill>
              <a:srgbClr val="00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5" name="CasellaDiTesto 5"/>
          <p:cNvSpPr txBox="1">
            <a:spLocks noChangeArrowheads="1"/>
          </p:cNvSpPr>
          <p:nvPr/>
        </p:nvSpPr>
        <p:spPr bwMode="auto">
          <a:xfrm>
            <a:off x="5868144" y="3573016"/>
            <a:ext cx="3600400"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150000"/>
              </a:lnSpc>
              <a:buFont typeface="Arial" charset="0"/>
              <a:buChar char="•"/>
            </a:pPr>
            <a:r>
              <a:rPr lang="it-IT"/>
              <a:t>Temporary plasticiser</a:t>
            </a:r>
          </a:p>
          <a:p>
            <a:pPr eaLnBrk="1" hangingPunct="1">
              <a:lnSpc>
                <a:spcPct val="150000"/>
              </a:lnSpc>
              <a:buFont typeface="Arial" charset="0"/>
              <a:buChar char="•"/>
            </a:pPr>
            <a:r>
              <a:rPr lang="it-IT"/>
              <a:t>Non-toxic</a:t>
            </a:r>
          </a:p>
          <a:p>
            <a:pPr eaLnBrk="1" hangingPunct="1">
              <a:lnSpc>
                <a:spcPct val="150000"/>
              </a:lnSpc>
              <a:buFont typeface="Arial" charset="0"/>
              <a:buChar char="•"/>
            </a:pPr>
            <a:r>
              <a:rPr lang="it-IT"/>
              <a:t>Inexpensive</a:t>
            </a:r>
          </a:p>
          <a:p>
            <a:pPr eaLnBrk="1" hangingPunct="1">
              <a:lnSpc>
                <a:spcPct val="150000"/>
              </a:lnSpc>
              <a:buFont typeface="Arial" charset="0"/>
              <a:buChar char="•"/>
            </a:pPr>
            <a:r>
              <a:rPr lang="it-IT"/>
              <a:t>Accessible T</a:t>
            </a:r>
            <a:r>
              <a:rPr lang="it-IT" baseline="-25000"/>
              <a:t>c</a:t>
            </a:r>
            <a:r>
              <a:rPr lang="it-IT"/>
              <a:t> &amp; p</a:t>
            </a:r>
            <a:r>
              <a:rPr lang="it-IT" baseline="-25000"/>
              <a:t>c</a:t>
            </a:r>
          </a:p>
        </p:txBody>
      </p:sp>
      <p:sp>
        <p:nvSpPr>
          <p:cNvPr id="26" name="CasellaDiTesto 25"/>
          <p:cNvSpPr txBox="1">
            <a:spLocks noChangeArrowheads="1"/>
          </p:cNvSpPr>
          <p:nvPr/>
        </p:nvSpPr>
        <p:spPr bwMode="auto">
          <a:xfrm>
            <a:off x="611560" y="4581128"/>
            <a:ext cx="2735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b="1"/>
              <a:t>Solutions</a:t>
            </a:r>
          </a:p>
        </p:txBody>
      </p:sp>
      <p:sp>
        <p:nvSpPr>
          <p:cNvPr id="2" name="Titolo 1"/>
          <p:cNvSpPr>
            <a:spLocks noGrp="1"/>
          </p:cNvSpPr>
          <p:nvPr>
            <p:ph type="ctrTitle"/>
          </p:nvPr>
        </p:nvSpPr>
        <p:spPr/>
        <p:txBody>
          <a:bodyPr/>
          <a:lstStyle/>
          <a:p>
            <a:endParaRPr lang="en-GB"/>
          </a:p>
        </p:txBody>
      </p:sp>
      <p:sp>
        <p:nvSpPr>
          <p:cNvPr id="13" name="Titel 1"/>
          <p:cNvSpPr txBox="1">
            <a:spLocks/>
          </p:cNvSpPr>
          <p:nvPr/>
        </p:nvSpPr>
        <p:spPr bwMode="auto">
          <a:xfrm>
            <a:off x="539552" y="476672"/>
            <a:ext cx="8027988" cy="6477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none" lIns="0" tIns="0" rIns="0" bIns="0" numCol="1" anchor="t" anchorCtr="0" compatLnSpc="1">
            <a:prstTxWarp prst="textNoShape">
              <a:avLst/>
            </a:prstTxWarp>
            <a:noAutofit/>
          </a:bodyPr>
          <a:lstStyle>
            <a:lvl1pPr algn="l" rtl="0" eaLnBrk="1" fontAlgn="base" hangingPunct="1">
              <a:spcBef>
                <a:spcPct val="0"/>
              </a:spcBef>
              <a:spcAft>
                <a:spcPct val="0"/>
              </a:spcAft>
              <a:defRPr lang="de-CH" sz="2400" kern="1200" dirty="0" smtClean="0">
                <a:solidFill>
                  <a:schemeClr val="bg2"/>
                </a:solidFill>
                <a:latin typeface="Arial" pitchFamily="34" charset="0"/>
                <a:ea typeface="+mj-ea"/>
                <a:cs typeface="Arial" pitchFamily="34" charset="0"/>
              </a:defRPr>
            </a:lvl1pPr>
            <a:lvl2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2pPr>
            <a:lvl3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3pPr>
            <a:lvl4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4pPr>
            <a:lvl5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b="1">
                <a:latin typeface="Arial" charset="0"/>
                <a:ea typeface="ＭＳ Ｐゴシック" charset="0"/>
              </a:rPr>
              <a:t>Polymer processing &amp; synthesis:</a:t>
            </a:r>
            <a:br>
              <a:rPr lang="en-US" b="1">
                <a:latin typeface="Arial" charset="0"/>
                <a:ea typeface="ＭＳ Ｐゴシック" charset="0"/>
              </a:rPr>
            </a:br>
            <a:r>
              <a:rPr lang="en-US" b="1">
                <a:latin typeface="Arial" charset="0"/>
                <a:ea typeface="ＭＳ Ｐゴシック" charset="0"/>
              </a:rPr>
              <a:t>high viscosity problem</a:t>
            </a:r>
          </a:p>
        </p:txBody>
      </p:sp>
    </p:spTree>
    <p:extLst>
      <p:ext uri="{BB962C8B-B14F-4D97-AF65-F5344CB8AC3E}">
        <p14:creationId xmlns:p14="http://schemas.microsoft.com/office/powerpoint/2010/main" val="82988478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el 1"/>
          <p:cNvSpPr>
            <a:spLocks noGrp="1"/>
          </p:cNvSpPr>
          <p:nvPr>
            <p:ph type="ctrTitle"/>
          </p:nvPr>
        </p:nvSpPr>
        <p:spPr>
          <a:xfrm>
            <a:off x="539552" y="476672"/>
            <a:ext cx="8027988" cy="647700"/>
          </a:xfrm>
          <a:ln/>
        </p:spPr>
        <p:txBody>
          <a:bodyPr/>
          <a:lstStyle/>
          <a:p>
            <a:r>
              <a:rPr lang="en-US" b="1">
                <a:latin typeface="Arial" charset="0"/>
                <a:ea typeface="ＭＳ Ｐゴシック" charset="0"/>
              </a:rPr>
              <a:t>CO</a:t>
            </a:r>
            <a:r>
              <a:rPr lang="en-US" b="1" baseline="-25000">
                <a:latin typeface="Arial" charset="0"/>
                <a:ea typeface="ＭＳ Ｐゴシック" charset="0"/>
              </a:rPr>
              <a:t>2</a:t>
            </a:r>
            <a:r>
              <a:rPr lang="en-US" b="1">
                <a:latin typeface="Arial" charset="0"/>
                <a:ea typeface="ＭＳ Ｐゴシック" charset="0"/>
              </a:rPr>
              <a:t>-induced polymer plasticisation</a:t>
            </a:r>
            <a:br>
              <a:rPr lang="en-US" b="1">
                <a:latin typeface="Arial" charset="0"/>
                <a:ea typeface="ＭＳ Ｐゴシック" charset="0"/>
              </a:rPr>
            </a:br>
            <a:r>
              <a:rPr lang="en-US" b="1">
                <a:latin typeface="Arial" charset="0"/>
                <a:ea typeface="ＭＳ Ｐゴシック" charset="0"/>
              </a:rPr>
              <a:t>- how does it work?</a:t>
            </a:r>
            <a:endParaRPr lang="en-US" b="1" baseline="-25000">
              <a:latin typeface="Arial" charset="0"/>
              <a:ea typeface="ＭＳ Ｐゴシック" charset="0"/>
            </a:endParaRPr>
          </a:p>
        </p:txBody>
      </p:sp>
      <p:sp>
        <p:nvSpPr>
          <p:cNvPr id="7" name="Figura a mano libera 6"/>
          <p:cNvSpPr/>
          <p:nvPr/>
        </p:nvSpPr>
        <p:spPr>
          <a:xfrm>
            <a:off x="1403648" y="2420888"/>
            <a:ext cx="1819639" cy="150451"/>
          </a:xfrm>
          <a:custGeom>
            <a:avLst/>
            <a:gdLst>
              <a:gd name="connsiteX0" fmla="*/ 0 w 3262924"/>
              <a:gd name="connsiteY0" fmla="*/ 137649 h 305202"/>
              <a:gd name="connsiteX1" fmla="*/ 263770 w 3262924"/>
              <a:gd name="connsiteY1" fmla="*/ 879 h 305202"/>
              <a:gd name="connsiteX2" fmla="*/ 547077 w 3262924"/>
              <a:gd name="connsiteY2" fmla="*/ 196264 h 305202"/>
              <a:gd name="connsiteX3" fmla="*/ 889000 w 3262924"/>
              <a:gd name="connsiteY3" fmla="*/ 166956 h 305202"/>
              <a:gd name="connsiteX4" fmla="*/ 1064847 w 3262924"/>
              <a:gd name="connsiteY4" fmla="*/ 108341 h 305202"/>
              <a:gd name="connsiteX5" fmla="*/ 1162539 w 3262924"/>
              <a:gd name="connsiteY5" fmla="*/ 215802 h 305202"/>
              <a:gd name="connsiteX6" fmla="*/ 1621693 w 3262924"/>
              <a:gd name="connsiteY6" fmla="*/ 235341 h 305202"/>
              <a:gd name="connsiteX7" fmla="*/ 1729154 w 3262924"/>
              <a:gd name="connsiteY7" fmla="*/ 166956 h 305202"/>
              <a:gd name="connsiteX8" fmla="*/ 1807308 w 3262924"/>
              <a:gd name="connsiteY8" fmla="*/ 69264 h 305202"/>
              <a:gd name="connsiteX9" fmla="*/ 2139462 w 3262924"/>
              <a:gd name="connsiteY9" fmla="*/ 127879 h 305202"/>
              <a:gd name="connsiteX10" fmla="*/ 2325077 w 3262924"/>
              <a:gd name="connsiteY10" fmla="*/ 98572 h 305202"/>
              <a:gd name="connsiteX11" fmla="*/ 3008924 w 3262924"/>
              <a:gd name="connsiteY11" fmla="*/ 303726 h 305202"/>
              <a:gd name="connsiteX12" fmla="*/ 3262924 w 3262924"/>
              <a:gd name="connsiteY12" fmla="*/ 196264 h 30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62924" h="305202">
                <a:moveTo>
                  <a:pt x="0" y="137649"/>
                </a:moveTo>
                <a:cubicBezTo>
                  <a:pt x="86295" y="64379"/>
                  <a:pt x="172591" y="-8890"/>
                  <a:pt x="263770" y="879"/>
                </a:cubicBezTo>
                <a:cubicBezTo>
                  <a:pt x="354950" y="10648"/>
                  <a:pt x="442872" y="168585"/>
                  <a:pt x="547077" y="196264"/>
                </a:cubicBezTo>
                <a:cubicBezTo>
                  <a:pt x="651282" y="223943"/>
                  <a:pt x="802705" y="181610"/>
                  <a:pt x="889000" y="166956"/>
                </a:cubicBezTo>
                <a:cubicBezTo>
                  <a:pt x="975295" y="152302"/>
                  <a:pt x="1019257" y="100200"/>
                  <a:pt x="1064847" y="108341"/>
                </a:cubicBezTo>
                <a:cubicBezTo>
                  <a:pt x="1110437" y="116482"/>
                  <a:pt x="1069731" y="194635"/>
                  <a:pt x="1162539" y="215802"/>
                </a:cubicBezTo>
                <a:cubicBezTo>
                  <a:pt x="1255347" y="236969"/>
                  <a:pt x="1527257" y="243482"/>
                  <a:pt x="1621693" y="235341"/>
                </a:cubicBezTo>
                <a:cubicBezTo>
                  <a:pt x="1716129" y="227200"/>
                  <a:pt x="1698218" y="194636"/>
                  <a:pt x="1729154" y="166956"/>
                </a:cubicBezTo>
                <a:cubicBezTo>
                  <a:pt x="1760090" y="139277"/>
                  <a:pt x="1738924" y="75777"/>
                  <a:pt x="1807308" y="69264"/>
                </a:cubicBezTo>
                <a:cubicBezTo>
                  <a:pt x="1875692" y="62751"/>
                  <a:pt x="2053167" y="122994"/>
                  <a:pt x="2139462" y="127879"/>
                </a:cubicBezTo>
                <a:cubicBezTo>
                  <a:pt x="2225757" y="132764"/>
                  <a:pt x="2180167" y="69264"/>
                  <a:pt x="2325077" y="98572"/>
                </a:cubicBezTo>
                <a:cubicBezTo>
                  <a:pt x="2469987" y="127880"/>
                  <a:pt x="2852616" y="287444"/>
                  <a:pt x="3008924" y="303726"/>
                </a:cubicBezTo>
                <a:cubicBezTo>
                  <a:pt x="3165232" y="320008"/>
                  <a:pt x="3262924" y="196264"/>
                  <a:pt x="3262924" y="196264"/>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8" name="Figura a mano libera 7"/>
          <p:cNvSpPr/>
          <p:nvPr/>
        </p:nvSpPr>
        <p:spPr>
          <a:xfrm>
            <a:off x="1648702" y="2576483"/>
            <a:ext cx="2007840" cy="138872"/>
          </a:xfrm>
          <a:custGeom>
            <a:avLst/>
            <a:gdLst>
              <a:gd name="connsiteX0" fmla="*/ 0 w 3481705"/>
              <a:gd name="connsiteY0" fmla="*/ 95715 h 281713"/>
              <a:gd name="connsiteX1" fmla="*/ 273539 w 3481705"/>
              <a:gd name="connsiteY1" fmla="*/ 232484 h 281713"/>
              <a:gd name="connsiteX2" fmla="*/ 381000 w 3481705"/>
              <a:gd name="connsiteY2" fmla="*/ 144561 h 281713"/>
              <a:gd name="connsiteX3" fmla="*/ 742462 w 3481705"/>
              <a:gd name="connsiteY3" fmla="*/ 134792 h 281713"/>
              <a:gd name="connsiteX4" fmla="*/ 918308 w 3481705"/>
              <a:gd name="connsiteY4" fmla="*/ 76177 h 281713"/>
              <a:gd name="connsiteX5" fmla="*/ 1416539 w 3481705"/>
              <a:gd name="connsiteY5" fmla="*/ 193407 h 281713"/>
              <a:gd name="connsiteX6" fmla="*/ 1699846 w 3481705"/>
              <a:gd name="connsiteY6" fmla="*/ 7792 h 281713"/>
              <a:gd name="connsiteX7" fmla="*/ 1934308 w 3481705"/>
              <a:gd name="connsiteY7" fmla="*/ 76177 h 281713"/>
              <a:gd name="connsiteX8" fmla="*/ 2139462 w 3481705"/>
              <a:gd name="connsiteY8" fmla="*/ 46869 h 281713"/>
              <a:gd name="connsiteX9" fmla="*/ 2403231 w 3481705"/>
              <a:gd name="connsiteY9" fmla="*/ 76177 h 281713"/>
              <a:gd name="connsiteX10" fmla="*/ 2745154 w 3481705"/>
              <a:gd name="connsiteY10" fmla="*/ 281330 h 281713"/>
              <a:gd name="connsiteX11" fmla="*/ 2833077 w 3481705"/>
              <a:gd name="connsiteY11" fmla="*/ 125023 h 281713"/>
              <a:gd name="connsiteX12" fmla="*/ 2999154 w 3481705"/>
              <a:gd name="connsiteY12" fmla="*/ 37100 h 281713"/>
              <a:gd name="connsiteX13" fmla="*/ 3184770 w 3481705"/>
              <a:gd name="connsiteY13" fmla="*/ 7792 h 281713"/>
              <a:gd name="connsiteX14" fmla="*/ 3448539 w 3481705"/>
              <a:gd name="connsiteY14" fmla="*/ 173869 h 281713"/>
              <a:gd name="connsiteX15" fmla="*/ 3477846 w 3481705"/>
              <a:gd name="connsiteY15" fmla="*/ 173869 h 28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1705" h="281713">
                <a:moveTo>
                  <a:pt x="0" y="95715"/>
                </a:moveTo>
                <a:cubicBezTo>
                  <a:pt x="105019" y="160029"/>
                  <a:pt x="210039" y="224343"/>
                  <a:pt x="273539" y="232484"/>
                </a:cubicBezTo>
                <a:cubicBezTo>
                  <a:pt x="337039" y="240625"/>
                  <a:pt x="302846" y="160843"/>
                  <a:pt x="381000" y="144561"/>
                </a:cubicBezTo>
                <a:cubicBezTo>
                  <a:pt x="459154" y="128279"/>
                  <a:pt x="652911" y="146189"/>
                  <a:pt x="742462" y="134792"/>
                </a:cubicBezTo>
                <a:cubicBezTo>
                  <a:pt x="832013" y="123395"/>
                  <a:pt x="805962" y="66408"/>
                  <a:pt x="918308" y="76177"/>
                </a:cubicBezTo>
                <a:cubicBezTo>
                  <a:pt x="1030654" y="85946"/>
                  <a:pt x="1286283" y="204804"/>
                  <a:pt x="1416539" y="193407"/>
                </a:cubicBezTo>
                <a:cubicBezTo>
                  <a:pt x="1546795" y="182010"/>
                  <a:pt x="1613551" y="27330"/>
                  <a:pt x="1699846" y="7792"/>
                </a:cubicBezTo>
                <a:cubicBezTo>
                  <a:pt x="1786141" y="-11746"/>
                  <a:pt x="1861039" y="69664"/>
                  <a:pt x="1934308" y="76177"/>
                </a:cubicBezTo>
                <a:cubicBezTo>
                  <a:pt x="2007577" y="82690"/>
                  <a:pt x="2061308" y="46869"/>
                  <a:pt x="2139462" y="46869"/>
                </a:cubicBezTo>
                <a:cubicBezTo>
                  <a:pt x="2217616" y="46869"/>
                  <a:pt x="2302282" y="37100"/>
                  <a:pt x="2403231" y="76177"/>
                </a:cubicBezTo>
                <a:cubicBezTo>
                  <a:pt x="2504180" y="115254"/>
                  <a:pt x="2673513" y="273189"/>
                  <a:pt x="2745154" y="281330"/>
                </a:cubicBezTo>
                <a:cubicBezTo>
                  <a:pt x="2816795" y="289471"/>
                  <a:pt x="2790744" y="165728"/>
                  <a:pt x="2833077" y="125023"/>
                </a:cubicBezTo>
                <a:cubicBezTo>
                  <a:pt x="2875410" y="84318"/>
                  <a:pt x="2940539" y="56638"/>
                  <a:pt x="2999154" y="37100"/>
                </a:cubicBezTo>
                <a:cubicBezTo>
                  <a:pt x="3057770" y="17561"/>
                  <a:pt x="3109873" y="-15003"/>
                  <a:pt x="3184770" y="7792"/>
                </a:cubicBezTo>
                <a:cubicBezTo>
                  <a:pt x="3259667" y="30587"/>
                  <a:pt x="3399693" y="146190"/>
                  <a:pt x="3448539" y="173869"/>
                </a:cubicBezTo>
                <a:cubicBezTo>
                  <a:pt x="3497385" y="201548"/>
                  <a:pt x="3477846" y="173869"/>
                  <a:pt x="3477846" y="173869"/>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14" name="Figura a mano libera 13"/>
          <p:cNvSpPr/>
          <p:nvPr/>
        </p:nvSpPr>
        <p:spPr>
          <a:xfrm>
            <a:off x="1403648" y="2708920"/>
            <a:ext cx="1819639" cy="150451"/>
          </a:xfrm>
          <a:custGeom>
            <a:avLst/>
            <a:gdLst>
              <a:gd name="connsiteX0" fmla="*/ 0 w 3262924"/>
              <a:gd name="connsiteY0" fmla="*/ 137649 h 305202"/>
              <a:gd name="connsiteX1" fmla="*/ 263770 w 3262924"/>
              <a:gd name="connsiteY1" fmla="*/ 879 h 305202"/>
              <a:gd name="connsiteX2" fmla="*/ 547077 w 3262924"/>
              <a:gd name="connsiteY2" fmla="*/ 196264 h 305202"/>
              <a:gd name="connsiteX3" fmla="*/ 889000 w 3262924"/>
              <a:gd name="connsiteY3" fmla="*/ 166956 h 305202"/>
              <a:gd name="connsiteX4" fmla="*/ 1064847 w 3262924"/>
              <a:gd name="connsiteY4" fmla="*/ 108341 h 305202"/>
              <a:gd name="connsiteX5" fmla="*/ 1162539 w 3262924"/>
              <a:gd name="connsiteY5" fmla="*/ 215802 h 305202"/>
              <a:gd name="connsiteX6" fmla="*/ 1621693 w 3262924"/>
              <a:gd name="connsiteY6" fmla="*/ 235341 h 305202"/>
              <a:gd name="connsiteX7" fmla="*/ 1729154 w 3262924"/>
              <a:gd name="connsiteY7" fmla="*/ 166956 h 305202"/>
              <a:gd name="connsiteX8" fmla="*/ 1807308 w 3262924"/>
              <a:gd name="connsiteY8" fmla="*/ 69264 h 305202"/>
              <a:gd name="connsiteX9" fmla="*/ 2139462 w 3262924"/>
              <a:gd name="connsiteY9" fmla="*/ 127879 h 305202"/>
              <a:gd name="connsiteX10" fmla="*/ 2325077 w 3262924"/>
              <a:gd name="connsiteY10" fmla="*/ 98572 h 305202"/>
              <a:gd name="connsiteX11" fmla="*/ 3008924 w 3262924"/>
              <a:gd name="connsiteY11" fmla="*/ 303726 h 305202"/>
              <a:gd name="connsiteX12" fmla="*/ 3262924 w 3262924"/>
              <a:gd name="connsiteY12" fmla="*/ 196264 h 30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62924" h="305202">
                <a:moveTo>
                  <a:pt x="0" y="137649"/>
                </a:moveTo>
                <a:cubicBezTo>
                  <a:pt x="86295" y="64379"/>
                  <a:pt x="172591" y="-8890"/>
                  <a:pt x="263770" y="879"/>
                </a:cubicBezTo>
                <a:cubicBezTo>
                  <a:pt x="354950" y="10648"/>
                  <a:pt x="442872" y="168585"/>
                  <a:pt x="547077" y="196264"/>
                </a:cubicBezTo>
                <a:cubicBezTo>
                  <a:pt x="651282" y="223943"/>
                  <a:pt x="802705" y="181610"/>
                  <a:pt x="889000" y="166956"/>
                </a:cubicBezTo>
                <a:cubicBezTo>
                  <a:pt x="975295" y="152302"/>
                  <a:pt x="1019257" y="100200"/>
                  <a:pt x="1064847" y="108341"/>
                </a:cubicBezTo>
                <a:cubicBezTo>
                  <a:pt x="1110437" y="116482"/>
                  <a:pt x="1069731" y="194635"/>
                  <a:pt x="1162539" y="215802"/>
                </a:cubicBezTo>
                <a:cubicBezTo>
                  <a:pt x="1255347" y="236969"/>
                  <a:pt x="1527257" y="243482"/>
                  <a:pt x="1621693" y="235341"/>
                </a:cubicBezTo>
                <a:cubicBezTo>
                  <a:pt x="1716129" y="227200"/>
                  <a:pt x="1698218" y="194636"/>
                  <a:pt x="1729154" y="166956"/>
                </a:cubicBezTo>
                <a:cubicBezTo>
                  <a:pt x="1760090" y="139277"/>
                  <a:pt x="1738924" y="75777"/>
                  <a:pt x="1807308" y="69264"/>
                </a:cubicBezTo>
                <a:cubicBezTo>
                  <a:pt x="1875692" y="62751"/>
                  <a:pt x="2053167" y="122994"/>
                  <a:pt x="2139462" y="127879"/>
                </a:cubicBezTo>
                <a:cubicBezTo>
                  <a:pt x="2225757" y="132764"/>
                  <a:pt x="2180167" y="69264"/>
                  <a:pt x="2325077" y="98572"/>
                </a:cubicBezTo>
                <a:cubicBezTo>
                  <a:pt x="2469987" y="127880"/>
                  <a:pt x="2852616" y="287444"/>
                  <a:pt x="3008924" y="303726"/>
                </a:cubicBezTo>
                <a:cubicBezTo>
                  <a:pt x="3165232" y="320008"/>
                  <a:pt x="3262924" y="196264"/>
                  <a:pt x="3262924" y="196264"/>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15" name="Figura a mano libera 14"/>
          <p:cNvSpPr/>
          <p:nvPr/>
        </p:nvSpPr>
        <p:spPr>
          <a:xfrm>
            <a:off x="1504686" y="2859371"/>
            <a:ext cx="2007840" cy="138872"/>
          </a:xfrm>
          <a:custGeom>
            <a:avLst/>
            <a:gdLst>
              <a:gd name="connsiteX0" fmla="*/ 0 w 3481705"/>
              <a:gd name="connsiteY0" fmla="*/ 95715 h 281713"/>
              <a:gd name="connsiteX1" fmla="*/ 273539 w 3481705"/>
              <a:gd name="connsiteY1" fmla="*/ 232484 h 281713"/>
              <a:gd name="connsiteX2" fmla="*/ 381000 w 3481705"/>
              <a:gd name="connsiteY2" fmla="*/ 144561 h 281713"/>
              <a:gd name="connsiteX3" fmla="*/ 742462 w 3481705"/>
              <a:gd name="connsiteY3" fmla="*/ 134792 h 281713"/>
              <a:gd name="connsiteX4" fmla="*/ 918308 w 3481705"/>
              <a:gd name="connsiteY4" fmla="*/ 76177 h 281713"/>
              <a:gd name="connsiteX5" fmla="*/ 1416539 w 3481705"/>
              <a:gd name="connsiteY5" fmla="*/ 193407 h 281713"/>
              <a:gd name="connsiteX6" fmla="*/ 1699846 w 3481705"/>
              <a:gd name="connsiteY6" fmla="*/ 7792 h 281713"/>
              <a:gd name="connsiteX7" fmla="*/ 1934308 w 3481705"/>
              <a:gd name="connsiteY7" fmla="*/ 76177 h 281713"/>
              <a:gd name="connsiteX8" fmla="*/ 2139462 w 3481705"/>
              <a:gd name="connsiteY8" fmla="*/ 46869 h 281713"/>
              <a:gd name="connsiteX9" fmla="*/ 2403231 w 3481705"/>
              <a:gd name="connsiteY9" fmla="*/ 76177 h 281713"/>
              <a:gd name="connsiteX10" fmla="*/ 2745154 w 3481705"/>
              <a:gd name="connsiteY10" fmla="*/ 281330 h 281713"/>
              <a:gd name="connsiteX11" fmla="*/ 2833077 w 3481705"/>
              <a:gd name="connsiteY11" fmla="*/ 125023 h 281713"/>
              <a:gd name="connsiteX12" fmla="*/ 2999154 w 3481705"/>
              <a:gd name="connsiteY12" fmla="*/ 37100 h 281713"/>
              <a:gd name="connsiteX13" fmla="*/ 3184770 w 3481705"/>
              <a:gd name="connsiteY13" fmla="*/ 7792 h 281713"/>
              <a:gd name="connsiteX14" fmla="*/ 3448539 w 3481705"/>
              <a:gd name="connsiteY14" fmla="*/ 173869 h 281713"/>
              <a:gd name="connsiteX15" fmla="*/ 3477846 w 3481705"/>
              <a:gd name="connsiteY15" fmla="*/ 173869 h 28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1705" h="281713">
                <a:moveTo>
                  <a:pt x="0" y="95715"/>
                </a:moveTo>
                <a:cubicBezTo>
                  <a:pt x="105019" y="160029"/>
                  <a:pt x="210039" y="224343"/>
                  <a:pt x="273539" y="232484"/>
                </a:cubicBezTo>
                <a:cubicBezTo>
                  <a:pt x="337039" y="240625"/>
                  <a:pt x="302846" y="160843"/>
                  <a:pt x="381000" y="144561"/>
                </a:cubicBezTo>
                <a:cubicBezTo>
                  <a:pt x="459154" y="128279"/>
                  <a:pt x="652911" y="146189"/>
                  <a:pt x="742462" y="134792"/>
                </a:cubicBezTo>
                <a:cubicBezTo>
                  <a:pt x="832013" y="123395"/>
                  <a:pt x="805962" y="66408"/>
                  <a:pt x="918308" y="76177"/>
                </a:cubicBezTo>
                <a:cubicBezTo>
                  <a:pt x="1030654" y="85946"/>
                  <a:pt x="1286283" y="204804"/>
                  <a:pt x="1416539" y="193407"/>
                </a:cubicBezTo>
                <a:cubicBezTo>
                  <a:pt x="1546795" y="182010"/>
                  <a:pt x="1613551" y="27330"/>
                  <a:pt x="1699846" y="7792"/>
                </a:cubicBezTo>
                <a:cubicBezTo>
                  <a:pt x="1786141" y="-11746"/>
                  <a:pt x="1861039" y="69664"/>
                  <a:pt x="1934308" y="76177"/>
                </a:cubicBezTo>
                <a:cubicBezTo>
                  <a:pt x="2007577" y="82690"/>
                  <a:pt x="2061308" y="46869"/>
                  <a:pt x="2139462" y="46869"/>
                </a:cubicBezTo>
                <a:cubicBezTo>
                  <a:pt x="2217616" y="46869"/>
                  <a:pt x="2302282" y="37100"/>
                  <a:pt x="2403231" y="76177"/>
                </a:cubicBezTo>
                <a:cubicBezTo>
                  <a:pt x="2504180" y="115254"/>
                  <a:pt x="2673513" y="273189"/>
                  <a:pt x="2745154" y="281330"/>
                </a:cubicBezTo>
                <a:cubicBezTo>
                  <a:pt x="2816795" y="289471"/>
                  <a:pt x="2790744" y="165728"/>
                  <a:pt x="2833077" y="125023"/>
                </a:cubicBezTo>
                <a:cubicBezTo>
                  <a:pt x="2875410" y="84318"/>
                  <a:pt x="2940539" y="56638"/>
                  <a:pt x="2999154" y="37100"/>
                </a:cubicBezTo>
                <a:cubicBezTo>
                  <a:pt x="3057770" y="17561"/>
                  <a:pt x="3109873" y="-15003"/>
                  <a:pt x="3184770" y="7792"/>
                </a:cubicBezTo>
                <a:cubicBezTo>
                  <a:pt x="3259667" y="30587"/>
                  <a:pt x="3399693" y="146190"/>
                  <a:pt x="3448539" y="173869"/>
                </a:cubicBezTo>
                <a:cubicBezTo>
                  <a:pt x="3497385" y="201548"/>
                  <a:pt x="3477846" y="173869"/>
                  <a:pt x="3477846" y="173869"/>
                </a:cubicBezTo>
              </a:path>
            </a:pathLst>
          </a:custGeom>
          <a:ln w="76200" cap="flat" cmpd="sng">
            <a:solidFill>
              <a:srgbClr val="0FA82F"/>
            </a:solidFill>
            <a:round/>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16" name="Figura a mano libera 15"/>
          <p:cNvSpPr/>
          <p:nvPr/>
        </p:nvSpPr>
        <p:spPr>
          <a:xfrm>
            <a:off x="1648702" y="3003387"/>
            <a:ext cx="1819639" cy="150451"/>
          </a:xfrm>
          <a:custGeom>
            <a:avLst/>
            <a:gdLst>
              <a:gd name="connsiteX0" fmla="*/ 0 w 3262924"/>
              <a:gd name="connsiteY0" fmla="*/ 137649 h 305202"/>
              <a:gd name="connsiteX1" fmla="*/ 263770 w 3262924"/>
              <a:gd name="connsiteY1" fmla="*/ 879 h 305202"/>
              <a:gd name="connsiteX2" fmla="*/ 547077 w 3262924"/>
              <a:gd name="connsiteY2" fmla="*/ 196264 h 305202"/>
              <a:gd name="connsiteX3" fmla="*/ 889000 w 3262924"/>
              <a:gd name="connsiteY3" fmla="*/ 166956 h 305202"/>
              <a:gd name="connsiteX4" fmla="*/ 1064847 w 3262924"/>
              <a:gd name="connsiteY4" fmla="*/ 108341 h 305202"/>
              <a:gd name="connsiteX5" fmla="*/ 1162539 w 3262924"/>
              <a:gd name="connsiteY5" fmla="*/ 215802 h 305202"/>
              <a:gd name="connsiteX6" fmla="*/ 1621693 w 3262924"/>
              <a:gd name="connsiteY6" fmla="*/ 235341 h 305202"/>
              <a:gd name="connsiteX7" fmla="*/ 1729154 w 3262924"/>
              <a:gd name="connsiteY7" fmla="*/ 166956 h 305202"/>
              <a:gd name="connsiteX8" fmla="*/ 1807308 w 3262924"/>
              <a:gd name="connsiteY8" fmla="*/ 69264 h 305202"/>
              <a:gd name="connsiteX9" fmla="*/ 2139462 w 3262924"/>
              <a:gd name="connsiteY9" fmla="*/ 127879 h 305202"/>
              <a:gd name="connsiteX10" fmla="*/ 2325077 w 3262924"/>
              <a:gd name="connsiteY10" fmla="*/ 98572 h 305202"/>
              <a:gd name="connsiteX11" fmla="*/ 3008924 w 3262924"/>
              <a:gd name="connsiteY11" fmla="*/ 303726 h 305202"/>
              <a:gd name="connsiteX12" fmla="*/ 3262924 w 3262924"/>
              <a:gd name="connsiteY12" fmla="*/ 196264 h 30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62924" h="305202">
                <a:moveTo>
                  <a:pt x="0" y="137649"/>
                </a:moveTo>
                <a:cubicBezTo>
                  <a:pt x="86295" y="64379"/>
                  <a:pt x="172591" y="-8890"/>
                  <a:pt x="263770" y="879"/>
                </a:cubicBezTo>
                <a:cubicBezTo>
                  <a:pt x="354950" y="10648"/>
                  <a:pt x="442872" y="168585"/>
                  <a:pt x="547077" y="196264"/>
                </a:cubicBezTo>
                <a:cubicBezTo>
                  <a:pt x="651282" y="223943"/>
                  <a:pt x="802705" y="181610"/>
                  <a:pt x="889000" y="166956"/>
                </a:cubicBezTo>
                <a:cubicBezTo>
                  <a:pt x="975295" y="152302"/>
                  <a:pt x="1019257" y="100200"/>
                  <a:pt x="1064847" y="108341"/>
                </a:cubicBezTo>
                <a:cubicBezTo>
                  <a:pt x="1110437" y="116482"/>
                  <a:pt x="1069731" y="194635"/>
                  <a:pt x="1162539" y="215802"/>
                </a:cubicBezTo>
                <a:cubicBezTo>
                  <a:pt x="1255347" y="236969"/>
                  <a:pt x="1527257" y="243482"/>
                  <a:pt x="1621693" y="235341"/>
                </a:cubicBezTo>
                <a:cubicBezTo>
                  <a:pt x="1716129" y="227200"/>
                  <a:pt x="1698218" y="194636"/>
                  <a:pt x="1729154" y="166956"/>
                </a:cubicBezTo>
                <a:cubicBezTo>
                  <a:pt x="1760090" y="139277"/>
                  <a:pt x="1738924" y="75777"/>
                  <a:pt x="1807308" y="69264"/>
                </a:cubicBezTo>
                <a:cubicBezTo>
                  <a:pt x="1875692" y="62751"/>
                  <a:pt x="2053167" y="122994"/>
                  <a:pt x="2139462" y="127879"/>
                </a:cubicBezTo>
                <a:cubicBezTo>
                  <a:pt x="2225757" y="132764"/>
                  <a:pt x="2180167" y="69264"/>
                  <a:pt x="2325077" y="98572"/>
                </a:cubicBezTo>
                <a:cubicBezTo>
                  <a:pt x="2469987" y="127880"/>
                  <a:pt x="2852616" y="287444"/>
                  <a:pt x="3008924" y="303726"/>
                </a:cubicBezTo>
                <a:cubicBezTo>
                  <a:pt x="3165232" y="320008"/>
                  <a:pt x="3262924" y="196264"/>
                  <a:pt x="3262924" y="196264"/>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17" name="Figura a mano libera 16"/>
          <p:cNvSpPr/>
          <p:nvPr/>
        </p:nvSpPr>
        <p:spPr>
          <a:xfrm>
            <a:off x="1792718" y="3152547"/>
            <a:ext cx="2007840" cy="138872"/>
          </a:xfrm>
          <a:custGeom>
            <a:avLst/>
            <a:gdLst>
              <a:gd name="connsiteX0" fmla="*/ 0 w 3481705"/>
              <a:gd name="connsiteY0" fmla="*/ 95715 h 281713"/>
              <a:gd name="connsiteX1" fmla="*/ 273539 w 3481705"/>
              <a:gd name="connsiteY1" fmla="*/ 232484 h 281713"/>
              <a:gd name="connsiteX2" fmla="*/ 381000 w 3481705"/>
              <a:gd name="connsiteY2" fmla="*/ 144561 h 281713"/>
              <a:gd name="connsiteX3" fmla="*/ 742462 w 3481705"/>
              <a:gd name="connsiteY3" fmla="*/ 134792 h 281713"/>
              <a:gd name="connsiteX4" fmla="*/ 918308 w 3481705"/>
              <a:gd name="connsiteY4" fmla="*/ 76177 h 281713"/>
              <a:gd name="connsiteX5" fmla="*/ 1416539 w 3481705"/>
              <a:gd name="connsiteY5" fmla="*/ 193407 h 281713"/>
              <a:gd name="connsiteX6" fmla="*/ 1699846 w 3481705"/>
              <a:gd name="connsiteY6" fmla="*/ 7792 h 281713"/>
              <a:gd name="connsiteX7" fmla="*/ 1934308 w 3481705"/>
              <a:gd name="connsiteY7" fmla="*/ 76177 h 281713"/>
              <a:gd name="connsiteX8" fmla="*/ 2139462 w 3481705"/>
              <a:gd name="connsiteY8" fmla="*/ 46869 h 281713"/>
              <a:gd name="connsiteX9" fmla="*/ 2403231 w 3481705"/>
              <a:gd name="connsiteY9" fmla="*/ 76177 h 281713"/>
              <a:gd name="connsiteX10" fmla="*/ 2745154 w 3481705"/>
              <a:gd name="connsiteY10" fmla="*/ 281330 h 281713"/>
              <a:gd name="connsiteX11" fmla="*/ 2833077 w 3481705"/>
              <a:gd name="connsiteY11" fmla="*/ 125023 h 281713"/>
              <a:gd name="connsiteX12" fmla="*/ 2999154 w 3481705"/>
              <a:gd name="connsiteY12" fmla="*/ 37100 h 281713"/>
              <a:gd name="connsiteX13" fmla="*/ 3184770 w 3481705"/>
              <a:gd name="connsiteY13" fmla="*/ 7792 h 281713"/>
              <a:gd name="connsiteX14" fmla="*/ 3448539 w 3481705"/>
              <a:gd name="connsiteY14" fmla="*/ 173869 h 281713"/>
              <a:gd name="connsiteX15" fmla="*/ 3477846 w 3481705"/>
              <a:gd name="connsiteY15" fmla="*/ 173869 h 28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1705" h="281713">
                <a:moveTo>
                  <a:pt x="0" y="95715"/>
                </a:moveTo>
                <a:cubicBezTo>
                  <a:pt x="105019" y="160029"/>
                  <a:pt x="210039" y="224343"/>
                  <a:pt x="273539" y="232484"/>
                </a:cubicBezTo>
                <a:cubicBezTo>
                  <a:pt x="337039" y="240625"/>
                  <a:pt x="302846" y="160843"/>
                  <a:pt x="381000" y="144561"/>
                </a:cubicBezTo>
                <a:cubicBezTo>
                  <a:pt x="459154" y="128279"/>
                  <a:pt x="652911" y="146189"/>
                  <a:pt x="742462" y="134792"/>
                </a:cubicBezTo>
                <a:cubicBezTo>
                  <a:pt x="832013" y="123395"/>
                  <a:pt x="805962" y="66408"/>
                  <a:pt x="918308" y="76177"/>
                </a:cubicBezTo>
                <a:cubicBezTo>
                  <a:pt x="1030654" y="85946"/>
                  <a:pt x="1286283" y="204804"/>
                  <a:pt x="1416539" y="193407"/>
                </a:cubicBezTo>
                <a:cubicBezTo>
                  <a:pt x="1546795" y="182010"/>
                  <a:pt x="1613551" y="27330"/>
                  <a:pt x="1699846" y="7792"/>
                </a:cubicBezTo>
                <a:cubicBezTo>
                  <a:pt x="1786141" y="-11746"/>
                  <a:pt x="1861039" y="69664"/>
                  <a:pt x="1934308" y="76177"/>
                </a:cubicBezTo>
                <a:cubicBezTo>
                  <a:pt x="2007577" y="82690"/>
                  <a:pt x="2061308" y="46869"/>
                  <a:pt x="2139462" y="46869"/>
                </a:cubicBezTo>
                <a:cubicBezTo>
                  <a:pt x="2217616" y="46869"/>
                  <a:pt x="2302282" y="37100"/>
                  <a:pt x="2403231" y="76177"/>
                </a:cubicBezTo>
                <a:cubicBezTo>
                  <a:pt x="2504180" y="115254"/>
                  <a:pt x="2673513" y="273189"/>
                  <a:pt x="2745154" y="281330"/>
                </a:cubicBezTo>
                <a:cubicBezTo>
                  <a:pt x="2816795" y="289471"/>
                  <a:pt x="2790744" y="165728"/>
                  <a:pt x="2833077" y="125023"/>
                </a:cubicBezTo>
                <a:cubicBezTo>
                  <a:pt x="2875410" y="84318"/>
                  <a:pt x="2940539" y="56638"/>
                  <a:pt x="2999154" y="37100"/>
                </a:cubicBezTo>
                <a:cubicBezTo>
                  <a:pt x="3057770" y="17561"/>
                  <a:pt x="3109873" y="-15003"/>
                  <a:pt x="3184770" y="7792"/>
                </a:cubicBezTo>
                <a:cubicBezTo>
                  <a:pt x="3259667" y="30587"/>
                  <a:pt x="3399693" y="146190"/>
                  <a:pt x="3448539" y="173869"/>
                </a:cubicBezTo>
                <a:cubicBezTo>
                  <a:pt x="3497385" y="201548"/>
                  <a:pt x="3477846" y="173869"/>
                  <a:pt x="3477846" y="173869"/>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cxnSp>
        <p:nvCxnSpPr>
          <p:cNvPr id="6" name="Connettore 1 5"/>
          <p:cNvCxnSpPr>
            <a:cxnSpLocks noChangeShapeType="1"/>
          </p:cNvCxnSpPr>
          <p:nvPr/>
        </p:nvCxnSpPr>
        <p:spPr bwMode="auto">
          <a:xfrm>
            <a:off x="2187302" y="3301282"/>
            <a:ext cx="71438" cy="287337"/>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4657" name="CasellaDiTesto 8"/>
          <p:cNvSpPr txBox="1">
            <a:spLocks noChangeArrowheads="1"/>
          </p:cNvSpPr>
          <p:nvPr/>
        </p:nvSpPr>
        <p:spPr bwMode="auto">
          <a:xfrm>
            <a:off x="1539602" y="3517182"/>
            <a:ext cx="1584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1600"/>
              <a:t>Polymer chains</a:t>
            </a:r>
          </a:p>
        </p:txBody>
      </p:sp>
    </p:spTree>
    <p:extLst>
      <p:ext uri="{BB962C8B-B14F-4D97-AF65-F5344CB8AC3E}">
        <p14:creationId xmlns:p14="http://schemas.microsoft.com/office/powerpoint/2010/main" val="223403510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a a mano libera 6"/>
          <p:cNvSpPr/>
          <p:nvPr/>
        </p:nvSpPr>
        <p:spPr>
          <a:xfrm>
            <a:off x="1403648" y="2420888"/>
            <a:ext cx="1819639" cy="150451"/>
          </a:xfrm>
          <a:custGeom>
            <a:avLst/>
            <a:gdLst>
              <a:gd name="connsiteX0" fmla="*/ 0 w 3262924"/>
              <a:gd name="connsiteY0" fmla="*/ 137649 h 305202"/>
              <a:gd name="connsiteX1" fmla="*/ 263770 w 3262924"/>
              <a:gd name="connsiteY1" fmla="*/ 879 h 305202"/>
              <a:gd name="connsiteX2" fmla="*/ 547077 w 3262924"/>
              <a:gd name="connsiteY2" fmla="*/ 196264 h 305202"/>
              <a:gd name="connsiteX3" fmla="*/ 889000 w 3262924"/>
              <a:gd name="connsiteY3" fmla="*/ 166956 h 305202"/>
              <a:gd name="connsiteX4" fmla="*/ 1064847 w 3262924"/>
              <a:gd name="connsiteY4" fmla="*/ 108341 h 305202"/>
              <a:gd name="connsiteX5" fmla="*/ 1162539 w 3262924"/>
              <a:gd name="connsiteY5" fmla="*/ 215802 h 305202"/>
              <a:gd name="connsiteX6" fmla="*/ 1621693 w 3262924"/>
              <a:gd name="connsiteY6" fmla="*/ 235341 h 305202"/>
              <a:gd name="connsiteX7" fmla="*/ 1729154 w 3262924"/>
              <a:gd name="connsiteY7" fmla="*/ 166956 h 305202"/>
              <a:gd name="connsiteX8" fmla="*/ 1807308 w 3262924"/>
              <a:gd name="connsiteY8" fmla="*/ 69264 h 305202"/>
              <a:gd name="connsiteX9" fmla="*/ 2139462 w 3262924"/>
              <a:gd name="connsiteY9" fmla="*/ 127879 h 305202"/>
              <a:gd name="connsiteX10" fmla="*/ 2325077 w 3262924"/>
              <a:gd name="connsiteY10" fmla="*/ 98572 h 305202"/>
              <a:gd name="connsiteX11" fmla="*/ 3008924 w 3262924"/>
              <a:gd name="connsiteY11" fmla="*/ 303726 h 305202"/>
              <a:gd name="connsiteX12" fmla="*/ 3262924 w 3262924"/>
              <a:gd name="connsiteY12" fmla="*/ 196264 h 30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62924" h="305202">
                <a:moveTo>
                  <a:pt x="0" y="137649"/>
                </a:moveTo>
                <a:cubicBezTo>
                  <a:pt x="86295" y="64379"/>
                  <a:pt x="172591" y="-8890"/>
                  <a:pt x="263770" y="879"/>
                </a:cubicBezTo>
                <a:cubicBezTo>
                  <a:pt x="354950" y="10648"/>
                  <a:pt x="442872" y="168585"/>
                  <a:pt x="547077" y="196264"/>
                </a:cubicBezTo>
                <a:cubicBezTo>
                  <a:pt x="651282" y="223943"/>
                  <a:pt x="802705" y="181610"/>
                  <a:pt x="889000" y="166956"/>
                </a:cubicBezTo>
                <a:cubicBezTo>
                  <a:pt x="975295" y="152302"/>
                  <a:pt x="1019257" y="100200"/>
                  <a:pt x="1064847" y="108341"/>
                </a:cubicBezTo>
                <a:cubicBezTo>
                  <a:pt x="1110437" y="116482"/>
                  <a:pt x="1069731" y="194635"/>
                  <a:pt x="1162539" y="215802"/>
                </a:cubicBezTo>
                <a:cubicBezTo>
                  <a:pt x="1255347" y="236969"/>
                  <a:pt x="1527257" y="243482"/>
                  <a:pt x="1621693" y="235341"/>
                </a:cubicBezTo>
                <a:cubicBezTo>
                  <a:pt x="1716129" y="227200"/>
                  <a:pt x="1698218" y="194636"/>
                  <a:pt x="1729154" y="166956"/>
                </a:cubicBezTo>
                <a:cubicBezTo>
                  <a:pt x="1760090" y="139277"/>
                  <a:pt x="1738924" y="75777"/>
                  <a:pt x="1807308" y="69264"/>
                </a:cubicBezTo>
                <a:cubicBezTo>
                  <a:pt x="1875692" y="62751"/>
                  <a:pt x="2053167" y="122994"/>
                  <a:pt x="2139462" y="127879"/>
                </a:cubicBezTo>
                <a:cubicBezTo>
                  <a:pt x="2225757" y="132764"/>
                  <a:pt x="2180167" y="69264"/>
                  <a:pt x="2325077" y="98572"/>
                </a:cubicBezTo>
                <a:cubicBezTo>
                  <a:pt x="2469987" y="127880"/>
                  <a:pt x="2852616" y="287444"/>
                  <a:pt x="3008924" y="303726"/>
                </a:cubicBezTo>
                <a:cubicBezTo>
                  <a:pt x="3165232" y="320008"/>
                  <a:pt x="3262924" y="196264"/>
                  <a:pt x="3262924" y="196264"/>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8" name="Figura a mano libera 7"/>
          <p:cNvSpPr/>
          <p:nvPr/>
        </p:nvSpPr>
        <p:spPr>
          <a:xfrm>
            <a:off x="1648702" y="2576483"/>
            <a:ext cx="2007840" cy="138872"/>
          </a:xfrm>
          <a:custGeom>
            <a:avLst/>
            <a:gdLst>
              <a:gd name="connsiteX0" fmla="*/ 0 w 3481705"/>
              <a:gd name="connsiteY0" fmla="*/ 95715 h 281713"/>
              <a:gd name="connsiteX1" fmla="*/ 273539 w 3481705"/>
              <a:gd name="connsiteY1" fmla="*/ 232484 h 281713"/>
              <a:gd name="connsiteX2" fmla="*/ 381000 w 3481705"/>
              <a:gd name="connsiteY2" fmla="*/ 144561 h 281713"/>
              <a:gd name="connsiteX3" fmla="*/ 742462 w 3481705"/>
              <a:gd name="connsiteY3" fmla="*/ 134792 h 281713"/>
              <a:gd name="connsiteX4" fmla="*/ 918308 w 3481705"/>
              <a:gd name="connsiteY4" fmla="*/ 76177 h 281713"/>
              <a:gd name="connsiteX5" fmla="*/ 1416539 w 3481705"/>
              <a:gd name="connsiteY5" fmla="*/ 193407 h 281713"/>
              <a:gd name="connsiteX6" fmla="*/ 1699846 w 3481705"/>
              <a:gd name="connsiteY6" fmla="*/ 7792 h 281713"/>
              <a:gd name="connsiteX7" fmla="*/ 1934308 w 3481705"/>
              <a:gd name="connsiteY7" fmla="*/ 76177 h 281713"/>
              <a:gd name="connsiteX8" fmla="*/ 2139462 w 3481705"/>
              <a:gd name="connsiteY8" fmla="*/ 46869 h 281713"/>
              <a:gd name="connsiteX9" fmla="*/ 2403231 w 3481705"/>
              <a:gd name="connsiteY9" fmla="*/ 76177 h 281713"/>
              <a:gd name="connsiteX10" fmla="*/ 2745154 w 3481705"/>
              <a:gd name="connsiteY10" fmla="*/ 281330 h 281713"/>
              <a:gd name="connsiteX11" fmla="*/ 2833077 w 3481705"/>
              <a:gd name="connsiteY11" fmla="*/ 125023 h 281713"/>
              <a:gd name="connsiteX12" fmla="*/ 2999154 w 3481705"/>
              <a:gd name="connsiteY12" fmla="*/ 37100 h 281713"/>
              <a:gd name="connsiteX13" fmla="*/ 3184770 w 3481705"/>
              <a:gd name="connsiteY13" fmla="*/ 7792 h 281713"/>
              <a:gd name="connsiteX14" fmla="*/ 3448539 w 3481705"/>
              <a:gd name="connsiteY14" fmla="*/ 173869 h 281713"/>
              <a:gd name="connsiteX15" fmla="*/ 3477846 w 3481705"/>
              <a:gd name="connsiteY15" fmla="*/ 173869 h 28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1705" h="281713">
                <a:moveTo>
                  <a:pt x="0" y="95715"/>
                </a:moveTo>
                <a:cubicBezTo>
                  <a:pt x="105019" y="160029"/>
                  <a:pt x="210039" y="224343"/>
                  <a:pt x="273539" y="232484"/>
                </a:cubicBezTo>
                <a:cubicBezTo>
                  <a:pt x="337039" y="240625"/>
                  <a:pt x="302846" y="160843"/>
                  <a:pt x="381000" y="144561"/>
                </a:cubicBezTo>
                <a:cubicBezTo>
                  <a:pt x="459154" y="128279"/>
                  <a:pt x="652911" y="146189"/>
                  <a:pt x="742462" y="134792"/>
                </a:cubicBezTo>
                <a:cubicBezTo>
                  <a:pt x="832013" y="123395"/>
                  <a:pt x="805962" y="66408"/>
                  <a:pt x="918308" y="76177"/>
                </a:cubicBezTo>
                <a:cubicBezTo>
                  <a:pt x="1030654" y="85946"/>
                  <a:pt x="1286283" y="204804"/>
                  <a:pt x="1416539" y="193407"/>
                </a:cubicBezTo>
                <a:cubicBezTo>
                  <a:pt x="1546795" y="182010"/>
                  <a:pt x="1613551" y="27330"/>
                  <a:pt x="1699846" y="7792"/>
                </a:cubicBezTo>
                <a:cubicBezTo>
                  <a:pt x="1786141" y="-11746"/>
                  <a:pt x="1861039" y="69664"/>
                  <a:pt x="1934308" y="76177"/>
                </a:cubicBezTo>
                <a:cubicBezTo>
                  <a:pt x="2007577" y="82690"/>
                  <a:pt x="2061308" y="46869"/>
                  <a:pt x="2139462" y="46869"/>
                </a:cubicBezTo>
                <a:cubicBezTo>
                  <a:pt x="2217616" y="46869"/>
                  <a:pt x="2302282" y="37100"/>
                  <a:pt x="2403231" y="76177"/>
                </a:cubicBezTo>
                <a:cubicBezTo>
                  <a:pt x="2504180" y="115254"/>
                  <a:pt x="2673513" y="273189"/>
                  <a:pt x="2745154" y="281330"/>
                </a:cubicBezTo>
                <a:cubicBezTo>
                  <a:pt x="2816795" y="289471"/>
                  <a:pt x="2790744" y="165728"/>
                  <a:pt x="2833077" y="125023"/>
                </a:cubicBezTo>
                <a:cubicBezTo>
                  <a:pt x="2875410" y="84318"/>
                  <a:pt x="2940539" y="56638"/>
                  <a:pt x="2999154" y="37100"/>
                </a:cubicBezTo>
                <a:cubicBezTo>
                  <a:pt x="3057770" y="17561"/>
                  <a:pt x="3109873" y="-15003"/>
                  <a:pt x="3184770" y="7792"/>
                </a:cubicBezTo>
                <a:cubicBezTo>
                  <a:pt x="3259667" y="30587"/>
                  <a:pt x="3399693" y="146190"/>
                  <a:pt x="3448539" y="173869"/>
                </a:cubicBezTo>
                <a:cubicBezTo>
                  <a:pt x="3497385" y="201548"/>
                  <a:pt x="3477846" y="173869"/>
                  <a:pt x="3477846" y="173869"/>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14" name="Figura a mano libera 13"/>
          <p:cNvSpPr/>
          <p:nvPr/>
        </p:nvSpPr>
        <p:spPr>
          <a:xfrm>
            <a:off x="1403648" y="2708920"/>
            <a:ext cx="1819639" cy="150451"/>
          </a:xfrm>
          <a:custGeom>
            <a:avLst/>
            <a:gdLst>
              <a:gd name="connsiteX0" fmla="*/ 0 w 3262924"/>
              <a:gd name="connsiteY0" fmla="*/ 137649 h 305202"/>
              <a:gd name="connsiteX1" fmla="*/ 263770 w 3262924"/>
              <a:gd name="connsiteY1" fmla="*/ 879 h 305202"/>
              <a:gd name="connsiteX2" fmla="*/ 547077 w 3262924"/>
              <a:gd name="connsiteY2" fmla="*/ 196264 h 305202"/>
              <a:gd name="connsiteX3" fmla="*/ 889000 w 3262924"/>
              <a:gd name="connsiteY3" fmla="*/ 166956 h 305202"/>
              <a:gd name="connsiteX4" fmla="*/ 1064847 w 3262924"/>
              <a:gd name="connsiteY4" fmla="*/ 108341 h 305202"/>
              <a:gd name="connsiteX5" fmla="*/ 1162539 w 3262924"/>
              <a:gd name="connsiteY5" fmla="*/ 215802 h 305202"/>
              <a:gd name="connsiteX6" fmla="*/ 1621693 w 3262924"/>
              <a:gd name="connsiteY6" fmla="*/ 235341 h 305202"/>
              <a:gd name="connsiteX7" fmla="*/ 1729154 w 3262924"/>
              <a:gd name="connsiteY7" fmla="*/ 166956 h 305202"/>
              <a:gd name="connsiteX8" fmla="*/ 1807308 w 3262924"/>
              <a:gd name="connsiteY8" fmla="*/ 69264 h 305202"/>
              <a:gd name="connsiteX9" fmla="*/ 2139462 w 3262924"/>
              <a:gd name="connsiteY9" fmla="*/ 127879 h 305202"/>
              <a:gd name="connsiteX10" fmla="*/ 2325077 w 3262924"/>
              <a:gd name="connsiteY10" fmla="*/ 98572 h 305202"/>
              <a:gd name="connsiteX11" fmla="*/ 3008924 w 3262924"/>
              <a:gd name="connsiteY11" fmla="*/ 303726 h 305202"/>
              <a:gd name="connsiteX12" fmla="*/ 3262924 w 3262924"/>
              <a:gd name="connsiteY12" fmla="*/ 196264 h 30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62924" h="305202">
                <a:moveTo>
                  <a:pt x="0" y="137649"/>
                </a:moveTo>
                <a:cubicBezTo>
                  <a:pt x="86295" y="64379"/>
                  <a:pt x="172591" y="-8890"/>
                  <a:pt x="263770" y="879"/>
                </a:cubicBezTo>
                <a:cubicBezTo>
                  <a:pt x="354950" y="10648"/>
                  <a:pt x="442872" y="168585"/>
                  <a:pt x="547077" y="196264"/>
                </a:cubicBezTo>
                <a:cubicBezTo>
                  <a:pt x="651282" y="223943"/>
                  <a:pt x="802705" y="181610"/>
                  <a:pt x="889000" y="166956"/>
                </a:cubicBezTo>
                <a:cubicBezTo>
                  <a:pt x="975295" y="152302"/>
                  <a:pt x="1019257" y="100200"/>
                  <a:pt x="1064847" y="108341"/>
                </a:cubicBezTo>
                <a:cubicBezTo>
                  <a:pt x="1110437" y="116482"/>
                  <a:pt x="1069731" y="194635"/>
                  <a:pt x="1162539" y="215802"/>
                </a:cubicBezTo>
                <a:cubicBezTo>
                  <a:pt x="1255347" y="236969"/>
                  <a:pt x="1527257" y="243482"/>
                  <a:pt x="1621693" y="235341"/>
                </a:cubicBezTo>
                <a:cubicBezTo>
                  <a:pt x="1716129" y="227200"/>
                  <a:pt x="1698218" y="194636"/>
                  <a:pt x="1729154" y="166956"/>
                </a:cubicBezTo>
                <a:cubicBezTo>
                  <a:pt x="1760090" y="139277"/>
                  <a:pt x="1738924" y="75777"/>
                  <a:pt x="1807308" y="69264"/>
                </a:cubicBezTo>
                <a:cubicBezTo>
                  <a:pt x="1875692" y="62751"/>
                  <a:pt x="2053167" y="122994"/>
                  <a:pt x="2139462" y="127879"/>
                </a:cubicBezTo>
                <a:cubicBezTo>
                  <a:pt x="2225757" y="132764"/>
                  <a:pt x="2180167" y="69264"/>
                  <a:pt x="2325077" y="98572"/>
                </a:cubicBezTo>
                <a:cubicBezTo>
                  <a:pt x="2469987" y="127880"/>
                  <a:pt x="2852616" y="287444"/>
                  <a:pt x="3008924" y="303726"/>
                </a:cubicBezTo>
                <a:cubicBezTo>
                  <a:pt x="3165232" y="320008"/>
                  <a:pt x="3262924" y="196264"/>
                  <a:pt x="3262924" y="196264"/>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15" name="Figura a mano libera 14"/>
          <p:cNvSpPr/>
          <p:nvPr/>
        </p:nvSpPr>
        <p:spPr>
          <a:xfrm>
            <a:off x="1504686" y="2859371"/>
            <a:ext cx="2007840" cy="138872"/>
          </a:xfrm>
          <a:custGeom>
            <a:avLst/>
            <a:gdLst>
              <a:gd name="connsiteX0" fmla="*/ 0 w 3481705"/>
              <a:gd name="connsiteY0" fmla="*/ 95715 h 281713"/>
              <a:gd name="connsiteX1" fmla="*/ 273539 w 3481705"/>
              <a:gd name="connsiteY1" fmla="*/ 232484 h 281713"/>
              <a:gd name="connsiteX2" fmla="*/ 381000 w 3481705"/>
              <a:gd name="connsiteY2" fmla="*/ 144561 h 281713"/>
              <a:gd name="connsiteX3" fmla="*/ 742462 w 3481705"/>
              <a:gd name="connsiteY3" fmla="*/ 134792 h 281713"/>
              <a:gd name="connsiteX4" fmla="*/ 918308 w 3481705"/>
              <a:gd name="connsiteY4" fmla="*/ 76177 h 281713"/>
              <a:gd name="connsiteX5" fmla="*/ 1416539 w 3481705"/>
              <a:gd name="connsiteY5" fmla="*/ 193407 h 281713"/>
              <a:gd name="connsiteX6" fmla="*/ 1699846 w 3481705"/>
              <a:gd name="connsiteY6" fmla="*/ 7792 h 281713"/>
              <a:gd name="connsiteX7" fmla="*/ 1934308 w 3481705"/>
              <a:gd name="connsiteY7" fmla="*/ 76177 h 281713"/>
              <a:gd name="connsiteX8" fmla="*/ 2139462 w 3481705"/>
              <a:gd name="connsiteY8" fmla="*/ 46869 h 281713"/>
              <a:gd name="connsiteX9" fmla="*/ 2403231 w 3481705"/>
              <a:gd name="connsiteY9" fmla="*/ 76177 h 281713"/>
              <a:gd name="connsiteX10" fmla="*/ 2745154 w 3481705"/>
              <a:gd name="connsiteY10" fmla="*/ 281330 h 281713"/>
              <a:gd name="connsiteX11" fmla="*/ 2833077 w 3481705"/>
              <a:gd name="connsiteY11" fmla="*/ 125023 h 281713"/>
              <a:gd name="connsiteX12" fmla="*/ 2999154 w 3481705"/>
              <a:gd name="connsiteY12" fmla="*/ 37100 h 281713"/>
              <a:gd name="connsiteX13" fmla="*/ 3184770 w 3481705"/>
              <a:gd name="connsiteY13" fmla="*/ 7792 h 281713"/>
              <a:gd name="connsiteX14" fmla="*/ 3448539 w 3481705"/>
              <a:gd name="connsiteY14" fmla="*/ 173869 h 281713"/>
              <a:gd name="connsiteX15" fmla="*/ 3477846 w 3481705"/>
              <a:gd name="connsiteY15" fmla="*/ 173869 h 28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1705" h="281713">
                <a:moveTo>
                  <a:pt x="0" y="95715"/>
                </a:moveTo>
                <a:cubicBezTo>
                  <a:pt x="105019" y="160029"/>
                  <a:pt x="210039" y="224343"/>
                  <a:pt x="273539" y="232484"/>
                </a:cubicBezTo>
                <a:cubicBezTo>
                  <a:pt x="337039" y="240625"/>
                  <a:pt x="302846" y="160843"/>
                  <a:pt x="381000" y="144561"/>
                </a:cubicBezTo>
                <a:cubicBezTo>
                  <a:pt x="459154" y="128279"/>
                  <a:pt x="652911" y="146189"/>
                  <a:pt x="742462" y="134792"/>
                </a:cubicBezTo>
                <a:cubicBezTo>
                  <a:pt x="832013" y="123395"/>
                  <a:pt x="805962" y="66408"/>
                  <a:pt x="918308" y="76177"/>
                </a:cubicBezTo>
                <a:cubicBezTo>
                  <a:pt x="1030654" y="85946"/>
                  <a:pt x="1286283" y="204804"/>
                  <a:pt x="1416539" y="193407"/>
                </a:cubicBezTo>
                <a:cubicBezTo>
                  <a:pt x="1546795" y="182010"/>
                  <a:pt x="1613551" y="27330"/>
                  <a:pt x="1699846" y="7792"/>
                </a:cubicBezTo>
                <a:cubicBezTo>
                  <a:pt x="1786141" y="-11746"/>
                  <a:pt x="1861039" y="69664"/>
                  <a:pt x="1934308" y="76177"/>
                </a:cubicBezTo>
                <a:cubicBezTo>
                  <a:pt x="2007577" y="82690"/>
                  <a:pt x="2061308" y="46869"/>
                  <a:pt x="2139462" y="46869"/>
                </a:cubicBezTo>
                <a:cubicBezTo>
                  <a:pt x="2217616" y="46869"/>
                  <a:pt x="2302282" y="37100"/>
                  <a:pt x="2403231" y="76177"/>
                </a:cubicBezTo>
                <a:cubicBezTo>
                  <a:pt x="2504180" y="115254"/>
                  <a:pt x="2673513" y="273189"/>
                  <a:pt x="2745154" y="281330"/>
                </a:cubicBezTo>
                <a:cubicBezTo>
                  <a:pt x="2816795" y="289471"/>
                  <a:pt x="2790744" y="165728"/>
                  <a:pt x="2833077" y="125023"/>
                </a:cubicBezTo>
                <a:cubicBezTo>
                  <a:pt x="2875410" y="84318"/>
                  <a:pt x="2940539" y="56638"/>
                  <a:pt x="2999154" y="37100"/>
                </a:cubicBezTo>
                <a:cubicBezTo>
                  <a:pt x="3057770" y="17561"/>
                  <a:pt x="3109873" y="-15003"/>
                  <a:pt x="3184770" y="7792"/>
                </a:cubicBezTo>
                <a:cubicBezTo>
                  <a:pt x="3259667" y="30587"/>
                  <a:pt x="3399693" y="146190"/>
                  <a:pt x="3448539" y="173869"/>
                </a:cubicBezTo>
                <a:cubicBezTo>
                  <a:pt x="3497385" y="201548"/>
                  <a:pt x="3477846" y="173869"/>
                  <a:pt x="3477846" y="173869"/>
                </a:cubicBezTo>
              </a:path>
            </a:pathLst>
          </a:custGeom>
          <a:ln w="76200" cap="flat" cmpd="sng">
            <a:solidFill>
              <a:srgbClr val="0FA82F"/>
            </a:solidFill>
            <a:round/>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16" name="Figura a mano libera 15"/>
          <p:cNvSpPr/>
          <p:nvPr/>
        </p:nvSpPr>
        <p:spPr>
          <a:xfrm>
            <a:off x="1648702" y="3003387"/>
            <a:ext cx="1819639" cy="150451"/>
          </a:xfrm>
          <a:custGeom>
            <a:avLst/>
            <a:gdLst>
              <a:gd name="connsiteX0" fmla="*/ 0 w 3262924"/>
              <a:gd name="connsiteY0" fmla="*/ 137649 h 305202"/>
              <a:gd name="connsiteX1" fmla="*/ 263770 w 3262924"/>
              <a:gd name="connsiteY1" fmla="*/ 879 h 305202"/>
              <a:gd name="connsiteX2" fmla="*/ 547077 w 3262924"/>
              <a:gd name="connsiteY2" fmla="*/ 196264 h 305202"/>
              <a:gd name="connsiteX3" fmla="*/ 889000 w 3262924"/>
              <a:gd name="connsiteY3" fmla="*/ 166956 h 305202"/>
              <a:gd name="connsiteX4" fmla="*/ 1064847 w 3262924"/>
              <a:gd name="connsiteY4" fmla="*/ 108341 h 305202"/>
              <a:gd name="connsiteX5" fmla="*/ 1162539 w 3262924"/>
              <a:gd name="connsiteY5" fmla="*/ 215802 h 305202"/>
              <a:gd name="connsiteX6" fmla="*/ 1621693 w 3262924"/>
              <a:gd name="connsiteY6" fmla="*/ 235341 h 305202"/>
              <a:gd name="connsiteX7" fmla="*/ 1729154 w 3262924"/>
              <a:gd name="connsiteY7" fmla="*/ 166956 h 305202"/>
              <a:gd name="connsiteX8" fmla="*/ 1807308 w 3262924"/>
              <a:gd name="connsiteY8" fmla="*/ 69264 h 305202"/>
              <a:gd name="connsiteX9" fmla="*/ 2139462 w 3262924"/>
              <a:gd name="connsiteY9" fmla="*/ 127879 h 305202"/>
              <a:gd name="connsiteX10" fmla="*/ 2325077 w 3262924"/>
              <a:gd name="connsiteY10" fmla="*/ 98572 h 305202"/>
              <a:gd name="connsiteX11" fmla="*/ 3008924 w 3262924"/>
              <a:gd name="connsiteY11" fmla="*/ 303726 h 305202"/>
              <a:gd name="connsiteX12" fmla="*/ 3262924 w 3262924"/>
              <a:gd name="connsiteY12" fmla="*/ 196264 h 30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62924" h="305202">
                <a:moveTo>
                  <a:pt x="0" y="137649"/>
                </a:moveTo>
                <a:cubicBezTo>
                  <a:pt x="86295" y="64379"/>
                  <a:pt x="172591" y="-8890"/>
                  <a:pt x="263770" y="879"/>
                </a:cubicBezTo>
                <a:cubicBezTo>
                  <a:pt x="354950" y="10648"/>
                  <a:pt x="442872" y="168585"/>
                  <a:pt x="547077" y="196264"/>
                </a:cubicBezTo>
                <a:cubicBezTo>
                  <a:pt x="651282" y="223943"/>
                  <a:pt x="802705" y="181610"/>
                  <a:pt x="889000" y="166956"/>
                </a:cubicBezTo>
                <a:cubicBezTo>
                  <a:pt x="975295" y="152302"/>
                  <a:pt x="1019257" y="100200"/>
                  <a:pt x="1064847" y="108341"/>
                </a:cubicBezTo>
                <a:cubicBezTo>
                  <a:pt x="1110437" y="116482"/>
                  <a:pt x="1069731" y="194635"/>
                  <a:pt x="1162539" y="215802"/>
                </a:cubicBezTo>
                <a:cubicBezTo>
                  <a:pt x="1255347" y="236969"/>
                  <a:pt x="1527257" y="243482"/>
                  <a:pt x="1621693" y="235341"/>
                </a:cubicBezTo>
                <a:cubicBezTo>
                  <a:pt x="1716129" y="227200"/>
                  <a:pt x="1698218" y="194636"/>
                  <a:pt x="1729154" y="166956"/>
                </a:cubicBezTo>
                <a:cubicBezTo>
                  <a:pt x="1760090" y="139277"/>
                  <a:pt x="1738924" y="75777"/>
                  <a:pt x="1807308" y="69264"/>
                </a:cubicBezTo>
                <a:cubicBezTo>
                  <a:pt x="1875692" y="62751"/>
                  <a:pt x="2053167" y="122994"/>
                  <a:pt x="2139462" y="127879"/>
                </a:cubicBezTo>
                <a:cubicBezTo>
                  <a:pt x="2225757" y="132764"/>
                  <a:pt x="2180167" y="69264"/>
                  <a:pt x="2325077" y="98572"/>
                </a:cubicBezTo>
                <a:cubicBezTo>
                  <a:pt x="2469987" y="127880"/>
                  <a:pt x="2852616" y="287444"/>
                  <a:pt x="3008924" y="303726"/>
                </a:cubicBezTo>
                <a:cubicBezTo>
                  <a:pt x="3165232" y="320008"/>
                  <a:pt x="3262924" y="196264"/>
                  <a:pt x="3262924" y="196264"/>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17" name="Figura a mano libera 16"/>
          <p:cNvSpPr/>
          <p:nvPr/>
        </p:nvSpPr>
        <p:spPr>
          <a:xfrm>
            <a:off x="1792718" y="3152547"/>
            <a:ext cx="2007840" cy="138872"/>
          </a:xfrm>
          <a:custGeom>
            <a:avLst/>
            <a:gdLst>
              <a:gd name="connsiteX0" fmla="*/ 0 w 3481705"/>
              <a:gd name="connsiteY0" fmla="*/ 95715 h 281713"/>
              <a:gd name="connsiteX1" fmla="*/ 273539 w 3481705"/>
              <a:gd name="connsiteY1" fmla="*/ 232484 h 281713"/>
              <a:gd name="connsiteX2" fmla="*/ 381000 w 3481705"/>
              <a:gd name="connsiteY2" fmla="*/ 144561 h 281713"/>
              <a:gd name="connsiteX3" fmla="*/ 742462 w 3481705"/>
              <a:gd name="connsiteY3" fmla="*/ 134792 h 281713"/>
              <a:gd name="connsiteX4" fmla="*/ 918308 w 3481705"/>
              <a:gd name="connsiteY4" fmla="*/ 76177 h 281713"/>
              <a:gd name="connsiteX5" fmla="*/ 1416539 w 3481705"/>
              <a:gd name="connsiteY5" fmla="*/ 193407 h 281713"/>
              <a:gd name="connsiteX6" fmla="*/ 1699846 w 3481705"/>
              <a:gd name="connsiteY6" fmla="*/ 7792 h 281713"/>
              <a:gd name="connsiteX7" fmla="*/ 1934308 w 3481705"/>
              <a:gd name="connsiteY7" fmla="*/ 76177 h 281713"/>
              <a:gd name="connsiteX8" fmla="*/ 2139462 w 3481705"/>
              <a:gd name="connsiteY8" fmla="*/ 46869 h 281713"/>
              <a:gd name="connsiteX9" fmla="*/ 2403231 w 3481705"/>
              <a:gd name="connsiteY9" fmla="*/ 76177 h 281713"/>
              <a:gd name="connsiteX10" fmla="*/ 2745154 w 3481705"/>
              <a:gd name="connsiteY10" fmla="*/ 281330 h 281713"/>
              <a:gd name="connsiteX11" fmla="*/ 2833077 w 3481705"/>
              <a:gd name="connsiteY11" fmla="*/ 125023 h 281713"/>
              <a:gd name="connsiteX12" fmla="*/ 2999154 w 3481705"/>
              <a:gd name="connsiteY12" fmla="*/ 37100 h 281713"/>
              <a:gd name="connsiteX13" fmla="*/ 3184770 w 3481705"/>
              <a:gd name="connsiteY13" fmla="*/ 7792 h 281713"/>
              <a:gd name="connsiteX14" fmla="*/ 3448539 w 3481705"/>
              <a:gd name="connsiteY14" fmla="*/ 173869 h 281713"/>
              <a:gd name="connsiteX15" fmla="*/ 3477846 w 3481705"/>
              <a:gd name="connsiteY15" fmla="*/ 173869 h 28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1705" h="281713">
                <a:moveTo>
                  <a:pt x="0" y="95715"/>
                </a:moveTo>
                <a:cubicBezTo>
                  <a:pt x="105019" y="160029"/>
                  <a:pt x="210039" y="224343"/>
                  <a:pt x="273539" y="232484"/>
                </a:cubicBezTo>
                <a:cubicBezTo>
                  <a:pt x="337039" y="240625"/>
                  <a:pt x="302846" y="160843"/>
                  <a:pt x="381000" y="144561"/>
                </a:cubicBezTo>
                <a:cubicBezTo>
                  <a:pt x="459154" y="128279"/>
                  <a:pt x="652911" y="146189"/>
                  <a:pt x="742462" y="134792"/>
                </a:cubicBezTo>
                <a:cubicBezTo>
                  <a:pt x="832013" y="123395"/>
                  <a:pt x="805962" y="66408"/>
                  <a:pt x="918308" y="76177"/>
                </a:cubicBezTo>
                <a:cubicBezTo>
                  <a:pt x="1030654" y="85946"/>
                  <a:pt x="1286283" y="204804"/>
                  <a:pt x="1416539" y="193407"/>
                </a:cubicBezTo>
                <a:cubicBezTo>
                  <a:pt x="1546795" y="182010"/>
                  <a:pt x="1613551" y="27330"/>
                  <a:pt x="1699846" y="7792"/>
                </a:cubicBezTo>
                <a:cubicBezTo>
                  <a:pt x="1786141" y="-11746"/>
                  <a:pt x="1861039" y="69664"/>
                  <a:pt x="1934308" y="76177"/>
                </a:cubicBezTo>
                <a:cubicBezTo>
                  <a:pt x="2007577" y="82690"/>
                  <a:pt x="2061308" y="46869"/>
                  <a:pt x="2139462" y="46869"/>
                </a:cubicBezTo>
                <a:cubicBezTo>
                  <a:pt x="2217616" y="46869"/>
                  <a:pt x="2302282" y="37100"/>
                  <a:pt x="2403231" y="76177"/>
                </a:cubicBezTo>
                <a:cubicBezTo>
                  <a:pt x="2504180" y="115254"/>
                  <a:pt x="2673513" y="273189"/>
                  <a:pt x="2745154" y="281330"/>
                </a:cubicBezTo>
                <a:cubicBezTo>
                  <a:pt x="2816795" y="289471"/>
                  <a:pt x="2790744" y="165728"/>
                  <a:pt x="2833077" y="125023"/>
                </a:cubicBezTo>
                <a:cubicBezTo>
                  <a:pt x="2875410" y="84318"/>
                  <a:pt x="2940539" y="56638"/>
                  <a:pt x="2999154" y="37100"/>
                </a:cubicBezTo>
                <a:cubicBezTo>
                  <a:pt x="3057770" y="17561"/>
                  <a:pt x="3109873" y="-15003"/>
                  <a:pt x="3184770" y="7792"/>
                </a:cubicBezTo>
                <a:cubicBezTo>
                  <a:pt x="3259667" y="30587"/>
                  <a:pt x="3399693" y="146190"/>
                  <a:pt x="3448539" y="173869"/>
                </a:cubicBezTo>
                <a:cubicBezTo>
                  <a:pt x="3497385" y="201548"/>
                  <a:pt x="3477846" y="173869"/>
                  <a:pt x="3477846" y="173869"/>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cxnSp>
        <p:nvCxnSpPr>
          <p:cNvPr id="13" name="Connettore 2 12"/>
          <p:cNvCxnSpPr>
            <a:cxnSpLocks noChangeShapeType="1"/>
          </p:cNvCxnSpPr>
          <p:nvPr/>
        </p:nvCxnSpPr>
        <p:spPr bwMode="auto">
          <a:xfrm>
            <a:off x="3843065" y="2931394"/>
            <a:ext cx="1081087" cy="0"/>
          </a:xfrm>
          <a:prstGeom prst="straightConnector1">
            <a:avLst/>
          </a:prstGeom>
          <a:noFill/>
          <a:ln w="381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9" name="Rettangolo 18"/>
          <p:cNvSpPr>
            <a:spLocks noChangeArrowheads="1"/>
          </p:cNvSpPr>
          <p:nvPr/>
        </p:nvSpPr>
        <p:spPr bwMode="auto">
          <a:xfrm>
            <a:off x="3843065" y="2499594"/>
            <a:ext cx="10810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a:solidFill>
                  <a:srgbClr val="FF0000"/>
                </a:solidFill>
                <a:cs typeface="Arial" charset="0"/>
              </a:rPr>
              <a:t>scCO</a:t>
            </a:r>
            <a:r>
              <a:rPr lang="en-US" b="1" baseline="-25000">
                <a:solidFill>
                  <a:srgbClr val="FF0000"/>
                </a:solidFill>
                <a:cs typeface="Arial" charset="0"/>
              </a:rPr>
              <a:t>2</a:t>
            </a:r>
            <a:endParaRPr lang="it-IT">
              <a:solidFill>
                <a:srgbClr val="FF0000"/>
              </a:solidFill>
            </a:endParaRPr>
          </a:p>
        </p:txBody>
      </p:sp>
      <p:sp>
        <p:nvSpPr>
          <p:cNvPr id="21" name="Ovale 20"/>
          <p:cNvSpPr/>
          <p:nvPr/>
        </p:nvSpPr>
        <p:spPr>
          <a:xfrm>
            <a:off x="5364088" y="2355315"/>
            <a:ext cx="288032" cy="144016"/>
          </a:xfrm>
          <a:prstGeom prst="ellipse">
            <a:avLst/>
          </a:prstGeom>
          <a:solidFill>
            <a:srgbClr val="FF0000"/>
          </a:solidFill>
          <a:ln>
            <a:solidFill>
              <a:srgbClr val="FF0000"/>
            </a:solidFill>
          </a:ln>
          <a:scene3d>
            <a:camera prst="orthographicFront"/>
            <a:lightRig rig="threePt" dir="t"/>
          </a:scene3d>
          <a:sp3d>
            <a:bevelT w="127000" h="101600" prst="rible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30" name="Ovale 29"/>
          <p:cNvSpPr/>
          <p:nvPr/>
        </p:nvSpPr>
        <p:spPr>
          <a:xfrm>
            <a:off x="6579840" y="2643347"/>
            <a:ext cx="288032" cy="144016"/>
          </a:xfrm>
          <a:prstGeom prst="ellipse">
            <a:avLst/>
          </a:prstGeom>
          <a:solidFill>
            <a:srgbClr val="FF0000"/>
          </a:solidFill>
          <a:ln>
            <a:solidFill>
              <a:srgbClr val="FF0000"/>
            </a:solidFill>
          </a:ln>
          <a:scene3d>
            <a:camera prst="orthographicFront"/>
            <a:lightRig rig="threePt" dir="t"/>
          </a:scene3d>
          <a:sp3d>
            <a:bevelT w="127000" h="101600" prst="rible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31" name="Ovale 30"/>
          <p:cNvSpPr/>
          <p:nvPr/>
        </p:nvSpPr>
        <p:spPr>
          <a:xfrm>
            <a:off x="5355704" y="2643347"/>
            <a:ext cx="288032" cy="144016"/>
          </a:xfrm>
          <a:prstGeom prst="ellipse">
            <a:avLst/>
          </a:prstGeom>
          <a:solidFill>
            <a:srgbClr val="FF0000"/>
          </a:solidFill>
          <a:ln>
            <a:solidFill>
              <a:srgbClr val="FF0000"/>
            </a:solidFill>
          </a:ln>
          <a:scene3d>
            <a:camera prst="orthographicFront"/>
            <a:lightRig rig="threePt" dir="t"/>
          </a:scene3d>
          <a:sp3d>
            <a:bevelT w="127000" h="101600" prst="rible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32" name="Ovale 31"/>
          <p:cNvSpPr/>
          <p:nvPr/>
        </p:nvSpPr>
        <p:spPr>
          <a:xfrm>
            <a:off x="5940152" y="2355315"/>
            <a:ext cx="288032" cy="144016"/>
          </a:xfrm>
          <a:prstGeom prst="ellipse">
            <a:avLst/>
          </a:prstGeom>
          <a:solidFill>
            <a:srgbClr val="FF0000"/>
          </a:solidFill>
          <a:ln>
            <a:solidFill>
              <a:srgbClr val="FF0000"/>
            </a:solidFill>
          </a:ln>
          <a:scene3d>
            <a:camera prst="orthographicFront"/>
            <a:lightRig rig="threePt" dir="t"/>
          </a:scene3d>
          <a:sp3d>
            <a:bevelT w="127000" h="101600" prst="rible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33" name="Ovale 32"/>
          <p:cNvSpPr/>
          <p:nvPr/>
        </p:nvSpPr>
        <p:spPr>
          <a:xfrm>
            <a:off x="5364088" y="2931379"/>
            <a:ext cx="288032" cy="144016"/>
          </a:xfrm>
          <a:prstGeom prst="ellipse">
            <a:avLst/>
          </a:prstGeom>
          <a:solidFill>
            <a:srgbClr val="FF0000"/>
          </a:solidFill>
          <a:ln>
            <a:solidFill>
              <a:srgbClr val="FF0000"/>
            </a:solidFill>
          </a:ln>
          <a:scene3d>
            <a:camera prst="orthographicFront"/>
            <a:lightRig rig="threePt" dir="t"/>
          </a:scene3d>
          <a:sp3d>
            <a:bevelT w="127000" h="101600" prst="rible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34" name="Ovale 33"/>
          <p:cNvSpPr/>
          <p:nvPr/>
        </p:nvSpPr>
        <p:spPr>
          <a:xfrm>
            <a:off x="5940152" y="3219411"/>
            <a:ext cx="288032" cy="144016"/>
          </a:xfrm>
          <a:prstGeom prst="ellipse">
            <a:avLst/>
          </a:prstGeom>
          <a:solidFill>
            <a:srgbClr val="FF0000"/>
          </a:solidFill>
          <a:ln>
            <a:solidFill>
              <a:srgbClr val="FF0000"/>
            </a:solidFill>
          </a:ln>
          <a:scene3d>
            <a:camera prst="orthographicFront"/>
            <a:lightRig rig="threePt" dir="t"/>
          </a:scene3d>
          <a:sp3d>
            <a:bevelT w="127000" h="101600" prst="rible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35" name="Ovale 34"/>
          <p:cNvSpPr/>
          <p:nvPr/>
        </p:nvSpPr>
        <p:spPr>
          <a:xfrm>
            <a:off x="6804248" y="3219411"/>
            <a:ext cx="288032" cy="144016"/>
          </a:xfrm>
          <a:prstGeom prst="ellipse">
            <a:avLst/>
          </a:prstGeom>
          <a:solidFill>
            <a:srgbClr val="FF0000"/>
          </a:solidFill>
          <a:ln>
            <a:solidFill>
              <a:srgbClr val="FF0000"/>
            </a:solidFill>
          </a:ln>
          <a:scene3d>
            <a:camera prst="orthographicFront"/>
            <a:lightRig rig="threePt" dir="t"/>
          </a:scene3d>
          <a:sp3d>
            <a:bevelT w="127000" h="101600" prst="rible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36" name="Ovale 35"/>
          <p:cNvSpPr/>
          <p:nvPr/>
        </p:nvSpPr>
        <p:spPr>
          <a:xfrm>
            <a:off x="6156176" y="2931379"/>
            <a:ext cx="288032" cy="144016"/>
          </a:xfrm>
          <a:prstGeom prst="ellipse">
            <a:avLst/>
          </a:prstGeom>
          <a:solidFill>
            <a:srgbClr val="FF0000"/>
          </a:solidFill>
          <a:ln>
            <a:solidFill>
              <a:srgbClr val="FF0000"/>
            </a:solidFill>
          </a:ln>
          <a:scene3d>
            <a:camera prst="orthographicFront"/>
            <a:lightRig rig="threePt" dir="t"/>
          </a:scene3d>
          <a:sp3d>
            <a:bevelT w="127000" h="101600" prst="rible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37" name="Ovale 36"/>
          <p:cNvSpPr/>
          <p:nvPr/>
        </p:nvSpPr>
        <p:spPr>
          <a:xfrm>
            <a:off x="5580112" y="3507443"/>
            <a:ext cx="288032" cy="144016"/>
          </a:xfrm>
          <a:prstGeom prst="ellipse">
            <a:avLst/>
          </a:prstGeom>
          <a:solidFill>
            <a:srgbClr val="FF0000"/>
          </a:solidFill>
          <a:ln>
            <a:solidFill>
              <a:srgbClr val="FF0000"/>
            </a:solidFill>
          </a:ln>
          <a:scene3d>
            <a:camera prst="orthographicFront"/>
            <a:lightRig rig="threePt" dir="t"/>
          </a:scene3d>
          <a:sp3d>
            <a:bevelT w="127000" h="101600" prst="rible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38" name="Ovale 37"/>
          <p:cNvSpPr/>
          <p:nvPr/>
        </p:nvSpPr>
        <p:spPr>
          <a:xfrm>
            <a:off x="6516216" y="3507443"/>
            <a:ext cx="288032" cy="144016"/>
          </a:xfrm>
          <a:prstGeom prst="ellipse">
            <a:avLst/>
          </a:prstGeom>
          <a:solidFill>
            <a:srgbClr val="FF0000"/>
          </a:solidFill>
          <a:ln>
            <a:solidFill>
              <a:srgbClr val="FF0000"/>
            </a:solidFill>
          </a:ln>
          <a:scene3d>
            <a:camera prst="orthographicFront"/>
            <a:lightRig rig="threePt" dir="t"/>
          </a:scene3d>
          <a:sp3d>
            <a:bevelT w="127000" h="101600" prst="riblet"/>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cxnSp>
        <p:nvCxnSpPr>
          <p:cNvPr id="6" name="Connettore 1 5"/>
          <p:cNvCxnSpPr>
            <a:cxnSpLocks noChangeShapeType="1"/>
          </p:cNvCxnSpPr>
          <p:nvPr/>
        </p:nvCxnSpPr>
        <p:spPr bwMode="auto">
          <a:xfrm>
            <a:off x="2187302" y="3301282"/>
            <a:ext cx="71438" cy="287337"/>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4657" name="CasellaDiTesto 8"/>
          <p:cNvSpPr txBox="1">
            <a:spLocks noChangeArrowheads="1"/>
          </p:cNvSpPr>
          <p:nvPr/>
        </p:nvSpPr>
        <p:spPr bwMode="auto">
          <a:xfrm>
            <a:off x="1539602" y="3517182"/>
            <a:ext cx="1584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1600"/>
              <a:t>Polymer chains</a:t>
            </a:r>
          </a:p>
        </p:txBody>
      </p:sp>
      <p:cxnSp>
        <p:nvCxnSpPr>
          <p:cNvPr id="12" name="Connettore 1 11"/>
          <p:cNvCxnSpPr>
            <a:cxnSpLocks noChangeShapeType="1"/>
          </p:cNvCxnSpPr>
          <p:nvPr/>
        </p:nvCxnSpPr>
        <p:spPr bwMode="auto">
          <a:xfrm flipH="1">
            <a:off x="5140052" y="3588619"/>
            <a:ext cx="360363" cy="71438"/>
          </a:xfrm>
          <a:prstGeom prst="line">
            <a:avLst/>
          </a:prstGeom>
          <a:noFill/>
          <a:ln w="25400">
            <a:solidFill>
              <a:srgbClr val="00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49" name="CasellaDiTesto 48"/>
          <p:cNvSpPr txBox="1">
            <a:spLocks noChangeArrowheads="1"/>
          </p:cNvSpPr>
          <p:nvPr/>
        </p:nvSpPr>
        <p:spPr bwMode="auto">
          <a:xfrm>
            <a:off x="3771627" y="3517182"/>
            <a:ext cx="1584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1600"/>
              <a:t>CO</a:t>
            </a:r>
            <a:r>
              <a:rPr lang="it-IT" sz="1600" baseline="-25000"/>
              <a:t>2</a:t>
            </a:r>
            <a:r>
              <a:rPr lang="it-IT" sz="1600"/>
              <a:t> molecule</a:t>
            </a:r>
          </a:p>
        </p:txBody>
      </p:sp>
      <p:sp>
        <p:nvSpPr>
          <p:cNvPr id="43" name="CasellaDiTesto 42"/>
          <p:cNvSpPr txBox="1">
            <a:spLocks noChangeArrowheads="1"/>
          </p:cNvSpPr>
          <p:nvPr/>
        </p:nvSpPr>
        <p:spPr bwMode="auto">
          <a:xfrm>
            <a:off x="5139680" y="3804767"/>
            <a:ext cx="32396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285750" indent="-285750" eaLnBrk="1" hangingPunct="1">
              <a:buFont typeface="Arial"/>
              <a:buChar char="•"/>
            </a:pPr>
            <a:r>
              <a:rPr lang="it-IT" sz="1800" b="1"/>
              <a:t>Lower viscosity</a:t>
            </a:r>
          </a:p>
          <a:p>
            <a:pPr marL="285750" indent="-285750" eaLnBrk="1" hangingPunct="1">
              <a:buFont typeface="Arial"/>
              <a:buChar char="•"/>
            </a:pPr>
            <a:r>
              <a:rPr lang="it-IT" sz="1800" b="1"/>
              <a:t>Lower melting point</a:t>
            </a:r>
          </a:p>
        </p:txBody>
      </p:sp>
      <p:sp>
        <p:nvSpPr>
          <p:cNvPr id="39" name="Figura a mano libera 38"/>
          <p:cNvSpPr/>
          <p:nvPr/>
        </p:nvSpPr>
        <p:spPr>
          <a:xfrm>
            <a:off x="5038642" y="2574196"/>
            <a:ext cx="1819639" cy="150451"/>
          </a:xfrm>
          <a:custGeom>
            <a:avLst/>
            <a:gdLst>
              <a:gd name="connsiteX0" fmla="*/ 0 w 3262924"/>
              <a:gd name="connsiteY0" fmla="*/ 137649 h 305202"/>
              <a:gd name="connsiteX1" fmla="*/ 263770 w 3262924"/>
              <a:gd name="connsiteY1" fmla="*/ 879 h 305202"/>
              <a:gd name="connsiteX2" fmla="*/ 547077 w 3262924"/>
              <a:gd name="connsiteY2" fmla="*/ 196264 h 305202"/>
              <a:gd name="connsiteX3" fmla="*/ 889000 w 3262924"/>
              <a:gd name="connsiteY3" fmla="*/ 166956 h 305202"/>
              <a:gd name="connsiteX4" fmla="*/ 1064847 w 3262924"/>
              <a:gd name="connsiteY4" fmla="*/ 108341 h 305202"/>
              <a:gd name="connsiteX5" fmla="*/ 1162539 w 3262924"/>
              <a:gd name="connsiteY5" fmla="*/ 215802 h 305202"/>
              <a:gd name="connsiteX6" fmla="*/ 1621693 w 3262924"/>
              <a:gd name="connsiteY6" fmla="*/ 235341 h 305202"/>
              <a:gd name="connsiteX7" fmla="*/ 1729154 w 3262924"/>
              <a:gd name="connsiteY7" fmla="*/ 166956 h 305202"/>
              <a:gd name="connsiteX8" fmla="*/ 1807308 w 3262924"/>
              <a:gd name="connsiteY8" fmla="*/ 69264 h 305202"/>
              <a:gd name="connsiteX9" fmla="*/ 2139462 w 3262924"/>
              <a:gd name="connsiteY9" fmla="*/ 127879 h 305202"/>
              <a:gd name="connsiteX10" fmla="*/ 2325077 w 3262924"/>
              <a:gd name="connsiteY10" fmla="*/ 98572 h 305202"/>
              <a:gd name="connsiteX11" fmla="*/ 3008924 w 3262924"/>
              <a:gd name="connsiteY11" fmla="*/ 303726 h 305202"/>
              <a:gd name="connsiteX12" fmla="*/ 3262924 w 3262924"/>
              <a:gd name="connsiteY12" fmla="*/ 196264 h 30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62924" h="305202">
                <a:moveTo>
                  <a:pt x="0" y="137649"/>
                </a:moveTo>
                <a:cubicBezTo>
                  <a:pt x="86295" y="64379"/>
                  <a:pt x="172591" y="-8890"/>
                  <a:pt x="263770" y="879"/>
                </a:cubicBezTo>
                <a:cubicBezTo>
                  <a:pt x="354950" y="10648"/>
                  <a:pt x="442872" y="168585"/>
                  <a:pt x="547077" y="196264"/>
                </a:cubicBezTo>
                <a:cubicBezTo>
                  <a:pt x="651282" y="223943"/>
                  <a:pt x="802705" y="181610"/>
                  <a:pt x="889000" y="166956"/>
                </a:cubicBezTo>
                <a:cubicBezTo>
                  <a:pt x="975295" y="152302"/>
                  <a:pt x="1019257" y="100200"/>
                  <a:pt x="1064847" y="108341"/>
                </a:cubicBezTo>
                <a:cubicBezTo>
                  <a:pt x="1110437" y="116482"/>
                  <a:pt x="1069731" y="194635"/>
                  <a:pt x="1162539" y="215802"/>
                </a:cubicBezTo>
                <a:cubicBezTo>
                  <a:pt x="1255347" y="236969"/>
                  <a:pt x="1527257" y="243482"/>
                  <a:pt x="1621693" y="235341"/>
                </a:cubicBezTo>
                <a:cubicBezTo>
                  <a:pt x="1716129" y="227200"/>
                  <a:pt x="1698218" y="194636"/>
                  <a:pt x="1729154" y="166956"/>
                </a:cubicBezTo>
                <a:cubicBezTo>
                  <a:pt x="1760090" y="139277"/>
                  <a:pt x="1738924" y="75777"/>
                  <a:pt x="1807308" y="69264"/>
                </a:cubicBezTo>
                <a:cubicBezTo>
                  <a:pt x="1875692" y="62751"/>
                  <a:pt x="2053167" y="122994"/>
                  <a:pt x="2139462" y="127879"/>
                </a:cubicBezTo>
                <a:cubicBezTo>
                  <a:pt x="2225757" y="132764"/>
                  <a:pt x="2180167" y="69264"/>
                  <a:pt x="2325077" y="98572"/>
                </a:cubicBezTo>
                <a:cubicBezTo>
                  <a:pt x="2469987" y="127880"/>
                  <a:pt x="2852616" y="287444"/>
                  <a:pt x="3008924" y="303726"/>
                </a:cubicBezTo>
                <a:cubicBezTo>
                  <a:pt x="3165232" y="320008"/>
                  <a:pt x="3262924" y="196264"/>
                  <a:pt x="3262924" y="196264"/>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40" name="Figura a mano libera 39"/>
          <p:cNvSpPr/>
          <p:nvPr/>
        </p:nvSpPr>
        <p:spPr>
          <a:xfrm>
            <a:off x="4923656" y="2796655"/>
            <a:ext cx="2007840" cy="138872"/>
          </a:xfrm>
          <a:custGeom>
            <a:avLst/>
            <a:gdLst>
              <a:gd name="connsiteX0" fmla="*/ 0 w 3481705"/>
              <a:gd name="connsiteY0" fmla="*/ 95715 h 281713"/>
              <a:gd name="connsiteX1" fmla="*/ 273539 w 3481705"/>
              <a:gd name="connsiteY1" fmla="*/ 232484 h 281713"/>
              <a:gd name="connsiteX2" fmla="*/ 381000 w 3481705"/>
              <a:gd name="connsiteY2" fmla="*/ 144561 h 281713"/>
              <a:gd name="connsiteX3" fmla="*/ 742462 w 3481705"/>
              <a:gd name="connsiteY3" fmla="*/ 134792 h 281713"/>
              <a:gd name="connsiteX4" fmla="*/ 918308 w 3481705"/>
              <a:gd name="connsiteY4" fmla="*/ 76177 h 281713"/>
              <a:gd name="connsiteX5" fmla="*/ 1416539 w 3481705"/>
              <a:gd name="connsiteY5" fmla="*/ 193407 h 281713"/>
              <a:gd name="connsiteX6" fmla="*/ 1699846 w 3481705"/>
              <a:gd name="connsiteY6" fmla="*/ 7792 h 281713"/>
              <a:gd name="connsiteX7" fmla="*/ 1934308 w 3481705"/>
              <a:gd name="connsiteY7" fmla="*/ 76177 h 281713"/>
              <a:gd name="connsiteX8" fmla="*/ 2139462 w 3481705"/>
              <a:gd name="connsiteY8" fmla="*/ 46869 h 281713"/>
              <a:gd name="connsiteX9" fmla="*/ 2403231 w 3481705"/>
              <a:gd name="connsiteY9" fmla="*/ 76177 h 281713"/>
              <a:gd name="connsiteX10" fmla="*/ 2745154 w 3481705"/>
              <a:gd name="connsiteY10" fmla="*/ 281330 h 281713"/>
              <a:gd name="connsiteX11" fmla="*/ 2833077 w 3481705"/>
              <a:gd name="connsiteY11" fmla="*/ 125023 h 281713"/>
              <a:gd name="connsiteX12" fmla="*/ 2999154 w 3481705"/>
              <a:gd name="connsiteY12" fmla="*/ 37100 h 281713"/>
              <a:gd name="connsiteX13" fmla="*/ 3184770 w 3481705"/>
              <a:gd name="connsiteY13" fmla="*/ 7792 h 281713"/>
              <a:gd name="connsiteX14" fmla="*/ 3448539 w 3481705"/>
              <a:gd name="connsiteY14" fmla="*/ 173869 h 281713"/>
              <a:gd name="connsiteX15" fmla="*/ 3477846 w 3481705"/>
              <a:gd name="connsiteY15" fmla="*/ 173869 h 28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1705" h="281713">
                <a:moveTo>
                  <a:pt x="0" y="95715"/>
                </a:moveTo>
                <a:cubicBezTo>
                  <a:pt x="105019" y="160029"/>
                  <a:pt x="210039" y="224343"/>
                  <a:pt x="273539" y="232484"/>
                </a:cubicBezTo>
                <a:cubicBezTo>
                  <a:pt x="337039" y="240625"/>
                  <a:pt x="302846" y="160843"/>
                  <a:pt x="381000" y="144561"/>
                </a:cubicBezTo>
                <a:cubicBezTo>
                  <a:pt x="459154" y="128279"/>
                  <a:pt x="652911" y="146189"/>
                  <a:pt x="742462" y="134792"/>
                </a:cubicBezTo>
                <a:cubicBezTo>
                  <a:pt x="832013" y="123395"/>
                  <a:pt x="805962" y="66408"/>
                  <a:pt x="918308" y="76177"/>
                </a:cubicBezTo>
                <a:cubicBezTo>
                  <a:pt x="1030654" y="85946"/>
                  <a:pt x="1286283" y="204804"/>
                  <a:pt x="1416539" y="193407"/>
                </a:cubicBezTo>
                <a:cubicBezTo>
                  <a:pt x="1546795" y="182010"/>
                  <a:pt x="1613551" y="27330"/>
                  <a:pt x="1699846" y="7792"/>
                </a:cubicBezTo>
                <a:cubicBezTo>
                  <a:pt x="1786141" y="-11746"/>
                  <a:pt x="1861039" y="69664"/>
                  <a:pt x="1934308" y="76177"/>
                </a:cubicBezTo>
                <a:cubicBezTo>
                  <a:pt x="2007577" y="82690"/>
                  <a:pt x="2061308" y="46869"/>
                  <a:pt x="2139462" y="46869"/>
                </a:cubicBezTo>
                <a:cubicBezTo>
                  <a:pt x="2217616" y="46869"/>
                  <a:pt x="2302282" y="37100"/>
                  <a:pt x="2403231" y="76177"/>
                </a:cubicBezTo>
                <a:cubicBezTo>
                  <a:pt x="2504180" y="115254"/>
                  <a:pt x="2673513" y="273189"/>
                  <a:pt x="2745154" y="281330"/>
                </a:cubicBezTo>
                <a:cubicBezTo>
                  <a:pt x="2816795" y="289471"/>
                  <a:pt x="2790744" y="165728"/>
                  <a:pt x="2833077" y="125023"/>
                </a:cubicBezTo>
                <a:cubicBezTo>
                  <a:pt x="2875410" y="84318"/>
                  <a:pt x="2940539" y="56638"/>
                  <a:pt x="2999154" y="37100"/>
                </a:cubicBezTo>
                <a:cubicBezTo>
                  <a:pt x="3057770" y="17561"/>
                  <a:pt x="3109873" y="-15003"/>
                  <a:pt x="3184770" y="7792"/>
                </a:cubicBezTo>
                <a:cubicBezTo>
                  <a:pt x="3259667" y="30587"/>
                  <a:pt x="3399693" y="146190"/>
                  <a:pt x="3448539" y="173869"/>
                </a:cubicBezTo>
                <a:cubicBezTo>
                  <a:pt x="3497385" y="201548"/>
                  <a:pt x="3477846" y="173869"/>
                  <a:pt x="3477846" y="173869"/>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41" name="Figura a mano libera 40"/>
          <p:cNvSpPr/>
          <p:nvPr/>
        </p:nvSpPr>
        <p:spPr>
          <a:xfrm>
            <a:off x="5038642" y="2862228"/>
            <a:ext cx="1819639" cy="150451"/>
          </a:xfrm>
          <a:custGeom>
            <a:avLst/>
            <a:gdLst>
              <a:gd name="connsiteX0" fmla="*/ 0 w 3262924"/>
              <a:gd name="connsiteY0" fmla="*/ 137649 h 305202"/>
              <a:gd name="connsiteX1" fmla="*/ 263770 w 3262924"/>
              <a:gd name="connsiteY1" fmla="*/ 879 h 305202"/>
              <a:gd name="connsiteX2" fmla="*/ 547077 w 3262924"/>
              <a:gd name="connsiteY2" fmla="*/ 196264 h 305202"/>
              <a:gd name="connsiteX3" fmla="*/ 889000 w 3262924"/>
              <a:gd name="connsiteY3" fmla="*/ 166956 h 305202"/>
              <a:gd name="connsiteX4" fmla="*/ 1064847 w 3262924"/>
              <a:gd name="connsiteY4" fmla="*/ 108341 h 305202"/>
              <a:gd name="connsiteX5" fmla="*/ 1162539 w 3262924"/>
              <a:gd name="connsiteY5" fmla="*/ 215802 h 305202"/>
              <a:gd name="connsiteX6" fmla="*/ 1621693 w 3262924"/>
              <a:gd name="connsiteY6" fmla="*/ 235341 h 305202"/>
              <a:gd name="connsiteX7" fmla="*/ 1729154 w 3262924"/>
              <a:gd name="connsiteY7" fmla="*/ 166956 h 305202"/>
              <a:gd name="connsiteX8" fmla="*/ 1807308 w 3262924"/>
              <a:gd name="connsiteY8" fmla="*/ 69264 h 305202"/>
              <a:gd name="connsiteX9" fmla="*/ 2139462 w 3262924"/>
              <a:gd name="connsiteY9" fmla="*/ 127879 h 305202"/>
              <a:gd name="connsiteX10" fmla="*/ 2325077 w 3262924"/>
              <a:gd name="connsiteY10" fmla="*/ 98572 h 305202"/>
              <a:gd name="connsiteX11" fmla="*/ 3008924 w 3262924"/>
              <a:gd name="connsiteY11" fmla="*/ 303726 h 305202"/>
              <a:gd name="connsiteX12" fmla="*/ 3262924 w 3262924"/>
              <a:gd name="connsiteY12" fmla="*/ 196264 h 30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62924" h="305202">
                <a:moveTo>
                  <a:pt x="0" y="137649"/>
                </a:moveTo>
                <a:cubicBezTo>
                  <a:pt x="86295" y="64379"/>
                  <a:pt x="172591" y="-8890"/>
                  <a:pt x="263770" y="879"/>
                </a:cubicBezTo>
                <a:cubicBezTo>
                  <a:pt x="354950" y="10648"/>
                  <a:pt x="442872" y="168585"/>
                  <a:pt x="547077" y="196264"/>
                </a:cubicBezTo>
                <a:cubicBezTo>
                  <a:pt x="651282" y="223943"/>
                  <a:pt x="802705" y="181610"/>
                  <a:pt x="889000" y="166956"/>
                </a:cubicBezTo>
                <a:cubicBezTo>
                  <a:pt x="975295" y="152302"/>
                  <a:pt x="1019257" y="100200"/>
                  <a:pt x="1064847" y="108341"/>
                </a:cubicBezTo>
                <a:cubicBezTo>
                  <a:pt x="1110437" y="116482"/>
                  <a:pt x="1069731" y="194635"/>
                  <a:pt x="1162539" y="215802"/>
                </a:cubicBezTo>
                <a:cubicBezTo>
                  <a:pt x="1255347" y="236969"/>
                  <a:pt x="1527257" y="243482"/>
                  <a:pt x="1621693" y="235341"/>
                </a:cubicBezTo>
                <a:cubicBezTo>
                  <a:pt x="1716129" y="227200"/>
                  <a:pt x="1698218" y="194636"/>
                  <a:pt x="1729154" y="166956"/>
                </a:cubicBezTo>
                <a:cubicBezTo>
                  <a:pt x="1760090" y="139277"/>
                  <a:pt x="1738924" y="75777"/>
                  <a:pt x="1807308" y="69264"/>
                </a:cubicBezTo>
                <a:cubicBezTo>
                  <a:pt x="1875692" y="62751"/>
                  <a:pt x="2053167" y="122994"/>
                  <a:pt x="2139462" y="127879"/>
                </a:cubicBezTo>
                <a:cubicBezTo>
                  <a:pt x="2225757" y="132764"/>
                  <a:pt x="2180167" y="69264"/>
                  <a:pt x="2325077" y="98572"/>
                </a:cubicBezTo>
                <a:cubicBezTo>
                  <a:pt x="2469987" y="127880"/>
                  <a:pt x="2852616" y="287444"/>
                  <a:pt x="3008924" y="303726"/>
                </a:cubicBezTo>
                <a:cubicBezTo>
                  <a:pt x="3165232" y="320008"/>
                  <a:pt x="3262924" y="196264"/>
                  <a:pt x="3262924" y="196264"/>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42" name="Figura a mano libera 41"/>
          <p:cNvSpPr/>
          <p:nvPr/>
        </p:nvSpPr>
        <p:spPr>
          <a:xfrm>
            <a:off x="5139680" y="3012679"/>
            <a:ext cx="2007840" cy="138872"/>
          </a:xfrm>
          <a:custGeom>
            <a:avLst/>
            <a:gdLst>
              <a:gd name="connsiteX0" fmla="*/ 0 w 3481705"/>
              <a:gd name="connsiteY0" fmla="*/ 95715 h 281713"/>
              <a:gd name="connsiteX1" fmla="*/ 273539 w 3481705"/>
              <a:gd name="connsiteY1" fmla="*/ 232484 h 281713"/>
              <a:gd name="connsiteX2" fmla="*/ 381000 w 3481705"/>
              <a:gd name="connsiteY2" fmla="*/ 144561 h 281713"/>
              <a:gd name="connsiteX3" fmla="*/ 742462 w 3481705"/>
              <a:gd name="connsiteY3" fmla="*/ 134792 h 281713"/>
              <a:gd name="connsiteX4" fmla="*/ 918308 w 3481705"/>
              <a:gd name="connsiteY4" fmla="*/ 76177 h 281713"/>
              <a:gd name="connsiteX5" fmla="*/ 1416539 w 3481705"/>
              <a:gd name="connsiteY5" fmla="*/ 193407 h 281713"/>
              <a:gd name="connsiteX6" fmla="*/ 1699846 w 3481705"/>
              <a:gd name="connsiteY6" fmla="*/ 7792 h 281713"/>
              <a:gd name="connsiteX7" fmla="*/ 1934308 w 3481705"/>
              <a:gd name="connsiteY7" fmla="*/ 76177 h 281713"/>
              <a:gd name="connsiteX8" fmla="*/ 2139462 w 3481705"/>
              <a:gd name="connsiteY8" fmla="*/ 46869 h 281713"/>
              <a:gd name="connsiteX9" fmla="*/ 2403231 w 3481705"/>
              <a:gd name="connsiteY9" fmla="*/ 76177 h 281713"/>
              <a:gd name="connsiteX10" fmla="*/ 2745154 w 3481705"/>
              <a:gd name="connsiteY10" fmla="*/ 281330 h 281713"/>
              <a:gd name="connsiteX11" fmla="*/ 2833077 w 3481705"/>
              <a:gd name="connsiteY11" fmla="*/ 125023 h 281713"/>
              <a:gd name="connsiteX12" fmla="*/ 2999154 w 3481705"/>
              <a:gd name="connsiteY12" fmla="*/ 37100 h 281713"/>
              <a:gd name="connsiteX13" fmla="*/ 3184770 w 3481705"/>
              <a:gd name="connsiteY13" fmla="*/ 7792 h 281713"/>
              <a:gd name="connsiteX14" fmla="*/ 3448539 w 3481705"/>
              <a:gd name="connsiteY14" fmla="*/ 173869 h 281713"/>
              <a:gd name="connsiteX15" fmla="*/ 3477846 w 3481705"/>
              <a:gd name="connsiteY15" fmla="*/ 173869 h 28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1705" h="281713">
                <a:moveTo>
                  <a:pt x="0" y="95715"/>
                </a:moveTo>
                <a:cubicBezTo>
                  <a:pt x="105019" y="160029"/>
                  <a:pt x="210039" y="224343"/>
                  <a:pt x="273539" y="232484"/>
                </a:cubicBezTo>
                <a:cubicBezTo>
                  <a:pt x="337039" y="240625"/>
                  <a:pt x="302846" y="160843"/>
                  <a:pt x="381000" y="144561"/>
                </a:cubicBezTo>
                <a:cubicBezTo>
                  <a:pt x="459154" y="128279"/>
                  <a:pt x="652911" y="146189"/>
                  <a:pt x="742462" y="134792"/>
                </a:cubicBezTo>
                <a:cubicBezTo>
                  <a:pt x="832013" y="123395"/>
                  <a:pt x="805962" y="66408"/>
                  <a:pt x="918308" y="76177"/>
                </a:cubicBezTo>
                <a:cubicBezTo>
                  <a:pt x="1030654" y="85946"/>
                  <a:pt x="1286283" y="204804"/>
                  <a:pt x="1416539" y="193407"/>
                </a:cubicBezTo>
                <a:cubicBezTo>
                  <a:pt x="1546795" y="182010"/>
                  <a:pt x="1613551" y="27330"/>
                  <a:pt x="1699846" y="7792"/>
                </a:cubicBezTo>
                <a:cubicBezTo>
                  <a:pt x="1786141" y="-11746"/>
                  <a:pt x="1861039" y="69664"/>
                  <a:pt x="1934308" y="76177"/>
                </a:cubicBezTo>
                <a:cubicBezTo>
                  <a:pt x="2007577" y="82690"/>
                  <a:pt x="2061308" y="46869"/>
                  <a:pt x="2139462" y="46869"/>
                </a:cubicBezTo>
                <a:cubicBezTo>
                  <a:pt x="2217616" y="46869"/>
                  <a:pt x="2302282" y="37100"/>
                  <a:pt x="2403231" y="76177"/>
                </a:cubicBezTo>
                <a:cubicBezTo>
                  <a:pt x="2504180" y="115254"/>
                  <a:pt x="2673513" y="273189"/>
                  <a:pt x="2745154" y="281330"/>
                </a:cubicBezTo>
                <a:cubicBezTo>
                  <a:pt x="2816795" y="289471"/>
                  <a:pt x="2790744" y="165728"/>
                  <a:pt x="2833077" y="125023"/>
                </a:cubicBezTo>
                <a:cubicBezTo>
                  <a:pt x="2875410" y="84318"/>
                  <a:pt x="2940539" y="56638"/>
                  <a:pt x="2999154" y="37100"/>
                </a:cubicBezTo>
                <a:cubicBezTo>
                  <a:pt x="3057770" y="17561"/>
                  <a:pt x="3109873" y="-15003"/>
                  <a:pt x="3184770" y="7792"/>
                </a:cubicBezTo>
                <a:cubicBezTo>
                  <a:pt x="3259667" y="30587"/>
                  <a:pt x="3399693" y="146190"/>
                  <a:pt x="3448539" y="173869"/>
                </a:cubicBezTo>
                <a:cubicBezTo>
                  <a:pt x="3497385" y="201548"/>
                  <a:pt x="3477846" y="173869"/>
                  <a:pt x="3477846" y="173869"/>
                </a:cubicBezTo>
              </a:path>
            </a:pathLst>
          </a:custGeom>
          <a:ln w="76200" cap="flat" cmpd="sng">
            <a:solidFill>
              <a:srgbClr val="0FA82F"/>
            </a:solidFill>
            <a:round/>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44" name="Figura a mano libera 43"/>
          <p:cNvSpPr/>
          <p:nvPr/>
        </p:nvSpPr>
        <p:spPr>
          <a:xfrm>
            <a:off x="5283696" y="3156695"/>
            <a:ext cx="1819639" cy="150451"/>
          </a:xfrm>
          <a:custGeom>
            <a:avLst/>
            <a:gdLst>
              <a:gd name="connsiteX0" fmla="*/ 0 w 3262924"/>
              <a:gd name="connsiteY0" fmla="*/ 137649 h 305202"/>
              <a:gd name="connsiteX1" fmla="*/ 263770 w 3262924"/>
              <a:gd name="connsiteY1" fmla="*/ 879 h 305202"/>
              <a:gd name="connsiteX2" fmla="*/ 547077 w 3262924"/>
              <a:gd name="connsiteY2" fmla="*/ 196264 h 305202"/>
              <a:gd name="connsiteX3" fmla="*/ 889000 w 3262924"/>
              <a:gd name="connsiteY3" fmla="*/ 166956 h 305202"/>
              <a:gd name="connsiteX4" fmla="*/ 1064847 w 3262924"/>
              <a:gd name="connsiteY4" fmla="*/ 108341 h 305202"/>
              <a:gd name="connsiteX5" fmla="*/ 1162539 w 3262924"/>
              <a:gd name="connsiteY5" fmla="*/ 215802 h 305202"/>
              <a:gd name="connsiteX6" fmla="*/ 1621693 w 3262924"/>
              <a:gd name="connsiteY6" fmla="*/ 235341 h 305202"/>
              <a:gd name="connsiteX7" fmla="*/ 1729154 w 3262924"/>
              <a:gd name="connsiteY7" fmla="*/ 166956 h 305202"/>
              <a:gd name="connsiteX8" fmla="*/ 1807308 w 3262924"/>
              <a:gd name="connsiteY8" fmla="*/ 69264 h 305202"/>
              <a:gd name="connsiteX9" fmla="*/ 2139462 w 3262924"/>
              <a:gd name="connsiteY9" fmla="*/ 127879 h 305202"/>
              <a:gd name="connsiteX10" fmla="*/ 2325077 w 3262924"/>
              <a:gd name="connsiteY10" fmla="*/ 98572 h 305202"/>
              <a:gd name="connsiteX11" fmla="*/ 3008924 w 3262924"/>
              <a:gd name="connsiteY11" fmla="*/ 303726 h 305202"/>
              <a:gd name="connsiteX12" fmla="*/ 3262924 w 3262924"/>
              <a:gd name="connsiteY12" fmla="*/ 196264 h 30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62924" h="305202">
                <a:moveTo>
                  <a:pt x="0" y="137649"/>
                </a:moveTo>
                <a:cubicBezTo>
                  <a:pt x="86295" y="64379"/>
                  <a:pt x="172591" y="-8890"/>
                  <a:pt x="263770" y="879"/>
                </a:cubicBezTo>
                <a:cubicBezTo>
                  <a:pt x="354950" y="10648"/>
                  <a:pt x="442872" y="168585"/>
                  <a:pt x="547077" y="196264"/>
                </a:cubicBezTo>
                <a:cubicBezTo>
                  <a:pt x="651282" y="223943"/>
                  <a:pt x="802705" y="181610"/>
                  <a:pt x="889000" y="166956"/>
                </a:cubicBezTo>
                <a:cubicBezTo>
                  <a:pt x="975295" y="152302"/>
                  <a:pt x="1019257" y="100200"/>
                  <a:pt x="1064847" y="108341"/>
                </a:cubicBezTo>
                <a:cubicBezTo>
                  <a:pt x="1110437" y="116482"/>
                  <a:pt x="1069731" y="194635"/>
                  <a:pt x="1162539" y="215802"/>
                </a:cubicBezTo>
                <a:cubicBezTo>
                  <a:pt x="1255347" y="236969"/>
                  <a:pt x="1527257" y="243482"/>
                  <a:pt x="1621693" y="235341"/>
                </a:cubicBezTo>
                <a:cubicBezTo>
                  <a:pt x="1716129" y="227200"/>
                  <a:pt x="1698218" y="194636"/>
                  <a:pt x="1729154" y="166956"/>
                </a:cubicBezTo>
                <a:cubicBezTo>
                  <a:pt x="1760090" y="139277"/>
                  <a:pt x="1738924" y="75777"/>
                  <a:pt x="1807308" y="69264"/>
                </a:cubicBezTo>
                <a:cubicBezTo>
                  <a:pt x="1875692" y="62751"/>
                  <a:pt x="2053167" y="122994"/>
                  <a:pt x="2139462" y="127879"/>
                </a:cubicBezTo>
                <a:cubicBezTo>
                  <a:pt x="2225757" y="132764"/>
                  <a:pt x="2180167" y="69264"/>
                  <a:pt x="2325077" y="98572"/>
                </a:cubicBezTo>
                <a:cubicBezTo>
                  <a:pt x="2469987" y="127880"/>
                  <a:pt x="2852616" y="287444"/>
                  <a:pt x="3008924" y="303726"/>
                </a:cubicBezTo>
                <a:cubicBezTo>
                  <a:pt x="3165232" y="320008"/>
                  <a:pt x="3262924" y="196264"/>
                  <a:pt x="3262924" y="196264"/>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45" name="Figura a mano libera 44"/>
          <p:cNvSpPr/>
          <p:nvPr/>
        </p:nvSpPr>
        <p:spPr>
          <a:xfrm>
            <a:off x="5427712" y="3305855"/>
            <a:ext cx="2007840" cy="138872"/>
          </a:xfrm>
          <a:custGeom>
            <a:avLst/>
            <a:gdLst>
              <a:gd name="connsiteX0" fmla="*/ 0 w 3481705"/>
              <a:gd name="connsiteY0" fmla="*/ 95715 h 281713"/>
              <a:gd name="connsiteX1" fmla="*/ 273539 w 3481705"/>
              <a:gd name="connsiteY1" fmla="*/ 232484 h 281713"/>
              <a:gd name="connsiteX2" fmla="*/ 381000 w 3481705"/>
              <a:gd name="connsiteY2" fmla="*/ 144561 h 281713"/>
              <a:gd name="connsiteX3" fmla="*/ 742462 w 3481705"/>
              <a:gd name="connsiteY3" fmla="*/ 134792 h 281713"/>
              <a:gd name="connsiteX4" fmla="*/ 918308 w 3481705"/>
              <a:gd name="connsiteY4" fmla="*/ 76177 h 281713"/>
              <a:gd name="connsiteX5" fmla="*/ 1416539 w 3481705"/>
              <a:gd name="connsiteY5" fmla="*/ 193407 h 281713"/>
              <a:gd name="connsiteX6" fmla="*/ 1699846 w 3481705"/>
              <a:gd name="connsiteY6" fmla="*/ 7792 h 281713"/>
              <a:gd name="connsiteX7" fmla="*/ 1934308 w 3481705"/>
              <a:gd name="connsiteY7" fmla="*/ 76177 h 281713"/>
              <a:gd name="connsiteX8" fmla="*/ 2139462 w 3481705"/>
              <a:gd name="connsiteY8" fmla="*/ 46869 h 281713"/>
              <a:gd name="connsiteX9" fmla="*/ 2403231 w 3481705"/>
              <a:gd name="connsiteY9" fmla="*/ 76177 h 281713"/>
              <a:gd name="connsiteX10" fmla="*/ 2745154 w 3481705"/>
              <a:gd name="connsiteY10" fmla="*/ 281330 h 281713"/>
              <a:gd name="connsiteX11" fmla="*/ 2833077 w 3481705"/>
              <a:gd name="connsiteY11" fmla="*/ 125023 h 281713"/>
              <a:gd name="connsiteX12" fmla="*/ 2999154 w 3481705"/>
              <a:gd name="connsiteY12" fmla="*/ 37100 h 281713"/>
              <a:gd name="connsiteX13" fmla="*/ 3184770 w 3481705"/>
              <a:gd name="connsiteY13" fmla="*/ 7792 h 281713"/>
              <a:gd name="connsiteX14" fmla="*/ 3448539 w 3481705"/>
              <a:gd name="connsiteY14" fmla="*/ 173869 h 281713"/>
              <a:gd name="connsiteX15" fmla="*/ 3477846 w 3481705"/>
              <a:gd name="connsiteY15" fmla="*/ 173869 h 28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1705" h="281713">
                <a:moveTo>
                  <a:pt x="0" y="95715"/>
                </a:moveTo>
                <a:cubicBezTo>
                  <a:pt x="105019" y="160029"/>
                  <a:pt x="210039" y="224343"/>
                  <a:pt x="273539" y="232484"/>
                </a:cubicBezTo>
                <a:cubicBezTo>
                  <a:pt x="337039" y="240625"/>
                  <a:pt x="302846" y="160843"/>
                  <a:pt x="381000" y="144561"/>
                </a:cubicBezTo>
                <a:cubicBezTo>
                  <a:pt x="459154" y="128279"/>
                  <a:pt x="652911" y="146189"/>
                  <a:pt x="742462" y="134792"/>
                </a:cubicBezTo>
                <a:cubicBezTo>
                  <a:pt x="832013" y="123395"/>
                  <a:pt x="805962" y="66408"/>
                  <a:pt x="918308" y="76177"/>
                </a:cubicBezTo>
                <a:cubicBezTo>
                  <a:pt x="1030654" y="85946"/>
                  <a:pt x="1286283" y="204804"/>
                  <a:pt x="1416539" y="193407"/>
                </a:cubicBezTo>
                <a:cubicBezTo>
                  <a:pt x="1546795" y="182010"/>
                  <a:pt x="1613551" y="27330"/>
                  <a:pt x="1699846" y="7792"/>
                </a:cubicBezTo>
                <a:cubicBezTo>
                  <a:pt x="1786141" y="-11746"/>
                  <a:pt x="1861039" y="69664"/>
                  <a:pt x="1934308" y="76177"/>
                </a:cubicBezTo>
                <a:cubicBezTo>
                  <a:pt x="2007577" y="82690"/>
                  <a:pt x="2061308" y="46869"/>
                  <a:pt x="2139462" y="46869"/>
                </a:cubicBezTo>
                <a:cubicBezTo>
                  <a:pt x="2217616" y="46869"/>
                  <a:pt x="2302282" y="37100"/>
                  <a:pt x="2403231" y="76177"/>
                </a:cubicBezTo>
                <a:cubicBezTo>
                  <a:pt x="2504180" y="115254"/>
                  <a:pt x="2673513" y="273189"/>
                  <a:pt x="2745154" y="281330"/>
                </a:cubicBezTo>
                <a:cubicBezTo>
                  <a:pt x="2816795" y="289471"/>
                  <a:pt x="2790744" y="165728"/>
                  <a:pt x="2833077" y="125023"/>
                </a:cubicBezTo>
                <a:cubicBezTo>
                  <a:pt x="2875410" y="84318"/>
                  <a:pt x="2940539" y="56638"/>
                  <a:pt x="2999154" y="37100"/>
                </a:cubicBezTo>
                <a:cubicBezTo>
                  <a:pt x="3057770" y="17561"/>
                  <a:pt x="3109873" y="-15003"/>
                  <a:pt x="3184770" y="7792"/>
                </a:cubicBezTo>
                <a:cubicBezTo>
                  <a:pt x="3259667" y="30587"/>
                  <a:pt x="3399693" y="146190"/>
                  <a:pt x="3448539" y="173869"/>
                </a:cubicBezTo>
                <a:cubicBezTo>
                  <a:pt x="3497385" y="201548"/>
                  <a:pt x="3477846" y="173869"/>
                  <a:pt x="3477846" y="173869"/>
                </a:cubicBezTo>
              </a:path>
            </a:pathLst>
          </a:custGeom>
          <a:ln w="76200" cmpd="sng">
            <a:solidFill>
              <a:srgbClr val="0FA82F"/>
            </a:solidFill>
          </a:ln>
          <a:scene3d>
            <a:camera prst="orthographicFront"/>
            <a:lightRig rig="threePt" dir="t"/>
          </a:scene3d>
          <a:sp3d>
            <a:bevelT w="101600" prst="riblet"/>
          </a:sp3d>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it-IT"/>
          </a:p>
        </p:txBody>
      </p:sp>
      <p:sp>
        <p:nvSpPr>
          <p:cNvPr id="57" name="Titel 1"/>
          <p:cNvSpPr txBox="1">
            <a:spLocks/>
          </p:cNvSpPr>
          <p:nvPr/>
        </p:nvSpPr>
        <p:spPr bwMode="auto">
          <a:xfrm>
            <a:off x="539552" y="476672"/>
            <a:ext cx="8027988" cy="6477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none" lIns="0" tIns="0" rIns="0" bIns="0" numCol="1" anchor="t" anchorCtr="0" compatLnSpc="1">
            <a:prstTxWarp prst="textNoShape">
              <a:avLst/>
            </a:prstTxWarp>
            <a:noAutofit/>
          </a:bodyPr>
          <a:lstStyle>
            <a:lvl1pPr algn="l" rtl="0" eaLnBrk="1" fontAlgn="base" hangingPunct="1">
              <a:spcBef>
                <a:spcPct val="0"/>
              </a:spcBef>
              <a:spcAft>
                <a:spcPct val="0"/>
              </a:spcAft>
              <a:defRPr lang="de-CH" sz="2400" kern="1200" dirty="0" smtClean="0">
                <a:solidFill>
                  <a:schemeClr val="bg2"/>
                </a:solidFill>
                <a:latin typeface="Arial" pitchFamily="34" charset="0"/>
                <a:ea typeface="+mj-ea"/>
                <a:cs typeface="Arial" pitchFamily="34" charset="0"/>
              </a:defRPr>
            </a:lvl1pPr>
            <a:lvl2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2pPr>
            <a:lvl3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3pPr>
            <a:lvl4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4pPr>
            <a:lvl5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b="1">
                <a:latin typeface="Arial" charset="0"/>
                <a:ea typeface="ＭＳ Ｐゴシック" charset="0"/>
              </a:rPr>
              <a:t>CO</a:t>
            </a:r>
            <a:r>
              <a:rPr lang="en-US" b="1" baseline="-25000">
                <a:latin typeface="Arial" charset="0"/>
                <a:ea typeface="ＭＳ Ｐゴシック" charset="0"/>
              </a:rPr>
              <a:t>2</a:t>
            </a:r>
            <a:r>
              <a:rPr lang="en-US" b="1">
                <a:latin typeface="Arial" charset="0"/>
                <a:ea typeface="ＭＳ Ｐゴシック" charset="0"/>
              </a:rPr>
              <a:t>-induced polymer plasticisation</a:t>
            </a:r>
            <a:br>
              <a:rPr lang="en-US" b="1">
                <a:latin typeface="Arial" charset="0"/>
                <a:ea typeface="ＭＳ Ｐゴシック" charset="0"/>
              </a:rPr>
            </a:br>
            <a:r>
              <a:rPr lang="en-US" b="1">
                <a:latin typeface="Arial" charset="0"/>
                <a:ea typeface="ＭＳ Ｐゴシック" charset="0"/>
              </a:rPr>
              <a:t>- how does it work?</a:t>
            </a:r>
            <a:endParaRPr lang="en-US" b="1" baseline="-25000">
              <a:latin typeface="Arial" charset="0"/>
              <a:ea typeface="ＭＳ Ｐゴシック" charset="0"/>
            </a:endParaRPr>
          </a:p>
        </p:txBody>
      </p:sp>
    </p:spTree>
    <p:extLst>
      <p:ext uri="{BB962C8B-B14F-4D97-AF65-F5344CB8AC3E}">
        <p14:creationId xmlns:p14="http://schemas.microsoft.com/office/powerpoint/2010/main" val="106326101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afterEffect">
                                  <p:stCondLst>
                                    <p:cond delay="0"/>
                                  </p:stCondLst>
                                  <p:childTnLst>
                                    <p:animMotion origin="layout" path="M 6.43179E-6 1.32084E-6 L 6.43179E-6 0.05251 " pathEditMode="relative" ptsTypes="AA">
                                      <p:cBhvr>
                                        <p:cTn id="6" dur="2000" fill="hold"/>
                                        <p:tgtEl>
                                          <p:spTgt spid="45"/>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2.76293E-6 -7.35832E-6 L 2.76293E-6 0.03145 " pathEditMode="relative" ptsTypes="AA">
                                      <p:cBhvr>
                                        <p:cTn id="8" dur="2000" fill="hold"/>
                                        <p:tgtEl>
                                          <p:spTgt spid="44"/>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1.48212E-6 -2.64168E-6 L -1.48212E-6 0.02082 " pathEditMode="relative" ptsTypes="AA">
                                      <p:cBhvr>
                                        <p:cTn id="10" dur="2000" fill="hold"/>
                                        <p:tgtEl>
                                          <p:spTgt spid="42"/>
                                        </p:tgtEl>
                                        <p:attrNameLst>
                                          <p:attrName>ppt_x</p:attrName>
                                          <p:attrName>ppt_y</p:attrName>
                                        </p:attrNameLst>
                                      </p:cBhvr>
                                    </p:animMotion>
                                  </p:childTnLst>
                                </p:cTn>
                              </p:par>
                              <p:par>
                                <p:cTn id="11" presetID="0" presetClass="path" presetSubtype="0" accel="50000" decel="50000" fill="hold" grpId="0" nodeType="withEffect">
                                  <p:stCondLst>
                                    <p:cond delay="0"/>
                                  </p:stCondLst>
                                  <p:childTnLst>
                                    <p:animMotion origin="layout" path="M -3.45019E-6 -3.20379E-6 L -3.45019E-6 -0.01041 " pathEditMode="relative" ptsTypes="AA">
                                      <p:cBhvr>
                                        <p:cTn id="12" dur="2000" fill="hold"/>
                                        <p:tgtEl>
                                          <p:spTgt spid="41"/>
                                        </p:tgtEl>
                                        <p:attrNameLst>
                                          <p:attrName>ppt_x</p:attrName>
                                          <p:attrName>ppt_y</p:attrName>
                                        </p:attrNameLst>
                                      </p:cBhvr>
                                    </p:animMotion>
                                  </p:childTnLst>
                                </p:cTn>
                              </p:par>
                              <p:par>
                                <p:cTn id="13" presetID="0" presetClass="path" presetSubtype="0" accel="50000" decel="50000" fill="hold" grpId="0" nodeType="withEffect">
                                  <p:stCondLst>
                                    <p:cond delay="0"/>
                                  </p:stCondLst>
                                  <p:childTnLst>
                                    <p:animMotion origin="layout" path="M -5.32107E-6 -2.64168E-6 L -5.32107E-6 -0.05228 " pathEditMode="relative" ptsTypes="AA">
                                      <p:cBhvr>
                                        <p:cTn id="14" dur="2000" fill="hold"/>
                                        <p:tgtEl>
                                          <p:spTgt spid="39"/>
                                        </p:tgtEl>
                                        <p:attrNameLst>
                                          <p:attrName>ppt_x</p:attrName>
                                          <p:attrName>ppt_y</p:attrName>
                                        </p:attrNameLst>
                                      </p:cBhvr>
                                    </p:animMotion>
                                  </p:childTnLst>
                                </p:cTn>
                              </p:par>
                              <p:par>
                                <p:cTn id="15" presetID="0" presetClass="path" presetSubtype="0" accel="50000" decel="50000" fill="hold" grpId="0" nodeType="withEffect">
                                  <p:stCondLst>
                                    <p:cond delay="0"/>
                                  </p:stCondLst>
                                  <p:childTnLst>
                                    <p:animMotion origin="layout" path="M 3.30441E-6 -1.88295E-6 L 3.30441E-6 -0.03146 " pathEditMode="relative" ptsTypes="AA">
                                      <p:cBhvr>
                                        <p:cTn id="16" dur="2000" fill="hold"/>
                                        <p:tgtEl>
                                          <p:spTgt spid="40"/>
                                        </p:tgtEl>
                                        <p:attrNameLst>
                                          <p:attrName>ppt_x</p:attrName>
                                          <p:attrName>ppt_y</p:attrName>
                                        </p:attrNameLst>
                                      </p:cBhvr>
                                    </p:animMotion>
                                  </p:childTnLst>
                                </p:cTn>
                              </p:par>
                              <p:par>
                                <p:cTn id="17" presetID="10"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0" grpId="0" animBg="1"/>
      <p:bldP spid="31" grpId="0" animBg="1"/>
      <p:bldP spid="32" grpId="0" animBg="1"/>
      <p:bldP spid="33" grpId="0" animBg="1"/>
      <p:bldP spid="35" grpId="0" animBg="1"/>
      <p:bldP spid="36" grpId="0" animBg="1"/>
      <p:bldP spid="37" grpId="0" animBg="1"/>
      <p:bldP spid="38" grpId="0" animBg="1"/>
      <p:bldP spid="39" grpId="0" animBg="1"/>
      <p:bldP spid="40" grpId="0" animBg="1"/>
      <p:bldP spid="41" grpId="0" animBg="1"/>
      <p:bldP spid="42" grpId="0" animBg="1"/>
      <p:bldP spid="44" grpId="0" animBg="1"/>
      <p:bldP spid="4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 name="Titel 1"/>
          <p:cNvSpPr txBox="1">
            <a:spLocks/>
          </p:cNvSpPr>
          <p:nvPr/>
        </p:nvSpPr>
        <p:spPr bwMode="auto">
          <a:xfrm>
            <a:off x="539552" y="476672"/>
            <a:ext cx="8027988" cy="6477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none" lIns="0" tIns="0" rIns="0" bIns="0" numCol="1" anchor="t" anchorCtr="0" compatLnSpc="1">
            <a:prstTxWarp prst="textNoShape">
              <a:avLst/>
            </a:prstTxWarp>
            <a:noAutofit/>
          </a:bodyPr>
          <a:lstStyle>
            <a:lvl1pPr algn="l" rtl="0" eaLnBrk="1" fontAlgn="base" hangingPunct="1">
              <a:spcBef>
                <a:spcPct val="0"/>
              </a:spcBef>
              <a:spcAft>
                <a:spcPct val="0"/>
              </a:spcAft>
              <a:defRPr lang="de-CH" sz="2400" kern="1200" dirty="0" smtClean="0">
                <a:solidFill>
                  <a:schemeClr val="bg2"/>
                </a:solidFill>
                <a:latin typeface="Arial" pitchFamily="34" charset="0"/>
                <a:ea typeface="+mj-ea"/>
                <a:cs typeface="Arial" pitchFamily="34" charset="0"/>
              </a:defRPr>
            </a:lvl1pPr>
            <a:lvl2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2pPr>
            <a:lvl3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3pPr>
            <a:lvl4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4pPr>
            <a:lvl5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b="1">
                <a:latin typeface="Arial" charset="0"/>
                <a:ea typeface="ＭＳ Ｐゴシック" charset="0"/>
              </a:rPr>
              <a:t>CO</a:t>
            </a:r>
            <a:r>
              <a:rPr lang="en-US" b="1" baseline="-25000">
                <a:latin typeface="Arial" charset="0"/>
                <a:ea typeface="ＭＳ Ｐゴシック" charset="0"/>
              </a:rPr>
              <a:t>2</a:t>
            </a:r>
            <a:r>
              <a:rPr lang="en-US" b="1">
                <a:latin typeface="Arial" charset="0"/>
                <a:ea typeface="ＭＳ Ｐゴシック" charset="0"/>
              </a:rPr>
              <a:t>-induced polymer plasticisation</a:t>
            </a:r>
            <a:br>
              <a:rPr lang="en-US" b="1">
                <a:latin typeface="Arial" charset="0"/>
                <a:ea typeface="ＭＳ Ｐゴシック" charset="0"/>
              </a:rPr>
            </a:br>
            <a:r>
              <a:rPr lang="en-US" b="1">
                <a:latin typeface="Arial" charset="0"/>
                <a:ea typeface="ＭＳ Ｐゴシック" charset="0"/>
              </a:rPr>
              <a:t>- how does it work?</a:t>
            </a:r>
            <a:endParaRPr lang="en-US" b="1" baseline="-25000">
              <a:latin typeface="Arial" charset="0"/>
              <a:ea typeface="ＭＳ Ｐゴシック" charset="0"/>
            </a:endParaRPr>
          </a:p>
        </p:txBody>
      </p:sp>
      <p:pic>
        <p:nvPicPr>
          <p:cNvPr id="2" name="Plasticisation  fast.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31640" y="1484784"/>
            <a:ext cx="6624736" cy="4968552"/>
          </a:xfrm>
          <a:prstGeom prst="rect">
            <a:avLst/>
          </a:prstGeom>
        </p:spPr>
      </p:pic>
      <p:sp>
        <p:nvSpPr>
          <p:cNvPr id="3" name="CasellaDiTesto 2"/>
          <p:cNvSpPr txBox="1"/>
          <p:nvPr/>
        </p:nvSpPr>
        <p:spPr>
          <a:xfrm>
            <a:off x="2915816" y="2276872"/>
            <a:ext cx="2952328" cy="369332"/>
          </a:xfrm>
          <a:prstGeom prst="rect">
            <a:avLst/>
          </a:prstGeom>
          <a:solidFill>
            <a:schemeClr val="bg1"/>
          </a:solidFill>
          <a:ln>
            <a:solidFill>
              <a:schemeClr val="tx1"/>
            </a:solidFill>
          </a:ln>
        </p:spPr>
        <p:txBody>
          <a:bodyPr wrap="square" rtlCol="0">
            <a:spAutoFit/>
          </a:bodyPr>
          <a:lstStyle/>
          <a:p>
            <a:pPr algn="ctr"/>
            <a:r>
              <a:rPr lang="en-GB" b="1"/>
              <a:t>Poly(lactic acid) at 35 </a:t>
            </a:r>
            <a:r>
              <a:rPr lang="en-GB" b="1" baseline="30000"/>
              <a:t>o</a:t>
            </a:r>
            <a:r>
              <a:rPr lang="en-GB" b="1"/>
              <a:t>C</a:t>
            </a:r>
          </a:p>
        </p:txBody>
      </p:sp>
    </p:spTree>
    <p:extLst>
      <p:ext uri="{BB962C8B-B14F-4D97-AF65-F5344CB8AC3E}">
        <p14:creationId xmlns:p14="http://schemas.microsoft.com/office/powerpoint/2010/main" val="84598991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3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765175"/>
            <a:ext cx="2305050" cy="597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High Pressure Rheometer</a:t>
            </a:r>
            <a:br>
              <a:rPr lang="en-US" b="1">
                <a:latin typeface="Arial" charset="0"/>
                <a:ea typeface="ＭＳ Ｐゴシック" charset="0"/>
              </a:rPr>
            </a:br>
            <a:endParaRPr lang="en-US" b="1" baseline="-25000">
              <a:latin typeface="Arial" charset="0"/>
              <a:ea typeface="ＭＳ Ｐゴシック" charset="0"/>
            </a:endParaRPr>
          </a:p>
        </p:txBody>
      </p:sp>
      <p:sp>
        <p:nvSpPr>
          <p:cNvPr id="29699"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29700"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29701"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29703"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Immagine 5"/>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11188" y="1628775"/>
            <a:ext cx="4481512" cy="448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Connettore 1 13"/>
          <p:cNvCxnSpPr>
            <a:cxnSpLocks noChangeShapeType="1"/>
          </p:cNvCxnSpPr>
          <p:nvPr/>
        </p:nvCxnSpPr>
        <p:spPr bwMode="auto">
          <a:xfrm flipH="1">
            <a:off x="2700338" y="1844675"/>
            <a:ext cx="3527425" cy="1728788"/>
          </a:xfrm>
          <a:prstGeom prst="line">
            <a:avLst/>
          </a:prstGeom>
          <a:noFill/>
          <a:ln w="5715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9" name="Connettore 1 18"/>
          <p:cNvCxnSpPr>
            <a:cxnSpLocks noChangeShapeType="1"/>
          </p:cNvCxnSpPr>
          <p:nvPr/>
        </p:nvCxnSpPr>
        <p:spPr bwMode="auto">
          <a:xfrm flipV="1">
            <a:off x="2916238" y="3213100"/>
            <a:ext cx="3311525" cy="1368425"/>
          </a:xfrm>
          <a:prstGeom prst="line">
            <a:avLst/>
          </a:prstGeom>
          <a:noFill/>
          <a:ln w="5715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1" name="Connettore 1 20"/>
          <p:cNvCxnSpPr>
            <a:cxnSpLocks noChangeShapeType="1"/>
          </p:cNvCxnSpPr>
          <p:nvPr/>
        </p:nvCxnSpPr>
        <p:spPr bwMode="auto">
          <a:xfrm>
            <a:off x="3059113" y="5013325"/>
            <a:ext cx="3241675" cy="576263"/>
          </a:xfrm>
          <a:prstGeom prst="line">
            <a:avLst/>
          </a:prstGeom>
          <a:noFill/>
          <a:ln w="57150">
            <a:solidFill>
              <a:srgbClr val="FF0000"/>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9708" name="CasellaDiTesto 21"/>
          <p:cNvSpPr txBox="1">
            <a:spLocks noChangeArrowheads="1"/>
          </p:cNvSpPr>
          <p:nvPr/>
        </p:nvSpPr>
        <p:spPr bwMode="auto">
          <a:xfrm>
            <a:off x="1187624" y="6135687"/>
            <a:ext cx="36008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just" eaLnBrk="1" hangingPunct="1"/>
            <a:r>
              <a:rPr lang="it-IT" b="1">
                <a:solidFill>
                  <a:srgbClr val="FF0000"/>
                </a:solidFill>
              </a:rPr>
              <a:t>Max Pressure: 300 bar</a:t>
            </a:r>
          </a:p>
        </p:txBody>
      </p:sp>
    </p:spTree>
    <p:extLst>
      <p:ext uri="{BB962C8B-B14F-4D97-AF65-F5344CB8AC3E}">
        <p14:creationId xmlns:p14="http://schemas.microsoft.com/office/powerpoint/2010/main" val="294755105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2"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ppt_x</p:attrName>
                                        </p:attrNameLst>
                                      </p:cBhvr>
                                      <p:tavLst>
                                        <p:tav tm="0">
                                          <p:val>
                                            <p:strVal val="#ppt_x+#ppt_w*1.125000"/>
                                          </p:val>
                                        </p:tav>
                                        <p:tav tm="100000">
                                          <p:val>
                                            <p:strVal val="#ppt_x"/>
                                          </p:val>
                                        </p:tav>
                                      </p:tavLst>
                                    </p:anim>
                                    <p:animEffect transition="in" filter="wipe(left)">
                                      <p:cBhvr>
                                        <p:cTn id="8" dur="500"/>
                                        <p:tgtEl>
                                          <p:spTgt spid="14"/>
                                        </p:tgtEl>
                                      </p:cBhvr>
                                    </p:animEffect>
                                  </p:childTnLst>
                                </p:cTn>
                              </p:par>
                              <p:par>
                                <p:cTn id="9" presetID="12" presetClass="entr" presetSubtype="2"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p:tgtEl>
                                          <p:spTgt spid="19"/>
                                        </p:tgtEl>
                                        <p:attrNameLst>
                                          <p:attrName>ppt_x</p:attrName>
                                        </p:attrNameLst>
                                      </p:cBhvr>
                                      <p:tavLst>
                                        <p:tav tm="0">
                                          <p:val>
                                            <p:strVal val="#ppt_x+#ppt_w*1.125000"/>
                                          </p:val>
                                        </p:tav>
                                        <p:tav tm="100000">
                                          <p:val>
                                            <p:strVal val="#ppt_x"/>
                                          </p:val>
                                        </p:tav>
                                      </p:tavLst>
                                    </p:anim>
                                    <p:animEffect transition="in" filter="wipe(left)">
                                      <p:cBhvr>
                                        <p:cTn id="12" dur="500"/>
                                        <p:tgtEl>
                                          <p:spTgt spid="19"/>
                                        </p:tgtEl>
                                      </p:cBhvr>
                                    </p:animEffect>
                                  </p:childTnLst>
                                </p:cTn>
                              </p:par>
                              <p:par>
                                <p:cTn id="13" presetID="12" presetClass="entr" presetSubtype="2"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p:tgtEl>
                                          <p:spTgt spid="21"/>
                                        </p:tgtEl>
                                        <p:attrNameLst>
                                          <p:attrName>ppt_x</p:attrName>
                                        </p:attrNameLst>
                                      </p:cBhvr>
                                      <p:tavLst>
                                        <p:tav tm="0">
                                          <p:val>
                                            <p:strVal val="#ppt_x+#ppt_w*1.125000"/>
                                          </p:val>
                                        </p:tav>
                                        <p:tav tm="100000">
                                          <p:val>
                                            <p:strVal val="#ppt_x"/>
                                          </p:val>
                                        </p:tav>
                                      </p:tavLst>
                                    </p:anim>
                                    <p:animEffect transition="in" filter="wipe(left)">
                                      <p:cBhvr>
                                        <p:cTn id="16" dur="500"/>
                                        <p:tgtEl>
                                          <p:spTgt spid="21"/>
                                        </p:tgtEl>
                                      </p:cBhvr>
                                    </p:animEffect>
                                  </p:childTnLst>
                                </p:cTn>
                              </p:par>
                              <p:par>
                                <p:cTn id="17" presetID="12" presetClass="entr" presetSubtype="2"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left)">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a:spLocks noGrp="1"/>
          </p:cNvSpPr>
          <p:nvPr>
            <p:ph type="ctrTitle"/>
          </p:nvPr>
        </p:nvSpPr>
        <p:spPr>
          <a:xfrm>
            <a:off x="539552" y="548680"/>
            <a:ext cx="8027988" cy="647700"/>
          </a:xfrm>
          <a:ln/>
        </p:spPr>
        <p:txBody>
          <a:bodyPr/>
          <a:lstStyle/>
          <a:p>
            <a:pPr algn="just"/>
            <a:r>
              <a:rPr lang="en-US" b="1">
                <a:latin typeface="Arial" charset="0"/>
                <a:ea typeface="ＭＳ Ｐゴシック" charset="0"/>
              </a:rPr>
              <a:t>Oscillatory </a:t>
            </a:r>
            <a:r>
              <a:rPr lang="en-US" b="1" i="1">
                <a:latin typeface="Arial" charset="0"/>
                <a:ea typeface="ＭＳ Ｐゴシック" charset="0"/>
              </a:rPr>
              <a:t>vs</a:t>
            </a:r>
            <a:r>
              <a:rPr lang="en-US" b="1">
                <a:latin typeface="Arial" charset="0"/>
                <a:ea typeface="ＭＳ Ｐゴシック" charset="0"/>
              </a:rPr>
              <a:t> rotational experiments</a:t>
            </a:r>
            <a:endParaRPr lang="en-US" b="1" baseline="-25000">
              <a:latin typeface="Arial" charset="0"/>
              <a:ea typeface="ＭＳ Ｐゴシック" charset="0"/>
            </a:endParaRPr>
          </a:p>
        </p:txBody>
      </p:sp>
      <p:sp>
        <p:nvSpPr>
          <p:cNvPr id="6" name="Rettangolo 5"/>
          <p:cNvSpPr/>
          <p:nvPr/>
        </p:nvSpPr>
        <p:spPr>
          <a:xfrm>
            <a:off x="5868144" y="3429000"/>
            <a:ext cx="2232248" cy="360040"/>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ttangolo 6"/>
          <p:cNvSpPr/>
          <p:nvPr/>
        </p:nvSpPr>
        <p:spPr>
          <a:xfrm>
            <a:off x="6876256" y="2276872"/>
            <a:ext cx="288032" cy="1152128"/>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Freccia circolare a destra 8"/>
          <p:cNvSpPr/>
          <p:nvPr/>
        </p:nvSpPr>
        <p:spPr>
          <a:xfrm>
            <a:off x="5940152" y="1988840"/>
            <a:ext cx="1008112" cy="864096"/>
          </a:xfrm>
          <a:prstGeom prst="curvedRightArrow">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11" name="Rettangolo 10"/>
          <p:cNvSpPr/>
          <p:nvPr/>
        </p:nvSpPr>
        <p:spPr>
          <a:xfrm>
            <a:off x="1259632" y="3429000"/>
            <a:ext cx="2232248" cy="360040"/>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Rettangolo 11"/>
          <p:cNvSpPr/>
          <p:nvPr/>
        </p:nvSpPr>
        <p:spPr>
          <a:xfrm>
            <a:off x="2267744" y="2276872"/>
            <a:ext cx="288032" cy="1152128"/>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Freccia circolare in su 15"/>
          <p:cNvSpPr/>
          <p:nvPr/>
        </p:nvSpPr>
        <p:spPr>
          <a:xfrm rot="16200000">
            <a:off x="7092280" y="1844824"/>
            <a:ext cx="864096" cy="1008112"/>
          </a:xfrm>
          <a:prstGeom prst="curvedUpArrow">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17" name="Freccia circolare a destra 16"/>
          <p:cNvSpPr/>
          <p:nvPr/>
        </p:nvSpPr>
        <p:spPr>
          <a:xfrm>
            <a:off x="1403648" y="1988840"/>
            <a:ext cx="1008112" cy="864096"/>
          </a:xfrm>
          <a:prstGeom prst="curvedRightArrow">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19" name="Freccia circolare in giù 18"/>
          <p:cNvSpPr/>
          <p:nvPr/>
        </p:nvSpPr>
        <p:spPr>
          <a:xfrm rot="5400000">
            <a:off x="2555776" y="1916832"/>
            <a:ext cx="864096" cy="1008112"/>
          </a:xfrm>
          <a:prstGeom prst="curvedDownArrow">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22" name="Rettangolo 21"/>
          <p:cNvSpPr/>
          <p:nvPr/>
        </p:nvSpPr>
        <p:spPr>
          <a:xfrm>
            <a:off x="5868144" y="3789040"/>
            <a:ext cx="2232248" cy="360040"/>
          </a:xfrm>
          <a:prstGeom prst="rect">
            <a:avLst/>
          </a:prstGeom>
          <a:gradFill>
            <a:gsLst>
              <a:gs pos="0">
                <a:schemeClr val="accent1">
                  <a:shade val="51000"/>
                  <a:satMod val="130000"/>
                </a:schemeClr>
              </a:gs>
              <a:gs pos="1000">
                <a:schemeClr val="accent5">
                  <a:lumMod val="50000"/>
                </a:schemeClr>
              </a:gs>
              <a:gs pos="100000">
                <a:schemeClr val="accent1">
                  <a:shade val="94000"/>
                  <a:satMod val="135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3" name="Rettangolo 22"/>
          <p:cNvSpPr/>
          <p:nvPr/>
        </p:nvSpPr>
        <p:spPr>
          <a:xfrm>
            <a:off x="1259632" y="3789040"/>
            <a:ext cx="2232248" cy="360040"/>
          </a:xfrm>
          <a:prstGeom prst="rect">
            <a:avLst/>
          </a:prstGeom>
          <a:gradFill>
            <a:gsLst>
              <a:gs pos="0">
                <a:schemeClr val="accent1">
                  <a:shade val="51000"/>
                  <a:satMod val="130000"/>
                </a:schemeClr>
              </a:gs>
              <a:gs pos="1000">
                <a:schemeClr val="accent5">
                  <a:lumMod val="50000"/>
                </a:schemeClr>
              </a:gs>
              <a:gs pos="100000">
                <a:schemeClr val="accent1">
                  <a:shade val="94000"/>
                  <a:satMod val="135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ttangolo 9"/>
          <p:cNvSpPr/>
          <p:nvPr/>
        </p:nvSpPr>
        <p:spPr>
          <a:xfrm>
            <a:off x="1115616" y="4149080"/>
            <a:ext cx="2520280" cy="360040"/>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ttangolo 4"/>
          <p:cNvSpPr/>
          <p:nvPr/>
        </p:nvSpPr>
        <p:spPr>
          <a:xfrm>
            <a:off x="5724128" y="4149080"/>
            <a:ext cx="2520280" cy="360040"/>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CasellaDiTesto 23"/>
          <p:cNvSpPr txBox="1"/>
          <p:nvPr/>
        </p:nvSpPr>
        <p:spPr>
          <a:xfrm>
            <a:off x="1763688" y="4499828"/>
            <a:ext cx="1800200" cy="369332"/>
          </a:xfrm>
          <a:prstGeom prst="rect">
            <a:avLst/>
          </a:prstGeom>
          <a:noFill/>
        </p:spPr>
        <p:txBody>
          <a:bodyPr wrap="square" rtlCol="0">
            <a:spAutoFit/>
          </a:bodyPr>
          <a:lstStyle/>
          <a:p>
            <a:r>
              <a:rPr lang="en-GB" b="1"/>
              <a:t>Oscillation</a:t>
            </a:r>
          </a:p>
        </p:txBody>
      </p:sp>
      <p:sp>
        <p:nvSpPr>
          <p:cNvPr id="25" name="CasellaDiTesto 24"/>
          <p:cNvSpPr txBox="1"/>
          <p:nvPr/>
        </p:nvSpPr>
        <p:spPr>
          <a:xfrm>
            <a:off x="6300192" y="4509120"/>
            <a:ext cx="1800200" cy="369332"/>
          </a:xfrm>
          <a:prstGeom prst="rect">
            <a:avLst/>
          </a:prstGeom>
          <a:noFill/>
        </p:spPr>
        <p:txBody>
          <a:bodyPr wrap="square" rtlCol="0">
            <a:spAutoFit/>
          </a:bodyPr>
          <a:lstStyle/>
          <a:p>
            <a:r>
              <a:rPr lang="en-GB" b="1"/>
              <a:t>Full rotation</a:t>
            </a:r>
          </a:p>
        </p:txBody>
      </p:sp>
      <p:sp>
        <p:nvSpPr>
          <p:cNvPr id="26" name="CasellaDiTesto 25"/>
          <p:cNvSpPr txBox="1"/>
          <p:nvPr/>
        </p:nvSpPr>
        <p:spPr>
          <a:xfrm>
            <a:off x="1475656" y="5013176"/>
            <a:ext cx="2376264" cy="646331"/>
          </a:xfrm>
          <a:prstGeom prst="rect">
            <a:avLst/>
          </a:prstGeom>
          <a:noFill/>
        </p:spPr>
        <p:txBody>
          <a:bodyPr wrap="square" rtlCol="0">
            <a:spAutoFit/>
          </a:bodyPr>
          <a:lstStyle/>
          <a:p>
            <a:pPr marL="285750" indent="-285750">
              <a:buFont typeface="Arial"/>
              <a:buChar char="•"/>
            </a:pPr>
            <a:r>
              <a:rPr lang="en-GB"/>
              <a:t>Stiffness</a:t>
            </a:r>
          </a:p>
          <a:p>
            <a:pPr marL="285750" indent="-285750">
              <a:buFont typeface="Arial"/>
              <a:buChar char="•"/>
            </a:pPr>
            <a:r>
              <a:rPr lang="en-GB"/>
              <a:t>Melting point</a:t>
            </a:r>
          </a:p>
        </p:txBody>
      </p:sp>
      <p:sp>
        <p:nvSpPr>
          <p:cNvPr id="27" name="CasellaDiTesto 26"/>
          <p:cNvSpPr txBox="1"/>
          <p:nvPr/>
        </p:nvSpPr>
        <p:spPr>
          <a:xfrm>
            <a:off x="5940152" y="5013176"/>
            <a:ext cx="2376264" cy="646331"/>
          </a:xfrm>
          <a:prstGeom prst="rect">
            <a:avLst/>
          </a:prstGeom>
          <a:noFill/>
        </p:spPr>
        <p:txBody>
          <a:bodyPr wrap="square" rtlCol="0">
            <a:spAutoFit/>
          </a:bodyPr>
          <a:lstStyle/>
          <a:p>
            <a:pPr marL="285750" indent="-285750">
              <a:buFont typeface="Arial"/>
              <a:buChar char="•"/>
            </a:pPr>
            <a:r>
              <a:rPr lang="en-GB"/>
              <a:t>Shear-Viscosity</a:t>
            </a:r>
          </a:p>
          <a:p>
            <a:pPr marL="285750" indent="-285750">
              <a:buFont typeface="Arial"/>
              <a:buChar char="•"/>
            </a:pPr>
            <a:r>
              <a:rPr lang="en-GB"/>
              <a:t>Flow properties</a:t>
            </a:r>
          </a:p>
        </p:txBody>
      </p:sp>
      <p:cxnSp>
        <p:nvCxnSpPr>
          <p:cNvPr id="29" name="Connettore 1 28"/>
          <p:cNvCxnSpPr/>
          <p:nvPr/>
        </p:nvCxnSpPr>
        <p:spPr>
          <a:xfrm>
            <a:off x="971600" y="3645024"/>
            <a:ext cx="504056" cy="36004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0" name="CasellaDiTesto 29"/>
          <p:cNvSpPr txBox="1"/>
          <p:nvPr/>
        </p:nvSpPr>
        <p:spPr>
          <a:xfrm>
            <a:off x="35496" y="3347700"/>
            <a:ext cx="1224136" cy="369332"/>
          </a:xfrm>
          <a:prstGeom prst="rect">
            <a:avLst/>
          </a:prstGeom>
          <a:noFill/>
        </p:spPr>
        <p:txBody>
          <a:bodyPr wrap="square" rtlCol="0">
            <a:spAutoFit/>
          </a:bodyPr>
          <a:lstStyle/>
          <a:p>
            <a:r>
              <a:rPr lang="en-GB"/>
              <a:t>Polymer</a:t>
            </a:r>
          </a:p>
        </p:txBody>
      </p:sp>
      <p:sp>
        <p:nvSpPr>
          <p:cNvPr id="21" name="Circular Arrow 20"/>
          <p:cNvSpPr/>
          <p:nvPr/>
        </p:nvSpPr>
        <p:spPr>
          <a:xfrm>
            <a:off x="6732240" y="5751648"/>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8" name="Oval 27"/>
          <p:cNvSpPr/>
          <p:nvPr/>
        </p:nvSpPr>
        <p:spPr>
          <a:xfrm>
            <a:off x="6948066" y="5968347"/>
            <a:ext cx="432048" cy="43069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Circular Arrow 30"/>
          <p:cNvSpPr/>
          <p:nvPr/>
        </p:nvSpPr>
        <p:spPr>
          <a:xfrm rot="10800000">
            <a:off x="6732240" y="5751648"/>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2" name="Oval 31"/>
          <p:cNvSpPr/>
          <p:nvPr/>
        </p:nvSpPr>
        <p:spPr>
          <a:xfrm>
            <a:off x="2051720" y="5968347"/>
            <a:ext cx="432048" cy="43069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Circular Arrow 34"/>
          <p:cNvSpPr/>
          <p:nvPr/>
        </p:nvSpPr>
        <p:spPr>
          <a:xfrm rot="10800000">
            <a:off x="1835696" y="5751648"/>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6" name="Circular Arrow 35"/>
          <p:cNvSpPr/>
          <p:nvPr/>
        </p:nvSpPr>
        <p:spPr>
          <a:xfrm flipH="1">
            <a:off x="1832046" y="5751647"/>
            <a:ext cx="867745" cy="864097"/>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46084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9" grpId="0" animBg="1"/>
      <p:bldP spid="24" grpId="0"/>
      <p:bldP spid="25" grpId="0"/>
      <p:bldP spid="26" grpId="0"/>
      <p:bldP spid="27" grpId="0"/>
      <p:bldP spid="21" grpId="0" animBg="1"/>
      <p:bldP spid="28" grpId="0" animBg="1"/>
      <p:bldP spid="31" grpId="0" animBg="1"/>
      <p:bldP spid="32" grpId="0" animBg="1"/>
      <p:bldP spid="35" grpId="0" animBg="1"/>
      <p:bldP spid="3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PCL Pamb.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84392" y="1127506"/>
            <a:ext cx="7416000" cy="5757878"/>
          </a:xfrm>
          <a:prstGeom prst="rect">
            <a:avLst/>
          </a:prstGeom>
        </p:spPr>
      </p:pic>
      <p:sp>
        <p:nvSpPr>
          <p:cNvPr id="41986" name="Titel 1"/>
          <p:cNvSpPr>
            <a:spLocks noGrp="1"/>
          </p:cNvSpPr>
          <p:nvPr>
            <p:ph type="ctrTitle"/>
          </p:nvPr>
        </p:nvSpPr>
        <p:spPr>
          <a:xfrm>
            <a:off x="539750" y="476672"/>
            <a:ext cx="8027988" cy="647700"/>
          </a:xfrm>
          <a:ln/>
        </p:spPr>
        <p:txBody>
          <a:bodyPr/>
          <a:lstStyle/>
          <a:p>
            <a:pPr algn="just"/>
            <a:r>
              <a:rPr lang="en-US" b="1">
                <a:latin typeface="Arial" charset="0"/>
                <a:ea typeface="ＭＳ Ｐゴシック" charset="0"/>
              </a:rPr>
              <a:t>Elastic modulus of PCL – ambient pressure</a:t>
            </a:r>
            <a:endParaRPr lang="en-US" b="1" baseline="-25000">
              <a:latin typeface="Arial" charset="0"/>
              <a:ea typeface="ＭＳ Ｐゴシック" charset="0"/>
            </a:endParaRPr>
          </a:p>
        </p:txBody>
      </p:sp>
      <p:sp>
        <p:nvSpPr>
          <p:cNvPr id="41987"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1989"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1991"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p:cNvSpPr/>
          <p:nvPr/>
        </p:nvSpPr>
        <p:spPr>
          <a:xfrm>
            <a:off x="1852613" y="4391025"/>
            <a:ext cx="1423987" cy="1397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42001" name="CasellaDiTesto 38"/>
          <p:cNvSpPr txBox="1">
            <a:spLocks noChangeArrowheads="1"/>
          </p:cNvSpPr>
          <p:nvPr/>
        </p:nvSpPr>
        <p:spPr bwMode="auto">
          <a:xfrm>
            <a:off x="6084888" y="1916113"/>
            <a:ext cx="1079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1800"/>
              <a:t>P</a:t>
            </a:r>
            <a:r>
              <a:rPr lang="it-IT" sz="1800" baseline="-25000"/>
              <a:t>amb</a:t>
            </a:r>
          </a:p>
        </p:txBody>
      </p:sp>
      <p:sp>
        <p:nvSpPr>
          <p:cNvPr id="13"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pic>
        <p:nvPicPr>
          <p:cNvPr id="2" name="Immagine 1"/>
          <p:cNvPicPr>
            <a:picLocks noChangeAspect="1"/>
          </p:cNvPicPr>
          <p:nvPr/>
        </p:nvPicPr>
        <p:blipFill>
          <a:blip r:embed="rId5"/>
          <a:stretch>
            <a:fillRect/>
          </a:stretch>
        </p:blipFill>
        <p:spPr>
          <a:xfrm>
            <a:off x="2195736" y="3297758"/>
            <a:ext cx="3168352" cy="1262390"/>
          </a:xfrm>
          <a:prstGeom prst="rect">
            <a:avLst/>
          </a:prstGeom>
        </p:spPr>
      </p:pic>
      <p:sp>
        <p:nvSpPr>
          <p:cNvPr id="3" name="CasellaDiTesto 2"/>
          <p:cNvSpPr txBox="1"/>
          <p:nvPr/>
        </p:nvSpPr>
        <p:spPr>
          <a:xfrm>
            <a:off x="2339752" y="4509120"/>
            <a:ext cx="4608512" cy="1200329"/>
          </a:xfrm>
          <a:prstGeom prst="rect">
            <a:avLst/>
          </a:prstGeom>
          <a:noFill/>
        </p:spPr>
        <p:txBody>
          <a:bodyPr wrap="square" rtlCol="0">
            <a:spAutoFit/>
          </a:bodyPr>
          <a:lstStyle/>
          <a:p>
            <a:pPr marL="285750" indent="-285750">
              <a:buFont typeface="Arial"/>
              <a:buChar char="•"/>
            </a:pPr>
            <a:r>
              <a:rPr lang="en-GB" dirty="0" smtClean="0"/>
              <a:t>Semi-crystalline</a:t>
            </a:r>
          </a:p>
          <a:p>
            <a:pPr marL="285750" indent="-285750">
              <a:buFont typeface="Arial"/>
              <a:buChar char="•"/>
            </a:pPr>
            <a:r>
              <a:rPr lang="en-GB" dirty="0" smtClean="0"/>
              <a:t>Biodegradable</a:t>
            </a:r>
            <a:endParaRPr lang="en-GB" dirty="0"/>
          </a:p>
          <a:p>
            <a:pPr marL="285750" indent="-285750">
              <a:buFont typeface="Arial"/>
              <a:buChar char="•"/>
            </a:pPr>
            <a:r>
              <a:rPr lang="en-GB" dirty="0"/>
              <a:t>Used for packaging</a:t>
            </a:r>
          </a:p>
          <a:p>
            <a:pPr marL="285750" indent="-285750">
              <a:buFont typeface="Arial"/>
              <a:buChar char="•"/>
            </a:pPr>
            <a:r>
              <a:rPr lang="en-GB" dirty="0"/>
              <a:t>Suitable for medical applications</a:t>
            </a:r>
          </a:p>
        </p:txBody>
      </p:sp>
      <p:sp>
        <p:nvSpPr>
          <p:cNvPr id="23" name="Oval 22"/>
          <p:cNvSpPr/>
          <p:nvPr/>
        </p:nvSpPr>
        <p:spPr>
          <a:xfrm>
            <a:off x="8172202" y="3488547"/>
            <a:ext cx="432048" cy="43069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Circular Arrow 23"/>
          <p:cNvSpPr/>
          <p:nvPr/>
        </p:nvSpPr>
        <p:spPr>
          <a:xfrm rot="10800000">
            <a:off x="7956178" y="3271848"/>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Circular Arrow 24"/>
          <p:cNvSpPr/>
          <p:nvPr/>
        </p:nvSpPr>
        <p:spPr>
          <a:xfrm flipH="1">
            <a:off x="7952528" y="3271847"/>
            <a:ext cx="867745" cy="864097"/>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2001"/>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01" grpId="0"/>
      <p:bldP spid="23" grpId="0" animBg="1"/>
      <p:bldP spid="24"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CL long soak Pamb and 5 MPa.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84392" y="1124744"/>
            <a:ext cx="7416000" cy="5801177"/>
          </a:xfrm>
          <a:prstGeom prst="rect">
            <a:avLst/>
          </a:prstGeom>
        </p:spPr>
      </p:pic>
      <p:sp>
        <p:nvSpPr>
          <p:cNvPr id="41987"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1989"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1991"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p:cNvSpPr/>
          <p:nvPr/>
        </p:nvSpPr>
        <p:spPr>
          <a:xfrm>
            <a:off x="1852613" y="4391025"/>
            <a:ext cx="1423987" cy="1397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42001" name="CasellaDiTesto 38"/>
          <p:cNvSpPr txBox="1">
            <a:spLocks noChangeArrowheads="1"/>
          </p:cNvSpPr>
          <p:nvPr/>
        </p:nvSpPr>
        <p:spPr bwMode="auto">
          <a:xfrm>
            <a:off x="6084888" y="1916113"/>
            <a:ext cx="1079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1800"/>
              <a:t>P</a:t>
            </a:r>
            <a:r>
              <a:rPr lang="it-IT" sz="1800" baseline="-25000"/>
              <a:t>amb</a:t>
            </a:r>
          </a:p>
        </p:txBody>
      </p:sp>
      <p:sp>
        <p:nvSpPr>
          <p:cNvPr id="42002" name="CasellaDiTesto 39"/>
          <p:cNvSpPr txBox="1">
            <a:spLocks noChangeArrowheads="1"/>
          </p:cNvSpPr>
          <p:nvPr/>
        </p:nvSpPr>
        <p:spPr bwMode="auto">
          <a:xfrm>
            <a:off x="7164388" y="1628775"/>
            <a:ext cx="2303462"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Aft>
                <a:spcPts val="1000"/>
              </a:spcAft>
            </a:pPr>
            <a:r>
              <a:rPr lang="it-IT" sz="2000" b="1"/>
              <a:t>Soaking time</a:t>
            </a:r>
          </a:p>
          <a:p>
            <a:pPr algn="ctr" eaLnBrk="1" hangingPunct="1">
              <a:spcAft>
                <a:spcPts val="1000"/>
              </a:spcAft>
            </a:pPr>
            <a:r>
              <a:rPr lang="it-IT" sz="2000" b="1"/>
              <a:t>50 mins</a:t>
            </a:r>
          </a:p>
        </p:txBody>
      </p:sp>
      <p:cxnSp>
        <p:nvCxnSpPr>
          <p:cNvPr id="15" name="Connettore 2 14"/>
          <p:cNvCxnSpPr>
            <a:cxnSpLocks noChangeShapeType="1"/>
          </p:cNvCxnSpPr>
          <p:nvPr/>
        </p:nvCxnSpPr>
        <p:spPr bwMode="auto">
          <a:xfrm flipH="1">
            <a:off x="5219700" y="3132138"/>
            <a:ext cx="1296988" cy="73025"/>
          </a:xfrm>
          <a:prstGeom prst="straightConnector1">
            <a:avLst/>
          </a:prstGeom>
          <a:noFill/>
          <a:ln w="25400">
            <a:solidFill>
              <a:srgbClr val="008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6" name="CasellaDiTesto 37"/>
          <p:cNvSpPr txBox="1">
            <a:spLocks noChangeArrowheads="1"/>
          </p:cNvSpPr>
          <p:nvPr/>
        </p:nvSpPr>
        <p:spPr bwMode="auto">
          <a:xfrm>
            <a:off x="6443663" y="2906713"/>
            <a:ext cx="10810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1800"/>
              <a:t>50 bar</a:t>
            </a:r>
          </a:p>
        </p:txBody>
      </p:sp>
      <p:sp>
        <p:nvSpPr>
          <p:cNvPr id="3" name="Freccia sinistra 2"/>
          <p:cNvSpPr/>
          <p:nvPr/>
        </p:nvSpPr>
        <p:spPr>
          <a:xfrm>
            <a:off x="3635896" y="3356992"/>
            <a:ext cx="2592288" cy="504056"/>
          </a:xfrm>
          <a:prstGeom prst="leftArrow">
            <a:avLst/>
          </a:prstGeom>
          <a:gradFill flip="none" rotWithShape="1">
            <a:gsLst>
              <a:gs pos="0">
                <a:srgbClr val="FF0000"/>
              </a:gs>
              <a:gs pos="100000">
                <a:srgbClr val="FFFFFF"/>
              </a:gs>
            </a:gsLst>
            <a:lin ang="1614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8" name="Titel 1"/>
          <p:cNvSpPr>
            <a:spLocks noGrp="1"/>
          </p:cNvSpPr>
          <p:nvPr>
            <p:ph type="ctrTitle"/>
          </p:nvPr>
        </p:nvSpPr>
        <p:spPr>
          <a:xfrm>
            <a:off x="539750" y="476672"/>
            <a:ext cx="8027988" cy="647700"/>
          </a:xfrm>
          <a:ln/>
        </p:spPr>
        <p:txBody>
          <a:bodyPr/>
          <a:lstStyle/>
          <a:p>
            <a:pPr algn="just"/>
            <a:r>
              <a:rPr lang="en-US" b="1">
                <a:latin typeface="Arial" charset="0"/>
                <a:ea typeface="ＭＳ Ｐゴシック" charset="0"/>
              </a:rPr>
              <a:t>Elastic modulus of PCL – in CO</a:t>
            </a:r>
            <a:r>
              <a:rPr lang="en-US" b="1" baseline="-25000">
                <a:latin typeface="Arial" charset="0"/>
                <a:ea typeface="ＭＳ Ｐゴシック" charset="0"/>
              </a:rPr>
              <a:t>2</a:t>
            </a:r>
          </a:p>
        </p:txBody>
      </p:sp>
      <p:sp>
        <p:nvSpPr>
          <p:cNvPr id="25" name="Oval 24"/>
          <p:cNvSpPr/>
          <p:nvPr/>
        </p:nvSpPr>
        <p:spPr>
          <a:xfrm>
            <a:off x="8172202" y="3488547"/>
            <a:ext cx="432048" cy="43069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Circular Arrow 25"/>
          <p:cNvSpPr/>
          <p:nvPr/>
        </p:nvSpPr>
        <p:spPr>
          <a:xfrm rot="10800000">
            <a:off x="7956178" y="3271848"/>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7" name="Circular Arrow 26"/>
          <p:cNvSpPr/>
          <p:nvPr/>
        </p:nvSpPr>
        <p:spPr>
          <a:xfrm flipH="1">
            <a:off x="7952528" y="3271847"/>
            <a:ext cx="867745" cy="864097"/>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Tree>
    <p:extLst>
      <p:ext uri="{BB962C8B-B14F-4D97-AF65-F5344CB8AC3E}">
        <p14:creationId xmlns:p14="http://schemas.microsoft.com/office/powerpoint/2010/main" val="96698323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Immagine 1" descr="PCL mechanical long soaking.tif"/>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84213" y="1108075"/>
            <a:ext cx="7416800" cy="577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1988"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1989"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1991"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p:cNvSpPr/>
          <p:nvPr/>
        </p:nvSpPr>
        <p:spPr>
          <a:xfrm>
            <a:off x="1852613" y="4391025"/>
            <a:ext cx="1423987" cy="1397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cxnSp>
        <p:nvCxnSpPr>
          <p:cNvPr id="17" name="Connettore 2 16"/>
          <p:cNvCxnSpPr>
            <a:cxnSpLocks noChangeShapeType="1"/>
          </p:cNvCxnSpPr>
          <p:nvPr/>
        </p:nvCxnSpPr>
        <p:spPr bwMode="auto">
          <a:xfrm flipH="1">
            <a:off x="5219700" y="3132138"/>
            <a:ext cx="1296988" cy="73025"/>
          </a:xfrm>
          <a:prstGeom prst="straightConnector1">
            <a:avLst/>
          </a:prstGeom>
          <a:noFill/>
          <a:ln w="25400">
            <a:solidFill>
              <a:srgbClr val="008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5" name="Connettore 2 24"/>
          <p:cNvCxnSpPr>
            <a:cxnSpLocks noChangeShapeType="1"/>
          </p:cNvCxnSpPr>
          <p:nvPr/>
        </p:nvCxnSpPr>
        <p:spPr bwMode="auto">
          <a:xfrm flipH="1" flipV="1">
            <a:off x="5003800" y="3563938"/>
            <a:ext cx="1512888" cy="288925"/>
          </a:xfrm>
          <a:prstGeom prst="straightConnector1">
            <a:avLst/>
          </a:prstGeom>
          <a:noFill/>
          <a:ln w="25400">
            <a:solidFill>
              <a:srgbClr val="008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1" name="Connettore 2 20"/>
          <p:cNvCxnSpPr>
            <a:cxnSpLocks noChangeShapeType="1"/>
          </p:cNvCxnSpPr>
          <p:nvPr/>
        </p:nvCxnSpPr>
        <p:spPr bwMode="auto">
          <a:xfrm>
            <a:off x="3130550" y="3140075"/>
            <a:ext cx="1225550" cy="277813"/>
          </a:xfrm>
          <a:prstGeom prst="straightConnector1">
            <a:avLst/>
          </a:prstGeom>
          <a:noFill/>
          <a:ln w="25400">
            <a:solidFill>
              <a:srgbClr val="008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9" name="Connettore 2 28"/>
          <p:cNvCxnSpPr>
            <a:cxnSpLocks noChangeShapeType="1"/>
          </p:cNvCxnSpPr>
          <p:nvPr/>
        </p:nvCxnSpPr>
        <p:spPr bwMode="auto">
          <a:xfrm flipV="1">
            <a:off x="3130550" y="3697288"/>
            <a:ext cx="1008063" cy="225425"/>
          </a:xfrm>
          <a:prstGeom prst="straightConnector1">
            <a:avLst/>
          </a:prstGeom>
          <a:noFill/>
          <a:ln w="25400">
            <a:solidFill>
              <a:srgbClr val="008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41997" name="CasellaDiTesto 26"/>
          <p:cNvSpPr txBox="1">
            <a:spLocks noChangeArrowheads="1"/>
          </p:cNvSpPr>
          <p:nvPr/>
        </p:nvSpPr>
        <p:spPr bwMode="auto">
          <a:xfrm>
            <a:off x="2195513" y="2843213"/>
            <a:ext cx="1079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1800"/>
              <a:t>100 bar</a:t>
            </a:r>
          </a:p>
        </p:txBody>
      </p:sp>
      <p:sp>
        <p:nvSpPr>
          <p:cNvPr id="41998" name="CasellaDiTesto 32"/>
          <p:cNvSpPr txBox="1">
            <a:spLocks noChangeArrowheads="1"/>
          </p:cNvSpPr>
          <p:nvPr/>
        </p:nvSpPr>
        <p:spPr bwMode="auto">
          <a:xfrm>
            <a:off x="2195513" y="3706813"/>
            <a:ext cx="1079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1800"/>
              <a:t>120 bar</a:t>
            </a:r>
          </a:p>
        </p:txBody>
      </p:sp>
      <p:sp>
        <p:nvSpPr>
          <p:cNvPr id="41999" name="CasellaDiTesto 36"/>
          <p:cNvSpPr txBox="1">
            <a:spLocks noChangeArrowheads="1"/>
          </p:cNvSpPr>
          <p:nvPr/>
        </p:nvSpPr>
        <p:spPr bwMode="auto">
          <a:xfrm>
            <a:off x="6443663" y="3698875"/>
            <a:ext cx="10810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1800"/>
              <a:t>70 bar</a:t>
            </a:r>
          </a:p>
        </p:txBody>
      </p:sp>
      <p:sp>
        <p:nvSpPr>
          <p:cNvPr id="42000" name="CasellaDiTesto 37"/>
          <p:cNvSpPr txBox="1">
            <a:spLocks noChangeArrowheads="1"/>
          </p:cNvSpPr>
          <p:nvPr/>
        </p:nvSpPr>
        <p:spPr bwMode="auto">
          <a:xfrm>
            <a:off x="6443663" y="2906713"/>
            <a:ext cx="10810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1800"/>
              <a:t>50 bar</a:t>
            </a:r>
          </a:p>
        </p:txBody>
      </p:sp>
      <p:sp>
        <p:nvSpPr>
          <p:cNvPr id="42001" name="CasellaDiTesto 38"/>
          <p:cNvSpPr txBox="1">
            <a:spLocks noChangeArrowheads="1"/>
          </p:cNvSpPr>
          <p:nvPr/>
        </p:nvSpPr>
        <p:spPr bwMode="auto">
          <a:xfrm>
            <a:off x="6084888" y="1916113"/>
            <a:ext cx="1079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it-IT" sz="1800"/>
              <a:t>P</a:t>
            </a:r>
            <a:r>
              <a:rPr lang="it-IT" sz="1800" baseline="-25000"/>
              <a:t>amb</a:t>
            </a:r>
          </a:p>
        </p:txBody>
      </p:sp>
      <p:sp>
        <p:nvSpPr>
          <p:cNvPr id="42002" name="CasellaDiTesto 39"/>
          <p:cNvSpPr txBox="1">
            <a:spLocks noChangeArrowheads="1"/>
          </p:cNvSpPr>
          <p:nvPr/>
        </p:nvSpPr>
        <p:spPr bwMode="auto">
          <a:xfrm>
            <a:off x="7164388" y="1628775"/>
            <a:ext cx="2303462"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Aft>
                <a:spcPts val="1000"/>
              </a:spcAft>
            </a:pPr>
            <a:r>
              <a:rPr lang="it-IT" sz="2000" b="1"/>
              <a:t>Soaking time</a:t>
            </a:r>
          </a:p>
          <a:p>
            <a:pPr algn="ctr" eaLnBrk="1" hangingPunct="1">
              <a:spcAft>
                <a:spcPts val="1000"/>
              </a:spcAft>
            </a:pPr>
            <a:r>
              <a:rPr lang="it-IT" sz="2000" b="1"/>
              <a:t>50 mins</a:t>
            </a:r>
          </a:p>
        </p:txBody>
      </p:sp>
      <p:sp>
        <p:nvSpPr>
          <p:cNvPr id="2" name="Freccia bidirezionale orizzontale 1"/>
          <p:cNvSpPr/>
          <p:nvPr/>
        </p:nvSpPr>
        <p:spPr>
          <a:xfrm>
            <a:off x="4211960" y="4077072"/>
            <a:ext cx="2088232" cy="648072"/>
          </a:xfrm>
          <a:prstGeom prst="leftRightArrow">
            <a:avLst/>
          </a:prstGeom>
          <a:gradFill flip="none" rotWithShape="1">
            <a:gsLst>
              <a:gs pos="52000">
                <a:srgbClr val="FF0000"/>
              </a:gs>
              <a:gs pos="100000">
                <a:srgbClr val="FFFFFF"/>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4" name="Rettangolo 23"/>
          <p:cNvSpPr>
            <a:spLocks noChangeArrowheads="1"/>
          </p:cNvSpPr>
          <p:nvPr/>
        </p:nvSpPr>
        <p:spPr bwMode="auto">
          <a:xfrm>
            <a:off x="4850872" y="4221088"/>
            <a:ext cx="87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it-IT">
                <a:solidFill>
                  <a:schemeClr val="bg1"/>
                </a:solidFill>
              </a:rPr>
              <a:t>∼23 </a:t>
            </a:r>
            <a:r>
              <a:rPr lang="it-IT" baseline="30000">
                <a:solidFill>
                  <a:schemeClr val="bg1"/>
                </a:solidFill>
              </a:rPr>
              <a:t>o</a:t>
            </a:r>
            <a:r>
              <a:rPr lang="it-IT">
                <a:solidFill>
                  <a:schemeClr val="bg1"/>
                </a:solidFill>
              </a:rPr>
              <a:t>C</a:t>
            </a:r>
            <a:endParaRPr lang="it-IT" baseline="-25000">
              <a:solidFill>
                <a:schemeClr val="bg1"/>
              </a:solidFill>
            </a:endParaRPr>
          </a:p>
        </p:txBody>
      </p:sp>
      <p:sp>
        <p:nvSpPr>
          <p:cNvPr id="27" name="Titel 1"/>
          <p:cNvSpPr>
            <a:spLocks noGrp="1"/>
          </p:cNvSpPr>
          <p:nvPr>
            <p:ph type="ctrTitle"/>
          </p:nvPr>
        </p:nvSpPr>
        <p:spPr>
          <a:xfrm>
            <a:off x="539750" y="476672"/>
            <a:ext cx="8027988" cy="647700"/>
          </a:xfrm>
          <a:ln/>
        </p:spPr>
        <p:txBody>
          <a:bodyPr/>
          <a:lstStyle/>
          <a:p>
            <a:pPr algn="just"/>
            <a:r>
              <a:rPr lang="en-US" b="1">
                <a:latin typeface="Arial" charset="0"/>
                <a:ea typeface="ＭＳ Ｐゴシック" charset="0"/>
              </a:rPr>
              <a:t>Elastic modulus of PCL – in CO</a:t>
            </a:r>
            <a:r>
              <a:rPr lang="en-US" b="1" baseline="-25000">
                <a:latin typeface="Arial" charset="0"/>
                <a:ea typeface="ＭＳ Ｐゴシック" charset="0"/>
              </a:rPr>
              <a:t>2</a:t>
            </a:r>
          </a:p>
        </p:txBody>
      </p:sp>
      <p:sp>
        <p:nvSpPr>
          <p:cNvPr id="35" name="Oval 34"/>
          <p:cNvSpPr/>
          <p:nvPr/>
        </p:nvSpPr>
        <p:spPr>
          <a:xfrm>
            <a:off x="8172202" y="3488547"/>
            <a:ext cx="432048" cy="43069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Circular Arrow 35"/>
          <p:cNvSpPr/>
          <p:nvPr/>
        </p:nvSpPr>
        <p:spPr>
          <a:xfrm rot="10800000">
            <a:off x="7956178" y="3271848"/>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7" name="Circular Arrow 36"/>
          <p:cNvSpPr/>
          <p:nvPr/>
        </p:nvSpPr>
        <p:spPr>
          <a:xfrm flipH="1">
            <a:off x="7952528" y="3271847"/>
            <a:ext cx="867745" cy="864097"/>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6"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Tree>
    <p:extLst>
      <p:ext uri="{BB962C8B-B14F-4D97-AF65-F5344CB8AC3E}">
        <p14:creationId xmlns:p14="http://schemas.microsoft.com/office/powerpoint/2010/main" val="277119253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CL 14 kDa in CO2 ambient.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15615" y="1268760"/>
            <a:ext cx="6624737" cy="5535585"/>
          </a:xfrm>
          <a:prstGeom prst="rect">
            <a:avLst/>
          </a:prstGeom>
        </p:spPr>
      </p:pic>
      <p:sp>
        <p:nvSpPr>
          <p:cNvPr id="48131"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2"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3"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Viscosity of PCL 10 kDa: ambient pressure</a:t>
            </a:r>
            <a:endParaRPr lang="en-US" b="1" baseline="-25000">
              <a:latin typeface="Arial" charset="0"/>
              <a:ea typeface="ＭＳ Ｐゴシック" charset="0"/>
            </a:endParaRPr>
          </a:p>
        </p:txBody>
      </p:sp>
      <p:sp>
        <p:nvSpPr>
          <p:cNvPr id="11" name="CasellaDiTesto 10"/>
          <p:cNvSpPr txBox="1"/>
          <p:nvPr/>
        </p:nvSpPr>
        <p:spPr>
          <a:xfrm>
            <a:off x="1907704" y="1628800"/>
            <a:ext cx="1368152" cy="369332"/>
          </a:xfrm>
          <a:prstGeom prst="rect">
            <a:avLst/>
          </a:prstGeom>
          <a:noFill/>
        </p:spPr>
        <p:txBody>
          <a:bodyPr wrap="square" rtlCol="0">
            <a:spAutoFit/>
          </a:bodyPr>
          <a:lstStyle/>
          <a:p>
            <a:r>
              <a:rPr lang="it-IT"/>
              <a:t>80 </a:t>
            </a:r>
            <a:r>
              <a:rPr lang="it-IT" baseline="30000"/>
              <a:t>o</a:t>
            </a:r>
            <a:r>
              <a:rPr lang="it-IT"/>
              <a:t>C</a:t>
            </a:r>
          </a:p>
        </p:txBody>
      </p:sp>
      <p:sp>
        <p:nvSpPr>
          <p:cNvPr id="15" name="Circular Arrow 14"/>
          <p:cNvSpPr/>
          <p:nvPr/>
        </p:nvSpPr>
        <p:spPr>
          <a:xfrm>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Oval 15"/>
          <p:cNvSpPr/>
          <p:nvPr/>
        </p:nvSpPr>
        <p:spPr>
          <a:xfrm>
            <a:off x="539552" y="5298513"/>
            <a:ext cx="432048" cy="43069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ircular Arrow 16"/>
          <p:cNvSpPr/>
          <p:nvPr/>
        </p:nvSpPr>
        <p:spPr>
          <a:xfrm rot="10800000">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Tree>
    <p:extLst>
      <p:ext uri="{BB962C8B-B14F-4D97-AF65-F5344CB8AC3E}">
        <p14:creationId xmlns:p14="http://schemas.microsoft.com/office/powerpoint/2010/main" val="290786949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PCL 14 kDa in CO2 ambient + 120.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15616" y="1268759"/>
            <a:ext cx="6624736" cy="5535584"/>
          </a:xfrm>
          <a:prstGeom prst="rect">
            <a:avLst/>
          </a:prstGeom>
        </p:spPr>
      </p:pic>
      <p:sp>
        <p:nvSpPr>
          <p:cNvPr id="48131"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2"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3"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ccia giù 3"/>
          <p:cNvSpPr/>
          <p:nvPr/>
        </p:nvSpPr>
        <p:spPr>
          <a:xfrm>
            <a:off x="7596336" y="2276872"/>
            <a:ext cx="720080" cy="316835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CasellaDiTesto 4"/>
          <p:cNvSpPr txBox="1"/>
          <p:nvPr/>
        </p:nvSpPr>
        <p:spPr>
          <a:xfrm>
            <a:off x="7812360" y="2348880"/>
            <a:ext cx="360040" cy="2308324"/>
          </a:xfrm>
          <a:prstGeom prst="rect">
            <a:avLst/>
          </a:prstGeom>
          <a:noFill/>
        </p:spPr>
        <p:txBody>
          <a:bodyPr wrap="square" rtlCol="0">
            <a:spAutoFit/>
          </a:bodyPr>
          <a:lstStyle/>
          <a:p>
            <a:r>
              <a:rPr lang="it-IT">
                <a:solidFill>
                  <a:schemeClr val="bg1"/>
                </a:solidFill>
              </a:rPr>
              <a:t>PRESSURE</a:t>
            </a:r>
          </a:p>
        </p:txBody>
      </p:sp>
      <p:sp>
        <p:nvSpPr>
          <p:cNvPr id="14" name="Titel 1"/>
          <p:cNvSpPr>
            <a:spLocks noGrp="1"/>
          </p:cNvSpPr>
          <p:nvPr>
            <p:ph type="ctrTitle"/>
          </p:nvPr>
        </p:nvSpPr>
        <p:spPr>
          <a:xfrm>
            <a:off x="611560" y="476672"/>
            <a:ext cx="8027988" cy="647700"/>
          </a:xfrm>
          <a:ln/>
        </p:spPr>
        <p:txBody>
          <a:bodyPr/>
          <a:lstStyle/>
          <a:p>
            <a:pPr algn="just"/>
            <a:r>
              <a:rPr lang="en-US" b="1">
                <a:latin typeface="Arial" charset="0"/>
                <a:ea typeface="ＭＳ Ｐゴシック" charset="0"/>
              </a:rPr>
              <a:t>Viscosity reduction under CO</a:t>
            </a:r>
            <a:r>
              <a:rPr lang="en-US" b="1" baseline="-25000">
                <a:latin typeface="Arial" charset="0"/>
                <a:ea typeface="ＭＳ Ｐゴシック" charset="0"/>
              </a:rPr>
              <a:t>2</a:t>
            </a:r>
            <a:r>
              <a:rPr lang="en-US" b="1">
                <a:latin typeface="Arial" charset="0"/>
                <a:ea typeface="ＭＳ Ｐゴシック" charset="0"/>
              </a:rPr>
              <a:t>: PCL 10 kDa</a:t>
            </a:r>
            <a:endParaRPr lang="en-US" b="1" baseline="-25000">
              <a:latin typeface="Arial" charset="0"/>
              <a:ea typeface="ＭＳ Ｐゴシック" charset="0"/>
            </a:endParaRPr>
          </a:p>
        </p:txBody>
      </p:sp>
      <p:sp>
        <p:nvSpPr>
          <p:cNvPr id="13" name="CasellaDiTesto 12"/>
          <p:cNvSpPr txBox="1"/>
          <p:nvPr/>
        </p:nvSpPr>
        <p:spPr>
          <a:xfrm>
            <a:off x="1907704" y="1628800"/>
            <a:ext cx="1368152" cy="369332"/>
          </a:xfrm>
          <a:prstGeom prst="rect">
            <a:avLst/>
          </a:prstGeom>
          <a:noFill/>
        </p:spPr>
        <p:txBody>
          <a:bodyPr wrap="square" rtlCol="0">
            <a:spAutoFit/>
          </a:bodyPr>
          <a:lstStyle/>
          <a:p>
            <a:r>
              <a:rPr lang="it-IT"/>
              <a:t>80 </a:t>
            </a:r>
            <a:r>
              <a:rPr lang="it-IT" baseline="30000"/>
              <a:t>o</a:t>
            </a:r>
            <a:r>
              <a:rPr lang="it-IT"/>
              <a:t>C</a:t>
            </a:r>
          </a:p>
        </p:txBody>
      </p:sp>
      <p:sp>
        <p:nvSpPr>
          <p:cNvPr id="16" name="Circular Arrow 15"/>
          <p:cNvSpPr/>
          <p:nvPr/>
        </p:nvSpPr>
        <p:spPr>
          <a:xfrm>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Oval 16"/>
          <p:cNvSpPr/>
          <p:nvPr/>
        </p:nvSpPr>
        <p:spPr>
          <a:xfrm>
            <a:off x="539552" y="5298513"/>
            <a:ext cx="432048" cy="43069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ircular Arrow 17"/>
          <p:cNvSpPr/>
          <p:nvPr/>
        </p:nvSpPr>
        <p:spPr>
          <a:xfrm rot="10800000">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Tree>
    <p:extLst>
      <p:ext uri="{BB962C8B-B14F-4D97-AF65-F5344CB8AC3E}">
        <p14:creationId xmlns:p14="http://schemas.microsoft.com/office/powerpoint/2010/main" val="213538792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PCL 14 kDa in CO2.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15616" y="1268760"/>
            <a:ext cx="6624736" cy="5535584"/>
          </a:xfrm>
          <a:prstGeom prst="rect">
            <a:avLst/>
          </a:prstGeom>
        </p:spPr>
      </p:pic>
      <p:sp>
        <p:nvSpPr>
          <p:cNvPr id="48131"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2"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3"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ccia giù 3"/>
          <p:cNvSpPr/>
          <p:nvPr/>
        </p:nvSpPr>
        <p:spPr>
          <a:xfrm>
            <a:off x="7596336" y="2276872"/>
            <a:ext cx="720080" cy="316835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CasellaDiTesto 4"/>
          <p:cNvSpPr txBox="1"/>
          <p:nvPr/>
        </p:nvSpPr>
        <p:spPr>
          <a:xfrm>
            <a:off x="7812360" y="2348880"/>
            <a:ext cx="360040" cy="2308324"/>
          </a:xfrm>
          <a:prstGeom prst="rect">
            <a:avLst/>
          </a:prstGeom>
          <a:noFill/>
        </p:spPr>
        <p:txBody>
          <a:bodyPr wrap="square" rtlCol="0">
            <a:spAutoFit/>
          </a:bodyPr>
          <a:lstStyle/>
          <a:p>
            <a:r>
              <a:rPr lang="it-IT">
                <a:solidFill>
                  <a:schemeClr val="bg1"/>
                </a:solidFill>
              </a:rPr>
              <a:t>PRESSURE</a:t>
            </a:r>
          </a:p>
        </p:txBody>
      </p:sp>
      <p:sp>
        <p:nvSpPr>
          <p:cNvPr id="14" name="Titel 1"/>
          <p:cNvSpPr>
            <a:spLocks noGrp="1"/>
          </p:cNvSpPr>
          <p:nvPr>
            <p:ph type="ctrTitle"/>
          </p:nvPr>
        </p:nvSpPr>
        <p:spPr>
          <a:xfrm>
            <a:off x="611560" y="476672"/>
            <a:ext cx="8027988" cy="647700"/>
          </a:xfrm>
          <a:ln/>
        </p:spPr>
        <p:txBody>
          <a:bodyPr/>
          <a:lstStyle/>
          <a:p>
            <a:pPr algn="just"/>
            <a:r>
              <a:rPr lang="en-US" b="1">
                <a:latin typeface="Arial" charset="0"/>
                <a:ea typeface="ＭＳ Ｐゴシック" charset="0"/>
              </a:rPr>
              <a:t>Viscosity reduction under CO</a:t>
            </a:r>
            <a:r>
              <a:rPr lang="en-US" b="1" baseline="-25000">
                <a:latin typeface="Arial" charset="0"/>
                <a:ea typeface="ＭＳ Ｐゴシック" charset="0"/>
              </a:rPr>
              <a:t>2</a:t>
            </a:r>
            <a:r>
              <a:rPr lang="en-US" b="1">
                <a:latin typeface="Arial" charset="0"/>
                <a:ea typeface="ＭＳ Ｐゴシック" charset="0"/>
              </a:rPr>
              <a:t>: PCL 10 kDa</a:t>
            </a:r>
            <a:endParaRPr lang="en-US" b="1" baseline="-25000">
              <a:latin typeface="Arial" charset="0"/>
              <a:ea typeface="ＭＳ Ｐゴシック" charset="0"/>
            </a:endParaRPr>
          </a:p>
        </p:txBody>
      </p:sp>
      <p:sp>
        <p:nvSpPr>
          <p:cNvPr id="12" name="CasellaDiTesto 11"/>
          <p:cNvSpPr txBox="1"/>
          <p:nvPr/>
        </p:nvSpPr>
        <p:spPr>
          <a:xfrm>
            <a:off x="1907704" y="1628800"/>
            <a:ext cx="1368152" cy="369332"/>
          </a:xfrm>
          <a:prstGeom prst="rect">
            <a:avLst/>
          </a:prstGeom>
          <a:noFill/>
        </p:spPr>
        <p:txBody>
          <a:bodyPr wrap="square" rtlCol="0">
            <a:spAutoFit/>
          </a:bodyPr>
          <a:lstStyle/>
          <a:p>
            <a:r>
              <a:rPr lang="it-IT"/>
              <a:t>80 </a:t>
            </a:r>
            <a:r>
              <a:rPr lang="it-IT" baseline="30000"/>
              <a:t>o</a:t>
            </a:r>
            <a:r>
              <a:rPr lang="it-IT"/>
              <a:t>C</a:t>
            </a:r>
          </a:p>
        </p:txBody>
      </p:sp>
      <p:sp>
        <p:nvSpPr>
          <p:cNvPr id="8" name="Esplosione 1 7"/>
          <p:cNvSpPr/>
          <p:nvPr/>
        </p:nvSpPr>
        <p:spPr>
          <a:xfrm>
            <a:off x="1331640" y="4221088"/>
            <a:ext cx="2088232" cy="1584176"/>
          </a:xfrm>
          <a:prstGeom prst="irregularSeal1">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 name="CasellaDiTesto 5"/>
          <p:cNvSpPr txBox="1"/>
          <p:nvPr/>
        </p:nvSpPr>
        <p:spPr>
          <a:xfrm>
            <a:off x="1979712" y="4725144"/>
            <a:ext cx="1440160" cy="523220"/>
          </a:xfrm>
          <a:prstGeom prst="rect">
            <a:avLst/>
          </a:prstGeom>
          <a:noFill/>
        </p:spPr>
        <p:txBody>
          <a:bodyPr wrap="square" rtlCol="0">
            <a:spAutoFit/>
          </a:bodyPr>
          <a:lstStyle/>
          <a:p>
            <a:r>
              <a:rPr lang="it-IT" sz="2800" b="1">
                <a:solidFill>
                  <a:srgbClr val="FF0000"/>
                </a:solidFill>
              </a:rPr>
              <a:t>96%</a:t>
            </a:r>
          </a:p>
        </p:txBody>
      </p:sp>
      <p:sp>
        <p:nvSpPr>
          <p:cNvPr id="17" name="Circular Arrow 16"/>
          <p:cNvSpPr/>
          <p:nvPr/>
        </p:nvSpPr>
        <p:spPr>
          <a:xfrm>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Oval 17"/>
          <p:cNvSpPr/>
          <p:nvPr/>
        </p:nvSpPr>
        <p:spPr>
          <a:xfrm>
            <a:off x="539552" y="5298513"/>
            <a:ext cx="432048" cy="43069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ircular Arrow 18"/>
          <p:cNvSpPr/>
          <p:nvPr/>
        </p:nvSpPr>
        <p:spPr>
          <a:xfrm rot="10800000">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Tree>
    <p:extLst>
      <p:ext uri="{BB962C8B-B14F-4D97-AF65-F5344CB8AC3E}">
        <p14:creationId xmlns:p14="http://schemas.microsoft.com/office/powerpoint/2010/main" val="327807123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ctrTitle"/>
          </p:nvPr>
        </p:nvSpPr>
        <p:spPr>
          <a:xfrm>
            <a:off x="1763688" y="2924944"/>
            <a:ext cx="8027988" cy="647700"/>
          </a:xfrm>
          <a:ln/>
        </p:spPr>
        <p:txBody>
          <a:bodyPr/>
          <a:lstStyle/>
          <a:p>
            <a:pPr algn="just"/>
            <a:r>
              <a:rPr lang="en-US" b="1" dirty="0">
                <a:latin typeface="Arial" charset="0"/>
                <a:ea typeface="ＭＳ Ｐゴシック" charset="0"/>
              </a:rPr>
              <a:t>Q: can CO</a:t>
            </a:r>
            <a:r>
              <a:rPr lang="en-US" b="1" baseline="-25000" dirty="0">
                <a:latin typeface="Arial" charset="0"/>
                <a:ea typeface="ＭＳ Ｐゴシック" charset="0"/>
              </a:rPr>
              <a:t>2</a:t>
            </a:r>
            <a:r>
              <a:rPr lang="en-US" b="1" dirty="0">
                <a:latin typeface="Arial" charset="0"/>
                <a:ea typeface="ＭＳ Ｐゴシック" charset="0"/>
              </a:rPr>
              <a:t> plasticise higher MW PCL?</a:t>
            </a:r>
            <a:endParaRPr lang="en-US" b="1" baseline="-25000" dirty="0">
              <a:latin typeface="Arial" charset="0"/>
              <a:ea typeface="ＭＳ Ｐゴシック" charset="0"/>
            </a:endParaRPr>
          </a:p>
        </p:txBody>
      </p:sp>
    </p:spTree>
    <p:extLst>
      <p:ext uri="{BB962C8B-B14F-4D97-AF65-F5344CB8AC3E}">
        <p14:creationId xmlns:p14="http://schemas.microsoft.com/office/powerpoint/2010/main" val="303271376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magine 14" descr="PCL90 ambient+PCL10.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8072" y="1124744"/>
            <a:ext cx="7164288" cy="5670736"/>
          </a:xfrm>
          <a:prstGeom prst="rect">
            <a:avLst/>
          </a:prstGeom>
        </p:spPr>
      </p:pic>
      <p:sp>
        <p:nvSpPr>
          <p:cNvPr id="48131"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2"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3"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el 1"/>
          <p:cNvSpPr>
            <a:spLocks noGrp="1"/>
          </p:cNvSpPr>
          <p:nvPr>
            <p:ph type="ctrTitle"/>
          </p:nvPr>
        </p:nvSpPr>
        <p:spPr>
          <a:xfrm>
            <a:off x="611560" y="476672"/>
            <a:ext cx="8027988" cy="647700"/>
          </a:xfrm>
          <a:ln/>
        </p:spPr>
        <p:txBody>
          <a:bodyPr/>
          <a:lstStyle/>
          <a:p>
            <a:pPr algn="just"/>
            <a:r>
              <a:rPr lang="en-US" b="1" dirty="0">
                <a:latin typeface="Arial" charset="0"/>
                <a:ea typeface="ＭＳ Ｐゴシック" charset="0"/>
              </a:rPr>
              <a:t>Viscosity: PCL 80 </a:t>
            </a:r>
            <a:r>
              <a:rPr lang="en-US" b="1" dirty="0" err="1">
                <a:latin typeface="Arial" charset="0"/>
                <a:ea typeface="ＭＳ Ｐゴシック" charset="0"/>
              </a:rPr>
              <a:t>kDa</a:t>
            </a:r>
            <a:r>
              <a:rPr lang="en-US" b="1" dirty="0">
                <a:latin typeface="Arial" charset="0"/>
                <a:ea typeface="ＭＳ Ｐゴシック" charset="0"/>
              </a:rPr>
              <a:t> </a:t>
            </a:r>
            <a:r>
              <a:rPr lang="en-US" b="1" i="1" dirty="0" err="1">
                <a:latin typeface="Arial" charset="0"/>
                <a:ea typeface="ＭＳ Ｐゴシック" charset="0"/>
              </a:rPr>
              <a:t>vs</a:t>
            </a:r>
            <a:r>
              <a:rPr lang="en-US" b="1" dirty="0">
                <a:latin typeface="Arial" charset="0"/>
                <a:ea typeface="ＭＳ Ｐゴシック" charset="0"/>
              </a:rPr>
              <a:t> 10 </a:t>
            </a:r>
            <a:r>
              <a:rPr lang="en-US" b="1" dirty="0" err="1">
                <a:latin typeface="Arial" charset="0"/>
                <a:ea typeface="ＭＳ Ｐゴシック" charset="0"/>
              </a:rPr>
              <a:t>kDa</a:t>
            </a:r>
            <a:endParaRPr lang="en-US" b="1" baseline="-25000" dirty="0">
              <a:latin typeface="Arial" charset="0"/>
              <a:ea typeface="ＭＳ Ｐゴシック" charset="0"/>
            </a:endParaRPr>
          </a:p>
        </p:txBody>
      </p:sp>
      <p:sp>
        <p:nvSpPr>
          <p:cNvPr id="17" name="CasellaDiTesto 16"/>
          <p:cNvSpPr txBox="1"/>
          <p:nvPr/>
        </p:nvSpPr>
        <p:spPr>
          <a:xfrm>
            <a:off x="4211960" y="4005064"/>
            <a:ext cx="2304256" cy="646331"/>
          </a:xfrm>
          <a:prstGeom prst="rect">
            <a:avLst/>
          </a:prstGeom>
          <a:noFill/>
        </p:spPr>
        <p:txBody>
          <a:bodyPr wrap="square" rtlCol="0">
            <a:spAutoFit/>
          </a:bodyPr>
          <a:lstStyle/>
          <a:p>
            <a:r>
              <a:rPr lang="en-AU" dirty="0"/>
              <a:t>10</a:t>
            </a:r>
            <a:r>
              <a:rPr lang="it-IT" dirty="0"/>
              <a:t> </a:t>
            </a:r>
            <a:r>
              <a:rPr lang="it-IT" dirty="0" err="1"/>
              <a:t>kDa</a:t>
            </a:r>
            <a:endParaRPr lang="it-IT" dirty="0"/>
          </a:p>
          <a:p>
            <a:r>
              <a:rPr lang="it-IT" dirty="0"/>
              <a:t>(ambient </a:t>
            </a:r>
            <a:r>
              <a:rPr lang="en-AU" dirty="0"/>
              <a:t>pressure)</a:t>
            </a:r>
          </a:p>
        </p:txBody>
      </p:sp>
      <p:sp>
        <p:nvSpPr>
          <p:cNvPr id="14" name="CasellaDiTesto 13"/>
          <p:cNvSpPr txBox="1"/>
          <p:nvPr/>
        </p:nvSpPr>
        <p:spPr>
          <a:xfrm>
            <a:off x="6300192" y="1772816"/>
            <a:ext cx="1368152" cy="369332"/>
          </a:xfrm>
          <a:prstGeom prst="rect">
            <a:avLst/>
          </a:prstGeom>
          <a:noFill/>
        </p:spPr>
        <p:txBody>
          <a:bodyPr wrap="square" rtlCol="0">
            <a:spAutoFit/>
          </a:bodyPr>
          <a:lstStyle/>
          <a:p>
            <a:r>
              <a:rPr lang="it-IT"/>
              <a:t>80 </a:t>
            </a:r>
            <a:r>
              <a:rPr lang="it-IT" baseline="30000"/>
              <a:t>o</a:t>
            </a:r>
            <a:r>
              <a:rPr lang="it-IT"/>
              <a:t>C</a:t>
            </a:r>
          </a:p>
        </p:txBody>
      </p:sp>
      <p:cxnSp>
        <p:nvCxnSpPr>
          <p:cNvPr id="5" name="Connettore 1 4"/>
          <p:cNvCxnSpPr/>
          <p:nvPr/>
        </p:nvCxnSpPr>
        <p:spPr>
          <a:xfrm flipH="1">
            <a:off x="1800200" y="3861048"/>
            <a:ext cx="2448272"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18" name="CasellaDiTesto 17"/>
          <p:cNvSpPr txBox="1"/>
          <p:nvPr/>
        </p:nvSpPr>
        <p:spPr>
          <a:xfrm>
            <a:off x="3456384" y="6232830"/>
            <a:ext cx="2592288" cy="646331"/>
          </a:xfrm>
          <a:prstGeom prst="rect">
            <a:avLst/>
          </a:prstGeom>
          <a:solidFill>
            <a:srgbClr val="FFFFFF"/>
          </a:solidFill>
        </p:spPr>
        <p:txBody>
          <a:bodyPr wrap="square" rtlCol="0">
            <a:spAutoFit/>
          </a:bodyPr>
          <a:lstStyle/>
          <a:p>
            <a:r>
              <a:rPr lang="en-GB"/>
              <a:t>Shear Rate (s</a:t>
            </a:r>
            <a:r>
              <a:rPr lang="en-GB" baseline="30000"/>
              <a:t>-1</a:t>
            </a:r>
            <a:r>
              <a:rPr lang="en-GB"/>
              <a:t>)</a:t>
            </a:r>
          </a:p>
          <a:p>
            <a:endParaRPr lang="en-GB"/>
          </a:p>
        </p:txBody>
      </p:sp>
      <p:sp>
        <p:nvSpPr>
          <p:cNvPr id="19" name="CasellaDiTesto 18"/>
          <p:cNvSpPr txBox="1"/>
          <p:nvPr/>
        </p:nvSpPr>
        <p:spPr>
          <a:xfrm rot="16200000">
            <a:off x="-76654" y="3419872"/>
            <a:ext cx="1800200" cy="369332"/>
          </a:xfrm>
          <a:prstGeom prst="rect">
            <a:avLst/>
          </a:prstGeom>
          <a:solidFill>
            <a:srgbClr val="FFFFFF"/>
          </a:solidFill>
        </p:spPr>
        <p:txBody>
          <a:bodyPr wrap="square" rtlCol="0">
            <a:spAutoFit/>
          </a:bodyPr>
          <a:lstStyle/>
          <a:p>
            <a:r>
              <a:rPr lang="en-GB"/>
              <a:t>Viscosity (Pa.s)</a:t>
            </a:r>
          </a:p>
        </p:txBody>
      </p:sp>
      <p:pic>
        <p:nvPicPr>
          <p:cNvPr id="21" name="Immagine 19"/>
          <p:cNvPicPr>
            <a:picLocks noChangeAspect="1"/>
          </p:cNvPicPr>
          <p:nvPr/>
        </p:nvPicPr>
        <p:blipFill>
          <a:blip r:embed="rId5"/>
          <a:stretch>
            <a:fillRect/>
          </a:stretch>
        </p:blipFill>
        <p:spPr>
          <a:xfrm>
            <a:off x="179512" y="6381328"/>
            <a:ext cx="501616" cy="332532"/>
          </a:xfrm>
          <a:prstGeom prst="rect">
            <a:avLst/>
          </a:prstGeom>
        </p:spPr>
      </p:pic>
      <p:sp>
        <p:nvSpPr>
          <p:cNvPr id="22" name="Circular Arrow 21"/>
          <p:cNvSpPr/>
          <p:nvPr/>
        </p:nvSpPr>
        <p:spPr>
          <a:xfrm>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Oval 22"/>
          <p:cNvSpPr/>
          <p:nvPr/>
        </p:nvSpPr>
        <p:spPr>
          <a:xfrm>
            <a:off x="539552" y="5298513"/>
            <a:ext cx="432048" cy="43069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Circular Arrow 23"/>
          <p:cNvSpPr/>
          <p:nvPr/>
        </p:nvSpPr>
        <p:spPr>
          <a:xfrm rot="10800000">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 name="CasellaDiTesto 1"/>
          <p:cNvSpPr txBox="1"/>
          <p:nvPr/>
        </p:nvSpPr>
        <p:spPr>
          <a:xfrm>
            <a:off x="2267744" y="5085184"/>
            <a:ext cx="4536504" cy="369332"/>
          </a:xfrm>
          <a:prstGeom prst="rect">
            <a:avLst/>
          </a:prstGeom>
          <a:noFill/>
        </p:spPr>
        <p:txBody>
          <a:bodyPr wrap="square" rtlCol="0">
            <a:spAutoFit/>
          </a:bodyPr>
          <a:lstStyle/>
          <a:p>
            <a:r>
              <a:rPr lang="en-GB" b="1" dirty="0"/>
              <a:t>Longer chains = higher viscosity</a:t>
            </a:r>
          </a:p>
        </p:txBody>
      </p:sp>
      <p:sp>
        <p:nvSpPr>
          <p:cNvPr id="20"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Tree>
    <p:extLst>
      <p:ext uri="{BB962C8B-B14F-4D97-AF65-F5344CB8AC3E}">
        <p14:creationId xmlns:p14="http://schemas.microsoft.com/office/powerpoint/2010/main" val="73630932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Immagine 5" descr="Shear thinning curv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1640" y="1026144"/>
            <a:ext cx="6264696" cy="5802636"/>
          </a:xfrm>
          <a:prstGeom prst="rect">
            <a:avLst/>
          </a:prstGeom>
        </p:spPr>
      </p:pic>
      <p:sp>
        <p:nvSpPr>
          <p:cNvPr id="48130" name="Titel 1"/>
          <p:cNvSpPr>
            <a:spLocks noGrp="1"/>
          </p:cNvSpPr>
          <p:nvPr>
            <p:ph type="ctrTitle"/>
          </p:nvPr>
        </p:nvSpPr>
        <p:spPr>
          <a:xfrm>
            <a:off x="539750" y="477044"/>
            <a:ext cx="8027988" cy="647700"/>
          </a:xfrm>
          <a:ln/>
        </p:spPr>
        <p:txBody>
          <a:bodyPr/>
          <a:lstStyle/>
          <a:p>
            <a:pPr algn="just"/>
            <a:r>
              <a:rPr lang="en-US" b="1">
                <a:latin typeface="Arial" charset="0"/>
                <a:ea typeface="ＭＳ Ｐゴシック" charset="0"/>
              </a:rPr>
              <a:t>Polymers: non-Newtonian fluids</a:t>
            </a:r>
            <a:endParaRPr lang="en-US" b="1" baseline="-25000">
              <a:latin typeface="Arial" charset="0"/>
              <a:ea typeface="ＭＳ Ｐゴシック" charset="0"/>
            </a:endParaRPr>
          </a:p>
        </p:txBody>
      </p:sp>
      <p:sp>
        <p:nvSpPr>
          <p:cNvPr id="48131"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2"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3"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magine 13"/>
          <p:cNvPicPr>
            <a:picLocks noChangeAspect="1"/>
          </p:cNvPicPr>
          <p:nvPr/>
        </p:nvPicPr>
        <p:blipFill>
          <a:blip r:embed="rId5"/>
          <a:stretch>
            <a:fillRect/>
          </a:stretch>
        </p:blipFill>
        <p:spPr>
          <a:xfrm>
            <a:off x="179512" y="6381328"/>
            <a:ext cx="501616" cy="332532"/>
          </a:xfrm>
          <a:prstGeom prst="rect">
            <a:avLst/>
          </a:prstGeom>
        </p:spPr>
      </p:pic>
      <p:sp>
        <p:nvSpPr>
          <p:cNvPr id="11" name="CasellaDiTesto 10"/>
          <p:cNvSpPr txBox="1"/>
          <p:nvPr/>
        </p:nvSpPr>
        <p:spPr>
          <a:xfrm>
            <a:off x="3646488" y="6210720"/>
            <a:ext cx="2880320" cy="369332"/>
          </a:xfrm>
          <a:prstGeom prst="rect">
            <a:avLst/>
          </a:prstGeom>
          <a:solidFill>
            <a:schemeClr val="bg1"/>
          </a:solidFill>
        </p:spPr>
        <p:txBody>
          <a:bodyPr wrap="square" rtlCol="0">
            <a:spAutoFit/>
          </a:bodyPr>
          <a:lstStyle/>
          <a:p>
            <a:r>
              <a:rPr lang="it-IT" b="1"/>
              <a:t>log Shear Rate</a:t>
            </a:r>
          </a:p>
        </p:txBody>
      </p:sp>
      <p:sp>
        <p:nvSpPr>
          <p:cNvPr id="19" name="CasellaDiTesto 18"/>
          <p:cNvSpPr txBox="1"/>
          <p:nvPr/>
        </p:nvSpPr>
        <p:spPr>
          <a:xfrm rot="16200000">
            <a:off x="158747" y="3073727"/>
            <a:ext cx="2880320" cy="369332"/>
          </a:xfrm>
          <a:prstGeom prst="rect">
            <a:avLst/>
          </a:prstGeom>
          <a:solidFill>
            <a:schemeClr val="bg1"/>
          </a:solidFill>
        </p:spPr>
        <p:txBody>
          <a:bodyPr wrap="square" rtlCol="0">
            <a:spAutoFit/>
          </a:bodyPr>
          <a:lstStyle/>
          <a:p>
            <a:r>
              <a:rPr lang="it-IT" b="1"/>
              <a:t>log Viscosity</a:t>
            </a:r>
          </a:p>
        </p:txBody>
      </p:sp>
      <p:sp>
        <p:nvSpPr>
          <p:cNvPr id="15" name="Rettangolo 14"/>
          <p:cNvSpPr/>
          <p:nvPr/>
        </p:nvSpPr>
        <p:spPr>
          <a:xfrm>
            <a:off x="3275856" y="1772816"/>
            <a:ext cx="1440160" cy="43204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6" name="Rettangolo 15"/>
          <p:cNvSpPr/>
          <p:nvPr/>
        </p:nvSpPr>
        <p:spPr>
          <a:xfrm>
            <a:off x="4572000" y="1844824"/>
            <a:ext cx="2664296" cy="42484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5" name="Connettore 2 4"/>
          <p:cNvCxnSpPr/>
          <p:nvPr/>
        </p:nvCxnSpPr>
        <p:spPr>
          <a:xfrm flipH="1" flipV="1">
            <a:off x="1547664" y="2132856"/>
            <a:ext cx="936104" cy="2880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CasellaDiTesto 7"/>
          <p:cNvSpPr txBox="1"/>
          <p:nvPr/>
        </p:nvSpPr>
        <p:spPr>
          <a:xfrm>
            <a:off x="467544" y="1700808"/>
            <a:ext cx="1547664" cy="646331"/>
          </a:xfrm>
          <a:prstGeom prst="rect">
            <a:avLst/>
          </a:prstGeom>
          <a:noFill/>
        </p:spPr>
        <p:txBody>
          <a:bodyPr wrap="square" rtlCol="0">
            <a:spAutoFit/>
          </a:bodyPr>
          <a:lstStyle/>
          <a:p>
            <a:r>
              <a:rPr lang="it-IT"/>
              <a:t>Zero Shear Viscosity</a:t>
            </a:r>
          </a:p>
        </p:txBody>
      </p:sp>
      <p:sp>
        <p:nvSpPr>
          <p:cNvPr id="17" name="Circular Arrow 23"/>
          <p:cNvSpPr/>
          <p:nvPr/>
        </p:nvSpPr>
        <p:spPr>
          <a:xfrm>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Oval 24"/>
          <p:cNvSpPr/>
          <p:nvPr/>
        </p:nvSpPr>
        <p:spPr>
          <a:xfrm>
            <a:off x="539552" y="5298513"/>
            <a:ext cx="432048" cy="43069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Circular Arrow 25"/>
          <p:cNvSpPr/>
          <p:nvPr/>
        </p:nvSpPr>
        <p:spPr>
          <a:xfrm rot="10800000">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54297662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2" presetClass="exit" presetSubtype="8" fill="hold" grpId="0" nodeType="clickEffect">
                                  <p:stCondLst>
                                    <p:cond delay="0"/>
                                  </p:stCondLst>
                                  <p:childTnLst>
                                    <p:animEffect transition="out" filter="wipe(left)">
                                      <p:cBhvr>
                                        <p:cTn id="17" dur="500"/>
                                        <p:tgtEl>
                                          <p:spTgt spid="16"/>
                                        </p:tgtEl>
                                      </p:cBhvr>
                                    </p:animEffect>
                                    <p:set>
                                      <p:cBhvr>
                                        <p:cTn id="18"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magine 14" descr="PCL90 ambient.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11560" y="1268760"/>
            <a:ext cx="7200800" cy="5699636"/>
          </a:xfrm>
          <a:prstGeom prst="rect">
            <a:avLst/>
          </a:prstGeom>
        </p:spPr>
      </p:pic>
      <p:sp>
        <p:nvSpPr>
          <p:cNvPr id="48131"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2"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3"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sellaDiTesto 13"/>
          <p:cNvSpPr txBox="1"/>
          <p:nvPr/>
        </p:nvSpPr>
        <p:spPr>
          <a:xfrm>
            <a:off x="6300192" y="1772816"/>
            <a:ext cx="1368152" cy="369332"/>
          </a:xfrm>
          <a:prstGeom prst="rect">
            <a:avLst/>
          </a:prstGeom>
          <a:noFill/>
        </p:spPr>
        <p:txBody>
          <a:bodyPr wrap="square" rtlCol="0">
            <a:spAutoFit/>
          </a:bodyPr>
          <a:lstStyle/>
          <a:p>
            <a:r>
              <a:rPr lang="it-IT"/>
              <a:t>80 °C</a:t>
            </a:r>
          </a:p>
        </p:txBody>
      </p:sp>
      <p:sp>
        <p:nvSpPr>
          <p:cNvPr id="12"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Viscosity of PCL 80 kDa: ambient pressure</a:t>
            </a:r>
            <a:endParaRPr lang="en-US" b="1" baseline="-25000">
              <a:latin typeface="Arial" charset="0"/>
              <a:ea typeface="ＭＳ Ｐゴシック" charset="0"/>
            </a:endParaRPr>
          </a:p>
        </p:txBody>
      </p:sp>
      <p:sp>
        <p:nvSpPr>
          <p:cNvPr id="17" name="CasellaDiTesto 16"/>
          <p:cNvSpPr txBox="1"/>
          <p:nvPr/>
        </p:nvSpPr>
        <p:spPr>
          <a:xfrm>
            <a:off x="3419872" y="6232830"/>
            <a:ext cx="2592288" cy="646331"/>
          </a:xfrm>
          <a:prstGeom prst="rect">
            <a:avLst/>
          </a:prstGeom>
          <a:solidFill>
            <a:srgbClr val="FFFFFF"/>
          </a:solidFill>
        </p:spPr>
        <p:txBody>
          <a:bodyPr wrap="square" rtlCol="0">
            <a:spAutoFit/>
          </a:bodyPr>
          <a:lstStyle/>
          <a:p>
            <a:r>
              <a:rPr lang="en-GB"/>
              <a:t>Shear Rate (s</a:t>
            </a:r>
            <a:r>
              <a:rPr lang="en-GB" baseline="30000"/>
              <a:t>-1</a:t>
            </a:r>
            <a:r>
              <a:rPr lang="en-GB"/>
              <a:t>)</a:t>
            </a:r>
          </a:p>
          <a:p>
            <a:endParaRPr lang="en-GB"/>
          </a:p>
        </p:txBody>
      </p:sp>
      <p:sp>
        <p:nvSpPr>
          <p:cNvPr id="18" name="CasellaDiTesto 17"/>
          <p:cNvSpPr txBox="1"/>
          <p:nvPr/>
        </p:nvSpPr>
        <p:spPr>
          <a:xfrm rot="16200000">
            <a:off x="-113166" y="3419872"/>
            <a:ext cx="1800200" cy="369332"/>
          </a:xfrm>
          <a:prstGeom prst="rect">
            <a:avLst/>
          </a:prstGeom>
          <a:solidFill>
            <a:srgbClr val="FFFFFF"/>
          </a:solidFill>
        </p:spPr>
        <p:txBody>
          <a:bodyPr wrap="square" rtlCol="0">
            <a:spAutoFit/>
          </a:bodyPr>
          <a:lstStyle/>
          <a:p>
            <a:r>
              <a:rPr lang="en-GB"/>
              <a:t>Viscosity (Pa.s)</a:t>
            </a:r>
          </a:p>
        </p:txBody>
      </p:sp>
      <p:sp>
        <p:nvSpPr>
          <p:cNvPr id="13"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
        <p:nvSpPr>
          <p:cNvPr id="16" name="Circular Arrow 23"/>
          <p:cNvSpPr/>
          <p:nvPr/>
        </p:nvSpPr>
        <p:spPr>
          <a:xfrm>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Oval 24"/>
          <p:cNvSpPr/>
          <p:nvPr/>
        </p:nvSpPr>
        <p:spPr>
          <a:xfrm>
            <a:off x="539552" y="5298513"/>
            <a:ext cx="432048" cy="43069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Circular Arrow 25"/>
          <p:cNvSpPr/>
          <p:nvPr/>
        </p:nvSpPr>
        <p:spPr>
          <a:xfrm rot="10800000">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90906121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Immagine 16" descr="PCL90 ambient and 120 bar.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43608" y="1196752"/>
            <a:ext cx="6768752" cy="5262617"/>
          </a:xfrm>
          <a:prstGeom prst="rect">
            <a:avLst/>
          </a:prstGeom>
        </p:spPr>
      </p:pic>
      <p:sp>
        <p:nvSpPr>
          <p:cNvPr id="48131"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2"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3"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ccia giù 3"/>
          <p:cNvSpPr/>
          <p:nvPr/>
        </p:nvSpPr>
        <p:spPr>
          <a:xfrm>
            <a:off x="7596336" y="2276872"/>
            <a:ext cx="720080" cy="316835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CasellaDiTesto 4"/>
          <p:cNvSpPr txBox="1"/>
          <p:nvPr/>
        </p:nvSpPr>
        <p:spPr>
          <a:xfrm>
            <a:off x="7812360" y="2348880"/>
            <a:ext cx="360040" cy="2308324"/>
          </a:xfrm>
          <a:prstGeom prst="rect">
            <a:avLst/>
          </a:prstGeom>
          <a:noFill/>
        </p:spPr>
        <p:txBody>
          <a:bodyPr wrap="square" rtlCol="0">
            <a:spAutoFit/>
          </a:bodyPr>
          <a:lstStyle/>
          <a:p>
            <a:r>
              <a:rPr lang="it-IT">
                <a:solidFill>
                  <a:schemeClr val="bg1"/>
                </a:solidFill>
              </a:rPr>
              <a:t>PRESSURE</a:t>
            </a:r>
          </a:p>
        </p:txBody>
      </p:sp>
      <p:sp>
        <p:nvSpPr>
          <p:cNvPr id="13" name="Titel 1"/>
          <p:cNvSpPr>
            <a:spLocks noGrp="1"/>
          </p:cNvSpPr>
          <p:nvPr>
            <p:ph type="ctrTitle"/>
          </p:nvPr>
        </p:nvSpPr>
        <p:spPr>
          <a:xfrm>
            <a:off x="539750" y="981075"/>
            <a:ext cx="8027988" cy="647700"/>
          </a:xfrm>
          <a:ln/>
        </p:spPr>
        <p:txBody>
          <a:bodyPr/>
          <a:lstStyle/>
          <a:p>
            <a:pPr algn="just"/>
            <a:r>
              <a:rPr lang="en-US" b="1">
                <a:latin typeface="Arial" charset="0"/>
                <a:ea typeface="ＭＳ Ｐゴシック" charset="0"/>
              </a:rPr>
              <a:t>Viscosity reduction under CO</a:t>
            </a:r>
            <a:r>
              <a:rPr lang="en-US" b="1" baseline="-25000">
                <a:latin typeface="Arial" charset="0"/>
                <a:ea typeface="ＭＳ Ｐゴシック" charset="0"/>
              </a:rPr>
              <a:t>2</a:t>
            </a:r>
            <a:r>
              <a:rPr lang="en-US" b="1">
                <a:latin typeface="Arial" charset="0"/>
                <a:ea typeface="ＭＳ Ｐゴシック" charset="0"/>
              </a:rPr>
              <a:t>: PCL 80 kDa</a:t>
            </a:r>
            <a:endParaRPr lang="en-US" b="1" baseline="-25000">
              <a:latin typeface="Arial" charset="0"/>
              <a:ea typeface="ＭＳ Ｐゴシック" charset="0"/>
            </a:endParaRPr>
          </a:p>
        </p:txBody>
      </p:sp>
      <p:sp>
        <p:nvSpPr>
          <p:cNvPr id="18" name="CasellaDiTesto 17"/>
          <p:cNvSpPr txBox="1"/>
          <p:nvPr/>
        </p:nvSpPr>
        <p:spPr>
          <a:xfrm>
            <a:off x="3419872" y="6309320"/>
            <a:ext cx="2592288" cy="646331"/>
          </a:xfrm>
          <a:prstGeom prst="rect">
            <a:avLst/>
          </a:prstGeom>
          <a:solidFill>
            <a:srgbClr val="FFFFFF"/>
          </a:solidFill>
        </p:spPr>
        <p:txBody>
          <a:bodyPr wrap="square" rtlCol="0">
            <a:spAutoFit/>
          </a:bodyPr>
          <a:lstStyle/>
          <a:p>
            <a:r>
              <a:rPr lang="en-GB"/>
              <a:t>Shear Rate (s</a:t>
            </a:r>
            <a:r>
              <a:rPr lang="en-GB" baseline="30000"/>
              <a:t>-1</a:t>
            </a:r>
            <a:r>
              <a:rPr lang="en-GB"/>
              <a:t>)</a:t>
            </a:r>
          </a:p>
          <a:p>
            <a:endParaRPr lang="en-GB"/>
          </a:p>
        </p:txBody>
      </p:sp>
      <p:sp>
        <p:nvSpPr>
          <p:cNvPr id="19" name="CasellaDiTesto 18"/>
          <p:cNvSpPr txBox="1"/>
          <p:nvPr/>
        </p:nvSpPr>
        <p:spPr>
          <a:xfrm rot="16200000">
            <a:off x="-113166" y="3496362"/>
            <a:ext cx="1800200" cy="369332"/>
          </a:xfrm>
          <a:prstGeom prst="rect">
            <a:avLst/>
          </a:prstGeom>
          <a:solidFill>
            <a:srgbClr val="FFFFFF"/>
          </a:solidFill>
        </p:spPr>
        <p:txBody>
          <a:bodyPr wrap="square" rtlCol="0">
            <a:spAutoFit/>
          </a:bodyPr>
          <a:lstStyle/>
          <a:p>
            <a:r>
              <a:rPr lang="en-GB"/>
              <a:t>Viscosity (Pa.s)</a:t>
            </a:r>
          </a:p>
        </p:txBody>
      </p:sp>
      <p:sp>
        <p:nvSpPr>
          <p:cNvPr id="12" name="CasellaDiTesto 1"/>
          <p:cNvSpPr txBox="1">
            <a:spLocks noChangeArrowheads="1"/>
          </p:cNvSpPr>
          <p:nvPr/>
        </p:nvSpPr>
        <p:spPr bwMode="auto">
          <a:xfrm>
            <a:off x="5724128" y="6527757"/>
            <a:ext cx="55737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400" dirty="0"/>
              <a:t>S. Curia </a:t>
            </a:r>
            <a:r>
              <a:rPr lang="it-IT" sz="1400" i="1" dirty="0"/>
              <a:t>et al.</a:t>
            </a:r>
            <a:r>
              <a:rPr lang="it-IT" sz="1400" dirty="0"/>
              <a:t>, </a:t>
            </a:r>
            <a:r>
              <a:rPr lang="it-IT" sz="1400" i="1" dirty="0"/>
              <a:t>Polymer</a:t>
            </a:r>
            <a:r>
              <a:rPr lang="it-IT" sz="1400" dirty="0"/>
              <a:t>, </a:t>
            </a:r>
            <a:r>
              <a:rPr lang="it-IT" sz="1400" b="1" dirty="0"/>
              <a:t>2015</a:t>
            </a:r>
            <a:r>
              <a:rPr lang="it-IT" sz="1400" dirty="0"/>
              <a:t>, in press</a:t>
            </a:r>
            <a:r>
              <a:rPr lang="it-IT" sz="1400" b="1" dirty="0"/>
              <a:t>  </a:t>
            </a:r>
          </a:p>
        </p:txBody>
      </p:sp>
    </p:spTree>
    <p:extLst>
      <p:ext uri="{BB962C8B-B14F-4D97-AF65-F5344CB8AC3E}">
        <p14:creationId xmlns:p14="http://schemas.microsoft.com/office/powerpoint/2010/main" val="55711829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magine 18" descr="PCL80 CO2.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11560" y="1268760"/>
            <a:ext cx="7200800" cy="6034223"/>
          </a:xfrm>
          <a:prstGeom prst="rect">
            <a:avLst/>
          </a:prstGeom>
        </p:spPr>
      </p:pic>
      <p:sp>
        <p:nvSpPr>
          <p:cNvPr id="48131"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2"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3"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ccia giù 3"/>
          <p:cNvSpPr/>
          <p:nvPr/>
        </p:nvSpPr>
        <p:spPr>
          <a:xfrm>
            <a:off x="7596336" y="2276872"/>
            <a:ext cx="720080" cy="316835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CasellaDiTesto 4"/>
          <p:cNvSpPr txBox="1"/>
          <p:nvPr/>
        </p:nvSpPr>
        <p:spPr>
          <a:xfrm>
            <a:off x="7812360" y="2348880"/>
            <a:ext cx="360040" cy="2308324"/>
          </a:xfrm>
          <a:prstGeom prst="rect">
            <a:avLst/>
          </a:prstGeom>
          <a:noFill/>
        </p:spPr>
        <p:txBody>
          <a:bodyPr wrap="square" rtlCol="0">
            <a:spAutoFit/>
          </a:bodyPr>
          <a:lstStyle/>
          <a:p>
            <a:r>
              <a:rPr lang="it-IT">
                <a:solidFill>
                  <a:schemeClr val="bg1"/>
                </a:solidFill>
              </a:rPr>
              <a:t>PRESSURE</a:t>
            </a:r>
          </a:p>
        </p:txBody>
      </p:sp>
      <p:sp>
        <p:nvSpPr>
          <p:cNvPr id="13"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Viscosity reduction under CO</a:t>
            </a:r>
            <a:r>
              <a:rPr lang="en-US" b="1" baseline="-25000">
                <a:latin typeface="Arial" charset="0"/>
                <a:ea typeface="ＭＳ Ｐゴシック" charset="0"/>
              </a:rPr>
              <a:t>2</a:t>
            </a:r>
            <a:r>
              <a:rPr lang="en-US" b="1">
                <a:latin typeface="Arial" charset="0"/>
                <a:ea typeface="ＭＳ Ｐゴシック" charset="0"/>
              </a:rPr>
              <a:t>: PCL 80 kDa</a:t>
            </a:r>
            <a:endParaRPr lang="en-US" b="1" baseline="-25000">
              <a:latin typeface="Arial" charset="0"/>
              <a:ea typeface="ＭＳ Ｐゴシック" charset="0"/>
            </a:endParaRPr>
          </a:p>
        </p:txBody>
      </p:sp>
      <p:sp>
        <p:nvSpPr>
          <p:cNvPr id="16" name="CasellaDiTesto 15"/>
          <p:cNvSpPr txBox="1"/>
          <p:nvPr/>
        </p:nvSpPr>
        <p:spPr>
          <a:xfrm>
            <a:off x="6300192" y="1772816"/>
            <a:ext cx="1368152" cy="369332"/>
          </a:xfrm>
          <a:prstGeom prst="rect">
            <a:avLst/>
          </a:prstGeom>
          <a:noFill/>
        </p:spPr>
        <p:txBody>
          <a:bodyPr wrap="square" rtlCol="0">
            <a:spAutoFit/>
          </a:bodyPr>
          <a:lstStyle/>
          <a:p>
            <a:r>
              <a:rPr lang="it-IT"/>
              <a:t>80 </a:t>
            </a:r>
            <a:r>
              <a:rPr lang="it-IT" baseline="30000"/>
              <a:t>o</a:t>
            </a:r>
            <a:r>
              <a:rPr lang="it-IT"/>
              <a:t>C</a:t>
            </a:r>
          </a:p>
        </p:txBody>
      </p:sp>
      <p:sp>
        <p:nvSpPr>
          <p:cNvPr id="17" name="Esplosione 1 16"/>
          <p:cNvSpPr/>
          <p:nvPr/>
        </p:nvSpPr>
        <p:spPr>
          <a:xfrm>
            <a:off x="3203848" y="4077072"/>
            <a:ext cx="2088232" cy="1584176"/>
          </a:xfrm>
          <a:prstGeom prst="irregularSeal1">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8" name="CasellaDiTesto 17"/>
          <p:cNvSpPr txBox="1"/>
          <p:nvPr/>
        </p:nvSpPr>
        <p:spPr>
          <a:xfrm>
            <a:off x="3851920" y="4581128"/>
            <a:ext cx="1440160" cy="523220"/>
          </a:xfrm>
          <a:prstGeom prst="rect">
            <a:avLst/>
          </a:prstGeom>
          <a:noFill/>
        </p:spPr>
        <p:txBody>
          <a:bodyPr wrap="square" rtlCol="0">
            <a:spAutoFit/>
          </a:bodyPr>
          <a:lstStyle/>
          <a:p>
            <a:r>
              <a:rPr lang="it-IT" sz="2800" b="1">
                <a:solidFill>
                  <a:srgbClr val="FF0000"/>
                </a:solidFill>
              </a:rPr>
              <a:t>95%</a:t>
            </a:r>
          </a:p>
        </p:txBody>
      </p:sp>
      <p:sp>
        <p:nvSpPr>
          <p:cNvPr id="8" name="CasellaDiTesto 7"/>
          <p:cNvSpPr txBox="1"/>
          <p:nvPr/>
        </p:nvSpPr>
        <p:spPr>
          <a:xfrm>
            <a:off x="3419872" y="6309320"/>
            <a:ext cx="2592288" cy="646331"/>
          </a:xfrm>
          <a:prstGeom prst="rect">
            <a:avLst/>
          </a:prstGeom>
          <a:solidFill>
            <a:srgbClr val="FFFFFF"/>
          </a:solidFill>
        </p:spPr>
        <p:txBody>
          <a:bodyPr wrap="square" rtlCol="0">
            <a:spAutoFit/>
          </a:bodyPr>
          <a:lstStyle/>
          <a:p>
            <a:r>
              <a:rPr lang="en-GB"/>
              <a:t>Shear Rate (s</a:t>
            </a:r>
            <a:r>
              <a:rPr lang="en-GB" baseline="30000"/>
              <a:t>-1</a:t>
            </a:r>
            <a:r>
              <a:rPr lang="en-GB"/>
              <a:t>)</a:t>
            </a:r>
          </a:p>
          <a:p>
            <a:endParaRPr lang="en-GB"/>
          </a:p>
        </p:txBody>
      </p:sp>
      <p:sp>
        <p:nvSpPr>
          <p:cNvPr id="9" name="CasellaDiTesto 8"/>
          <p:cNvSpPr txBox="1"/>
          <p:nvPr/>
        </p:nvSpPr>
        <p:spPr>
          <a:xfrm rot="16200000">
            <a:off x="-113166" y="3496362"/>
            <a:ext cx="1800200" cy="369332"/>
          </a:xfrm>
          <a:prstGeom prst="rect">
            <a:avLst/>
          </a:prstGeom>
          <a:solidFill>
            <a:srgbClr val="FFFFFF"/>
          </a:solidFill>
        </p:spPr>
        <p:txBody>
          <a:bodyPr wrap="square" rtlCol="0">
            <a:spAutoFit/>
          </a:bodyPr>
          <a:lstStyle/>
          <a:p>
            <a:r>
              <a:rPr lang="en-GB"/>
              <a:t>Viscosity (Pa.s)</a:t>
            </a:r>
          </a:p>
        </p:txBody>
      </p:sp>
      <p:pic>
        <p:nvPicPr>
          <p:cNvPr id="20" name="Immagine 19"/>
          <p:cNvPicPr>
            <a:picLocks noChangeAspect="1"/>
          </p:cNvPicPr>
          <p:nvPr/>
        </p:nvPicPr>
        <p:blipFill>
          <a:blip r:embed="rId5"/>
          <a:stretch>
            <a:fillRect/>
          </a:stretch>
        </p:blipFill>
        <p:spPr>
          <a:xfrm>
            <a:off x="179512" y="6381328"/>
            <a:ext cx="501616" cy="332532"/>
          </a:xfrm>
          <a:prstGeom prst="rect">
            <a:avLst/>
          </a:prstGeom>
        </p:spPr>
      </p:pic>
      <p:sp>
        <p:nvSpPr>
          <p:cNvPr id="22" name="Rettangolo 21"/>
          <p:cNvSpPr/>
          <p:nvPr/>
        </p:nvSpPr>
        <p:spPr>
          <a:xfrm>
            <a:off x="1979712" y="3573016"/>
            <a:ext cx="432048" cy="158417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3" name="Rettangolo 22"/>
          <p:cNvSpPr/>
          <p:nvPr/>
        </p:nvSpPr>
        <p:spPr>
          <a:xfrm>
            <a:off x="2339752" y="3933056"/>
            <a:ext cx="432048" cy="158417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Circular Arrow 23"/>
          <p:cNvSpPr/>
          <p:nvPr/>
        </p:nvSpPr>
        <p:spPr>
          <a:xfrm>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Oval 24"/>
          <p:cNvSpPr/>
          <p:nvPr/>
        </p:nvSpPr>
        <p:spPr>
          <a:xfrm>
            <a:off x="539552" y="5298513"/>
            <a:ext cx="432048" cy="43069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Circular Arrow 25"/>
          <p:cNvSpPr/>
          <p:nvPr/>
        </p:nvSpPr>
        <p:spPr>
          <a:xfrm rot="10800000">
            <a:off x="323726" y="5081814"/>
            <a:ext cx="864096" cy="864096"/>
          </a:xfrm>
          <a:prstGeom prst="circular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7"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Tree>
    <p:extLst>
      <p:ext uri="{BB962C8B-B14F-4D97-AF65-F5344CB8AC3E}">
        <p14:creationId xmlns:p14="http://schemas.microsoft.com/office/powerpoint/2010/main" val="237145396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magine 1" descr="Zero shear eta vs Pressure no N2 pcl80 only.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9552" y="1484784"/>
            <a:ext cx="7560840" cy="5263797"/>
          </a:xfrm>
          <a:prstGeom prst="rect">
            <a:avLst/>
          </a:prstGeom>
        </p:spPr>
      </p:pic>
      <p:sp>
        <p:nvSpPr>
          <p:cNvPr id="48131"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2"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3"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el 1"/>
          <p:cNvSpPr>
            <a:spLocks noGrp="1"/>
          </p:cNvSpPr>
          <p:nvPr>
            <p:ph type="ctrTitle"/>
          </p:nvPr>
        </p:nvSpPr>
        <p:spPr>
          <a:xfrm>
            <a:off x="611560" y="476672"/>
            <a:ext cx="8027988" cy="647700"/>
          </a:xfrm>
          <a:ln/>
        </p:spPr>
        <p:txBody>
          <a:bodyPr/>
          <a:lstStyle/>
          <a:p>
            <a:pPr algn="just"/>
            <a:r>
              <a:rPr lang="en-US" b="1" dirty="0">
                <a:latin typeface="Arial" charset="0"/>
                <a:ea typeface="ＭＳ Ｐゴシック" charset="0"/>
              </a:rPr>
              <a:t>Viscosity </a:t>
            </a:r>
            <a:r>
              <a:rPr lang="en-US" b="1" i="1" dirty="0" smtClean="0">
                <a:latin typeface="Arial" charset="0"/>
                <a:ea typeface="ＭＳ Ｐゴシック" charset="0"/>
              </a:rPr>
              <a:t>vs</a:t>
            </a:r>
            <a:r>
              <a:rPr lang="en-US" b="1" dirty="0" smtClean="0">
                <a:latin typeface="Arial" charset="0"/>
                <a:ea typeface="ＭＳ Ｐゴシック" charset="0"/>
              </a:rPr>
              <a:t> pressure</a:t>
            </a:r>
            <a:endParaRPr lang="en-US" b="1" baseline="-25000" dirty="0">
              <a:latin typeface="Arial" charset="0"/>
              <a:ea typeface="ＭＳ Ｐゴシック" charset="0"/>
            </a:endParaRPr>
          </a:p>
        </p:txBody>
      </p:sp>
      <p:sp>
        <p:nvSpPr>
          <p:cNvPr id="10" name="CasellaDiTesto 9"/>
          <p:cNvSpPr txBox="1"/>
          <p:nvPr/>
        </p:nvSpPr>
        <p:spPr>
          <a:xfrm>
            <a:off x="6300192" y="1772816"/>
            <a:ext cx="1368152" cy="369332"/>
          </a:xfrm>
          <a:prstGeom prst="rect">
            <a:avLst/>
          </a:prstGeom>
          <a:noFill/>
        </p:spPr>
        <p:txBody>
          <a:bodyPr wrap="square" rtlCol="0">
            <a:spAutoFit/>
          </a:bodyPr>
          <a:lstStyle/>
          <a:p>
            <a:r>
              <a:rPr lang="it-IT"/>
              <a:t>80 </a:t>
            </a:r>
            <a:r>
              <a:rPr lang="it-IT" baseline="30000"/>
              <a:t>o</a:t>
            </a:r>
            <a:r>
              <a:rPr lang="it-IT"/>
              <a:t>C</a:t>
            </a:r>
          </a:p>
        </p:txBody>
      </p:sp>
      <p:sp>
        <p:nvSpPr>
          <p:cNvPr id="4" name="Figura a mano libera 3"/>
          <p:cNvSpPr/>
          <p:nvPr/>
        </p:nvSpPr>
        <p:spPr>
          <a:xfrm>
            <a:off x="1783256" y="1858910"/>
            <a:ext cx="5234307" cy="1232562"/>
          </a:xfrm>
          <a:custGeom>
            <a:avLst/>
            <a:gdLst>
              <a:gd name="connsiteX0" fmla="*/ 0 w 5234307"/>
              <a:gd name="connsiteY0" fmla="*/ 1104 h 1232562"/>
              <a:gd name="connsiteX1" fmla="*/ 1026335 w 5234307"/>
              <a:gd name="connsiteY1" fmla="*/ 26759 h 1232562"/>
              <a:gd name="connsiteX2" fmla="*/ 2052670 w 5234307"/>
              <a:gd name="connsiteY2" fmla="*/ 180692 h 1232562"/>
              <a:gd name="connsiteX3" fmla="*/ 3117492 w 5234307"/>
              <a:gd name="connsiteY3" fmla="*/ 488556 h 1232562"/>
              <a:gd name="connsiteX4" fmla="*/ 4156656 w 5234307"/>
              <a:gd name="connsiteY4" fmla="*/ 1052974 h 1232562"/>
              <a:gd name="connsiteX5" fmla="*/ 5234307 w 5234307"/>
              <a:gd name="connsiteY5" fmla="*/ 1232562 h 1232562"/>
              <a:gd name="connsiteX6" fmla="*/ 5234307 w 5234307"/>
              <a:gd name="connsiteY6" fmla="*/ 1232562 h 1232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4307" h="1232562">
                <a:moveTo>
                  <a:pt x="0" y="1104"/>
                </a:moveTo>
                <a:cubicBezTo>
                  <a:pt x="342111" y="-1034"/>
                  <a:pt x="684223" y="-3172"/>
                  <a:pt x="1026335" y="26759"/>
                </a:cubicBezTo>
                <a:cubicBezTo>
                  <a:pt x="1368447" y="56690"/>
                  <a:pt x="1704144" y="103726"/>
                  <a:pt x="2052670" y="180692"/>
                </a:cubicBezTo>
                <a:cubicBezTo>
                  <a:pt x="2401196" y="257658"/>
                  <a:pt x="2766828" y="343176"/>
                  <a:pt x="3117492" y="488556"/>
                </a:cubicBezTo>
                <a:cubicBezTo>
                  <a:pt x="3468156" y="633936"/>
                  <a:pt x="3803854" y="928973"/>
                  <a:pt x="4156656" y="1052974"/>
                </a:cubicBezTo>
                <a:cubicBezTo>
                  <a:pt x="4509458" y="1176975"/>
                  <a:pt x="5234307" y="1232562"/>
                  <a:pt x="5234307" y="1232562"/>
                </a:cubicBezTo>
                <a:lnTo>
                  <a:pt x="5234307" y="1232562"/>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8" name="CasellaDiTesto 17"/>
          <p:cNvSpPr txBox="1"/>
          <p:nvPr/>
        </p:nvSpPr>
        <p:spPr>
          <a:xfrm>
            <a:off x="3707904" y="6453336"/>
            <a:ext cx="2592288" cy="646331"/>
          </a:xfrm>
          <a:prstGeom prst="rect">
            <a:avLst/>
          </a:prstGeom>
          <a:solidFill>
            <a:srgbClr val="FFFFFF"/>
          </a:solidFill>
        </p:spPr>
        <p:txBody>
          <a:bodyPr wrap="square" rtlCol="0">
            <a:spAutoFit/>
          </a:bodyPr>
          <a:lstStyle/>
          <a:p>
            <a:r>
              <a:rPr lang="en-GB"/>
              <a:t>Pressure (bar)</a:t>
            </a:r>
          </a:p>
          <a:p>
            <a:endParaRPr lang="en-GB"/>
          </a:p>
        </p:txBody>
      </p:sp>
      <p:sp>
        <p:nvSpPr>
          <p:cNvPr id="19" name="CasellaDiTesto 18"/>
          <p:cNvSpPr txBox="1"/>
          <p:nvPr/>
        </p:nvSpPr>
        <p:spPr>
          <a:xfrm rot="16200000">
            <a:off x="-869249" y="3532364"/>
            <a:ext cx="3312368" cy="369332"/>
          </a:xfrm>
          <a:prstGeom prst="rect">
            <a:avLst/>
          </a:prstGeom>
          <a:solidFill>
            <a:srgbClr val="FFFFFF"/>
          </a:solidFill>
        </p:spPr>
        <p:txBody>
          <a:bodyPr wrap="square" rtlCol="0">
            <a:spAutoFit/>
          </a:bodyPr>
          <a:lstStyle/>
          <a:p>
            <a:r>
              <a:rPr lang="en-GB"/>
              <a:t>Zero Shear Viscosity (Pa.s)</a:t>
            </a:r>
          </a:p>
        </p:txBody>
      </p:sp>
      <p:pic>
        <p:nvPicPr>
          <p:cNvPr id="20" name="Immagine 19"/>
          <p:cNvPicPr>
            <a:picLocks noChangeAspect="1"/>
          </p:cNvPicPr>
          <p:nvPr/>
        </p:nvPicPr>
        <p:blipFill>
          <a:blip r:embed="rId5"/>
          <a:stretch>
            <a:fillRect/>
          </a:stretch>
        </p:blipFill>
        <p:spPr>
          <a:xfrm>
            <a:off x="179512" y="6381328"/>
            <a:ext cx="501616" cy="332532"/>
          </a:xfrm>
          <a:prstGeom prst="rect">
            <a:avLst/>
          </a:prstGeom>
        </p:spPr>
      </p:pic>
      <p:sp>
        <p:nvSpPr>
          <p:cNvPr id="23" name="CasellaDiTesto 22"/>
          <p:cNvSpPr txBox="1"/>
          <p:nvPr/>
        </p:nvSpPr>
        <p:spPr>
          <a:xfrm>
            <a:off x="1835696" y="1866310"/>
            <a:ext cx="936104" cy="338554"/>
          </a:xfrm>
          <a:prstGeom prst="rect">
            <a:avLst/>
          </a:prstGeom>
          <a:noFill/>
        </p:spPr>
        <p:txBody>
          <a:bodyPr wrap="square" rtlCol="0">
            <a:spAutoFit/>
          </a:bodyPr>
          <a:lstStyle/>
          <a:p>
            <a:r>
              <a:rPr lang="en-GB" sz="1600"/>
              <a:t>PCL80</a:t>
            </a:r>
          </a:p>
        </p:txBody>
      </p:sp>
      <p:sp>
        <p:nvSpPr>
          <p:cNvPr id="24" name="CasellaDiTesto 23"/>
          <p:cNvSpPr txBox="1"/>
          <p:nvPr/>
        </p:nvSpPr>
        <p:spPr>
          <a:xfrm>
            <a:off x="6876256" y="2780928"/>
            <a:ext cx="936104" cy="338554"/>
          </a:xfrm>
          <a:prstGeom prst="rect">
            <a:avLst/>
          </a:prstGeom>
          <a:noFill/>
        </p:spPr>
        <p:txBody>
          <a:bodyPr wrap="square" rtlCol="0">
            <a:spAutoFit/>
          </a:bodyPr>
          <a:lstStyle/>
          <a:p>
            <a:r>
              <a:rPr lang="en-GB" sz="1600"/>
              <a:t>CO</a:t>
            </a:r>
            <a:r>
              <a:rPr lang="en-GB" sz="1600" baseline="-25000"/>
              <a:t>2</a:t>
            </a:r>
          </a:p>
        </p:txBody>
      </p:sp>
      <p:sp>
        <p:nvSpPr>
          <p:cNvPr id="3" name="Rettangolo 2"/>
          <p:cNvSpPr/>
          <p:nvPr/>
        </p:nvSpPr>
        <p:spPr>
          <a:xfrm>
            <a:off x="2843808" y="3717032"/>
            <a:ext cx="4272323" cy="461665"/>
          </a:xfrm>
          <a:prstGeom prst="rect">
            <a:avLst/>
          </a:prstGeom>
        </p:spPr>
        <p:txBody>
          <a:bodyPr wrap="none">
            <a:spAutoFit/>
          </a:bodyPr>
          <a:lstStyle/>
          <a:p>
            <a:r>
              <a:rPr lang="en-US" sz="2400" b="1" dirty="0">
                <a:solidFill>
                  <a:schemeClr val="bg2">
                    <a:lumMod val="75000"/>
                  </a:schemeClr>
                </a:solidFill>
              </a:rPr>
              <a:t>Q: can we use another gas?</a:t>
            </a:r>
            <a:endParaRPr lang="en-GB" sz="2400">
              <a:solidFill>
                <a:schemeClr val="bg2">
                  <a:lumMod val="75000"/>
                </a:schemeClr>
              </a:solidFill>
            </a:endParaRPr>
          </a:p>
        </p:txBody>
      </p:sp>
      <p:sp>
        <p:nvSpPr>
          <p:cNvPr id="21"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Tree>
    <p:extLst>
      <p:ext uri="{BB962C8B-B14F-4D97-AF65-F5344CB8AC3E}">
        <p14:creationId xmlns:p14="http://schemas.microsoft.com/office/powerpoint/2010/main" val="29114228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magine 4" descr="Zero shear eta vs Pressure CO2 PCL80 only.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9552" y="1196752"/>
            <a:ext cx="7560000" cy="5576126"/>
          </a:xfrm>
          <a:prstGeom prst="rect">
            <a:avLst/>
          </a:prstGeom>
        </p:spPr>
      </p:pic>
      <p:sp>
        <p:nvSpPr>
          <p:cNvPr id="48131"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2"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3"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sellaDiTesto 9"/>
          <p:cNvSpPr txBox="1"/>
          <p:nvPr/>
        </p:nvSpPr>
        <p:spPr>
          <a:xfrm>
            <a:off x="6300192" y="1772816"/>
            <a:ext cx="1368152" cy="369332"/>
          </a:xfrm>
          <a:prstGeom prst="rect">
            <a:avLst/>
          </a:prstGeom>
          <a:noFill/>
        </p:spPr>
        <p:txBody>
          <a:bodyPr wrap="square" rtlCol="0">
            <a:spAutoFit/>
          </a:bodyPr>
          <a:lstStyle/>
          <a:p>
            <a:r>
              <a:rPr lang="it-IT"/>
              <a:t>80 </a:t>
            </a:r>
            <a:r>
              <a:rPr lang="it-IT" baseline="30000"/>
              <a:t>o</a:t>
            </a:r>
            <a:r>
              <a:rPr lang="it-IT"/>
              <a:t>C</a:t>
            </a:r>
          </a:p>
        </p:txBody>
      </p:sp>
      <p:sp>
        <p:nvSpPr>
          <p:cNvPr id="4" name="Figura a mano libera 3"/>
          <p:cNvSpPr/>
          <p:nvPr/>
        </p:nvSpPr>
        <p:spPr>
          <a:xfrm>
            <a:off x="1783256" y="1858910"/>
            <a:ext cx="5234307" cy="1232562"/>
          </a:xfrm>
          <a:custGeom>
            <a:avLst/>
            <a:gdLst>
              <a:gd name="connsiteX0" fmla="*/ 0 w 5234307"/>
              <a:gd name="connsiteY0" fmla="*/ 1104 h 1232562"/>
              <a:gd name="connsiteX1" fmla="*/ 1026335 w 5234307"/>
              <a:gd name="connsiteY1" fmla="*/ 26759 h 1232562"/>
              <a:gd name="connsiteX2" fmla="*/ 2052670 w 5234307"/>
              <a:gd name="connsiteY2" fmla="*/ 180692 h 1232562"/>
              <a:gd name="connsiteX3" fmla="*/ 3117492 w 5234307"/>
              <a:gd name="connsiteY3" fmla="*/ 488556 h 1232562"/>
              <a:gd name="connsiteX4" fmla="*/ 4156656 w 5234307"/>
              <a:gd name="connsiteY4" fmla="*/ 1052974 h 1232562"/>
              <a:gd name="connsiteX5" fmla="*/ 5234307 w 5234307"/>
              <a:gd name="connsiteY5" fmla="*/ 1232562 h 1232562"/>
              <a:gd name="connsiteX6" fmla="*/ 5234307 w 5234307"/>
              <a:gd name="connsiteY6" fmla="*/ 1232562 h 1232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4307" h="1232562">
                <a:moveTo>
                  <a:pt x="0" y="1104"/>
                </a:moveTo>
                <a:cubicBezTo>
                  <a:pt x="342111" y="-1034"/>
                  <a:pt x="684223" y="-3172"/>
                  <a:pt x="1026335" y="26759"/>
                </a:cubicBezTo>
                <a:cubicBezTo>
                  <a:pt x="1368447" y="56690"/>
                  <a:pt x="1704144" y="103726"/>
                  <a:pt x="2052670" y="180692"/>
                </a:cubicBezTo>
                <a:cubicBezTo>
                  <a:pt x="2401196" y="257658"/>
                  <a:pt x="2766828" y="343176"/>
                  <a:pt x="3117492" y="488556"/>
                </a:cubicBezTo>
                <a:cubicBezTo>
                  <a:pt x="3468156" y="633936"/>
                  <a:pt x="3803854" y="928973"/>
                  <a:pt x="4156656" y="1052974"/>
                </a:cubicBezTo>
                <a:cubicBezTo>
                  <a:pt x="4509458" y="1176975"/>
                  <a:pt x="5234307" y="1232562"/>
                  <a:pt x="5234307" y="1232562"/>
                </a:cubicBezTo>
                <a:lnTo>
                  <a:pt x="5234307" y="1232562"/>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8" name="CasellaDiTesto 17"/>
          <p:cNvSpPr txBox="1"/>
          <p:nvPr/>
        </p:nvSpPr>
        <p:spPr>
          <a:xfrm>
            <a:off x="3707904" y="6453336"/>
            <a:ext cx="2592288" cy="646331"/>
          </a:xfrm>
          <a:prstGeom prst="rect">
            <a:avLst/>
          </a:prstGeom>
          <a:solidFill>
            <a:srgbClr val="FFFFFF"/>
          </a:solidFill>
        </p:spPr>
        <p:txBody>
          <a:bodyPr wrap="square" rtlCol="0">
            <a:spAutoFit/>
          </a:bodyPr>
          <a:lstStyle/>
          <a:p>
            <a:r>
              <a:rPr lang="en-GB"/>
              <a:t>Pressure (bar)</a:t>
            </a:r>
          </a:p>
          <a:p>
            <a:endParaRPr lang="en-GB"/>
          </a:p>
        </p:txBody>
      </p:sp>
      <p:sp>
        <p:nvSpPr>
          <p:cNvPr id="19" name="CasellaDiTesto 18"/>
          <p:cNvSpPr txBox="1"/>
          <p:nvPr/>
        </p:nvSpPr>
        <p:spPr>
          <a:xfrm rot="16200000">
            <a:off x="-869249" y="3532364"/>
            <a:ext cx="3312368" cy="369332"/>
          </a:xfrm>
          <a:prstGeom prst="rect">
            <a:avLst/>
          </a:prstGeom>
          <a:solidFill>
            <a:srgbClr val="FFFFFF"/>
          </a:solidFill>
        </p:spPr>
        <p:txBody>
          <a:bodyPr wrap="square" rtlCol="0">
            <a:spAutoFit/>
          </a:bodyPr>
          <a:lstStyle/>
          <a:p>
            <a:r>
              <a:rPr lang="en-GB"/>
              <a:t>Zero Shear Viscosity (Pa.s)</a:t>
            </a:r>
          </a:p>
        </p:txBody>
      </p:sp>
      <p:pic>
        <p:nvPicPr>
          <p:cNvPr id="20" name="Immagine 19"/>
          <p:cNvPicPr>
            <a:picLocks noChangeAspect="1"/>
          </p:cNvPicPr>
          <p:nvPr/>
        </p:nvPicPr>
        <p:blipFill>
          <a:blip r:embed="rId5"/>
          <a:stretch>
            <a:fillRect/>
          </a:stretch>
        </p:blipFill>
        <p:spPr>
          <a:xfrm>
            <a:off x="179512" y="6381328"/>
            <a:ext cx="501616" cy="332532"/>
          </a:xfrm>
          <a:prstGeom prst="rect">
            <a:avLst/>
          </a:prstGeom>
        </p:spPr>
      </p:pic>
      <p:sp>
        <p:nvSpPr>
          <p:cNvPr id="23" name="CasellaDiTesto 22"/>
          <p:cNvSpPr txBox="1"/>
          <p:nvPr/>
        </p:nvSpPr>
        <p:spPr>
          <a:xfrm>
            <a:off x="1835696" y="1866310"/>
            <a:ext cx="936104" cy="338554"/>
          </a:xfrm>
          <a:prstGeom prst="rect">
            <a:avLst/>
          </a:prstGeom>
          <a:noFill/>
        </p:spPr>
        <p:txBody>
          <a:bodyPr wrap="square" rtlCol="0">
            <a:spAutoFit/>
          </a:bodyPr>
          <a:lstStyle/>
          <a:p>
            <a:r>
              <a:rPr lang="en-GB" sz="1600"/>
              <a:t>PCL80</a:t>
            </a:r>
          </a:p>
        </p:txBody>
      </p:sp>
      <p:sp>
        <p:nvSpPr>
          <p:cNvPr id="17" name="Titel 1"/>
          <p:cNvSpPr txBox="1">
            <a:spLocks/>
          </p:cNvSpPr>
          <p:nvPr/>
        </p:nvSpPr>
        <p:spPr bwMode="auto">
          <a:xfrm>
            <a:off x="539552" y="476672"/>
            <a:ext cx="8027988" cy="6477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none" lIns="0" tIns="0" rIns="0" bIns="0" numCol="1" anchor="t" anchorCtr="0" compatLnSpc="1">
            <a:prstTxWarp prst="textNoShape">
              <a:avLst/>
            </a:prstTxWarp>
            <a:noAutofit/>
          </a:bodyPr>
          <a:lstStyle>
            <a:lvl1pPr algn="l" rtl="0" eaLnBrk="1" fontAlgn="base" hangingPunct="1">
              <a:spcBef>
                <a:spcPct val="0"/>
              </a:spcBef>
              <a:spcAft>
                <a:spcPct val="0"/>
              </a:spcAft>
              <a:defRPr lang="de-CH" sz="2400" kern="1200" dirty="0" smtClean="0">
                <a:solidFill>
                  <a:schemeClr val="bg2"/>
                </a:solidFill>
                <a:latin typeface="Arial" pitchFamily="34" charset="0"/>
                <a:ea typeface="+mj-ea"/>
                <a:cs typeface="Arial" pitchFamily="34" charset="0"/>
              </a:defRPr>
            </a:lvl1pPr>
            <a:lvl2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2pPr>
            <a:lvl3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3pPr>
            <a:lvl4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4pPr>
            <a:lvl5pPr algn="l" rtl="0" eaLnBrk="0" fontAlgn="base" hangingPunct="0">
              <a:spcBef>
                <a:spcPct val="0"/>
              </a:spcBef>
              <a:spcAft>
                <a:spcPct val="0"/>
              </a:spcAft>
              <a:defRPr sz="3100">
                <a:solidFill>
                  <a:schemeClr val="bg2"/>
                </a:solidFill>
                <a:latin typeface="Arial" pitchFamily="34" charset="0"/>
                <a:ea typeface="ＭＳ Ｐゴシック" charset="0"/>
                <a:cs typeface="Arial"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just"/>
            <a:r>
              <a:rPr lang="en-US" b="1" dirty="0">
                <a:latin typeface="Arial" charset="0"/>
                <a:ea typeface="ＭＳ Ｐゴシック" charset="0"/>
              </a:rPr>
              <a:t>CO</a:t>
            </a:r>
            <a:r>
              <a:rPr lang="en-US" b="1" baseline="-25000" dirty="0">
                <a:latin typeface="Arial" charset="0"/>
                <a:ea typeface="ＭＳ Ｐゴシック" charset="0"/>
              </a:rPr>
              <a:t>2</a:t>
            </a:r>
            <a:r>
              <a:rPr lang="en-US" b="1" dirty="0">
                <a:latin typeface="Arial" charset="0"/>
                <a:ea typeface="ＭＳ Ｐゴシック" charset="0"/>
              </a:rPr>
              <a:t> </a:t>
            </a:r>
            <a:r>
              <a:rPr lang="en-US" b="1" i="1" dirty="0">
                <a:latin typeface="Arial" charset="0"/>
                <a:ea typeface="ＭＳ Ｐゴシック" charset="0"/>
              </a:rPr>
              <a:t>vs</a:t>
            </a:r>
            <a:r>
              <a:rPr lang="en-US" b="1" dirty="0">
                <a:latin typeface="Arial" charset="0"/>
                <a:ea typeface="ＭＳ Ｐゴシック" charset="0"/>
              </a:rPr>
              <a:t> N</a:t>
            </a:r>
            <a:r>
              <a:rPr lang="en-US" b="1" baseline="-25000" dirty="0">
                <a:latin typeface="Arial" charset="0"/>
                <a:ea typeface="ＭＳ Ｐゴシック" charset="0"/>
              </a:rPr>
              <a:t>2</a:t>
            </a:r>
          </a:p>
        </p:txBody>
      </p:sp>
      <p:sp>
        <p:nvSpPr>
          <p:cNvPr id="21" name="CasellaDiTesto 20"/>
          <p:cNvSpPr txBox="1"/>
          <p:nvPr/>
        </p:nvSpPr>
        <p:spPr>
          <a:xfrm>
            <a:off x="4932040" y="1650286"/>
            <a:ext cx="936104" cy="338554"/>
          </a:xfrm>
          <a:prstGeom prst="rect">
            <a:avLst/>
          </a:prstGeom>
          <a:noFill/>
        </p:spPr>
        <p:txBody>
          <a:bodyPr wrap="square" rtlCol="0">
            <a:spAutoFit/>
          </a:bodyPr>
          <a:lstStyle/>
          <a:p>
            <a:r>
              <a:rPr lang="en-GB" sz="1600"/>
              <a:t>N</a:t>
            </a:r>
            <a:r>
              <a:rPr lang="en-GB" sz="1600" baseline="-25000"/>
              <a:t>2</a:t>
            </a:r>
          </a:p>
        </p:txBody>
      </p:sp>
      <p:sp>
        <p:nvSpPr>
          <p:cNvPr id="22" name="CasellaDiTesto 21"/>
          <p:cNvSpPr txBox="1"/>
          <p:nvPr/>
        </p:nvSpPr>
        <p:spPr>
          <a:xfrm>
            <a:off x="6876256" y="2780928"/>
            <a:ext cx="936104" cy="338554"/>
          </a:xfrm>
          <a:prstGeom prst="rect">
            <a:avLst/>
          </a:prstGeom>
          <a:noFill/>
        </p:spPr>
        <p:txBody>
          <a:bodyPr wrap="square" rtlCol="0">
            <a:spAutoFit/>
          </a:bodyPr>
          <a:lstStyle/>
          <a:p>
            <a:r>
              <a:rPr lang="en-GB" sz="1600"/>
              <a:t>CO</a:t>
            </a:r>
            <a:r>
              <a:rPr lang="en-GB" sz="1600" baseline="-25000"/>
              <a:t>2</a:t>
            </a:r>
          </a:p>
        </p:txBody>
      </p:sp>
      <p:sp>
        <p:nvSpPr>
          <p:cNvPr id="25"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Tree>
    <p:extLst>
      <p:ext uri="{BB962C8B-B14F-4D97-AF65-F5344CB8AC3E}">
        <p14:creationId xmlns:p14="http://schemas.microsoft.com/office/powerpoint/2010/main" val="170910574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magine 1" descr="Zero shear eta guide to the eye.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268760"/>
            <a:ext cx="7632848" cy="5724636"/>
          </a:xfrm>
          <a:prstGeom prst="rect">
            <a:avLst/>
          </a:prstGeom>
        </p:spPr>
      </p:pic>
      <p:sp>
        <p:nvSpPr>
          <p:cNvPr id="48131" name="Rectangle 7"/>
          <p:cNvSpPr>
            <a:spLocks noChangeArrowheads="1"/>
          </p:cNvSpPr>
          <p:nvPr/>
        </p:nvSpPr>
        <p:spPr bwMode="auto">
          <a:xfrm>
            <a:off x="4479925" y="444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2" name="Rectangle 8"/>
          <p:cNvSpPr>
            <a:spLocks noChangeArrowheads="1"/>
          </p:cNvSpPr>
          <p:nvPr/>
        </p:nvSpPr>
        <p:spPr bwMode="auto">
          <a:xfrm>
            <a:off x="4479925" y="272097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3" name="Rectangle 9"/>
          <p:cNvSpPr>
            <a:spLocks noChangeArrowheads="1"/>
          </p:cNvSpPr>
          <p:nvPr/>
        </p:nvSpPr>
        <p:spPr bwMode="auto">
          <a:xfrm>
            <a:off x="4479925" y="5122863"/>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CO</a:t>
            </a:r>
            <a:r>
              <a:rPr lang="en-US" b="1" baseline="-25000">
                <a:latin typeface="Arial" charset="0"/>
                <a:ea typeface="ＭＳ Ｐゴシック" charset="0"/>
              </a:rPr>
              <a:t>2</a:t>
            </a:r>
            <a:r>
              <a:rPr lang="en-US" b="1">
                <a:latin typeface="Arial" charset="0"/>
                <a:ea typeface="ＭＳ Ｐゴシック" charset="0"/>
              </a:rPr>
              <a:t> </a:t>
            </a:r>
            <a:r>
              <a:rPr lang="en-US" b="1" i="1">
                <a:latin typeface="Arial" charset="0"/>
                <a:ea typeface="ＭＳ Ｐゴシック" charset="0"/>
              </a:rPr>
              <a:t>vs</a:t>
            </a:r>
            <a:r>
              <a:rPr lang="en-US" b="1">
                <a:latin typeface="Arial" charset="0"/>
                <a:ea typeface="ＭＳ Ｐゴシック" charset="0"/>
              </a:rPr>
              <a:t> N</a:t>
            </a:r>
            <a:r>
              <a:rPr lang="en-US" b="1" baseline="-25000">
                <a:latin typeface="Arial" charset="0"/>
                <a:ea typeface="ＭＳ Ｐゴシック" charset="0"/>
              </a:rPr>
              <a:t>2</a:t>
            </a:r>
          </a:p>
        </p:txBody>
      </p:sp>
      <p:sp>
        <p:nvSpPr>
          <p:cNvPr id="10" name="CasellaDiTesto 9"/>
          <p:cNvSpPr txBox="1"/>
          <p:nvPr/>
        </p:nvSpPr>
        <p:spPr>
          <a:xfrm>
            <a:off x="6300192" y="1772816"/>
            <a:ext cx="1368152" cy="369332"/>
          </a:xfrm>
          <a:prstGeom prst="rect">
            <a:avLst/>
          </a:prstGeom>
          <a:noFill/>
        </p:spPr>
        <p:txBody>
          <a:bodyPr wrap="square" rtlCol="0">
            <a:spAutoFit/>
          </a:bodyPr>
          <a:lstStyle/>
          <a:p>
            <a:r>
              <a:rPr lang="it-IT"/>
              <a:t>80 </a:t>
            </a:r>
            <a:r>
              <a:rPr lang="it-IT" baseline="30000"/>
              <a:t>o</a:t>
            </a:r>
            <a:r>
              <a:rPr lang="it-IT"/>
              <a:t>C</a:t>
            </a:r>
          </a:p>
        </p:txBody>
      </p:sp>
      <p:sp>
        <p:nvSpPr>
          <p:cNvPr id="14" name="CasellaDiTesto 13"/>
          <p:cNvSpPr txBox="1"/>
          <p:nvPr/>
        </p:nvSpPr>
        <p:spPr>
          <a:xfrm>
            <a:off x="3707904" y="6453336"/>
            <a:ext cx="2592288" cy="646331"/>
          </a:xfrm>
          <a:prstGeom prst="rect">
            <a:avLst/>
          </a:prstGeom>
          <a:solidFill>
            <a:srgbClr val="FFFFFF"/>
          </a:solidFill>
        </p:spPr>
        <p:txBody>
          <a:bodyPr wrap="square" rtlCol="0">
            <a:spAutoFit/>
          </a:bodyPr>
          <a:lstStyle/>
          <a:p>
            <a:r>
              <a:rPr lang="en-GB"/>
              <a:t>Pressure (bar)</a:t>
            </a:r>
          </a:p>
          <a:p>
            <a:endParaRPr lang="en-GB"/>
          </a:p>
        </p:txBody>
      </p:sp>
      <p:sp>
        <p:nvSpPr>
          <p:cNvPr id="15" name="CasellaDiTesto 14"/>
          <p:cNvSpPr txBox="1"/>
          <p:nvPr/>
        </p:nvSpPr>
        <p:spPr>
          <a:xfrm rot="16200000">
            <a:off x="-869249" y="3532364"/>
            <a:ext cx="3312368" cy="369332"/>
          </a:xfrm>
          <a:prstGeom prst="rect">
            <a:avLst/>
          </a:prstGeom>
          <a:solidFill>
            <a:srgbClr val="FFFFFF"/>
          </a:solidFill>
        </p:spPr>
        <p:txBody>
          <a:bodyPr wrap="square" rtlCol="0">
            <a:spAutoFit/>
          </a:bodyPr>
          <a:lstStyle/>
          <a:p>
            <a:r>
              <a:rPr lang="en-GB"/>
              <a:t>Zero Shear Viscosity (Pa.s)</a:t>
            </a:r>
          </a:p>
        </p:txBody>
      </p:sp>
      <p:pic>
        <p:nvPicPr>
          <p:cNvPr id="16" name="Immagine 15"/>
          <p:cNvPicPr>
            <a:picLocks noChangeAspect="1"/>
          </p:cNvPicPr>
          <p:nvPr/>
        </p:nvPicPr>
        <p:blipFill>
          <a:blip r:embed="rId5"/>
          <a:stretch>
            <a:fillRect/>
          </a:stretch>
        </p:blipFill>
        <p:spPr>
          <a:xfrm>
            <a:off x="179512" y="6381328"/>
            <a:ext cx="501616" cy="332532"/>
          </a:xfrm>
          <a:prstGeom prst="rect">
            <a:avLst/>
          </a:prstGeom>
        </p:spPr>
      </p:pic>
      <p:pic>
        <p:nvPicPr>
          <p:cNvPr id="4" name="Immagine 3"/>
          <p:cNvPicPr>
            <a:picLocks noChangeAspect="1"/>
          </p:cNvPicPr>
          <p:nvPr/>
        </p:nvPicPr>
        <p:blipFill>
          <a:blip r:embed="rId6"/>
          <a:stretch>
            <a:fillRect/>
          </a:stretch>
        </p:blipFill>
        <p:spPr>
          <a:xfrm>
            <a:off x="4499992" y="2852936"/>
            <a:ext cx="2802508" cy="2475875"/>
          </a:xfrm>
          <a:prstGeom prst="rect">
            <a:avLst/>
          </a:prstGeom>
        </p:spPr>
      </p:pic>
      <p:sp>
        <p:nvSpPr>
          <p:cNvPr id="18"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Tree>
    <p:extLst>
      <p:ext uri="{BB962C8B-B14F-4D97-AF65-F5344CB8AC3E}">
        <p14:creationId xmlns:p14="http://schemas.microsoft.com/office/powerpoint/2010/main" val="114355013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Viscosity of PCL </a:t>
            </a:r>
            <a:r>
              <a:rPr lang="en-US" b="1" i="1">
                <a:latin typeface="Arial" charset="0"/>
                <a:ea typeface="ＭＳ Ｐゴシック" charset="0"/>
              </a:rPr>
              <a:t>vs</a:t>
            </a:r>
            <a:r>
              <a:rPr lang="en-US" b="1">
                <a:latin typeface="Arial" charset="0"/>
                <a:ea typeface="ＭＳ Ｐゴシック" charset="0"/>
              </a:rPr>
              <a:t> T</a:t>
            </a:r>
            <a:endParaRPr lang="en-US" b="1" baseline="-25000">
              <a:latin typeface="Arial" charset="0"/>
              <a:ea typeface="ＭＳ Ｐゴシック" charset="0"/>
            </a:endParaRPr>
          </a:p>
        </p:txBody>
      </p:sp>
      <p:pic>
        <p:nvPicPr>
          <p:cNvPr id="2" name="Immagine 1" descr="T ramp.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43608" y="1124744"/>
            <a:ext cx="6840760" cy="5070261"/>
          </a:xfrm>
          <a:prstGeom prst="rect">
            <a:avLst/>
          </a:prstGeom>
        </p:spPr>
      </p:pic>
      <p:sp>
        <p:nvSpPr>
          <p:cNvPr id="22" name="CasellaDiTesto 21"/>
          <p:cNvSpPr txBox="1"/>
          <p:nvPr/>
        </p:nvSpPr>
        <p:spPr>
          <a:xfrm>
            <a:off x="6516216" y="836712"/>
            <a:ext cx="936104" cy="369332"/>
          </a:xfrm>
          <a:prstGeom prst="rect">
            <a:avLst/>
          </a:prstGeom>
          <a:noFill/>
        </p:spPr>
        <p:txBody>
          <a:bodyPr wrap="square" rtlCol="0">
            <a:spAutoFit/>
          </a:bodyPr>
          <a:lstStyle/>
          <a:p>
            <a:r>
              <a:rPr lang="it-IT" b="1" dirty="0"/>
              <a:t>80 </a:t>
            </a:r>
            <a:r>
              <a:rPr lang="it-IT" b="1" baseline="30000" dirty="0" smtClean="0"/>
              <a:t>o</a:t>
            </a:r>
            <a:r>
              <a:rPr lang="it-IT" b="1" dirty="0" smtClean="0"/>
              <a:t>C</a:t>
            </a:r>
            <a:endParaRPr lang="it-IT" b="1" dirty="0"/>
          </a:p>
        </p:txBody>
      </p:sp>
      <p:sp>
        <p:nvSpPr>
          <p:cNvPr id="23" name="CasellaDiTesto 22"/>
          <p:cNvSpPr txBox="1"/>
          <p:nvPr/>
        </p:nvSpPr>
        <p:spPr>
          <a:xfrm>
            <a:off x="3635896" y="5661248"/>
            <a:ext cx="2592288" cy="646331"/>
          </a:xfrm>
          <a:prstGeom prst="rect">
            <a:avLst/>
          </a:prstGeom>
          <a:solidFill>
            <a:srgbClr val="FFFFFF"/>
          </a:solidFill>
        </p:spPr>
        <p:txBody>
          <a:bodyPr wrap="square" rtlCol="0">
            <a:spAutoFit/>
          </a:bodyPr>
          <a:lstStyle/>
          <a:p>
            <a:r>
              <a:rPr lang="en-GB"/>
              <a:t>1/Temperature (1/K)</a:t>
            </a:r>
          </a:p>
          <a:p>
            <a:endParaRPr lang="en-GB"/>
          </a:p>
        </p:txBody>
      </p:sp>
      <p:sp>
        <p:nvSpPr>
          <p:cNvPr id="3" name="Rettangolo 2"/>
          <p:cNvSpPr/>
          <p:nvPr/>
        </p:nvSpPr>
        <p:spPr>
          <a:xfrm>
            <a:off x="2195736" y="3501008"/>
            <a:ext cx="4824536" cy="115212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6" name="Rettangolo 25"/>
          <p:cNvSpPr/>
          <p:nvPr/>
        </p:nvSpPr>
        <p:spPr>
          <a:xfrm>
            <a:off x="2195736" y="1268760"/>
            <a:ext cx="4536504" cy="115212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CasellaDiTesto 26"/>
          <p:cNvSpPr txBox="1"/>
          <p:nvPr/>
        </p:nvSpPr>
        <p:spPr>
          <a:xfrm>
            <a:off x="2051720" y="1412776"/>
            <a:ext cx="1440160" cy="369332"/>
          </a:xfrm>
          <a:prstGeom prst="rect">
            <a:avLst/>
          </a:prstGeom>
          <a:noFill/>
        </p:spPr>
        <p:txBody>
          <a:bodyPr wrap="square" rtlCol="0">
            <a:spAutoFit/>
          </a:bodyPr>
          <a:lstStyle/>
          <a:p>
            <a:r>
              <a:rPr lang="it-IT" b="1" dirty="0"/>
              <a:t>180 </a:t>
            </a:r>
            <a:r>
              <a:rPr lang="it-IT" b="1" baseline="30000" dirty="0" smtClean="0"/>
              <a:t>o</a:t>
            </a:r>
            <a:r>
              <a:rPr lang="it-IT" b="1" dirty="0" smtClean="0"/>
              <a:t>C</a:t>
            </a:r>
            <a:endParaRPr lang="it-IT" b="1" dirty="0"/>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sellaDiTesto 3"/>
          <p:cNvSpPr txBox="1"/>
          <p:nvPr/>
        </p:nvSpPr>
        <p:spPr>
          <a:xfrm>
            <a:off x="3851920" y="1187460"/>
            <a:ext cx="3744416" cy="369332"/>
          </a:xfrm>
          <a:prstGeom prst="rect">
            <a:avLst/>
          </a:prstGeom>
          <a:noFill/>
        </p:spPr>
        <p:txBody>
          <a:bodyPr wrap="square" rtlCol="0">
            <a:spAutoFit/>
          </a:bodyPr>
          <a:lstStyle/>
          <a:p>
            <a:r>
              <a:rPr lang="en-GB" b="1"/>
              <a:t>Without CO</a:t>
            </a:r>
            <a:r>
              <a:rPr lang="en-GB" b="1" baseline="-25000"/>
              <a:t>2</a:t>
            </a:r>
          </a:p>
        </p:txBody>
      </p:sp>
      <p:sp>
        <p:nvSpPr>
          <p:cNvPr id="14"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
        <p:nvSpPr>
          <p:cNvPr id="15" name="CasellaDiTesto 14"/>
          <p:cNvSpPr txBox="1"/>
          <p:nvPr/>
        </p:nvSpPr>
        <p:spPr>
          <a:xfrm rot="16200000">
            <a:off x="-401198" y="3568370"/>
            <a:ext cx="3096344" cy="369332"/>
          </a:xfrm>
          <a:prstGeom prst="rect">
            <a:avLst/>
          </a:prstGeom>
          <a:solidFill>
            <a:srgbClr val="FFFFFF"/>
          </a:solidFill>
        </p:spPr>
        <p:txBody>
          <a:bodyPr wrap="square" rtlCol="0">
            <a:spAutoFit/>
          </a:bodyPr>
          <a:lstStyle/>
          <a:p>
            <a:r>
              <a:rPr lang="en-GB"/>
              <a:t>Zero Shear Viscosity (Pa.s)</a:t>
            </a:r>
          </a:p>
        </p:txBody>
      </p:sp>
    </p:spTree>
    <p:extLst>
      <p:ext uri="{BB962C8B-B14F-4D97-AF65-F5344CB8AC3E}">
        <p14:creationId xmlns:p14="http://schemas.microsoft.com/office/powerpoint/2010/main" val="38128605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xit" presetSubtype="2" fill="hold" grpId="0" nodeType="clickEffect">
                                  <p:stCondLst>
                                    <p:cond delay="0"/>
                                  </p:stCondLst>
                                  <p:childTnLst>
                                    <p:animEffect transition="out" filter="wipe(right)">
                                      <p:cBhvr>
                                        <p:cTn id="10" dur="1000"/>
                                        <p:tgtEl>
                                          <p:spTgt spid="26"/>
                                        </p:tgtEl>
                                      </p:cBhvr>
                                    </p:animEffect>
                                    <p:set>
                                      <p:cBhvr>
                                        <p:cTn id="11" dur="1" fill="hold">
                                          <p:stCondLst>
                                            <p:cond delay="999"/>
                                          </p:stCondLst>
                                        </p:cTn>
                                        <p:tgtEl>
                                          <p:spTgt spid="26"/>
                                        </p:tgtEl>
                                        <p:attrNameLst>
                                          <p:attrName>style.visibility</p:attrName>
                                        </p:attrNameLst>
                                      </p:cBhvr>
                                      <p:to>
                                        <p:strVal val="hidden"/>
                                      </p:to>
                                    </p:se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xit" presetSubtype="2" fill="hold" grpId="0" nodeType="clickEffect">
                                  <p:stCondLst>
                                    <p:cond delay="0"/>
                                  </p:stCondLst>
                                  <p:childTnLst>
                                    <p:animEffect transition="out" filter="wipe(right)">
                                      <p:cBhvr>
                                        <p:cTn id="18" dur="500"/>
                                        <p:tgtEl>
                                          <p:spTgt spid="3"/>
                                        </p:tgtEl>
                                      </p:cBhvr>
                                    </p:animEffect>
                                    <p:set>
                                      <p:cBhvr>
                                        <p:cTn id="19"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animBg="1"/>
      <p:bldP spid="26" grpId="0" animBg="1"/>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7"/>
          <p:cNvSpPr>
            <a:spLocks noChangeArrowheads="1"/>
          </p:cNvSpPr>
          <p:nvPr/>
        </p:nvSpPr>
        <p:spPr bwMode="auto">
          <a:xfrm>
            <a:off x="4479925" y="-387598"/>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2" name="Rectangle 8"/>
          <p:cNvSpPr>
            <a:spLocks noChangeArrowheads="1"/>
          </p:cNvSpPr>
          <p:nvPr/>
        </p:nvSpPr>
        <p:spPr bwMode="auto">
          <a:xfrm>
            <a:off x="4479925" y="2288927"/>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endParaRPr lang="en-GB"/>
          </a:p>
        </p:txBody>
      </p:sp>
      <p:sp>
        <p:nvSpPr>
          <p:cNvPr id="48133" name="Rectangle 9"/>
          <p:cNvSpPr>
            <a:spLocks noChangeArrowheads="1"/>
          </p:cNvSpPr>
          <p:nvPr/>
        </p:nvSpPr>
        <p:spPr bwMode="auto">
          <a:xfrm>
            <a:off x="4479925" y="4690815"/>
            <a:ext cx="184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eaLnBrk="0" hangingPunct="0"/>
            <a:endParaRPr lang="en-US" sz="2400"/>
          </a:p>
        </p:txBody>
      </p:sp>
      <p:sp>
        <p:nvSpPr>
          <p:cNvPr id="13" name="Titel 1"/>
          <p:cNvSpPr>
            <a:spLocks noGrp="1"/>
          </p:cNvSpPr>
          <p:nvPr>
            <p:ph type="ctrTitle"/>
          </p:nvPr>
        </p:nvSpPr>
        <p:spPr>
          <a:xfrm>
            <a:off x="539750" y="477044"/>
            <a:ext cx="8027988" cy="647700"/>
          </a:xfrm>
          <a:ln/>
        </p:spPr>
        <p:txBody>
          <a:bodyPr/>
          <a:lstStyle/>
          <a:p>
            <a:pPr algn="just"/>
            <a:r>
              <a:rPr lang="en-US" b="1">
                <a:latin typeface="Arial" charset="0"/>
                <a:ea typeface="ＭＳ Ｐゴシック" charset="0"/>
              </a:rPr>
              <a:t>Viscosity of PCL </a:t>
            </a:r>
            <a:r>
              <a:rPr lang="en-US" b="1" i="1">
                <a:latin typeface="Arial" charset="0"/>
                <a:ea typeface="ＭＳ Ｐゴシック" charset="0"/>
              </a:rPr>
              <a:t>vs</a:t>
            </a:r>
            <a:r>
              <a:rPr lang="en-US" b="1">
                <a:latin typeface="Arial" charset="0"/>
                <a:ea typeface="ＭＳ Ｐゴシック" charset="0"/>
              </a:rPr>
              <a:t> T</a:t>
            </a:r>
            <a:endParaRPr lang="en-US" b="1" baseline="-25000">
              <a:latin typeface="Arial" charset="0"/>
              <a:ea typeface="ＭＳ Ｐゴシック" charset="0"/>
            </a:endParaRPr>
          </a:p>
        </p:txBody>
      </p:sp>
      <p:pic>
        <p:nvPicPr>
          <p:cNvPr id="2" name="Immagine 1" descr="T ramp.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43608" y="1124744"/>
            <a:ext cx="6840760" cy="5070261"/>
          </a:xfrm>
          <a:prstGeom prst="rect">
            <a:avLst/>
          </a:prstGeom>
        </p:spPr>
      </p:pic>
      <p:cxnSp>
        <p:nvCxnSpPr>
          <p:cNvPr id="7" name="Connettore 1 6"/>
          <p:cNvCxnSpPr/>
          <p:nvPr/>
        </p:nvCxnSpPr>
        <p:spPr>
          <a:xfrm>
            <a:off x="2339752" y="4509120"/>
            <a:ext cx="4320480" cy="0"/>
          </a:xfrm>
          <a:prstGeom prst="line">
            <a:avLst/>
          </a:prstGeom>
          <a:ln>
            <a:prstDash val="dot"/>
          </a:ln>
        </p:spPr>
        <p:style>
          <a:lnRef idx="2">
            <a:schemeClr val="accent1"/>
          </a:lnRef>
          <a:fillRef idx="0">
            <a:schemeClr val="accent1"/>
          </a:fillRef>
          <a:effectRef idx="1">
            <a:schemeClr val="accent1"/>
          </a:effectRef>
          <a:fontRef idx="minor">
            <a:schemeClr val="tx1"/>
          </a:fontRef>
        </p:style>
      </p:cxnSp>
      <p:cxnSp>
        <p:nvCxnSpPr>
          <p:cNvPr id="15" name="Connettore 1 14"/>
          <p:cNvCxnSpPr>
            <a:endCxn id="17" idx="1"/>
          </p:cNvCxnSpPr>
          <p:nvPr/>
        </p:nvCxnSpPr>
        <p:spPr>
          <a:xfrm flipV="1">
            <a:off x="2339752" y="2312876"/>
            <a:ext cx="4320480" cy="36004"/>
          </a:xfrm>
          <a:prstGeom prst="line">
            <a:avLst/>
          </a:prstGeom>
          <a:ln>
            <a:prstDash val="dot"/>
          </a:ln>
        </p:spPr>
        <p:style>
          <a:lnRef idx="2">
            <a:schemeClr val="accent1"/>
          </a:lnRef>
          <a:fillRef idx="0">
            <a:schemeClr val="accent1"/>
          </a:fillRef>
          <a:effectRef idx="1">
            <a:schemeClr val="accent1"/>
          </a:effectRef>
          <a:fontRef idx="minor">
            <a:schemeClr val="tx1"/>
          </a:fontRef>
        </p:style>
      </p:cxnSp>
      <p:sp>
        <p:nvSpPr>
          <p:cNvPr id="8" name="Rettangolo 7"/>
          <p:cNvSpPr/>
          <p:nvPr/>
        </p:nvSpPr>
        <p:spPr>
          <a:xfrm>
            <a:off x="2267744" y="1916832"/>
            <a:ext cx="360040" cy="2592288"/>
          </a:xfrm>
          <a:prstGeom prst="rect">
            <a:avLst/>
          </a:prstGeom>
          <a:solidFill>
            <a:srgbClr val="FF0000">
              <a:alpha val="3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9" name="CasellaDiTesto 8"/>
          <p:cNvSpPr txBox="1"/>
          <p:nvPr/>
        </p:nvSpPr>
        <p:spPr>
          <a:xfrm>
            <a:off x="2051720" y="1412776"/>
            <a:ext cx="1440160" cy="369332"/>
          </a:xfrm>
          <a:prstGeom prst="rect">
            <a:avLst/>
          </a:prstGeom>
          <a:noFill/>
        </p:spPr>
        <p:txBody>
          <a:bodyPr wrap="square" rtlCol="0">
            <a:spAutoFit/>
          </a:bodyPr>
          <a:lstStyle/>
          <a:p>
            <a:r>
              <a:rPr lang="it-IT" b="1"/>
              <a:t>180 </a:t>
            </a:r>
            <a:r>
              <a:rPr lang="it-IT" b="1" baseline="30000"/>
              <a:t>o</a:t>
            </a:r>
            <a:r>
              <a:rPr lang="it-IT" b="1"/>
              <a:t>C</a:t>
            </a:r>
          </a:p>
        </p:txBody>
      </p:sp>
      <p:sp>
        <p:nvSpPr>
          <p:cNvPr id="10" name="CasellaDiTesto 9"/>
          <p:cNvSpPr txBox="1"/>
          <p:nvPr/>
        </p:nvSpPr>
        <p:spPr>
          <a:xfrm>
            <a:off x="7308304" y="1916832"/>
            <a:ext cx="1584176" cy="923330"/>
          </a:xfrm>
          <a:prstGeom prst="rect">
            <a:avLst/>
          </a:prstGeom>
          <a:noFill/>
        </p:spPr>
        <p:txBody>
          <a:bodyPr wrap="square" rtlCol="0">
            <a:spAutoFit/>
          </a:bodyPr>
          <a:lstStyle/>
          <a:p>
            <a:r>
              <a:rPr lang="it-IT"/>
              <a:t>80 kDa</a:t>
            </a:r>
          </a:p>
          <a:p>
            <a:r>
              <a:rPr lang="it-IT" b="1"/>
              <a:t>80 </a:t>
            </a:r>
            <a:r>
              <a:rPr lang="it-IT" b="1" baseline="30000"/>
              <a:t>o</a:t>
            </a:r>
            <a:r>
              <a:rPr lang="it-IT" b="1"/>
              <a:t>C</a:t>
            </a:r>
          </a:p>
          <a:p>
            <a:r>
              <a:rPr lang="it-IT" b="1"/>
              <a:t>CO</a:t>
            </a:r>
            <a:r>
              <a:rPr lang="it-IT" b="1" baseline="-25000"/>
              <a:t>2</a:t>
            </a:r>
            <a:r>
              <a:rPr lang="it-IT"/>
              <a:t> 300 bar</a:t>
            </a:r>
          </a:p>
        </p:txBody>
      </p:sp>
      <p:sp>
        <p:nvSpPr>
          <p:cNvPr id="18" name="CasellaDiTesto 17"/>
          <p:cNvSpPr txBox="1"/>
          <p:nvPr/>
        </p:nvSpPr>
        <p:spPr>
          <a:xfrm>
            <a:off x="7308304" y="4005064"/>
            <a:ext cx="1728192" cy="923330"/>
          </a:xfrm>
          <a:prstGeom prst="rect">
            <a:avLst/>
          </a:prstGeom>
          <a:noFill/>
        </p:spPr>
        <p:txBody>
          <a:bodyPr wrap="square" rtlCol="0">
            <a:spAutoFit/>
          </a:bodyPr>
          <a:lstStyle/>
          <a:p>
            <a:r>
              <a:rPr lang="it-IT"/>
              <a:t>10 kDa</a:t>
            </a:r>
          </a:p>
          <a:p>
            <a:r>
              <a:rPr lang="it-IT" b="1"/>
              <a:t>80 </a:t>
            </a:r>
            <a:r>
              <a:rPr lang="it-IT" b="1" baseline="30000"/>
              <a:t>o</a:t>
            </a:r>
            <a:r>
              <a:rPr lang="it-IT" b="1"/>
              <a:t>C</a:t>
            </a:r>
          </a:p>
          <a:p>
            <a:r>
              <a:rPr lang="it-IT" b="1"/>
              <a:t>CO</a:t>
            </a:r>
            <a:r>
              <a:rPr lang="it-IT" b="1" baseline="-25000"/>
              <a:t>2</a:t>
            </a:r>
            <a:r>
              <a:rPr lang="it-IT"/>
              <a:t> 300 bar</a:t>
            </a:r>
          </a:p>
        </p:txBody>
      </p:sp>
      <p:sp>
        <p:nvSpPr>
          <p:cNvPr id="21" name="Rettangolo 20"/>
          <p:cNvSpPr/>
          <p:nvPr/>
        </p:nvSpPr>
        <p:spPr>
          <a:xfrm>
            <a:off x="6588224" y="1268760"/>
            <a:ext cx="360040" cy="2448272"/>
          </a:xfrm>
          <a:prstGeom prst="rect">
            <a:avLst/>
          </a:prstGeom>
          <a:solidFill>
            <a:schemeClr val="bg2">
              <a:lumMod val="40000"/>
              <a:lumOff val="60000"/>
              <a:alpha val="3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2" name="CasellaDiTesto 21"/>
          <p:cNvSpPr txBox="1"/>
          <p:nvPr/>
        </p:nvSpPr>
        <p:spPr>
          <a:xfrm>
            <a:off x="6516216" y="836712"/>
            <a:ext cx="936104" cy="369332"/>
          </a:xfrm>
          <a:prstGeom prst="rect">
            <a:avLst/>
          </a:prstGeom>
          <a:noFill/>
        </p:spPr>
        <p:txBody>
          <a:bodyPr wrap="square" rtlCol="0">
            <a:spAutoFit/>
          </a:bodyPr>
          <a:lstStyle/>
          <a:p>
            <a:r>
              <a:rPr lang="it-IT" b="1"/>
              <a:t>80 </a:t>
            </a:r>
            <a:r>
              <a:rPr lang="it-IT" b="1" baseline="30000"/>
              <a:t>o</a:t>
            </a:r>
            <a:r>
              <a:rPr lang="it-IT" b="1"/>
              <a:t>C</a:t>
            </a:r>
          </a:p>
        </p:txBody>
      </p:sp>
      <p:sp>
        <p:nvSpPr>
          <p:cNvPr id="17" name="Stella a 4 punte 16"/>
          <p:cNvSpPr/>
          <p:nvPr/>
        </p:nvSpPr>
        <p:spPr>
          <a:xfrm>
            <a:off x="6660232" y="2204864"/>
            <a:ext cx="216024" cy="216024"/>
          </a:xfrm>
          <a:prstGeom prst="star4">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5" name="Stella a 4 punte 24"/>
          <p:cNvSpPr/>
          <p:nvPr/>
        </p:nvSpPr>
        <p:spPr>
          <a:xfrm>
            <a:off x="6660232" y="4365104"/>
            <a:ext cx="216024" cy="216024"/>
          </a:xfrm>
          <a:prstGeom prst="star4">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3" name="CasellaDiTesto 22"/>
          <p:cNvSpPr txBox="1"/>
          <p:nvPr/>
        </p:nvSpPr>
        <p:spPr>
          <a:xfrm>
            <a:off x="3635896" y="5662989"/>
            <a:ext cx="2592288" cy="646331"/>
          </a:xfrm>
          <a:prstGeom prst="rect">
            <a:avLst/>
          </a:prstGeom>
          <a:solidFill>
            <a:srgbClr val="FFFFFF"/>
          </a:solidFill>
        </p:spPr>
        <p:txBody>
          <a:bodyPr wrap="square" rtlCol="0">
            <a:spAutoFit/>
          </a:bodyPr>
          <a:lstStyle/>
          <a:p>
            <a:r>
              <a:rPr lang="en-GB"/>
              <a:t>1/Temperature (1/K)</a:t>
            </a:r>
          </a:p>
          <a:p>
            <a:endParaRPr lang="en-GB"/>
          </a:p>
        </p:txBody>
      </p:sp>
      <p:sp>
        <p:nvSpPr>
          <p:cNvPr id="24" name="CasellaDiTesto 23"/>
          <p:cNvSpPr txBox="1"/>
          <p:nvPr/>
        </p:nvSpPr>
        <p:spPr>
          <a:xfrm rot="16200000">
            <a:off x="-401198" y="3568370"/>
            <a:ext cx="3096344" cy="369332"/>
          </a:xfrm>
          <a:prstGeom prst="rect">
            <a:avLst/>
          </a:prstGeom>
          <a:solidFill>
            <a:srgbClr val="FFFFFF"/>
          </a:solidFill>
        </p:spPr>
        <p:txBody>
          <a:bodyPr wrap="square" rtlCol="0">
            <a:spAutoFit/>
          </a:bodyPr>
          <a:lstStyle/>
          <a:p>
            <a:r>
              <a:rPr lang="en-GB"/>
              <a:t>Zero Shear Viscosity (Pa.s)</a:t>
            </a:r>
          </a:p>
        </p:txBody>
      </p:sp>
      <p:pic>
        <p:nvPicPr>
          <p:cNvPr id="48135"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sellaDiTesto 2"/>
          <p:cNvSpPr txBox="1"/>
          <p:nvPr/>
        </p:nvSpPr>
        <p:spPr>
          <a:xfrm>
            <a:off x="755576" y="6084004"/>
            <a:ext cx="7704856" cy="400110"/>
          </a:xfrm>
          <a:prstGeom prst="rect">
            <a:avLst/>
          </a:prstGeom>
          <a:noFill/>
        </p:spPr>
        <p:txBody>
          <a:bodyPr wrap="square" rtlCol="0">
            <a:spAutoFit/>
          </a:bodyPr>
          <a:lstStyle/>
          <a:p>
            <a:pPr algn="ctr"/>
            <a:r>
              <a:rPr lang="en-GB" sz="2000" b="1" dirty="0">
                <a:solidFill>
                  <a:srgbClr val="FF0000"/>
                </a:solidFill>
              </a:rPr>
              <a:t>300 bar at 80 </a:t>
            </a:r>
            <a:r>
              <a:rPr lang="en-GB" sz="2000" b="1" baseline="30000" dirty="0" smtClean="0">
                <a:solidFill>
                  <a:srgbClr val="FF0000"/>
                </a:solidFill>
              </a:rPr>
              <a:t>o</a:t>
            </a:r>
            <a:r>
              <a:rPr lang="en-GB" sz="2000" b="1" dirty="0" smtClean="0">
                <a:solidFill>
                  <a:srgbClr val="FF0000"/>
                </a:solidFill>
              </a:rPr>
              <a:t>C </a:t>
            </a:r>
            <a:r>
              <a:rPr lang="en-GB" sz="2000" b="1" dirty="0">
                <a:solidFill>
                  <a:srgbClr val="FF0000"/>
                </a:solidFill>
              </a:rPr>
              <a:t>in CO</a:t>
            </a:r>
            <a:r>
              <a:rPr lang="en-GB" sz="2000" b="1" baseline="-25000" dirty="0">
                <a:solidFill>
                  <a:srgbClr val="FF0000"/>
                </a:solidFill>
              </a:rPr>
              <a:t>2</a:t>
            </a:r>
            <a:r>
              <a:rPr lang="en-GB" sz="2000" b="1" dirty="0">
                <a:solidFill>
                  <a:srgbClr val="FF0000"/>
                </a:solidFill>
              </a:rPr>
              <a:t> = 250 </a:t>
            </a:r>
            <a:r>
              <a:rPr lang="en-GB" sz="2000" b="1" baseline="30000" dirty="0">
                <a:solidFill>
                  <a:srgbClr val="FF0000"/>
                </a:solidFill>
              </a:rPr>
              <a:t>o</a:t>
            </a:r>
            <a:r>
              <a:rPr lang="en-GB" sz="2000" b="1" dirty="0" smtClean="0">
                <a:solidFill>
                  <a:srgbClr val="FF0000"/>
                </a:solidFill>
              </a:rPr>
              <a:t>C </a:t>
            </a:r>
            <a:r>
              <a:rPr lang="en-GB" sz="2000" b="1" dirty="0">
                <a:solidFill>
                  <a:srgbClr val="FF0000"/>
                </a:solidFill>
              </a:rPr>
              <a:t>without CO</a:t>
            </a:r>
            <a:r>
              <a:rPr lang="en-GB" sz="2000" b="1" baseline="-25000" dirty="0">
                <a:solidFill>
                  <a:srgbClr val="FF0000"/>
                </a:solidFill>
              </a:rPr>
              <a:t>2</a:t>
            </a:r>
            <a:r>
              <a:rPr lang="en-GB" sz="2000" b="1" dirty="0">
                <a:solidFill>
                  <a:srgbClr val="FF0000"/>
                </a:solidFill>
              </a:rPr>
              <a:t>!</a:t>
            </a:r>
            <a:endParaRPr lang="en-GB" sz="2000" b="1" baseline="-25000" dirty="0">
              <a:solidFill>
                <a:srgbClr val="FF0000"/>
              </a:solidFill>
            </a:endParaRPr>
          </a:p>
        </p:txBody>
      </p:sp>
      <p:cxnSp>
        <p:nvCxnSpPr>
          <p:cNvPr id="26" name="Connettore 1 25"/>
          <p:cNvCxnSpPr/>
          <p:nvPr/>
        </p:nvCxnSpPr>
        <p:spPr>
          <a:xfrm>
            <a:off x="611560" y="2348880"/>
            <a:ext cx="1584176" cy="0"/>
          </a:xfrm>
          <a:prstGeom prst="line">
            <a:avLst/>
          </a:prstGeom>
          <a:ln>
            <a:prstDash val="dot"/>
          </a:ln>
        </p:spPr>
        <p:style>
          <a:lnRef idx="2">
            <a:schemeClr val="accent1"/>
          </a:lnRef>
          <a:fillRef idx="0">
            <a:schemeClr val="accent1"/>
          </a:fillRef>
          <a:effectRef idx="1">
            <a:schemeClr val="accent1"/>
          </a:effectRef>
          <a:fontRef idx="minor">
            <a:schemeClr val="tx1"/>
          </a:fontRef>
        </p:style>
      </p:cxnSp>
      <p:cxnSp>
        <p:nvCxnSpPr>
          <p:cNvPr id="11" name="Connettore 1 10"/>
          <p:cNvCxnSpPr/>
          <p:nvPr/>
        </p:nvCxnSpPr>
        <p:spPr>
          <a:xfrm flipH="1">
            <a:off x="611560" y="2060848"/>
            <a:ext cx="1800200" cy="288032"/>
          </a:xfrm>
          <a:prstGeom prst="line">
            <a:avLst/>
          </a:prstGeom>
          <a:ln w="1905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28" name="Ovale 27"/>
          <p:cNvSpPr/>
          <p:nvPr/>
        </p:nvSpPr>
        <p:spPr>
          <a:xfrm>
            <a:off x="539552" y="2276872"/>
            <a:ext cx="144016" cy="144016"/>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CasellaDiTesto 1"/>
          <p:cNvSpPr txBox="1">
            <a:spLocks noChangeArrowheads="1"/>
          </p:cNvSpPr>
          <p:nvPr/>
        </p:nvSpPr>
        <p:spPr bwMode="auto">
          <a:xfrm>
            <a:off x="6660232" y="6505599"/>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smtClean="0"/>
              <a:t>Polymer</a:t>
            </a:r>
            <a:r>
              <a:rPr lang="it-IT" sz="1600" dirty="0" smtClean="0"/>
              <a:t>, </a:t>
            </a:r>
            <a:r>
              <a:rPr lang="it-IT" sz="1600" b="1" dirty="0" smtClean="0"/>
              <a:t>2015</a:t>
            </a:r>
            <a:endParaRPr lang="it-IT" sz="1600" b="1" dirty="0"/>
          </a:p>
        </p:txBody>
      </p:sp>
    </p:spTree>
    <p:extLst>
      <p:ext uri="{BB962C8B-B14F-4D97-AF65-F5344CB8AC3E}">
        <p14:creationId xmlns:p14="http://schemas.microsoft.com/office/powerpoint/2010/main" val="159422172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right)">
                                      <p:cBhvr>
                                        <p:cTn id="29" dur="2000"/>
                                        <p:tgtEl>
                                          <p:spTgt spid="11"/>
                                        </p:tgtEl>
                                      </p:cBhvr>
                                    </p:animEffect>
                                  </p:childTnLst>
                                </p:cTn>
                              </p:par>
                              <p:par>
                                <p:cTn id="30" presetID="22" presetClass="entr" presetSubtype="2"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right)">
                                      <p:cBhvr>
                                        <p:cTn id="32" dur="2000"/>
                                        <p:tgtEl>
                                          <p:spTgt spid="26"/>
                                        </p:tgtEl>
                                      </p:cBhvr>
                                    </p:animEffect>
                                  </p:childTnLst>
                                </p:cTn>
                              </p:par>
                            </p:childTnLst>
                          </p:cTn>
                        </p:par>
                        <p:par>
                          <p:cTn id="33" fill="hold">
                            <p:stCondLst>
                              <p:cond delay="2000"/>
                            </p:stCondLst>
                            <p:childTnLst>
                              <p:par>
                                <p:cTn id="34" presetID="1"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8" grpId="0"/>
      <p:bldP spid="21" grpId="0" animBg="1"/>
      <p:bldP spid="17" grpId="0" animBg="1"/>
      <p:bldP spid="25" grpId="0" animBg="1"/>
      <p:bldP spid="3" grpId="0"/>
      <p:bldP spid="2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3"/>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0025" y="1284288"/>
            <a:ext cx="19780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6" descr="Oleic acid sunflowe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0025" y="3017838"/>
            <a:ext cx="1228725" cy="146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magine 7"/>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473200" y="3536950"/>
            <a:ext cx="1330325"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ccia destra 8"/>
          <p:cNvSpPr/>
          <p:nvPr/>
        </p:nvSpPr>
        <p:spPr>
          <a:xfrm>
            <a:off x="2316163" y="1811338"/>
            <a:ext cx="1309687" cy="415925"/>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0" name="Freccia destra 9"/>
          <p:cNvSpPr/>
          <p:nvPr/>
        </p:nvSpPr>
        <p:spPr>
          <a:xfrm rot="19734560">
            <a:off x="2335213" y="2838450"/>
            <a:ext cx="1439862" cy="4699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11" name="Immagine 10"/>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flipH="1">
            <a:off x="3716338" y="1284288"/>
            <a:ext cx="20542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sellaDiTesto 9"/>
          <p:cNvSpPr txBox="1">
            <a:spLocks noChangeArrowheads="1"/>
          </p:cNvSpPr>
          <p:nvPr/>
        </p:nvSpPr>
        <p:spPr bwMode="auto">
          <a:xfrm>
            <a:off x="47625" y="2611438"/>
            <a:ext cx="2644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Fossil-based resources</a:t>
            </a:r>
          </a:p>
        </p:txBody>
      </p:sp>
      <p:sp>
        <p:nvSpPr>
          <p:cNvPr id="13" name="CasellaDiTesto 12"/>
          <p:cNvSpPr txBox="1">
            <a:spLocks noChangeArrowheads="1"/>
          </p:cNvSpPr>
          <p:nvPr/>
        </p:nvSpPr>
        <p:spPr bwMode="auto">
          <a:xfrm>
            <a:off x="649288" y="4344988"/>
            <a:ext cx="2646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Green resources</a:t>
            </a:r>
          </a:p>
        </p:txBody>
      </p:sp>
      <p:sp>
        <p:nvSpPr>
          <p:cNvPr id="14" name="CasellaDiTesto 13"/>
          <p:cNvSpPr txBox="1">
            <a:spLocks noChangeArrowheads="1"/>
          </p:cNvSpPr>
          <p:nvPr/>
        </p:nvSpPr>
        <p:spPr bwMode="auto">
          <a:xfrm>
            <a:off x="4203700" y="2622550"/>
            <a:ext cx="2055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Monomers</a:t>
            </a:r>
          </a:p>
        </p:txBody>
      </p:sp>
      <p:sp>
        <p:nvSpPr>
          <p:cNvPr id="15" name="Freccia destra 14"/>
          <p:cNvSpPr/>
          <p:nvPr/>
        </p:nvSpPr>
        <p:spPr>
          <a:xfrm>
            <a:off x="5854700" y="1817688"/>
            <a:ext cx="1376363" cy="423862"/>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6" name="CasellaDiTesto 15"/>
          <p:cNvSpPr txBox="1">
            <a:spLocks noChangeArrowheads="1"/>
          </p:cNvSpPr>
          <p:nvPr/>
        </p:nvSpPr>
        <p:spPr bwMode="auto">
          <a:xfrm>
            <a:off x="5729288" y="947738"/>
            <a:ext cx="23717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High T</a:t>
            </a:r>
          </a:p>
          <a:p>
            <a:pPr eaLnBrk="1" hangingPunct="1"/>
            <a:r>
              <a:rPr lang="en-GB" sz="1800"/>
              <a:t>Organic solvents</a:t>
            </a:r>
          </a:p>
          <a:p>
            <a:pPr eaLnBrk="1" hangingPunct="1"/>
            <a:r>
              <a:rPr lang="en-GB" sz="1800"/>
              <a:t>Toxic catalysts</a:t>
            </a:r>
          </a:p>
        </p:txBody>
      </p:sp>
      <p:pic>
        <p:nvPicPr>
          <p:cNvPr id="17" name="Immagine 16"/>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231063" y="1779588"/>
            <a:ext cx="1893887"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asellaDiTesto 17"/>
          <p:cNvSpPr txBox="1">
            <a:spLocks noChangeArrowheads="1"/>
          </p:cNvSpPr>
          <p:nvPr/>
        </p:nvSpPr>
        <p:spPr bwMode="auto">
          <a:xfrm>
            <a:off x="7531100" y="2227263"/>
            <a:ext cx="1223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Polyesters</a:t>
            </a:r>
          </a:p>
        </p:txBody>
      </p:sp>
      <p:sp>
        <p:nvSpPr>
          <p:cNvPr id="19" name="Freccia giù 18"/>
          <p:cNvSpPr/>
          <p:nvPr/>
        </p:nvSpPr>
        <p:spPr>
          <a:xfrm>
            <a:off x="4627563" y="3038475"/>
            <a:ext cx="528637" cy="1306513"/>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0" name="CasellaDiTesto 19"/>
          <p:cNvSpPr txBox="1">
            <a:spLocks noChangeArrowheads="1"/>
          </p:cNvSpPr>
          <p:nvPr/>
        </p:nvSpPr>
        <p:spPr bwMode="auto">
          <a:xfrm>
            <a:off x="5292080" y="3140968"/>
            <a:ext cx="2387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Low T</a:t>
            </a:r>
          </a:p>
          <a:p>
            <a:pPr eaLnBrk="1" hangingPunct="1"/>
            <a:r>
              <a:rPr lang="en-GB" sz="1800"/>
              <a:t>No solvents</a:t>
            </a:r>
            <a:endParaRPr lang="en-GB" sz="1800" baseline="-25000"/>
          </a:p>
          <a:p>
            <a:pPr eaLnBrk="1" hangingPunct="1"/>
            <a:r>
              <a:rPr lang="en-GB" sz="1800"/>
              <a:t>Enzyme catalysed</a:t>
            </a:r>
          </a:p>
        </p:txBody>
      </p:sp>
      <p:pic>
        <p:nvPicPr>
          <p:cNvPr id="21" name="Immagine 20"/>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295650" y="4446588"/>
            <a:ext cx="3860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magine 21"/>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132513" y="5678488"/>
            <a:ext cx="1398587"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Immagine 22"/>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857750" y="5678488"/>
            <a:ext cx="1274763"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Immagine 23"/>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705225" y="5678488"/>
            <a:ext cx="1182688"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Immagine 24"/>
          <p:cNvPicPr>
            <a:picLocks noChangeAspect="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2482850" y="5708650"/>
            <a:ext cx="1222375"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Freccia giù 25"/>
          <p:cNvSpPr/>
          <p:nvPr/>
        </p:nvSpPr>
        <p:spPr>
          <a:xfrm>
            <a:off x="4627563" y="5054600"/>
            <a:ext cx="512762" cy="495300"/>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7" name="Per 26"/>
          <p:cNvSpPr/>
          <p:nvPr/>
        </p:nvSpPr>
        <p:spPr>
          <a:xfrm>
            <a:off x="307975" y="947738"/>
            <a:ext cx="1870075" cy="2032000"/>
          </a:xfrm>
          <a:prstGeom prst="mathMultiply">
            <a:avLst/>
          </a:prstGeom>
          <a:solidFill>
            <a:srgbClr val="FF0000">
              <a:alpha val="48000"/>
            </a:srgb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8" name="Per 27"/>
          <p:cNvSpPr/>
          <p:nvPr/>
        </p:nvSpPr>
        <p:spPr>
          <a:xfrm>
            <a:off x="5540375" y="382588"/>
            <a:ext cx="1870075" cy="2033587"/>
          </a:xfrm>
          <a:prstGeom prst="mathMultiply">
            <a:avLst/>
          </a:prstGeom>
          <a:solidFill>
            <a:srgbClr val="FF0000">
              <a:alpha val="48000"/>
            </a:srgbClr>
          </a:solid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Tree>
    <p:extLst>
      <p:ext uri="{BB962C8B-B14F-4D97-AF65-F5344CB8AC3E}">
        <p14:creationId xmlns:p14="http://schemas.microsoft.com/office/powerpoint/2010/main" val="186284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500"/>
                                        <p:tgtEl>
                                          <p:spTgt spid="26"/>
                                        </p:tgtEl>
                                      </p:cBhvr>
                                    </p:animEffect>
                                  </p:childTnLst>
                                </p:cTn>
                              </p:par>
                              <p:par>
                                <p:cTn id="48" presetID="22" presetClass="entr" presetSubtype="1"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up)">
                                      <p:cBhvr>
                                        <p:cTn id="50" dur="500"/>
                                        <p:tgtEl>
                                          <p:spTgt spid="25"/>
                                        </p:tgtEl>
                                      </p:cBhvr>
                                    </p:animEffect>
                                  </p:childTnLst>
                                </p:cTn>
                              </p:par>
                              <p:par>
                                <p:cTn id="51" presetID="22" presetClass="entr" presetSubtype="1" fill="hold"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up)">
                                      <p:cBhvr>
                                        <p:cTn id="53" dur="500"/>
                                        <p:tgtEl>
                                          <p:spTgt spid="24"/>
                                        </p:tgtEl>
                                      </p:cBhvr>
                                    </p:animEffect>
                                  </p:childTnLst>
                                </p:cTn>
                              </p:par>
                              <p:par>
                                <p:cTn id="54" presetID="22" presetClass="entr" presetSubtype="1"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up)">
                                      <p:cBhvr>
                                        <p:cTn id="56" dur="500"/>
                                        <p:tgtEl>
                                          <p:spTgt spid="23"/>
                                        </p:tgtEl>
                                      </p:cBhvr>
                                    </p:animEffect>
                                  </p:childTnLst>
                                </p:cTn>
                              </p:par>
                              <p:par>
                                <p:cTn id="57" presetID="22" presetClass="entr" presetSubtype="1"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up)">
                                      <p:cBhvr>
                                        <p:cTn id="5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p:bldP spid="14" grpId="0"/>
      <p:bldP spid="15" grpId="0" animBg="1"/>
      <p:bldP spid="16" grpId="0"/>
      <p:bldP spid="18" grpId="0"/>
      <p:bldP spid="19" grpId="0" animBg="1"/>
      <p:bldP spid="20" grpId="0"/>
      <p:bldP spid="2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ccia curva 4"/>
          <p:cNvSpPr/>
          <p:nvPr/>
        </p:nvSpPr>
        <p:spPr>
          <a:xfrm rot="5400000">
            <a:off x="2832894" y="2232819"/>
            <a:ext cx="1890713" cy="1552575"/>
          </a:xfrm>
          <a:prstGeom prst="ben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endParaRPr>
          </a:p>
        </p:txBody>
      </p:sp>
      <p:pic>
        <p:nvPicPr>
          <p:cNvPr id="6" name="Immagine 3" descr="Oleic acid sunflower.jp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92113" y="733425"/>
            <a:ext cx="2273300" cy="271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5"/>
          <p:cNvSpPr txBox="1">
            <a:spLocks noChangeArrowheads="1"/>
          </p:cNvSpPr>
          <p:nvPr/>
        </p:nvSpPr>
        <p:spPr bwMode="auto">
          <a:xfrm>
            <a:off x="1703388" y="1338263"/>
            <a:ext cx="1504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Oleic acid</a:t>
            </a:r>
          </a:p>
        </p:txBody>
      </p:sp>
      <p:sp>
        <p:nvSpPr>
          <p:cNvPr id="8" name="CasellaDiTesto 8"/>
          <p:cNvSpPr txBox="1">
            <a:spLocks noChangeArrowheads="1"/>
          </p:cNvSpPr>
          <p:nvPr/>
        </p:nvSpPr>
        <p:spPr bwMode="auto">
          <a:xfrm>
            <a:off x="6588125" y="1301750"/>
            <a:ext cx="1946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Barley, rye, wheat</a:t>
            </a:r>
          </a:p>
        </p:txBody>
      </p:sp>
      <p:sp>
        <p:nvSpPr>
          <p:cNvPr id="9" name="CasellaDiTesto 8"/>
          <p:cNvSpPr txBox="1">
            <a:spLocks noChangeArrowheads="1"/>
          </p:cNvSpPr>
          <p:nvPr/>
        </p:nvSpPr>
        <p:spPr bwMode="auto">
          <a:xfrm>
            <a:off x="3805238" y="3949700"/>
            <a:ext cx="26558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2800" b="1"/>
              <a:t>Azelaic acid</a:t>
            </a:r>
          </a:p>
        </p:txBody>
      </p:sp>
      <p:sp>
        <p:nvSpPr>
          <p:cNvPr id="10" name="CasellaDiTesto 9"/>
          <p:cNvSpPr txBox="1">
            <a:spLocks noChangeArrowheads="1"/>
          </p:cNvSpPr>
          <p:nvPr/>
        </p:nvSpPr>
        <p:spPr bwMode="auto">
          <a:xfrm>
            <a:off x="5400675" y="1690688"/>
            <a:ext cx="1419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Extraction</a:t>
            </a:r>
          </a:p>
        </p:txBody>
      </p:sp>
      <p:sp>
        <p:nvSpPr>
          <p:cNvPr id="11" name="Freccia curva 10"/>
          <p:cNvSpPr/>
          <p:nvPr/>
        </p:nvSpPr>
        <p:spPr>
          <a:xfrm rot="5400000" flipV="1">
            <a:off x="4729957" y="2218531"/>
            <a:ext cx="1885950" cy="1576387"/>
          </a:xfrm>
          <a:prstGeom prst="ben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endParaRPr>
          </a:p>
        </p:txBody>
      </p:sp>
      <p:pic>
        <p:nvPicPr>
          <p:cNvPr id="12" name="Immagine 1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8913" y="4587875"/>
            <a:ext cx="5116512"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sellaDiTesto 12"/>
          <p:cNvSpPr txBox="1">
            <a:spLocks noChangeArrowheads="1"/>
          </p:cNvSpPr>
          <p:nvPr/>
        </p:nvSpPr>
        <p:spPr bwMode="auto">
          <a:xfrm>
            <a:off x="2959100" y="1708150"/>
            <a:ext cx="1419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Ozonolysis</a:t>
            </a:r>
          </a:p>
        </p:txBody>
      </p:sp>
      <p:sp>
        <p:nvSpPr>
          <p:cNvPr id="14" name="CasellaDiTesto 13"/>
          <p:cNvSpPr txBox="1">
            <a:spLocks noChangeArrowheads="1"/>
          </p:cNvSpPr>
          <p:nvPr/>
        </p:nvSpPr>
        <p:spPr bwMode="auto">
          <a:xfrm>
            <a:off x="5724128" y="4314825"/>
            <a:ext cx="399350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lnSpc>
                <a:spcPct val="200000"/>
              </a:lnSpc>
              <a:buFont typeface="Arial" charset="0"/>
              <a:buChar char="•"/>
            </a:pPr>
            <a:r>
              <a:rPr lang="en-GB" dirty="0" smtClean="0"/>
              <a:t>Bio-derived		</a:t>
            </a:r>
            <a:r>
              <a:rPr lang="en-GB" sz="3000" b="1" dirty="0" smtClean="0">
                <a:solidFill>
                  <a:srgbClr val="008000"/>
                </a:solidFill>
                <a:latin typeface="Zapf Dingbats" charset="0"/>
                <a:cs typeface="Zapf Dingbats" charset="0"/>
                <a:sym typeface="Zapf Dingbats" charset="0"/>
              </a:rPr>
              <a:t>✓</a:t>
            </a:r>
            <a:endParaRPr lang="en-GB" sz="3000" b="1" dirty="0">
              <a:solidFill>
                <a:srgbClr val="008000"/>
              </a:solidFill>
            </a:endParaRPr>
          </a:p>
          <a:p>
            <a:pPr eaLnBrk="1" hangingPunct="1">
              <a:lnSpc>
                <a:spcPct val="200000"/>
              </a:lnSpc>
              <a:buFont typeface="Arial" charset="0"/>
              <a:buChar char="•"/>
            </a:pPr>
            <a:r>
              <a:rPr lang="en-GB" dirty="0"/>
              <a:t>Non-harmful	</a:t>
            </a:r>
            <a:r>
              <a:rPr lang="en-GB" sz="3000" b="1" dirty="0">
                <a:solidFill>
                  <a:srgbClr val="008000"/>
                </a:solidFill>
                <a:latin typeface="Zapf Dingbats" charset="0"/>
                <a:cs typeface="Zapf Dingbats" charset="0"/>
                <a:sym typeface="Zapf Dingbats" charset="0"/>
              </a:rPr>
              <a:t>✓</a:t>
            </a:r>
            <a:endParaRPr lang="en-GB" sz="3000" b="1" dirty="0">
              <a:solidFill>
                <a:srgbClr val="008000"/>
              </a:solidFill>
            </a:endParaRPr>
          </a:p>
        </p:txBody>
      </p:sp>
      <p:pic>
        <p:nvPicPr>
          <p:cNvPr id="15" name="Immagine 14"/>
          <p:cNvPicPr>
            <a:picLocks noChangeAspect="1"/>
          </p:cNvPicPr>
          <p:nvPr/>
        </p:nvPicPr>
        <p:blipFill>
          <a:blip r:embed="rId4"/>
          <a:stretch>
            <a:fillRect/>
          </a:stretch>
        </p:blipFill>
        <p:spPr>
          <a:xfrm>
            <a:off x="6588117" y="1670863"/>
            <a:ext cx="2412619" cy="14555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5190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par>
                                <p:cTn id="14" presetID="22" presetClass="entr" presetSubtype="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500"/>
                                        <p:tgtEl>
                                          <p:spTgt spid="9"/>
                                        </p:tgtEl>
                                      </p:cBhvr>
                                    </p:animEffect>
                                  </p:childTnLst>
                                </p:cTn>
                              </p:par>
                              <p:par>
                                <p:cTn id="20" presetID="22" presetClass="entr" presetSubtype="1"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uiExpan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1"/>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49263" y="1844824"/>
            <a:ext cx="8694737"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Polymerisation of azelaic acid</a:t>
            </a:r>
            <a:endParaRPr lang="en-US" b="1" baseline="-25000">
              <a:latin typeface="Arial" charset="0"/>
              <a:ea typeface="ＭＳ Ｐゴシック" charset="0"/>
            </a:endParaRPr>
          </a:p>
        </p:txBody>
      </p:sp>
      <p:sp>
        <p:nvSpPr>
          <p:cNvPr id="3" name="Rettangolo 2"/>
          <p:cNvSpPr/>
          <p:nvPr/>
        </p:nvSpPr>
        <p:spPr>
          <a:xfrm>
            <a:off x="3707904" y="2780928"/>
            <a:ext cx="1152128" cy="1152128"/>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Rettangolo 13"/>
          <p:cNvSpPr/>
          <p:nvPr/>
        </p:nvSpPr>
        <p:spPr>
          <a:xfrm>
            <a:off x="5004048" y="2924944"/>
            <a:ext cx="1152128" cy="504056"/>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Rettangolo 17"/>
          <p:cNvSpPr/>
          <p:nvPr/>
        </p:nvSpPr>
        <p:spPr>
          <a:xfrm>
            <a:off x="251520" y="2564904"/>
            <a:ext cx="8892480" cy="2664296"/>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Rettangolo 18"/>
          <p:cNvSpPr/>
          <p:nvPr/>
        </p:nvSpPr>
        <p:spPr>
          <a:xfrm>
            <a:off x="7668344" y="1916832"/>
            <a:ext cx="1296144" cy="92772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23" name="Connettore 2 22"/>
          <p:cNvCxnSpPr/>
          <p:nvPr/>
        </p:nvCxnSpPr>
        <p:spPr>
          <a:xfrm>
            <a:off x="4499992" y="2708920"/>
            <a:ext cx="0" cy="129614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pic>
        <p:nvPicPr>
          <p:cNvPr id="25" name="Immagine 24"/>
          <p:cNvPicPr>
            <a:picLocks noChangeAspect="1"/>
          </p:cNvPicPr>
          <p:nvPr/>
        </p:nvPicPr>
        <p:blipFill>
          <a:blip r:embed="rId3"/>
          <a:stretch>
            <a:fillRect/>
          </a:stretch>
        </p:blipFill>
        <p:spPr>
          <a:xfrm>
            <a:off x="395536" y="4149080"/>
            <a:ext cx="8100392" cy="976485"/>
          </a:xfrm>
          <a:prstGeom prst="rect">
            <a:avLst/>
          </a:prstGeom>
        </p:spPr>
      </p:pic>
      <p:sp>
        <p:nvSpPr>
          <p:cNvPr id="26" name="CasellaDiTesto 25"/>
          <p:cNvSpPr txBox="1"/>
          <p:nvPr/>
        </p:nvSpPr>
        <p:spPr>
          <a:xfrm>
            <a:off x="4572000" y="2852936"/>
            <a:ext cx="1728192" cy="646331"/>
          </a:xfrm>
          <a:prstGeom prst="rect">
            <a:avLst/>
          </a:prstGeom>
          <a:noFill/>
        </p:spPr>
        <p:txBody>
          <a:bodyPr wrap="square" rtlCol="0">
            <a:spAutoFit/>
          </a:bodyPr>
          <a:lstStyle/>
          <a:p>
            <a:r>
              <a:rPr lang="en-GB" dirty="0"/>
              <a:t>T&gt;200 </a:t>
            </a:r>
            <a:r>
              <a:rPr lang="en-GB" baseline="30000" dirty="0" smtClean="0"/>
              <a:t>o</a:t>
            </a:r>
            <a:r>
              <a:rPr lang="en-GB" dirty="0" smtClean="0"/>
              <a:t>C</a:t>
            </a:r>
            <a:endParaRPr lang="en-GB" dirty="0"/>
          </a:p>
          <a:p>
            <a:r>
              <a:rPr lang="en-GB" dirty="0"/>
              <a:t>Metal catalysts</a:t>
            </a:r>
          </a:p>
        </p:txBody>
      </p:sp>
    </p:spTree>
    <p:extLst>
      <p:ext uri="{BB962C8B-B14F-4D97-AF65-F5344CB8AC3E}">
        <p14:creationId xmlns:p14="http://schemas.microsoft.com/office/powerpoint/2010/main" val="210580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ccia curva 4"/>
          <p:cNvSpPr/>
          <p:nvPr/>
        </p:nvSpPr>
        <p:spPr>
          <a:xfrm rot="5400000">
            <a:off x="2832894" y="2232819"/>
            <a:ext cx="1890713" cy="1552575"/>
          </a:xfrm>
          <a:prstGeom prst="ben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endParaRPr>
          </a:p>
        </p:txBody>
      </p:sp>
      <p:pic>
        <p:nvPicPr>
          <p:cNvPr id="6" name="Immagine 3" descr="Oleic acid sunflower.jp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92113" y="733425"/>
            <a:ext cx="2273300" cy="271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5"/>
          <p:cNvSpPr txBox="1">
            <a:spLocks noChangeArrowheads="1"/>
          </p:cNvSpPr>
          <p:nvPr/>
        </p:nvSpPr>
        <p:spPr bwMode="auto">
          <a:xfrm>
            <a:off x="1703388" y="1338263"/>
            <a:ext cx="1504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Oleic acid</a:t>
            </a:r>
          </a:p>
        </p:txBody>
      </p:sp>
      <p:sp>
        <p:nvSpPr>
          <p:cNvPr id="8" name="CasellaDiTesto 8"/>
          <p:cNvSpPr txBox="1">
            <a:spLocks noChangeArrowheads="1"/>
          </p:cNvSpPr>
          <p:nvPr/>
        </p:nvSpPr>
        <p:spPr bwMode="auto">
          <a:xfrm>
            <a:off x="6588125" y="1301750"/>
            <a:ext cx="1946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Barley, rye, wheat</a:t>
            </a:r>
          </a:p>
        </p:txBody>
      </p:sp>
      <p:sp>
        <p:nvSpPr>
          <p:cNvPr id="9" name="CasellaDiTesto 11"/>
          <p:cNvSpPr txBox="1">
            <a:spLocks noChangeArrowheads="1"/>
          </p:cNvSpPr>
          <p:nvPr/>
        </p:nvSpPr>
        <p:spPr bwMode="auto">
          <a:xfrm>
            <a:off x="3805238" y="3949700"/>
            <a:ext cx="26558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2800" b="1"/>
              <a:t>Azelaic acid</a:t>
            </a:r>
          </a:p>
        </p:txBody>
      </p:sp>
      <p:sp>
        <p:nvSpPr>
          <p:cNvPr id="10" name="CasellaDiTesto 14"/>
          <p:cNvSpPr txBox="1">
            <a:spLocks noChangeArrowheads="1"/>
          </p:cNvSpPr>
          <p:nvPr/>
        </p:nvSpPr>
        <p:spPr bwMode="auto">
          <a:xfrm>
            <a:off x="5400675" y="1690688"/>
            <a:ext cx="1419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Extraction</a:t>
            </a:r>
          </a:p>
        </p:txBody>
      </p:sp>
      <p:sp>
        <p:nvSpPr>
          <p:cNvPr id="11" name="Freccia curva 10"/>
          <p:cNvSpPr/>
          <p:nvPr/>
        </p:nvSpPr>
        <p:spPr>
          <a:xfrm rot="5400000" flipV="1">
            <a:off x="4729957" y="2218531"/>
            <a:ext cx="1885950" cy="1576387"/>
          </a:xfrm>
          <a:prstGeom prst="ben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endParaRPr>
          </a:p>
        </p:txBody>
      </p:sp>
      <p:pic>
        <p:nvPicPr>
          <p:cNvPr id="12" name="Immagine 18"/>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8913" y="4587875"/>
            <a:ext cx="5116512"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sellaDiTesto 19"/>
          <p:cNvSpPr txBox="1">
            <a:spLocks noChangeArrowheads="1"/>
          </p:cNvSpPr>
          <p:nvPr/>
        </p:nvSpPr>
        <p:spPr bwMode="auto">
          <a:xfrm>
            <a:off x="2959100" y="1708150"/>
            <a:ext cx="1419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Ozonolysis</a:t>
            </a:r>
          </a:p>
        </p:txBody>
      </p:sp>
      <p:pic>
        <p:nvPicPr>
          <p:cNvPr id="15" name="Immagine 14"/>
          <p:cNvPicPr>
            <a:picLocks noChangeAspect="1"/>
          </p:cNvPicPr>
          <p:nvPr/>
        </p:nvPicPr>
        <p:blipFill>
          <a:blip r:embed="rId4"/>
          <a:stretch>
            <a:fillRect/>
          </a:stretch>
        </p:blipFill>
        <p:spPr>
          <a:xfrm>
            <a:off x="6588117" y="1670863"/>
            <a:ext cx="2412619" cy="14555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CasellaDiTesto 15"/>
          <p:cNvSpPr txBox="1">
            <a:spLocks noChangeArrowheads="1"/>
          </p:cNvSpPr>
          <p:nvPr/>
        </p:nvSpPr>
        <p:spPr bwMode="auto">
          <a:xfrm>
            <a:off x="5868144" y="4725144"/>
            <a:ext cx="3024336"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buFont typeface="Arial" charset="0"/>
              <a:buChar char="•"/>
            </a:pPr>
            <a:r>
              <a:rPr lang="en-GB" dirty="0"/>
              <a:t>T</a:t>
            </a:r>
            <a:r>
              <a:rPr lang="en-GB" baseline="-25000" dirty="0"/>
              <a:t>m</a:t>
            </a:r>
            <a:r>
              <a:rPr lang="en-GB" dirty="0"/>
              <a:t>≈110 </a:t>
            </a:r>
            <a:r>
              <a:rPr lang="en-GB" baseline="30000" dirty="0"/>
              <a:t>o</a:t>
            </a:r>
            <a:r>
              <a:rPr lang="en-GB" dirty="0"/>
              <a:t>C	</a:t>
            </a:r>
            <a:r>
              <a:rPr lang="en-GB" sz="3000" b="1" dirty="0">
                <a:solidFill>
                  <a:srgbClr val="FF0000"/>
                </a:solidFill>
                <a:latin typeface="Zapf Dingbats" charset="0"/>
                <a:cs typeface="Zapf Dingbats" charset="0"/>
                <a:sym typeface="Zapf Dingbats" charset="0"/>
              </a:rPr>
              <a:t>✗</a:t>
            </a:r>
          </a:p>
          <a:p>
            <a:pPr eaLnBrk="1" hangingPunct="1"/>
            <a:endParaRPr lang="en-GB" sz="3000" b="1" dirty="0">
              <a:solidFill>
                <a:srgbClr val="FF0000"/>
              </a:solidFill>
            </a:endParaRPr>
          </a:p>
          <a:p>
            <a:pPr eaLnBrk="1" hangingPunct="1">
              <a:buFont typeface="Arial" charset="0"/>
              <a:buChar char="•"/>
            </a:pPr>
            <a:r>
              <a:rPr lang="en-GB" dirty="0"/>
              <a:t>Insoluble in </a:t>
            </a:r>
            <a:r>
              <a:rPr lang="en-GB" dirty="0" err="1"/>
              <a:t>apolar</a:t>
            </a:r>
            <a:r>
              <a:rPr lang="en-GB" dirty="0"/>
              <a:t> solvents	</a:t>
            </a:r>
            <a:r>
              <a:rPr lang="en-GB" sz="3000" b="1" dirty="0">
                <a:solidFill>
                  <a:srgbClr val="FF0000"/>
                </a:solidFill>
                <a:latin typeface="Zapf Dingbats" charset="0"/>
                <a:cs typeface="Zapf Dingbats" charset="0"/>
                <a:sym typeface="Zapf Dingbats" charset="0"/>
              </a:rPr>
              <a:t>✗</a:t>
            </a:r>
            <a:endParaRPr lang="en-GB" sz="3000" b="1" dirty="0">
              <a:solidFill>
                <a:srgbClr val="008000"/>
              </a:solidFill>
            </a:endParaRPr>
          </a:p>
        </p:txBody>
      </p:sp>
    </p:spTree>
    <p:extLst>
      <p:ext uri="{BB962C8B-B14F-4D97-AF65-F5344CB8AC3E}">
        <p14:creationId xmlns:p14="http://schemas.microsoft.com/office/powerpoint/2010/main" val="391300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6">
                                            <p:txEl>
                                              <p:pRg st="2" end="2"/>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1"/>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49263" y="1844824"/>
            <a:ext cx="8694737"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Polymerisation of azelaic acid</a:t>
            </a:r>
            <a:endParaRPr lang="en-US" b="1" baseline="-25000">
              <a:latin typeface="Arial" charset="0"/>
              <a:ea typeface="ＭＳ Ｐゴシック" charset="0"/>
            </a:endParaRPr>
          </a:p>
        </p:txBody>
      </p:sp>
      <p:sp>
        <p:nvSpPr>
          <p:cNvPr id="3" name="Rettangolo 2"/>
          <p:cNvSpPr/>
          <p:nvPr/>
        </p:nvSpPr>
        <p:spPr>
          <a:xfrm>
            <a:off x="3707904" y="2780928"/>
            <a:ext cx="1152128" cy="1152128"/>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Rettangolo 13"/>
          <p:cNvSpPr/>
          <p:nvPr/>
        </p:nvSpPr>
        <p:spPr>
          <a:xfrm>
            <a:off x="5004048" y="2924944"/>
            <a:ext cx="1152128" cy="504056"/>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CasellaDiTesto 14"/>
          <p:cNvSpPr txBox="1"/>
          <p:nvPr/>
        </p:nvSpPr>
        <p:spPr>
          <a:xfrm>
            <a:off x="1331640" y="5733256"/>
            <a:ext cx="7272808" cy="430887"/>
          </a:xfrm>
          <a:prstGeom prst="rect">
            <a:avLst/>
          </a:prstGeom>
          <a:noFill/>
        </p:spPr>
        <p:txBody>
          <a:bodyPr wrap="square" rtlCol="0">
            <a:spAutoFit/>
          </a:bodyPr>
          <a:lstStyle/>
          <a:p>
            <a:r>
              <a:rPr lang="en-GB" sz="2200">
                <a:solidFill>
                  <a:schemeClr val="accent4"/>
                </a:solidFill>
              </a:rPr>
              <a:t>Can a </a:t>
            </a:r>
            <a:r>
              <a:rPr lang="en-GB" sz="2200" b="1">
                <a:solidFill>
                  <a:schemeClr val="accent4"/>
                </a:solidFill>
              </a:rPr>
              <a:t>green lower T </a:t>
            </a:r>
            <a:r>
              <a:rPr lang="en-GB" sz="2200">
                <a:solidFill>
                  <a:schemeClr val="accent4"/>
                </a:solidFill>
              </a:rPr>
              <a:t>approach be achieved </a:t>
            </a:r>
            <a:r>
              <a:rPr lang="en-GB" sz="2200" b="1">
                <a:solidFill>
                  <a:schemeClr val="accent4"/>
                </a:solidFill>
              </a:rPr>
              <a:t>in CO</a:t>
            </a:r>
            <a:r>
              <a:rPr lang="en-GB" sz="2200" b="1" baseline="-25000">
                <a:solidFill>
                  <a:schemeClr val="accent4"/>
                </a:solidFill>
              </a:rPr>
              <a:t>2</a:t>
            </a:r>
            <a:r>
              <a:rPr lang="en-GB" sz="2200">
                <a:solidFill>
                  <a:schemeClr val="accent4"/>
                </a:solidFill>
              </a:rPr>
              <a:t>?</a:t>
            </a:r>
          </a:p>
        </p:txBody>
      </p:sp>
      <p:sp>
        <p:nvSpPr>
          <p:cNvPr id="18" name="Rettangolo 17"/>
          <p:cNvSpPr/>
          <p:nvPr/>
        </p:nvSpPr>
        <p:spPr>
          <a:xfrm>
            <a:off x="251520" y="2564904"/>
            <a:ext cx="8892480" cy="2664296"/>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Rettangolo 18"/>
          <p:cNvSpPr/>
          <p:nvPr/>
        </p:nvSpPr>
        <p:spPr>
          <a:xfrm>
            <a:off x="7668344" y="1916832"/>
            <a:ext cx="1296144" cy="92772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Oval 1"/>
          <p:cNvSpPr/>
          <p:nvPr/>
        </p:nvSpPr>
        <p:spPr>
          <a:xfrm>
            <a:off x="8172401" y="2000127"/>
            <a:ext cx="822936" cy="564777"/>
          </a:xfrm>
          <a:prstGeom prst="ellipse">
            <a:avLst/>
          </a:prstGeom>
          <a:solidFill>
            <a:schemeClr val="accent1">
              <a:alpha val="5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471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lock Arc 5"/>
          <p:cNvSpPr/>
          <p:nvPr/>
        </p:nvSpPr>
        <p:spPr>
          <a:xfrm>
            <a:off x="4841779" y="3449970"/>
            <a:ext cx="947904" cy="947977"/>
          </a:xfrm>
          <a:prstGeom prst="blockArc">
            <a:avLst>
              <a:gd name="adj1" fmla="val 10800000"/>
              <a:gd name="adj2" fmla="val 28030"/>
              <a:gd name="adj3" fmla="val 6742"/>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5" name="Rounded Rectangle 6"/>
          <p:cNvSpPr/>
          <p:nvPr/>
        </p:nvSpPr>
        <p:spPr>
          <a:xfrm>
            <a:off x="4249287" y="2183116"/>
            <a:ext cx="236976" cy="1893956"/>
          </a:xfrm>
          <a:prstGeom prst="round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6" name="Block Arc 7"/>
          <p:cNvSpPr/>
          <p:nvPr/>
        </p:nvSpPr>
        <p:spPr>
          <a:xfrm flipH="1">
            <a:off x="2945867" y="3449970"/>
            <a:ext cx="947904" cy="947977"/>
          </a:xfrm>
          <a:prstGeom prst="blockArc">
            <a:avLst>
              <a:gd name="adj1" fmla="val 10800000"/>
              <a:gd name="adj2" fmla="val 28030"/>
              <a:gd name="adj3" fmla="val 6742"/>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7" name="Rounded Rectangle 8"/>
          <p:cNvSpPr/>
          <p:nvPr/>
        </p:nvSpPr>
        <p:spPr>
          <a:xfrm>
            <a:off x="4130799" y="2420111"/>
            <a:ext cx="473951" cy="1184972"/>
          </a:xfrm>
          <a:prstGeom prst="round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8" name="Rounded Rectangle 9"/>
          <p:cNvSpPr/>
          <p:nvPr/>
        </p:nvSpPr>
        <p:spPr>
          <a:xfrm>
            <a:off x="3656847" y="3842074"/>
            <a:ext cx="1421855" cy="2116098"/>
          </a:xfrm>
          <a:prstGeom prst="round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atin typeface="+mj-lt"/>
              </a:rPr>
              <a:t>\</a:t>
            </a:r>
            <a:endParaRPr lang="en-GB" dirty="0">
              <a:latin typeface="+mj-lt"/>
            </a:endParaRPr>
          </a:p>
        </p:txBody>
      </p:sp>
      <p:sp>
        <p:nvSpPr>
          <p:cNvPr id="9" name="Rounded Rectangle 10"/>
          <p:cNvSpPr/>
          <p:nvPr/>
        </p:nvSpPr>
        <p:spPr>
          <a:xfrm>
            <a:off x="3419872" y="4077072"/>
            <a:ext cx="1895807" cy="236994"/>
          </a:xfrm>
          <a:prstGeom prst="round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10" name="Rounded Rectangle 11"/>
          <p:cNvSpPr/>
          <p:nvPr/>
        </p:nvSpPr>
        <p:spPr>
          <a:xfrm>
            <a:off x="4130799" y="2420109"/>
            <a:ext cx="473951" cy="947977"/>
          </a:xfrm>
          <a:prstGeom prst="roundRect">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11" name="Rounded Rectangle 12"/>
          <p:cNvSpPr/>
          <p:nvPr/>
        </p:nvSpPr>
        <p:spPr>
          <a:xfrm>
            <a:off x="3775335" y="4445349"/>
            <a:ext cx="1184880" cy="1392784"/>
          </a:xfrm>
          <a:prstGeom prst="roundRect">
            <a:avLst/>
          </a:prstGeom>
          <a:gradFill>
            <a:gsLst>
              <a:gs pos="82000">
                <a:srgbClr val="92D050"/>
              </a:gs>
              <a:gs pos="80000">
                <a:schemeClr val="bg1"/>
              </a:gs>
            </a:gsLst>
            <a:lin ang="5400000" scaled="0"/>
          </a:gra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12" name="Rectangle 13"/>
          <p:cNvSpPr/>
          <p:nvPr/>
        </p:nvSpPr>
        <p:spPr>
          <a:xfrm>
            <a:off x="4288102" y="4445349"/>
            <a:ext cx="146994" cy="1140875"/>
          </a:xfrm>
          <a:prstGeom prst="rect">
            <a:avLst/>
          </a:prstGeom>
          <a:solidFill>
            <a:schemeClr val="bg1">
              <a:lumMod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13" name="Pie 14"/>
          <p:cNvSpPr/>
          <p:nvPr/>
        </p:nvSpPr>
        <p:spPr>
          <a:xfrm>
            <a:off x="3889684" y="5430304"/>
            <a:ext cx="956180" cy="311843"/>
          </a:xfrm>
          <a:prstGeom prst="pie">
            <a:avLst>
              <a:gd name="adj1" fmla="val 20514457"/>
              <a:gd name="adj2" fmla="val 11852791"/>
            </a:avLst>
          </a:prstGeom>
          <a:solidFill>
            <a:schemeClr val="bg1">
              <a:lumMod val="5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mj-lt"/>
            </a:endParaRPr>
          </a:p>
        </p:txBody>
      </p:sp>
      <p:sp>
        <p:nvSpPr>
          <p:cNvPr id="18" name="CasellaDiTesto 17"/>
          <p:cNvSpPr txBox="1"/>
          <p:nvPr/>
        </p:nvSpPr>
        <p:spPr>
          <a:xfrm>
            <a:off x="899592" y="4941168"/>
            <a:ext cx="1080120" cy="369332"/>
          </a:xfrm>
          <a:prstGeom prst="rect">
            <a:avLst/>
          </a:prstGeom>
          <a:noFill/>
        </p:spPr>
        <p:txBody>
          <a:bodyPr wrap="square" rtlCol="0">
            <a:spAutoFit/>
          </a:bodyPr>
          <a:lstStyle/>
          <a:p>
            <a:r>
              <a:rPr lang="en-GB"/>
              <a:t>CO</a:t>
            </a:r>
            <a:r>
              <a:rPr lang="en-GB" baseline="-25000"/>
              <a:t>2</a:t>
            </a:r>
            <a:r>
              <a:rPr lang="en-GB"/>
              <a:t> in</a:t>
            </a:r>
          </a:p>
        </p:txBody>
      </p:sp>
      <p:sp>
        <p:nvSpPr>
          <p:cNvPr id="19" name="CasellaDiTesto 18"/>
          <p:cNvSpPr txBox="1"/>
          <p:nvPr/>
        </p:nvSpPr>
        <p:spPr>
          <a:xfrm>
            <a:off x="6948264" y="4941168"/>
            <a:ext cx="1080120" cy="369332"/>
          </a:xfrm>
          <a:prstGeom prst="rect">
            <a:avLst/>
          </a:prstGeom>
          <a:noFill/>
        </p:spPr>
        <p:txBody>
          <a:bodyPr wrap="square" rtlCol="0">
            <a:spAutoFit/>
          </a:bodyPr>
          <a:lstStyle/>
          <a:p>
            <a:r>
              <a:rPr lang="en-GB"/>
              <a:t>CO</a:t>
            </a:r>
            <a:r>
              <a:rPr lang="en-GB" baseline="-25000"/>
              <a:t>2</a:t>
            </a:r>
            <a:r>
              <a:rPr lang="en-GB"/>
              <a:t> out</a:t>
            </a:r>
          </a:p>
        </p:txBody>
      </p:sp>
      <p:cxnSp>
        <p:nvCxnSpPr>
          <p:cNvPr id="21" name="Connettore 1 20"/>
          <p:cNvCxnSpPr/>
          <p:nvPr/>
        </p:nvCxnSpPr>
        <p:spPr>
          <a:xfrm flipV="1">
            <a:off x="4572000" y="2204864"/>
            <a:ext cx="648072" cy="144016"/>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22" name="CasellaDiTesto 21"/>
          <p:cNvSpPr txBox="1"/>
          <p:nvPr/>
        </p:nvSpPr>
        <p:spPr>
          <a:xfrm>
            <a:off x="5148064" y="1916832"/>
            <a:ext cx="2448272" cy="369332"/>
          </a:xfrm>
          <a:prstGeom prst="rect">
            <a:avLst/>
          </a:prstGeom>
          <a:noFill/>
        </p:spPr>
        <p:txBody>
          <a:bodyPr wrap="square" rtlCol="0">
            <a:spAutoFit/>
          </a:bodyPr>
          <a:lstStyle/>
          <a:p>
            <a:r>
              <a:rPr lang="en-GB"/>
              <a:t>Mechanical stirrer</a:t>
            </a:r>
          </a:p>
        </p:txBody>
      </p:sp>
      <p:sp>
        <p:nvSpPr>
          <p:cNvPr id="23"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HP reaction vessel</a:t>
            </a:r>
            <a:endParaRPr lang="en-US" b="1" baseline="-25000">
              <a:latin typeface="Arial" charset="0"/>
              <a:ea typeface="ＭＳ Ｐゴシック" charset="0"/>
            </a:endParaRPr>
          </a:p>
        </p:txBody>
      </p:sp>
      <p:sp>
        <p:nvSpPr>
          <p:cNvPr id="24" name="CasellaDiTesto 23"/>
          <p:cNvSpPr txBox="1"/>
          <p:nvPr/>
        </p:nvSpPr>
        <p:spPr>
          <a:xfrm>
            <a:off x="3131840" y="5980039"/>
            <a:ext cx="2952328" cy="369332"/>
          </a:xfrm>
          <a:prstGeom prst="rect">
            <a:avLst/>
          </a:prstGeom>
          <a:noFill/>
        </p:spPr>
        <p:txBody>
          <a:bodyPr wrap="square" rtlCol="0">
            <a:spAutoFit/>
          </a:bodyPr>
          <a:lstStyle/>
          <a:p>
            <a:r>
              <a:rPr lang="en-GB" dirty="0"/>
              <a:t>(60 mL or 20 mL base)</a:t>
            </a:r>
          </a:p>
        </p:txBody>
      </p:sp>
      <p:sp>
        <p:nvSpPr>
          <p:cNvPr id="25" name="Rettangolo 24"/>
          <p:cNvSpPr/>
          <p:nvPr/>
        </p:nvSpPr>
        <p:spPr>
          <a:xfrm>
            <a:off x="2843808" y="3933056"/>
            <a:ext cx="288032" cy="288032"/>
          </a:xfrm>
          <a:prstGeom prst="rect">
            <a:avLst/>
          </a:prstGeom>
          <a:solidFill>
            <a:schemeClr val="accent3">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Rettangolo 26"/>
          <p:cNvSpPr/>
          <p:nvPr/>
        </p:nvSpPr>
        <p:spPr>
          <a:xfrm>
            <a:off x="5652120" y="3933056"/>
            <a:ext cx="288032" cy="288032"/>
          </a:xfrm>
          <a:prstGeom prst="rect">
            <a:avLst/>
          </a:prstGeom>
          <a:solidFill>
            <a:schemeClr val="accent3">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4" name="Figura a mano libera 33"/>
          <p:cNvSpPr/>
          <p:nvPr/>
        </p:nvSpPr>
        <p:spPr>
          <a:xfrm>
            <a:off x="5781040" y="4226560"/>
            <a:ext cx="1270000" cy="397759"/>
          </a:xfrm>
          <a:custGeom>
            <a:avLst/>
            <a:gdLst>
              <a:gd name="connsiteX0" fmla="*/ 0 w 1270000"/>
              <a:gd name="connsiteY0" fmla="*/ 0 h 397759"/>
              <a:gd name="connsiteX1" fmla="*/ 223520 w 1270000"/>
              <a:gd name="connsiteY1" fmla="*/ 345440 h 397759"/>
              <a:gd name="connsiteX2" fmla="*/ 1270000 w 1270000"/>
              <a:gd name="connsiteY2" fmla="*/ 396240 h 397759"/>
            </a:gdLst>
            <a:ahLst/>
            <a:cxnLst>
              <a:cxn ang="0">
                <a:pos x="connsiteX0" y="connsiteY0"/>
              </a:cxn>
              <a:cxn ang="0">
                <a:pos x="connsiteX1" y="connsiteY1"/>
              </a:cxn>
              <a:cxn ang="0">
                <a:pos x="connsiteX2" y="connsiteY2"/>
              </a:cxn>
            </a:cxnLst>
            <a:rect l="l" t="t" r="r" b="b"/>
            <a:pathLst>
              <a:path w="1270000" h="397759">
                <a:moveTo>
                  <a:pt x="0" y="0"/>
                </a:moveTo>
                <a:cubicBezTo>
                  <a:pt x="5926" y="139700"/>
                  <a:pt x="11853" y="279400"/>
                  <a:pt x="223520" y="345440"/>
                </a:cubicBezTo>
                <a:cubicBezTo>
                  <a:pt x="435187" y="411480"/>
                  <a:pt x="1270000" y="396240"/>
                  <a:pt x="1270000" y="396240"/>
                </a:cubicBezTo>
              </a:path>
            </a:pathLst>
          </a:custGeom>
          <a:ln w="57150" cmpd="sng">
            <a:solidFill>
              <a:srgbClr val="60606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5" name="Figura a mano libera 34"/>
          <p:cNvSpPr/>
          <p:nvPr/>
        </p:nvSpPr>
        <p:spPr>
          <a:xfrm>
            <a:off x="1666240" y="4216401"/>
            <a:ext cx="1300480" cy="436736"/>
          </a:xfrm>
          <a:custGeom>
            <a:avLst/>
            <a:gdLst>
              <a:gd name="connsiteX0" fmla="*/ 1300480 w 1300480"/>
              <a:gd name="connsiteY0" fmla="*/ 0 h 540399"/>
              <a:gd name="connsiteX1" fmla="*/ 1188720 w 1300480"/>
              <a:gd name="connsiteY1" fmla="*/ 426720 h 540399"/>
              <a:gd name="connsiteX2" fmla="*/ 650240 w 1300480"/>
              <a:gd name="connsiteY2" fmla="*/ 528320 h 540399"/>
              <a:gd name="connsiteX3" fmla="*/ 0 w 1300480"/>
              <a:gd name="connsiteY3" fmla="*/ 538480 h 540399"/>
            </a:gdLst>
            <a:ahLst/>
            <a:cxnLst>
              <a:cxn ang="0">
                <a:pos x="connsiteX0" y="connsiteY0"/>
              </a:cxn>
              <a:cxn ang="0">
                <a:pos x="connsiteX1" y="connsiteY1"/>
              </a:cxn>
              <a:cxn ang="0">
                <a:pos x="connsiteX2" y="connsiteY2"/>
              </a:cxn>
              <a:cxn ang="0">
                <a:pos x="connsiteX3" y="connsiteY3"/>
              </a:cxn>
            </a:cxnLst>
            <a:rect l="l" t="t" r="r" b="b"/>
            <a:pathLst>
              <a:path w="1300480" h="540399">
                <a:moveTo>
                  <a:pt x="1300480" y="0"/>
                </a:moveTo>
                <a:cubicBezTo>
                  <a:pt x="1298786" y="169333"/>
                  <a:pt x="1297093" y="338667"/>
                  <a:pt x="1188720" y="426720"/>
                </a:cubicBezTo>
                <a:cubicBezTo>
                  <a:pt x="1080347" y="514773"/>
                  <a:pt x="848360" y="509693"/>
                  <a:pt x="650240" y="528320"/>
                </a:cubicBezTo>
                <a:cubicBezTo>
                  <a:pt x="452120" y="546947"/>
                  <a:pt x="0" y="538480"/>
                  <a:pt x="0" y="538480"/>
                </a:cubicBezTo>
              </a:path>
            </a:pathLst>
          </a:custGeom>
          <a:ln w="57150" cmpd="sng">
            <a:solidFill>
              <a:srgbClr val="60606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6" name="Rettangolo 35"/>
          <p:cNvSpPr/>
          <p:nvPr/>
        </p:nvSpPr>
        <p:spPr>
          <a:xfrm>
            <a:off x="7020272" y="4293096"/>
            <a:ext cx="720080" cy="648072"/>
          </a:xfrm>
          <a:prstGeom prst="rect">
            <a:avLst/>
          </a:prstGeom>
          <a:solidFill>
            <a:srgbClr val="868686"/>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7" name="Rettangolo 36"/>
          <p:cNvSpPr/>
          <p:nvPr/>
        </p:nvSpPr>
        <p:spPr>
          <a:xfrm>
            <a:off x="971600" y="4293096"/>
            <a:ext cx="720080" cy="648072"/>
          </a:xfrm>
          <a:prstGeom prst="rect">
            <a:avLst/>
          </a:prstGeom>
          <a:solidFill>
            <a:srgbClr val="868686"/>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8" name="Rettangolo 37"/>
          <p:cNvSpPr/>
          <p:nvPr/>
        </p:nvSpPr>
        <p:spPr>
          <a:xfrm>
            <a:off x="1259632" y="4077072"/>
            <a:ext cx="135632" cy="207640"/>
          </a:xfrm>
          <a:prstGeom prst="rect">
            <a:avLst/>
          </a:prstGeom>
          <a:solidFill>
            <a:srgbClr val="86868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9" name="Rettangolo 38"/>
          <p:cNvSpPr/>
          <p:nvPr/>
        </p:nvSpPr>
        <p:spPr>
          <a:xfrm>
            <a:off x="7308304" y="4077072"/>
            <a:ext cx="135632" cy="207640"/>
          </a:xfrm>
          <a:prstGeom prst="rect">
            <a:avLst/>
          </a:prstGeom>
          <a:solidFill>
            <a:srgbClr val="86868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0" name="Rettangolo 39"/>
          <p:cNvSpPr/>
          <p:nvPr/>
        </p:nvSpPr>
        <p:spPr>
          <a:xfrm>
            <a:off x="7020272" y="3933056"/>
            <a:ext cx="720080" cy="144016"/>
          </a:xfrm>
          <a:prstGeom prst="rect">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1" name="Rettangolo 40"/>
          <p:cNvSpPr/>
          <p:nvPr/>
        </p:nvSpPr>
        <p:spPr>
          <a:xfrm>
            <a:off x="971600" y="3933056"/>
            <a:ext cx="720080" cy="144016"/>
          </a:xfrm>
          <a:prstGeom prst="rect">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351510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1"/>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85775" y="1268760"/>
            <a:ext cx="8694737"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magine 5"/>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00200" y="4802534"/>
            <a:ext cx="66167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e 6"/>
          <p:cNvSpPr/>
          <p:nvPr/>
        </p:nvSpPr>
        <p:spPr>
          <a:xfrm>
            <a:off x="3395662" y="5010497"/>
            <a:ext cx="2443163" cy="908050"/>
          </a:xfrm>
          <a:prstGeom prst="ellipse">
            <a:avLst/>
          </a:prstGeom>
          <a:noFill/>
          <a:ln w="28575" cmpd="sng"/>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 name="CasellaDiTesto 7"/>
          <p:cNvSpPr txBox="1">
            <a:spLocks noChangeArrowheads="1"/>
          </p:cNvSpPr>
          <p:nvPr/>
        </p:nvSpPr>
        <p:spPr bwMode="auto">
          <a:xfrm>
            <a:off x="2895600" y="4553297"/>
            <a:ext cx="3979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b="1">
                <a:solidFill>
                  <a:schemeClr val="accent1"/>
                </a:solidFill>
              </a:rPr>
              <a:t>Naturally derived </a:t>
            </a:r>
            <a:r>
              <a:rPr lang="en-GB" sz="1800" b="1">
                <a:solidFill>
                  <a:schemeClr val="accent1"/>
                </a:solidFill>
                <a:sym typeface="Wingdings" charset="0"/>
              </a:rPr>
              <a:t> 100% bio-content</a:t>
            </a:r>
            <a:endParaRPr lang="en-GB" sz="1800" b="1">
              <a:solidFill>
                <a:schemeClr val="accent1"/>
              </a:solidFill>
            </a:endParaRPr>
          </a:p>
        </p:txBody>
      </p:sp>
      <p:sp>
        <p:nvSpPr>
          <p:cNvPr id="9" name="Ovale 8"/>
          <p:cNvSpPr/>
          <p:nvPr/>
        </p:nvSpPr>
        <p:spPr>
          <a:xfrm>
            <a:off x="4197350" y="2932460"/>
            <a:ext cx="552450" cy="280987"/>
          </a:xfrm>
          <a:prstGeom prst="ellipse">
            <a:avLst/>
          </a:prstGeom>
          <a:noFill/>
          <a:ln>
            <a:solidFill>
              <a:srgbClr val="4C8F2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cxnSp>
        <p:nvCxnSpPr>
          <p:cNvPr id="10" name="Connettore 2 9"/>
          <p:cNvCxnSpPr/>
          <p:nvPr/>
        </p:nvCxnSpPr>
        <p:spPr>
          <a:xfrm flipH="1">
            <a:off x="3103562" y="3061047"/>
            <a:ext cx="1000125" cy="0"/>
          </a:xfrm>
          <a:prstGeom prst="straightConnector1">
            <a:avLst/>
          </a:prstGeom>
          <a:ln>
            <a:solidFill>
              <a:srgbClr val="4C8F22"/>
            </a:solidFill>
            <a:tailEnd type="arrow"/>
          </a:ln>
        </p:spPr>
        <p:style>
          <a:lnRef idx="2">
            <a:schemeClr val="accent1"/>
          </a:lnRef>
          <a:fillRef idx="0">
            <a:schemeClr val="accent1"/>
          </a:fillRef>
          <a:effectRef idx="1">
            <a:schemeClr val="accent1"/>
          </a:effectRef>
          <a:fontRef idx="minor">
            <a:schemeClr val="tx1"/>
          </a:fontRef>
        </p:style>
      </p:cxnSp>
      <p:sp>
        <p:nvSpPr>
          <p:cNvPr id="11" name="CasellaDiTesto 10"/>
          <p:cNvSpPr txBox="1"/>
          <p:nvPr/>
        </p:nvSpPr>
        <p:spPr>
          <a:xfrm>
            <a:off x="341312" y="2460972"/>
            <a:ext cx="3366592" cy="1200150"/>
          </a:xfrm>
          <a:prstGeom prst="rect">
            <a:avLst/>
          </a:prstGeom>
          <a:noFill/>
        </p:spPr>
        <p:txBody>
          <a:bodyPr wrap="square">
            <a:spAutoFit/>
          </a:bodyPr>
          <a:lstStyle/>
          <a:p>
            <a:pPr fontAlgn="auto">
              <a:spcBef>
                <a:spcPts val="0"/>
              </a:spcBef>
              <a:spcAft>
                <a:spcPts val="0"/>
              </a:spcAft>
              <a:defRPr/>
            </a:pPr>
            <a:r>
              <a:rPr lang="en-GB" b="1">
                <a:solidFill>
                  <a:srgbClr val="58972C"/>
                </a:solidFill>
                <a:latin typeface="+mn-lt"/>
                <a:ea typeface="+mn-ea"/>
                <a:cs typeface="+mn-cs"/>
              </a:rPr>
              <a:t>Low T:</a:t>
            </a:r>
          </a:p>
          <a:p>
            <a:pPr marL="285750" indent="-285750" fontAlgn="auto">
              <a:spcBef>
                <a:spcPts val="0"/>
              </a:spcBef>
              <a:spcAft>
                <a:spcPts val="0"/>
              </a:spcAft>
              <a:buFont typeface="Arial"/>
              <a:buChar char="•"/>
              <a:defRPr/>
            </a:pPr>
            <a:r>
              <a:rPr lang="en-GB" b="1">
                <a:solidFill>
                  <a:srgbClr val="58972C"/>
                </a:solidFill>
                <a:latin typeface="+mn-lt"/>
                <a:ea typeface="+mn-ea"/>
                <a:cs typeface="+mn-cs"/>
              </a:rPr>
              <a:t>Save €€€/£££</a:t>
            </a:r>
          </a:p>
          <a:p>
            <a:pPr marL="285750" indent="-285750" fontAlgn="auto">
              <a:spcBef>
                <a:spcPts val="0"/>
              </a:spcBef>
              <a:spcAft>
                <a:spcPts val="0"/>
              </a:spcAft>
              <a:buFont typeface="Arial"/>
              <a:buChar char="•"/>
              <a:defRPr/>
            </a:pPr>
            <a:r>
              <a:rPr lang="en-GB" b="1">
                <a:solidFill>
                  <a:srgbClr val="58972C"/>
                </a:solidFill>
                <a:latin typeface="+mn-lt"/>
                <a:ea typeface="+mn-ea"/>
                <a:cs typeface="+mn-cs"/>
              </a:rPr>
              <a:t>Preserve enzyme</a:t>
            </a:r>
          </a:p>
          <a:p>
            <a:pPr marL="285750" indent="-285750" fontAlgn="auto">
              <a:spcBef>
                <a:spcPts val="0"/>
              </a:spcBef>
              <a:spcAft>
                <a:spcPts val="0"/>
              </a:spcAft>
              <a:buFont typeface="Arial"/>
              <a:buChar char="•"/>
              <a:defRPr/>
            </a:pPr>
            <a:r>
              <a:rPr lang="en-GB" b="1">
                <a:solidFill>
                  <a:srgbClr val="58972C"/>
                </a:solidFill>
                <a:latin typeface="+mn-lt"/>
                <a:ea typeface="+mn-ea"/>
                <a:cs typeface="+mn-cs"/>
              </a:rPr>
              <a:t>Preserve functionalities</a:t>
            </a:r>
          </a:p>
        </p:txBody>
      </p:sp>
      <p:sp>
        <p:nvSpPr>
          <p:cNvPr id="12"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Green Route to Green Functional Materials</a:t>
            </a:r>
            <a:endParaRPr lang="en-US" b="1" baseline="-25000">
              <a:latin typeface="Arial" charset="0"/>
              <a:ea typeface="ＭＳ Ｐゴシック" charset="0"/>
            </a:endParaRPr>
          </a:p>
        </p:txBody>
      </p:sp>
      <p:sp>
        <p:nvSpPr>
          <p:cNvPr id="13" name="CasellaDiTesto 1"/>
          <p:cNvSpPr txBox="1">
            <a:spLocks noChangeArrowheads="1"/>
          </p:cNvSpPr>
          <p:nvPr/>
        </p:nvSpPr>
        <p:spPr bwMode="auto">
          <a:xfrm>
            <a:off x="5407000" y="6527757"/>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a:t>Phil Trans A</a:t>
            </a:r>
            <a:r>
              <a:rPr lang="it-IT" sz="1600" dirty="0"/>
              <a:t>, </a:t>
            </a:r>
            <a:r>
              <a:rPr lang="it-IT" sz="1600" b="1" dirty="0"/>
              <a:t>2015</a:t>
            </a:r>
            <a:r>
              <a:rPr lang="it-IT" sz="1600" dirty="0"/>
              <a:t>, </a:t>
            </a:r>
            <a:r>
              <a:rPr lang="it-IT" sz="1600" dirty="0" err="1" smtClean="0"/>
              <a:t>accepted</a:t>
            </a:r>
            <a:endParaRPr lang="it-IT" sz="1600" b="1" dirty="0"/>
          </a:p>
        </p:txBody>
      </p:sp>
      <p:sp>
        <p:nvSpPr>
          <p:cNvPr id="2" name="CasellaDiTesto 1"/>
          <p:cNvSpPr txBox="1"/>
          <p:nvPr/>
        </p:nvSpPr>
        <p:spPr>
          <a:xfrm>
            <a:off x="6948264" y="2395810"/>
            <a:ext cx="1584176" cy="369332"/>
          </a:xfrm>
          <a:prstGeom prst="rect">
            <a:avLst/>
          </a:prstGeom>
          <a:noFill/>
          <a:ln>
            <a:noFill/>
          </a:ln>
        </p:spPr>
        <p:txBody>
          <a:bodyPr wrap="square" rtlCol="0">
            <a:spAutoFit/>
          </a:bodyPr>
          <a:lstStyle/>
          <a:p>
            <a:r>
              <a:rPr lang="en-GB">
                <a:solidFill>
                  <a:srgbClr val="4C8F22"/>
                </a:solidFill>
              </a:rPr>
              <a:t>Lipase</a:t>
            </a:r>
          </a:p>
        </p:txBody>
      </p:sp>
      <p:cxnSp>
        <p:nvCxnSpPr>
          <p:cNvPr id="4" name="Connettore 2 3"/>
          <p:cNvCxnSpPr/>
          <p:nvPr/>
        </p:nvCxnSpPr>
        <p:spPr>
          <a:xfrm>
            <a:off x="6300192" y="2611834"/>
            <a:ext cx="648072" cy="0"/>
          </a:xfrm>
          <a:prstGeom prst="straightConnector1">
            <a:avLst/>
          </a:prstGeom>
          <a:ln>
            <a:solidFill>
              <a:srgbClr val="4C8F22"/>
            </a:solidFill>
            <a:tailEnd type="arrow"/>
          </a:ln>
        </p:spPr>
        <p:style>
          <a:lnRef idx="2">
            <a:schemeClr val="accent1"/>
          </a:lnRef>
          <a:fillRef idx="0">
            <a:schemeClr val="accent1"/>
          </a:fillRef>
          <a:effectRef idx="1">
            <a:schemeClr val="accent1"/>
          </a:effectRef>
          <a:fontRef idx="minor">
            <a:schemeClr val="tx1"/>
          </a:fontRef>
        </p:style>
      </p:cxnSp>
      <p:cxnSp>
        <p:nvCxnSpPr>
          <p:cNvPr id="14" name="Connettore 2 13"/>
          <p:cNvCxnSpPr/>
          <p:nvPr/>
        </p:nvCxnSpPr>
        <p:spPr>
          <a:xfrm>
            <a:off x="5292080" y="2996952"/>
            <a:ext cx="504056" cy="0"/>
          </a:xfrm>
          <a:prstGeom prst="straightConnector1">
            <a:avLst/>
          </a:prstGeom>
          <a:ln>
            <a:solidFill>
              <a:srgbClr val="4C8F22"/>
            </a:solidFill>
            <a:tailEnd type="arrow"/>
          </a:ln>
        </p:spPr>
        <p:style>
          <a:lnRef idx="2">
            <a:schemeClr val="accent1"/>
          </a:lnRef>
          <a:fillRef idx="0">
            <a:schemeClr val="accent1"/>
          </a:fillRef>
          <a:effectRef idx="1">
            <a:schemeClr val="accent1"/>
          </a:effectRef>
          <a:fontRef idx="minor">
            <a:schemeClr val="tx1"/>
          </a:fontRef>
        </p:style>
      </p:cxnSp>
      <p:sp>
        <p:nvSpPr>
          <p:cNvPr id="15" name="CasellaDiTesto 14"/>
          <p:cNvSpPr txBox="1"/>
          <p:nvPr/>
        </p:nvSpPr>
        <p:spPr>
          <a:xfrm>
            <a:off x="5796136" y="2780928"/>
            <a:ext cx="1872208" cy="646331"/>
          </a:xfrm>
          <a:prstGeom prst="rect">
            <a:avLst/>
          </a:prstGeom>
          <a:noFill/>
          <a:ln>
            <a:noFill/>
          </a:ln>
        </p:spPr>
        <p:txBody>
          <a:bodyPr wrap="square" rtlCol="0">
            <a:spAutoFit/>
          </a:bodyPr>
          <a:lstStyle/>
          <a:p>
            <a:r>
              <a:rPr lang="en-GB">
                <a:solidFill>
                  <a:srgbClr val="4C8F22"/>
                </a:solidFill>
              </a:rPr>
              <a:t>Molecular sieves</a:t>
            </a:r>
          </a:p>
        </p:txBody>
      </p:sp>
      <p:sp>
        <p:nvSpPr>
          <p:cNvPr id="16" name="Rettangolo 15"/>
          <p:cNvSpPr/>
          <p:nvPr/>
        </p:nvSpPr>
        <p:spPr>
          <a:xfrm>
            <a:off x="4139952" y="2924944"/>
            <a:ext cx="648072" cy="3600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485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1" grpId="0"/>
      <p:bldP spid="2" grpId="0"/>
      <p:bldP spid="15" grpId="0"/>
      <p:bldP spid="1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8"/>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95262" y="1484784"/>
            <a:ext cx="881380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3" descr="PHA-SA.tif"/>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6512" y="2548409"/>
            <a:ext cx="9144000"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e 5"/>
          <p:cNvSpPr/>
          <p:nvPr/>
        </p:nvSpPr>
        <p:spPr>
          <a:xfrm>
            <a:off x="49212" y="5283671"/>
            <a:ext cx="1489075" cy="330200"/>
          </a:xfrm>
          <a:prstGeom prst="ellipse">
            <a:avLst/>
          </a:prstGeom>
          <a:noFill/>
          <a:ln w="28575" cmpd="sng"/>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 name="Ovale 6"/>
          <p:cNvSpPr/>
          <p:nvPr/>
        </p:nvSpPr>
        <p:spPr>
          <a:xfrm>
            <a:off x="354012" y="1686396"/>
            <a:ext cx="928688" cy="415925"/>
          </a:xfrm>
          <a:prstGeom prst="ellipse">
            <a:avLst/>
          </a:prstGeom>
          <a:noFill/>
          <a:ln w="28575" cmpd="sng"/>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 name="Ovale 7"/>
          <p:cNvSpPr/>
          <p:nvPr/>
        </p:nvSpPr>
        <p:spPr>
          <a:xfrm>
            <a:off x="7967662" y="1689571"/>
            <a:ext cx="928688" cy="414338"/>
          </a:xfrm>
          <a:prstGeom prst="ellipse">
            <a:avLst/>
          </a:prstGeom>
          <a:noFill/>
          <a:ln w="28575" cmpd="sng"/>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CasellaDiTesto 8"/>
          <p:cNvSpPr txBox="1">
            <a:spLocks noChangeArrowheads="1"/>
          </p:cNvSpPr>
          <p:nvPr/>
        </p:nvSpPr>
        <p:spPr bwMode="auto">
          <a:xfrm>
            <a:off x="354012" y="2915121"/>
            <a:ext cx="3346450"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lnSpc>
                <a:spcPct val="150000"/>
              </a:lnSpc>
              <a:buFont typeface="Arial" charset="0"/>
              <a:buChar char="•"/>
            </a:pPr>
            <a:r>
              <a:rPr lang="en-GB" sz="1800"/>
              <a:t>End-capped		</a:t>
            </a:r>
            <a:r>
              <a:rPr lang="en-GB" b="1">
                <a:solidFill>
                  <a:srgbClr val="008000"/>
                </a:solidFill>
                <a:latin typeface="Zapf Dingbats" charset="0"/>
                <a:cs typeface="Zapf Dingbats" charset="0"/>
                <a:sym typeface="Zapf Dingbats" charset="0"/>
              </a:rPr>
              <a:t>✓</a:t>
            </a:r>
          </a:p>
          <a:p>
            <a:pPr eaLnBrk="1" hangingPunct="1">
              <a:lnSpc>
                <a:spcPct val="150000"/>
              </a:lnSpc>
              <a:buFont typeface="Arial" charset="0"/>
              <a:buChar char="•"/>
            </a:pPr>
            <a:r>
              <a:rPr lang="en-GB" sz="1800"/>
              <a:t>MW			</a:t>
            </a:r>
            <a:r>
              <a:rPr lang="en-GB" b="1">
                <a:solidFill>
                  <a:srgbClr val="008000"/>
                </a:solidFill>
                <a:latin typeface="Zapf Dingbats" charset="0"/>
                <a:cs typeface="Zapf Dingbats" charset="0"/>
                <a:sym typeface="Zapf Dingbats" charset="0"/>
              </a:rPr>
              <a:t>✓</a:t>
            </a:r>
            <a:endParaRPr lang="en-GB"/>
          </a:p>
          <a:p>
            <a:pPr eaLnBrk="1" hangingPunct="1">
              <a:lnSpc>
                <a:spcPct val="150000"/>
              </a:lnSpc>
              <a:buFont typeface="Arial" charset="0"/>
              <a:buChar char="•"/>
            </a:pPr>
            <a:r>
              <a:rPr lang="en-GB" sz="1800"/>
              <a:t>No side reactions	</a:t>
            </a:r>
            <a:r>
              <a:rPr lang="en-GB" b="1">
                <a:solidFill>
                  <a:srgbClr val="008000"/>
                </a:solidFill>
                <a:latin typeface="Zapf Dingbats" charset="0"/>
                <a:cs typeface="Zapf Dingbats" charset="0"/>
                <a:sym typeface="Zapf Dingbats" charset="0"/>
              </a:rPr>
              <a:t>✓</a:t>
            </a:r>
            <a:endParaRPr lang="en-GB"/>
          </a:p>
        </p:txBody>
      </p:sp>
      <p:pic>
        <p:nvPicPr>
          <p:cNvPr id="10" name="Immagine 9"/>
          <p:cNvPicPr>
            <a:picLocks noChangeAspect="1"/>
          </p:cNvPicPr>
          <p:nvPr/>
        </p:nvPicPr>
        <p:blipFill>
          <a:blip r:embed="rId4"/>
          <a:stretch>
            <a:fillRect/>
          </a:stretch>
        </p:blipFill>
        <p:spPr>
          <a:xfrm>
            <a:off x="179512" y="6408836"/>
            <a:ext cx="501616" cy="332532"/>
          </a:xfrm>
          <a:prstGeom prst="rect">
            <a:avLst/>
          </a:prstGeom>
        </p:spPr>
      </p:pic>
      <p:sp>
        <p:nvSpPr>
          <p:cNvPr id="11"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Sorbic alcohol end-capping: NMR</a:t>
            </a:r>
            <a:endParaRPr lang="en-US" b="1" baseline="-25000">
              <a:latin typeface="Arial" charset="0"/>
              <a:ea typeface="ＭＳ Ｐゴシック" charset="0"/>
            </a:endParaRPr>
          </a:p>
        </p:txBody>
      </p:sp>
      <p:sp>
        <p:nvSpPr>
          <p:cNvPr id="3" name="Rettangolo 2"/>
          <p:cNvSpPr/>
          <p:nvPr/>
        </p:nvSpPr>
        <p:spPr>
          <a:xfrm>
            <a:off x="7380312" y="2060848"/>
            <a:ext cx="144016" cy="14401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CasellaDiTesto 1"/>
          <p:cNvSpPr txBox="1"/>
          <p:nvPr/>
        </p:nvSpPr>
        <p:spPr>
          <a:xfrm>
            <a:off x="7308304" y="1988840"/>
            <a:ext cx="216024" cy="276999"/>
          </a:xfrm>
          <a:prstGeom prst="rect">
            <a:avLst/>
          </a:prstGeom>
          <a:noFill/>
        </p:spPr>
        <p:txBody>
          <a:bodyPr wrap="square" rtlCol="0">
            <a:spAutoFit/>
          </a:bodyPr>
          <a:lstStyle/>
          <a:p>
            <a:r>
              <a:rPr lang="en-GB" sz="1200"/>
              <a:t>3</a:t>
            </a:r>
          </a:p>
        </p:txBody>
      </p:sp>
      <p:sp>
        <p:nvSpPr>
          <p:cNvPr id="14" name="CasellaDiTesto 1"/>
          <p:cNvSpPr txBox="1">
            <a:spLocks noChangeArrowheads="1"/>
          </p:cNvSpPr>
          <p:nvPr/>
        </p:nvSpPr>
        <p:spPr bwMode="auto">
          <a:xfrm>
            <a:off x="5407000" y="6527757"/>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a:t>Phil Trans A</a:t>
            </a:r>
            <a:r>
              <a:rPr lang="it-IT" sz="1600" dirty="0"/>
              <a:t>, </a:t>
            </a:r>
            <a:r>
              <a:rPr lang="it-IT" sz="1600" b="1" dirty="0"/>
              <a:t>2015</a:t>
            </a:r>
            <a:r>
              <a:rPr lang="it-IT" sz="1600" dirty="0"/>
              <a:t>, </a:t>
            </a:r>
            <a:r>
              <a:rPr lang="it-IT" sz="1600" dirty="0" err="1" smtClean="0"/>
              <a:t>accepted</a:t>
            </a:r>
            <a:endParaRPr lang="it-IT" sz="1600" b="1" dirty="0"/>
          </a:p>
        </p:txBody>
      </p:sp>
    </p:spTree>
    <p:extLst>
      <p:ext uri="{BB962C8B-B14F-4D97-AF65-F5344CB8AC3E}">
        <p14:creationId xmlns:p14="http://schemas.microsoft.com/office/powerpoint/2010/main" val="88551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magine 20"/>
          <p:cNvPicPr>
            <a:picLocks noChangeAspect="1"/>
          </p:cNvPicPr>
          <p:nvPr/>
        </p:nvPicPr>
        <p:blipFill>
          <a:blip r:embed="rId2"/>
          <a:stretch>
            <a:fillRect/>
          </a:stretch>
        </p:blipFill>
        <p:spPr>
          <a:xfrm>
            <a:off x="659757" y="3403520"/>
            <a:ext cx="8208912" cy="3016702"/>
          </a:xfrm>
          <a:prstGeom prst="rect">
            <a:avLst/>
          </a:prstGeom>
        </p:spPr>
      </p:pic>
      <p:sp>
        <p:nvSpPr>
          <p:cNvPr id="4" name="CasellaDiTesto 5"/>
          <p:cNvSpPr txBox="1">
            <a:spLocks noChangeArrowheads="1"/>
          </p:cNvSpPr>
          <p:nvPr/>
        </p:nvSpPr>
        <p:spPr bwMode="auto">
          <a:xfrm>
            <a:off x="4598667" y="6351241"/>
            <a:ext cx="2038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m/z</a:t>
            </a:r>
          </a:p>
        </p:txBody>
      </p:sp>
      <p:sp>
        <p:nvSpPr>
          <p:cNvPr id="5" name="CasellaDiTesto 9"/>
          <p:cNvSpPr txBox="1">
            <a:spLocks noChangeArrowheads="1"/>
          </p:cNvSpPr>
          <p:nvPr/>
        </p:nvSpPr>
        <p:spPr bwMode="auto">
          <a:xfrm rot="16200000">
            <a:off x="-1072677" y="3172272"/>
            <a:ext cx="3162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Intensity (a.u. x 10</a:t>
            </a:r>
            <a:r>
              <a:rPr lang="en-GB" sz="1800" baseline="30000"/>
              <a:t>4</a:t>
            </a:r>
            <a:r>
              <a:rPr lang="en-GB" sz="1800"/>
              <a:t>)</a:t>
            </a:r>
          </a:p>
        </p:txBody>
      </p:sp>
      <p:cxnSp>
        <p:nvCxnSpPr>
          <p:cNvPr id="6" name="Connettore 1 5"/>
          <p:cNvCxnSpPr/>
          <p:nvPr/>
        </p:nvCxnSpPr>
        <p:spPr>
          <a:xfrm flipH="1" flipV="1">
            <a:off x="1361754" y="1776066"/>
            <a:ext cx="18083" cy="1835844"/>
          </a:xfrm>
          <a:prstGeom prst="line">
            <a:avLst/>
          </a:prstGeom>
          <a:ln w="12700" cmpd="sng">
            <a:prstDash val="dash"/>
          </a:ln>
        </p:spPr>
        <p:style>
          <a:lnRef idx="2">
            <a:schemeClr val="accent1"/>
          </a:lnRef>
          <a:fillRef idx="0">
            <a:schemeClr val="accent1"/>
          </a:fillRef>
          <a:effectRef idx="1">
            <a:schemeClr val="accent1"/>
          </a:effectRef>
          <a:fontRef idx="minor">
            <a:schemeClr val="tx1"/>
          </a:fontRef>
        </p:style>
      </p:cxnSp>
      <p:cxnSp>
        <p:nvCxnSpPr>
          <p:cNvPr id="7" name="Connettore 1 6"/>
          <p:cNvCxnSpPr/>
          <p:nvPr/>
        </p:nvCxnSpPr>
        <p:spPr>
          <a:xfrm flipH="1" flipV="1">
            <a:off x="2674617" y="1776067"/>
            <a:ext cx="1364" cy="1979859"/>
          </a:xfrm>
          <a:prstGeom prst="line">
            <a:avLst/>
          </a:prstGeom>
          <a:ln w="12700" cmpd="sng">
            <a:prstDash val="dash"/>
          </a:ln>
        </p:spPr>
        <p:style>
          <a:lnRef idx="2">
            <a:schemeClr val="accent1"/>
          </a:lnRef>
          <a:fillRef idx="0">
            <a:schemeClr val="accent1"/>
          </a:fillRef>
          <a:effectRef idx="1">
            <a:schemeClr val="accent1"/>
          </a:effectRef>
          <a:fontRef idx="minor">
            <a:schemeClr val="tx1"/>
          </a:fontRef>
        </p:style>
      </p:cxnSp>
      <p:cxnSp>
        <p:nvCxnSpPr>
          <p:cNvPr id="8" name="Connettore 1 7"/>
          <p:cNvCxnSpPr/>
          <p:nvPr/>
        </p:nvCxnSpPr>
        <p:spPr>
          <a:xfrm flipV="1">
            <a:off x="3972125" y="1776066"/>
            <a:ext cx="15354" cy="3564036"/>
          </a:xfrm>
          <a:prstGeom prst="line">
            <a:avLst/>
          </a:prstGeom>
          <a:ln w="12700" cmpd="sng">
            <a:prstDash val="dash"/>
          </a:ln>
        </p:spPr>
        <p:style>
          <a:lnRef idx="2">
            <a:schemeClr val="accent1"/>
          </a:lnRef>
          <a:fillRef idx="0">
            <a:schemeClr val="accent1"/>
          </a:fillRef>
          <a:effectRef idx="1">
            <a:schemeClr val="accent1"/>
          </a:effectRef>
          <a:fontRef idx="minor">
            <a:schemeClr val="tx1"/>
          </a:fontRef>
        </p:style>
      </p:cxnSp>
      <p:cxnSp>
        <p:nvCxnSpPr>
          <p:cNvPr id="9" name="Connettore 1 8"/>
          <p:cNvCxnSpPr/>
          <p:nvPr/>
        </p:nvCxnSpPr>
        <p:spPr>
          <a:xfrm flipV="1">
            <a:off x="5268269" y="1776067"/>
            <a:ext cx="32073" cy="3996083"/>
          </a:xfrm>
          <a:prstGeom prst="line">
            <a:avLst/>
          </a:prstGeom>
          <a:ln w="12700" cmpd="sng">
            <a:prstDash val="dash"/>
          </a:ln>
        </p:spPr>
        <p:style>
          <a:lnRef idx="2">
            <a:schemeClr val="accent1"/>
          </a:lnRef>
          <a:fillRef idx="0">
            <a:schemeClr val="accent1"/>
          </a:fillRef>
          <a:effectRef idx="1">
            <a:schemeClr val="accent1"/>
          </a:effectRef>
          <a:fontRef idx="minor">
            <a:schemeClr val="tx1"/>
          </a:fontRef>
        </p:style>
      </p:cxnSp>
      <p:cxnSp>
        <p:nvCxnSpPr>
          <p:cNvPr id="10" name="Connettore 1 9"/>
          <p:cNvCxnSpPr/>
          <p:nvPr/>
        </p:nvCxnSpPr>
        <p:spPr>
          <a:xfrm flipV="1">
            <a:off x="6636421" y="1811710"/>
            <a:ext cx="596" cy="4068091"/>
          </a:xfrm>
          <a:prstGeom prst="line">
            <a:avLst/>
          </a:prstGeom>
          <a:ln w="12700" cmpd="sng">
            <a:prstDash val="dash"/>
          </a:ln>
        </p:spPr>
        <p:style>
          <a:lnRef idx="2">
            <a:schemeClr val="accent1"/>
          </a:lnRef>
          <a:fillRef idx="0">
            <a:schemeClr val="accent1"/>
          </a:fillRef>
          <a:effectRef idx="1">
            <a:schemeClr val="accent1"/>
          </a:effectRef>
          <a:fontRef idx="minor">
            <a:schemeClr val="tx1"/>
          </a:fontRef>
        </p:style>
      </p:cxnSp>
      <p:cxnSp>
        <p:nvCxnSpPr>
          <p:cNvPr id="11" name="Connettore 1 10"/>
          <p:cNvCxnSpPr/>
          <p:nvPr/>
        </p:nvCxnSpPr>
        <p:spPr>
          <a:xfrm flipH="1" flipV="1">
            <a:off x="7926067" y="1776066"/>
            <a:ext cx="6498" cy="4212108"/>
          </a:xfrm>
          <a:prstGeom prst="line">
            <a:avLst/>
          </a:prstGeom>
          <a:ln w="12700" cmpd="sng">
            <a:prstDash val="dash"/>
          </a:ln>
        </p:spPr>
        <p:style>
          <a:lnRef idx="2">
            <a:schemeClr val="accent1"/>
          </a:lnRef>
          <a:fillRef idx="0">
            <a:schemeClr val="accent1"/>
          </a:fillRef>
          <a:effectRef idx="1">
            <a:schemeClr val="accent1"/>
          </a:effectRef>
          <a:fontRef idx="minor">
            <a:schemeClr val="tx1"/>
          </a:fontRef>
        </p:style>
      </p:cxnSp>
      <p:sp>
        <p:nvSpPr>
          <p:cNvPr id="13" name="Freccia bidirezionale orizzontale 12"/>
          <p:cNvSpPr/>
          <p:nvPr/>
        </p:nvSpPr>
        <p:spPr>
          <a:xfrm>
            <a:off x="1361754" y="1683991"/>
            <a:ext cx="1312863" cy="182562"/>
          </a:xfrm>
          <a:prstGeom prst="leftRightArrow">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4" name="Freccia bidirezionale orizzontale 13"/>
          <p:cNvSpPr/>
          <p:nvPr/>
        </p:nvSpPr>
        <p:spPr>
          <a:xfrm>
            <a:off x="2674617" y="1683991"/>
            <a:ext cx="1312862" cy="182562"/>
          </a:xfrm>
          <a:prstGeom prst="leftRightArrow">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5" name="Freccia bidirezionale orizzontale 14"/>
          <p:cNvSpPr/>
          <p:nvPr/>
        </p:nvSpPr>
        <p:spPr>
          <a:xfrm>
            <a:off x="3987479" y="1685578"/>
            <a:ext cx="1312863" cy="182563"/>
          </a:xfrm>
          <a:prstGeom prst="leftRightArrow">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6" name="Freccia bidirezionale orizzontale 15"/>
          <p:cNvSpPr/>
          <p:nvPr/>
        </p:nvSpPr>
        <p:spPr>
          <a:xfrm>
            <a:off x="5300342" y="1685578"/>
            <a:ext cx="1311275" cy="184150"/>
          </a:xfrm>
          <a:prstGeom prst="leftRightArrow">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7" name="Freccia bidirezionale orizzontale 16"/>
          <p:cNvSpPr/>
          <p:nvPr/>
        </p:nvSpPr>
        <p:spPr>
          <a:xfrm>
            <a:off x="6611617" y="1685578"/>
            <a:ext cx="1312862" cy="182563"/>
          </a:xfrm>
          <a:prstGeom prst="leftRightArrow">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9" name="CasellaDiTesto 18"/>
          <p:cNvSpPr txBox="1">
            <a:spLocks noChangeArrowheads="1"/>
          </p:cNvSpPr>
          <p:nvPr/>
        </p:nvSpPr>
        <p:spPr bwMode="auto">
          <a:xfrm>
            <a:off x="2688904" y="1037878"/>
            <a:ext cx="1822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270.4 g/mol</a:t>
            </a:r>
          </a:p>
        </p:txBody>
      </p:sp>
      <p:pic>
        <p:nvPicPr>
          <p:cNvPr id="20" name="Immagine 19"/>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136704" y="980728"/>
            <a:ext cx="21082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Immagine 27"/>
          <p:cNvPicPr>
            <a:picLocks noChangeAspect="1"/>
          </p:cNvPicPr>
          <p:nvPr/>
        </p:nvPicPr>
        <p:blipFill>
          <a:blip r:embed="rId4"/>
          <a:stretch>
            <a:fillRect/>
          </a:stretch>
        </p:blipFill>
        <p:spPr>
          <a:xfrm>
            <a:off x="179512" y="6381328"/>
            <a:ext cx="501616" cy="332532"/>
          </a:xfrm>
          <a:prstGeom prst="rect">
            <a:avLst/>
          </a:prstGeom>
        </p:spPr>
      </p:pic>
      <p:sp>
        <p:nvSpPr>
          <p:cNvPr id="22"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Sorbic alcohol end-capping: MALDI-ToF</a:t>
            </a:r>
            <a:endParaRPr lang="en-US" b="1" baseline="-25000">
              <a:latin typeface="Arial" charset="0"/>
              <a:ea typeface="ＭＳ Ｐゴシック" charset="0"/>
            </a:endParaRPr>
          </a:p>
        </p:txBody>
      </p:sp>
      <p:sp>
        <p:nvSpPr>
          <p:cNvPr id="24" name="CasellaDiTesto 1"/>
          <p:cNvSpPr txBox="1">
            <a:spLocks noChangeArrowheads="1"/>
          </p:cNvSpPr>
          <p:nvPr/>
        </p:nvSpPr>
        <p:spPr bwMode="auto">
          <a:xfrm>
            <a:off x="5407000" y="6527757"/>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a:t>Phil Trans A</a:t>
            </a:r>
            <a:r>
              <a:rPr lang="it-IT" sz="1600" dirty="0"/>
              <a:t>, </a:t>
            </a:r>
            <a:r>
              <a:rPr lang="it-IT" sz="1600" b="1" dirty="0"/>
              <a:t>2015</a:t>
            </a:r>
            <a:r>
              <a:rPr lang="it-IT" sz="1600" dirty="0"/>
              <a:t>, </a:t>
            </a:r>
            <a:r>
              <a:rPr lang="it-IT" sz="1600" dirty="0" err="1" smtClean="0"/>
              <a:t>accepted</a:t>
            </a:r>
            <a:endParaRPr lang="it-IT" sz="1600" b="1" dirty="0"/>
          </a:p>
        </p:txBody>
      </p:sp>
    </p:spTree>
    <p:extLst>
      <p:ext uri="{BB962C8B-B14F-4D97-AF65-F5344CB8AC3E}">
        <p14:creationId xmlns:p14="http://schemas.microsoft.com/office/powerpoint/2010/main" val="1007880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par>
                          <p:cTn id="23" fill="hold">
                            <p:stCondLst>
                              <p:cond delay="500"/>
                            </p:stCondLst>
                            <p:childTnLst>
                              <p:par>
                                <p:cTn id="24" presetID="55"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1000" fill="hold"/>
                                        <p:tgtEl>
                                          <p:spTgt spid="13"/>
                                        </p:tgtEl>
                                        <p:attrNameLst>
                                          <p:attrName>ppt_w</p:attrName>
                                        </p:attrNameLst>
                                      </p:cBhvr>
                                      <p:tavLst>
                                        <p:tav tm="0">
                                          <p:val>
                                            <p:strVal val="#ppt_w*0.70"/>
                                          </p:val>
                                        </p:tav>
                                        <p:tav tm="100000">
                                          <p:val>
                                            <p:strVal val="#ppt_w"/>
                                          </p:val>
                                        </p:tav>
                                      </p:tavLst>
                                    </p:anim>
                                    <p:anim calcmode="lin" valueType="num">
                                      <p:cBhvr>
                                        <p:cTn id="27" dur="1000" fill="hold"/>
                                        <p:tgtEl>
                                          <p:spTgt spid="13"/>
                                        </p:tgtEl>
                                        <p:attrNameLst>
                                          <p:attrName>ppt_h</p:attrName>
                                        </p:attrNameLst>
                                      </p:cBhvr>
                                      <p:tavLst>
                                        <p:tav tm="0">
                                          <p:val>
                                            <p:strVal val="#ppt_h"/>
                                          </p:val>
                                        </p:tav>
                                        <p:tav tm="100000">
                                          <p:val>
                                            <p:strVal val="#ppt_h"/>
                                          </p:val>
                                        </p:tav>
                                      </p:tavLst>
                                    </p:anim>
                                    <p:animEffect transition="in" filter="fade">
                                      <p:cBhvr>
                                        <p:cTn id="28" dur="1000"/>
                                        <p:tgtEl>
                                          <p:spTgt spid="13"/>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strVal val="#ppt_w*0.70"/>
                                          </p:val>
                                        </p:tav>
                                        <p:tav tm="100000">
                                          <p:val>
                                            <p:strVal val="#ppt_w"/>
                                          </p:val>
                                        </p:tav>
                                      </p:tavLst>
                                    </p:anim>
                                    <p:anim calcmode="lin" valueType="num">
                                      <p:cBhvr>
                                        <p:cTn id="32" dur="1000" fill="hold"/>
                                        <p:tgtEl>
                                          <p:spTgt spid="14"/>
                                        </p:tgtEl>
                                        <p:attrNameLst>
                                          <p:attrName>ppt_h</p:attrName>
                                        </p:attrNameLst>
                                      </p:cBhvr>
                                      <p:tavLst>
                                        <p:tav tm="0">
                                          <p:val>
                                            <p:strVal val="#ppt_h"/>
                                          </p:val>
                                        </p:tav>
                                        <p:tav tm="100000">
                                          <p:val>
                                            <p:strVal val="#ppt_h"/>
                                          </p:val>
                                        </p:tav>
                                      </p:tavLst>
                                    </p:anim>
                                    <p:animEffect transition="in" filter="fade">
                                      <p:cBhvr>
                                        <p:cTn id="33" dur="1000"/>
                                        <p:tgtEl>
                                          <p:spTgt spid="14"/>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1000" fill="hold"/>
                                        <p:tgtEl>
                                          <p:spTgt spid="15"/>
                                        </p:tgtEl>
                                        <p:attrNameLst>
                                          <p:attrName>ppt_w</p:attrName>
                                        </p:attrNameLst>
                                      </p:cBhvr>
                                      <p:tavLst>
                                        <p:tav tm="0">
                                          <p:val>
                                            <p:strVal val="#ppt_w*0.70"/>
                                          </p:val>
                                        </p:tav>
                                        <p:tav tm="100000">
                                          <p:val>
                                            <p:strVal val="#ppt_w"/>
                                          </p:val>
                                        </p:tav>
                                      </p:tavLst>
                                    </p:anim>
                                    <p:anim calcmode="lin" valueType="num">
                                      <p:cBhvr>
                                        <p:cTn id="37" dur="1000" fill="hold"/>
                                        <p:tgtEl>
                                          <p:spTgt spid="15"/>
                                        </p:tgtEl>
                                        <p:attrNameLst>
                                          <p:attrName>ppt_h</p:attrName>
                                        </p:attrNameLst>
                                      </p:cBhvr>
                                      <p:tavLst>
                                        <p:tav tm="0">
                                          <p:val>
                                            <p:strVal val="#ppt_h"/>
                                          </p:val>
                                        </p:tav>
                                        <p:tav tm="100000">
                                          <p:val>
                                            <p:strVal val="#ppt_h"/>
                                          </p:val>
                                        </p:tav>
                                      </p:tavLst>
                                    </p:anim>
                                    <p:animEffect transition="in" filter="fade">
                                      <p:cBhvr>
                                        <p:cTn id="38" dur="1000"/>
                                        <p:tgtEl>
                                          <p:spTgt spid="15"/>
                                        </p:tgtEl>
                                      </p:cBhvr>
                                    </p:animEffect>
                                  </p:childTnLst>
                                </p:cTn>
                              </p:par>
                              <p:par>
                                <p:cTn id="39" presetID="55"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1000" fill="hold"/>
                                        <p:tgtEl>
                                          <p:spTgt spid="16"/>
                                        </p:tgtEl>
                                        <p:attrNameLst>
                                          <p:attrName>ppt_w</p:attrName>
                                        </p:attrNameLst>
                                      </p:cBhvr>
                                      <p:tavLst>
                                        <p:tav tm="0">
                                          <p:val>
                                            <p:strVal val="#ppt_w*0.70"/>
                                          </p:val>
                                        </p:tav>
                                        <p:tav tm="100000">
                                          <p:val>
                                            <p:strVal val="#ppt_w"/>
                                          </p:val>
                                        </p:tav>
                                      </p:tavLst>
                                    </p:anim>
                                    <p:anim calcmode="lin" valueType="num">
                                      <p:cBhvr>
                                        <p:cTn id="42" dur="1000" fill="hold"/>
                                        <p:tgtEl>
                                          <p:spTgt spid="16"/>
                                        </p:tgtEl>
                                        <p:attrNameLst>
                                          <p:attrName>ppt_h</p:attrName>
                                        </p:attrNameLst>
                                      </p:cBhvr>
                                      <p:tavLst>
                                        <p:tav tm="0">
                                          <p:val>
                                            <p:strVal val="#ppt_h"/>
                                          </p:val>
                                        </p:tav>
                                        <p:tav tm="100000">
                                          <p:val>
                                            <p:strVal val="#ppt_h"/>
                                          </p:val>
                                        </p:tav>
                                      </p:tavLst>
                                    </p:anim>
                                    <p:animEffect transition="in" filter="fade">
                                      <p:cBhvr>
                                        <p:cTn id="43" dur="1000"/>
                                        <p:tgtEl>
                                          <p:spTgt spid="16"/>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1000" fill="hold"/>
                                        <p:tgtEl>
                                          <p:spTgt spid="17"/>
                                        </p:tgtEl>
                                        <p:attrNameLst>
                                          <p:attrName>ppt_w</p:attrName>
                                        </p:attrNameLst>
                                      </p:cBhvr>
                                      <p:tavLst>
                                        <p:tav tm="0">
                                          <p:val>
                                            <p:strVal val="#ppt_w*0.70"/>
                                          </p:val>
                                        </p:tav>
                                        <p:tav tm="100000">
                                          <p:val>
                                            <p:strVal val="#ppt_w"/>
                                          </p:val>
                                        </p:tav>
                                      </p:tavLst>
                                    </p:anim>
                                    <p:anim calcmode="lin" valueType="num">
                                      <p:cBhvr>
                                        <p:cTn id="47" dur="1000" fill="hold"/>
                                        <p:tgtEl>
                                          <p:spTgt spid="17"/>
                                        </p:tgtEl>
                                        <p:attrNameLst>
                                          <p:attrName>ppt_h</p:attrName>
                                        </p:attrNameLst>
                                      </p:cBhvr>
                                      <p:tavLst>
                                        <p:tav tm="0">
                                          <p:val>
                                            <p:strVal val="#ppt_h"/>
                                          </p:val>
                                        </p:tav>
                                        <p:tav tm="100000">
                                          <p:val>
                                            <p:strVal val="#ppt_h"/>
                                          </p:val>
                                        </p:tav>
                                      </p:tavLst>
                                    </p:anim>
                                    <p:animEffect transition="in" filter="fade">
                                      <p:cBhvr>
                                        <p:cTn id="48" dur="1000"/>
                                        <p:tgtEl>
                                          <p:spTgt spid="17"/>
                                        </p:tgtEl>
                                      </p:cBhvr>
                                    </p:animEffect>
                                  </p:childTnLst>
                                </p:cTn>
                              </p:par>
                            </p:childTnLst>
                          </p:cTn>
                        </p:par>
                        <p:par>
                          <p:cTn id="49" fill="hold">
                            <p:stCondLst>
                              <p:cond delay="1500"/>
                            </p:stCondLst>
                            <p:childTnLst>
                              <p:par>
                                <p:cTn id="50" presetID="1" presetClass="entr" presetSubtype="0"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659757" y="3403520"/>
            <a:ext cx="8208912" cy="3016702"/>
          </a:xfrm>
          <a:prstGeom prst="rect">
            <a:avLst/>
          </a:prstGeom>
        </p:spPr>
      </p:pic>
      <p:sp>
        <p:nvSpPr>
          <p:cNvPr id="5" name="CasellaDiTesto 5"/>
          <p:cNvSpPr txBox="1">
            <a:spLocks noChangeArrowheads="1"/>
          </p:cNvSpPr>
          <p:nvPr/>
        </p:nvSpPr>
        <p:spPr bwMode="auto">
          <a:xfrm>
            <a:off x="4598667" y="6351241"/>
            <a:ext cx="2038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a:t>m/z</a:t>
            </a:r>
          </a:p>
        </p:txBody>
      </p:sp>
      <p:sp>
        <p:nvSpPr>
          <p:cNvPr id="6" name="CasellaDiTesto 9"/>
          <p:cNvSpPr txBox="1">
            <a:spLocks noChangeArrowheads="1"/>
          </p:cNvSpPr>
          <p:nvPr/>
        </p:nvSpPr>
        <p:spPr bwMode="auto">
          <a:xfrm rot="16200000">
            <a:off x="-1072677" y="3172272"/>
            <a:ext cx="3162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dirty="0"/>
              <a:t>Intensity (</a:t>
            </a:r>
            <a:r>
              <a:rPr lang="en-GB" sz="1800" dirty="0" err="1"/>
              <a:t>a.u</a:t>
            </a:r>
            <a:r>
              <a:rPr lang="en-GB" sz="1800" dirty="0"/>
              <a:t>. x 10</a:t>
            </a:r>
            <a:r>
              <a:rPr lang="en-GB" sz="1800" baseline="30000" dirty="0"/>
              <a:t>4</a:t>
            </a:r>
            <a:r>
              <a:rPr lang="en-GB" sz="1800" dirty="0"/>
              <a:t>)</a:t>
            </a:r>
          </a:p>
        </p:txBody>
      </p:sp>
      <p:sp>
        <p:nvSpPr>
          <p:cNvPr id="7" name="CasellaDiTesto 6"/>
          <p:cNvSpPr txBox="1">
            <a:spLocks noChangeArrowheads="1"/>
          </p:cNvSpPr>
          <p:nvPr/>
        </p:nvSpPr>
        <p:spPr bwMode="auto">
          <a:xfrm>
            <a:off x="2270125" y="1450032"/>
            <a:ext cx="646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b="1"/>
              <a:t>A=</a:t>
            </a:r>
          </a:p>
        </p:txBody>
      </p:sp>
      <p:sp>
        <p:nvSpPr>
          <p:cNvPr id="8" name="CasellaDiTesto 7"/>
          <p:cNvSpPr txBox="1">
            <a:spLocks noChangeArrowheads="1"/>
          </p:cNvSpPr>
          <p:nvPr/>
        </p:nvSpPr>
        <p:spPr bwMode="auto">
          <a:xfrm>
            <a:off x="2270125" y="2208857"/>
            <a:ext cx="646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b="1"/>
              <a:t>B=</a:t>
            </a:r>
          </a:p>
        </p:txBody>
      </p:sp>
      <p:pic>
        <p:nvPicPr>
          <p:cNvPr id="9" name="Immagine 8"/>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655888" y="2175520"/>
            <a:ext cx="32385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magine 9"/>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655888" y="1450032"/>
            <a:ext cx="6248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ttangolo 20"/>
          <p:cNvSpPr>
            <a:spLocks noChangeArrowheads="1"/>
          </p:cNvSpPr>
          <p:nvPr/>
        </p:nvSpPr>
        <p:spPr bwMode="auto">
          <a:xfrm>
            <a:off x="1187624" y="3284984"/>
            <a:ext cx="403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b="1">
                <a:solidFill>
                  <a:srgbClr val="58972C"/>
                </a:solidFill>
              </a:rPr>
              <a:t>A</a:t>
            </a:r>
            <a:r>
              <a:rPr lang="en-GB" b="1" baseline="-25000">
                <a:solidFill>
                  <a:srgbClr val="58972C"/>
                </a:solidFill>
              </a:rPr>
              <a:t>3</a:t>
            </a:r>
            <a:endParaRPr lang="en-GB" baseline="-25000">
              <a:solidFill>
                <a:srgbClr val="58972C"/>
              </a:solidFill>
            </a:endParaRPr>
          </a:p>
        </p:txBody>
      </p:sp>
      <p:sp>
        <p:nvSpPr>
          <p:cNvPr id="22" name="Rettangolo 21"/>
          <p:cNvSpPr>
            <a:spLocks noChangeArrowheads="1"/>
          </p:cNvSpPr>
          <p:nvPr/>
        </p:nvSpPr>
        <p:spPr bwMode="auto">
          <a:xfrm>
            <a:off x="2514178" y="3492748"/>
            <a:ext cx="401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b="1">
                <a:solidFill>
                  <a:srgbClr val="58972C"/>
                </a:solidFill>
              </a:rPr>
              <a:t>A</a:t>
            </a:r>
            <a:r>
              <a:rPr lang="en-GB" b="1" baseline="-25000">
                <a:solidFill>
                  <a:srgbClr val="58972C"/>
                </a:solidFill>
              </a:rPr>
              <a:t>4</a:t>
            </a:r>
            <a:endParaRPr lang="en-GB" baseline="-25000">
              <a:solidFill>
                <a:srgbClr val="58972C"/>
              </a:solidFill>
            </a:endParaRPr>
          </a:p>
        </p:txBody>
      </p:sp>
      <p:sp>
        <p:nvSpPr>
          <p:cNvPr id="23" name="Rettangolo 22"/>
          <p:cNvSpPr>
            <a:spLocks noChangeArrowheads="1"/>
          </p:cNvSpPr>
          <p:nvPr/>
        </p:nvSpPr>
        <p:spPr bwMode="auto">
          <a:xfrm>
            <a:off x="3808735" y="5013176"/>
            <a:ext cx="403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b="1">
                <a:solidFill>
                  <a:srgbClr val="58972C"/>
                </a:solidFill>
              </a:rPr>
              <a:t>A</a:t>
            </a:r>
            <a:r>
              <a:rPr lang="en-GB" b="1" baseline="-25000">
                <a:solidFill>
                  <a:srgbClr val="58972C"/>
                </a:solidFill>
              </a:rPr>
              <a:t>5</a:t>
            </a:r>
            <a:endParaRPr lang="en-GB" baseline="-25000">
              <a:solidFill>
                <a:srgbClr val="58972C"/>
              </a:solidFill>
            </a:endParaRPr>
          </a:p>
        </p:txBody>
      </p:sp>
      <p:sp>
        <p:nvSpPr>
          <p:cNvPr id="24" name="Rettangolo 23"/>
          <p:cNvSpPr>
            <a:spLocks noChangeArrowheads="1"/>
          </p:cNvSpPr>
          <p:nvPr/>
        </p:nvSpPr>
        <p:spPr bwMode="auto">
          <a:xfrm>
            <a:off x="5106466" y="5436964"/>
            <a:ext cx="401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b="1">
                <a:solidFill>
                  <a:srgbClr val="58972C"/>
                </a:solidFill>
              </a:rPr>
              <a:t>A</a:t>
            </a:r>
            <a:r>
              <a:rPr lang="en-GB" b="1" baseline="-25000">
                <a:solidFill>
                  <a:srgbClr val="58972C"/>
                </a:solidFill>
              </a:rPr>
              <a:t>6</a:t>
            </a:r>
            <a:endParaRPr lang="en-GB" baseline="-25000">
              <a:solidFill>
                <a:srgbClr val="58972C"/>
              </a:solidFill>
            </a:endParaRPr>
          </a:p>
        </p:txBody>
      </p:sp>
      <p:sp>
        <p:nvSpPr>
          <p:cNvPr id="25" name="Rettangolo 24"/>
          <p:cNvSpPr>
            <a:spLocks noChangeArrowheads="1"/>
          </p:cNvSpPr>
          <p:nvPr/>
        </p:nvSpPr>
        <p:spPr bwMode="auto">
          <a:xfrm>
            <a:off x="6473031" y="5589240"/>
            <a:ext cx="403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b="1">
                <a:solidFill>
                  <a:srgbClr val="58972C"/>
                </a:solidFill>
              </a:rPr>
              <a:t>A</a:t>
            </a:r>
            <a:r>
              <a:rPr lang="en-GB" b="1" baseline="-25000">
                <a:solidFill>
                  <a:srgbClr val="58972C"/>
                </a:solidFill>
              </a:rPr>
              <a:t>7</a:t>
            </a:r>
            <a:endParaRPr lang="en-GB" baseline="-25000">
              <a:solidFill>
                <a:srgbClr val="58972C"/>
              </a:solidFill>
            </a:endParaRPr>
          </a:p>
        </p:txBody>
      </p:sp>
      <p:sp>
        <p:nvSpPr>
          <p:cNvPr id="26" name="Rettangolo 25"/>
          <p:cNvSpPr>
            <a:spLocks noChangeArrowheads="1"/>
          </p:cNvSpPr>
          <p:nvPr/>
        </p:nvSpPr>
        <p:spPr bwMode="auto">
          <a:xfrm>
            <a:off x="7740352" y="5723408"/>
            <a:ext cx="403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b="1">
                <a:solidFill>
                  <a:srgbClr val="58972C"/>
                </a:solidFill>
              </a:rPr>
              <a:t>A</a:t>
            </a:r>
            <a:r>
              <a:rPr lang="en-GB" b="1" baseline="-25000">
                <a:solidFill>
                  <a:srgbClr val="58972C"/>
                </a:solidFill>
              </a:rPr>
              <a:t>8</a:t>
            </a:r>
            <a:endParaRPr lang="en-GB" baseline="-25000">
              <a:solidFill>
                <a:srgbClr val="58972C"/>
              </a:solidFill>
            </a:endParaRPr>
          </a:p>
        </p:txBody>
      </p:sp>
      <p:sp>
        <p:nvSpPr>
          <p:cNvPr id="27" name="Rettangolo 26"/>
          <p:cNvSpPr>
            <a:spLocks noChangeArrowheads="1"/>
          </p:cNvSpPr>
          <p:nvPr/>
        </p:nvSpPr>
        <p:spPr bwMode="auto">
          <a:xfrm>
            <a:off x="1722090" y="5229200"/>
            <a:ext cx="401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b="1"/>
              <a:t>B</a:t>
            </a:r>
            <a:r>
              <a:rPr lang="en-GB" b="1" baseline="-25000"/>
              <a:t>4</a:t>
            </a:r>
            <a:endParaRPr lang="en-GB" baseline="-25000"/>
          </a:p>
        </p:txBody>
      </p:sp>
      <p:pic>
        <p:nvPicPr>
          <p:cNvPr id="28" name="Immagine 27"/>
          <p:cNvPicPr>
            <a:picLocks noChangeAspect="1"/>
          </p:cNvPicPr>
          <p:nvPr/>
        </p:nvPicPr>
        <p:blipFill>
          <a:blip r:embed="rId5"/>
          <a:stretch>
            <a:fillRect/>
          </a:stretch>
        </p:blipFill>
        <p:spPr>
          <a:xfrm>
            <a:off x="179512" y="6381328"/>
            <a:ext cx="501616" cy="332532"/>
          </a:xfrm>
          <a:prstGeom prst="rect">
            <a:avLst/>
          </a:prstGeom>
        </p:spPr>
      </p:pic>
      <p:sp>
        <p:nvSpPr>
          <p:cNvPr id="18"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Sorbic alcohol end-capping: MALDI-ToF</a:t>
            </a:r>
            <a:endParaRPr lang="en-US" b="1" baseline="-25000">
              <a:latin typeface="Arial" charset="0"/>
              <a:ea typeface="ＭＳ Ｐゴシック" charset="0"/>
            </a:endParaRPr>
          </a:p>
        </p:txBody>
      </p:sp>
      <p:sp>
        <p:nvSpPr>
          <p:cNvPr id="20" name="CasellaDiTesto 1"/>
          <p:cNvSpPr txBox="1">
            <a:spLocks noChangeArrowheads="1"/>
          </p:cNvSpPr>
          <p:nvPr/>
        </p:nvSpPr>
        <p:spPr bwMode="auto">
          <a:xfrm>
            <a:off x="5407000" y="6527757"/>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a:t>Phil Trans A</a:t>
            </a:r>
            <a:r>
              <a:rPr lang="it-IT" sz="1600" dirty="0"/>
              <a:t>, </a:t>
            </a:r>
            <a:r>
              <a:rPr lang="it-IT" sz="1600" b="1" dirty="0"/>
              <a:t>2015</a:t>
            </a:r>
            <a:r>
              <a:rPr lang="it-IT" sz="1600" dirty="0"/>
              <a:t>, </a:t>
            </a:r>
            <a:r>
              <a:rPr lang="it-IT" sz="1600" dirty="0" err="1" smtClean="0"/>
              <a:t>accepted</a:t>
            </a:r>
            <a:endParaRPr lang="it-IT" sz="1600" b="1" dirty="0"/>
          </a:p>
        </p:txBody>
      </p:sp>
    </p:spTree>
    <p:extLst>
      <p:ext uri="{BB962C8B-B14F-4D97-AF65-F5344CB8AC3E}">
        <p14:creationId xmlns:p14="http://schemas.microsoft.com/office/powerpoint/2010/main" val="421575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1" grpId="0"/>
      <p:bldP spid="22" grpId="0"/>
      <p:bldP spid="23" grpId="0"/>
      <p:bldP spid="24" grpId="0"/>
      <p:bldP spid="25" grpId="0"/>
      <p:bldP spid="26" grpId="0"/>
      <p:bldP spid="27"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Further reaction: Diels Alder chain extension</a:t>
            </a:r>
            <a:endParaRPr lang="en-US" b="1" baseline="-25000">
              <a:latin typeface="Arial" charset="0"/>
              <a:ea typeface="ＭＳ Ｐゴシック" charset="0"/>
            </a:endParaRPr>
          </a:p>
        </p:txBody>
      </p:sp>
      <p:pic>
        <p:nvPicPr>
          <p:cNvPr id="12" name="Immagine 8"/>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22696" y="1382440"/>
            <a:ext cx="881380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magine 1"/>
          <p:cNvPicPr>
            <a:picLocks noChangeAspect="1"/>
          </p:cNvPicPr>
          <p:nvPr/>
        </p:nvPicPr>
        <p:blipFill>
          <a:blip r:embed="rId3"/>
          <a:stretch>
            <a:fillRect/>
          </a:stretch>
        </p:blipFill>
        <p:spPr>
          <a:xfrm>
            <a:off x="3419872" y="2462560"/>
            <a:ext cx="2263800" cy="863074"/>
          </a:xfrm>
          <a:prstGeom prst="rect">
            <a:avLst/>
          </a:prstGeom>
        </p:spPr>
      </p:pic>
      <p:sp>
        <p:nvSpPr>
          <p:cNvPr id="3" name="CasellaDiTesto 2"/>
          <p:cNvSpPr txBox="1"/>
          <p:nvPr/>
        </p:nvSpPr>
        <p:spPr>
          <a:xfrm>
            <a:off x="4283968" y="2093228"/>
            <a:ext cx="432048" cy="369332"/>
          </a:xfrm>
          <a:prstGeom prst="rect">
            <a:avLst/>
          </a:prstGeom>
          <a:noFill/>
        </p:spPr>
        <p:txBody>
          <a:bodyPr wrap="square" rtlCol="0">
            <a:spAutoFit/>
          </a:bodyPr>
          <a:lstStyle/>
          <a:p>
            <a:r>
              <a:rPr lang="en-GB"/>
              <a:t>+</a:t>
            </a:r>
          </a:p>
        </p:txBody>
      </p:sp>
      <p:cxnSp>
        <p:nvCxnSpPr>
          <p:cNvPr id="5" name="Connettore 2 4"/>
          <p:cNvCxnSpPr/>
          <p:nvPr/>
        </p:nvCxnSpPr>
        <p:spPr>
          <a:xfrm>
            <a:off x="4211960" y="3254648"/>
            <a:ext cx="0" cy="576064"/>
          </a:xfrm>
          <a:prstGeom prst="straightConnector1">
            <a:avLst/>
          </a:prstGeom>
          <a:ln w="28575"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 name="Connettore 2 7"/>
          <p:cNvCxnSpPr/>
          <p:nvPr/>
        </p:nvCxnSpPr>
        <p:spPr>
          <a:xfrm>
            <a:off x="4499992" y="3254648"/>
            <a:ext cx="0" cy="792088"/>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Connettore 2 9"/>
          <p:cNvCxnSpPr/>
          <p:nvPr/>
        </p:nvCxnSpPr>
        <p:spPr>
          <a:xfrm>
            <a:off x="4788024" y="3254648"/>
            <a:ext cx="0" cy="1008112"/>
          </a:xfrm>
          <a:prstGeom prst="straightConnector1">
            <a:avLst/>
          </a:prstGeom>
          <a:ln w="28575"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 name="CasellaDiTesto 8"/>
          <p:cNvSpPr txBox="1"/>
          <p:nvPr/>
        </p:nvSpPr>
        <p:spPr>
          <a:xfrm>
            <a:off x="2555776" y="4397484"/>
            <a:ext cx="4752528" cy="369332"/>
          </a:xfrm>
          <a:prstGeom prst="rect">
            <a:avLst/>
          </a:prstGeom>
          <a:noFill/>
        </p:spPr>
        <p:txBody>
          <a:bodyPr wrap="square" rtlCol="0">
            <a:spAutoFit/>
          </a:bodyPr>
          <a:lstStyle/>
          <a:p>
            <a:r>
              <a:rPr lang="en-GB" b="1"/>
              <a:t>Chain extended interpenetrated network</a:t>
            </a:r>
          </a:p>
        </p:txBody>
      </p:sp>
      <p:sp>
        <p:nvSpPr>
          <p:cNvPr id="13" name="CasellaDiTesto 12"/>
          <p:cNvSpPr txBox="1"/>
          <p:nvPr/>
        </p:nvSpPr>
        <p:spPr>
          <a:xfrm>
            <a:off x="5004048" y="3470672"/>
            <a:ext cx="1584176" cy="646331"/>
          </a:xfrm>
          <a:prstGeom prst="rect">
            <a:avLst/>
          </a:prstGeom>
          <a:noFill/>
        </p:spPr>
        <p:txBody>
          <a:bodyPr wrap="square" rtlCol="0">
            <a:spAutoFit/>
          </a:bodyPr>
          <a:lstStyle/>
          <a:p>
            <a:r>
              <a:rPr lang="en-GB"/>
              <a:t>DA</a:t>
            </a:r>
          </a:p>
          <a:p>
            <a:r>
              <a:rPr lang="en-GB"/>
              <a:t>RT, 24 h </a:t>
            </a:r>
          </a:p>
        </p:txBody>
      </p:sp>
      <p:sp>
        <p:nvSpPr>
          <p:cNvPr id="15" name="CasellaDiTesto 14"/>
          <p:cNvSpPr txBox="1"/>
          <p:nvPr/>
        </p:nvSpPr>
        <p:spPr>
          <a:xfrm>
            <a:off x="2915816" y="2678584"/>
            <a:ext cx="720080" cy="369332"/>
          </a:xfrm>
          <a:prstGeom prst="rect">
            <a:avLst/>
          </a:prstGeom>
          <a:noFill/>
        </p:spPr>
        <p:txBody>
          <a:bodyPr wrap="square" rtlCol="0">
            <a:spAutoFit/>
          </a:bodyPr>
          <a:lstStyle/>
          <a:p>
            <a:r>
              <a:rPr lang="en-GB"/>
              <a:t>2n</a:t>
            </a:r>
          </a:p>
        </p:txBody>
      </p:sp>
      <p:sp>
        <p:nvSpPr>
          <p:cNvPr id="16" name="CasellaDiTesto 15"/>
          <p:cNvSpPr txBox="1"/>
          <p:nvPr/>
        </p:nvSpPr>
        <p:spPr>
          <a:xfrm>
            <a:off x="-36512" y="1526456"/>
            <a:ext cx="360040" cy="369332"/>
          </a:xfrm>
          <a:prstGeom prst="rect">
            <a:avLst/>
          </a:prstGeom>
          <a:noFill/>
        </p:spPr>
        <p:txBody>
          <a:bodyPr wrap="square" rtlCol="0">
            <a:spAutoFit/>
          </a:bodyPr>
          <a:lstStyle/>
          <a:p>
            <a:r>
              <a:rPr lang="en-GB"/>
              <a:t>n</a:t>
            </a:r>
          </a:p>
        </p:txBody>
      </p:sp>
      <p:pic>
        <p:nvPicPr>
          <p:cNvPr id="4" name="Picture 3"/>
          <p:cNvPicPr>
            <a:picLocks noChangeAspect="1"/>
          </p:cNvPicPr>
          <p:nvPr/>
        </p:nvPicPr>
        <p:blipFill rotWithShape="1">
          <a:blip r:embed="rId4" cstate="email">
            <a:extLst>
              <a:ext uri="{28A0092B-C50C-407E-A947-70E740481C1C}">
                <a14:useLocalDpi xmlns:a14="http://schemas.microsoft.com/office/drawing/2010/main" val="0"/>
              </a:ext>
            </a:extLst>
          </a:blip>
          <a:srcRect l="23239" t="20050" r="32208" b="18943"/>
          <a:stretch/>
        </p:blipFill>
        <p:spPr>
          <a:xfrm>
            <a:off x="5724128" y="5157192"/>
            <a:ext cx="1152128" cy="1577586"/>
          </a:xfrm>
          <a:prstGeom prst="rect">
            <a:avLst/>
          </a:prstGeom>
        </p:spPr>
      </p:pic>
      <p:pic>
        <p:nvPicPr>
          <p:cNvPr id="7" name="Immagine 6"/>
          <p:cNvPicPr>
            <a:picLocks noChangeAspect="1"/>
          </p:cNvPicPr>
          <p:nvPr/>
        </p:nvPicPr>
        <p:blipFill>
          <a:blip r:embed="rId5"/>
          <a:stretch>
            <a:fillRect/>
          </a:stretch>
        </p:blipFill>
        <p:spPr>
          <a:xfrm>
            <a:off x="2483768" y="5157192"/>
            <a:ext cx="1200034" cy="1584176"/>
          </a:xfrm>
          <a:prstGeom prst="rect">
            <a:avLst/>
          </a:prstGeom>
        </p:spPr>
      </p:pic>
      <p:cxnSp>
        <p:nvCxnSpPr>
          <p:cNvPr id="17" name="Connettore 2 16"/>
          <p:cNvCxnSpPr/>
          <p:nvPr/>
        </p:nvCxnSpPr>
        <p:spPr>
          <a:xfrm>
            <a:off x="4139952" y="5949280"/>
            <a:ext cx="1296144" cy="0"/>
          </a:xfrm>
          <a:prstGeom prst="straightConnector1">
            <a:avLst/>
          </a:prstGeom>
          <a:ln w="28575"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Rettangolo 17"/>
          <p:cNvSpPr/>
          <p:nvPr/>
        </p:nvSpPr>
        <p:spPr>
          <a:xfrm>
            <a:off x="4499992" y="5517232"/>
            <a:ext cx="505267" cy="369332"/>
          </a:xfrm>
          <a:prstGeom prst="rect">
            <a:avLst/>
          </a:prstGeom>
        </p:spPr>
        <p:txBody>
          <a:bodyPr wrap="none">
            <a:spAutoFit/>
          </a:bodyPr>
          <a:lstStyle/>
          <a:p>
            <a:r>
              <a:rPr lang="en-GB"/>
              <a:t>DA</a:t>
            </a:r>
          </a:p>
        </p:txBody>
      </p:sp>
      <p:sp>
        <p:nvSpPr>
          <p:cNvPr id="19" name="CasellaDiTesto 18"/>
          <p:cNvSpPr txBox="1"/>
          <p:nvPr/>
        </p:nvSpPr>
        <p:spPr>
          <a:xfrm>
            <a:off x="6948264" y="5661248"/>
            <a:ext cx="1872208" cy="646331"/>
          </a:xfrm>
          <a:prstGeom prst="rect">
            <a:avLst/>
          </a:prstGeom>
          <a:noFill/>
        </p:spPr>
        <p:txBody>
          <a:bodyPr wrap="square" rtlCol="0">
            <a:spAutoFit/>
          </a:bodyPr>
          <a:lstStyle/>
          <a:p>
            <a:r>
              <a:rPr lang="en-GB"/>
              <a:t>Swollen in</a:t>
            </a:r>
          </a:p>
          <a:p>
            <a:r>
              <a:rPr lang="en-GB"/>
              <a:t>CHCl</a:t>
            </a:r>
            <a:r>
              <a:rPr lang="en-GB" baseline="-25000"/>
              <a:t>3</a:t>
            </a:r>
          </a:p>
        </p:txBody>
      </p:sp>
    </p:spTree>
    <p:extLst>
      <p:ext uri="{BB962C8B-B14F-4D97-AF65-F5344CB8AC3E}">
        <p14:creationId xmlns:p14="http://schemas.microsoft.com/office/powerpoint/2010/main" val="1522149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8" grpId="0"/>
      <p:bldP spid="19" grpId="0"/>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magine 15" descr="PHA-SA before curing DSC.tif"/>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43608" y="1052736"/>
            <a:ext cx="6781837" cy="5760000"/>
          </a:xfrm>
          <a:prstGeom prst="rect">
            <a:avLst/>
          </a:prstGeom>
        </p:spPr>
      </p:pic>
      <p:pic>
        <p:nvPicPr>
          <p:cNvPr id="4" name="Immagine 3" descr="PHA-SA curing DSC.t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43608" y="1078416"/>
            <a:ext cx="6768752" cy="5748886"/>
          </a:xfrm>
          <a:prstGeom prst="rect">
            <a:avLst/>
          </a:prstGeom>
        </p:spPr>
      </p:pic>
      <p:sp>
        <p:nvSpPr>
          <p:cNvPr id="11"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Thermal analysis</a:t>
            </a:r>
            <a:endParaRPr lang="en-US" b="1" baseline="-25000">
              <a:latin typeface="Arial" charset="0"/>
              <a:ea typeface="ＭＳ Ｐゴシック" charset="0"/>
            </a:endParaRPr>
          </a:p>
        </p:txBody>
      </p:sp>
      <p:pic>
        <p:nvPicPr>
          <p:cNvPr id="14" name="Grafik 28" descr="REFINE_LOGO_RGB.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sellaDiTesto 5"/>
          <p:cNvSpPr txBox="1"/>
          <p:nvPr/>
        </p:nvSpPr>
        <p:spPr>
          <a:xfrm>
            <a:off x="5482768" y="3907575"/>
            <a:ext cx="1008112" cy="369332"/>
          </a:xfrm>
          <a:prstGeom prst="rect">
            <a:avLst/>
          </a:prstGeom>
          <a:noFill/>
        </p:spPr>
        <p:txBody>
          <a:bodyPr wrap="square" rtlCol="0">
            <a:spAutoFit/>
          </a:bodyPr>
          <a:lstStyle/>
          <a:p>
            <a:r>
              <a:rPr lang="en-GB"/>
              <a:t>40 °C</a:t>
            </a:r>
          </a:p>
        </p:txBody>
      </p:sp>
      <p:sp>
        <p:nvSpPr>
          <p:cNvPr id="15" name="CasellaDiTesto 14"/>
          <p:cNvSpPr txBox="1"/>
          <p:nvPr/>
        </p:nvSpPr>
        <p:spPr>
          <a:xfrm>
            <a:off x="4906704" y="5059703"/>
            <a:ext cx="1008112" cy="369332"/>
          </a:xfrm>
          <a:prstGeom prst="rect">
            <a:avLst/>
          </a:prstGeom>
          <a:noFill/>
        </p:spPr>
        <p:txBody>
          <a:bodyPr wrap="square" rtlCol="0">
            <a:spAutoFit/>
          </a:bodyPr>
          <a:lstStyle/>
          <a:p>
            <a:r>
              <a:rPr lang="en-GB"/>
              <a:t>25 °C</a:t>
            </a:r>
          </a:p>
        </p:txBody>
      </p:sp>
      <p:sp>
        <p:nvSpPr>
          <p:cNvPr id="17" name="CasellaDiTesto 16"/>
          <p:cNvSpPr txBox="1"/>
          <p:nvPr/>
        </p:nvSpPr>
        <p:spPr>
          <a:xfrm>
            <a:off x="1882368" y="1963359"/>
            <a:ext cx="2016224" cy="369332"/>
          </a:xfrm>
          <a:prstGeom prst="rect">
            <a:avLst/>
          </a:prstGeom>
          <a:noFill/>
        </p:spPr>
        <p:txBody>
          <a:bodyPr wrap="square" rtlCol="0">
            <a:spAutoFit/>
          </a:bodyPr>
          <a:lstStyle/>
          <a:p>
            <a:r>
              <a:rPr lang="en-GB"/>
              <a:t>Before curing</a:t>
            </a:r>
          </a:p>
        </p:txBody>
      </p:sp>
      <p:sp>
        <p:nvSpPr>
          <p:cNvPr id="18" name="CasellaDiTesto 17"/>
          <p:cNvSpPr txBox="1"/>
          <p:nvPr/>
        </p:nvSpPr>
        <p:spPr>
          <a:xfrm>
            <a:off x="1882368" y="4474347"/>
            <a:ext cx="2016224" cy="369332"/>
          </a:xfrm>
          <a:prstGeom prst="rect">
            <a:avLst/>
          </a:prstGeom>
          <a:noFill/>
        </p:spPr>
        <p:txBody>
          <a:bodyPr wrap="square" rtlCol="0">
            <a:spAutoFit/>
          </a:bodyPr>
          <a:lstStyle/>
          <a:p>
            <a:r>
              <a:rPr lang="en-GB"/>
              <a:t>After curing</a:t>
            </a:r>
          </a:p>
        </p:txBody>
      </p:sp>
      <p:sp>
        <p:nvSpPr>
          <p:cNvPr id="10" name="CasellaDiTesto 9"/>
          <p:cNvSpPr txBox="1">
            <a:spLocks noChangeArrowheads="1"/>
          </p:cNvSpPr>
          <p:nvPr/>
        </p:nvSpPr>
        <p:spPr bwMode="auto">
          <a:xfrm rot="16200000">
            <a:off x="-390601" y="3018743"/>
            <a:ext cx="3162300" cy="369888"/>
          </a:xfrm>
          <a:prstGeom prst="rect">
            <a:avLst/>
          </a:prstGeom>
          <a:solidFill>
            <a:schemeClr val="bg1"/>
          </a:solidFill>
          <a:ln>
            <a:noFill/>
          </a:ln>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GB" sz="1800" dirty="0" smtClean="0"/>
              <a:t>Heat Flow (</a:t>
            </a:r>
            <a:r>
              <a:rPr lang="en-GB" sz="1800" dirty="0" err="1" smtClean="0"/>
              <a:t>endo</a:t>
            </a:r>
            <a:r>
              <a:rPr lang="en-GB" sz="1800" dirty="0" smtClean="0"/>
              <a:t> down)</a:t>
            </a:r>
            <a:endParaRPr lang="en-GB" sz="1800" dirty="0"/>
          </a:p>
        </p:txBody>
      </p:sp>
      <p:cxnSp>
        <p:nvCxnSpPr>
          <p:cNvPr id="3" name="Connettore 2 2"/>
          <p:cNvCxnSpPr/>
          <p:nvPr/>
        </p:nvCxnSpPr>
        <p:spPr>
          <a:xfrm>
            <a:off x="5687616" y="4797152"/>
            <a:ext cx="1980728" cy="216024"/>
          </a:xfrm>
          <a:prstGeom prst="straightConnector1">
            <a:avLst/>
          </a:prstGeom>
          <a:ln>
            <a:prstDash val="dash"/>
            <a:tailEnd type="arrow"/>
          </a:ln>
        </p:spPr>
        <p:style>
          <a:lnRef idx="2">
            <a:schemeClr val="accent1"/>
          </a:lnRef>
          <a:fillRef idx="0">
            <a:schemeClr val="accent1"/>
          </a:fillRef>
          <a:effectRef idx="1">
            <a:schemeClr val="accent1"/>
          </a:effectRef>
          <a:fontRef idx="minor">
            <a:schemeClr val="tx1"/>
          </a:fontRef>
        </p:style>
      </p:cxnSp>
      <p:sp>
        <p:nvSpPr>
          <p:cNvPr id="5" name="CasellaDiTesto 4"/>
          <p:cNvSpPr txBox="1"/>
          <p:nvPr/>
        </p:nvSpPr>
        <p:spPr>
          <a:xfrm>
            <a:off x="7740352" y="4653136"/>
            <a:ext cx="1691680" cy="646331"/>
          </a:xfrm>
          <a:prstGeom prst="rect">
            <a:avLst/>
          </a:prstGeom>
          <a:noFill/>
        </p:spPr>
        <p:txBody>
          <a:bodyPr wrap="square" rtlCol="0">
            <a:spAutoFit/>
          </a:bodyPr>
          <a:lstStyle/>
          <a:p>
            <a:r>
              <a:rPr lang="en-GB"/>
              <a:t>Decreased</a:t>
            </a:r>
          </a:p>
          <a:p>
            <a:r>
              <a:rPr lang="en-GB"/>
              <a:t>crystallinity</a:t>
            </a:r>
          </a:p>
        </p:txBody>
      </p:sp>
    </p:spTree>
    <p:extLst>
      <p:ext uri="{BB962C8B-B14F-4D97-AF65-F5344CB8AC3E}">
        <p14:creationId xmlns:p14="http://schemas.microsoft.com/office/powerpoint/2010/main" val="4248673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
          <p:cNvSpPr>
            <a:spLocks noGrp="1"/>
          </p:cNvSpPr>
          <p:nvPr>
            <p:ph type="ctrTitle"/>
          </p:nvPr>
        </p:nvSpPr>
        <p:spPr>
          <a:xfrm>
            <a:off x="539552" y="476672"/>
            <a:ext cx="8027988" cy="647700"/>
          </a:xfrm>
          <a:ln/>
        </p:spPr>
        <p:txBody>
          <a:bodyPr/>
          <a:lstStyle/>
          <a:p>
            <a:pPr algn="just"/>
            <a:r>
              <a:rPr lang="en-US" b="1" dirty="0" smtClean="0">
                <a:latin typeface="Arial" charset="0"/>
                <a:ea typeface="ＭＳ Ｐゴシック" charset="0"/>
              </a:rPr>
              <a:t>Enzyme recycling: propyl </a:t>
            </a:r>
            <a:r>
              <a:rPr lang="en-US" b="1" dirty="0" err="1" smtClean="0">
                <a:latin typeface="Arial" charset="0"/>
                <a:ea typeface="ＭＳ Ｐゴシック" charset="0"/>
              </a:rPr>
              <a:t>oleate</a:t>
            </a:r>
            <a:r>
              <a:rPr lang="en-US" b="1" dirty="0" smtClean="0">
                <a:latin typeface="Arial" charset="0"/>
                <a:ea typeface="ＭＳ Ｐゴシック" charset="0"/>
              </a:rPr>
              <a:t> synthesis</a:t>
            </a:r>
            <a:endParaRPr lang="en-US" b="1" baseline="-25000" dirty="0">
              <a:latin typeface="Arial" charset="0"/>
              <a:ea typeface="ＭＳ Ｐゴシック" charset="0"/>
            </a:endParaRPr>
          </a:p>
        </p:txBody>
      </p:sp>
      <p:pic>
        <p:nvPicPr>
          <p:cNvPr id="14" name="Grafik 28" descr="REFINE_LOGO_RGB.jp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59632" y="1484784"/>
            <a:ext cx="6310974" cy="2673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927702" y="4365103"/>
            <a:ext cx="6216078" cy="1615827"/>
          </a:xfrm>
          <a:prstGeom prst="rect">
            <a:avLst/>
          </a:prstGeom>
          <a:noFill/>
        </p:spPr>
        <p:txBody>
          <a:bodyPr wrap="square" rtlCol="0">
            <a:spAutoFit/>
          </a:bodyPr>
          <a:lstStyle/>
          <a:p>
            <a:pPr marL="342900" indent="-342900">
              <a:lnSpc>
                <a:spcPct val="150000"/>
              </a:lnSpc>
              <a:buAutoNum type="arabicPeriod"/>
            </a:pPr>
            <a:r>
              <a:rPr lang="en-GB" sz="2200" dirty="0" smtClean="0"/>
              <a:t>Fresh enzyme</a:t>
            </a:r>
          </a:p>
          <a:p>
            <a:pPr marL="342900" indent="-342900">
              <a:lnSpc>
                <a:spcPct val="150000"/>
              </a:lnSpc>
              <a:buAutoNum type="arabicPeriod"/>
            </a:pPr>
            <a:r>
              <a:rPr lang="en-GB" sz="2200" dirty="0" smtClean="0"/>
              <a:t>Enzyme used at 35 </a:t>
            </a:r>
            <a:r>
              <a:rPr lang="en-GB" sz="2200" baseline="30000" dirty="0" smtClean="0"/>
              <a:t>o</a:t>
            </a:r>
            <a:r>
              <a:rPr lang="en-GB" sz="2200" dirty="0" smtClean="0"/>
              <a:t>C/275 bar (CO</a:t>
            </a:r>
            <a:r>
              <a:rPr lang="en-GB" sz="2200" baseline="-25000" dirty="0" smtClean="0"/>
              <a:t>2</a:t>
            </a:r>
            <a:r>
              <a:rPr lang="en-GB" sz="2200" dirty="0" smtClean="0"/>
              <a:t>)</a:t>
            </a:r>
          </a:p>
          <a:p>
            <a:pPr marL="342900" indent="-342900">
              <a:lnSpc>
                <a:spcPct val="150000"/>
              </a:lnSpc>
              <a:buAutoNum type="arabicPeriod"/>
            </a:pPr>
            <a:r>
              <a:rPr lang="en-GB" sz="2200" dirty="0" smtClean="0"/>
              <a:t>Enzyme used at 110 </a:t>
            </a:r>
            <a:r>
              <a:rPr lang="en-GB" sz="2200" baseline="30000" dirty="0" smtClean="0"/>
              <a:t>o</a:t>
            </a:r>
            <a:r>
              <a:rPr lang="en-GB" sz="2200" dirty="0" smtClean="0"/>
              <a:t>C (melt synthesis)</a:t>
            </a:r>
            <a:endParaRPr lang="en-GB" sz="2200" dirty="0"/>
          </a:p>
        </p:txBody>
      </p:sp>
    </p:spTree>
    <p:extLst>
      <p:ext uri="{BB962C8B-B14F-4D97-AF65-F5344CB8AC3E}">
        <p14:creationId xmlns:p14="http://schemas.microsoft.com/office/powerpoint/2010/main" val="3943778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afico 7"/>
          <p:cNvGraphicFramePr>
            <a:graphicFrameLocks noGrp="1"/>
          </p:cNvGraphicFramePr>
          <p:nvPr>
            <p:extLst>
              <p:ext uri="{D42A27DB-BD31-4B8C-83A1-F6EECF244321}">
                <p14:modId xmlns:p14="http://schemas.microsoft.com/office/powerpoint/2010/main" val="2211359922"/>
              </p:ext>
            </p:extLst>
          </p:nvPr>
        </p:nvGraphicFramePr>
        <p:xfrm>
          <a:off x="467544" y="1412776"/>
          <a:ext cx="8127380" cy="5184576"/>
        </p:xfrm>
        <a:graphic>
          <a:graphicData uri="http://schemas.openxmlformats.org/drawingml/2006/chart">
            <c:chart xmlns:c="http://schemas.openxmlformats.org/drawingml/2006/chart" xmlns:r="http://schemas.openxmlformats.org/officeDocument/2006/relationships" r:id="rId2"/>
          </a:graphicData>
        </a:graphic>
      </p:graphicFrame>
      <p:sp>
        <p:nvSpPr>
          <p:cNvPr id="11" name="Titel 1"/>
          <p:cNvSpPr>
            <a:spLocks noGrp="1"/>
          </p:cNvSpPr>
          <p:nvPr>
            <p:ph type="ctrTitle"/>
          </p:nvPr>
        </p:nvSpPr>
        <p:spPr>
          <a:xfrm>
            <a:off x="539552" y="476672"/>
            <a:ext cx="8027988" cy="647700"/>
          </a:xfrm>
          <a:ln/>
        </p:spPr>
        <p:txBody>
          <a:bodyPr/>
          <a:lstStyle/>
          <a:p>
            <a:pPr algn="just"/>
            <a:r>
              <a:rPr lang="en-US" b="1" dirty="0" smtClean="0">
                <a:latin typeface="Arial" charset="0"/>
                <a:ea typeface="ＭＳ Ｐゴシック" charset="0"/>
              </a:rPr>
              <a:t>Enzyme recycling: propyl </a:t>
            </a:r>
            <a:r>
              <a:rPr lang="en-US" b="1" dirty="0" err="1" smtClean="0">
                <a:latin typeface="Arial" charset="0"/>
                <a:ea typeface="ＭＳ Ｐゴシック" charset="0"/>
              </a:rPr>
              <a:t>oleate</a:t>
            </a:r>
            <a:r>
              <a:rPr lang="en-US" b="1" dirty="0" smtClean="0">
                <a:latin typeface="Arial" charset="0"/>
                <a:ea typeface="ＭＳ Ｐゴシック" charset="0"/>
              </a:rPr>
              <a:t> synthesis</a:t>
            </a:r>
            <a:endParaRPr lang="en-US" b="1" baseline="-25000" dirty="0">
              <a:latin typeface="Arial" charset="0"/>
              <a:ea typeface="ＭＳ Ｐゴシック" charset="0"/>
            </a:endParaRPr>
          </a:p>
        </p:txBody>
      </p:sp>
      <p:pic>
        <p:nvPicPr>
          <p:cNvPr id="14" name="Grafik 28" descr="REFINE_LOGO_RGB.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igura a mano libera 8"/>
          <p:cNvSpPr/>
          <p:nvPr/>
        </p:nvSpPr>
        <p:spPr>
          <a:xfrm>
            <a:off x="1403648" y="1700808"/>
            <a:ext cx="5544616" cy="4058038"/>
          </a:xfrm>
          <a:custGeom>
            <a:avLst/>
            <a:gdLst>
              <a:gd name="connsiteX0" fmla="*/ 0 w 5127654"/>
              <a:gd name="connsiteY0" fmla="*/ 3553982 h 3553982"/>
              <a:gd name="connsiteX1" fmla="*/ 199040 w 5127654"/>
              <a:gd name="connsiteY1" fmla="*/ 123205 h 3553982"/>
              <a:gd name="connsiteX2" fmla="*/ 625555 w 5127654"/>
              <a:gd name="connsiteY2" fmla="*/ 37909 h 3553982"/>
              <a:gd name="connsiteX3" fmla="*/ 1071025 w 5127654"/>
              <a:gd name="connsiteY3" fmla="*/ 28432 h 3553982"/>
              <a:gd name="connsiteX4" fmla="*/ 5127654 w 5127654"/>
              <a:gd name="connsiteY4" fmla="*/ 0 h 3553982"/>
              <a:gd name="connsiteX5" fmla="*/ 5127654 w 5127654"/>
              <a:gd name="connsiteY5" fmla="*/ 0 h 355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7654" h="3553982">
                <a:moveTo>
                  <a:pt x="0" y="3553982"/>
                </a:moveTo>
                <a:lnTo>
                  <a:pt x="199040" y="123205"/>
                </a:lnTo>
                <a:lnTo>
                  <a:pt x="625555" y="37909"/>
                </a:lnTo>
                <a:lnTo>
                  <a:pt x="1071025" y="28432"/>
                </a:lnTo>
                <a:lnTo>
                  <a:pt x="5127654" y="0"/>
                </a:lnTo>
                <a:lnTo>
                  <a:pt x="5127654" y="0"/>
                </a:lnTo>
              </a:path>
            </a:pathLst>
          </a:custGeom>
          <a:ln w="12700" cmpd="sng"/>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Rettangolo 11"/>
          <p:cNvSpPr/>
          <p:nvPr/>
        </p:nvSpPr>
        <p:spPr>
          <a:xfrm>
            <a:off x="1403648" y="1484784"/>
            <a:ext cx="5976664" cy="42484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10" name="Connettore 1 9"/>
          <p:cNvCxnSpPr/>
          <p:nvPr/>
        </p:nvCxnSpPr>
        <p:spPr>
          <a:xfrm>
            <a:off x="2915816" y="1772816"/>
            <a:ext cx="432048" cy="288032"/>
          </a:xfrm>
          <a:prstGeom prst="line">
            <a:avLst/>
          </a:prstGeom>
        </p:spPr>
        <p:style>
          <a:lnRef idx="2">
            <a:schemeClr val="accent1"/>
          </a:lnRef>
          <a:fillRef idx="0">
            <a:schemeClr val="accent1"/>
          </a:fillRef>
          <a:effectRef idx="1">
            <a:schemeClr val="accent1"/>
          </a:effectRef>
          <a:fontRef idx="minor">
            <a:schemeClr val="tx1"/>
          </a:fontRef>
        </p:style>
      </p:cxnSp>
      <p:sp>
        <p:nvSpPr>
          <p:cNvPr id="13" name="CasellaDiTesto 12"/>
          <p:cNvSpPr txBox="1"/>
          <p:nvPr/>
        </p:nvSpPr>
        <p:spPr>
          <a:xfrm>
            <a:off x="3275856" y="1979548"/>
            <a:ext cx="1512168" cy="369332"/>
          </a:xfrm>
          <a:prstGeom prst="rect">
            <a:avLst/>
          </a:prstGeom>
          <a:noFill/>
        </p:spPr>
        <p:txBody>
          <a:bodyPr wrap="square" rtlCol="0">
            <a:spAutoFit/>
          </a:bodyPr>
          <a:lstStyle/>
          <a:p>
            <a:r>
              <a:rPr lang="en-GB">
                <a:solidFill>
                  <a:schemeClr val="accent1"/>
                </a:solidFill>
              </a:rPr>
              <a:t>Fresh</a:t>
            </a:r>
          </a:p>
        </p:txBody>
      </p:sp>
      <p:sp>
        <p:nvSpPr>
          <p:cNvPr id="16" name="CasellaDiTesto 1"/>
          <p:cNvSpPr txBox="1">
            <a:spLocks noChangeArrowheads="1"/>
          </p:cNvSpPr>
          <p:nvPr/>
        </p:nvSpPr>
        <p:spPr bwMode="auto">
          <a:xfrm>
            <a:off x="5407000" y="6527757"/>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a:t>Phil Trans A</a:t>
            </a:r>
            <a:r>
              <a:rPr lang="it-IT" sz="1600" dirty="0"/>
              <a:t>, </a:t>
            </a:r>
            <a:r>
              <a:rPr lang="it-IT" sz="1600" b="1" dirty="0"/>
              <a:t>2015</a:t>
            </a:r>
            <a:r>
              <a:rPr lang="it-IT" sz="1600" dirty="0"/>
              <a:t>, </a:t>
            </a:r>
            <a:r>
              <a:rPr lang="it-IT" sz="1600" dirty="0" err="1" smtClean="0"/>
              <a:t>accepted</a:t>
            </a:r>
            <a:endParaRPr lang="it-IT" sz="1600" b="1" dirty="0"/>
          </a:p>
        </p:txBody>
      </p:sp>
    </p:spTree>
    <p:extLst>
      <p:ext uri="{BB962C8B-B14F-4D97-AF65-F5344CB8AC3E}">
        <p14:creationId xmlns:p14="http://schemas.microsoft.com/office/powerpoint/2010/main" val="355013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000"/>
                                        <p:tgtEl>
                                          <p:spTgt spid="12"/>
                                        </p:tgtEl>
                                      </p:cBhvr>
                                    </p:animEffect>
                                    <p:set>
                                      <p:cBhvr>
                                        <p:cTn id="7" dur="1" fill="hold">
                                          <p:stCondLst>
                                            <p:cond delay="999"/>
                                          </p:stCondLst>
                                        </p:cTn>
                                        <p:tgtEl>
                                          <p:spTgt spid="12"/>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igura a mano libera 1"/>
          <p:cNvSpPr/>
          <p:nvPr/>
        </p:nvSpPr>
        <p:spPr>
          <a:xfrm>
            <a:off x="1395647" y="1647303"/>
            <a:ext cx="5544866" cy="4149695"/>
          </a:xfrm>
          <a:custGeom>
            <a:avLst/>
            <a:gdLst>
              <a:gd name="connsiteX0" fmla="*/ 0 w 5544866"/>
              <a:gd name="connsiteY0" fmla="*/ 4149695 h 4149695"/>
              <a:gd name="connsiteX1" fmla="*/ 213747 w 5544866"/>
              <a:gd name="connsiteY1" fmla="*/ 50300 h 4149695"/>
              <a:gd name="connsiteX2" fmla="*/ 641243 w 5544866"/>
              <a:gd name="connsiteY2" fmla="*/ 0 h 4149695"/>
              <a:gd name="connsiteX3" fmla="*/ 1144178 w 5544866"/>
              <a:gd name="connsiteY3" fmla="*/ 0 h 4149695"/>
              <a:gd name="connsiteX4" fmla="*/ 5544866 w 5544866"/>
              <a:gd name="connsiteY4" fmla="*/ 25150 h 4149695"/>
              <a:gd name="connsiteX5" fmla="*/ 5544866 w 5544866"/>
              <a:gd name="connsiteY5" fmla="*/ 25150 h 4149695"/>
              <a:gd name="connsiteX6" fmla="*/ 5544866 w 5544866"/>
              <a:gd name="connsiteY6" fmla="*/ 25150 h 414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4866" h="4149695">
                <a:moveTo>
                  <a:pt x="0" y="4149695"/>
                </a:moveTo>
                <a:lnTo>
                  <a:pt x="213747" y="50300"/>
                </a:lnTo>
                <a:lnTo>
                  <a:pt x="641243" y="0"/>
                </a:lnTo>
                <a:lnTo>
                  <a:pt x="1144178" y="0"/>
                </a:lnTo>
                <a:lnTo>
                  <a:pt x="5544866" y="25150"/>
                </a:lnTo>
                <a:lnTo>
                  <a:pt x="5544866" y="25150"/>
                </a:lnTo>
                <a:lnTo>
                  <a:pt x="5544866" y="25150"/>
                </a:lnTo>
              </a:path>
            </a:pathLst>
          </a:custGeom>
          <a:ln w="1270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aphicFrame>
        <p:nvGraphicFramePr>
          <p:cNvPr id="8" name="Grafico 7"/>
          <p:cNvGraphicFramePr>
            <a:graphicFrameLocks noGrp="1"/>
          </p:cNvGraphicFramePr>
          <p:nvPr>
            <p:extLst>
              <p:ext uri="{D42A27DB-BD31-4B8C-83A1-F6EECF244321}">
                <p14:modId xmlns:p14="http://schemas.microsoft.com/office/powerpoint/2010/main" val="2050473697"/>
              </p:ext>
            </p:extLst>
          </p:nvPr>
        </p:nvGraphicFramePr>
        <p:xfrm>
          <a:off x="467544" y="1412776"/>
          <a:ext cx="8127380" cy="5184576"/>
        </p:xfrm>
        <a:graphic>
          <a:graphicData uri="http://schemas.openxmlformats.org/drawingml/2006/chart">
            <c:chart xmlns:c="http://schemas.openxmlformats.org/drawingml/2006/chart" xmlns:r="http://schemas.openxmlformats.org/officeDocument/2006/relationships" r:id="rId2"/>
          </a:graphicData>
        </a:graphic>
      </p:graphicFrame>
      <p:sp>
        <p:nvSpPr>
          <p:cNvPr id="11" name="Titel 1"/>
          <p:cNvSpPr>
            <a:spLocks noGrp="1"/>
          </p:cNvSpPr>
          <p:nvPr>
            <p:ph type="ctrTitle"/>
          </p:nvPr>
        </p:nvSpPr>
        <p:spPr>
          <a:xfrm>
            <a:off x="539552" y="476672"/>
            <a:ext cx="8027988" cy="647700"/>
          </a:xfrm>
          <a:ln/>
        </p:spPr>
        <p:txBody>
          <a:bodyPr/>
          <a:lstStyle/>
          <a:p>
            <a:pPr algn="just"/>
            <a:r>
              <a:rPr lang="en-US" b="1" dirty="0" smtClean="0">
                <a:latin typeface="Arial" charset="0"/>
                <a:ea typeface="ＭＳ Ｐゴシック" charset="0"/>
              </a:rPr>
              <a:t>Enzyme recycling: propyl </a:t>
            </a:r>
            <a:r>
              <a:rPr lang="en-US" b="1" dirty="0" err="1" smtClean="0">
                <a:latin typeface="Arial" charset="0"/>
                <a:ea typeface="ＭＳ Ｐゴシック" charset="0"/>
              </a:rPr>
              <a:t>oleate</a:t>
            </a:r>
            <a:r>
              <a:rPr lang="en-US" b="1" dirty="0" smtClean="0">
                <a:latin typeface="Arial" charset="0"/>
                <a:ea typeface="ＭＳ Ｐゴシック" charset="0"/>
              </a:rPr>
              <a:t> synthesis</a:t>
            </a:r>
            <a:endParaRPr lang="en-US" b="1" baseline="-25000" dirty="0">
              <a:latin typeface="Arial" charset="0"/>
              <a:ea typeface="ＭＳ Ｐゴシック" charset="0"/>
            </a:endParaRPr>
          </a:p>
        </p:txBody>
      </p:sp>
      <p:pic>
        <p:nvPicPr>
          <p:cNvPr id="14" name="Grafik 28" descr="REFINE_LOGO_RGB.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igura a mano libera 8"/>
          <p:cNvSpPr/>
          <p:nvPr/>
        </p:nvSpPr>
        <p:spPr>
          <a:xfrm>
            <a:off x="1403648" y="1700808"/>
            <a:ext cx="5544616" cy="4058038"/>
          </a:xfrm>
          <a:custGeom>
            <a:avLst/>
            <a:gdLst>
              <a:gd name="connsiteX0" fmla="*/ 0 w 5127654"/>
              <a:gd name="connsiteY0" fmla="*/ 3553982 h 3553982"/>
              <a:gd name="connsiteX1" fmla="*/ 199040 w 5127654"/>
              <a:gd name="connsiteY1" fmla="*/ 123205 h 3553982"/>
              <a:gd name="connsiteX2" fmla="*/ 625555 w 5127654"/>
              <a:gd name="connsiteY2" fmla="*/ 37909 h 3553982"/>
              <a:gd name="connsiteX3" fmla="*/ 1071025 w 5127654"/>
              <a:gd name="connsiteY3" fmla="*/ 28432 h 3553982"/>
              <a:gd name="connsiteX4" fmla="*/ 5127654 w 5127654"/>
              <a:gd name="connsiteY4" fmla="*/ 0 h 3553982"/>
              <a:gd name="connsiteX5" fmla="*/ 5127654 w 5127654"/>
              <a:gd name="connsiteY5" fmla="*/ 0 h 355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7654" h="3553982">
                <a:moveTo>
                  <a:pt x="0" y="3553982"/>
                </a:moveTo>
                <a:lnTo>
                  <a:pt x="199040" y="123205"/>
                </a:lnTo>
                <a:lnTo>
                  <a:pt x="625555" y="37909"/>
                </a:lnTo>
                <a:lnTo>
                  <a:pt x="1071025" y="28432"/>
                </a:lnTo>
                <a:lnTo>
                  <a:pt x="5127654" y="0"/>
                </a:lnTo>
                <a:lnTo>
                  <a:pt x="5127654" y="0"/>
                </a:lnTo>
              </a:path>
            </a:pathLst>
          </a:custGeom>
          <a:ln w="12700" cmpd="sng"/>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cxnSp>
        <p:nvCxnSpPr>
          <p:cNvPr id="4" name="Connettore 1 3"/>
          <p:cNvCxnSpPr/>
          <p:nvPr/>
        </p:nvCxnSpPr>
        <p:spPr>
          <a:xfrm>
            <a:off x="2915816" y="1772816"/>
            <a:ext cx="432048" cy="288032"/>
          </a:xfrm>
          <a:prstGeom prst="line">
            <a:avLst/>
          </a:prstGeom>
        </p:spPr>
        <p:style>
          <a:lnRef idx="2">
            <a:schemeClr val="accent1"/>
          </a:lnRef>
          <a:fillRef idx="0">
            <a:schemeClr val="accent1"/>
          </a:fillRef>
          <a:effectRef idx="1">
            <a:schemeClr val="accent1"/>
          </a:effectRef>
          <a:fontRef idx="minor">
            <a:schemeClr val="tx1"/>
          </a:fontRef>
        </p:style>
      </p:cxnSp>
      <p:sp>
        <p:nvSpPr>
          <p:cNvPr id="5" name="CasellaDiTesto 4"/>
          <p:cNvSpPr txBox="1"/>
          <p:nvPr/>
        </p:nvSpPr>
        <p:spPr>
          <a:xfrm>
            <a:off x="3275856" y="1979548"/>
            <a:ext cx="1512168" cy="369332"/>
          </a:xfrm>
          <a:prstGeom prst="rect">
            <a:avLst/>
          </a:prstGeom>
          <a:noFill/>
        </p:spPr>
        <p:txBody>
          <a:bodyPr wrap="square" rtlCol="0">
            <a:spAutoFit/>
          </a:bodyPr>
          <a:lstStyle/>
          <a:p>
            <a:r>
              <a:rPr lang="en-GB">
                <a:solidFill>
                  <a:schemeClr val="accent1"/>
                </a:solidFill>
              </a:rPr>
              <a:t>Fresh</a:t>
            </a:r>
          </a:p>
        </p:txBody>
      </p:sp>
      <p:cxnSp>
        <p:nvCxnSpPr>
          <p:cNvPr id="10" name="Connettore 1 9"/>
          <p:cNvCxnSpPr/>
          <p:nvPr/>
        </p:nvCxnSpPr>
        <p:spPr>
          <a:xfrm flipV="1">
            <a:off x="2699792" y="1412776"/>
            <a:ext cx="288032" cy="21602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3" name="CasellaDiTesto 12"/>
          <p:cNvSpPr txBox="1"/>
          <p:nvPr/>
        </p:nvSpPr>
        <p:spPr>
          <a:xfrm>
            <a:off x="2987824" y="1196752"/>
            <a:ext cx="2880320" cy="369332"/>
          </a:xfrm>
          <a:prstGeom prst="rect">
            <a:avLst/>
          </a:prstGeom>
          <a:noFill/>
        </p:spPr>
        <p:txBody>
          <a:bodyPr wrap="square" rtlCol="0">
            <a:spAutoFit/>
          </a:bodyPr>
          <a:lstStyle/>
          <a:p>
            <a:r>
              <a:rPr lang="en-GB">
                <a:solidFill>
                  <a:srgbClr val="FF0000"/>
                </a:solidFill>
              </a:rPr>
              <a:t>CO</a:t>
            </a:r>
            <a:r>
              <a:rPr lang="en-GB" baseline="-25000">
                <a:solidFill>
                  <a:srgbClr val="FF0000"/>
                </a:solidFill>
              </a:rPr>
              <a:t>2</a:t>
            </a:r>
            <a:r>
              <a:rPr lang="en-GB">
                <a:solidFill>
                  <a:srgbClr val="FF0000"/>
                </a:solidFill>
              </a:rPr>
              <a:t> (35 </a:t>
            </a:r>
            <a:r>
              <a:rPr lang="en-GB" baseline="30000">
                <a:solidFill>
                  <a:srgbClr val="FF0000"/>
                </a:solidFill>
              </a:rPr>
              <a:t>o</a:t>
            </a:r>
            <a:r>
              <a:rPr lang="en-GB">
                <a:solidFill>
                  <a:srgbClr val="FF0000"/>
                </a:solidFill>
              </a:rPr>
              <a:t>C, 275 bar)</a:t>
            </a:r>
            <a:endParaRPr lang="en-GB" baseline="-25000">
              <a:solidFill>
                <a:srgbClr val="FF0000"/>
              </a:solidFill>
            </a:endParaRPr>
          </a:p>
        </p:txBody>
      </p:sp>
      <p:sp>
        <p:nvSpPr>
          <p:cNvPr id="15" name="CasellaDiTesto 1"/>
          <p:cNvSpPr txBox="1">
            <a:spLocks noChangeArrowheads="1"/>
          </p:cNvSpPr>
          <p:nvPr/>
        </p:nvSpPr>
        <p:spPr bwMode="auto">
          <a:xfrm>
            <a:off x="5407000" y="6527757"/>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a:t>Phil Trans A</a:t>
            </a:r>
            <a:r>
              <a:rPr lang="it-IT" sz="1600" dirty="0"/>
              <a:t>, </a:t>
            </a:r>
            <a:r>
              <a:rPr lang="it-IT" sz="1600" b="1" dirty="0"/>
              <a:t>2015</a:t>
            </a:r>
            <a:r>
              <a:rPr lang="it-IT" sz="1600" dirty="0"/>
              <a:t>, </a:t>
            </a:r>
            <a:r>
              <a:rPr lang="it-IT" sz="1600" dirty="0" err="1" smtClean="0"/>
              <a:t>accepted</a:t>
            </a:r>
            <a:endParaRPr lang="it-IT" sz="1600" b="1" dirty="0"/>
          </a:p>
        </p:txBody>
      </p:sp>
    </p:spTree>
    <p:extLst>
      <p:ext uri="{BB962C8B-B14F-4D97-AF65-F5344CB8AC3E}">
        <p14:creationId xmlns:p14="http://schemas.microsoft.com/office/powerpoint/2010/main" val="30719341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afico 7"/>
          <p:cNvGraphicFramePr>
            <a:graphicFrameLocks noGrp="1"/>
          </p:cNvGraphicFramePr>
          <p:nvPr>
            <p:extLst>
              <p:ext uri="{D42A27DB-BD31-4B8C-83A1-F6EECF244321}">
                <p14:modId xmlns:p14="http://schemas.microsoft.com/office/powerpoint/2010/main" val="478613472"/>
              </p:ext>
            </p:extLst>
          </p:nvPr>
        </p:nvGraphicFramePr>
        <p:xfrm>
          <a:off x="467544" y="1412776"/>
          <a:ext cx="8127380" cy="5184576"/>
        </p:xfrm>
        <a:graphic>
          <a:graphicData uri="http://schemas.openxmlformats.org/drawingml/2006/chart">
            <c:chart xmlns:c="http://schemas.openxmlformats.org/drawingml/2006/chart" xmlns:r="http://schemas.openxmlformats.org/officeDocument/2006/relationships" r:id="rId2"/>
          </a:graphicData>
        </a:graphic>
      </p:graphicFrame>
      <p:sp>
        <p:nvSpPr>
          <p:cNvPr id="11" name="Titel 1"/>
          <p:cNvSpPr>
            <a:spLocks noGrp="1"/>
          </p:cNvSpPr>
          <p:nvPr>
            <p:ph type="ctrTitle"/>
          </p:nvPr>
        </p:nvSpPr>
        <p:spPr>
          <a:xfrm>
            <a:off x="539552" y="476672"/>
            <a:ext cx="8027988" cy="647700"/>
          </a:xfrm>
          <a:ln/>
        </p:spPr>
        <p:txBody>
          <a:bodyPr/>
          <a:lstStyle/>
          <a:p>
            <a:pPr algn="just"/>
            <a:r>
              <a:rPr lang="en-US" b="1" dirty="0" smtClean="0">
                <a:latin typeface="Arial" charset="0"/>
                <a:ea typeface="ＭＳ Ｐゴシック" charset="0"/>
              </a:rPr>
              <a:t>Enzyme recycling: propyl </a:t>
            </a:r>
            <a:r>
              <a:rPr lang="en-US" b="1" dirty="0" err="1" smtClean="0">
                <a:latin typeface="Arial" charset="0"/>
                <a:ea typeface="ＭＳ Ｐゴシック" charset="0"/>
              </a:rPr>
              <a:t>oleate</a:t>
            </a:r>
            <a:r>
              <a:rPr lang="en-US" b="1" dirty="0" smtClean="0">
                <a:latin typeface="Arial" charset="0"/>
                <a:ea typeface="ＭＳ Ｐゴシック" charset="0"/>
              </a:rPr>
              <a:t> synthesis</a:t>
            </a:r>
            <a:endParaRPr lang="en-US" b="1" baseline="-25000" dirty="0">
              <a:latin typeface="Arial" charset="0"/>
              <a:ea typeface="ＭＳ Ｐゴシック" charset="0"/>
            </a:endParaRPr>
          </a:p>
        </p:txBody>
      </p:sp>
      <p:pic>
        <p:nvPicPr>
          <p:cNvPr id="14" name="Grafik 28" descr="REFINE_LOGO_RGB.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00938" y="333375"/>
            <a:ext cx="1103312"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igura a mano libera 8"/>
          <p:cNvSpPr/>
          <p:nvPr/>
        </p:nvSpPr>
        <p:spPr>
          <a:xfrm>
            <a:off x="1403648" y="1700808"/>
            <a:ext cx="5544616" cy="4058038"/>
          </a:xfrm>
          <a:custGeom>
            <a:avLst/>
            <a:gdLst>
              <a:gd name="connsiteX0" fmla="*/ 0 w 5127654"/>
              <a:gd name="connsiteY0" fmla="*/ 3553982 h 3553982"/>
              <a:gd name="connsiteX1" fmla="*/ 199040 w 5127654"/>
              <a:gd name="connsiteY1" fmla="*/ 123205 h 3553982"/>
              <a:gd name="connsiteX2" fmla="*/ 625555 w 5127654"/>
              <a:gd name="connsiteY2" fmla="*/ 37909 h 3553982"/>
              <a:gd name="connsiteX3" fmla="*/ 1071025 w 5127654"/>
              <a:gd name="connsiteY3" fmla="*/ 28432 h 3553982"/>
              <a:gd name="connsiteX4" fmla="*/ 5127654 w 5127654"/>
              <a:gd name="connsiteY4" fmla="*/ 0 h 3553982"/>
              <a:gd name="connsiteX5" fmla="*/ 5127654 w 5127654"/>
              <a:gd name="connsiteY5" fmla="*/ 0 h 355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7654" h="3553982">
                <a:moveTo>
                  <a:pt x="0" y="3553982"/>
                </a:moveTo>
                <a:lnTo>
                  <a:pt x="199040" y="123205"/>
                </a:lnTo>
                <a:lnTo>
                  <a:pt x="625555" y="37909"/>
                </a:lnTo>
                <a:lnTo>
                  <a:pt x="1071025" y="28432"/>
                </a:lnTo>
                <a:lnTo>
                  <a:pt x="5127654" y="0"/>
                </a:lnTo>
                <a:lnTo>
                  <a:pt x="5127654" y="0"/>
                </a:lnTo>
              </a:path>
            </a:pathLst>
          </a:custGeom>
          <a:ln w="12700" cmpd="sng"/>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Figura a mano libera 9"/>
          <p:cNvSpPr/>
          <p:nvPr/>
        </p:nvSpPr>
        <p:spPr>
          <a:xfrm>
            <a:off x="1395647" y="3558678"/>
            <a:ext cx="5532292" cy="2276045"/>
          </a:xfrm>
          <a:custGeom>
            <a:avLst/>
            <a:gdLst>
              <a:gd name="connsiteX0" fmla="*/ 0 w 5532292"/>
              <a:gd name="connsiteY0" fmla="*/ 2276045 h 2276045"/>
              <a:gd name="connsiteX1" fmla="*/ 226321 w 5532292"/>
              <a:gd name="connsiteY1" fmla="*/ 364670 h 2276045"/>
              <a:gd name="connsiteX2" fmla="*/ 678963 w 5532292"/>
              <a:gd name="connsiteY2" fmla="*/ 339520 h 2276045"/>
              <a:gd name="connsiteX3" fmla="*/ 1156752 w 5532292"/>
              <a:gd name="connsiteY3" fmla="*/ 176048 h 2276045"/>
              <a:gd name="connsiteX4" fmla="*/ 5532292 w 5532292"/>
              <a:gd name="connsiteY4" fmla="*/ 0 h 2276045"/>
              <a:gd name="connsiteX5" fmla="*/ 5532292 w 5532292"/>
              <a:gd name="connsiteY5" fmla="*/ 0 h 2276045"/>
              <a:gd name="connsiteX6" fmla="*/ 5532292 w 5532292"/>
              <a:gd name="connsiteY6" fmla="*/ 0 h 2276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32292" h="2276045">
                <a:moveTo>
                  <a:pt x="0" y="2276045"/>
                </a:moveTo>
                <a:lnTo>
                  <a:pt x="226321" y="364670"/>
                </a:lnTo>
                <a:lnTo>
                  <a:pt x="678963" y="339520"/>
                </a:lnTo>
                <a:lnTo>
                  <a:pt x="1156752" y="176048"/>
                </a:lnTo>
                <a:lnTo>
                  <a:pt x="5532292" y="0"/>
                </a:lnTo>
                <a:lnTo>
                  <a:pt x="5532292" y="0"/>
                </a:lnTo>
                <a:lnTo>
                  <a:pt x="5532292" y="0"/>
                </a:lnTo>
              </a:path>
            </a:pathLst>
          </a:custGeom>
          <a:noFill/>
          <a:ln w="12700" cmpd="sng">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5" name="Figura a mano libera 14"/>
          <p:cNvSpPr/>
          <p:nvPr/>
        </p:nvSpPr>
        <p:spPr>
          <a:xfrm>
            <a:off x="1395647" y="1647303"/>
            <a:ext cx="5544866" cy="4149695"/>
          </a:xfrm>
          <a:custGeom>
            <a:avLst/>
            <a:gdLst>
              <a:gd name="connsiteX0" fmla="*/ 0 w 5544866"/>
              <a:gd name="connsiteY0" fmla="*/ 4149695 h 4149695"/>
              <a:gd name="connsiteX1" fmla="*/ 213747 w 5544866"/>
              <a:gd name="connsiteY1" fmla="*/ 50300 h 4149695"/>
              <a:gd name="connsiteX2" fmla="*/ 641243 w 5544866"/>
              <a:gd name="connsiteY2" fmla="*/ 0 h 4149695"/>
              <a:gd name="connsiteX3" fmla="*/ 1144178 w 5544866"/>
              <a:gd name="connsiteY3" fmla="*/ 0 h 4149695"/>
              <a:gd name="connsiteX4" fmla="*/ 5544866 w 5544866"/>
              <a:gd name="connsiteY4" fmla="*/ 25150 h 4149695"/>
              <a:gd name="connsiteX5" fmla="*/ 5544866 w 5544866"/>
              <a:gd name="connsiteY5" fmla="*/ 25150 h 4149695"/>
              <a:gd name="connsiteX6" fmla="*/ 5544866 w 5544866"/>
              <a:gd name="connsiteY6" fmla="*/ 25150 h 414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4866" h="4149695">
                <a:moveTo>
                  <a:pt x="0" y="4149695"/>
                </a:moveTo>
                <a:lnTo>
                  <a:pt x="213747" y="50300"/>
                </a:lnTo>
                <a:lnTo>
                  <a:pt x="641243" y="0"/>
                </a:lnTo>
                <a:lnTo>
                  <a:pt x="1144178" y="0"/>
                </a:lnTo>
                <a:lnTo>
                  <a:pt x="5544866" y="25150"/>
                </a:lnTo>
                <a:lnTo>
                  <a:pt x="5544866" y="25150"/>
                </a:lnTo>
                <a:lnTo>
                  <a:pt x="5544866" y="25150"/>
                </a:lnTo>
              </a:path>
            </a:pathLst>
          </a:custGeom>
          <a:ln w="1270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cxnSp>
        <p:nvCxnSpPr>
          <p:cNvPr id="16" name="Connettore 1 15"/>
          <p:cNvCxnSpPr/>
          <p:nvPr/>
        </p:nvCxnSpPr>
        <p:spPr>
          <a:xfrm>
            <a:off x="2915816" y="1772816"/>
            <a:ext cx="432048" cy="288032"/>
          </a:xfrm>
          <a:prstGeom prst="line">
            <a:avLst/>
          </a:prstGeom>
        </p:spPr>
        <p:style>
          <a:lnRef idx="2">
            <a:schemeClr val="accent1"/>
          </a:lnRef>
          <a:fillRef idx="0">
            <a:schemeClr val="accent1"/>
          </a:fillRef>
          <a:effectRef idx="1">
            <a:schemeClr val="accent1"/>
          </a:effectRef>
          <a:fontRef idx="minor">
            <a:schemeClr val="tx1"/>
          </a:fontRef>
        </p:style>
      </p:cxnSp>
      <p:sp>
        <p:nvSpPr>
          <p:cNvPr id="17" name="CasellaDiTesto 16"/>
          <p:cNvSpPr txBox="1"/>
          <p:nvPr/>
        </p:nvSpPr>
        <p:spPr>
          <a:xfrm>
            <a:off x="3275856" y="1979548"/>
            <a:ext cx="1512168" cy="369332"/>
          </a:xfrm>
          <a:prstGeom prst="rect">
            <a:avLst/>
          </a:prstGeom>
          <a:noFill/>
        </p:spPr>
        <p:txBody>
          <a:bodyPr wrap="square" rtlCol="0">
            <a:spAutoFit/>
          </a:bodyPr>
          <a:lstStyle/>
          <a:p>
            <a:r>
              <a:rPr lang="en-GB">
                <a:solidFill>
                  <a:schemeClr val="accent1"/>
                </a:solidFill>
              </a:rPr>
              <a:t>Fresh</a:t>
            </a:r>
          </a:p>
        </p:txBody>
      </p:sp>
      <p:cxnSp>
        <p:nvCxnSpPr>
          <p:cNvPr id="18" name="Connettore 1 17"/>
          <p:cNvCxnSpPr/>
          <p:nvPr/>
        </p:nvCxnSpPr>
        <p:spPr>
          <a:xfrm flipV="1">
            <a:off x="2699792" y="1412776"/>
            <a:ext cx="288032" cy="21602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9" name="CasellaDiTesto 18"/>
          <p:cNvSpPr txBox="1"/>
          <p:nvPr/>
        </p:nvSpPr>
        <p:spPr>
          <a:xfrm>
            <a:off x="2987824" y="1196752"/>
            <a:ext cx="2880320" cy="369332"/>
          </a:xfrm>
          <a:prstGeom prst="rect">
            <a:avLst/>
          </a:prstGeom>
          <a:noFill/>
        </p:spPr>
        <p:txBody>
          <a:bodyPr wrap="square" rtlCol="0">
            <a:spAutoFit/>
          </a:bodyPr>
          <a:lstStyle/>
          <a:p>
            <a:r>
              <a:rPr lang="en-GB">
                <a:solidFill>
                  <a:srgbClr val="FF0000"/>
                </a:solidFill>
              </a:rPr>
              <a:t>CO</a:t>
            </a:r>
            <a:r>
              <a:rPr lang="en-GB" baseline="-25000">
                <a:solidFill>
                  <a:srgbClr val="FF0000"/>
                </a:solidFill>
              </a:rPr>
              <a:t>2</a:t>
            </a:r>
            <a:r>
              <a:rPr lang="en-GB">
                <a:solidFill>
                  <a:srgbClr val="FF0000"/>
                </a:solidFill>
              </a:rPr>
              <a:t> (35 </a:t>
            </a:r>
            <a:r>
              <a:rPr lang="en-GB" baseline="30000">
                <a:solidFill>
                  <a:srgbClr val="FF0000"/>
                </a:solidFill>
              </a:rPr>
              <a:t>o</a:t>
            </a:r>
            <a:r>
              <a:rPr lang="en-GB">
                <a:solidFill>
                  <a:srgbClr val="FF0000"/>
                </a:solidFill>
              </a:rPr>
              <a:t>C, 275 bar)</a:t>
            </a:r>
            <a:endParaRPr lang="en-GB" baseline="-25000">
              <a:solidFill>
                <a:srgbClr val="FF0000"/>
              </a:solidFill>
            </a:endParaRPr>
          </a:p>
        </p:txBody>
      </p:sp>
      <p:cxnSp>
        <p:nvCxnSpPr>
          <p:cNvPr id="20" name="Connettore 1 19"/>
          <p:cNvCxnSpPr/>
          <p:nvPr/>
        </p:nvCxnSpPr>
        <p:spPr>
          <a:xfrm>
            <a:off x="3851920" y="3717032"/>
            <a:ext cx="504056" cy="360040"/>
          </a:xfrm>
          <a:prstGeom prst="line">
            <a:avLst/>
          </a:prstGeom>
          <a:ln>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sp>
        <p:nvSpPr>
          <p:cNvPr id="21" name="CasellaDiTesto 20"/>
          <p:cNvSpPr txBox="1"/>
          <p:nvPr/>
        </p:nvSpPr>
        <p:spPr>
          <a:xfrm>
            <a:off x="4283968" y="4005064"/>
            <a:ext cx="3744416" cy="369332"/>
          </a:xfrm>
          <a:prstGeom prst="rect">
            <a:avLst/>
          </a:prstGeom>
          <a:noFill/>
        </p:spPr>
        <p:txBody>
          <a:bodyPr wrap="square" rtlCol="0">
            <a:spAutoFit/>
          </a:bodyPr>
          <a:lstStyle/>
          <a:p>
            <a:r>
              <a:rPr lang="en-GB">
                <a:solidFill>
                  <a:schemeClr val="tx1">
                    <a:lumMod val="65000"/>
                    <a:lumOff val="35000"/>
                  </a:schemeClr>
                </a:solidFill>
              </a:rPr>
              <a:t>Melt process (110 </a:t>
            </a:r>
            <a:r>
              <a:rPr lang="en-GB" baseline="30000">
                <a:solidFill>
                  <a:schemeClr val="tx1">
                    <a:lumMod val="65000"/>
                    <a:lumOff val="35000"/>
                  </a:schemeClr>
                </a:solidFill>
              </a:rPr>
              <a:t>o</a:t>
            </a:r>
            <a:r>
              <a:rPr lang="en-GB">
                <a:solidFill>
                  <a:schemeClr val="tx1">
                    <a:lumMod val="65000"/>
                    <a:lumOff val="35000"/>
                  </a:schemeClr>
                </a:solidFill>
              </a:rPr>
              <a:t>C)</a:t>
            </a:r>
          </a:p>
        </p:txBody>
      </p:sp>
      <p:sp>
        <p:nvSpPr>
          <p:cNvPr id="23" name="CasellaDiTesto 1"/>
          <p:cNvSpPr txBox="1">
            <a:spLocks noChangeArrowheads="1"/>
          </p:cNvSpPr>
          <p:nvPr/>
        </p:nvSpPr>
        <p:spPr bwMode="auto">
          <a:xfrm>
            <a:off x="5407000" y="6527757"/>
            <a:ext cx="557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600" dirty="0"/>
              <a:t>S. Curia </a:t>
            </a:r>
            <a:r>
              <a:rPr lang="it-IT" sz="1600" i="1" dirty="0"/>
              <a:t>et al.</a:t>
            </a:r>
            <a:r>
              <a:rPr lang="it-IT" sz="1600" dirty="0"/>
              <a:t>, </a:t>
            </a:r>
            <a:r>
              <a:rPr lang="it-IT" sz="1600" i="1" dirty="0"/>
              <a:t>Phil Trans A</a:t>
            </a:r>
            <a:r>
              <a:rPr lang="it-IT" sz="1600" dirty="0"/>
              <a:t>, </a:t>
            </a:r>
            <a:r>
              <a:rPr lang="it-IT" sz="1600" b="1" dirty="0"/>
              <a:t>2015</a:t>
            </a:r>
            <a:r>
              <a:rPr lang="it-IT" sz="1600" dirty="0"/>
              <a:t>, </a:t>
            </a:r>
            <a:r>
              <a:rPr lang="it-IT" sz="1600" dirty="0" err="1" smtClean="0"/>
              <a:t>accepted</a:t>
            </a:r>
            <a:endParaRPr lang="it-IT" sz="1600" b="1" dirty="0"/>
          </a:p>
        </p:txBody>
      </p:sp>
    </p:spTree>
    <p:extLst>
      <p:ext uri="{BB962C8B-B14F-4D97-AF65-F5344CB8AC3E}">
        <p14:creationId xmlns:p14="http://schemas.microsoft.com/office/powerpoint/2010/main" val="20126251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el 1"/>
          <p:cNvSpPr>
            <a:spLocks noGrp="1"/>
          </p:cNvSpPr>
          <p:nvPr>
            <p:ph type="ctrTitle"/>
          </p:nvPr>
        </p:nvSpPr>
        <p:spPr>
          <a:xfrm>
            <a:off x="539552" y="476672"/>
            <a:ext cx="8027988" cy="647700"/>
          </a:xfrm>
          <a:ln/>
        </p:spPr>
        <p:txBody>
          <a:bodyPr/>
          <a:lstStyle/>
          <a:p>
            <a:pPr algn="just"/>
            <a:r>
              <a:rPr lang="en-US" b="1" dirty="0">
                <a:latin typeface="Arial" charset="0"/>
                <a:ea typeface="ＭＳ Ｐゴシック" charset="0"/>
              </a:rPr>
              <a:t>Conclusions</a:t>
            </a:r>
            <a:endParaRPr lang="en-US" b="1" baseline="-25000" dirty="0">
              <a:latin typeface="Arial" charset="0"/>
              <a:ea typeface="ＭＳ Ｐゴシック" charset="0"/>
            </a:endParaRPr>
          </a:p>
        </p:txBody>
      </p:sp>
      <p:sp>
        <p:nvSpPr>
          <p:cNvPr id="62466" name="Textplatzhalter 2"/>
          <p:cNvSpPr>
            <a:spLocks noGrp="1"/>
          </p:cNvSpPr>
          <p:nvPr>
            <p:ph type="body" sz="quarter" idx="13"/>
          </p:nvPr>
        </p:nvSpPr>
        <p:spPr>
          <a:xfrm>
            <a:off x="467544" y="1699418"/>
            <a:ext cx="8424862" cy="4033838"/>
          </a:xfrm>
          <a:ln/>
        </p:spPr>
        <p:txBody>
          <a:bodyPr/>
          <a:lstStyle/>
          <a:p>
            <a:pPr algn="just">
              <a:lnSpc>
                <a:spcPct val="150000"/>
              </a:lnSpc>
              <a:spcBef>
                <a:spcPct val="0"/>
              </a:spcBef>
              <a:buFont typeface="Wingdings" charset="0"/>
              <a:buChar char="§"/>
            </a:pPr>
            <a:r>
              <a:rPr lang="en-GB" sz="2400" b="1" dirty="0" smtClean="0">
                <a:latin typeface="Arial" charset="0"/>
                <a:ea typeface="ＭＳ Ｐゴシック" charset="0"/>
              </a:rPr>
              <a:t>CO</a:t>
            </a:r>
            <a:r>
              <a:rPr lang="en-GB" sz="2400" b="1" baseline="-25000" dirty="0" smtClean="0">
                <a:latin typeface="Arial" charset="0"/>
                <a:ea typeface="ＭＳ Ｐゴシック" charset="0"/>
              </a:rPr>
              <a:t>2</a:t>
            </a:r>
            <a:r>
              <a:rPr lang="en-GB" sz="2400" dirty="0" smtClean="0">
                <a:latin typeface="Arial" charset="0"/>
                <a:ea typeface="ＭＳ Ｐゴシック" charset="0"/>
              </a:rPr>
              <a:t> is able to plasticise </a:t>
            </a:r>
            <a:r>
              <a:rPr lang="en-GB" sz="2400" b="1" dirty="0" smtClean="0">
                <a:latin typeface="Arial" charset="0"/>
                <a:ea typeface="ＭＳ Ｐゴシック" charset="0"/>
              </a:rPr>
              <a:t>PCL</a:t>
            </a:r>
            <a:r>
              <a:rPr lang="en-GB" sz="2400" dirty="0" smtClean="0">
                <a:latin typeface="Arial" charset="0"/>
                <a:ea typeface="ＭＳ Ｐゴシック" charset="0"/>
              </a:rPr>
              <a:t> with </a:t>
            </a:r>
            <a:r>
              <a:rPr lang="en-GB" sz="2400" b="1" dirty="0" smtClean="0">
                <a:latin typeface="Arial" charset="0"/>
                <a:ea typeface="ＭＳ Ｐゴシック" charset="0"/>
              </a:rPr>
              <a:t>varied MW</a:t>
            </a:r>
          </a:p>
          <a:p>
            <a:pPr algn="just">
              <a:lnSpc>
                <a:spcPct val="150000"/>
              </a:lnSpc>
              <a:spcBef>
                <a:spcPct val="0"/>
              </a:spcBef>
              <a:buFont typeface="Wingdings" charset="0"/>
              <a:buChar char="§"/>
            </a:pPr>
            <a:r>
              <a:rPr lang="en-GB" sz="2400" dirty="0">
                <a:latin typeface="Arial" charset="0"/>
                <a:ea typeface="ＭＳ Ｐゴシック" charset="0"/>
              </a:rPr>
              <a:t>Used </a:t>
            </a:r>
            <a:r>
              <a:rPr lang="en-GB" sz="2400" b="1" dirty="0">
                <a:latin typeface="Arial" charset="0"/>
                <a:ea typeface="ＭＳ Ｐゴシック" charset="0"/>
              </a:rPr>
              <a:t>CO</a:t>
            </a:r>
            <a:r>
              <a:rPr lang="en-GB" sz="2400" b="1" baseline="-25000" dirty="0">
                <a:latin typeface="Arial" charset="0"/>
                <a:ea typeface="ＭＳ Ｐゴシック" charset="0"/>
              </a:rPr>
              <a:t>2</a:t>
            </a:r>
            <a:r>
              <a:rPr lang="en-GB" sz="2400" b="1" dirty="0">
                <a:latin typeface="Arial" charset="0"/>
                <a:ea typeface="ＭＳ Ｐゴシック" charset="0"/>
              </a:rPr>
              <a:t> as a reaction medium </a:t>
            </a:r>
            <a:r>
              <a:rPr lang="en-GB" sz="2400" dirty="0">
                <a:latin typeface="Arial" charset="0"/>
                <a:ea typeface="ＭＳ Ｐゴシック" charset="0"/>
              </a:rPr>
              <a:t>to achieve a </a:t>
            </a:r>
            <a:r>
              <a:rPr lang="en-GB" sz="2400" b="1" dirty="0">
                <a:latin typeface="Arial" charset="0"/>
                <a:ea typeface="ＭＳ Ｐゴシック" charset="0"/>
              </a:rPr>
              <a:t>green low T route </a:t>
            </a:r>
            <a:r>
              <a:rPr lang="en-GB" sz="2400" dirty="0">
                <a:latin typeface="Arial" charset="0"/>
                <a:ea typeface="ＭＳ Ｐゴシック" charset="0"/>
              </a:rPr>
              <a:t>to </a:t>
            </a:r>
            <a:r>
              <a:rPr lang="en-GB" sz="2400" b="1" dirty="0">
                <a:latin typeface="Arial" charset="0"/>
                <a:ea typeface="ＭＳ Ｐゴシック" charset="0"/>
              </a:rPr>
              <a:t>functional materials</a:t>
            </a:r>
          </a:p>
          <a:p>
            <a:pPr algn="just">
              <a:lnSpc>
                <a:spcPct val="150000"/>
              </a:lnSpc>
              <a:spcBef>
                <a:spcPct val="0"/>
              </a:spcBef>
              <a:buFont typeface="Wingdings" charset="0"/>
              <a:buChar char="§"/>
            </a:pPr>
            <a:r>
              <a:rPr lang="en-GB" sz="2400" b="1" dirty="0" smtClean="0">
                <a:latin typeface="Arial" charset="0"/>
                <a:ea typeface="ＭＳ Ｐゴシック" charset="0"/>
              </a:rPr>
              <a:t>Recycling tests </a:t>
            </a:r>
            <a:r>
              <a:rPr lang="en-GB" sz="2400" dirty="0" smtClean="0">
                <a:latin typeface="Arial" charset="0"/>
                <a:ea typeface="ＭＳ Ｐゴシック" charset="0"/>
              </a:rPr>
              <a:t>showed that the </a:t>
            </a:r>
            <a:r>
              <a:rPr lang="en-GB" sz="2400" b="1" dirty="0" smtClean="0">
                <a:latin typeface="Arial" charset="0"/>
                <a:ea typeface="ＭＳ Ｐゴシック" charset="0"/>
              </a:rPr>
              <a:t>high-pressure reactions </a:t>
            </a:r>
            <a:r>
              <a:rPr lang="en-GB" sz="2400" dirty="0" smtClean="0">
                <a:latin typeface="Arial" charset="0"/>
                <a:ea typeface="ＭＳ Ｐゴシック" charset="0"/>
              </a:rPr>
              <a:t>are </a:t>
            </a:r>
            <a:r>
              <a:rPr lang="en-GB" sz="2400" b="1" dirty="0" smtClean="0">
                <a:latin typeface="Arial" charset="0"/>
                <a:ea typeface="ＭＳ Ｐゴシック" charset="0"/>
              </a:rPr>
              <a:t>commercially sustainable</a:t>
            </a:r>
            <a:endParaRPr lang="en-GB" sz="2400" b="1" dirty="0">
              <a:latin typeface="Arial" charset="0"/>
              <a:ea typeface="ＭＳ Ｐゴシック" charset="0"/>
            </a:endParaRPr>
          </a:p>
        </p:txBody>
      </p:sp>
      <p:pic>
        <p:nvPicPr>
          <p:cNvPr id="6" name="Immagine 5"/>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03648" y="5445224"/>
            <a:ext cx="1057850" cy="63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ccia destra 6"/>
          <p:cNvSpPr/>
          <p:nvPr/>
        </p:nvSpPr>
        <p:spPr>
          <a:xfrm>
            <a:off x="2483768" y="5517232"/>
            <a:ext cx="475637" cy="373655"/>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8" name="Immagine 7"/>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flipH="1">
            <a:off x="3203848" y="5100731"/>
            <a:ext cx="1633481" cy="1088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magine 9"/>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868144" y="5445224"/>
            <a:ext cx="3070039" cy="4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reccia destra 10"/>
          <p:cNvSpPr/>
          <p:nvPr/>
        </p:nvSpPr>
        <p:spPr>
          <a:xfrm>
            <a:off x="5148064" y="5517232"/>
            <a:ext cx="475637" cy="373655"/>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5" name="Immagine 4" descr="Oleic acid sunflower.jp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95536" y="5013176"/>
            <a:ext cx="977061" cy="116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magine 11"/>
          <p:cNvPicPr>
            <a:picLocks noChangeAspect="1"/>
          </p:cNvPicPr>
          <p:nvPr/>
        </p:nvPicPr>
        <p:blipFill>
          <a:blip r:embed="rId7"/>
          <a:stretch>
            <a:fillRect/>
          </a:stretch>
        </p:blipFill>
        <p:spPr>
          <a:xfrm>
            <a:off x="179512" y="6381328"/>
            <a:ext cx="501616" cy="332532"/>
          </a:xfrm>
          <a:prstGeom prst="rect">
            <a:avLst/>
          </a:prstGeom>
        </p:spPr>
      </p:pic>
    </p:spTree>
    <p:extLst>
      <p:ext uri="{BB962C8B-B14F-4D97-AF65-F5344CB8AC3E}">
        <p14:creationId xmlns:p14="http://schemas.microsoft.com/office/powerpoint/2010/main" val="367281985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5"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Next Steps</a:t>
            </a:r>
            <a:endParaRPr lang="en-US" b="1" baseline="-25000">
              <a:latin typeface="Arial" charset="0"/>
              <a:ea typeface="ＭＳ Ｐゴシック" charset="0"/>
            </a:endParaRPr>
          </a:p>
        </p:txBody>
      </p:sp>
      <p:sp>
        <p:nvSpPr>
          <p:cNvPr id="62466" name="Textplatzhalter 2"/>
          <p:cNvSpPr>
            <a:spLocks noGrp="1"/>
          </p:cNvSpPr>
          <p:nvPr>
            <p:ph type="body" sz="quarter" idx="13"/>
          </p:nvPr>
        </p:nvSpPr>
        <p:spPr>
          <a:xfrm>
            <a:off x="323528" y="1556792"/>
            <a:ext cx="8424862" cy="4033838"/>
          </a:xfrm>
          <a:ln/>
        </p:spPr>
        <p:txBody>
          <a:bodyPr/>
          <a:lstStyle/>
          <a:p>
            <a:pPr algn="just">
              <a:lnSpc>
                <a:spcPct val="150000"/>
              </a:lnSpc>
              <a:spcBef>
                <a:spcPct val="0"/>
              </a:spcBef>
              <a:buFont typeface="Wingdings" charset="0"/>
              <a:buChar char="§"/>
            </a:pPr>
            <a:r>
              <a:rPr lang="en-GB" sz="2600" dirty="0">
                <a:latin typeface="Arial" charset="0"/>
                <a:ea typeface="ＭＳ Ｐゴシック" charset="0"/>
              </a:rPr>
              <a:t>Test cross-linking of the green functional polymers (</a:t>
            </a:r>
            <a:r>
              <a:rPr lang="en-GB" sz="2600" b="1" dirty="0">
                <a:latin typeface="Arial" charset="0"/>
                <a:ea typeface="ＭＳ Ｐゴシック" charset="0"/>
              </a:rPr>
              <a:t>DSC, DMA</a:t>
            </a:r>
            <a:r>
              <a:rPr lang="en-GB" sz="2600" dirty="0">
                <a:latin typeface="Arial" charset="0"/>
                <a:ea typeface="ＭＳ Ｐゴシック" charset="0"/>
              </a:rPr>
              <a:t>) + efficiency test (</a:t>
            </a:r>
            <a:r>
              <a:rPr lang="en-GB" sz="2600" b="1" dirty="0">
                <a:latin typeface="Arial" charset="0"/>
                <a:ea typeface="ＭＳ Ｐゴシック" charset="0"/>
              </a:rPr>
              <a:t>real time FTIR </a:t>
            </a:r>
            <a:r>
              <a:rPr lang="en-GB" sz="2600" i="1" dirty="0">
                <a:latin typeface="Arial" charset="0"/>
                <a:ea typeface="ＭＳ Ｐゴシック" charset="0"/>
              </a:rPr>
              <a:t>etc.</a:t>
            </a:r>
            <a:r>
              <a:rPr lang="en-GB" sz="2600" dirty="0">
                <a:latin typeface="Arial" charset="0"/>
                <a:ea typeface="ＭＳ Ｐゴシック" charset="0"/>
              </a:rPr>
              <a:t>) (collaboration with </a:t>
            </a:r>
            <a:r>
              <a:rPr lang="en-GB" sz="2600" b="1" dirty="0">
                <a:latin typeface="Arial" charset="0"/>
                <a:ea typeface="ＭＳ Ｐゴシック" charset="0"/>
              </a:rPr>
              <a:t>KTH</a:t>
            </a:r>
            <a:r>
              <a:rPr lang="en-GB" sz="2600" dirty="0">
                <a:latin typeface="Arial" charset="0"/>
                <a:ea typeface="ＭＳ Ｐゴシック" charset="0"/>
              </a:rPr>
              <a:t>)</a:t>
            </a:r>
          </a:p>
        </p:txBody>
      </p:sp>
      <p:pic>
        <p:nvPicPr>
          <p:cNvPr id="2" name="Immagine 1"/>
          <p:cNvPicPr>
            <a:picLocks noChangeAspect="1"/>
          </p:cNvPicPr>
          <p:nvPr/>
        </p:nvPicPr>
        <p:blipFill>
          <a:blip r:embed="rId3"/>
          <a:stretch>
            <a:fillRect/>
          </a:stretch>
        </p:blipFill>
        <p:spPr>
          <a:xfrm>
            <a:off x="5076056" y="2924944"/>
            <a:ext cx="3437617" cy="3458325"/>
          </a:xfrm>
          <a:prstGeom prst="rect">
            <a:avLst/>
          </a:prstGeom>
        </p:spPr>
      </p:pic>
      <p:pic>
        <p:nvPicPr>
          <p:cNvPr id="3" name="Immagine 2"/>
          <p:cNvPicPr>
            <a:picLocks noChangeAspect="1"/>
          </p:cNvPicPr>
          <p:nvPr/>
        </p:nvPicPr>
        <p:blipFill>
          <a:blip r:embed="rId4"/>
          <a:stretch>
            <a:fillRect/>
          </a:stretch>
        </p:blipFill>
        <p:spPr>
          <a:xfrm>
            <a:off x="467544" y="3789040"/>
            <a:ext cx="3607803" cy="2717924"/>
          </a:xfrm>
          <a:prstGeom prst="rect">
            <a:avLst/>
          </a:prstGeom>
        </p:spPr>
      </p:pic>
      <p:pic>
        <p:nvPicPr>
          <p:cNvPr id="6" name="Immagine 5"/>
          <p:cNvPicPr>
            <a:picLocks noChangeAspect="1"/>
          </p:cNvPicPr>
          <p:nvPr/>
        </p:nvPicPr>
        <p:blipFill>
          <a:blip r:embed="rId5"/>
          <a:stretch>
            <a:fillRect/>
          </a:stretch>
        </p:blipFill>
        <p:spPr>
          <a:xfrm>
            <a:off x="179512" y="6381328"/>
            <a:ext cx="501616" cy="332532"/>
          </a:xfrm>
          <a:prstGeom prst="rect">
            <a:avLst/>
          </a:prstGeom>
        </p:spPr>
      </p:pic>
      <p:sp>
        <p:nvSpPr>
          <p:cNvPr id="7" name="CasellaDiTesto 1"/>
          <p:cNvSpPr txBox="1">
            <a:spLocks noChangeArrowheads="1"/>
          </p:cNvSpPr>
          <p:nvPr/>
        </p:nvSpPr>
        <p:spPr bwMode="auto">
          <a:xfrm>
            <a:off x="5334992" y="6527757"/>
            <a:ext cx="55737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charset="0"/>
                <a:ea typeface="ＭＳ Ｐゴシック" charset="0"/>
                <a:cs typeface="ＭＳ Ｐゴシック" charset="0"/>
              </a:defRPr>
            </a:lvl1pPr>
            <a:lvl2pPr marL="742950" indent="-285750" eaLnBrk="0" hangingPunct="0">
              <a:defRPr>
                <a:solidFill>
                  <a:schemeClr val="tx1"/>
                </a:solidFill>
                <a:latin typeface="Calibri" charset="0"/>
                <a:ea typeface="ＭＳ Ｐゴシック" charset="0"/>
              </a:defRPr>
            </a:lvl2pPr>
            <a:lvl3pPr marL="1143000" indent="-228600" eaLnBrk="0" hangingPunct="0">
              <a:defRPr>
                <a:solidFill>
                  <a:schemeClr val="tx1"/>
                </a:solidFill>
                <a:latin typeface="Calibri" charset="0"/>
                <a:ea typeface="ＭＳ Ｐゴシック" charset="0"/>
              </a:defRPr>
            </a:lvl3pPr>
            <a:lvl4pPr marL="1600200" indent="-228600" eaLnBrk="0" hangingPunct="0">
              <a:defRPr>
                <a:solidFill>
                  <a:schemeClr val="tx1"/>
                </a:solidFill>
                <a:latin typeface="Calibri" charset="0"/>
                <a:ea typeface="ＭＳ Ｐゴシック" charset="0"/>
              </a:defRPr>
            </a:lvl4pPr>
            <a:lvl5pPr marL="2057400" indent="-228600" eaLnBrk="0" hangingPunct="0">
              <a:defRPr>
                <a:solidFill>
                  <a:schemeClr val="tx1"/>
                </a:solidFill>
                <a:latin typeface="Calibri" charset="0"/>
                <a:ea typeface="ＭＳ Ｐゴシック" charset="0"/>
              </a:defRPr>
            </a:lvl5pPr>
            <a:lvl6pPr marL="2514600" indent="-228600" eaLnBrk="0" fontAlgn="base" hangingPunct="0">
              <a:spcBef>
                <a:spcPct val="0"/>
              </a:spcBef>
              <a:spcAft>
                <a:spcPct val="0"/>
              </a:spcAft>
              <a:defRPr>
                <a:solidFill>
                  <a:schemeClr val="tx1"/>
                </a:solidFill>
                <a:latin typeface="Calibri" charset="0"/>
                <a:ea typeface="ＭＳ Ｐゴシック" charset="0"/>
              </a:defRPr>
            </a:lvl6pPr>
            <a:lvl7pPr marL="2971800" indent="-228600" eaLnBrk="0" fontAlgn="base" hangingPunct="0">
              <a:spcBef>
                <a:spcPct val="0"/>
              </a:spcBef>
              <a:spcAft>
                <a:spcPct val="0"/>
              </a:spcAft>
              <a:defRPr>
                <a:solidFill>
                  <a:schemeClr val="tx1"/>
                </a:solidFill>
                <a:latin typeface="Calibri" charset="0"/>
                <a:ea typeface="ＭＳ Ｐゴシック" charset="0"/>
              </a:defRPr>
            </a:lvl7pPr>
            <a:lvl8pPr marL="3429000" indent="-228600" eaLnBrk="0" fontAlgn="base" hangingPunct="0">
              <a:spcBef>
                <a:spcPct val="0"/>
              </a:spcBef>
              <a:spcAft>
                <a:spcPct val="0"/>
              </a:spcAft>
              <a:defRPr>
                <a:solidFill>
                  <a:schemeClr val="tx1"/>
                </a:solidFill>
                <a:latin typeface="Calibri" charset="0"/>
                <a:ea typeface="ＭＳ Ｐゴシック" charset="0"/>
              </a:defRPr>
            </a:lvl8pPr>
            <a:lvl9pPr marL="3886200" indent="-228600" eaLnBrk="0" fontAlgn="base" hangingPunct="0">
              <a:spcBef>
                <a:spcPct val="0"/>
              </a:spcBef>
              <a:spcAft>
                <a:spcPct val="0"/>
              </a:spcAft>
              <a:defRPr>
                <a:solidFill>
                  <a:schemeClr val="tx1"/>
                </a:solidFill>
                <a:latin typeface="Calibri" charset="0"/>
                <a:ea typeface="ＭＳ Ｐゴシック" charset="0"/>
              </a:defRPr>
            </a:lvl9pPr>
          </a:lstStyle>
          <a:p>
            <a:pPr eaLnBrk="1" hangingPunct="1"/>
            <a:r>
              <a:rPr lang="it-IT" sz="1400" dirty="0"/>
              <a:t>S. Torron </a:t>
            </a:r>
            <a:r>
              <a:rPr lang="it-IT" sz="1400" i="1" dirty="0"/>
              <a:t>et al.</a:t>
            </a:r>
            <a:r>
              <a:rPr lang="it-IT" sz="1400" dirty="0"/>
              <a:t>,</a:t>
            </a:r>
            <a:r>
              <a:rPr lang="it-IT" sz="1400" i="1" dirty="0"/>
              <a:t> Macromol Phys and Chem</a:t>
            </a:r>
            <a:r>
              <a:rPr lang="it-IT" sz="1400" dirty="0"/>
              <a:t>, </a:t>
            </a:r>
            <a:r>
              <a:rPr lang="it-IT" sz="1400" b="1" dirty="0"/>
              <a:t>2014</a:t>
            </a:r>
          </a:p>
        </p:txBody>
      </p:sp>
      <p:sp>
        <p:nvSpPr>
          <p:cNvPr id="4" name="Rettangolo 3"/>
          <p:cNvSpPr/>
          <p:nvPr/>
        </p:nvSpPr>
        <p:spPr>
          <a:xfrm>
            <a:off x="2267744" y="3861048"/>
            <a:ext cx="1584176" cy="50405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4177971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5" name="Titel 1"/>
          <p:cNvSpPr>
            <a:spLocks noGrp="1"/>
          </p:cNvSpPr>
          <p:nvPr>
            <p:ph type="ctrTitle"/>
          </p:nvPr>
        </p:nvSpPr>
        <p:spPr>
          <a:xfrm>
            <a:off x="539552" y="476672"/>
            <a:ext cx="8027988" cy="647700"/>
          </a:xfrm>
          <a:ln/>
        </p:spPr>
        <p:txBody>
          <a:bodyPr/>
          <a:lstStyle/>
          <a:p>
            <a:pPr algn="just"/>
            <a:r>
              <a:rPr lang="en-US" b="1">
                <a:latin typeface="Arial" charset="0"/>
                <a:ea typeface="ＭＳ Ｐゴシック" charset="0"/>
              </a:rPr>
              <a:t>Next Steps &amp; future outlook</a:t>
            </a:r>
            <a:endParaRPr lang="en-US" b="1" baseline="-25000">
              <a:latin typeface="Arial" charset="0"/>
              <a:ea typeface="ＭＳ Ｐゴシック" charset="0"/>
            </a:endParaRPr>
          </a:p>
        </p:txBody>
      </p:sp>
      <p:sp>
        <p:nvSpPr>
          <p:cNvPr id="62466" name="Textplatzhalter 2"/>
          <p:cNvSpPr>
            <a:spLocks noGrp="1"/>
          </p:cNvSpPr>
          <p:nvPr>
            <p:ph type="body" sz="quarter" idx="13"/>
          </p:nvPr>
        </p:nvSpPr>
        <p:spPr>
          <a:xfrm>
            <a:off x="323528" y="1556792"/>
            <a:ext cx="8424862" cy="4033838"/>
          </a:xfrm>
          <a:ln/>
        </p:spPr>
        <p:txBody>
          <a:bodyPr/>
          <a:lstStyle/>
          <a:p>
            <a:pPr algn="just">
              <a:lnSpc>
                <a:spcPct val="150000"/>
              </a:lnSpc>
              <a:spcBef>
                <a:spcPct val="0"/>
              </a:spcBef>
              <a:buFont typeface="Wingdings" charset="0"/>
              <a:buChar char="§"/>
            </a:pPr>
            <a:r>
              <a:rPr lang="en-GB" sz="2600" dirty="0">
                <a:latin typeface="Arial" charset="0"/>
                <a:ea typeface="ＭＳ Ｐゴシック" charset="0"/>
              </a:rPr>
              <a:t>Radical chain extension of telechelic</a:t>
            </a:r>
          </a:p>
          <a:p>
            <a:pPr algn="just">
              <a:lnSpc>
                <a:spcPct val="150000"/>
              </a:lnSpc>
              <a:spcBef>
                <a:spcPct val="0"/>
              </a:spcBef>
              <a:buFont typeface="Wingdings" charset="0"/>
              <a:buChar char="§"/>
            </a:pPr>
            <a:r>
              <a:rPr lang="en-GB" sz="2600" dirty="0">
                <a:latin typeface="Arial" charset="0"/>
                <a:ea typeface="ＭＳ Ｐゴシック" charset="0"/>
              </a:rPr>
              <a:t>A-B-A block copolymer synthesis + analysis</a:t>
            </a:r>
          </a:p>
          <a:p>
            <a:pPr algn="just">
              <a:lnSpc>
                <a:spcPct val="150000"/>
              </a:lnSpc>
              <a:spcBef>
                <a:spcPct val="0"/>
              </a:spcBef>
              <a:buFont typeface="Wingdings" charset="0"/>
              <a:buChar char="§"/>
            </a:pPr>
            <a:endParaRPr lang="en-GB" sz="2600" dirty="0">
              <a:latin typeface="Arial" charset="0"/>
              <a:ea typeface="ＭＳ Ｐゴシック" charset="0"/>
            </a:endParaRPr>
          </a:p>
          <a:p>
            <a:pPr marL="0" indent="0" algn="just">
              <a:lnSpc>
                <a:spcPct val="150000"/>
              </a:lnSpc>
              <a:spcBef>
                <a:spcPct val="0"/>
              </a:spcBef>
              <a:buNone/>
            </a:pPr>
            <a:endParaRPr lang="en-GB" sz="2600" dirty="0">
              <a:latin typeface="Arial" charset="0"/>
              <a:ea typeface="ＭＳ Ｐゴシック" charset="0"/>
            </a:endParaRPr>
          </a:p>
        </p:txBody>
      </p:sp>
      <p:sp>
        <p:nvSpPr>
          <p:cNvPr id="2" name="Figura a mano libera 1"/>
          <p:cNvSpPr/>
          <p:nvPr/>
        </p:nvSpPr>
        <p:spPr>
          <a:xfrm>
            <a:off x="3131840" y="3789040"/>
            <a:ext cx="2547220" cy="205420"/>
          </a:xfrm>
          <a:custGeom>
            <a:avLst/>
            <a:gdLst>
              <a:gd name="connsiteX0" fmla="*/ 0 w 2547220"/>
              <a:gd name="connsiteY0" fmla="*/ 185922 h 205420"/>
              <a:gd name="connsiteX1" fmla="*/ 209604 w 2547220"/>
              <a:gd name="connsiteY1" fmla="*/ 987 h 205420"/>
              <a:gd name="connsiteX2" fmla="*/ 554835 w 2547220"/>
              <a:gd name="connsiteY2" fmla="*/ 111948 h 205420"/>
              <a:gd name="connsiteX3" fmla="*/ 801429 w 2547220"/>
              <a:gd name="connsiteY3" fmla="*/ 99619 h 205420"/>
              <a:gd name="connsiteX4" fmla="*/ 1097341 w 2547220"/>
              <a:gd name="connsiteY4" fmla="*/ 13316 h 205420"/>
              <a:gd name="connsiteX5" fmla="*/ 1343935 w 2547220"/>
              <a:gd name="connsiteY5" fmla="*/ 87290 h 205420"/>
              <a:gd name="connsiteX6" fmla="*/ 1627518 w 2547220"/>
              <a:gd name="connsiteY6" fmla="*/ 62632 h 205420"/>
              <a:gd name="connsiteX7" fmla="*/ 2022068 w 2547220"/>
              <a:gd name="connsiteY7" fmla="*/ 198251 h 205420"/>
              <a:gd name="connsiteX8" fmla="*/ 2441277 w 2547220"/>
              <a:gd name="connsiteY8" fmla="*/ 173593 h 205420"/>
              <a:gd name="connsiteX9" fmla="*/ 2539914 w 2547220"/>
              <a:gd name="connsiteY9" fmla="*/ 62632 h 205420"/>
              <a:gd name="connsiteX10" fmla="*/ 2539914 w 2547220"/>
              <a:gd name="connsiteY10" fmla="*/ 13316 h 20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47220" h="205420">
                <a:moveTo>
                  <a:pt x="0" y="185922"/>
                </a:moveTo>
                <a:cubicBezTo>
                  <a:pt x="58566" y="99619"/>
                  <a:pt x="117132" y="13316"/>
                  <a:pt x="209604" y="987"/>
                </a:cubicBezTo>
                <a:cubicBezTo>
                  <a:pt x="302076" y="-11342"/>
                  <a:pt x="456198" y="95509"/>
                  <a:pt x="554835" y="111948"/>
                </a:cubicBezTo>
                <a:cubicBezTo>
                  <a:pt x="653473" y="128387"/>
                  <a:pt x="711011" y="116058"/>
                  <a:pt x="801429" y="99619"/>
                </a:cubicBezTo>
                <a:cubicBezTo>
                  <a:pt x="891847" y="83180"/>
                  <a:pt x="1006923" y="15371"/>
                  <a:pt x="1097341" y="13316"/>
                </a:cubicBezTo>
                <a:cubicBezTo>
                  <a:pt x="1187759" y="11261"/>
                  <a:pt x="1255572" y="79071"/>
                  <a:pt x="1343935" y="87290"/>
                </a:cubicBezTo>
                <a:cubicBezTo>
                  <a:pt x="1432298" y="95509"/>
                  <a:pt x="1514496" y="44138"/>
                  <a:pt x="1627518" y="62632"/>
                </a:cubicBezTo>
                <a:cubicBezTo>
                  <a:pt x="1740540" y="81125"/>
                  <a:pt x="1886442" y="179758"/>
                  <a:pt x="2022068" y="198251"/>
                </a:cubicBezTo>
                <a:cubicBezTo>
                  <a:pt x="2157694" y="216744"/>
                  <a:pt x="2354969" y="196196"/>
                  <a:pt x="2441277" y="173593"/>
                </a:cubicBezTo>
                <a:cubicBezTo>
                  <a:pt x="2527585" y="150990"/>
                  <a:pt x="2523475" y="89345"/>
                  <a:pt x="2539914" y="62632"/>
                </a:cubicBezTo>
                <a:cubicBezTo>
                  <a:pt x="2556353" y="35919"/>
                  <a:pt x="2539914" y="13316"/>
                  <a:pt x="2539914" y="13316"/>
                </a:cubicBezTo>
              </a:path>
            </a:pathLst>
          </a:custGeom>
          <a:ln w="101600" cmpd="sng">
            <a:solidFill>
              <a:srgbClr val="0000FF"/>
            </a:solidFill>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 name="Figura a mano libera 4"/>
          <p:cNvSpPr/>
          <p:nvPr/>
        </p:nvSpPr>
        <p:spPr>
          <a:xfrm>
            <a:off x="584620" y="3933056"/>
            <a:ext cx="2547220" cy="205420"/>
          </a:xfrm>
          <a:custGeom>
            <a:avLst/>
            <a:gdLst>
              <a:gd name="connsiteX0" fmla="*/ 0 w 2547220"/>
              <a:gd name="connsiteY0" fmla="*/ 185922 h 205420"/>
              <a:gd name="connsiteX1" fmla="*/ 209604 w 2547220"/>
              <a:gd name="connsiteY1" fmla="*/ 987 h 205420"/>
              <a:gd name="connsiteX2" fmla="*/ 554835 w 2547220"/>
              <a:gd name="connsiteY2" fmla="*/ 111948 h 205420"/>
              <a:gd name="connsiteX3" fmla="*/ 801429 w 2547220"/>
              <a:gd name="connsiteY3" fmla="*/ 99619 h 205420"/>
              <a:gd name="connsiteX4" fmla="*/ 1097341 w 2547220"/>
              <a:gd name="connsiteY4" fmla="*/ 13316 h 205420"/>
              <a:gd name="connsiteX5" fmla="*/ 1343935 w 2547220"/>
              <a:gd name="connsiteY5" fmla="*/ 87290 h 205420"/>
              <a:gd name="connsiteX6" fmla="*/ 1627518 w 2547220"/>
              <a:gd name="connsiteY6" fmla="*/ 62632 h 205420"/>
              <a:gd name="connsiteX7" fmla="*/ 2022068 w 2547220"/>
              <a:gd name="connsiteY7" fmla="*/ 198251 h 205420"/>
              <a:gd name="connsiteX8" fmla="*/ 2441277 w 2547220"/>
              <a:gd name="connsiteY8" fmla="*/ 173593 h 205420"/>
              <a:gd name="connsiteX9" fmla="*/ 2539914 w 2547220"/>
              <a:gd name="connsiteY9" fmla="*/ 62632 h 205420"/>
              <a:gd name="connsiteX10" fmla="*/ 2539914 w 2547220"/>
              <a:gd name="connsiteY10" fmla="*/ 13316 h 20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47220" h="205420">
                <a:moveTo>
                  <a:pt x="0" y="185922"/>
                </a:moveTo>
                <a:cubicBezTo>
                  <a:pt x="58566" y="99619"/>
                  <a:pt x="117132" y="13316"/>
                  <a:pt x="209604" y="987"/>
                </a:cubicBezTo>
                <a:cubicBezTo>
                  <a:pt x="302076" y="-11342"/>
                  <a:pt x="456198" y="95509"/>
                  <a:pt x="554835" y="111948"/>
                </a:cubicBezTo>
                <a:cubicBezTo>
                  <a:pt x="653473" y="128387"/>
                  <a:pt x="711011" y="116058"/>
                  <a:pt x="801429" y="99619"/>
                </a:cubicBezTo>
                <a:cubicBezTo>
                  <a:pt x="891847" y="83180"/>
                  <a:pt x="1006923" y="15371"/>
                  <a:pt x="1097341" y="13316"/>
                </a:cubicBezTo>
                <a:cubicBezTo>
                  <a:pt x="1187759" y="11261"/>
                  <a:pt x="1255572" y="79071"/>
                  <a:pt x="1343935" y="87290"/>
                </a:cubicBezTo>
                <a:cubicBezTo>
                  <a:pt x="1432298" y="95509"/>
                  <a:pt x="1514496" y="44138"/>
                  <a:pt x="1627518" y="62632"/>
                </a:cubicBezTo>
                <a:cubicBezTo>
                  <a:pt x="1740540" y="81125"/>
                  <a:pt x="1886442" y="179758"/>
                  <a:pt x="2022068" y="198251"/>
                </a:cubicBezTo>
                <a:cubicBezTo>
                  <a:pt x="2157694" y="216744"/>
                  <a:pt x="2354969" y="196196"/>
                  <a:pt x="2441277" y="173593"/>
                </a:cubicBezTo>
                <a:cubicBezTo>
                  <a:pt x="2527585" y="150990"/>
                  <a:pt x="2523475" y="89345"/>
                  <a:pt x="2539914" y="62632"/>
                </a:cubicBezTo>
                <a:cubicBezTo>
                  <a:pt x="2556353" y="35919"/>
                  <a:pt x="2539914" y="13316"/>
                  <a:pt x="2539914" y="13316"/>
                </a:cubicBezTo>
              </a:path>
            </a:pathLst>
          </a:custGeom>
          <a:ln w="101600" cmpd="sng">
            <a:solidFill>
              <a:srgbClr val="FF0000"/>
            </a:solidFill>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6" name="Figura a mano libera 5"/>
          <p:cNvSpPr/>
          <p:nvPr/>
        </p:nvSpPr>
        <p:spPr>
          <a:xfrm rot="10616574">
            <a:off x="5655785" y="3640793"/>
            <a:ext cx="2547220" cy="205420"/>
          </a:xfrm>
          <a:custGeom>
            <a:avLst/>
            <a:gdLst>
              <a:gd name="connsiteX0" fmla="*/ 0 w 2547220"/>
              <a:gd name="connsiteY0" fmla="*/ 185922 h 205420"/>
              <a:gd name="connsiteX1" fmla="*/ 209604 w 2547220"/>
              <a:gd name="connsiteY1" fmla="*/ 987 h 205420"/>
              <a:gd name="connsiteX2" fmla="*/ 554835 w 2547220"/>
              <a:gd name="connsiteY2" fmla="*/ 111948 h 205420"/>
              <a:gd name="connsiteX3" fmla="*/ 801429 w 2547220"/>
              <a:gd name="connsiteY3" fmla="*/ 99619 h 205420"/>
              <a:gd name="connsiteX4" fmla="*/ 1097341 w 2547220"/>
              <a:gd name="connsiteY4" fmla="*/ 13316 h 205420"/>
              <a:gd name="connsiteX5" fmla="*/ 1343935 w 2547220"/>
              <a:gd name="connsiteY5" fmla="*/ 87290 h 205420"/>
              <a:gd name="connsiteX6" fmla="*/ 1627518 w 2547220"/>
              <a:gd name="connsiteY6" fmla="*/ 62632 h 205420"/>
              <a:gd name="connsiteX7" fmla="*/ 2022068 w 2547220"/>
              <a:gd name="connsiteY7" fmla="*/ 198251 h 205420"/>
              <a:gd name="connsiteX8" fmla="*/ 2441277 w 2547220"/>
              <a:gd name="connsiteY8" fmla="*/ 173593 h 205420"/>
              <a:gd name="connsiteX9" fmla="*/ 2539914 w 2547220"/>
              <a:gd name="connsiteY9" fmla="*/ 62632 h 205420"/>
              <a:gd name="connsiteX10" fmla="*/ 2539914 w 2547220"/>
              <a:gd name="connsiteY10" fmla="*/ 13316 h 20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47220" h="205420">
                <a:moveTo>
                  <a:pt x="0" y="185922"/>
                </a:moveTo>
                <a:cubicBezTo>
                  <a:pt x="58566" y="99619"/>
                  <a:pt x="117132" y="13316"/>
                  <a:pt x="209604" y="987"/>
                </a:cubicBezTo>
                <a:cubicBezTo>
                  <a:pt x="302076" y="-11342"/>
                  <a:pt x="456198" y="95509"/>
                  <a:pt x="554835" y="111948"/>
                </a:cubicBezTo>
                <a:cubicBezTo>
                  <a:pt x="653473" y="128387"/>
                  <a:pt x="711011" y="116058"/>
                  <a:pt x="801429" y="99619"/>
                </a:cubicBezTo>
                <a:cubicBezTo>
                  <a:pt x="891847" y="83180"/>
                  <a:pt x="1006923" y="15371"/>
                  <a:pt x="1097341" y="13316"/>
                </a:cubicBezTo>
                <a:cubicBezTo>
                  <a:pt x="1187759" y="11261"/>
                  <a:pt x="1255572" y="79071"/>
                  <a:pt x="1343935" y="87290"/>
                </a:cubicBezTo>
                <a:cubicBezTo>
                  <a:pt x="1432298" y="95509"/>
                  <a:pt x="1514496" y="44138"/>
                  <a:pt x="1627518" y="62632"/>
                </a:cubicBezTo>
                <a:cubicBezTo>
                  <a:pt x="1740540" y="81125"/>
                  <a:pt x="1886442" y="179758"/>
                  <a:pt x="2022068" y="198251"/>
                </a:cubicBezTo>
                <a:cubicBezTo>
                  <a:pt x="2157694" y="216744"/>
                  <a:pt x="2354969" y="196196"/>
                  <a:pt x="2441277" y="173593"/>
                </a:cubicBezTo>
                <a:cubicBezTo>
                  <a:pt x="2527585" y="150990"/>
                  <a:pt x="2523475" y="89345"/>
                  <a:pt x="2539914" y="62632"/>
                </a:cubicBezTo>
                <a:cubicBezTo>
                  <a:pt x="2556353" y="35919"/>
                  <a:pt x="2539914" y="13316"/>
                  <a:pt x="2539914" y="13316"/>
                </a:cubicBezTo>
              </a:path>
            </a:pathLst>
          </a:custGeom>
          <a:ln w="101600" cmpd="sng">
            <a:solidFill>
              <a:srgbClr val="FF0000"/>
            </a:solidFill>
          </a:ln>
          <a:scene3d>
            <a:camera prst="orthographicFront"/>
            <a:lightRig rig="threePt" dir="t"/>
          </a:scene3d>
          <a:sp3d>
            <a:bevelT/>
          </a:sp3d>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4" name="Ovale 3"/>
          <p:cNvSpPr/>
          <p:nvPr/>
        </p:nvSpPr>
        <p:spPr>
          <a:xfrm>
            <a:off x="1475656" y="4797152"/>
            <a:ext cx="1224136" cy="122413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Ovale 2"/>
          <p:cNvSpPr/>
          <p:nvPr/>
        </p:nvSpPr>
        <p:spPr>
          <a:xfrm>
            <a:off x="1835696" y="5157192"/>
            <a:ext cx="504056" cy="504056"/>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Ovale 8"/>
          <p:cNvSpPr/>
          <p:nvPr/>
        </p:nvSpPr>
        <p:spPr>
          <a:xfrm>
            <a:off x="3995936" y="4797152"/>
            <a:ext cx="1224136" cy="1224136"/>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Ovale 9"/>
          <p:cNvSpPr/>
          <p:nvPr/>
        </p:nvSpPr>
        <p:spPr>
          <a:xfrm>
            <a:off x="4211960" y="5013176"/>
            <a:ext cx="792088" cy="792088"/>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Ovale 10"/>
          <p:cNvSpPr/>
          <p:nvPr/>
        </p:nvSpPr>
        <p:spPr>
          <a:xfrm>
            <a:off x="4427984" y="5229200"/>
            <a:ext cx="360040" cy="360040"/>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CasellaDiTesto 6"/>
          <p:cNvSpPr txBox="1"/>
          <p:nvPr/>
        </p:nvSpPr>
        <p:spPr>
          <a:xfrm>
            <a:off x="6012160" y="3284984"/>
            <a:ext cx="2664296" cy="369332"/>
          </a:xfrm>
          <a:prstGeom prst="rect">
            <a:avLst/>
          </a:prstGeom>
          <a:noFill/>
        </p:spPr>
        <p:txBody>
          <a:bodyPr wrap="square" rtlCol="0">
            <a:spAutoFit/>
          </a:bodyPr>
          <a:lstStyle/>
          <a:p>
            <a:r>
              <a:rPr lang="en-GB"/>
              <a:t>Hydrophilic</a:t>
            </a:r>
          </a:p>
        </p:txBody>
      </p:sp>
      <p:sp>
        <p:nvSpPr>
          <p:cNvPr id="13" name="CasellaDiTesto 12"/>
          <p:cNvSpPr txBox="1"/>
          <p:nvPr/>
        </p:nvSpPr>
        <p:spPr>
          <a:xfrm>
            <a:off x="1051992" y="3501008"/>
            <a:ext cx="2664296" cy="369332"/>
          </a:xfrm>
          <a:prstGeom prst="rect">
            <a:avLst/>
          </a:prstGeom>
          <a:noFill/>
        </p:spPr>
        <p:txBody>
          <a:bodyPr wrap="square" rtlCol="0">
            <a:spAutoFit/>
          </a:bodyPr>
          <a:lstStyle/>
          <a:p>
            <a:r>
              <a:rPr lang="en-GB"/>
              <a:t>Hydrophilic</a:t>
            </a:r>
          </a:p>
        </p:txBody>
      </p:sp>
      <p:sp>
        <p:nvSpPr>
          <p:cNvPr id="14" name="CasellaDiTesto 13"/>
          <p:cNvSpPr txBox="1"/>
          <p:nvPr/>
        </p:nvSpPr>
        <p:spPr>
          <a:xfrm>
            <a:off x="3707904" y="3356992"/>
            <a:ext cx="2664296" cy="369332"/>
          </a:xfrm>
          <a:prstGeom prst="rect">
            <a:avLst/>
          </a:prstGeom>
          <a:noFill/>
        </p:spPr>
        <p:txBody>
          <a:bodyPr wrap="square" rtlCol="0">
            <a:spAutoFit/>
          </a:bodyPr>
          <a:lstStyle/>
          <a:p>
            <a:r>
              <a:rPr lang="en-GB"/>
              <a:t>Hydrophobic</a:t>
            </a:r>
          </a:p>
        </p:txBody>
      </p:sp>
      <p:sp>
        <p:nvSpPr>
          <p:cNvPr id="8" name="CasellaDiTesto 7"/>
          <p:cNvSpPr txBox="1"/>
          <p:nvPr/>
        </p:nvSpPr>
        <p:spPr>
          <a:xfrm>
            <a:off x="6372200" y="4941168"/>
            <a:ext cx="1944216" cy="923330"/>
          </a:xfrm>
          <a:prstGeom prst="rect">
            <a:avLst/>
          </a:prstGeom>
          <a:noFill/>
        </p:spPr>
        <p:txBody>
          <a:bodyPr wrap="square" rtlCol="0">
            <a:spAutoFit/>
          </a:bodyPr>
          <a:lstStyle/>
          <a:p>
            <a:pPr marL="285750" indent="-285750">
              <a:buFont typeface="Arial"/>
              <a:buChar char="•"/>
            </a:pPr>
            <a:r>
              <a:rPr lang="en-GB"/>
              <a:t>Micelle?</a:t>
            </a:r>
          </a:p>
          <a:p>
            <a:pPr marL="285750" indent="-285750">
              <a:buFont typeface="Arial"/>
              <a:buChar char="•"/>
            </a:pPr>
            <a:r>
              <a:rPr lang="en-GB"/>
              <a:t>Hydrogel?</a:t>
            </a:r>
          </a:p>
          <a:p>
            <a:pPr marL="285750" indent="-285750">
              <a:buFont typeface="Arial"/>
              <a:buChar char="•"/>
            </a:pPr>
            <a:r>
              <a:rPr lang="en-GB"/>
              <a:t>Drug delivery?</a:t>
            </a:r>
          </a:p>
        </p:txBody>
      </p:sp>
    </p:spTree>
    <p:extLst>
      <p:ext uri="{BB962C8B-B14F-4D97-AF65-F5344CB8AC3E}">
        <p14:creationId xmlns:p14="http://schemas.microsoft.com/office/powerpoint/2010/main" val="147323033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23528" y="1772816"/>
            <a:ext cx="9144000" cy="5201423"/>
          </a:xfrm>
          <a:prstGeom prst="rect">
            <a:avLst/>
          </a:prstGeom>
          <a:noFill/>
        </p:spPr>
        <p:txBody>
          <a:bodyPr wrap="square">
            <a:spAutoFit/>
          </a:bodyPr>
          <a:lstStyle/>
          <a:p>
            <a:pPr algn="ctr">
              <a:lnSpc>
                <a:spcPct val="140000"/>
              </a:lnSpc>
              <a:defRPr/>
            </a:pPr>
            <a:r>
              <a:rPr lang="it-IT" sz="2200" b="1" dirty="0"/>
              <a:t>Acknowledgments:</a:t>
            </a:r>
            <a:endParaRPr lang="it-IT" sz="2200" dirty="0"/>
          </a:p>
          <a:p>
            <a:pPr marL="285750" indent="-285750">
              <a:lnSpc>
                <a:spcPct val="140000"/>
              </a:lnSpc>
              <a:buFont typeface="Arial"/>
              <a:buChar char="•"/>
              <a:defRPr/>
            </a:pPr>
            <a:r>
              <a:rPr lang="it-IT" sz="2200" dirty="0"/>
              <a:t>Prof Steven M Howdle and Dr Derek J Irvine</a:t>
            </a:r>
          </a:p>
          <a:p>
            <a:pPr marL="285750" indent="-285750">
              <a:lnSpc>
                <a:spcPct val="140000"/>
              </a:lnSpc>
              <a:buFont typeface="Arial"/>
              <a:buChar char="•"/>
              <a:defRPr/>
            </a:pPr>
            <a:r>
              <a:rPr lang="it-IT" sz="2200" dirty="0"/>
              <a:t>KTH </a:t>
            </a:r>
            <a:r>
              <a:rPr lang="it-IT" sz="2200" dirty="0" err="1"/>
              <a:t>people</a:t>
            </a:r>
            <a:r>
              <a:rPr lang="it-IT" sz="2200" dirty="0"/>
              <a:t>: Prof Karl </a:t>
            </a:r>
            <a:r>
              <a:rPr lang="it-IT" sz="2200" dirty="0" err="1"/>
              <a:t>Hult</a:t>
            </a:r>
            <a:r>
              <a:rPr lang="it-IT" sz="2200" dirty="0"/>
              <a:t>, Prof </a:t>
            </a:r>
            <a:r>
              <a:rPr lang="it-IT" sz="2200" dirty="0" err="1"/>
              <a:t>Mats</a:t>
            </a:r>
            <a:r>
              <a:rPr lang="it-IT" sz="2200" dirty="0"/>
              <a:t> Johansson, Prof </a:t>
            </a:r>
            <a:r>
              <a:rPr lang="it-IT" sz="2200" dirty="0" err="1"/>
              <a:t>Mats</a:t>
            </a:r>
            <a:r>
              <a:rPr lang="it-IT" sz="2200" dirty="0"/>
              <a:t> Martinelle, Susana </a:t>
            </a:r>
            <a:r>
              <a:rPr lang="it-IT" sz="2200" dirty="0" err="1"/>
              <a:t>Timhagen</a:t>
            </a:r>
            <a:r>
              <a:rPr lang="it-IT" sz="2200" dirty="0"/>
              <a:t>, Stefan </a:t>
            </a:r>
            <a:r>
              <a:rPr lang="it-IT" sz="2200" dirty="0" err="1"/>
              <a:t>Semlitsch</a:t>
            </a:r>
            <a:r>
              <a:rPr lang="it-IT" sz="2200" dirty="0"/>
              <a:t> </a:t>
            </a:r>
          </a:p>
          <a:p>
            <a:pPr marL="285750" indent="-285750">
              <a:lnSpc>
                <a:spcPct val="140000"/>
              </a:lnSpc>
              <a:buFont typeface="Arial"/>
              <a:buChar char="•"/>
              <a:defRPr/>
            </a:pPr>
            <a:r>
              <a:rPr lang="it-IT" sz="2200" dirty="0" smtClean="0"/>
              <a:t>Mark </a:t>
            </a:r>
            <a:r>
              <a:rPr lang="it-IT" sz="2200" dirty="0" err="1"/>
              <a:t>Guyler</a:t>
            </a:r>
            <a:r>
              <a:rPr lang="it-IT" sz="2200" dirty="0"/>
              <a:t>, Pete </a:t>
            </a:r>
            <a:r>
              <a:rPr lang="it-IT" sz="2200" dirty="0" err="1"/>
              <a:t>Fields</a:t>
            </a:r>
            <a:r>
              <a:rPr lang="it-IT" sz="2200" dirty="0"/>
              <a:t> and Richard Wilson</a:t>
            </a:r>
          </a:p>
          <a:p>
            <a:pPr marL="285750" indent="-285750">
              <a:lnSpc>
                <a:spcPct val="140000"/>
              </a:lnSpc>
              <a:buFont typeface="Arial"/>
              <a:buChar char="•"/>
              <a:defRPr/>
            </a:pPr>
            <a:r>
              <a:rPr lang="it-IT" sz="2200" dirty="0"/>
              <a:t>Helen Carson</a:t>
            </a:r>
          </a:p>
          <a:p>
            <a:pPr marL="285750" indent="-285750">
              <a:lnSpc>
                <a:spcPct val="140000"/>
              </a:lnSpc>
              <a:buFont typeface="Arial"/>
              <a:buChar char="•"/>
              <a:defRPr/>
            </a:pPr>
            <a:r>
              <a:rPr lang="it-IT" sz="2200" dirty="0"/>
              <a:t>EU, </a:t>
            </a:r>
            <a:r>
              <a:rPr lang="it-IT" sz="2200" dirty="0" err="1"/>
              <a:t>7</a:t>
            </a:r>
            <a:r>
              <a:rPr lang="it-IT" sz="2200" baseline="30000" dirty="0" err="1"/>
              <a:t>th</a:t>
            </a:r>
            <a:r>
              <a:rPr lang="it-IT" sz="2200" dirty="0"/>
              <a:t> FP and MC </a:t>
            </a:r>
            <a:r>
              <a:rPr lang="it-IT" sz="2200" dirty="0" err="1"/>
              <a:t>actions</a:t>
            </a:r>
            <a:r>
              <a:rPr lang="it-IT" sz="2200" dirty="0"/>
              <a:t> for </a:t>
            </a:r>
            <a:r>
              <a:rPr lang="it-IT" sz="2200" dirty="0" err="1"/>
              <a:t>funding</a:t>
            </a:r>
            <a:endParaRPr lang="it-IT" sz="2200" dirty="0"/>
          </a:p>
          <a:p>
            <a:pPr>
              <a:lnSpc>
                <a:spcPct val="140000"/>
              </a:lnSpc>
              <a:defRPr/>
            </a:pPr>
            <a:endParaRPr lang="it-IT" sz="2400" dirty="0"/>
          </a:p>
          <a:p>
            <a:pPr>
              <a:lnSpc>
                <a:spcPct val="140000"/>
              </a:lnSpc>
              <a:defRPr/>
            </a:pPr>
            <a:endParaRPr lang="it-IT" sz="2400" dirty="0"/>
          </a:p>
          <a:p>
            <a:pPr>
              <a:lnSpc>
                <a:spcPct val="140000"/>
              </a:lnSpc>
              <a:defRPr/>
            </a:pPr>
            <a:endParaRPr lang="it-IT" dirty="0"/>
          </a:p>
          <a:p>
            <a:pPr>
              <a:lnSpc>
                <a:spcPct val="140000"/>
              </a:lnSpc>
              <a:defRPr/>
            </a:pPr>
            <a:endParaRPr lang="it-IT" dirty="0"/>
          </a:p>
        </p:txBody>
      </p:sp>
      <p:pic>
        <p:nvPicPr>
          <p:cNvPr id="2" name="Immagine 1"/>
          <p:cNvPicPr>
            <a:picLocks noChangeAspect="1"/>
          </p:cNvPicPr>
          <p:nvPr/>
        </p:nvPicPr>
        <p:blipFill>
          <a:blip r:embed="rId2"/>
          <a:stretch>
            <a:fillRect/>
          </a:stretch>
        </p:blipFill>
        <p:spPr>
          <a:xfrm rot="21351393">
            <a:off x="1622477" y="1695826"/>
            <a:ext cx="5684780" cy="426968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5"/>
          <p:cNvSpPr>
            <a:spLocks noGrp="1"/>
          </p:cNvSpPr>
          <p:nvPr>
            <p:ph type="ctrTitle"/>
          </p:nvPr>
        </p:nvSpPr>
        <p:spPr>
          <a:xfrm>
            <a:off x="2627313" y="2781300"/>
            <a:ext cx="3960812" cy="1066800"/>
          </a:xfrm>
        </p:spPr>
        <p:txBody>
          <a:bodyPr>
            <a:noAutofit/>
          </a:bodyPr>
          <a:lstStyle/>
          <a:p>
            <a:pPr algn="ctr">
              <a:defRPr/>
            </a:pPr>
            <a:r>
              <a:rPr lang="en-US" sz="3400" b="1">
                <a:latin typeface="Arial" charset="0"/>
                <a:ea typeface="ＭＳ Ｐゴシック" charset="0"/>
                <a:cs typeface="Arial" charset="0"/>
              </a:rPr>
              <a:t>Thank you!</a:t>
            </a:r>
            <a:br>
              <a:rPr lang="en-US" sz="3400" b="1">
                <a:latin typeface="Arial" charset="0"/>
                <a:ea typeface="ＭＳ Ｐゴシック" charset="0"/>
                <a:cs typeface="Arial" charset="0"/>
              </a:rPr>
            </a:br>
            <a:r>
              <a:rPr lang="en-US" sz="3400" b="1">
                <a:latin typeface="Arial" charset="0"/>
                <a:ea typeface="ＭＳ Ｐゴシック" charset="0"/>
                <a:cs typeface="Arial" charset="0"/>
              </a:rPr>
              <a:t/>
            </a:r>
            <a:br>
              <a:rPr lang="en-US" sz="3400" b="1">
                <a:latin typeface="Arial" charset="0"/>
                <a:ea typeface="ＭＳ Ｐゴシック" charset="0"/>
                <a:cs typeface="Arial" charset="0"/>
              </a:rPr>
            </a:br>
            <a:r>
              <a:rPr lang="en-US" sz="3400" b="1">
                <a:latin typeface="Arial" charset="0"/>
                <a:ea typeface="ＭＳ Ｐゴシック" charset="0"/>
                <a:cs typeface="Arial" charset="0"/>
              </a:rPr>
              <a:t>… any questions?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theme/theme1.xml><?xml version="1.0" encoding="utf-8"?>
<a:theme xmlns:a="http://schemas.openxmlformats.org/drawingml/2006/main" name="REFINE presentation_Master">
  <a:themeElements>
    <a:clrScheme name="REFINE">
      <a:dk1>
        <a:sysClr val="windowText" lastClr="000000"/>
      </a:dk1>
      <a:lt1>
        <a:sysClr val="window" lastClr="FFFFFF"/>
      </a:lt1>
      <a:dk2>
        <a:srgbClr val="064413"/>
      </a:dk2>
      <a:lt2>
        <a:srgbClr val="4C8F22"/>
      </a:lt2>
      <a:accent1>
        <a:srgbClr val="97BF0D"/>
      </a:accent1>
      <a:accent2>
        <a:srgbClr val="B2B2B2"/>
      </a:accent2>
      <a:accent3>
        <a:srgbClr val="808080"/>
      </a:accent3>
      <a:accent4>
        <a:srgbClr val="096C1E"/>
      </a:accent4>
      <a:accent5>
        <a:srgbClr val="B2E593"/>
      </a:accent5>
      <a:accent6>
        <a:srgbClr val="396B19"/>
      </a:accent6>
      <a:hlink>
        <a:srgbClr val="4C8F22"/>
      </a:hlink>
      <a:folHlink>
        <a:srgbClr val="97BF0D"/>
      </a:folHlink>
    </a:clrScheme>
    <a:fontScheme name="Accelopmen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REFINE">
    <a:dk1>
      <a:sysClr val="windowText" lastClr="000000"/>
    </a:dk1>
    <a:lt1>
      <a:sysClr val="window" lastClr="FFFFFF"/>
    </a:lt1>
    <a:dk2>
      <a:srgbClr val="064413"/>
    </a:dk2>
    <a:lt2>
      <a:srgbClr val="4C8F22"/>
    </a:lt2>
    <a:accent1>
      <a:srgbClr val="97BF0D"/>
    </a:accent1>
    <a:accent2>
      <a:srgbClr val="B2B2B2"/>
    </a:accent2>
    <a:accent3>
      <a:srgbClr val="808080"/>
    </a:accent3>
    <a:accent4>
      <a:srgbClr val="096C1E"/>
    </a:accent4>
    <a:accent5>
      <a:srgbClr val="B2E593"/>
    </a:accent5>
    <a:accent6>
      <a:srgbClr val="396B19"/>
    </a:accent6>
    <a:hlink>
      <a:srgbClr val="4C8F22"/>
    </a:hlink>
    <a:folHlink>
      <a:srgbClr val="97BF0D"/>
    </a:folHlink>
  </a:clrScheme>
  <a:fontScheme name="Accelopmen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REFINE">
    <a:dk1>
      <a:sysClr val="windowText" lastClr="000000"/>
    </a:dk1>
    <a:lt1>
      <a:sysClr val="window" lastClr="FFFFFF"/>
    </a:lt1>
    <a:dk2>
      <a:srgbClr val="064413"/>
    </a:dk2>
    <a:lt2>
      <a:srgbClr val="4C8F22"/>
    </a:lt2>
    <a:accent1>
      <a:srgbClr val="97BF0D"/>
    </a:accent1>
    <a:accent2>
      <a:srgbClr val="B2B2B2"/>
    </a:accent2>
    <a:accent3>
      <a:srgbClr val="808080"/>
    </a:accent3>
    <a:accent4>
      <a:srgbClr val="096C1E"/>
    </a:accent4>
    <a:accent5>
      <a:srgbClr val="B2E593"/>
    </a:accent5>
    <a:accent6>
      <a:srgbClr val="396B19"/>
    </a:accent6>
    <a:hlink>
      <a:srgbClr val="4C8F22"/>
    </a:hlink>
    <a:folHlink>
      <a:srgbClr val="97BF0D"/>
    </a:folHlink>
  </a:clrScheme>
  <a:fontScheme name="Accelopmen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101414</TotalTime>
  <Words>2718</Words>
  <Application>Microsoft Office PowerPoint</Application>
  <PresentationFormat>On-screen Show (4:3)</PresentationFormat>
  <Paragraphs>357</Paragraphs>
  <Slides>52</Slides>
  <Notes>33</Notes>
  <HiddenSlides>10</HiddenSlides>
  <MMClips>1</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REFINE presentation_Master</vt:lpstr>
      <vt:lpstr>Supercritical CO2 for  Green Polymer Chemistry</vt:lpstr>
      <vt:lpstr>REFINE project: REnewable FunctIoNal matErials for a sustainable polymer industry</vt:lpstr>
      <vt:lpstr>Plastics: the facts (2014)</vt:lpstr>
      <vt:lpstr>Plastics: the facts (2014)</vt:lpstr>
      <vt:lpstr>PowerPoint Presentation</vt:lpstr>
      <vt:lpstr>Polymer processing &amp; synthesis: high viscosity problem</vt:lpstr>
      <vt:lpstr>PowerPoint Presentation</vt:lpstr>
      <vt:lpstr>PowerPoint Presentation</vt:lpstr>
      <vt:lpstr>PowerPoint Presentation</vt:lpstr>
      <vt:lpstr>CO2-induced polymer plasticisation - how does it work?</vt:lpstr>
      <vt:lpstr>PowerPoint Presentation</vt:lpstr>
      <vt:lpstr>PowerPoint Presentation</vt:lpstr>
      <vt:lpstr>High Pressure Rheometer </vt:lpstr>
      <vt:lpstr>Oscillatory vs rotational experiments</vt:lpstr>
      <vt:lpstr>Elastic modulus of PCL – ambient pressure</vt:lpstr>
      <vt:lpstr>Elastic modulus of PCL – in CO2</vt:lpstr>
      <vt:lpstr>Elastic modulus of PCL – in CO2</vt:lpstr>
      <vt:lpstr>Viscosity of PCL 10 kDa: ambient pressure</vt:lpstr>
      <vt:lpstr>Viscosity reduction under CO2: PCL 10 kDa</vt:lpstr>
      <vt:lpstr>Viscosity reduction under CO2: PCL 10 kDa</vt:lpstr>
      <vt:lpstr>Q: can CO2 plasticise higher MW PCL?</vt:lpstr>
      <vt:lpstr>Viscosity: PCL 80 kDa vs 10 kDa</vt:lpstr>
      <vt:lpstr>Polymers: non-Newtonian fluids</vt:lpstr>
      <vt:lpstr>Viscosity of PCL 80 kDa: ambient pressure</vt:lpstr>
      <vt:lpstr>Viscosity reduction under CO2: PCL 80 kDa</vt:lpstr>
      <vt:lpstr>Viscosity reduction under CO2: PCL 80 kDa</vt:lpstr>
      <vt:lpstr>Viscosity vs pressure</vt:lpstr>
      <vt:lpstr>PowerPoint Presentation</vt:lpstr>
      <vt:lpstr>CO2 vs N2</vt:lpstr>
      <vt:lpstr>Viscosity of PCL vs T</vt:lpstr>
      <vt:lpstr>Viscosity of PCL vs T</vt:lpstr>
      <vt:lpstr>PowerPoint Presentation</vt:lpstr>
      <vt:lpstr>PowerPoint Presentation</vt:lpstr>
      <vt:lpstr>Polymerisation of azelaic acid</vt:lpstr>
      <vt:lpstr>PowerPoint Presentation</vt:lpstr>
      <vt:lpstr>Polymerisation of azelaic acid</vt:lpstr>
      <vt:lpstr>HP reaction vessel</vt:lpstr>
      <vt:lpstr>Green Route to Green Functional Materials</vt:lpstr>
      <vt:lpstr>Sorbic alcohol end-capping: NMR</vt:lpstr>
      <vt:lpstr>Sorbic alcohol end-capping: MALDI-ToF</vt:lpstr>
      <vt:lpstr>Sorbic alcohol end-capping: MALDI-ToF</vt:lpstr>
      <vt:lpstr>Further reaction: Diels Alder chain extension</vt:lpstr>
      <vt:lpstr>Thermal analysis</vt:lpstr>
      <vt:lpstr>Enzyme recycling: propyl oleate synthesis</vt:lpstr>
      <vt:lpstr>Enzyme recycling: propyl oleate synthesis</vt:lpstr>
      <vt:lpstr>Enzyme recycling: propyl oleate synthesis</vt:lpstr>
      <vt:lpstr>Enzyme recycling: propyl oleate synthesis</vt:lpstr>
      <vt:lpstr>Conclusions</vt:lpstr>
      <vt:lpstr>Next Steps</vt:lpstr>
      <vt:lpstr>Next Steps &amp; future outlook</vt:lpstr>
      <vt:lpstr>PowerPoint Presentation</vt:lpstr>
      <vt:lpstr>Thank you!  … any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Nathalie Bagdasarjanz</dc:creator>
  <cp:lastModifiedBy>OMICS OMICS</cp:lastModifiedBy>
  <cp:revision>1073</cp:revision>
  <dcterms:created xsi:type="dcterms:W3CDTF">2011-07-26T09:06:04Z</dcterms:created>
  <dcterms:modified xsi:type="dcterms:W3CDTF">2015-08-10T18:30:43Z</dcterms:modified>
</cp:coreProperties>
</file>