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xlsx" ContentType="application/vnd.openxmlformats-officedocument.spreadsheetml.sheet"/>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handoutMasterIdLst>
    <p:handoutMasterId r:id="rId15"/>
  </p:handoutMasterIdLst>
  <p:sldIdLst>
    <p:sldId id="256" r:id="rId2"/>
    <p:sldId id="258" r:id="rId3"/>
    <p:sldId id="285" r:id="rId4"/>
    <p:sldId id="290" r:id="rId5"/>
    <p:sldId id="266" r:id="rId6"/>
    <p:sldId id="280" r:id="rId7"/>
    <p:sldId id="284" r:id="rId8"/>
    <p:sldId id="286" r:id="rId9"/>
    <p:sldId id="287" r:id="rId10"/>
    <p:sldId id="267" r:id="rId11"/>
    <p:sldId id="271" r:id="rId12"/>
    <p:sldId id="278" r:id="rId13"/>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9AAB"/>
    <a:srgbClr val="DDA3D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109" autoAdjust="0"/>
  </p:normalViewPr>
  <p:slideViewPr>
    <p:cSldViewPr>
      <p:cViewPr>
        <p:scale>
          <a:sx n="71" d="100"/>
          <a:sy n="71" d="100"/>
        </p:scale>
        <p:origin x="1140" y="3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IE" sz="1800" b="1" i="0" u="none" strike="noStrike" baseline="0">
                <a:effectLst/>
              </a:rPr>
              <a:t>Stoichiometric (SMP) and actual methane yields [mL gVS</a:t>
            </a:r>
            <a:r>
              <a:rPr lang="en-IE" sz="1800" b="1" i="0" u="none" strike="noStrike" baseline="30000">
                <a:effectLst/>
              </a:rPr>
              <a:t>-1</a:t>
            </a:r>
            <a:r>
              <a:rPr lang="en-IE" sz="1800" b="1" i="0" u="none" strike="noStrike" baseline="0">
                <a:effectLst/>
              </a:rPr>
              <a:t>] </a:t>
            </a:r>
            <a:endParaRPr lang="en-GB"/>
          </a:p>
        </c:rich>
      </c:tx>
      <c:layout/>
      <c:overlay val="0"/>
    </c:title>
    <c:autoTitleDeleted val="0"/>
    <c:plotArea>
      <c:layout/>
      <c:barChart>
        <c:barDir val="col"/>
        <c:grouping val="clustered"/>
        <c:varyColors val="0"/>
        <c:ser>
          <c:idx val="0"/>
          <c:order val="1"/>
          <c:tx>
            <c:strRef>
              <c:f>Sheet2!$B$1</c:f>
              <c:strCache>
                <c:ptCount val="1"/>
                <c:pt idx="0">
                  <c:v>SMP</c:v>
                </c:pt>
              </c:strCache>
            </c:strRef>
          </c:tx>
          <c:spPr>
            <a:pattFill prst="pct5">
              <a:fgClr>
                <a:schemeClr val="tx1"/>
              </a:fgClr>
              <a:bgClr>
                <a:schemeClr val="bg1"/>
              </a:bgClr>
            </a:pattFill>
            <a:ln>
              <a:solidFill>
                <a:schemeClr val="tx1"/>
              </a:solidFill>
            </a:ln>
          </c:spPr>
          <c:invertIfNegative val="0"/>
          <c:dLbls>
            <c:delete val="1"/>
          </c:dLbls>
          <c:cat>
            <c:strRef>
              <c:extLst>
                <c:ext xmlns:c15="http://schemas.microsoft.com/office/drawing/2012/chart" uri="{02D57815-91ED-43cb-92C2-25804820EDAC}">
                  <c15:fullRef>
                    <c15:sqref>Sheet2!$A$3:$A$12</c15:sqref>
                  </c15:fullRef>
                </c:ext>
              </c:extLst>
              <c:f>Sheet2!$A$8:$A$12</c:f>
              <c:strCache>
                <c:ptCount val="3"/>
                <c:pt idx="0">
                  <c:v>UR (Oct) - sludge</c:v>
                </c:pt>
                <c:pt idx="1">
                  <c:v>UR (Jun) - sludge</c:v>
                </c:pt>
                <c:pt idx="2">
                  <c:v>UR (Jun)- rotting</c:v>
                </c:pt>
              </c:strCache>
            </c:strRef>
          </c:cat>
          <c:val>
            <c:numRef>
              <c:extLst>
                <c:ext xmlns:c15="http://schemas.microsoft.com/office/drawing/2012/chart" uri="{02D57815-91ED-43cb-92C2-25804820EDAC}">
                  <c15:fullRef>
                    <c15:sqref>Sheet2!$B$3:$B$12</c15:sqref>
                  </c15:fullRef>
                </c:ext>
              </c:extLst>
              <c:f>Sheet2!$B$8:$B$12</c:f>
              <c:numCache>
                <c:formatCode>0</c:formatCode>
                <c:ptCount val="3"/>
                <c:pt idx="0">
                  <c:v>432.7</c:v>
                </c:pt>
                <c:pt idx="1">
                  <c:v>503.9</c:v>
                </c:pt>
                <c:pt idx="2">
                  <c:v>503.9</c:v>
                </c:pt>
              </c:numCache>
            </c:numRef>
          </c:val>
        </c:ser>
        <c:ser>
          <c:idx val="2"/>
          <c:order val="2"/>
          <c:tx>
            <c:strRef>
              <c:f>Sheet2!$D$1</c:f>
              <c:strCache>
                <c:ptCount val="1"/>
                <c:pt idx="0">
                  <c:v>Actual CH4</c:v>
                </c:pt>
              </c:strCache>
            </c:strRef>
          </c:tx>
          <c:spPr>
            <a:pattFill prst="pct60">
              <a:fgClr>
                <a:schemeClr val="tx1"/>
              </a:fgClr>
              <a:bgClr>
                <a:schemeClr val="bg1"/>
              </a:bgClr>
            </a:pattFill>
            <a:ln>
              <a:solidFill>
                <a:schemeClr val="tx1"/>
              </a:solidFill>
            </a:ln>
          </c:spPr>
          <c:invertIfNegative val="0"/>
          <c:dLbls>
            <c:delete val="1"/>
          </c:dLbls>
          <c:errBars>
            <c:errBarType val="both"/>
            <c:errValType val="cust"/>
            <c:noEndCap val="0"/>
            <c:plus>
              <c:numRef>
                <c:extLst>
                  <c:ext xmlns:c15="http://schemas.microsoft.com/office/drawing/2012/chart" uri="{02D57815-91ED-43cb-92C2-25804820EDAC}">
                    <c15:fullRef>
                      <c15:sqref>Sheet2!$E$3:$E$12</c15:sqref>
                    </c15:fullRef>
                  </c:ext>
                </c:extLst>
                <c:f>Sheet2!$E$8:$E$12</c:f>
                <c:numCache>
                  <c:formatCode>General</c:formatCode>
                  <c:ptCount val="3"/>
                  <c:pt idx="0">
                    <c:v>35</c:v>
                  </c:pt>
                  <c:pt idx="1">
                    <c:v>19</c:v>
                  </c:pt>
                  <c:pt idx="2">
                    <c:v>34</c:v>
                  </c:pt>
                </c:numCache>
              </c:numRef>
            </c:plus>
            <c:minus>
              <c:numRef>
                <c:extLst>
                  <c:ext xmlns:c15="http://schemas.microsoft.com/office/drawing/2012/chart" uri="{02D57815-91ED-43cb-92C2-25804820EDAC}">
                    <c15:fullRef>
                      <c15:sqref>Sheet2!$E$3:$E$12</c15:sqref>
                    </c15:fullRef>
                  </c:ext>
                </c:extLst>
                <c:f>Sheet2!$E$8:$E$12</c:f>
                <c:numCache>
                  <c:formatCode>General</c:formatCode>
                  <c:ptCount val="3"/>
                  <c:pt idx="0">
                    <c:v>35</c:v>
                  </c:pt>
                  <c:pt idx="1">
                    <c:v>19</c:v>
                  </c:pt>
                  <c:pt idx="2">
                    <c:v>34</c:v>
                  </c:pt>
                </c:numCache>
              </c:numRef>
            </c:minus>
            <c:spPr>
              <a:ln w="19050"/>
            </c:spPr>
          </c:errBars>
          <c:cat>
            <c:strRef>
              <c:extLst>
                <c:ext xmlns:c15="http://schemas.microsoft.com/office/drawing/2012/chart" uri="{02D57815-91ED-43cb-92C2-25804820EDAC}">
                  <c15:fullRef>
                    <c15:sqref>Sheet2!$A$3:$A$12</c15:sqref>
                  </c15:fullRef>
                </c:ext>
              </c:extLst>
              <c:f>Sheet2!$A$8:$A$12</c:f>
              <c:strCache>
                <c:ptCount val="3"/>
                <c:pt idx="0">
                  <c:v>UR (Oct) - sludge</c:v>
                </c:pt>
                <c:pt idx="1">
                  <c:v>UR (Jun) - sludge</c:v>
                </c:pt>
                <c:pt idx="2">
                  <c:v>UR (Jun)- rotting</c:v>
                </c:pt>
              </c:strCache>
            </c:strRef>
          </c:cat>
          <c:val>
            <c:numRef>
              <c:extLst>
                <c:ext xmlns:c15="http://schemas.microsoft.com/office/drawing/2012/chart" uri="{02D57815-91ED-43cb-92C2-25804820EDAC}">
                  <c15:fullRef>
                    <c15:sqref>Sheet2!$D$3:$D$12</c15:sqref>
                  </c15:fullRef>
                </c:ext>
              </c:extLst>
              <c:f>Sheet2!$D$8:$D$12</c:f>
              <c:numCache>
                <c:formatCode>0</c:formatCode>
                <c:ptCount val="3"/>
                <c:pt idx="0">
                  <c:v>72.2</c:v>
                </c:pt>
                <c:pt idx="1">
                  <c:v>475.4</c:v>
                </c:pt>
                <c:pt idx="2">
                  <c:v>367</c:v>
                </c:pt>
              </c:numCache>
            </c:numRef>
          </c:val>
        </c:ser>
        <c:dLbls>
          <c:showLegendKey val="0"/>
          <c:showVal val="1"/>
          <c:showCatName val="0"/>
          <c:showSerName val="0"/>
          <c:showPercent val="0"/>
          <c:showBubbleSize val="0"/>
        </c:dLbls>
        <c:gapWidth val="150"/>
        <c:axId val="206520536"/>
        <c:axId val="206524064"/>
        <c:extLst>
          <c:ext xmlns:c15="http://schemas.microsoft.com/office/drawing/2012/chart" uri="{02D57815-91ED-43cb-92C2-25804820EDAC}">
            <c15:filteredBarSeries>
              <c15:ser>
                <c:idx val="1"/>
                <c:order val="0"/>
                <c:tx>
                  <c:strRef>
                    <c:extLst>
                      <c:ext uri="{02D57815-91ED-43cb-92C2-25804820EDAC}">
                        <c15:formulaRef>
                          <c15:sqref>Sheet2!$C$1:$C$2</c15:sqref>
                        </c15:formulaRef>
                      </c:ext>
                    </c:extLst>
                    <c:strCache>
                      <c:ptCount val="2"/>
                      <c:pt idx="0">
                        <c:v>SMP*</c:v>
                      </c:pt>
                      <c:pt idx="1">
                        <c:v>
*Values from [Allen et al.,2013 and 2015].</c:v>
                      </c:pt>
                    </c:strCache>
                  </c:strRef>
                </c:tx>
                <c:spPr>
                  <a:pattFill prst="ltDnDiag">
                    <a:fgClr>
                      <a:schemeClr val="tx1"/>
                    </a:fgClr>
                    <a:bgClr>
                      <a:schemeClr val="bg1"/>
                    </a:bgClr>
                  </a:pattFill>
                  <a:ln>
                    <a:solidFill>
                      <a:schemeClr val="tx1"/>
                    </a:solidFill>
                  </a:ln>
                </c:spPr>
                <c:invertIfNegative val="0"/>
                <c:dLbls>
                  <c:delete val="1"/>
                </c:dLbls>
                <c:cat>
                  <c:strRef>
                    <c:extLst>
                      <c:ext uri="{02D57815-91ED-43cb-92C2-25804820EDAC}">
                        <c15:fullRef>
                          <c15:sqref>Sheet2!$A$3:$A$12</c15:sqref>
                        </c15:fullRef>
                        <c15:formulaRef>
                          <c15:sqref>Sheet2!$A$8:$A$12</c15:sqref>
                        </c15:formulaRef>
                      </c:ext>
                    </c:extLst>
                    <c:strCache>
                      <c:ptCount val="3"/>
                      <c:pt idx="0">
                        <c:v>LH</c:v>
                      </c:pt>
                      <c:pt idx="1">
                        <c:v>UR (Oct) - sludge</c:v>
                      </c:pt>
                      <c:pt idx="2">
                        <c:v>UR (Jun) - sludge</c:v>
                      </c:pt>
                      <c:pt idx="3">
                        <c:v>UR (Jun)- rotting</c:v>
                      </c:pt>
                    </c:strCache>
                  </c:strRef>
                </c:cat>
                <c:val>
                  <c:numRef>
                    <c:extLst>
                      <c:ext uri="{02D57815-91ED-43cb-92C2-25804820EDAC}">
                        <c15:fullRef>
                          <c15:sqref>Sheet2!$C$3:$C$6</c15:sqref>
                        </c15:fullRef>
                        <c15:formulaRef>
                          <c15:sqref/>
                        </c15:formulaRef>
                      </c:ext>
                    </c:extLst>
                    <c:numCache>
                      <c:formatCode>General</c:formatCode>
                      <c:ptCount val="0"/>
                    </c:numCache>
                  </c:numRef>
                </c:val>
              </c15:ser>
            </c15:filteredBarSeries>
          </c:ext>
        </c:extLst>
      </c:barChart>
      <c:catAx>
        <c:axId val="206520536"/>
        <c:scaling>
          <c:orientation val="minMax"/>
        </c:scaling>
        <c:delete val="0"/>
        <c:axPos val="b"/>
        <c:numFmt formatCode="General" sourceLinked="1"/>
        <c:majorTickMark val="none"/>
        <c:minorTickMark val="none"/>
        <c:tickLblPos val="nextTo"/>
        <c:crossAx val="206524064"/>
        <c:crosses val="autoZero"/>
        <c:auto val="1"/>
        <c:lblAlgn val="ctr"/>
        <c:lblOffset val="100"/>
        <c:noMultiLvlLbl val="0"/>
      </c:catAx>
      <c:valAx>
        <c:axId val="206524064"/>
        <c:scaling>
          <c:orientation val="minMax"/>
        </c:scaling>
        <c:delete val="0"/>
        <c:axPos val="l"/>
        <c:numFmt formatCode="0" sourceLinked="1"/>
        <c:majorTickMark val="out"/>
        <c:minorTickMark val="none"/>
        <c:tickLblPos val="nextTo"/>
        <c:crossAx val="206520536"/>
        <c:crosses val="autoZero"/>
        <c:crossBetween val="between"/>
      </c:valAx>
    </c:plotArea>
    <c:legend>
      <c:legendPos val="t"/>
      <c:layout/>
      <c:overlay val="0"/>
    </c:legend>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113873-EC54-4ECC-86BF-C1D0D0C21421}" type="doc">
      <dgm:prSet loTypeId="urn:microsoft.com/office/officeart/2005/8/layout/hProcess9" loCatId="process" qsTypeId="urn:microsoft.com/office/officeart/2005/8/quickstyle/simple5" qsCatId="simple" csTypeId="urn:microsoft.com/office/officeart/2005/8/colors/accent1_2" csCatId="accent1" phldr="1"/>
      <dgm:spPr/>
    </dgm:pt>
    <dgm:pt modelId="{C1259F80-DA44-40E7-A784-862F4EA631F3}">
      <dgm:prSet phldrT="[Testo]"/>
      <dgm:spPr/>
      <dgm:t>
        <a:bodyPr/>
        <a:lstStyle/>
        <a:p>
          <a:r>
            <a:rPr lang="it-IT" b="1" dirty="0" err="1" smtClean="0"/>
            <a:t>Food</a:t>
          </a:r>
          <a:r>
            <a:rPr lang="it-IT" b="1" dirty="0" smtClean="0"/>
            <a:t> </a:t>
          </a:r>
          <a:r>
            <a:rPr lang="it-IT" b="1" dirty="0" err="1" smtClean="0"/>
            <a:t>crops</a:t>
          </a:r>
          <a:endParaRPr lang="en-US" b="1" dirty="0"/>
        </a:p>
      </dgm:t>
    </dgm:pt>
    <dgm:pt modelId="{9BAF6BBE-EC7D-4DFB-84CC-CFC9E30C71BD}" type="parTrans" cxnId="{8EC55E85-B9C4-4B27-9BAC-2E5FEA42CBE7}">
      <dgm:prSet/>
      <dgm:spPr/>
      <dgm:t>
        <a:bodyPr/>
        <a:lstStyle/>
        <a:p>
          <a:endParaRPr lang="en-US"/>
        </a:p>
      </dgm:t>
    </dgm:pt>
    <dgm:pt modelId="{E3767D35-5B29-40C5-BD49-B4DDCCD4C4F3}" type="sibTrans" cxnId="{8EC55E85-B9C4-4B27-9BAC-2E5FEA42CBE7}">
      <dgm:prSet/>
      <dgm:spPr/>
      <dgm:t>
        <a:bodyPr/>
        <a:lstStyle/>
        <a:p>
          <a:endParaRPr lang="en-US"/>
        </a:p>
      </dgm:t>
    </dgm:pt>
    <dgm:pt modelId="{1254A139-03C2-4872-BA97-A1B05CFAA678}">
      <dgm:prSet phldrT="[Testo]"/>
      <dgm:spPr/>
      <dgm:t>
        <a:bodyPr/>
        <a:lstStyle/>
        <a:p>
          <a:r>
            <a:rPr lang="it-IT" b="1" dirty="0" err="1" smtClean="0"/>
            <a:t>Lignocelluloses</a:t>
          </a:r>
          <a:endParaRPr lang="en-US" b="1" dirty="0"/>
        </a:p>
      </dgm:t>
    </dgm:pt>
    <dgm:pt modelId="{984D5AE0-C9CE-4462-94BF-D19E4CA0564E}" type="parTrans" cxnId="{8676DCD8-1FD0-4E6A-8D84-2B7AD082B1A1}">
      <dgm:prSet/>
      <dgm:spPr/>
      <dgm:t>
        <a:bodyPr/>
        <a:lstStyle/>
        <a:p>
          <a:endParaRPr lang="en-US"/>
        </a:p>
      </dgm:t>
    </dgm:pt>
    <dgm:pt modelId="{96E0167C-24F8-4B02-A2EE-9C11767A6458}" type="sibTrans" cxnId="{8676DCD8-1FD0-4E6A-8D84-2B7AD082B1A1}">
      <dgm:prSet/>
      <dgm:spPr/>
      <dgm:t>
        <a:bodyPr/>
        <a:lstStyle/>
        <a:p>
          <a:endParaRPr lang="en-US"/>
        </a:p>
      </dgm:t>
    </dgm:pt>
    <dgm:pt modelId="{858C66A8-2769-45E8-B0BC-29DCD3E6BFB1}">
      <dgm:prSet phldrT="[Testo]"/>
      <dgm:spPr/>
      <dgm:t>
        <a:bodyPr/>
        <a:lstStyle/>
        <a:p>
          <a:r>
            <a:rPr lang="it-IT" b="1" dirty="0" err="1" smtClean="0"/>
            <a:t>Algae</a:t>
          </a:r>
          <a:endParaRPr lang="en-US" b="1" dirty="0"/>
        </a:p>
      </dgm:t>
    </dgm:pt>
    <dgm:pt modelId="{9B702BA2-ABD1-469D-AC3A-E28FB08E8873}" type="parTrans" cxnId="{A51B3087-BC58-492D-B2B5-C2F3228DB43D}">
      <dgm:prSet/>
      <dgm:spPr/>
      <dgm:t>
        <a:bodyPr/>
        <a:lstStyle/>
        <a:p>
          <a:endParaRPr lang="en-US"/>
        </a:p>
      </dgm:t>
    </dgm:pt>
    <dgm:pt modelId="{F4F0081C-5FDF-4370-8639-2BE16A72267E}" type="sibTrans" cxnId="{A51B3087-BC58-492D-B2B5-C2F3228DB43D}">
      <dgm:prSet/>
      <dgm:spPr/>
      <dgm:t>
        <a:bodyPr/>
        <a:lstStyle/>
        <a:p>
          <a:endParaRPr lang="en-US"/>
        </a:p>
      </dgm:t>
    </dgm:pt>
    <dgm:pt modelId="{32CFDBB1-ABD5-4F1D-9432-C092DA614F07}" type="pres">
      <dgm:prSet presAssocID="{AD113873-EC54-4ECC-86BF-C1D0D0C21421}" presName="CompostProcess" presStyleCnt="0">
        <dgm:presLayoutVars>
          <dgm:dir/>
          <dgm:resizeHandles val="exact"/>
        </dgm:presLayoutVars>
      </dgm:prSet>
      <dgm:spPr/>
    </dgm:pt>
    <dgm:pt modelId="{1EB28DCE-6096-45AE-9570-CBB424795FAF}" type="pres">
      <dgm:prSet presAssocID="{AD113873-EC54-4ECC-86BF-C1D0D0C21421}" presName="arrow" presStyleLbl="bgShp" presStyleIdx="0" presStyleCnt="1"/>
      <dgm:spPr/>
    </dgm:pt>
    <dgm:pt modelId="{159CAEAA-0E38-44ED-AFD8-176C63F0FC63}" type="pres">
      <dgm:prSet presAssocID="{AD113873-EC54-4ECC-86BF-C1D0D0C21421}" presName="linearProcess" presStyleCnt="0"/>
      <dgm:spPr/>
    </dgm:pt>
    <dgm:pt modelId="{1A4511F7-0781-40AA-8F65-A0CD57F1A9BE}" type="pres">
      <dgm:prSet presAssocID="{C1259F80-DA44-40E7-A784-862F4EA631F3}" presName="textNode" presStyleLbl="node1" presStyleIdx="0" presStyleCnt="3">
        <dgm:presLayoutVars>
          <dgm:bulletEnabled val="1"/>
        </dgm:presLayoutVars>
      </dgm:prSet>
      <dgm:spPr/>
      <dgm:t>
        <a:bodyPr/>
        <a:lstStyle/>
        <a:p>
          <a:endParaRPr lang="en-US"/>
        </a:p>
      </dgm:t>
    </dgm:pt>
    <dgm:pt modelId="{3F0126EB-7D41-4577-B1D1-E4AB4656F232}" type="pres">
      <dgm:prSet presAssocID="{E3767D35-5B29-40C5-BD49-B4DDCCD4C4F3}" presName="sibTrans" presStyleCnt="0"/>
      <dgm:spPr/>
    </dgm:pt>
    <dgm:pt modelId="{D452EAA5-339E-4E43-A864-FEEAF2D9474F}" type="pres">
      <dgm:prSet presAssocID="{1254A139-03C2-4872-BA97-A1B05CFAA678}" presName="textNode" presStyleLbl="node1" presStyleIdx="1" presStyleCnt="3">
        <dgm:presLayoutVars>
          <dgm:bulletEnabled val="1"/>
        </dgm:presLayoutVars>
      </dgm:prSet>
      <dgm:spPr/>
      <dgm:t>
        <a:bodyPr/>
        <a:lstStyle/>
        <a:p>
          <a:endParaRPr lang="en-US"/>
        </a:p>
      </dgm:t>
    </dgm:pt>
    <dgm:pt modelId="{5DA600B8-38F7-4288-8A97-AC9C9782A678}" type="pres">
      <dgm:prSet presAssocID="{96E0167C-24F8-4B02-A2EE-9C11767A6458}" presName="sibTrans" presStyleCnt="0"/>
      <dgm:spPr/>
    </dgm:pt>
    <dgm:pt modelId="{2D090478-2387-4FF8-B4E7-BD3A643A2EFE}" type="pres">
      <dgm:prSet presAssocID="{858C66A8-2769-45E8-B0BC-29DCD3E6BFB1}" presName="textNode" presStyleLbl="node1" presStyleIdx="2" presStyleCnt="3">
        <dgm:presLayoutVars>
          <dgm:bulletEnabled val="1"/>
        </dgm:presLayoutVars>
      </dgm:prSet>
      <dgm:spPr/>
      <dgm:t>
        <a:bodyPr/>
        <a:lstStyle/>
        <a:p>
          <a:endParaRPr lang="en-US"/>
        </a:p>
      </dgm:t>
    </dgm:pt>
  </dgm:ptLst>
  <dgm:cxnLst>
    <dgm:cxn modelId="{78F270EE-E6D2-4DE8-9F1C-DE20A293A8B9}" type="presOf" srcId="{1254A139-03C2-4872-BA97-A1B05CFAA678}" destId="{D452EAA5-339E-4E43-A864-FEEAF2D9474F}" srcOrd="0" destOrd="0" presId="urn:microsoft.com/office/officeart/2005/8/layout/hProcess9"/>
    <dgm:cxn modelId="{8EC55E85-B9C4-4B27-9BAC-2E5FEA42CBE7}" srcId="{AD113873-EC54-4ECC-86BF-C1D0D0C21421}" destId="{C1259F80-DA44-40E7-A784-862F4EA631F3}" srcOrd="0" destOrd="0" parTransId="{9BAF6BBE-EC7D-4DFB-84CC-CFC9E30C71BD}" sibTransId="{E3767D35-5B29-40C5-BD49-B4DDCCD4C4F3}"/>
    <dgm:cxn modelId="{B7E0E5C3-FE06-4471-B198-E0DE4746B157}" type="presOf" srcId="{AD113873-EC54-4ECC-86BF-C1D0D0C21421}" destId="{32CFDBB1-ABD5-4F1D-9432-C092DA614F07}" srcOrd="0" destOrd="0" presId="urn:microsoft.com/office/officeart/2005/8/layout/hProcess9"/>
    <dgm:cxn modelId="{E9D216C3-7493-48AC-A62F-5D9C17C92624}" type="presOf" srcId="{C1259F80-DA44-40E7-A784-862F4EA631F3}" destId="{1A4511F7-0781-40AA-8F65-A0CD57F1A9BE}" srcOrd="0" destOrd="0" presId="urn:microsoft.com/office/officeart/2005/8/layout/hProcess9"/>
    <dgm:cxn modelId="{A51B3087-BC58-492D-B2B5-C2F3228DB43D}" srcId="{AD113873-EC54-4ECC-86BF-C1D0D0C21421}" destId="{858C66A8-2769-45E8-B0BC-29DCD3E6BFB1}" srcOrd="2" destOrd="0" parTransId="{9B702BA2-ABD1-469D-AC3A-E28FB08E8873}" sibTransId="{F4F0081C-5FDF-4370-8639-2BE16A72267E}"/>
    <dgm:cxn modelId="{F3372672-EA51-454F-9428-3BC66660893B}" type="presOf" srcId="{858C66A8-2769-45E8-B0BC-29DCD3E6BFB1}" destId="{2D090478-2387-4FF8-B4E7-BD3A643A2EFE}" srcOrd="0" destOrd="0" presId="urn:microsoft.com/office/officeart/2005/8/layout/hProcess9"/>
    <dgm:cxn modelId="{8676DCD8-1FD0-4E6A-8D84-2B7AD082B1A1}" srcId="{AD113873-EC54-4ECC-86BF-C1D0D0C21421}" destId="{1254A139-03C2-4872-BA97-A1B05CFAA678}" srcOrd="1" destOrd="0" parTransId="{984D5AE0-C9CE-4462-94BF-D19E4CA0564E}" sibTransId="{96E0167C-24F8-4B02-A2EE-9C11767A6458}"/>
    <dgm:cxn modelId="{51536342-CDC1-417D-9884-DC8DED54948B}" type="presParOf" srcId="{32CFDBB1-ABD5-4F1D-9432-C092DA614F07}" destId="{1EB28DCE-6096-45AE-9570-CBB424795FAF}" srcOrd="0" destOrd="0" presId="urn:microsoft.com/office/officeart/2005/8/layout/hProcess9"/>
    <dgm:cxn modelId="{532ACC02-74DA-4932-B474-4E45EE586BBC}" type="presParOf" srcId="{32CFDBB1-ABD5-4F1D-9432-C092DA614F07}" destId="{159CAEAA-0E38-44ED-AFD8-176C63F0FC63}" srcOrd="1" destOrd="0" presId="urn:microsoft.com/office/officeart/2005/8/layout/hProcess9"/>
    <dgm:cxn modelId="{637E85AB-1789-43C7-8B9E-9F020F293832}" type="presParOf" srcId="{159CAEAA-0E38-44ED-AFD8-176C63F0FC63}" destId="{1A4511F7-0781-40AA-8F65-A0CD57F1A9BE}" srcOrd="0" destOrd="0" presId="urn:microsoft.com/office/officeart/2005/8/layout/hProcess9"/>
    <dgm:cxn modelId="{3CDD50FE-05E7-41F9-A1BF-A6EA9041C220}" type="presParOf" srcId="{159CAEAA-0E38-44ED-AFD8-176C63F0FC63}" destId="{3F0126EB-7D41-4577-B1D1-E4AB4656F232}" srcOrd="1" destOrd="0" presId="urn:microsoft.com/office/officeart/2005/8/layout/hProcess9"/>
    <dgm:cxn modelId="{ED2C5550-BB51-4DDB-A71C-E0EBD41EDF9C}" type="presParOf" srcId="{159CAEAA-0E38-44ED-AFD8-176C63F0FC63}" destId="{D452EAA5-339E-4E43-A864-FEEAF2D9474F}" srcOrd="2" destOrd="0" presId="urn:microsoft.com/office/officeart/2005/8/layout/hProcess9"/>
    <dgm:cxn modelId="{4DBE1E54-B1EC-4588-8932-78B06F3C93DB}" type="presParOf" srcId="{159CAEAA-0E38-44ED-AFD8-176C63F0FC63}" destId="{5DA600B8-38F7-4288-8A97-AC9C9782A678}" srcOrd="3" destOrd="0" presId="urn:microsoft.com/office/officeart/2005/8/layout/hProcess9"/>
    <dgm:cxn modelId="{59BA9DE7-B9DF-45AE-8A0E-C92F102FED1E}" type="presParOf" srcId="{159CAEAA-0E38-44ED-AFD8-176C63F0FC63}" destId="{2D090478-2387-4FF8-B4E7-BD3A643A2EFE}"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B28DCE-6096-45AE-9570-CBB424795FAF}">
      <dsp:nvSpPr>
        <dsp:cNvPr id="0" name=""/>
        <dsp:cNvSpPr/>
      </dsp:nvSpPr>
      <dsp:spPr>
        <a:xfrm>
          <a:off x="445769" y="0"/>
          <a:ext cx="5052060" cy="3911600"/>
        </a:xfrm>
        <a:prstGeom prst="rightArrow">
          <a:avLst/>
        </a:prstGeom>
        <a:solidFill>
          <a:schemeClr val="accent1">
            <a:tint val="40000"/>
            <a:hueOff val="0"/>
            <a:satOff val="0"/>
            <a:lumOff val="0"/>
            <a:alphaOff val="0"/>
          </a:schemeClr>
        </a:solidFill>
        <a:ln>
          <a:noFill/>
        </a:ln>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dsp:spPr>
      <dsp:style>
        <a:lnRef idx="0">
          <a:scrgbClr r="0" g="0" b="0"/>
        </a:lnRef>
        <a:fillRef idx="1">
          <a:scrgbClr r="0" g="0" b="0"/>
        </a:fillRef>
        <a:effectRef idx="2">
          <a:scrgbClr r="0" g="0" b="0"/>
        </a:effectRef>
        <a:fontRef idx="minor"/>
      </dsp:style>
    </dsp:sp>
    <dsp:sp modelId="{1A4511F7-0781-40AA-8F65-A0CD57F1A9BE}">
      <dsp:nvSpPr>
        <dsp:cNvPr id="0" name=""/>
        <dsp:cNvSpPr/>
      </dsp:nvSpPr>
      <dsp:spPr>
        <a:xfrm>
          <a:off x="6384" y="1173479"/>
          <a:ext cx="1913096" cy="1564640"/>
        </a:xfrm>
        <a:prstGeom prst="roundRect">
          <a:avLst/>
        </a:prstGeom>
        <a:gradFill rotWithShape="0">
          <a:gsLst>
            <a:gs pos="0">
              <a:schemeClr val="accent1">
                <a:hueOff val="0"/>
                <a:satOff val="0"/>
                <a:lumOff val="0"/>
                <a:alphaOff val="0"/>
              </a:schemeClr>
            </a:gs>
            <a:gs pos="100000">
              <a:schemeClr val="accent1">
                <a:hueOff val="0"/>
                <a:satOff val="0"/>
                <a:lumOff val="0"/>
                <a:alphaOff val="0"/>
                <a:shade val="75000"/>
                <a:satMod val="120000"/>
                <a:lumMod val="90000"/>
              </a:schemeClr>
            </a:gs>
          </a:gsLst>
          <a:lin ang="5400000" scaled="0"/>
        </a:gradFill>
        <a:ln>
          <a:noFill/>
        </a:ln>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accent1">
              <a:hueOff val="0"/>
              <a:satOff val="0"/>
              <a:lumOff val="0"/>
              <a:alphaOff val="0"/>
              <a:shade val="3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it-IT" sz="1700" b="1" kern="1200" dirty="0" err="1" smtClean="0"/>
            <a:t>Food</a:t>
          </a:r>
          <a:r>
            <a:rPr lang="it-IT" sz="1700" b="1" kern="1200" dirty="0" smtClean="0"/>
            <a:t> </a:t>
          </a:r>
          <a:r>
            <a:rPr lang="it-IT" sz="1700" b="1" kern="1200" dirty="0" err="1" smtClean="0"/>
            <a:t>crops</a:t>
          </a:r>
          <a:endParaRPr lang="en-US" sz="1700" b="1" kern="1200" dirty="0"/>
        </a:p>
      </dsp:txBody>
      <dsp:txXfrm>
        <a:off x="82763" y="1249858"/>
        <a:ext cx="1760338" cy="1411882"/>
      </dsp:txXfrm>
    </dsp:sp>
    <dsp:sp modelId="{D452EAA5-339E-4E43-A864-FEEAF2D9474F}">
      <dsp:nvSpPr>
        <dsp:cNvPr id="0" name=""/>
        <dsp:cNvSpPr/>
      </dsp:nvSpPr>
      <dsp:spPr>
        <a:xfrm>
          <a:off x="2015251" y="1173479"/>
          <a:ext cx="1913096" cy="1564640"/>
        </a:xfrm>
        <a:prstGeom prst="roundRect">
          <a:avLst/>
        </a:prstGeom>
        <a:gradFill rotWithShape="0">
          <a:gsLst>
            <a:gs pos="0">
              <a:schemeClr val="accent1">
                <a:hueOff val="0"/>
                <a:satOff val="0"/>
                <a:lumOff val="0"/>
                <a:alphaOff val="0"/>
              </a:schemeClr>
            </a:gs>
            <a:gs pos="100000">
              <a:schemeClr val="accent1">
                <a:hueOff val="0"/>
                <a:satOff val="0"/>
                <a:lumOff val="0"/>
                <a:alphaOff val="0"/>
                <a:shade val="75000"/>
                <a:satMod val="120000"/>
                <a:lumMod val="90000"/>
              </a:schemeClr>
            </a:gs>
          </a:gsLst>
          <a:lin ang="5400000" scaled="0"/>
        </a:gradFill>
        <a:ln>
          <a:noFill/>
        </a:ln>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accent1">
              <a:hueOff val="0"/>
              <a:satOff val="0"/>
              <a:lumOff val="0"/>
              <a:alphaOff val="0"/>
              <a:shade val="3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it-IT" sz="1700" b="1" kern="1200" dirty="0" err="1" smtClean="0"/>
            <a:t>Lignocelluloses</a:t>
          </a:r>
          <a:endParaRPr lang="en-US" sz="1700" b="1" kern="1200" dirty="0"/>
        </a:p>
      </dsp:txBody>
      <dsp:txXfrm>
        <a:off x="2091630" y="1249858"/>
        <a:ext cx="1760338" cy="1411882"/>
      </dsp:txXfrm>
    </dsp:sp>
    <dsp:sp modelId="{2D090478-2387-4FF8-B4E7-BD3A643A2EFE}">
      <dsp:nvSpPr>
        <dsp:cNvPr id="0" name=""/>
        <dsp:cNvSpPr/>
      </dsp:nvSpPr>
      <dsp:spPr>
        <a:xfrm>
          <a:off x="4024119" y="1173479"/>
          <a:ext cx="1913096" cy="1564640"/>
        </a:xfrm>
        <a:prstGeom prst="roundRect">
          <a:avLst/>
        </a:prstGeom>
        <a:gradFill rotWithShape="0">
          <a:gsLst>
            <a:gs pos="0">
              <a:schemeClr val="accent1">
                <a:hueOff val="0"/>
                <a:satOff val="0"/>
                <a:lumOff val="0"/>
                <a:alphaOff val="0"/>
              </a:schemeClr>
            </a:gs>
            <a:gs pos="100000">
              <a:schemeClr val="accent1">
                <a:hueOff val="0"/>
                <a:satOff val="0"/>
                <a:lumOff val="0"/>
                <a:alphaOff val="0"/>
                <a:shade val="75000"/>
                <a:satMod val="120000"/>
                <a:lumMod val="90000"/>
              </a:schemeClr>
            </a:gs>
          </a:gsLst>
          <a:lin ang="5400000" scaled="0"/>
        </a:gradFill>
        <a:ln>
          <a:noFill/>
        </a:ln>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accent1">
              <a:hueOff val="0"/>
              <a:satOff val="0"/>
              <a:lumOff val="0"/>
              <a:alphaOff val="0"/>
              <a:shade val="3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it-IT" sz="1700" b="1" kern="1200" dirty="0" err="1" smtClean="0"/>
            <a:t>Algae</a:t>
          </a:r>
          <a:endParaRPr lang="en-US" sz="1700" b="1" kern="1200" dirty="0"/>
        </a:p>
      </dsp:txBody>
      <dsp:txXfrm>
        <a:off x="4100498" y="1249858"/>
        <a:ext cx="1760338" cy="1411882"/>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367EA29A-CBB6-49B0-A469-D3D230BEC948}" type="datetimeFigureOut">
              <a:rPr lang="en-GB" smtClean="0"/>
              <a:t>26/08/2015</a:t>
            </a:fld>
            <a:endParaRPr lang="en-GB"/>
          </a:p>
        </p:txBody>
      </p:sp>
      <p:sp>
        <p:nvSpPr>
          <p:cNvPr id="4" name="Footer Placeholder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54224579-15DD-481C-90D1-0FF6822C03B0}" type="slidenum">
              <a:rPr lang="en-GB" smtClean="0"/>
              <a:t>‹#›</a:t>
            </a:fld>
            <a:endParaRPr lang="en-GB"/>
          </a:p>
        </p:txBody>
      </p:sp>
    </p:spTree>
    <p:extLst>
      <p:ext uri="{BB962C8B-B14F-4D97-AF65-F5344CB8AC3E}">
        <p14:creationId xmlns:p14="http://schemas.microsoft.com/office/powerpoint/2010/main" val="15393118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7625D007-4E43-4D34-A616-B1D560D8FE5C}" type="datetimeFigureOut">
              <a:rPr lang="en-GB" smtClean="0"/>
              <a:t>26/08/2015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10815AFE-2E45-4B77-BA4D-58A28528CAB1}" type="slidenum">
              <a:rPr lang="en-GB" smtClean="0"/>
              <a:t>‹#›</a:t>
            </a:fld>
            <a:endParaRPr lang="en-GB"/>
          </a:p>
        </p:txBody>
      </p:sp>
    </p:spTree>
    <p:extLst>
      <p:ext uri="{BB962C8B-B14F-4D97-AF65-F5344CB8AC3E}">
        <p14:creationId xmlns:p14="http://schemas.microsoft.com/office/powerpoint/2010/main" val="32488871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sciencedirect.com/science/article/pii/S0956053X13002948#b0055"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Seaweeds (</a:t>
            </a:r>
            <a:r>
              <a:rPr lang="en-GB" sz="1200" kern="1200" dirty="0" err="1" smtClean="0">
                <a:solidFill>
                  <a:schemeClr val="tx1"/>
                </a:solidFill>
                <a:effectLst/>
                <a:latin typeface="+mn-lt"/>
                <a:ea typeface="+mn-ea"/>
                <a:cs typeface="+mn-cs"/>
              </a:rPr>
              <a:t>macroalgae</a:t>
            </a:r>
            <a:r>
              <a:rPr lang="en-GB" sz="1200" kern="1200" dirty="0" smtClean="0">
                <a:solidFill>
                  <a:schemeClr val="tx1"/>
                </a:solidFill>
                <a:effectLst/>
                <a:latin typeface="+mn-lt"/>
                <a:ea typeface="+mn-ea"/>
                <a:cs typeface="+mn-cs"/>
              </a:rPr>
              <a:t>) have been recently attracting more and more interest as a third generation feedstock for bioenergy and biofuels. However, several barriers impede the deployment of competitive seaweed-derived energy. The high cost associated to seaweed farming and harvesting as well as their seasonal availability and biochemical composition currently make </a:t>
            </a:r>
            <a:r>
              <a:rPr lang="en-GB" sz="1200" kern="1200" dirty="0" err="1" smtClean="0">
                <a:solidFill>
                  <a:schemeClr val="tx1"/>
                </a:solidFill>
                <a:effectLst/>
                <a:latin typeface="+mn-lt"/>
                <a:ea typeface="+mn-ea"/>
                <a:cs typeface="+mn-cs"/>
              </a:rPr>
              <a:t>macroalgae</a:t>
            </a:r>
            <a:r>
              <a:rPr lang="en-GB" sz="1200" kern="1200" dirty="0" smtClean="0">
                <a:solidFill>
                  <a:schemeClr val="tx1"/>
                </a:solidFill>
                <a:effectLst/>
                <a:latin typeface="+mn-lt"/>
                <a:ea typeface="+mn-ea"/>
                <a:cs typeface="+mn-cs"/>
              </a:rPr>
              <a:t> exploitation too expensive for energy production only. Recent studies have indicated a possible solution may lay in seaweed integrated </a:t>
            </a:r>
            <a:r>
              <a:rPr lang="en-GB" sz="1200" kern="1200" dirty="0" err="1" smtClean="0">
                <a:solidFill>
                  <a:schemeClr val="tx1"/>
                </a:solidFill>
                <a:effectLst/>
                <a:latin typeface="+mn-lt"/>
                <a:ea typeface="+mn-ea"/>
                <a:cs typeface="+mn-cs"/>
              </a:rPr>
              <a:t>biorefinery</a:t>
            </a:r>
            <a:r>
              <a:rPr lang="en-GB" sz="1200" kern="1200" dirty="0" smtClean="0">
                <a:solidFill>
                  <a:schemeClr val="tx1"/>
                </a:solidFill>
                <a:effectLst/>
                <a:latin typeface="+mn-lt"/>
                <a:ea typeface="+mn-ea"/>
                <a:cs typeface="+mn-cs"/>
              </a:rPr>
              <a:t>, in which a bioenergy and/or biofuel production step ends an extractions cascade of high-value chemicals. This results in the double benefit of producing renewable energy while adopting a zero waste approach, as fostered by recent EU societal challenges. This study investigates the biogas potential of residues from </a:t>
            </a:r>
            <a:r>
              <a:rPr lang="en-GB" sz="1200" i="1" kern="1200" dirty="0" err="1" smtClean="0">
                <a:solidFill>
                  <a:schemeClr val="tx1"/>
                </a:solidFill>
                <a:effectLst/>
                <a:latin typeface="+mn-lt"/>
                <a:ea typeface="+mn-ea"/>
                <a:cs typeface="+mn-cs"/>
              </a:rPr>
              <a:t>Ulva</a:t>
            </a:r>
            <a:r>
              <a:rPr lang="en-GB" sz="1200" i="1"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spp. seaweed after </a:t>
            </a:r>
            <a:r>
              <a:rPr lang="en-GB" sz="1200" kern="1200" dirty="0" err="1" smtClean="0">
                <a:solidFill>
                  <a:schemeClr val="tx1"/>
                </a:solidFill>
                <a:effectLst/>
                <a:latin typeface="+mn-lt"/>
                <a:ea typeface="+mn-ea"/>
                <a:cs typeface="+mn-cs"/>
              </a:rPr>
              <a:t>biorefinery</a:t>
            </a:r>
            <a:r>
              <a:rPr lang="en-GB" sz="1200" kern="1200" dirty="0" smtClean="0">
                <a:solidFill>
                  <a:schemeClr val="tx1"/>
                </a:solidFill>
                <a:effectLst/>
                <a:latin typeface="+mn-lt"/>
                <a:ea typeface="+mn-ea"/>
                <a:cs typeface="+mn-cs"/>
              </a:rPr>
              <a:t> extractions, which resulted close to raw un-extracted seaweed.</a:t>
            </a:r>
            <a:endParaRPr lang="en-IE"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10815AFE-2E45-4B77-BA4D-58A28528CAB1}" type="slidenum">
              <a:rPr lang="en-GB" smtClean="0"/>
              <a:t>1</a:t>
            </a:fld>
            <a:endParaRPr lang="en-GB"/>
          </a:p>
        </p:txBody>
      </p:sp>
    </p:spTree>
    <p:extLst>
      <p:ext uri="{BB962C8B-B14F-4D97-AF65-F5344CB8AC3E}">
        <p14:creationId xmlns:p14="http://schemas.microsoft.com/office/powerpoint/2010/main" val="34545667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r>
              <a:rPr lang="en-GB" dirty="0" smtClean="0"/>
              <a:t>Food vs fuel debate</a:t>
            </a:r>
          </a:p>
          <a:p>
            <a:pPr marL="228600" indent="-228600">
              <a:buAutoNum type="arabicParenR"/>
            </a:pPr>
            <a:r>
              <a:rPr lang="en-GB" dirty="0" smtClean="0"/>
              <a:t> Use of arable land + presence recalcitrant compounds</a:t>
            </a:r>
          </a:p>
          <a:p>
            <a:pPr marL="228600" indent="-228600">
              <a:buAutoNum type="arabicParenR"/>
            </a:pPr>
            <a:r>
              <a:rPr lang="en-GB" dirty="0" smtClean="0"/>
              <a:t> no land used, fast growing rates, no nutrients addition required in case of cultivation in sea, no or low lignin</a:t>
            </a:r>
            <a:endParaRPr lang="en-GB" dirty="0"/>
          </a:p>
        </p:txBody>
      </p:sp>
      <p:sp>
        <p:nvSpPr>
          <p:cNvPr id="4" name="Slide Number Placeholder 3"/>
          <p:cNvSpPr>
            <a:spLocks noGrp="1"/>
          </p:cNvSpPr>
          <p:nvPr>
            <p:ph type="sldNum" sz="quarter" idx="10"/>
          </p:nvPr>
        </p:nvSpPr>
        <p:spPr/>
        <p:txBody>
          <a:bodyPr/>
          <a:lstStyle/>
          <a:p>
            <a:fld id="{10815AFE-2E45-4B77-BA4D-58A28528CAB1}" type="slidenum">
              <a:rPr lang="en-GB" smtClean="0"/>
              <a:t>2</a:t>
            </a:fld>
            <a:endParaRPr lang="en-GB" dirty="0"/>
          </a:p>
        </p:txBody>
      </p:sp>
    </p:spTree>
    <p:extLst>
      <p:ext uri="{BB962C8B-B14F-4D97-AF65-F5344CB8AC3E}">
        <p14:creationId xmlns:p14="http://schemas.microsoft.com/office/powerpoint/2010/main" val="41648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smtClean="0"/>
              <a:t>http://ecolocalizer.com/2010/08/13/lake-erie-mess-a-sign-of-environmental-backsliding/</a:t>
            </a:r>
          </a:p>
          <a:p>
            <a:endParaRPr lang="it-IT" dirty="0" smtClean="0"/>
          </a:p>
          <a:p>
            <a:r>
              <a:rPr lang="en-US" dirty="0" smtClean="0"/>
              <a:t>http://www.powerplantccs.com/ccs/cap/fut/alg/algae__the_biofuel.html</a:t>
            </a:r>
          </a:p>
          <a:p>
            <a:endParaRPr lang="en-US" dirty="0"/>
          </a:p>
        </p:txBody>
      </p:sp>
      <p:sp>
        <p:nvSpPr>
          <p:cNvPr id="4" name="Segnaposto numero diapositiva 3"/>
          <p:cNvSpPr>
            <a:spLocks noGrp="1"/>
          </p:cNvSpPr>
          <p:nvPr>
            <p:ph type="sldNum" sz="quarter" idx="10"/>
          </p:nvPr>
        </p:nvSpPr>
        <p:spPr/>
        <p:txBody>
          <a:bodyPr/>
          <a:lstStyle/>
          <a:p>
            <a:fld id="{80836421-298A-4652-81CF-54E8B1696280}" type="slidenum">
              <a:rPr lang="en-US" smtClean="0"/>
              <a:t>3</a:t>
            </a:fld>
            <a:endParaRPr lang="en-US" dirty="0"/>
          </a:p>
        </p:txBody>
      </p:sp>
    </p:spTree>
    <p:extLst>
      <p:ext uri="{BB962C8B-B14F-4D97-AF65-F5344CB8AC3E}">
        <p14:creationId xmlns:p14="http://schemas.microsoft.com/office/powerpoint/2010/main" val="3999350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IMAGE:</a:t>
            </a:r>
            <a:r>
              <a:rPr lang="en-GB" baseline="0" dirty="0" smtClean="0"/>
              <a:t> GREEN TIDES </a:t>
            </a:r>
            <a:r>
              <a:rPr lang="en-GB" dirty="0" smtClean="0"/>
              <a:t>adapted from </a:t>
            </a:r>
            <a:r>
              <a:rPr lang="en-GB" dirty="0" smtClean="0">
                <a:hlinkClick r:id="rId3"/>
              </a:rPr>
              <a:t>EPA, 2010</a:t>
            </a:r>
            <a:r>
              <a:rPr lang="en-GB" dirty="0" smtClean="0"/>
              <a:t> (SEA LATTUCE 10,000 TONNES)</a:t>
            </a:r>
            <a:endParaRPr lang="en-GB" baseline="0" dirty="0" smtClean="0"/>
          </a:p>
          <a:p>
            <a:r>
              <a:rPr lang="en-GB" dirty="0" smtClean="0"/>
              <a:t>http://www.sciencedirect.com/science/article/pii/S0956053X13002948</a:t>
            </a:r>
          </a:p>
          <a:p>
            <a:endParaRPr lang="en-GB" dirty="0" smtClean="0"/>
          </a:p>
          <a:p>
            <a:r>
              <a:rPr lang="en-GB" dirty="0" smtClean="0"/>
              <a:t>http://www.irishenvironment.com/iepedia/eutrophication/ :</a:t>
            </a:r>
          </a:p>
          <a:p>
            <a:r>
              <a:rPr lang="en-IE" sz="1200" b="0" i="0" kern="1200" dirty="0" smtClean="0">
                <a:solidFill>
                  <a:schemeClr val="tx1"/>
                </a:solidFill>
                <a:effectLst/>
                <a:latin typeface="+mn-lt"/>
                <a:ea typeface="+mn-ea"/>
                <a:cs typeface="+mn-cs"/>
              </a:rPr>
              <a:t>When a lake or surface water body or groundwater gets too many nutrients added to it, then certain organisms in the water grow rapidly and cause damage to the water. Common nutrients include phosphates and nitrates, which occur naturally but also are added to the environment by human activities.  When the phosphates and nitrates enter the water system in excessive amounts, they promote the growth of algae that absorbs the oxygen and deprives fish and other organisms of the oxygen they need to survive.  This depletion of oxygen in the water is called hypoxia.  A symptom of the condition is the presence of algae blooms, and it can reduce the biodiversity of the ecosystem where it occurs.</a:t>
            </a:r>
          </a:p>
          <a:p>
            <a:r>
              <a:rPr lang="en-IE" sz="1200" b="0" i="0" kern="1200" dirty="0" smtClean="0">
                <a:solidFill>
                  <a:schemeClr val="tx1"/>
                </a:solidFill>
                <a:effectLst/>
                <a:latin typeface="+mn-lt"/>
                <a:ea typeface="+mn-ea"/>
                <a:cs typeface="+mn-cs"/>
              </a:rPr>
              <a:t>Eutrophication can occur naturally but it is more commonly the result of human activities.  Activities that promote eutrophication include fertilisers from farming, lawns and gardens, sewage from treatment plants or faulty septic systems, </a:t>
            </a:r>
            <a:r>
              <a:rPr lang="en-IE" sz="1200" b="0" i="0" kern="1200" dirty="0" err="1" smtClean="0">
                <a:solidFill>
                  <a:schemeClr val="tx1"/>
                </a:solidFill>
                <a:effectLst/>
                <a:latin typeface="+mn-lt"/>
                <a:ea typeface="+mn-ea"/>
                <a:cs typeface="+mn-cs"/>
              </a:rPr>
              <a:t>stormwater</a:t>
            </a:r>
            <a:r>
              <a:rPr lang="en-IE" sz="1200" b="0" i="0" kern="1200" dirty="0" smtClean="0">
                <a:solidFill>
                  <a:schemeClr val="tx1"/>
                </a:solidFill>
                <a:effectLst/>
                <a:latin typeface="+mn-lt"/>
                <a:ea typeface="+mn-ea"/>
                <a:cs typeface="+mn-cs"/>
              </a:rPr>
              <a:t> runoff from developed land, and even washing with soap in or near the water course.</a:t>
            </a:r>
          </a:p>
          <a:p>
            <a:r>
              <a:rPr lang="en-IE" sz="1200" b="0" i="0" kern="1200" dirty="0" smtClean="0">
                <a:solidFill>
                  <a:schemeClr val="tx1"/>
                </a:solidFill>
                <a:effectLst/>
                <a:latin typeface="+mn-lt"/>
                <a:ea typeface="+mn-ea"/>
                <a:cs typeface="+mn-cs"/>
              </a:rPr>
              <a:t>As fertilizers used in farming, often in excessive applications, and discharge of raw sewage are the most frequent causes, laws and regulations controlling these sources have been effective in reducing the impacts.  The construction and improvement of wastewater treatment plants to reduce or eliminate raw sewage are expensive but necessary and effective.  The European Union Nitrates Directive is intended to reduce the negative impacts from the use of fertilisers in farming but it has met with opposition from the farming community.</a:t>
            </a:r>
          </a:p>
          <a:p>
            <a:endParaRPr lang="en-GB" dirty="0"/>
          </a:p>
        </p:txBody>
      </p:sp>
      <p:sp>
        <p:nvSpPr>
          <p:cNvPr id="4" name="Slide Number Placeholder 3"/>
          <p:cNvSpPr>
            <a:spLocks noGrp="1"/>
          </p:cNvSpPr>
          <p:nvPr>
            <p:ph type="sldNum" sz="quarter" idx="10"/>
          </p:nvPr>
        </p:nvSpPr>
        <p:spPr/>
        <p:txBody>
          <a:bodyPr/>
          <a:lstStyle/>
          <a:p>
            <a:fld id="{10815AFE-2E45-4B77-BA4D-58A28528CAB1}" type="slidenum">
              <a:rPr lang="en-GB" smtClean="0"/>
              <a:t>4</a:t>
            </a:fld>
            <a:endParaRPr lang="en-GB"/>
          </a:p>
        </p:txBody>
      </p:sp>
    </p:spTree>
    <p:extLst>
      <p:ext uri="{BB962C8B-B14F-4D97-AF65-F5344CB8AC3E}">
        <p14:creationId xmlns:p14="http://schemas.microsoft.com/office/powerpoint/2010/main" val="3645445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b="0" i="0" u="none" strike="noStrike" kern="1200" baseline="0" dirty="0" err="1" smtClean="0">
                <a:solidFill>
                  <a:schemeClr val="tx1"/>
                </a:solidFill>
                <a:latin typeface="+mn-lt"/>
                <a:ea typeface="+mn-ea"/>
                <a:cs typeface="+mn-cs"/>
              </a:rPr>
              <a:t>Biorefineries</a:t>
            </a:r>
            <a:r>
              <a:rPr lang="en-GB" sz="1200" b="0" i="0" u="none" strike="noStrike" kern="1200" baseline="0" dirty="0" smtClean="0">
                <a:solidFill>
                  <a:schemeClr val="tx1"/>
                </a:solidFill>
                <a:latin typeface="+mn-lt"/>
                <a:ea typeface="+mn-ea"/>
                <a:cs typeface="+mn-cs"/>
              </a:rPr>
              <a:t> with integrated biomass conversion processes produce fuels, power, heat, and valuable chemicals. </a:t>
            </a:r>
          </a:p>
          <a:p>
            <a:pPr algn="just"/>
            <a:endParaRPr lang="en-GB" sz="1200" b="0" i="0" u="none" strike="noStrike" kern="1200" baseline="0" dirty="0" smtClean="0">
              <a:solidFill>
                <a:schemeClr val="tx1"/>
              </a:solidFill>
              <a:latin typeface="+mn-lt"/>
              <a:ea typeface="+mn-ea"/>
              <a:cs typeface="+mn-cs"/>
            </a:endParaRPr>
          </a:p>
          <a:p>
            <a:pPr algn="just"/>
            <a:r>
              <a:rPr lang="en-GB" sz="1200" b="0" i="0" u="none" strike="noStrike" kern="1200" baseline="0" dirty="0" smtClean="0">
                <a:solidFill>
                  <a:schemeClr val="tx1"/>
                </a:solidFill>
                <a:latin typeface="+mn-lt"/>
                <a:ea typeface="+mn-ea"/>
                <a:cs typeface="+mn-cs"/>
              </a:rPr>
              <a:t>This project assesses the biogas potential of waste seaweed residues downstream of existing industrial extraction processes of high-value products (e.g., food supplements, cosmetics, pharmaceutical, etc.). </a:t>
            </a:r>
          </a:p>
          <a:p>
            <a:pPr algn="just"/>
            <a:endParaRPr lang="en-GB" sz="1200" b="0" i="0" u="none" strike="noStrike" kern="1200" baseline="0" dirty="0" smtClean="0">
              <a:solidFill>
                <a:schemeClr val="tx1"/>
              </a:solidFill>
              <a:latin typeface="+mn-lt"/>
              <a:ea typeface="+mn-ea"/>
              <a:cs typeface="+mn-cs"/>
            </a:endParaRPr>
          </a:p>
          <a:p>
            <a:pPr algn="just"/>
            <a:r>
              <a:rPr lang="en-GB" sz="1200" b="0" i="0" u="none" strike="noStrike" kern="1200" baseline="0" dirty="0" smtClean="0">
                <a:solidFill>
                  <a:schemeClr val="tx1"/>
                </a:solidFill>
                <a:latin typeface="+mn-lt"/>
                <a:ea typeface="+mn-ea"/>
                <a:cs typeface="+mn-cs"/>
              </a:rPr>
              <a:t>The primary focus is on finding out the commercial feasibility of implementing the biogas production step into existing Irish seaweed </a:t>
            </a:r>
            <a:r>
              <a:rPr lang="en-GB" sz="1200" b="0" i="0" u="none" strike="noStrike" kern="1200" baseline="0" dirty="0" err="1" smtClean="0">
                <a:solidFill>
                  <a:schemeClr val="tx1"/>
                </a:solidFill>
                <a:latin typeface="+mn-lt"/>
                <a:ea typeface="+mn-ea"/>
                <a:cs typeface="+mn-cs"/>
              </a:rPr>
              <a:t>biorefineries</a:t>
            </a:r>
            <a:r>
              <a:rPr lang="en-GB" sz="1200" b="0" i="0" u="none" strike="noStrike" kern="1200" baseline="0" dirty="0" smtClean="0">
                <a:solidFill>
                  <a:schemeClr val="tx1"/>
                </a:solidFill>
                <a:latin typeface="+mn-lt"/>
                <a:ea typeface="+mn-ea"/>
                <a:cs typeface="+mn-cs"/>
              </a:rPr>
              <a:t>. </a:t>
            </a:r>
          </a:p>
          <a:p>
            <a:pPr algn="just"/>
            <a:endParaRPr lang="en-GB" sz="1200" b="0" i="0" u="none" strike="noStrike" kern="1200" baseline="0" dirty="0" smtClean="0">
              <a:solidFill>
                <a:schemeClr val="tx1"/>
              </a:solidFill>
              <a:latin typeface="+mn-lt"/>
              <a:ea typeface="+mn-ea"/>
              <a:cs typeface="+mn-cs"/>
            </a:endParaRPr>
          </a:p>
          <a:p>
            <a:pPr algn="just"/>
            <a:r>
              <a:rPr lang="en-GB" sz="1200" b="0" i="0" u="none" strike="noStrike" kern="1200" baseline="0" dirty="0" smtClean="0">
                <a:solidFill>
                  <a:schemeClr val="tx1"/>
                </a:solidFill>
                <a:latin typeface="+mn-lt"/>
                <a:ea typeface="+mn-ea"/>
                <a:cs typeface="+mn-cs"/>
              </a:rPr>
              <a:t>The commercial feasibility scenarios under evaluation are: the production of </a:t>
            </a:r>
            <a:r>
              <a:rPr lang="en-GB" sz="1200" b="0" i="0" u="none" strike="noStrike" kern="1200" baseline="0" dirty="0" err="1" smtClean="0">
                <a:solidFill>
                  <a:schemeClr val="tx1"/>
                </a:solidFill>
                <a:latin typeface="+mn-lt"/>
                <a:ea typeface="+mn-ea"/>
                <a:cs typeface="+mn-cs"/>
              </a:rPr>
              <a:t>biomethane</a:t>
            </a:r>
            <a:r>
              <a:rPr lang="en-GB" sz="1200" b="0" i="0" u="none" strike="noStrike" kern="1200" baseline="0" dirty="0" smtClean="0">
                <a:solidFill>
                  <a:schemeClr val="tx1"/>
                </a:solidFill>
                <a:latin typeface="+mn-lt"/>
                <a:ea typeface="+mn-ea"/>
                <a:cs typeface="+mn-cs"/>
              </a:rPr>
              <a:t> and combined heat and power (CHP).</a:t>
            </a:r>
          </a:p>
          <a:p>
            <a:pPr algn="just"/>
            <a:endParaRPr lang="en-GB" sz="1200" b="0" i="0" u="none" strike="noStrike" kern="1200" baseline="0" dirty="0" smtClean="0">
              <a:solidFill>
                <a:schemeClr val="tx1"/>
              </a:solidFill>
              <a:latin typeface="+mn-lt"/>
              <a:ea typeface="+mn-ea"/>
              <a:cs typeface="+mn-cs"/>
            </a:endParaRPr>
          </a:p>
          <a:p>
            <a:pPr algn="just"/>
            <a:r>
              <a:rPr lang="en-GB" sz="1200" b="0" i="0" u="sng" strike="noStrike" kern="1200" baseline="0" dirty="0" smtClean="0">
                <a:solidFill>
                  <a:schemeClr val="tx1"/>
                </a:solidFill>
                <a:latin typeface="+mn-lt"/>
                <a:ea typeface="+mn-ea"/>
                <a:cs typeface="+mn-cs"/>
              </a:rPr>
              <a:t>Benefits for the company</a:t>
            </a:r>
            <a:r>
              <a:rPr lang="en-GB" sz="1200" b="0" i="0" u="none" strike="noStrike" kern="1200" baseline="0" dirty="0" smtClean="0">
                <a:solidFill>
                  <a:schemeClr val="tx1"/>
                </a:solidFill>
                <a:latin typeface="+mn-lt"/>
                <a:ea typeface="+mn-ea"/>
                <a:cs typeface="+mn-cs"/>
              </a:rPr>
              <a:t>: seaweed residues are currently a waste product of the company, and they have now become a resource.</a:t>
            </a:r>
            <a:endParaRPr lang="en-GB" dirty="0" smtClean="0"/>
          </a:p>
          <a:p>
            <a:endParaRPr lang="en-GB" dirty="0"/>
          </a:p>
        </p:txBody>
      </p:sp>
      <p:sp>
        <p:nvSpPr>
          <p:cNvPr id="4" name="Slide Number Placeholder 3"/>
          <p:cNvSpPr>
            <a:spLocks noGrp="1"/>
          </p:cNvSpPr>
          <p:nvPr>
            <p:ph type="sldNum" sz="quarter" idx="10"/>
          </p:nvPr>
        </p:nvSpPr>
        <p:spPr/>
        <p:txBody>
          <a:bodyPr/>
          <a:lstStyle/>
          <a:p>
            <a:fld id="{10815AFE-2E45-4B77-BA4D-58A28528CAB1}" type="slidenum">
              <a:rPr lang="en-GB" smtClean="0"/>
              <a:t>5</a:t>
            </a:fld>
            <a:endParaRPr lang="en-GB"/>
          </a:p>
        </p:txBody>
      </p:sp>
    </p:spTree>
    <p:extLst>
      <p:ext uri="{BB962C8B-B14F-4D97-AF65-F5344CB8AC3E}">
        <p14:creationId xmlns:p14="http://schemas.microsoft.com/office/powerpoint/2010/main" val="405129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http://www.ask-force.org/web/Delft-Seaweeds/Kraan-Mass-Cultivation-Macroalgae-2010.pdf</a:t>
            </a:r>
            <a:endParaRPr lang="en-GB" dirty="0"/>
          </a:p>
        </p:txBody>
      </p:sp>
      <p:sp>
        <p:nvSpPr>
          <p:cNvPr id="4" name="Slide Number Placeholder 3"/>
          <p:cNvSpPr>
            <a:spLocks noGrp="1"/>
          </p:cNvSpPr>
          <p:nvPr>
            <p:ph type="sldNum" sz="quarter" idx="10"/>
          </p:nvPr>
        </p:nvSpPr>
        <p:spPr/>
        <p:txBody>
          <a:bodyPr/>
          <a:lstStyle/>
          <a:p>
            <a:fld id="{10815AFE-2E45-4B77-BA4D-58A28528CAB1}" type="slidenum">
              <a:rPr lang="en-GB" smtClean="0"/>
              <a:t>6</a:t>
            </a:fld>
            <a:endParaRPr lang="en-GB"/>
          </a:p>
        </p:txBody>
      </p:sp>
    </p:spTree>
    <p:extLst>
      <p:ext uri="{BB962C8B-B14F-4D97-AF65-F5344CB8AC3E}">
        <p14:creationId xmlns:p14="http://schemas.microsoft.com/office/powerpoint/2010/main" val="11429668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smtClean="0"/>
              <a:t>Methodologies:</a:t>
            </a:r>
          </a:p>
          <a:p>
            <a:pPr marL="171450" indent="-171450">
              <a:buFontTx/>
              <a:buChar char="-"/>
            </a:pPr>
            <a:r>
              <a:rPr lang="en-IE" baseline="0" dirty="0" smtClean="0"/>
              <a:t>file:///C:/Users/Silvia/Downloads/Boonstra_MA.pdf : </a:t>
            </a:r>
          </a:p>
          <a:p>
            <a:pPr marL="171450" indent="-171450">
              <a:buFontTx/>
              <a:buChar char="-"/>
            </a:pPr>
            <a:r>
              <a:rPr lang="en-IE" dirty="0" smtClean="0"/>
              <a:t>The biomass is crushed in small particles. Ethanol is added, in order to bleach the biomass (to avoid the production of coloured sodium alginate). A high recycling rate is assumed for the ethanol.  During acidification, a small amount of acid is added to the solution. This makes </a:t>
            </a:r>
            <a:r>
              <a:rPr lang="en-IE" dirty="0" err="1" smtClean="0"/>
              <a:t>alginic</a:t>
            </a:r>
            <a:r>
              <a:rPr lang="en-IE" dirty="0" smtClean="0"/>
              <a:t> acid to be formed, which is insoluble to water.  Subsequently, sodium carbonate is added for the extraction step, which solubilizes the alginates with the sodium </a:t>
            </a:r>
            <a:r>
              <a:rPr lang="en-IE" dirty="0" err="1" smtClean="0"/>
              <a:t>cations</a:t>
            </a:r>
            <a:r>
              <a:rPr lang="en-IE" dirty="0" smtClean="0"/>
              <a:t> in the solution.  This process takes 3 hours. By making use of filtration (without (A) or with (B) cellulose), the sodium alginate is recovered from the aqueous solution.  Again, </a:t>
            </a:r>
            <a:r>
              <a:rPr lang="en-IE" dirty="0" err="1" smtClean="0"/>
              <a:t>HCl</a:t>
            </a:r>
            <a:r>
              <a:rPr lang="en-IE" dirty="0" smtClean="0"/>
              <a:t> is added to the solution to promote the formation of a gel of precipitated </a:t>
            </a:r>
            <a:r>
              <a:rPr lang="en-IE" dirty="0" err="1" smtClean="0"/>
              <a:t>alginic</a:t>
            </a:r>
            <a:r>
              <a:rPr lang="en-IE" dirty="0" smtClean="0"/>
              <a:t> acid.  Finally a smaller amount of sodium carbonate is added to the gel to form sodium alginate. The drying occurred by a convective dryer. </a:t>
            </a:r>
          </a:p>
        </p:txBody>
      </p:sp>
      <p:sp>
        <p:nvSpPr>
          <p:cNvPr id="4" name="Slide Number Placeholder 3"/>
          <p:cNvSpPr>
            <a:spLocks noGrp="1"/>
          </p:cNvSpPr>
          <p:nvPr>
            <p:ph type="sldNum" sz="quarter" idx="10"/>
          </p:nvPr>
        </p:nvSpPr>
        <p:spPr/>
        <p:txBody>
          <a:bodyPr/>
          <a:lstStyle/>
          <a:p>
            <a:fld id="{10815AFE-2E45-4B77-BA4D-58A28528CAB1}" type="slidenum">
              <a:rPr lang="en-GB" smtClean="0"/>
              <a:t>7</a:t>
            </a:fld>
            <a:endParaRPr lang="en-GB"/>
          </a:p>
        </p:txBody>
      </p:sp>
    </p:spTree>
    <p:extLst>
      <p:ext uri="{BB962C8B-B14F-4D97-AF65-F5344CB8AC3E}">
        <p14:creationId xmlns:p14="http://schemas.microsoft.com/office/powerpoint/2010/main" val="758066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1D8BD707-D9CF-40AE-B4C6-C98DA3205C09}" type="datetimeFigureOut">
              <a:rPr lang="en-US" smtClean="0"/>
              <a:pPr/>
              <a:t>8/26/2015</a:t>
            </a:fld>
            <a:endParaRPr lang="en-U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US">
              <a:solidFill>
                <a:srgbClr val="94C600"/>
              </a:solidFill>
            </a:endParaRPr>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B6F15528-21DE-4FAA-801E-634DDDAF4B2B}" type="slidenum">
              <a:rPr lang="en-US" smtClean="0">
                <a:solidFill>
                  <a:srgbClr val="94C600"/>
                </a:solidFill>
              </a:rPr>
              <a:pPr/>
              <a:t>‹#›</a:t>
            </a:fld>
            <a:endParaRPr lang="en-US">
              <a:solidFill>
                <a:srgbClr val="94C600"/>
              </a:solidFill>
            </a:endParaRPr>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323985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8/26/2015</a:t>
            </a:fld>
            <a:endParaRPr lang="en-US"/>
          </a:p>
        </p:txBody>
      </p:sp>
      <p:sp>
        <p:nvSpPr>
          <p:cNvPr id="5" name="Footer Placeholder 4"/>
          <p:cNvSpPr>
            <a:spLocks noGrp="1"/>
          </p:cNvSpPr>
          <p:nvPr>
            <p:ph type="ftr" sz="quarter" idx="11"/>
          </p:nvPr>
        </p:nvSpPr>
        <p:spPr/>
        <p:txBody>
          <a:bodyPr/>
          <a:lstStyle/>
          <a:p>
            <a:endParaRPr lang="en-US">
              <a:solidFill>
                <a:srgbClr val="94C600"/>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57143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8/26/2015</a:t>
            </a:fld>
            <a:endParaRPr lang="en-US"/>
          </a:p>
        </p:txBody>
      </p:sp>
      <p:sp>
        <p:nvSpPr>
          <p:cNvPr id="5" name="Footer Placeholder 4"/>
          <p:cNvSpPr>
            <a:spLocks noGrp="1"/>
          </p:cNvSpPr>
          <p:nvPr>
            <p:ph type="ftr" sz="quarter" idx="11"/>
          </p:nvPr>
        </p:nvSpPr>
        <p:spPr/>
        <p:txBody>
          <a:bodyPr/>
          <a:lstStyle/>
          <a:p>
            <a:endParaRPr lang="en-US">
              <a:solidFill>
                <a:srgbClr val="94C600"/>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27622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8/26/2015</a:t>
            </a:fld>
            <a:endParaRPr lang="en-US"/>
          </a:p>
        </p:txBody>
      </p:sp>
      <p:sp>
        <p:nvSpPr>
          <p:cNvPr id="6" name="Footer Placeholder 5"/>
          <p:cNvSpPr>
            <a:spLocks noGrp="1"/>
          </p:cNvSpPr>
          <p:nvPr>
            <p:ph type="ftr" sz="quarter" idx="11"/>
          </p:nvPr>
        </p:nvSpPr>
        <p:spPr/>
        <p:txBody>
          <a:bodyPr/>
          <a:lstStyle/>
          <a:p>
            <a:endParaRPr lang="en-US">
              <a:solidFill>
                <a:srgbClr val="94C600"/>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95632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8/26/2015</a:t>
            </a:fld>
            <a:endParaRPr lang="en-US"/>
          </a:p>
        </p:txBody>
      </p:sp>
      <p:sp>
        <p:nvSpPr>
          <p:cNvPr id="8" name="Footer Placeholder 7"/>
          <p:cNvSpPr>
            <a:spLocks noGrp="1"/>
          </p:cNvSpPr>
          <p:nvPr>
            <p:ph type="ftr" sz="quarter" idx="11"/>
          </p:nvPr>
        </p:nvSpPr>
        <p:spPr/>
        <p:txBody>
          <a:bodyPr/>
          <a:lstStyle/>
          <a:p>
            <a:endParaRPr lang="en-US">
              <a:solidFill>
                <a:srgbClr val="94C600"/>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44774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8/26/2015</a:t>
            </a:fld>
            <a:endParaRPr lang="en-US"/>
          </a:p>
        </p:txBody>
      </p:sp>
      <p:sp>
        <p:nvSpPr>
          <p:cNvPr id="4" name="Footer Placeholder 3"/>
          <p:cNvSpPr>
            <a:spLocks noGrp="1"/>
          </p:cNvSpPr>
          <p:nvPr>
            <p:ph type="ftr" sz="quarter" idx="11"/>
          </p:nvPr>
        </p:nvSpPr>
        <p:spPr/>
        <p:txBody>
          <a:bodyPr/>
          <a:lstStyle/>
          <a:p>
            <a:endParaRPr lang="en-US">
              <a:solidFill>
                <a:srgbClr val="94C600"/>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5507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8/26/2015</a:t>
            </a:fld>
            <a:endParaRPr lang="en-US"/>
          </a:p>
        </p:txBody>
      </p:sp>
      <p:sp>
        <p:nvSpPr>
          <p:cNvPr id="3" name="Footer Placeholder 2"/>
          <p:cNvSpPr>
            <a:spLocks noGrp="1"/>
          </p:cNvSpPr>
          <p:nvPr>
            <p:ph type="ftr" sz="quarter" idx="11"/>
          </p:nvPr>
        </p:nvSpPr>
        <p:spPr/>
        <p:txBody>
          <a:bodyPr/>
          <a:lstStyle/>
          <a:p>
            <a:endParaRPr lang="en-US">
              <a:solidFill>
                <a:srgbClr val="94C600"/>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21747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Date Placeholder 4"/>
          <p:cNvSpPr>
            <a:spLocks noGrp="1"/>
          </p:cNvSpPr>
          <p:nvPr>
            <p:ph type="dt" sz="half" idx="10"/>
          </p:nvPr>
        </p:nvSpPr>
        <p:spPr/>
        <p:txBody>
          <a:bodyPr/>
          <a:lstStyle/>
          <a:p>
            <a:fld id="{1D8BD707-D9CF-40AE-B4C6-C98DA3205C09}" type="datetimeFigureOut">
              <a:rPr lang="en-US" smtClean="0"/>
              <a:pPr/>
              <a:t>8/26/2015</a:t>
            </a:fld>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a:solidFill>
                <a:srgbClr val="94C600"/>
              </a:solidFill>
            </a:endParaRPr>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43616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8/26/2015</a:t>
            </a:fld>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a:solidFill>
                <a:srgbClr val="94C600"/>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48135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8/26/2015</a:t>
            </a:fld>
            <a:endParaRPr lang="en-US"/>
          </a:p>
        </p:txBody>
      </p:sp>
      <p:sp>
        <p:nvSpPr>
          <p:cNvPr id="5" name="Footer Placeholder 4"/>
          <p:cNvSpPr>
            <a:spLocks noGrp="1"/>
          </p:cNvSpPr>
          <p:nvPr>
            <p:ph type="ftr" sz="quarter" idx="11"/>
          </p:nvPr>
        </p:nvSpPr>
        <p:spPr/>
        <p:txBody>
          <a:bodyPr/>
          <a:lstStyle/>
          <a:p>
            <a:endParaRPr lang="en-US">
              <a:solidFill>
                <a:srgbClr val="94C600"/>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89937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8/26/2015</a:t>
            </a:fld>
            <a:endParaRPr lang="en-US"/>
          </a:p>
        </p:txBody>
      </p:sp>
      <p:sp>
        <p:nvSpPr>
          <p:cNvPr id="5" name="Footer Placeholder 4"/>
          <p:cNvSpPr>
            <a:spLocks noGrp="1"/>
          </p:cNvSpPr>
          <p:nvPr>
            <p:ph type="ftr" sz="quarter" idx="11"/>
          </p:nvPr>
        </p:nvSpPr>
        <p:spPr/>
        <p:txBody>
          <a:bodyPr/>
          <a:lstStyle/>
          <a:p>
            <a:endParaRPr lang="en-US">
              <a:solidFill>
                <a:srgbClr val="94C600"/>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63379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1D8BD707-D9CF-40AE-B4C6-C98DA3205C09}" type="datetimeFigureOut">
              <a:rPr lang="en-US" smtClean="0"/>
              <a:pPr/>
              <a:t>8/26/2015</a:t>
            </a:fld>
            <a:endParaRPr lang="en-U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US">
              <a:solidFill>
                <a:srgbClr val="94C600"/>
              </a:solidFill>
            </a:endParaRPr>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0619192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1.xml"/><Relationship Id="rId11" Type="http://schemas.openxmlformats.org/officeDocument/2006/relationships/image" Target="../media/image7.png"/><Relationship Id="rId5" Type="http://schemas.openxmlformats.org/officeDocument/2006/relationships/diagramQuickStyle" Target="../diagrams/quickStyle1.xml"/><Relationship Id="rId10" Type="http://schemas.openxmlformats.org/officeDocument/2006/relationships/image" Target="../media/image6.png"/><Relationship Id="rId4" Type="http://schemas.openxmlformats.org/officeDocument/2006/relationships/diagramLayout" Target="../diagrams/layout1.xml"/><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10.jpeg"/><Relationship Id="rId4" Type="http://schemas.openxmlformats.org/officeDocument/2006/relationships/hyperlink" Target="http://www.google.ie/url?sa=i&amp;source=images&amp;cd=&amp;cad=rja&amp;docid=wF0zO8AsxXr3MM&amp;tbnid=ABqnQujCh-TJfM:&amp;ved=0CAgQjRwwAA&amp;url=http://commons.wikimedia.org/wiki/File:Seaweed_on_the_beach_-_geograph.org.uk_-_531521.jpg&amp;ei=1e_KUbqJKq3A7AaV34GQBQ&amp;psig=AFQjCNEZx2uq3bGelDT0K_j6IOWD7IgrGQ&amp;ust=1372340565768961"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hyperlink" Target="http://www.sciencedirect.com/science/article/pii/S0956053X13002948#b0055" TargetMode="Externa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3" name="Title 2"/>
          <p:cNvSpPr>
            <a:spLocks noGrp="1"/>
          </p:cNvSpPr>
          <p:nvPr>
            <p:ph type="ctrTitle"/>
          </p:nvPr>
        </p:nvSpPr>
        <p:spPr>
          <a:xfrm>
            <a:off x="4659313" y="2514600"/>
            <a:ext cx="3479689" cy="1702160"/>
          </a:xfrm>
        </p:spPr>
        <p:txBody>
          <a:bodyPr>
            <a:normAutofit/>
          </a:bodyPr>
          <a:lstStyle/>
          <a:p>
            <a:pPr algn="ctr"/>
            <a:r>
              <a:rPr lang="en-GB" sz="2000" dirty="0" smtClean="0">
                <a:effectLst>
                  <a:outerShdw blurRad="38100" dist="38100" dir="2700000" algn="tl">
                    <a:srgbClr val="000000">
                      <a:alpha val="43137"/>
                    </a:srgbClr>
                  </a:outerShdw>
                </a:effectLst>
              </a:rPr>
              <a:t>‘</a:t>
            </a:r>
            <a:r>
              <a:rPr lang="en-IE" sz="2000" dirty="0" smtClean="0">
                <a:effectLst>
                  <a:outerShdw blurRad="38100" dist="38100" dir="2700000" algn="tl">
                    <a:srgbClr val="000000">
                      <a:alpha val="43137"/>
                    </a:srgbClr>
                  </a:outerShdw>
                </a:effectLst>
              </a:rPr>
              <a:t>Biochemical </a:t>
            </a:r>
            <a:r>
              <a:rPr lang="en-IE" sz="2000" dirty="0">
                <a:effectLst>
                  <a:outerShdw blurRad="38100" dist="38100" dir="2700000" algn="tl">
                    <a:srgbClr val="000000">
                      <a:alpha val="43137"/>
                    </a:srgbClr>
                  </a:outerShdw>
                </a:effectLst>
              </a:rPr>
              <a:t>methane potential of </a:t>
            </a:r>
            <a:r>
              <a:rPr lang="en-IE" sz="2000" i="1" dirty="0" err="1">
                <a:effectLst>
                  <a:outerShdw blurRad="38100" dist="38100" dir="2700000" algn="tl">
                    <a:srgbClr val="000000">
                      <a:alpha val="43137"/>
                    </a:srgbClr>
                  </a:outerShdw>
                </a:effectLst>
              </a:rPr>
              <a:t>Ulva</a:t>
            </a:r>
            <a:r>
              <a:rPr lang="en-IE" sz="2000" dirty="0">
                <a:effectLst>
                  <a:outerShdw blurRad="38100" dist="38100" dir="2700000" algn="tl">
                    <a:srgbClr val="000000">
                      <a:alpha val="43137"/>
                    </a:srgbClr>
                  </a:outerShdw>
                </a:effectLst>
              </a:rPr>
              <a:t> spp. seaweed </a:t>
            </a:r>
            <a:r>
              <a:rPr lang="en-IE" sz="2000" dirty="0" err="1">
                <a:effectLst>
                  <a:outerShdw blurRad="38100" dist="38100" dir="2700000" algn="tl">
                    <a:srgbClr val="000000">
                      <a:alpha val="43137"/>
                    </a:srgbClr>
                  </a:outerShdw>
                </a:effectLst>
              </a:rPr>
              <a:t>biorefinery</a:t>
            </a:r>
            <a:r>
              <a:rPr lang="en-IE" sz="2000" dirty="0">
                <a:effectLst>
                  <a:outerShdw blurRad="38100" dist="38100" dir="2700000" algn="tl">
                    <a:srgbClr val="000000">
                      <a:alpha val="43137"/>
                    </a:srgbClr>
                  </a:outerShdw>
                </a:effectLst>
              </a:rPr>
              <a:t> residues.</a:t>
            </a:r>
            <a:r>
              <a:rPr lang="en-GB" sz="2000" dirty="0" smtClean="0">
                <a:effectLst>
                  <a:outerShdw blurRad="38100" dist="38100" dir="2700000" algn="tl">
                    <a:srgbClr val="000000">
                      <a:alpha val="43137"/>
                    </a:srgbClr>
                  </a:outerShdw>
                </a:effectLst>
              </a:rPr>
              <a:t>’</a:t>
            </a:r>
            <a:endParaRPr lang="en-GB" sz="2000" dirty="0">
              <a:effectLst>
                <a:outerShdw blurRad="38100" dist="38100" dir="2700000" algn="tl">
                  <a:srgbClr val="000000">
                    <a:alpha val="43137"/>
                  </a:srgbClr>
                </a:outerShdw>
              </a:effectLst>
            </a:endParaRPr>
          </a:p>
        </p:txBody>
      </p:sp>
      <p:sp>
        <p:nvSpPr>
          <p:cNvPr id="6" name="TextBox 5"/>
          <p:cNvSpPr txBox="1"/>
          <p:nvPr/>
        </p:nvSpPr>
        <p:spPr>
          <a:xfrm>
            <a:off x="4710002" y="68272"/>
            <a:ext cx="3429000" cy="1200329"/>
          </a:xfrm>
          <a:prstGeom prst="rect">
            <a:avLst/>
          </a:prstGeom>
          <a:noFill/>
        </p:spPr>
        <p:txBody>
          <a:bodyPr wrap="square" rtlCol="0">
            <a:spAutoFit/>
          </a:bodyPr>
          <a:lstStyle/>
          <a:p>
            <a:pPr algn="ctr"/>
            <a:r>
              <a:rPr lang="en-IE" sz="2800" b="1" dirty="0" smtClean="0">
                <a:solidFill>
                  <a:prstClr val="white"/>
                </a:solidFill>
                <a:effectLst>
                  <a:outerShdw blurRad="38100" dist="38100" dir="2700000" algn="tl">
                    <a:srgbClr val="000000">
                      <a:alpha val="43137"/>
                    </a:srgbClr>
                  </a:outerShdw>
                </a:effectLst>
              </a:rPr>
              <a:t>Dr Silvia Tedesco</a:t>
            </a:r>
          </a:p>
          <a:p>
            <a:pPr algn="ctr"/>
            <a:endParaRPr lang="en-IE" sz="1200" b="1" dirty="0" smtClean="0">
              <a:solidFill>
                <a:prstClr val="white"/>
              </a:solidFill>
              <a:effectLst>
                <a:outerShdw blurRad="38100" dist="38100" dir="2700000" algn="tl">
                  <a:srgbClr val="000000">
                    <a:alpha val="43137"/>
                  </a:srgbClr>
                </a:outerShdw>
              </a:effectLst>
            </a:endParaRPr>
          </a:p>
          <a:p>
            <a:pPr algn="ctr"/>
            <a:r>
              <a:rPr lang="en-IE" sz="1600" b="1" dirty="0" smtClean="0">
                <a:solidFill>
                  <a:prstClr val="white"/>
                </a:solidFill>
                <a:effectLst>
                  <a:outerShdw blurRad="38100" dist="38100" dir="2700000" algn="tl">
                    <a:srgbClr val="000000">
                      <a:alpha val="43137"/>
                    </a:srgbClr>
                  </a:outerShdw>
                </a:effectLst>
              </a:rPr>
              <a:t>Lecturer and Researcher</a:t>
            </a:r>
          </a:p>
          <a:p>
            <a:pPr algn="ctr"/>
            <a:r>
              <a:rPr lang="en-IE" sz="1600" b="1" dirty="0" smtClean="0">
                <a:solidFill>
                  <a:prstClr val="white"/>
                </a:solidFill>
                <a:effectLst>
                  <a:outerShdw blurRad="38100" dist="38100" dir="2700000" algn="tl">
                    <a:srgbClr val="000000">
                      <a:alpha val="43137"/>
                    </a:srgbClr>
                  </a:outerShdw>
                </a:effectLst>
              </a:rPr>
              <a:t>Dublin City University</a:t>
            </a:r>
            <a:endParaRPr lang="en-IE" sz="1600" dirty="0">
              <a:solidFill>
                <a:prstClr val="white"/>
              </a:solidFill>
              <a:effectLst>
                <a:outerShdw blurRad="38100" dist="38100" dir="2700000" algn="tl">
                  <a:srgbClr val="000000">
                    <a:alpha val="43137"/>
                  </a:srgbClr>
                </a:outerShdw>
              </a:effectLst>
            </a:endParaRPr>
          </a:p>
        </p:txBody>
      </p:sp>
      <p:pic>
        <p:nvPicPr>
          <p:cNvPr id="1126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9313" y="1463675"/>
            <a:ext cx="3494087"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0002" y="4824783"/>
            <a:ext cx="3205163" cy="1323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46296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6208" y="609600"/>
            <a:ext cx="8229162" cy="621268"/>
          </a:xfrm>
        </p:spPr>
        <p:txBody>
          <a:bodyPr>
            <a:normAutofit/>
          </a:bodyPr>
          <a:lstStyle/>
          <a:p>
            <a:r>
              <a:rPr lang="en-IE" sz="2400" b="1" dirty="0" smtClean="0"/>
              <a:t>Towards Third Generation Feedstock for biofuels</a:t>
            </a:r>
            <a:endParaRPr lang="en-IE" sz="2400" b="1" dirty="0"/>
          </a:p>
        </p:txBody>
      </p:sp>
      <p:sp>
        <p:nvSpPr>
          <p:cNvPr id="3" name="TextBox 2"/>
          <p:cNvSpPr txBox="1"/>
          <p:nvPr/>
        </p:nvSpPr>
        <p:spPr>
          <a:xfrm>
            <a:off x="4705350" y="128111"/>
            <a:ext cx="3429000" cy="369332"/>
          </a:xfrm>
          <a:prstGeom prst="rect">
            <a:avLst/>
          </a:prstGeom>
          <a:noFill/>
        </p:spPr>
        <p:txBody>
          <a:bodyPr wrap="square" rtlCol="0">
            <a:spAutoFit/>
          </a:bodyPr>
          <a:lstStyle/>
          <a:p>
            <a:pPr algn="ctr"/>
            <a:r>
              <a:rPr lang="en-IE" b="1" dirty="0" smtClean="0">
                <a:solidFill>
                  <a:schemeClr val="bg1"/>
                </a:solidFill>
              </a:rPr>
              <a:t>Introduction</a:t>
            </a:r>
            <a:endParaRPr lang="en-IE" dirty="0">
              <a:solidFill>
                <a:schemeClr val="bg1"/>
              </a:solidFill>
            </a:endParaRPr>
          </a:p>
        </p:txBody>
      </p:sp>
      <p:grpSp>
        <p:nvGrpSpPr>
          <p:cNvPr id="7" name="Gruppo 6"/>
          <p:cNvGrpSpPr/>
          <p:nvPr/>
        </p:nvGrpSpPr>
        <p:grpSpPr>
          <a:xfrm>
            <a:off x="921492" y="1524000"/>
            <a:ext cx="7551557" cy="4410021"/>
            <a:chOff x="1421219" y="482600"/>
            <a:chExt cx="7551557" cy="4410021"/>
          </a:xfrm>
        </p:grpSpPr>
        <p:graphicFrame>
          <p:nvGraphicFramePr>
            <p:cNvPr id="5" name="Diagramma 4"/>
            <p:cNvGraphicFramePr/>
            <p:nvPr>
              <p:extLst>
                <p:ext uri="{D42A27DB-BD31-4B8C-83A1-F6EECF244321}">
                  <p14:modId xmlns:p14="http://schemas.microsoft.com/office/powerpoint/2010/main" val="2539575372"/>
                </p:ext>
              </p:extLst>
            </p:nvPr>
          </p:nvGraphicFramePr>
          <p:xfrm>
            <a:off x="1905000" y="609600"/>
            <a:ext cx="5943600" cy="391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7" name="Picture 3"/>
            <p:cNvPicPr>
              <a:picLocks noChangeAspect="1" noChangeArrowheads="1"/>
            </p:cNvPicPr>
            <p:nvPr/>
          </p:nvPicPr>
          <p:blipFill rotWithShape="1">
            <a:blip r:embed="rId8">
              <a:extLst>
                <a:ext uri="{28A0092B-C50C-407E-A947-70E740481C1C}">
                  <a14:useLocalDpi xmlns:a14="http://schemas.microsoft.com/office/drawing/2010/main" val="0"/>
                </a:ext>
              </a:extLst>
            </a:blip>
            <a:srcRect b="7392"/>
            <a:stretch/>
          </p:blipFill>
          <p:spPr bwMode="auto">
            <a:xfrm>
              <a:off x="1421219" y="2895601"/>
              <a:ext cx="1895475" cy="1070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2823554"/>
              <a:ext cx="1714500" cy="1214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281527" y="482600"/>
              <a:ext cx="1645084" cy="119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327692" y="3683000"/>
              <a:ext cx="1645084" cy="1209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12290"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63589" y="5715000"/>
            <a:ext cx="1111345" cy="753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148998" y="5110987"/>
            <a:ext cx="1828800" cy="369332"/>
          </a:xfrm>
          <a:prstGeom prst="rect">
            <a:avLst/>
          </a:prstGeom>
          <a:noFill/>
        </p:spPr>
        <p:txBody>
          <a:bodyPr wrap="square" rtlCol="0">
            <a:spAutoFit/>
          </a:bodyPr>
          <a:lstStyle/>
          <a:p>
            <a:r>
              <a:rPr lang="en-US" dirty="0" smtClean="0"/>
              <a:t>Food vs fuel</a:t>
            </a:r>
            <a:endParaRPr lang="en-US" sz="1800" kern="1200" dirty="0">
              <a:solidFill>
                <a:schemeClr val="tx1"/>
              </a:solidFill>
              <a:latin typeface="+mn-lt"/>
              <a:ea typeface="+mn-ea"/>
              <a:cs typeface="+mn-cs"/>
            </a:endParaRPr>
          </a:p>
        </p:txBody>
      </p:sp>
      <p:sp>
        <p:nvSpPr>
          <p:cNvPr id="12" name="TextBox 11"/>
          <p:cNvSpPr txBox="1"/>
          <p:nvPr/>
        </p:nvSpPr>
        <p:spPr>
          <a:xfrm>
            <a:off x="3297469" y="5110987"/>
            <a:ext cx="1828800" cy="646331"/>
          </a:xfrm>
          <a:prstGeom prst="rect">
            <a:avLst/>
          </a:prstGeom>
          <a:noFill/>
        </p:spPr>
        <p:txBody>
          <a:bodyPr wrap="square" rtlCol="0">
            <a:spAutoFit/>
          </a:bodyPr>
          <a:lstStyle/>
          <a:p>
            <a:r>
              <a:rPr lang="en-US" dirty="0" smtClean="0"/>
              <a:t>Arable land</a:t>
            </a:r>
          </a:p>
          <a:p>
            <a:r>
              <a:rPr lang="en-IE" sz="1800" kern="1200" dirty="0" smtClean="0">
                <a:solidFill>
                  <a:schemeClr val="tx1"/>
                </a:solidFill>
                <a:latin typeface="+mn-lt"/>
                <a:ea typeface="+mn-ea"/>
                <a:cs typeface="+mn-cs"/>
              </a:rPr>
              <a:t>Lignin </a:t>
            </a:r>
            <a:endParaRPr lang="en-US" sz="1800" kern="1200" dirty="0">
              <a:solidFill>
                <a:schemeClr val="tx1"/>
              </a:solidFill>
              <a:latin typeface="+mn-lt"/>
              <a:ea typeface="+mn-ea"/>
              <a:cs typeface="+mn-cs"/>
            </a:endParaRPr>
          </a:p>
        </p:txBody>
      </p:sp>
    </p:spTree>
    <p:extLst>
      <p:ext uri="{BB962C8B-B14F-4D97-AF65-F5344CB8AC3E}">
        <p14:creationId xmlns:p14="http://schemas.microsoft.com/office/powerpoint/2010/main" val="2416772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4705350" y="128111"/>
            <a:ext cx="3429000" cy="369332"/>
          </a:xfrm>
          <a:prstGeom prst="rect">
            <a:avLst/>
          </a:prstGeom>
          <a:noFill/>
        </p:spPr>
        <p:txBody>
          <a:bodyPr wrap="square" rtlCol="0">
            <a:spAutoFit/>
          </a:bodyPr>
          <a:lstStyle/>
          <a:p>
            <a:pPr algn="ctr"/>
            <a:r>
              <a:rPr lang="en-IE" b="1" dirty="0" smtClean="0">
                <a:solidFill>
                  <a:schemeClr val="bg1"/>
                </a:solidFill>
              </a:rPr>
              <a:t>Why Algae</a:t>
            </a:r>
            <a:endParaRPr lang="en-IE" dirty="0">
              <a:solidFill>
                <a:schemeClr val="bg1"/>
              </a:solidFill>
            </a:endParaRPr>
          </a:p>
        </p:txBody>
      </p:sp>
      <p:graphicFrame>
        <p:nvGraphicFramePr>
          <p:cNvPr id="9" name="Tabella 8"/>
          <p:cNvGraphicFramePr>
            <a:graphicFrameLocks noGrp="1"/>
          </p:cNvGraphicFramePr>
          <p:nvPr>
            <p:extLst/>
          </p:nvPr>
        </p:nvGraphicFramePr>
        <p:xfrm>
          <a:off x="1042988" y="3941127"/>
          <a:ext cx="6777037" cy="274320"/>
        </p:xfrm>
        <a:graphic>
          <a:graphicData uri="http://schemas.openxmlformats.org/drawingml/2006/table">
            <a:tbl>
              <a:tblPr firstRow="1" firstCol="1" bandRow="1"/>
              <a:tblGrid>
                <a:gridCol w="6777037"/>
              </a:tblGrid>
              <a:tr h="0">
                <a:tc>
                  <a:txBody>
                    <a:bodyPr/>
                    <a:lstStyle/>
                    <a:p>
                      <a:pPr algn="ctr">
                        <a:lnSpc>
                          <a:spcPct val="150000"/>
                        </a:lnSpc>
                        <a:spcBef>
                          <a:spcPts val="300"/>
                        </a:spcBef>
                        <a:spcAft>
                          <a:spcPts val="1200"/>
                        </a:spcAft>
                      </a:pPr>
                      <a:r>
                        <a:rPr lang="en-IE" sz="1200" dirty="0">
                          <a:effectLst/>
                          <a:latin typeface="Times New Roman"/>
                          <a:ea typeface="Times New Roman"/>
                        </a:rPr>
                        <a:t> </a:t>
                      </a:r>
                      <a:endParaRPr lang="en-US" sz="1200" dirty="0">
                        <a:effectLst/>
                        <a:latin typeface="Times New Roman"/>
                        <a:ea typeface="Calibri"/>
                      </a:endParaRPr>
                    </a:p>
                  </a:txBody>
                  <a:tcPr marL="68580" marR="68580" marT="0" marB="0" anchor="ctr">
                    <a:lnL>
                      <a:noFill/>
                    </a:lnL>
                    <a:lnR>
                      <a:noFill/>
                    </a:lnR>
                    <a:lnT>
                      <a:noFill/>
                    </a:lnT>
                    <a:lnB>
                      <a:noFill/>
                    </a:lnB>
                  </a:tcPr>
                </a:tc>
              </a:tr>
            </a:tbl>
          </a:graphicData>
        </a:graphic>
      </p:graphicFrame>
      <p:grpSp>
        <p:nvGrpSpPr>
          <p:cNvPr id="4" name="Group 3"/>
          <p:cNvGrpSpPr/>
          <p:nvPr/>
        </p:nvGrpSpPr>
        <p:grpSpPr>
          <a:xfrm>
            <a:off x="1143001" y="1219200"/>
            <a:ext cx="7086599" cy="4882516"/>
            <a:chOff x="1143001" y="1219200"/>
            <a:chExt cx="7086599" cy="4882516"/>
          </a:xfrm>
        </p:grpSpPr>
        <p:pic>
          <p:nvPicPr>
            <p:cNvPr id="2050" name="Picture 2" descr="http://www.google.ie/url?sa=i&amp;source=images&amp;cd=&amp;docid=N67ZYS2O6HUqNM&amp;tbnid=IFhbJoH1BUb-zM:&amp;ved=0CAUQjBwwAA&amp;url=http%3A%2F%2Fwww.eoearth.org%2Ffiles%2F194201_194300%2F194276%2Flake-erie-algae-bloom-regarded-worst-in-decades-nasa-reveals-phosphatefrmagrunoff.jpg&amp;ei=qa7BUfrTIYmJ7Aa1v4HoDQ&amp;psig=AFQjCNHVxfboDQNA8n1YtNL0fJSbVAaLeQ&amp;ust=137173405759603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1" y="1219200"/>
              <a:ext cx="4648200" cy="3294355"/>
            </a:xfrm>
            <a:prstGeom prst="rect">
              <a:avLst/>
            </a:prstGeom>
            <a:noFill/>
            <a:extLst>
              <a:ext uri="{909E8E84-426E-40DD-AFC4-6F175D3DCCD1}">
                <a14:hiddenFill xmlns:a14="http://schemas.microsoft.com/office/drawing/2010/main">
                  <a:solidFill>
                    <a:srgbClr val="FFFFFF"/>
                  </a:solidFill>
                </a14:hiddenFill>
              </a:ext>
            </a:extLst>
          </p:spPr>
        </p:pic>
        <p:pic>
          <p:nvPicPr>
            <p:cNvPr id="2111" name="Picture 63" descr="http://upload.wikimedia.org/wikipedia/commons/7/79/Seaweed_on_the_beach_-_geograph.org.uk_-_531521.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67200" y="3352800"/>
              <a:ext cx="3962400" cy="2748916"/>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3589" y="5715000"/>
            <a:ext cx="1111345" cy="753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2161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3589" y="5715000"/>
            <a:ext cx="1111345" cy="753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2"/>
          <p:cNvSpPr txBox="1"/>
          <p:nvPr/>
        </p:nvSpPr>
        <p:spPr>
          <a:xfrm>
            <a:off x="4343400" y="0"/>
            <a:ext cx="4038600" cy="646331"/>
          </a:xfrm>
          <a:prstGeom prst="rect">
            <a:avLst/>
          </a:prstGeom>
          <a:noFill/>
        </p:spPr>
        <p:txBody>
          <a:bodyPr wrap="square" rtlCol="0">
            <a:spAutoFit/>
          </a:bodyPr>
          <a:lstStyle/>
          <a:p>
            <a:pPr algn="ctr"/>
            <a:r>
              <a:rPr lang="en-IE" b="1" dirty="0" smtClean="0">
                <a:solidFill>
                  <a:schemeClr val="bg1"/>
                </a:solidFill>
              </a:rPr>
              <a:t>Eutrophication effects on Irish coastal waters</a:t>
            </a:r>
          </a:p>
        </p:txBody>
      </p:sp>
      <p:grpSp>
        <p:nvGrpSpPr>
          <p:cNvPr id="9" name="Group 8"/>
          <p:cNvGrpSpPr/>
          <p:nvPr/>
        </p:nvGrpSpPr>
        <p:grpSpPr>
          <a:xfrm>
            <a:off x="2286000" y="842682"/>
            <a:ext cx="4563035" cy="5490870"/>
            <a:chOff x="3913405" y="990600"/>
            <a:chExt cx="4468595" cy="5419152"/>
          </a:xfrm>
        </p:grpSpPr>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3405" y="990600"/>
              <a:ext cx="4468595" cy="50722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6147702" y="6040420"/>
              <a:ext cx="1321196" cy="369332"/>
            </a:xfrm>
            <a:prstGeom prst="rect">
              <a:avLst/>
            </a:prstGeom>
          </p:spPr>
          <p:txBody>
            <a:bodyPr wrap="none">
              <a:spAutoFit/>
            </a:bodyPr>
            <a:lstStyle/>
            <a:p>
              <a:r>
                <a:rPr lang="en-GB" dirty="0">
                  <a:hlinkClick r:id="rId5"/>
                </a:rPr>
                <a:t>EPA, 2010</a:t>
              </a:r>
              <a:r>
                <a:rPr lang="en-GB" dirty="0"/>
                <a:t> </a:t>
              </a:r>
              <a:endParaRPr lang="en-IE" dirty="0"/>
            </a:p>
          </p:txBody>
        </p:sp>
      </p:grpSp>
    </p:spTree>
    <p:extLst>
      <p:ext uri="{BB962C8B-B14F-4D97-AF65-F5344CB8AC3E}">
        <p14:creationId xmlns:p14="http://schemas.microsoft.com/office/powerpoint/2010/main" val="9466123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932829"/>
            <a:ext cx="3436284" cy="2731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8200" y="1234263"/>
            <a:ext cx="2627618" cy="1752600"/>
          </a:xfrm>
          <a:prstGeom prst="rect">
            <a:avLst/>
          </a:prstGeom>
          <a:noFill/>
          <a:ln w="38100">
            <a:solidFill>
              <a:schemeClr val="accent1"/>
            </a:solidFill>
            <a:miter lim="800000"/>
            <a:headEnd/>
            <a:tailEnd/>
          </a:ln>
          <a:extLst>
            <a:ext uri="{909E8E84-426E-40DD-AFC4-6F175D3DCCD1}">
              <a14:hiddenFill xmlns:a14="http://schemas.microsoft.com/office/drawing/2010/main">
                <a:solidFill>
                  <a:schemeClr val="accent1"/>
                </a:solidFill>
              </a14:hiddenFill>
            </a:ext>
          </a:extLst>
        </p:spPr>
      </p:pic>
      <p:pic>
        <p:nvPicPr>
          <p:cNvPr id="5" name="Picture 3" descr="C:\Users\Silvia\Desktop\Sponso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81600" y="5691830"/>
            <a:ext cx="3364784" cy="662630"/>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Arrow Connector 3"/>
          <p:cNvCxnSpPr>
            <a:stCxn id="1027" idx="3"/>
          </p:cNvCxnSpPr>
          <p:nvPr/>
        </p:nvCxnSpPr>
        <p:spPr>
          <a:xfrm>
            <a:off x="3465818" y="2110563"/>
            <a:ext cx="1334782"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751909" y="3886200"/>
            <a:ext cx="5427818" cy="1754326"/>
          </a:xfrm>
          <a:prstGeom prst="rect">
            <a:avLst/>
          </a:prstGeom>
        </p:spPr>
        <p:txBody>
          <a:bodyPr wrap="square">
            <a:spAutoFit/>
          </a:bodyPr>
          <a:lstStyle/>
          <a:p>
            <a:r>
              <a:rPr lang="en-GB" dirty="0" smtClean="0"/>
              <a:t>Integrated biomass conversion processes.</a:t>
            </a:r>
          </a:p>
          <a:p>
            <a:endParaRPr lang="en-GB" dirty="0" smtClean="0"/>
          </a:p>
          <a:p>
            <a:r>
              <a:rPr lang="en-GB" dirty="0" smtClean="0"/>
              <a:t>Anaerobic co-digestion for biogas production.</a:t>
            </a:r>
          </a:p>
          <a:p>
            <a:endParaRPr lang="en-GB" dirty="0" smtClean="0"/>
          </a:p>
          <a:p>
            <a:r>
              <a:rPr lang="en-GB" dirty="0" smtClean="0"/>
              <a:t>Combined heat and power (CHP), </a:t>
            </a:r>
            <a:r>
              <a:rPr lang="en-GB" dirty="0" err="1" smtClean="0"/>
              <a:t>Biomethane</a:t>
            </a:r>
            <a:r>
              <a:rPr lang="en-GB" dirty="0" smtClean="0"/>
              <a:t>.</a:t>
            </a:r>
            <a:endParaRPr lang="en-GB" dirty="0"/>
          </a:p>
        </p:txBody>
      </p:sp>
      <p:sp>
        <p:nvSpPr>
          <p:cNvPr id="8" name="TextBox 2"/>
          <p:cNvSpPr txBox="1"/>
          <p:nvPr/>
        </p:nvSpPr>
        <p:spPr>
          <a:xfrm>
            <a:off x="4343400" y="0"/>
            <a:ext cx="4038600" cy="646331"/>
          </a:xfrm>
          <a:prstGeom prst="rect">
            <a:avLst/>
          </a:prstGeom>
          <a:noFill/>
        </p:spPr>
        <p:txBody>
          <a:bodyPr wrap="square" rtlCol="0">
            <a:spAutoFit/>
          </a:bodyPr>
          <a:lstStyle/>
          <a:p>
            <a:pPr algn="ctr"/>
            <a:r>
              <a:rPr lang="en-IE" b="1" dirty="0" smtClean="0">
                <a:solidFill>
                  <a:schemeClr val="bg1"/>
                </a:solidFill>
              </a:rPr>
              <a:t>Current Research –</a:t>
            </a:r>
          </a:p>
          <a:p>
            <a:pPr algn="ctr"/>
            <a:r>
              <a:rPr lang="en-IE" b="1" dirty="0" smtClean="0">
                <a:solidFill>
                  <a:schemeClr val="bg1"/>
                </a:solidFill>
              </a:rPr>
              <a:t>Background</a:t>
            </a:r>
            <a:endParaRPr lang="en-IE" dirty="0">
              <a:solidFill>
                <a:schemeClr val="bg1"/>
              </a:solidFill>
            </a:endParaRPr>
          </a:p>
        </p:txBody>
      </p:sp>
      <p:grpSp>
        <p:nvGrpSpPr>
          <p:cNvPr id="6" name="Group 5"/>
          <p:cNvGrpSpPr/>
          <p:nvPr/>
        </p:nvGrpSpPr>
        <p:grpSpPr>
          <a:xfrm>
            <a:off x="1981200" y="152400"/>
            <a:ext cx="1752600" cy="1295400"/>
            <a:chOff x="2057400" y="2209800"/>
            <a:chExt cx="1752600" cy="1295400"/>
          </a:xfrm>
        </p:grpSpPr>
        <p:sp>
          <p:nvSpPr>
            <p:cNvPr id="3" name="Cloud Callout 2"/>
            <p:cNvSpPr/>
            <p:nvPr/>
          </p:nvSpPr>
          <p:spPr>
            <a:xfrm>
              <a:off x="2057400" y="2209800"/>
              <a:ext cx="1752600" cy="1295400"/>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8400" y="2465959"/>
              <a:ext cx="990600" cy="7830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3530557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000" t="49422" r="5117" b="17804"/>
          <a:stretch/>
        </p:blipFill>
        <p:spPr bwMode="auto">
          <a:xfrm>
            <a:off x="457200" y="4267200"/>
            <a:ext cx="8229600" cy="22505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4971" t="32585" r="8965" b="8966"/>
          <a:stretch/>
        </p:blipFill>
        <p:spPr bwMode="auto">
          <a:xfrm>
            <a:off x="1674934" y="990600"/>
            <a:ext cx="6276638" cy="30067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Ovale 8"/>
          <p:cNvSpPr/>
          <p:nvPr/>
        </p:nvSpPr>
        <p:spPr>
          <a:xfrm>
            <a:off x="1600200" y="1371600"/>
            <a:ext cx="1066800" cy="685800"/>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e 8"/>
          <p:cNvSpPr/>
          <p:nvPr/>
        </p:nvSpPr>
        <p:spPr>
          <a:xfrm>
            <a:off x="1674934" y="2615364"/>
            <a:ext cx="1144466" cy="432636"/>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3589" y="457200"/>
            <a:ext cx="1111345" cy="753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4419600" y="0"/>
            <a:ext cx="3962400" cy="523220"/>
          </a:xfrm>
          <a:prstGeom prst="rect">
            <a:avLst/>
          </a:prstGeom>
          <a:noFill/>
        </p:spPr>
        <p:txBody>
          <a:bodyPr wrap="square" rtlCol="0">
            <a:spAutoFit/>
          </a:bodyPr>
          <a:lstStyle/>
          <a:p>
            <a:pPr algn="ctr"/>
            <a:r>
              <a:rPr lang="en-IE" sz="1400" b="1" dirty="0" smtClean="0">
                <a:solidFill>
                  <a:schemeClr val="bg1"/>
                </a:solidFill>
              </a:rPr>
              <a:t>High-value by-products from ethanol production of seaweed</a:t>
            </a:r>
            <a:endParaRPr lang="en-IE" sz="1400" dirty="0">
              <a:solidFill>
                <a:schemeClr val="bg1"/>
              </a:solidFill>
            </a:endParaRPr>
          </a:p>
        </p:txBody>
      </p:sp>
    </p:spTree>
    <p:extLst>
      <p:ext uri="{BB962C8B-B14F-4D97-AF65-F5344CB8AC3E}">
        <p14:creationId xmlns:p14="http://schemas.microsoft.com/office/powerpoint/2010/main" val="3030649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a:grpSpLocks noChangeAspect="1"/>
          </p:cNvGrpSpPr>
          <p:nvPr/>
        </p:nvGrpSpPr>
        <p:grpSpPr>
          <a:xfrm>
            <a:off x="1676400" y="595730"/>
            <a:ext cx="1295400" cy="5728870"/>
            <a:chOff x="1089072" y="1577074"/>
            <a:chExt cx="839999" cy="3714872"/>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9072" y="1577074"/>
              <a:ext cx="839998" cy="6327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9072" y="2198237"/>
              <a:ext cx="839998" cy="6327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89072" y="2819400"/>
              <a:ext cx="839998" cy="6348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89072" y="3429000"/>
              <a:ext cx="839998" cy="6437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89072" y="4038600"/>
              <a:ext cx="839997" cy="6437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1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89073" y="4648200"/>
              <a:ext cx="839998" cy="6437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11" name="Group 10"/>
          <p:cNvGrpSpPr/>
          <p:nvPr/>
        </p:nvGrpSpPr>
        <p:grpSpPr>
          <a:xfrm>
            <a:off x="3276600" y="1324837"/>
            <a:ext cx="4040961" cy="4253661"/>
            <a:chOff x="4054056" y="1537539"/>
            <a:chExt cx="4040961" cy="4253661"/>
          </a:xfrm>
        </p:grpSpPr>
        <p:sp>
          <p:nvSpPr>
            <p:cNvPr id="2" name="Rectangle 1"/>
            <p:cNvSpPr/>
            <p:nvPr/>
          </p:nvSpPr>
          <p:spPr>
            <a:xfrm>
              <a:off x="6856766" y="4033090"/>
              <a:ext cx="1238251" cy="838200"/>
            </a:xfrm>
            <a:prstGeom prst="rect">
              <a:avLst/>
            </a:prstGeom>
            <a:solidFill>
              <a:srgbClr val="1B9A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Biogas</a:t>
              </a:r>
              <a:endParaRPr lang="en-GB" b="1" dirty="0"/>
            </a:p>
          </p:txBody>
        </p:sp>
        <p:cxnSp>
          <p:nvCxnSpPr>
            <p:cNvPr id="33" name="Straight Arrow Connector 32"/>
            <p:cNvCxnSpPr/>
            <p:nvPr/>
          </p:nvCxnSpPr>
          <p:spPr>
            <a:xfrm>
              <a:off x="6361466" y="3251987"/>
              <a:ext cx="5334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36" name="Rounded Rectangle 35"/>
            <p:cNvSpPr/>
            <p:nvPr/>
          </p:nvSpPr>
          <p:spPr>
            <a:xfrm>
              <a:off x="6894866" y="2805141"/>
              <a:ext cx="1162051" cy="84491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t>Extraction</a:t>
              </a:r>
            </a:p>
            <a:p>
              <a:pPr algn="ctr"/>
              <a:r>
                <a:rPr lang="en-GB" sz="1400" b="1" dirty="0" smtClean="0"/>
                <a:t>residues</a:t>
              </a:r>
              <a:endParaRPr lang="en-GB" sz="1400" b="1" dirty="0"/>
            </a:p>
          </p:txBody>
        </p:sp>
        <p:cxnSp>
          <p:nvCxnSpPr>
            <p:cNvPr id="37" name="Straight Arrow Connector 36"/>
            <p:cNvCxnSpPr>
              <a:stCxn id="36" idx="2"/>
            </p:cNvCxnSpPr>
            <p:nvPr/>
          </p:nvCxnSpPr>
          <p:spPr>
            <a:xfrm flipH="1">
              <a:off x="7475891" y="3650056"/>
              <a:ext cx="1" cy="383034"/>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4054056" y="1537539"/>
              <a:ext cx="2307408" cy="4253661"/>
              <a:chOff x="4054056" y="1537539"/>
              <a:chExt cx="2307408" cy="4253661"/>
            </a:xfrm>
          </p:grpSpPr>
          <p:cxnSp>
            <p:nvCxnSpPr>
              <p:cNvPr id="15" name="Straight Arrow Connector 14"/>
              <p:cNvCxnSpPr/>
              <p:nvPr/>
            </p:nvCxnSpPr>
            <p:spPr>
              <a:xfrm>
                <a:off x="4086224" y="2190178"/>
                <a:ext cx="5334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4114800" y="2928190"/>
                <a:ext cx="5334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26" name="Oval 25"/>
              <p:cNvSpPr/>
              <p:nvPr/>
            </p:nvSpPr>
            <p:spPr>
              <a:xfrm>
                <a:off x="4800600" y="1864090"/>
                <a:ext cx="1447800" cy="685800"/>
              </a:xfrm>
              <a:prstGeom prst="ellipse">
                <a:avLst/>
              </a:prstGeom>
              <a:solidFill>
                <a:srgbClr val="DDA3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t>Mannitol</a:t>
                </a:r>
                <a:endParaRPr lang="en-GB" sz="1400" b="1" dirty="0"/>
              </a:p>
            </p:txBody>
          </p:sp>
          <p:sp>
            <p:nvSpPr>
              <p:cNvPr id="27" name="Oval 26"/>
              <p:cNvSpPr/>
              <p:nvPr/>
            </p:nvSpPr>
            <p:spPr>
              <a:xfrm>
                <a:off x="4800599" y="2585290"/>
                <a:ext cx="1447801" cy="685800"/>
              </a:xfrm>
              <a:prstGeom prst="ellipse">
                <a:avLst/>
              </a:prstGeom>
              <a:solidFill>
                <a:srgbClr val="DDA3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err="1" smtClean="0"/>
                  <a:t>Laminarin</a:t>
                </a:r>
                <a:endParaRPr lang="en-GB" sz="1400" b="1" dirty="0"/>
              </a:p>
            </p:txBody>
          </p:sp>
          <p:cxnSp>
            <p:nvCxnSpPr>
              <p:cNvPr id="28" name="Straight Arrow Connector 27"/>
              <p:cNvCxnSpPr/>
              <p:nvPr/>
            </p:nvCxnSpPr>
            <p:spPr>
              <a:xfrm>
                <a:off x="4114800" y="3690190"/>
                <a:ext cx="5334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4800600" y="3347290"/>
                <a:ext cx="1447800" cy="685800"/>
              </a:xfrm>
              <a:prstGeom prst="ellipse">
                <a:avLst/>
              </a:prstGeom>
              <a:solidFill>
                <a:srgbClr val="DDA3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t>Alginate/</a:t>
                </a:r>
                <a:r>
                  <a:rPr lang="en-GB" sz="1400" b="1" dirty="0" err="1" smtClean="0"/>
                  <a:t>Ulvan</a:t>
                </a:r>
                <a:endParaRPr lang="en-GB" sz="1400" b="1" dirty="0"/>
              </a:p>
            </p:txBody>
          </p:sp>
          <p:sp>
            <p:nvSpPr>
              <p:cNvPr id="30" name="Rectangle 29"/>
              <p:cNvSpPr/>
              <p:nvPr/>
            </p:nvSpPr>
            <p:spPr>
              <a:xfrm>
                <a:off x="4351689" y="1537539"/>
                <a:ext cx="2009775" cy="4253661"/>
              </a:xfrm>
              <a:prstGeom prst="rect">
                <a:avLst/>
              </a:prstGeom>
              <a:ln w="28575">
                <a:tail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31" name="Straight Arrow Connector 30"/>
              <p:cNvCxnSpPr/>
              <p:nvPr/>
            </p:nvCxnSpPr>
            <p:spPr>
              <a:xfrm>
                <a:off x="4054056" y="4509340"/>
                <a:ext cx="5334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32" name="Oval 31"/>
              <p:cNvSpPr/>
              <p:nvPr/>
            </p:nvSpPr>
            <p:spPr>
              <a:xfrm>
                <a:off x="4876800" y="4166440"/>
                <a:ext cx="1447800" cy="685800"/>
              </a:xfrm>
              <a:prstGeom prst="ellipse">
                <a:avLst/>
              </a:prstGeom>
              <a:solidFill>
                <a:srgbClr val="DDA3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t>Proteins</a:t>
                </a:r>
                <a:endParaRPr lang="en-GB" sz="1400" b="1" dirty="0"/>
              </a:p>
            </p:txBody>
          </p:sp>
          <p:cxnSp>
            <p:nvCxnSpPr>
              <p:cNvPr id="43" name="Straight Arrow Connector 42"/>
              <p:cNvCxnSpPr/>
              <p:nvPr/>
            </p:nvCxnSpPr>
            <p:spPr>
              <a:xfrm>
                <a:off x="4081396" y="5347540"/>
                <a:ext cx="5334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44" name="Oval 43"/>
              <p:cNvSpPr/>
              <p:nvPr/>
            </p:nvSpPr>
            <p:spPr>
              <a:xfrm>
                <a:off x="4876800" y="5004640"/>
                <a:ext cx="1447800" cy="685800"/>
              </a:xfrm>
              <a:prstGeom prst="ellipse">
                <a:avLst/>
              </a:prstGeom>
              <a:solidFill>
                <a:srgbClr val="DDA3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err="1" smtClean="0"/>
                  <a:t>Fucoidan</a:t>
                </a:r>
                <a:endParaRPr lang="en-GB" sz="1400" b="1" dirty="0"/>
              </a:p>
            </p:txBody>
          </p:sp>
        </p:grpSp>
      </p:grpSp>
      <p:sp>
        <p:nvSpPr>
          <p:cNvPr id="49" name="Rectangle 48"/>
          <p:cNvSpPr/>
          <p:nvPr/>
        </p:nvSpPr>
        <p:spPr>
          <a:xfrm>
            <a:off x="4648200" y="-11668"/>
            <a:ext cx="3446817" cy="646331"/>
          </a:xfrm>
          <a:prstGeom prst="rect">
            <a:avLst/>
          </a:prstGeom>
        </p:spPr>
        <p:txBody>
          <a:bodyPr wrap="square">
            <a:spAutoFit/>
          </a:bodyPr>
          <a:lstStyle/>
          <a:p>
            <a:pPr algn="ctr"/>
            <a:r>
              <a:rPr lang="en-IE" b="1" dirty="0" smtClean="0">
                <a:solidFill>
                  <a:schemeClr val="bg1"/>
                </a:solidFill>
              </a:rPr>
              <a:t>IBA Configuration under </a:t>
            </a:r>
          </a:p>
          <a:p>
            <a:pPr algn="ctr"/>
            <a:r>
              <a:rPr lang="en-IE" b="1" dirty="0" smtClean="0">
                <a:solidFill>
                  <a:schemeClr val="bg1"/>
                </a:solidFill>
              </a:rPr>
              <a:t>investigation in DCU</a:t>
            </a:r>
            <a:endParaRPr lang="en-IE" b="1" dirty="0">
              <a:solidFill>
                <a:schemeClr val="bg1"/>
              </a:solidFill>
            </a:endParaRPr>
          </a:p>
        </p:txBody>
      </p:sp>
      <p:pic>
        <p:nvPicPr>
          <p:cNvPr id="35" name="Picture 3" descr="C:\Users\Silvia\Desktop\Sponsors.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16043" y="5711848"/>
            <a:ext cx="3364784" cy="662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4841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Silvia\Desktop\Sponsor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381000"/>
            <a:ext cx="3364784" cy="66263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2"/>
          <p:cNvSpPr txBox="1"/>
          <p:nvPr/>
        </p:nvSpPr>
        <p:spPr>
          <a:xfrm>
            <a:off x="4343400" y="87868"/>
            <a:ext cx="4038600" cy="369332"/>
          </a:xfrm>
          <a:prstGeom prst="rect">
            <a:avLst/>
          </a:prstGeom>
          <a:noFill/>
        </p:spPr>
        <p:txBody>
          <a:bodyPr wrap="square" rtlCol="0">
            <a:spAutoFit/>
          </a:bodyPr>
          <a:lstStyle/>
          <a:p>
            <a:pPr algn="ctr"/>
            <a:r>
              <a:rPr lang="en-IE" b="1" dirty="0" smtClean="0">
                <a:solidFill>
                  <a:schemeClr val="bg1"/>
                </a:solidFill>
              </a:rPr>
              <a:t>Characterization Results</a:t>
            </a:r>
          </a:p>
        </p:txBody>
      </p:sp>
      <p:pic>
        <p:nvPicPr>
          <p:cNvPr id="6145" name="Picture 1"/>
          <p:cNvPicPr>
            <a:picLocks noChangeAspect="1" noChangeArrowheads="1"/>
          </p:cNvPicPr>
          <p:nvPr/>
        </p:nvPicPr>
        <p:blipFill rotWithShape="1">
          <a:blip r:embed="rId3">
            <a:extLst>
              <a:ext uri="{28A0092B-C50C-407E-A947-70E740481C1C}">
                <a14:useLocalDpi xmlns:a14="http://schemas.microsoft.com/office/drawing/2010/main" val="0"/>
              </a:ext>
            </a:extLst>
          </a:blip>
          <a:srcRect l="3973" r="2098" b="64643"/>
          <a:stretch/>
        </p:blipFill>
        <p:spPr bwMode="auto">
          <a:xfrm>
            <a:off x="762000" y="2539610"/>
            <a:ext cx="5262113" cy="864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1" name="Table 10"/>
          <p:cNvGraphicFramePr>
            <a:graphicFrameLocks noGrp="1"/>
          </p:cNvGraphicFramePr>
          <p:nvPr>
            <p:extLst>
              <p:ext uri="{D42A27DB-BD31-4B8C-83A1-F6EECF244321}">
                <p14:modId xmlns:p14="http://schemas.microsoft.com/office/powerpoint/2010/main" val="1779440432"/>
              </p:ext>
            </p:extLst>
          </p:nvPr>
        </p:nvGraphicFramePr>
        <p:xfrm>
          <a:off x="1144933" y="1219200"/>
          <a:ext cx="6779867" cy="1295400"/>
        </p:xfrm>
        <a:graphic>
          <a:graphicData uri="http://schemas.openxmlformats.org/drawingml/2006/table">
            <a:tbl>
              <a:tblPr firstRow="1" firstCol="1" bandRow="1"/>
              <a:tblGrid>
                <a:gridCol w="830580"/>
                <a:gridCol w="1377287"/>
                <a:gridCol w="719016"/>
                <a:gridCol w="963246"/>
                <a:gridCol w="963246"/>
                <a:gridCol w="963246"/>
                <a:gridCol w="963246"/>
              </a:tblGrid>
              <a:tr h="190500">
                <a:tc>
                  <a:txBody>
                    <a:bodyPr/>
                    <a:lstStyle/>
                    <a:p>
                      <a:pPr>
                        <a:spcAft>
                          <a:spcPts val="0"/>
                        </a:spcAft>
                      </a:pPr>
                      <a:r>
                        <a:rPr lang="en-IE" sz="1000" b="1" spc="-10" dirty="0">
                          <a:solidFill>
                            <a:srgbClr val="000000"/>
                          </a:solidFill>
                          <a:effectLst/>
                          <a:latin typeface="Verdana"/>
                          <a:ea typeface="Times New Roman"/>
                          <a:cs typeface="Times New Roman"/>
                        </a:rPr>
                        <a:t>Spp</a:t>
                      </a:r>
                      <a:r>
                        <a:rPr lang="en-IE" sz="1000" b="1" spc="-10" dirty="0" smtClean="0">
                          <a:solidFill>
                            <a:srgbClr val="000000"/>
                          </a:solidFill>
                          <a:effectLst/>
                          <a:latin typeface="Verdana"/>
                          <a:ea typeface="Times New Roman"/>
                          <a:cs typeface="Times New Roman"/>
                        </a:rPr>
                        <a:t>. </a:t>
                      </a:r>
                      <a:r>
                        <a:rPr lang="en-IE" sz="1000" b="1" spc="-10" dirty="0" err="1" smtClean="0">
                          <a:solidFill>
                            <a:srgbClr val="000000"/>
                          </a:solidFill>
                          <a:effectLst/>
                          <a:latin typeface="Verdana"/>
                          <a:ea typeface="Times New Roman"/>
                          <a:cs typeface="Times New Roman"/>
                        </a:rPr>
                        <a:t>Ulva</a:t>
                      </a:r>
                      <a:endParaRPr lang="en-GB" sz="1100" dirty="0">
                        <a:effectLst/>
                        <a:latin typeface="Arial"/>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IE" sz="1000" b="1" spc="-10" dirty="0" smtClean="0">
                          <a:solidFill>
                            <a:srgbClr val="000000"/>
                          </a:solidFill>
                          <a:effectLst/>
                          <a:latin typeface="Verdana"/>
                          <a:ea typeface="Times New Roman"/>
                          <a:cs typeface="Times New Roman"/>
                        </a:rPr>
                        <a:t>Empiric</a:t>
                      </a:r>
                      <a:r>
                        <a:rPr lang="en-IE" sz="1000" b="1" spc="-10" baseline="0" dirty="0" smtClean="0">
                          <a:solidFill>
                            <a:srgbClr val="000000"/>
                          </a:solidFill>
                          <a:effectLst/>
                          <a:latin typeface="Verdana"/>
                          <a:ea typeface="Times New Roman"/>
                          <a:cs typeface="Times New Roman"/>
                        </a:rPr>
                        <a:t> Formula*</a:t>
                      </a:r>
                      <a:endParaRPr lang="en-GB" sz="1100" dirty="0">
                        <a:effectLst/>
                        <a:latin typeface="Arial"/>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IE" sz="1000" b="1" spc="-10" dirty="0">
                          <a:solidFill>
                            <a:srgbClr val="000000"/>
                          </a:solidFill>
                          <a:effectLst/>
                          <a:latin typeface="Verdana"/>
                          <a:ea typeface="Times New Roman"/>
                          <a:cs typeface="Times New Roman"/>
                        </a:rPr>
                        <a:t>C/N ratio </a:t>
                      </a:r>
                      <a:r>
                        <a:rPr lang="en-IE" sz="1000" b="1" spc="-10" dirty="0" smtClean="0">
                          <a:solidFill>
                            <a:srgbClr val="000000"/>
                          </a:solidFill>
                          <a:effectLst/>
                          <a:latin typeface="Verdana"/>
                          <a:ea typeface="Times New Roman"/>
                          <a:cs typeface="Times New Roman"/>
                        </a:rPr>
                        <a:t>in reactors</a:t>
                      </a:r>
                      <a:endParaRPr lang="en-GB" sz="1100" dirty="0">
                        <a:effectLst/>
                        <a:latin typeface="Arial"/>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GB" sz="1000" b="1" kern="1200" spc="-10" dirty="0" smtClean="0">
                          <a:solidFill>
                            <a:srgbClr val="000000"/>
                          </a:solidFill>
                          <a:effectLst/>
                          <a:latin typeface="Verdana"/>
                          <a:ea typeface="Times New Roman"/>
                          <a:cs typeface="Times New Roman"/>
                        </a:rPr>
                        <a:t>TS [%]</a:t>
                      </a:r>
                      <a:endParaRPr lang="en-GB" sz="1000" b="1" kern="1200" spc="-10" dirty="0">
                        <a:solidFill>
                          <a:srgbClr val="000000"/>
                        </a:solidFill>
                        <a:effectLst/>
                        <a:latin typeface="Verdana"/>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000" b="1" kern="1200" spc="-10" dirty="0" smtClean="0">
                          <a:solidFill>
                            <a:srgbClr val="000000"/>
                          </a:solidFill>
                          <a:effectLst/>
                          <a:latin typeface="Verdana"/>
                          <a:ea typeface="Times New Roman"/>
                          <a:cs typeface="Times New Roman"/>
                        </a:rPr>
                        <a:t>VS [% TS]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GB" sz="1000" b="1" kern="1200" spc="-10" dirty="0" smtClean="0">
                          <a:solidFill>
                            <a:srgbClr val="000000"/>
                          </a:solidFill>
                          <a:effectLst/>
                          <a:latin typeface="Verdana"/>
                          <a:ea typeface="Times New Roman"/>
                          <a:cs typeface="Times New Roman"/>
                        </a:rPr>
                        <a:t>COD [g/l]</a:t>
                      </a:r>
                      <a:endParaRPr lang="en-GB" sz="1000" b="1" kern="1200" spc="-10" dirty="0">
                        <a:solidFill>
                          <a:srgbClr val="000000"/>
                        </a:solidFill>
                        <a:effectLst/>
                        <a:latin typeface="Verdana"/>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914400" rtl="0" eaLnBrk="1" latinLnBrk="0" hangingPunct="1">
                        <a:spcAft>
                          <a:spcPts val="0"/>
                        </a:spcAft>
                      </a:pPr>
                      <a:r>
                        <a:rPr lang="en-GB" sz="1000" b="1" kern="1200" spc="-10" dirty="0" smtClean="0">
                          <a:solidFill>
                            <a:srgbClr val="000000"/>
                          </a:solidFill>
                          <a:effectLst/>
                          <a:latin typeface="Verdana"/>
                          <a:ea typeface="Times New Roman"/>
                          <a:cs typeface="Times New Roman"/>
                        </a:rPr>
                        <a:t>VS fed reactor</a:t>
                      </a:r>
                      <a:endParaRPr lang="en-GB" sz="1000" b="1" kern="1200" spc="-10" dirty="0">
                        <a:solidFill>
                          <a:srgbClr val="000000"/>
                        </a:solidFill>
                        <a:effectLst/>
                        <a:latin typeface="Verdana"/>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3850">
                <a:tc>
                  <a:txBody>
                    <a:bodyPr/>
                    <a:lstStyle/>
                    <a:p>
                      <a:pPr>
                        <a:spcAft>
                          <a:spcPts val="0"/>
                        </a:spcAft>
                      </a:pPr>
                      <a:r>
                        <a:rPr lang="en-GB" sz="1000" spc="-10" dirty="0" smtClean="0">
                          <a:effectLst/>
                          <a:latin typeface="Verdana"/>
                          <a:ea typeface="Times New Roman"/>
                          <a:cs typeface="Times New Roman"/>
                        </a:rPr>
                        <a:t>October</a:t>
                      </a:r>
                      <a:endParaRPr lang="en-GB" sz="1100" dirty="0">
                        <a:effectLst/>
                        <a:latin typeface="Arial"/>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100" b="0" i="0" u="none" strike="noStrike" dirty="0">
                          <a:solidFill>
                            <a:srgbClr val="000000"/>
                          </a:solidFill>
                          <a:effectLst/>
                          <a:latin typeface="Calibri"/>
                        </a:rPr>
                        <a:t>C</a:t>
                      </a:r>
                      <a:r>
                        <a:rPr lang="en-GB" sz="1100" b="0" i="0" u="none" strike="noStrike" kern="1200" baseline="-25000" dirty="0">
                          <a:solidFill>
                            <a:srgbClr val="000000"/>
                          </a:solidFill>
                          <a:effectLst/>
                          <a:latin typeface="Calibri"/>
                          <a:ea typeface="+mn-ea"/>
                          <a:cs typeface="+mn-cs"/>
                        </a:rPr>
                        <a:t>3.38</a:t>
                      </a:r>
                      <a:r>
                        <a:rPr lang="en-GB" sz="1100" b="0" i="0" u="none" strike="noStrike" dirty="0">
                          <a:solidFill>
                            <a:srgbClr val="000000"/>
                          </a:solidFill>
                          <a:effectLst/>
                          <a:latin typeface="Calibri"/>
                        </a:rPr>
                        <a:t>H</a:t>
                      </a:r>
                      <a:r>
                        <a:rPr lang="en-GB" sz="1100" b="0" i="0" u="none" strike="noStrike" kern="1200" baseline="-25000" dirty="0">
                          <a:solidFill>
                            <a:srgbClr val="000000"/>
                          </a:solidFill>
                          <a:effectLst/>
                          <a:latin typeface="Calibri"/>
                          <a:ea typeface="+mn-ea"/>
                          <a:cs typeface="+mn-cs"/>
                        </a:rPr>
                        <a:t>4.96</a:t>
                      </a:r>
                      <a:r>
                        <a:rPr lang="en-GB" sz="1100" b="0" i="0" u="none" strike="noStrike" dirty="0">
                          <a:solidFill>
                            <a:srgbClr val="000000"/>
                          </a:solidFill>
                          <a:effectLst/>
                          <a:latin typeface="Calibri"/>
                        </a:rPr>
                        <a:t>N</a:t>
                      </a:r>
                      <a:r>
                        <a:rPr lang="en-GB" sz="1100" b="0" i="0" u="none" strike="noStrike" kern="1200" baseline="-25000" dirty="0">
                          <a:solidFill>
                            <a:srgbClr val="000000"/>
                          </a:solidFill>
                          <a:effectLst/>
                          <a:latin typeface="Calibri"/>
                          <a:ea typeface="+mn-ea"/>
                          <a:cs typeface="+mn-cs"/>
                        </a:rPr>
                        <a:t>0.26</a:t>
                      </a:r>
                      <a:r>
                        <a:rPr lang="en-GB" sz="1100" b="0" i="0" u="none" strike="noStrike" dirty="0">
                          <a:solidFill>
                            <a:srgbClr val="000000"/>
                          </a:solidFill>
                          <a:effectLst/>
                          <a:latin typeface="Calibri"/>
                        </a:rPr>
                        <a:t>S</a:t>
                      </a:r>
                      <a:r>
                        <a:rPr lang="en-GB" sz="1100" b="0" i="0" u="none" strike="noStrike" kern="1200" baseline="-25000" dirty="0">
                          <a:solidFill>
                            <a:srgbClr val="000000"/>
                          </a:solidFill>
                          <a:effectLst/>
                          <a:latin typeface="Calibri"/>
                          <a:ea typeface="+mn-ea"/>
                          <a:cs typeface="+mn-cs"/>
                        </a:rPr>
                        <a:t>0.03</a:t>
                      </a:r>
                      <a:r>
                        <a:rPr lang="en-GB" sz="1100" b="0" i="0" u="none" strike="noStrike" dirty="0">
                          <a:solidFill>
                            <a:srgbClr val="000000"/>
                          </a:solidFill>
                          <a:effectLst/>
                          <a:latin typeface="Calibri"/>
                        </a:rPr>
                        <a:t>O</a:t>
                      </a:r>
                      <a:r>
                        <a:rPr lang="en-GB" sz="1100" b="0" i="0" u="none" strike="noStrike" kern="1200" baseline="-25000" dirty="0">
                          <a:solidFill>
                            <a:srgbClr val="000000"/>
                          </a:solidFill>
                          <a:effectLst/>
                          <a:latin typeface="Calibri"/>
                          <a:ea typeface="+mn-ea"/>
                          <a:cs typeface="+mn-cs"/>
                        </a:rPr>
                        <a:t>2.21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100" b="0" i="0" u="none" strike="noStrike" dirty="0" smtClean="0">
                          <a:solidFill>
                            <a:srgbClr val="000000"/>
                          </a:solidFill>
                          <a:effectLst/>
                          <a:latin typeface="Calibri"/>
                        </a:rPr>
                        <a:t>11.3</a:t>
                      </a:r>
                      <a:endParaRPr lang="en-GB" sz="1100" b="0" i="0" u="none" strike="noStrike" dirty="0">
                        <a:solidFill>
                          <a:srgbClr val="000000"/>
                        </a:solidFill>
                        <a:effectLst/>
                        <a:latin typeface="Calibri"/>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100" b="0" i="0" u="none" strike="noStrike" dirty="0" smtClean="0">
                          <a:solidFill>
                            <a:srgbClr val="000000"/>
                          </a:solidFill>
                          <a:effectLst/>
                          <a:latin typeface="Calibri"/>
                        </a:rPr>
                        <a:t>20.5</a:t>
                      </a:r>
                      <a:endParaRPr lang="en-GB" sz="1100" b="0" i="0" u="none" strike="noStrike" dirty="0">
                        <a:solidFill>
                          <a:srgbClr val="000000"/>
                        </a:solidFill>
                        <a:effectLst/>
                        <a:latin typeface="Calibri"/>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100" b="0" i="0" u="none" strike="noStrike" dirty="0" smtClean="0">
                          <a:solidFill>
                            <a:srgbClr val="000000"/>
                          </a:solidFill>
                          <a:effectLst/>
                          <a:latin typeface="Calibri"/>
                        </a:rPr>
                        <a:t>73.3</a:t>
                      </a:r>
                      <a:endParaRPr lang="en-GB" sz="1100" b="0" i="0" u="none" strike="noStrike" dirty="0">
                        <a:solidFill>
                          <a:srgbClr val="000000"/>
                        </a:solidFill>
                        <a:effectLst/>
                        <a:latin typeface="Calibri"/>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100" b="0" i="0" u="none" strike="noStrike" dirty="0" smtClean="0">
                          <a:solidFill>
                            <a:srgbClr val="000000"/>
                          </a:solidFill>
                          <a:effectLst/>
                          <a:latin typeface="Calibri"/>
                        </a:rPr>
                        <a:t>8.4±4</a:t>
                      </a:r>
                      <a:endParaRPr lang="en-GB" sz="1100" b="0" i="0" u="none" strike="noStrike" dirty="0">
                        <a:solidFill>
                          <a:srgbClr val="000000"/>
                        </a:solidFill>
                        <a:effectLst/>
                        <a:latin typeface="Calibri"/>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100" b="0" i="0" u="none" strike="noStrike" dirty="0" smtClean="0">
                          <a:solidFill>
                            <a:srgbClr val="000000"/>
                          </a:solidFill>
                          <a:effectLst/>
                          <a:latin typeface="Calibri"/>
                        </a:rPr>
                        <a:t>2±0.3</a:t>
                      </a:r>
                      <a:endParaRPr lang="en-GB" sz="1100" b="0" i="0" u="none" strike="noStrike" dirty="0">
                        <a:solidFill>
                          <a:srgbClr val="000000"/>
                        </a:solidFill>
                        <a:effectLst/>
                        <a:latin typeface="Calibri"/>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3850">
                <a:tc>
                  <a:txBody>
                    <a:bodyPr/>
                    <a:lstStyle/>
                    <a:p>
                      <a:pPr>
                        <a:spcAft>
                          <a:spcPts val="0"/>
                        </a:spcAft>
                      </a:pPr>
                      <a:r>
                        <a:rPr lang="en-GB" sz="1100" dirty="0" smtClean="0">
                          <a:effectLst/>
                          <a:latin typeface="Arial"/>
                          <a:ea typeface="Times New Roman"/>
                          <a:cs typeface="Times New Roman"/>
                        </a:rPr>
                        <a:t>May/June</a:t>
                      </a:r>
                      <a:endParaRPr lang="en-GB" sz="1100" dirty="0">
                        <a:effectLst/>
                        <a:latin typeface="Arial"/>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GB" sz="1100" b="0" i="0" u="none" strike="noStrike" dirty="0" smtClean="0">
                          <a:solidFill>
                            <a:srgbClr val="000000"/>
                          </a:solidFill>
                          <a:effectLst/>
                          <a:latin typeface="Calibri"/>
                        </a:rPr>
                        <a:t>C</a:t>
                      </a:r>
                      <a:r>
                        <a:rPr lang="en-GB" sz="1100" b="0" i="0" u="none" strike="noStrike" kern="1200" baseline="-25000" dirty="0" smtClean="0">
                          <a:solidFill>
                            <a:srgbClr val="000000"/>
                          </a:solidFill>
                          <a:effectLst/>
                          <a:latin typeface="Calibri"/>
                          <a:ea typeface="+mn-ea"/>
                          <a:cs typeface="+mn-cs"/>
                        </a:rPr>
                        <a:t>3.18</a:t>
                      </a:r>
                      <a:r>
                        <a:rPr lang="en-GB" sz="1100" b="0" i="0" u="none" strike="noStrike" dirty="0" smtClean="0">
                          <a:solidFill>
                            <a:srgbClr val="000000"/>
                          </a:solidFill>
                          <a:effectLst/>
                          <a:latin typeface="Calibri"/>
                        </a:rPr>
                        <a:t>H</a:t>
                      </a:r>
                      <a:r>
                        <a:rPr lang="en-GB" sz="1100" b="0" i="0" u="none" strike="noStrike" kern="1200" baseline="-25000" dirty="0" smtClean="0">
                          <a:solidFill>
                            <a:srgbClr val="000000"/>
                          </a:solidFill>
                          <a:effectLst/>
                          <a:latin typeface="Calibri"/>
                          <a:ea typeface="+mn-ea"/>
                          <a:cs typeface="+mn-cs"/>
                        </a:rPr>
                        <a:t>4.46</a:t>
                      </a:r>
                      <a:r>
                        <a:rPr lang="en-GB" sz="1100" b="0" i="0" u="none" strike="noStrike" dirty="0" smtClean="0">
                          <a:solidFill>
                            <a:srgbClr val="000000"/>
                          </a:solidFill>
                          <a:effectLst/>
                          <a:latin typeface="Calibri"/>
                        </a:rPr>
                        <a:t>N</a:t>
                      </a:r>
                      <a:r>
                        <a:rPr lang="en-GB" sz="1100" b="0" i="0" u="none" strike="noStrike" kern="1200" baseline="-25000" dirty="0" smtClean="0">
                          <a:solidFill>
                            <a:srgbClr val="000000"/>
                          </a:solidFill>
                          <a:effectLst/>
                          <a:latin typeface="Calibri"/>
                          <a:ea typeface="+mn-ea"/>
                          <a:cs typeface="+mn-cs"/>
                        </a:rPr>
                        <a:t>0.19</a:t>
                      </a:r>
                      <a:r>
                        <a:rPr lang="en-GB" sz="1100" b="0" i="0" u="none" strike="noStrike" dirty="0" smtClean="0">
                          <a:solidFill>
                            <a:srgbClr val="000000"/>
                          </a:solidFill>
                          <a:effectLst/>
                          <a:latin typeface="Calibri"/>
                        </a:rPr>
                        <a:t>S</a:t>
                      </a:r>
                      <a:r>
                        <a:rPr lang="en-GB" sz="1100" b="0" i="0" u="none" strike="noStrike" kern="1200" baseline="-25000" dirty="0" smtClean="0">
                          <a:solidFill>
                            <a:srgbClr val="000000"/>
                          </a:solidFill>
                          <a:effectLst/>
                          <a:latin typeface="Calibri"/>
                          <a:ea typeface="+mn-ea"/>
                          <a:cs typeface="+mn-cs"/>
                        </a:rPr>
                        <a:t>0.03</a:t>
                      </a:r>
                      <a:r>
                        <a:rPr lang="en-GB" sz="1100" b="0" i="0" u="none" strike="noStrike" dirty="0" smtClean="0">
                          <a:solidFill>
                            <a:srgbClr val="000000"/>
                          </a:solidFill>
                          <a:effectLst/>
                          <a:latin typeface="Calibri"/>
                        </a:rPr>
                        <a:t>O</a:t>
                      </a:r>
                      <a:r>
                        <a:rPr lang="en-GB" sz="1100" b="0" i="0" u="none" strike="noStrike" kern="1200" baseline="-25000" dirty="0" smtClean="0">
                          <a:solidFill>
                            <a:srgbClr val="000000"/>
                          </a:solidFill>
                          <a:effectLst/>
                          <a:latin typeface="Calibri"/>
                          <a:ea typeface="+mn-ea"/>
                          <a:cs typeface="+mn-cs"/>
                        </a:rPr>
                        <a:t>2.21</a:t>
                      </a:r>
                    </a:p>
                    <a:p>
                      <a:pPr algn="ctr" fontAlgn="b"/>
                      <a:endParaRPr lang="en-GB" sz="1100" b="0" i="0" u="none" strike="noStrike" kern="1200" baseline="-25000" dirty="0">
                        <a:solidFill>
                          <a:srgbClr val="000000"/>
                        </a:solidFill>
                        <a:effectLst/>
                        <a:latin typeface="Calibri"/>
                        <a:ea typeface="+mn-ea"/>
                        <a:cs typeface="+mn-cs"/>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100" b="0" i="0" u="none" strike="noStrike" dirty="0" smtClean="0">
                          <a:solidFill>
                            <a:srgbClr val="000000"/>
                          </a:solidFill>
                          <a:effectLst/>
                          <a:latin typeface="Calibri"/>
                        </a:rPr>
                        <a:t>14.7</a:t>
                      </a:r>
                      <a:endParaRPr lang="en-GB" sz="1100" b="0" i="0" u="none" strike="noStrike" dirty="0">
                        <a:solidFill>
                          <a:srgbClr val="000000"/>
                        </a:solidFill>
                        <a:effectLst/>
                        <a:latin typeface="Calibri"/>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100" b="0" i="0" u="none" strike="noStrike" dirty="0" smtClean="0">
                          <a:solidFill>
                            <a:srgbClr val="000000"/>
                          </a:solidFill>
                          <a:effectLst/>
                          <a:latin typeface="Calibri"/>
                        </a:rPr>
                        <a:t>15.0</a:t>
                      </a:r>
                      <a:endParaRPr lang="en-GB" sz="1100" b="0" i="0" u="none" strike="noStrike" dirty="0">
                        <a:solidFill>
                          <a:srgbClr val="000000"/>
                        </a:solidFill>
                        <a:effectLst/>
                        <a:latin typeface="Calibri"/>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100" b="0" i="0" u="none" strike="noStrike" dirty="0" smtClean="0">
                          <a:solidFill>
                            <a:srgbClr val="000000"/>
                          </a:solidFill>
                          <a:effectLst/>
                          <a:latin typeface="Calibri"/>
                        </a:rPr>
                        <a:t>64.7</a:t>
                      </a:r>
                      <a:endParaRPr lang="en-GB" sz="1100" b="0" i="0" u="none" strike="noStrike" dirty="0">
                        <a:solidFill>
                          <a:srgbClr val="000000"/>
                        </a:solidFill>
                        <a:effectLst/>
                        <a:latin typeface="Calibri"/>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100" b="0" i="0" u="none" strike="noStrike" dirty="0" smtClean="0">
                          <a:solidFill>
                            <a:srgbClr val="000000"/>
                          </a:solidFill>
                          <a:effectLst/>
                          <a:latin typeface="Calibri"/>
                        </a:rPr>
                        <a:t>15.6±1</a:t>
                      </a:r>
                      <a:endParaRPr lang="en-GB" sz="1100" b="0" i="0" u="none" strike="noStrike" dirty="0">
                        <a:solidFill>
                          <a:srgbClr val="000000"/>
                        </a:solidFill>
                        <a:effectLst/>
                        <a:latin typeface="Calibri"/>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GB" sz="1100" b="0" i="0" u="none" strike="noStrike" dirty="0" smtClean="0">
                          <a:solidFill>
                            <a:srgbClr val="000000"/>
                          </a:solidFill>
                          <a:effectLst/>
                          <a:latin typeface="Calibri"/>
                        </a:rPr>
                        <a:t>2±0.1</a:t>
                      </a:r>
                      <a:endParaRPr lang="en-GB" sz="1100" b="0" i="0" u="none" strike="noStrike" dirty="0">
                        <a:solidFill>
                          <a:srgbClr val="000000"/>
                        </a:solidFill>
                        <a:effectLst/>
                        <a:latin typeface="Calibri"/>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gridSpan="6">
                  <a:txBody>
                    <a:bodyPr/>
                    <a:lstStyle/>
                    <a:p>
                      <a:pPr algn="just">
                        <a:spcAft>
                          <a:spcPts val="0"/>
                        </a:spcAft>
                      </a:pPr>
                      <a:r>
                        <a:rPr lang="en-IE" sz="800" spc="-10" dirty="0">
                          <a:solidFill>
                            <a:srgbClr val="000000"/>
                          </a:solidFill>
                          <a:effectLst/>
                          <a:latin typeface="Verdana"/>
                          <a:ea typeface="Times New Roman"/>
                          <a:cs typeface="Times New Roman"/>
                        </a:rPr>
                        <a:t>*Molecular weight: C=12.0107, H=1.00794, N=14.0067, S=32.065, O=15.9994.</a:t>
                      </a:r>
                      <a:r>
                        <a:rPr lang="en-IE" sz="1100" dirty="0">
                          <a:solidFill>
                            <a:srgbClr val="000000"/>
                          </a:solidFill>
                          <a:effectLst/>
                          <a:latin typeface="Arial"/>
                          <a:ea typeface="Times New Roman"/>
                          <a:cs typeface="Arial"/>
                        </a:rPr>
                        <a:t> </a:t>
                      </a:r>
                      <a:endParaRPr lang="en-GB" sz="1100" dirty="0">
                        <a:effectLst/>
                        <a:latin typeface="Arial"/>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GB"/>
                    </a:p>
                  </a:txBody>
                  <a:tcPr/>
                </a:tc>
                <a:tc hMerge="1">
                  <a:txBody>
                    <a:bodyPr/>
                    <a:lstStyle/>
                    <a:p>
                      <a:endParaRPr lang="en-GB"/>
                    </a:p>
                  </a:txBody>
                  <a:tcPr/>
                </a:tc>
                <a:tc hMerge="1">
                  <a:txBody>
                    <a:bodyPr/>
                    <a:lstStyle/>
                    <a:p>
                      <a:pPr algn="just">
                        <a:spcAft>
                          <a:spcPts val="0"/>
                        </a:spcAft>
                      </a:pPr>
                      <a:endParaRPr lang="en-GB" sz="1100" dirty="0">
                        <a:effectLst/>
                        <a:latin typeface="Arial"/>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c hMerge="1">
                  <a:txBody>
                    <a:bodyPr/>
                    <a:lstStyle/>
                    <a:p>
                      <a:pPr algn="just">
                        <a:spcAft>
                          <a:spcPts val="0"/>
                        </a:spcAft>
                      </a:pPr>
                      <a:endParaRPr lang="en-GB" sz="1100" dirty="0">
                        <a:effectLst/>
                        <a:latin typeface="Arial"/>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c hMerge="1">
                  <a:txBody>
                    <a:bodyPr/>
                    <a:lstStyle/>
                    <a:p>
                      <a:pPr algn="just">
                        <a:spcAft>
                          <a:spcPts val="0"/>
                        </a:spcAft>
                      </a:pPr>
                      <a:endParaRPr lang="en-GB" sz="1100" dirty="0">
                        <a:effectLst/>
                        <a:latin typeface="Arial"/>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algn="just">
                        <a:spcAft>
                          <a:spcPts val="0"/>
                        </a:spcAft>
                      </a:pPr>
                      <a:endParaRPr lang="en-GB" sz="1100" dirty="0">
                        <a:effectLst/>
                        <a:latin typeface="Arial"/>
                        <a:ea typeface="Times New Roman"/>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r>
            </a:tbl>
          </a:graphicData>
        </a:graphic>
      </p:graphicFrame>
      <p:sp>
        <p:nvSpPr>
          <p:cNvPr id="10" name="Down Arrow 9"/>
          <p:cNvSpPr/>
          <p:nvPr/>
        </p:nvSpPr>
        <p:spPr>
          <a:xfrm>
            <a:off x="4114800" y="3505200"/>
            <a:ext cx="7620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Table 4"/>
          <p:cNvGraphicFramePr>
            <a:graphicFrameLocks noGrp="1"/>
          </p:cNvGraphicFramePr>
          <p:nvPr>
            <p:extLst>
              <p:ext uri="{D42A27DB-BD31-4B8C-83A1-F6EECF244321}">
                <p14:modId xmlns:p14="http://schemas.microsoft.com/office/powerpoint/2010/main" val="1484108916"/>
              </p:ext>
            </p:extLst>
          </p:nvPr>
        </p:nvGraphicFramePr>
        <p:xfrm>
          <a:off x="762000" y="4191000"/>
          <a:ext cx="7620000" cy="2094496"/>
        </p:xfrm>
        <a:graphic>
          <a:graphicData uri="http://schemas.openxmlformats.org/drawingml/2006/table">
            <a:tbl>
              <a:tblPr>
                <a:tableStyleId>{5C22544A-7EE6-4342-B048-85BDC9FD1C3A}</a:tableStyleId>
              </a:tblPr>
              <a:tblGrid>
                <a:gridCol w="1270000"/>
                <a:gridCol w="1270000"/>
                <a:gridCol w="1270000"/>
                <a:gridCol w="1270000"/>
                <a:gridCol w="1270000"/>
                <a:gridCol w="1270000"/>
              </a:tblGrid>
              <a:tr h="960310">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Species</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SMP</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[mL gVS</a:t>
                      </a:r>
                      <a:r>
                        <a:rPr lang="en-IE" sz="1000" u="none" strike="noStrike" baseline="30000" dirty="0">
                          <a:effectLst/>
                          <a:latin typeface="Verdana" panose="020B0604030504040204" pitchFamily="34" charset="0"/>
                          <a:ea typeface="Verdana" panose="020B0604030504040204" pitchFamily="34" charset="0"/>
                          <a:cs typeface="Verdana" panose="020B0604030504040204" pitchFamily="34" charset="0"/>
                        </a:rPr>
                        <a:t>-1</a:t>
                      </a: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SMP*</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
                      </a:r>
                      <a:b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b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*Values from [Allen et al.,2013 and 2015].</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Actual CH</a:t>
                      </a:r>
                      <a:r>
                        <a:rPr lang="en-IE" sz="1000" u="none" strike="noStrike" baseline="-25000" dirty="0">
                          <a:effectLst/>
                          <a:latin typeface="Verdana" panose="020B0604030504040204" pitchFamily="34" charset="0"/>
                          <a:ea typeface="Verdana" panose="020B0604030504040204" pitchFamily="34" charset="0"/>
                          <a:cs typeface="Verdana" panose="020B0604030504040204" pitchFamily="34" charset="0"/>
                        </a:rPr>
                        <a:t>4</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[mL gVS</a:t>
                      </a:r>
                      <a:r>
                        <a:rPr lang="en-IE" sz="1000" u="none" strike="noStrike" baseline="30000" dirty="0">
                          <a:effectLst/>
                          <a:latin typeface="Verdana" panose="020B0604030504040204" pitchFamily="34" charset="0"/>
                          <a:ea typeface="Verdana" panose="020B0604030504040204" pitchFamily="34" charset="0"/>
                          <a:cs typeface="Verdana" panose="020B0604030504040204" pitchFamily="34" charset="0"/>
                        </a:rPr>
                        <a:t>-1</a:t>
                      </a: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ACTUAL</a:t>
                      </a:r>
                      <a:b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br>
                      <a:r>
                        <a:rPr lang="en-IE" sz="1000" u="none" strike="noStrike" dirty="0" smtClean="0">
                          <a:effectLst/>
                          <a:latin typeface="Verdana" panose="020B0604030504040204" pitchFamily="34" charset="0"/>
                          <a:ea typeface="Verdana" panose="020B0604030504040204" pitchFamily="34" charset="0"/>
                          <a:cs typeface="Verdana" panose="020B0604030504040204" pitchFamily="34" charset="0"/>
                        </a:rPr>
                        <a:t>STD</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Biodegradability </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Index (BI)</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24196">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UR (Oct) - sludge</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a:effectLst/>
                          <a:latin typeface="Verdana" panose="020B0604030504040204" pitchFamily="34" charset="0"/>
                          <a:ea typeface="Verdana" panose="020B0604030504040204" pitchFamily="34" charset="0"/>
                          <a:cs typeface="Verdana" panose="020B0604030504040204" pitchFamily="34" charset="0"/>
                        </a:rPr>
                        <a:t>433</a:t>
                      </a:r>
                      <a:endParaRPr lang="en-IE" sz="1000" b="0" i="0" u="none" strike="noStrike">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a:effectLst/>
                          <a:latin typeface="Verdana" panose="020B0604030504040204" pitchFamily="34" charset="0"/>
                          <a:ea typeface="Verdana" panose="020B0604030504040204" pitchFamily="34" charset="0"/>
                          <a:cs typeface="Verdana" panose="020B0604030504040204" pitchFamily="34" charset="0"/>
                        </a:rPr>
                        <a:t>431</a:t>
                      </a:r>
                      <a:endParaRPr lang="en-IE" sz="1000" b="0" i="0" u="none" strike="noStrike">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72</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35</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0.166859</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24196">
                <a:tc>
                  <a:txBody>
                    <a:bodyPr/>
                    <a:lstStyle/>
                    <a:p>
                      <a:pPr algn="ctr" fontAlgn="ctr"/>
                      <a:r>
                        <a:rPr lang="en-IE" sz="1000" u="none" strike="noStrike">
                          <a:effectLst/>
                          <a:latin typeface="Verdana" panose="020B0604030504040204" pitchFamily="34" charset="0"/>
                          <a:ea typeface="Verdana" panose="020B0604030504040204" pitchFamily="34" charset="0"/>
                          <a:cs typeface="Verdana" panose="020B0604030504040204" pitchFamily="34" charset="0"/>
                        </a:rPr>
                        <a:t>UR (Jun) - sludge</a:t>
                      </a:r>
                      <a:endParaRPr lang="en-IE" sz="1000" b="0" i="0" u="none" strike="noStrike">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a:effectLst/>
                          <a:latin typeface="Verdana" panose="020B0604030504040204" pitchFamily="34" charset="0"/>
                          <a:ea typeface="Verdana" panose="020B0604030504040204" pitchFamily="34" charset="0"/>
                          <a:cs typeface="Verdana" panose="020B0604030504040204" pitchFamily="34" charset="0"/>
                        </a:rPr>
                        <a:t>504</a:t>
                      </a:r>
                      <a:endParaRPr lang="en-IE" sz="1000" b="0" i="0" u="none" strike="noStrike">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smtClean="0">
                          <a:effectLst/>
                          <a:latin typeface="Verdana" panose="020B0604030504040204" pitchFamily="34" charset="0"/>
                          <a:ea typeface="Verdana" panose="020B0604030504040204" pitchFamily="34" charset="0"/>
                          <a:cs typeface="Verdana" panose="020B0604030504040204" pitchFamily="34" charset="0"/>
                        </a:rPr>
                        <a:t>-</a:t>
                      </a: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 </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475</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19</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0.943441</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24196">
                <a:tc>
                  <a:txBody>
                    <a:bodyPr/>
                    <a:lstStyle/>
                    <a:p>
                      <a:pPr algn="ctr" fontAlgn="ctr"/>
                      <a:r>
                        <a:rPr lang="en-IE" sz="1000" u="none" strike="noStrike">
                          <a:effectLst/>
                          <a:latin typeface="Verdana" panose="020B0604030504040204" pitchFamily="34" charset="0"/>
                          <a:ea typeface="Verdana" panose="020B0604030504040204" pitchFamily="34" charset="0"/>
                          <a:cs typeface="Verdana" panose="020B0604030504040204" pitchFamily="34" charset="0"/>
                        </a:rPr>
                        <a:t>UR (Jun)- rotting</a:t>
                      </a:r>
                      <a:endParaRPr lang="en-IE" sz="1000" b="0" i="0" u="none" strike="noStrike">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a:effectLst/>
                          <a:latin typeface="Verdana" panose="020B0604030504040204" pitchFamily="34" charset="0"/>
                          <a:ea typeface="Verdana" panose="020B0604030504040204" pitchFamily="34" charset="0"/>
                          <a:cs typeface="Verdana" panose="020B0604030504040204" pitchFamily="34" charset="0"/>
                        </a:rPr>
                        <a:t>504</a:t>
                      </a:r>
                      <a:endParaRPr lang="en-IE" sz="1000" b="0" i="0" u="none" strike="noStrike">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smtClean="0">
                          <a:effectLst/>
                          <a:latin typeface="Verdana" panose="020B0604030504040204" pitchFamily="34" charset="0"/>
                          <a:ea typeface="Verdana" panose="020B0604030504040204" pitchFamily="34" charset="0"/>
                          <a:cs typeface="Verdana" panose="020B0604030504040204" pitchFamily="34" charset="0"/>
                        </a:rPr>
                        <a:t>-</a:t>
                      </a: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 </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367</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34</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0.728319</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61598">
                <a:tc gridSpan="6">
                  <a:txBody>
                    <a:bodyPr/>
                    <a:lstStyle/>
                    <a:p>
                      <a:pPr algn="l" fontAlgn="ctr"/>
                      <a:r>
                        <a:rPr lang="nb-NO" sz="1000" u="none" strike="noStrike" dirty="0">
                          <a:effectLst/>
                          <a:latin typeface="Verdana" panose="020B0604030504040204" pitchFamily="34" charset="0"/>
                          <a:ea typeface="Verdana" panose="020B0604030504040204" pitchFamily="34" charset="0"/>
                          <a:cs typeface="Verdana" panose="020B0604030504040204" pitchFamily="34" charset="0"/>
                        </a:rPr>
                        <a:t>*Values from Allen et al</a:t>
                      </a:r>
                      <a:r>
                        <a:rPr lang="nb-NO" sz="1000" u="none" strike="noStrike" dirty="0" smtClean="0">
                          <a:effectLst/>
                          <a:latin typeface="Verdana" panose="020B0604030504040204" pitchFamily="34" charset="0"/>
                          <a:ea typeface="Verdana" panose="020B0604030504040204" pitchFamily="34" charset="0"/>
                          <a:cs typeface="Verdana" panose="020B0604030504040204" pitchFamily="34" charset="0"/>
                        </a:rPr>
                        <a:t>. (2015)</a:t>
                      </a:r>
                      <a:endParaRPr lang="nb-NO"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hMerge="1">
                  <a:txBody>
                    <a:bodyPr/>
                    <a:lstStyle/>
                    <a:p>
                      <a:endParaRPr lang="en-IE"/>
                    </a:p>
                  </a:txBody>
                  <a:tcPr/>
                </a:tc>
                <a:tc hMerge="1">
                  <a:txBody>
                    <a:bodyPr/>
                    <a:lstStyle/>
                    <a:p>
                      <a:endParaRPr lang="en-IE"/>
                    </a:p>
                  </a:txBody>
                  <a:tcPr/>
                </a:tc>
                <a:tc hMerge="1">
                  <a:txBody>
                    <a:bodyPr/>
                    <a:lstStyle/>
                    <a:p>
                      <a:endParaRPr lang="en-IE"/>
                    </a:p>
                  </a:txBody>
                  <a:tcPr/>
                </a:tc>
                <a:tc hMerge="1">
                  <a:txBody>
                    <a:bodyPr/>
                    <a:lstStyle/>
                    <a:p>
                      <a:endParaRPr lang="en-IE"/>
                    </a:p>
                  </a:txBody>
                  <a:tcPr/>
                </a:tc>
                <a:tc hMerge="1">
                  <a:txBody>
                    <a:bodyPr/>
                    <a:lstStyle/>
                    <a:p>
                      <a:endParaRPr lang="en-IE"/>
                    </a:p>
                  </a:txBody>
                  <a:tcPr/>
                </a:tc>
              </a:tr>
            </a:tbl>
          </a:graphicData>
        </a:graphic>
      </p:graphicFrame>
    </p:spTree>
    <p:extLst>
      <p:ext uri="{BB962C8B-B14F-4D97-AF65-F5344CB8AC3E}">
        <p14:creationId xmlns:p14="http://schemas.microsoft.com/office/powerpoint/2010/main" val="86058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Silvia\Desktop\Sponsors.png"/>
          <p:cNvPicPr>
            <a:picLocks noChangeAspect="1" noChangeArrowheads="1"/>
          </p:cNvPicPr>
          <p:nvPr/>
        </p:nvPicPr>
        <p:blipFill rotWithShape="1">
          <a:blip r:embed="rId2">
            <a:extLst>
              <a:ext uri="{28A0092B-C50C-407E-A947-70E740481C1C}">
                <a14:useLocalDpi xmlns:a14="http://schemas.microsoft.com/office/drawing/2010/main" val="0"/>
              </a:ext>
            </a:extLst>
          </a:blip>
          <a:srcRect r="72825"/>
          <a:stretch/>
        </p:blipFill>
        <p:spPr bwMode="auto">
          <a:xfrm>
            <a:off x="533400" y="381000"/>
            <a:ext cx="914400" cy="66263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2"/>
          <p:cNvSpPr txBox="1"/>
          <p:nvPr/>
        </p:nvSpPr>
        <p:spPr>
          <a:xfrm>
            <a:off x="4343400" y="87868"/>
            <a:ext cx="4038600" cy="369332"/>
          </a:xfrm>
          <a:prstGeom prst="rect">
            <a:avLst/>
          </a:prstGeom>
          <a:noFill/>
        </p:spPr>
        <p:txBody>
          <a:bodyPr wrap="square" rtlCol="0">
            <a:spAutoFit/>
          </a:bodyPr>
          <a:lstStyle/>
          <a:p>
            <a:pPr algn="ctr"/>
            <a:r>
              <a:rPr lang="en-IE" b="1" dirty="0" smtClean="0">
                <a:solidFill>
                  <a:schemeClr val="bg1"/>
                </a:solidFill>
              </a:rPr>
              <a:t>SMP </a:t>
            </a:r>
            <a:r>
              <a:rPr lang="en-IE" b="1" dirty="0" err="1" smtClean="0">
                <a:solidFill>
                  <a:schemeClr val="bg1"/>
                </a:solidFill>
              </a:rPr>
              <a:t>vs</a:t>
            </a:r>
            <a:r>
              <a:rPr lang="en-IE" b="1" dirty="0" smtClean="0">
                <a:solidFill>
                  <a:schemeClr val="bg1"/>
                </a:solidFill>
              </a:rPr>
              <a:t> Actual Yield</a:t>
            </a:r>
          </a:p>
        </p:txBody>
      </p:sp>
      <p:graphicFrame>
        <p:nvGraphicFramePr>
          <p:cNvPr id="5" name="Chart 4"/>
          <p:cNvGraphicFramePr>
            <a:graphicFrameLocks/>
          </p:cNvGraphicFramePr>
          <p:nvPr>
            <p:extLst>
              <p:ext uri="{D42A27DB-BD31-4B8C-83A1-F6EECF244321}">
                <p14:modId xmlns:p14="http://schemas.microsoft.com/office/powerpoint/2010/main" val="1498988793"/>
              </p:ext>
            </p:extLst>
          </p:nvPr>
        </p:nvGraphicFramePr>
        <p:xfrm>
          <a:off x="1016442" y="838200"/>
          <a:ext cx="7139642" cy="316082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Table 8"/>
          <p:cNvGraphicFramePr>
            <a:graphicFrameLocks noGrp="1"/>
          </p:cNvGraphicFramePr>
          <p:nvPr>
            <p:extLst>
              <p:ext uri="{D42A27DB-BD31-4B8C-83A1-F6EECF244321}">
                <p14:modId xmlns:p14="http://schemas.microsoft.com/office/powerpoint/2010/main" val="545299298"/>
              </p:ext>
            </p:extLst>
          </p:nvPr>
        </p:nvGraphicFramePr>
        <p:xfrm>
          <a:off x="762000" y="4191000"/>
          <a:ext cx="7620000" cy="2094496"/>
        </p:xfrm>
        <a:graphic>
          <a:graphicData uri="http://schemas.openxmlformats.org/drawingml/2006/table">
            <a:tbl>
              <a:tblPr>
                <a:tableStyleId>{5C22544A-7EE6-4342-B048-85BDC9FD1C3A}</a:tableStyleId>
              </a:tblPr>
              <a:tblGrid>
                <a:gridCol w="1270000"/>
                <a:gridCol w="1270000"/>
                <a:gridCol w="1270000"/>
                <a:gridCol w="1270000"/>
                <a:gridCol w="1270000"/>
                <a:gridCol w="1270000"/>
              </a:tblGrid>
              <a:tr h="960310">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Species</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SMP</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[mL gVS</a:t>
                      </a:r>
                      <a:r>
                        <a:rPr lang="en-IE" sz="1000" u="none" strike="noStrike" baseline="30000" dirty="0">
                          <a:effectLst/>
                          <a:latin typeface="Verdana" panose="020B0604030504040204" pitchFamily="34" charset="0"/>
                          <a:ea typeface="Verdana" panose="020B0604030504040204" pitchFamily="34" charset="0"/>
                          <a:cs typeface="Verdana" panose="020B0604030504040204" pitchFamily="34" charset="0"/>
                        </a:rPr>
                        <a:t>-1</a:t>
                      </a: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SMP*</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
                      </a:r>
                      <a:b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b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*Values from [Allen et al.,2013 and 2015].</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Actual CH</a:t>
                      </a:r>
                      <a:r>
                        <a:rPr lang="en-IE" sz="1000" u="none" strike="noStrike" baseline="-25000" dirty="0">
                          <a:effectLst/>
                          <a:latin typeface="Verdana" panose="020B0604030504040204" pitchFamily="34" charset="0"/>
                          <a:ea typeface="Verdana" panose="020B0604030504040204" pitchFamily="34" charset="0"/>
                          <a:cs typeface="Verdana" panose="020B0604030504040204" pitchFamily="34" charset="0"/>
                        </a:rPr>
                        <a:t>4</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[mL gVS</a:t>
                      </a:r>
                      <a:r>
                        <a:rPr lang="en-IE" sz="1000" u="none" strike="noStrike" baseline="30000" dirty="0">
                          <a:effectLst/>
                          <a:latin typeface="Verdana" panose="020B0604030504040204" pitchFamily="34" charset="0"/>
                          <a:ea typeface="Verdana" panose="020B0604030504040204" pitchFamily="34" charset="0"/>
                          <a:cs typeface="Verdana" panose="020B0604030504040204" pitchFamily="34" charset="0"/>
                        </a:rPr>
                        <a:t>-1</a:t>
                      </a: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ACTUAL</a:t>
                      </a:r>
                      <a:b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br>
                      <a:r>
                        <a:rPr lang="en-IE" sz="1000" u="none" strike="noStrike" dirty="0" smtClean="0">
                          <a:effectLst/>
                          <a:latin typeface="Verdana" panose="020B0604030504040204" pitchFamily="34" charset="0"/>
                          <a:ea typeface="Verdana" panose="020B0604030504040204" pitchFamily="34" charset="0"/>
                          <a:cs typeface="Verdana" panose="020B0604030504040204" pitchFamily="34" charset="0"/>
                        </a:rPr>
                        <a:t>STD</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Biodegradability </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Index (BI)</a:t>
                      </a:r>
                      <a:endParaRPr lang="en-IE" sz="1000" b="1"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24196">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UR (Oct) - sludge</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a:effectLst/>
                          <a:latin typeface="Verdana" panose="020B0604030504040204" pitchFamily="34" charset="0"/>
                          <a:ea typeface="Verdana" panose="020B0604030504040204" pitchFamily="34" charset="0"/>
                          <a:cs typeface="Verdana" panose="020B0604030504040204" pitchFamily="34" charset="0"/>
                        </a:rPr>
                        <a:t>433</a:t>
                      </a:r>
                      <a:endParaRPr lang="en-IE" sz="1000" b="0" i="0" u="none" strike="noStrike">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a:effectLst/>
                          <a:latin typeface="Verdana" panose="020B0604030504040204" pitchFamily="34" charset="0"/>
                          <a:ea typeface="Verdana" panose="020B0604030504040204" pitchFamily="34" charset="0"/>
                          <a:cs typeface="Verdana" panose="020B0604030504040204" pitchFamily="34" charset="0"/>
                        </a:rPr>
                        <a:t>431</a:t>
                      </a:r>
                      <a:endParaRPr lang="en-IE" sz="1000" b="0" i="0" u="none" strike="noStrike">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72</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35</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0.166859</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24196">
                <a:tc>
                  <a:txBody>
                    <a:bodyPr/>
                    <a:lstStyle/>
                    <a:p>
                      <a:pPr algn="ctr" fontAlgn="ctr"/>
                      <a:r>
                        <a:rPr lang="en-IE" sz="1000" u="none" strike="noStrike">
                          <a:effectLst/>
                          <a:latin typeface="Verdana" panose="020B0604030504040204" pitchFamily="34" charset="0"/>
                          <a:ea typeface="Verdana" panose="020B0604030504040204" pitchFamily="34" charset="0"/>
                          <a:cs typeface="Verdana" panose="020B0604030504040204" pitchFamily="34" charset="0"/>
                        </a:rPr>
                        <a:t>UR (Jun) - sludge</a:t>
                      </a:r>
                      <a:endParaRPr lang="en-IE" sz="1000" b="0" i="0" u="none" strike="noStrike">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a:effectLst/>
                          <a:latin typeface="Verdana" panose="020B0604030504040204" pitchFamily="34" charset="0"/>
                          <a:ea typeface="Verdana" panose="020B0604030504040204" pitchFamily="34" charset="0"/>
                          <a:cs typeface="Verdana" panose="020B0604030504040204" pitchFamily="34" charset="0"/>
                        </a:rPr>
                        <a:t>504</a:t>
                      </a:r>
                      <a:endParaRPr lang="en-IE" sz="1000" b="0" i="0" u="none" strike="noStrike">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smtClean="0">
                          <a:effectLst/>
                          <a:latin typeface="Verdana" panose="020B0604030504040204" pitchFamily="34" charset="0"/>
                          <a:ea typeface="Verdana" panose="020B0604030504040204" pitchFamily="34" charset="0"/>
                          <a:cs typeface="Verdana" panose="020B0604030504040204" pitchFamily="34" charset="0"/>
                        </a:rPr>
                        <a:t>-</a:t>
                      </a: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 </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475</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19</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0.943441</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24196">
                <a:tc>
                  <a:txBody>
                    <a:bodyPr/>
                    <a:lstStyle/>
                    <a:p>
                      <a:pPr algn="ctr" fontAlgn="ctr"/>
                      <a:r>
                        <a:rPr lang="en-IE" sz="1000" u="none" strike="noStrike">
                          <a:effectLst/>
                          <a:latin typeface="Verdana" panose="020B0604030504040204" pitchFamily="34" charset="0"/>
                          <a:ea typeface="Verdana" panose="020B0604030504040204" pitchFamily="34" charset="0"/>
                          <a:cs typeface="Verdana" panose="020B0604030504040204" pitchFamily="34" charset="0"/>
                        </a:rPr>
                        <a:t>UR (Jun)- rotting</a:t>
                      </a:r>
                      <a:endParaRPr lang="en-IE" sz="1000" b="0" i="0" u="none" strike="noStrike">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a:effectLst/>
                          <a:latin typeface="Verdana" panose="020B0604030504040204" pitchFamily="34" charset="0"/>
                          <a:ea typeface="Verdana" panose="020B0604030504040204" pitchFamily="34" charset="0"/>
                          <a:cs typeface="Verdana" panose="020B0604030504040204" pitchFamily="34" charset="0"/>
                        </a:rPr>
                        <a:t>504</a:t>
                      </a:r>
                      <a:endParaRPr lang="en-IE" sz="1000" b="0" i="0" u="none" strike="noStrike">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smtClean="0">
                          <a:effectLst/>
                          <a:latin typeface="Verdana" panose="020B0604030504040204" pitchFamily="34" charset="0"/>
                          <a:ea typeface="Verdana" panose="020B0604030504040204" pitchFamily="34" charset="0"/>
                          <a:cs typeface="Verdana" panose="020B0604030504040204" pitchFamily="34" charset="0"/>
                        </a:rPr>
                        <a:t>-</a:t>
                      </a: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 </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367</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34</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IE" sz="1000" u="none" strike="noStrike" dirty="0">
                          <a:effectLst/>
                          <a:latin typeface="Verdana" panose="020B0604030504040204" pitchFamily="34" charset="0"/>
                          <a:ea typeface="Verdana" panose="020B0604030504040204" pitchFamily="34" charset="0"/>
                          <a:cs typeface="Verdana" panose="020B0604030504040204" pitchFamily="34" charset="0"/>
                        </a:rPr>
                        <a:t>0.728319</a:t>
                      </a:r>
                      <a:endParaRPr lang="en-IE"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61598">
                <a:tc gridSpan="6">
                  <a:txBody>
                    <a:bodyPr/>
                    <a:lstStyle/>
                    <a:p>
                      <a:pPr algn="l" fontAlgn="ctr"/>
                      <a:r>
                        <a:rPr lang="nb-NO" sz="1000" u="none" strike="noStrike" dirty="0">
                          <a:effectLst/>
                          <a:latin typeface="Verdana" panose="020B0604030504040204" pitchFamily="34" charset="0"/>
                          <a:ea typeface="Verdana" panose="020B0604030504040204" pitchFamily="34" charset="0"/>
                          <a:cs typeface="Verdana" panose="020B0604030504040204" pitchFamily="34" charset="0"/>
                        </a:rPr>
                        <a:t>*Values from Allen et al</a:t>
                      </a:r>
                      <a:r>
                        <a:rPr lang="nb-NO" sz="1000" u="none" strike="noStrike" dirty="0" smtClean="0">
                          <a:effectLst/>
                          <a:latin typeface="Verdana" panose="020B0604030504040204" pitchFamily="34" charset="0"/>
                          <a:ea typeface="Verdana" panose="020B0604030504040204" pitchFamily="34" charset="0"/>
                          <a:cs typeface="Verdana" panose="020B0604030504040204" pitchFamily="34" charset="0"/>
                        </a:rPr>
                        <a:t>. (2015)</a:t>
                      </a:r>
                      <a:endParaRPr lang="nb-NO" sz="1000" b="0" i="0" u="none" strike="noStrike" dirty="0">
                        <a:solidFill>
                          <a:srgbClr val="000000"/>
                        </a:solidFill>
                        <a:effectLst/>
                        <a:latin typeface="Verdana" panose="020B0604030504040204" pitchFamily="34" charset="0"/>
                        <a:ea typeface="Verdana" panose="020B0604030504040204" pitchFamily="34" charset="0"/>
                        <a:cs typeface="Verdana" panose="020B0604030504040204" pitchFamily="34" charset="0"/>
                      </a:endParaRPr>
                    </a:p>
                  </a:txBody>
                  <a:tcPr marL="5364" marR="5364" marT="5364"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hMerge="1">
                  <a:txBody>
                    <a:bodyPr/>
                    <a:lstStyle/>
                    <a:p>
                      <a:endParaRPr lang="en-IE"/>
                    </a:p>
                  </a:txBody>
                  <a:tcPr/>
                </a:tc>
                <a:tc hMerge="1">
                  <a:txBody>
                    <a:bodyPr/>
                    <a:lstStyle/>
                    <a:p>
                      <a:endParaRPr lang="en-IE"/>
                    </a:p>
                  </a:txBody>
                  <a:tcPr/>
                </a:tc>
                <a:tc hMerge="1">
                  <a:txBody>
                    <a:bodyPr/>
                    <a:lstStyle/>
                    <a:p>
                      <a:endParaRPr lang="en-IE"/>
                    </a:p>
                  </a:txBody>
                  <a:tcPr/>
                </a:tc>
                <a:tc hMerge="1">
                  <a:txBody>
                    <a:bodyPr/>
                    <a:lstStyle/>
                    <a:p>
                      <a:endParaRPr lang="en-IE"/>
                    </a:p>
                  </a:txBody>
                  <a:tcPr/>
                </a:tc>
                <a:tc hMerge="1">
                  <a:txBody>
                    <a:bodyPr/>
                    <a:lstStyle/>
                    <a:p>
                      <a:endParaRPr lang="en-IE"/>
                    </a:p>
                  </a:txBody>
                  <a:tcPr/>
                </a:tc>
              </a:tr>
            </a:tbl>
          </a:graphicData>
        </a:graphic>
      </p:graphicFrame>
      <p:sp>
        <p:nvSpPr>
          <p:cNvPr id="10" name="Rectangle 9"/>
          <p:cNvSpPr/>
          <p:nvPr/>
        </p:nvSpPr>
        <p:spPr>
          <a:xfrm>
            <a:off x="7010399" y="4038600"/>
            <a:ext cx="1447801" cy="2272461"/>
          </a:xfrm>
          <a:prstGeom prst="rect">
            <a:avLst/>
          </a:prstGeom>
          <a:ln w="28575">
            <a:tail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1369176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Silvia\Desktop\Sponsor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5608" y="2994970"/>
            <a:ext cx="3364784" cy="66263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2"/>
          <p:cNvSpPr txBox="1"/>
          <p:nvPr/>
        </p:nvSpPr>
        <p:spPr>
          <a:xfrm>
            <a:off x="4343400" y="87868"/>
            <a:ext cx="4038600" cy="369332"/>
          </a:xfrm>
          <a:prstGeom prst="rect">
            <a:avLst/>
          </a:prstGeom>
          <a:noFill/>
        </p:spPr>
        <p:txBody>
          <a:bodyPr wrap="square" rtlCol="0">
            <a:spAutoFit/>
          </a:bodyPr>
          <a:lstStyle/>
          <a:p>
            <a:pPr algn="ctr"/>
            <a:r>
              <a:rPr lang="en-IE" b="1" dirty="0" smtClean="0">
                <a:solidFill>
                  <a:schemeClr val="bg1"/>
                </a:solidFill>
              </a:rPr>
              <a:t>Final Remarks</a:t>
            </a:r>
          </a:p>
        </p:txBody>
      </p:sp>
      <p:sp>
        <p:nvSpPr>
          <p:cNvPr id="9" name="Rectangle 8"/>
          <p:cNvSpPr/>
          <p:nvPr/>
        </p:nvSpPr>
        <p:spPr>
          <a:xfrm>
            <a:off x="546458" y="671691"/>
            <a:ext cx="4629150" cy="5909310"/>
          </a:xfrm>
          <a:prstGeom prst="rect">
            <a:avLst/>
          </a:prstGeom>
        </p:spPr>
        <p:txBody>
          <a:bodyPr wrap="square">
            <a:spAutoFit/>
          </a:bodyPr>
          <a:lstStyle/>
          <a:p>
            <a:pPr marL="285750" indent="-285750">
              <a:buFont typeface="Wingdings" panose="05000000000000000000" pitchFamily="2" charset="2"/>
              <a:buChar char="Ø"/>
            </a:pPr>
            <a:r>
              <a:rPr lang="en-GB" dirty="0" smtClean="0"/>
              <a:t>Extraction subtracts about 5% of the total VS available to fermentation.</a:t>
            </a:r>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r>
              <a:rPr lang="en-GB" dirty="0" smtClean="0"/>
              <a:t>VS content still in range with raw seaweed (70%-80%).</a:t>
            </a:r>
          </a:p>
          <a:p>
            <a:pPr marL="285750" indent="-285750">
              <a:buFont typeface="Wingdings" panose="05000000000000000000" pitchFamily="2" charset="2"/>
              <a:buChar char="Ø"/>
            </a:pPr>
            <a:endParaRPr lang="en-GB" dirty="0" smtClean="0"/>
          </a:p>
          <a:p>
            <a:pPr marL="285750" indent="-285750">
              <a:buFont typeface="Wingdings" panose="05000000000000000000" pitchFamily="2" charset="2"/>
              <a:buChar char="Ø"/>
            </a:pPr>
            <a:r>
              <a:rPr lang="en-GB" dirty="0" err="1" smtClean="0"/>
              <a:t>tCOD</a:t>
            </a:r>
            <a:r>
              <a:rPr lang="en-GB" dirty="0" smtClean="0"/>
              <a:t> increases significantly from </a:t>
            </a:r>
            <a:r>
              <a:rPr lang="en-GB" smtClean="0"/>
              <a:t>cold to </a:t>
            </a:r>
            <a:r>
              <a:rPr lang="en-GB" dirty="0" smtClean="0"/>
              <a:t>warm seasons: 8,4 – 15,6 g/L.</a:t>
            </a:r>
          </a:p>
          <a:p>
            <a:pPr marL="285750" indent="-285750">
              <a:buFont typeface="Wingdings" panose="05000000000000000000" pitchFamily="2" charset="2"/>
              <a:buChar char="Ø"/>
            </a:pPr>
            <a:endParaRPr lang="en-GB" dirty="0" smtClean="0"/>
          </a:p>
          <a:p>
            <a:pPr marL="285750" indent="-285750">
              <a:buFont typeface="Wingdings" panose="05000000000000000000" pitchFamily="2" charset="2"/>
              <a:buChar char="Ø"/>
            </a:pPr>
            <a:r>
              <a:rPr lang="en-GB" dirty="0" smtClean="0"/>
              <a:t>C/N ratio to be balanced in reactors.</a:t>
            </a:r>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r>
              <a:rPr lang="en-GB" dirty="0" smtClean="0"/>
              <a:t>SMP in range with values from starch and </a:t>
            </a:r>
            <a:r>
              <a:rPr lang="en-GB" dirty="0" err="1" smtClean="0"/>
              <a:t>Miscanthus</a:t>
            </a:r>
            <a:r>
              <a:rPr lang="en-GB" dirty="0" smtClean="0"/>
              <a:t>.</a:t>
            </a:r>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r>
              <a:rPr lang="en-GB" dirty="0"/>
              <a:t>Biodegradation efficiency </a:t>
            </a:r>
            <a:r>
              <a:rPr lang="en-GB" dirty="0" smtClean="0"/>
              <a:t>(17%-94%).</a:t>
            </a:r>
          </a:p>
          <a:p>
            <a:pPr marL="285750" indent="-285750">
              <a:buFont typeface="Wingdings" panose="05000000000000000000" pitchFamily="2" charset="2"/>
              <a:buChar char="Ø"/>
            </a:pPr>
            <a:endParaRPr lang="en-GB" dirty="0" smtClean="0"/>
          </a:p>
          <a:p>
            <a:pPr marL="285750" indent="-285750">
              <a:buFont typeface="Wingdings" panose="05000000000000000000" pitchFamily="2" charset="2"/>
              <a:buChar char="Ø"/>
            </a:pPr>
            <a:r>
              <a:rPr lang="en-GB" dirty="0" smtClean="0"/>
              <a:t>Methane 40% - 61% (peaks at 70%).</a:t>
            </a:r>
          </a:p>
          <a:p>
            <a:pPr marL="285750" indent="-285750">
              <a:buFont typeface="Wingdings" panose="05000000000000000000" pitchFamily="2" charset="2"/>
              <a:buChar char="Ø"/>
            </a:pPr>
            <a:endParaRPr lang="en-GB" dirty="0" smtClean="0"/>
          </a:p>
          <a:p>
            <a:pPr marL="285750" indent="-285750">
              <a:buFont typeface="Wingdings" panose="05000000000000000000" pitchFamily="2" charset="2"/>
              <a:buChar char="Ø"/>
            </a:pPr>
            <a:r>
              <a:rPr lang="en-GB" dirty="0" smtClean="0"/>
              <a:t>High gaseous NH</a:t>
            </a:r>
            <a:r>
              <a:rPr lang="en-GB" baseline="-25000" dirty="0" smtClean="0"/>
              <a:t>3</a:t>
            </a:r>
            <a:r>
              <a:rPr lang="en-GB" dirty="0" smtClean="0"/>
              <a:t> (&gt;300 ppm) </a:t>
            </a:r>
            <a:r>
              <a:rPr lang="en-GB" dirty="0"/>
              <a:t>and H</a:t>
            </a:r>
            <a:r>
              <a:rPr lang="en-GB" baseline="-25000" dirty="0"/>
              <a:t>2</a:t>
            </a:r>
            <a:r>
              <a:rPr lang="en-GB" dirty="0"/>
              <a:t>S </a:t>
            </a:r>
            <a:r>
              <a:rPr lang="en-GB" dirty="0" smtClean="0"/>
              <a:t>(&gt;100ppm) released.</a:t>
            </a:r>
          </a:p>
          <a:p>
            <a:endParaRPr lang="en-GB" dirty="0"/>
          </a:p>
        </p:txBody>
      </p:sp>
      <p:pic>
        <p:nvPicPr>
          <p:cNvPr id="12" name="Picture 11" descr="C:\Users\Silvia\Dropbox\SUBMISSIONS\PAPER 2-ACCEPTED_Renewable Energy\Figure 2.tif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0" y="3657600"/>
            <a:ext cx="3224943" cy="259080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199" y="762000"/>
            <a:ext cx="2143125" cy="2133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30557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9">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 calcmode="lin" valueType="num">
                                      <p:cBhvr>
                                        <p:cTn id="14" dur="500" fill="hold"/>
                                        <p:tgtEl>
                                          <p:spTgt spid="9">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9">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9">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 calcmode="lin" valueType="num">
                                      <p:cBhvr>
                                        <p:cTn id="21" dur="500" fill="hold"/>
                                        <p:tgtEl>
                                          <p:spTgt spid="9">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9">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9">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9">
                                            <p:txEl>
                                              <p:pRg st="6" end="6"/>
                                            </p:txEl>
                                          </p:spTgt>
                                        </p:tgtEl>
                                        <p:attrNameLst>
                                          <p:attrName>style.visibility</p:attrName>
                                        </p:attrNameLst>
                                      </p:cBhvr>
                                      <p:to>
                                        <p:strVal val="visible"/>
                                      </p:to>
                                    </p:set>
                                    <p:anim calcmode="lin" valueType="num">
                                      <p:cBhvr>
                                        <p:cTn id="28" dur="500" fill="hold"/>
                                        <p:tgtEl>
                                          <p:spTgt spid="9">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9">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9">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9">
                                            <p:txEl>
                                              <p:pRg st="8" end="8"/>
                                            </p:txEl>
                                          </p:spTgt>
                                        </p:tgtEl>
                                        <p:attrNameLst>
                                          <p:attrName>style.visibility</p:attrName>
                                        </p:attrNameLst>
                                      </p:cBhvr>
                                      <p:to>
                                        <p:strVal val="visible"/>
                                      </p:to>
                                    </p:set>
                                    <p:anim calcmode="lin" valueType="num">
                                      <p:cBhvr>
                                        <p:cTn id="35" dur="500" fill="hold"/>
                                        <p:tgtEl>
                                          <p:spTgt spid="9">
                                            <p:txEl>
                                              <p:pRg st="8" end="8"/>
                                            </p:txEl>
                                          </p:spTgt>
                                        </p:tgtEl>
                                        <p:attrNameLst>
                                          <p:attrName>ppt_w</p:attrName>
                                        </p:attrNameLst>
                                      </p:cBhvr>
                                      <p:tavLst>
                                        <p:tav tm="0">
                                          <p:val>
                                            <p:fltVal val="0"/>
                                          </p:val>
                                        </p:tav>
                                        <p:tav tm="100000">
                                          <p:val>
                                            <p:strVal val="#ppt_w"/>
                                          </p:val>
                                        </p:tav>
                                      </p:tavLst>
                                    </p:anim>
                                    <p:anim calcmode="lin" valueType="num">
                                      <p:cBhvr>
                                        <p:cTn id="36" dur="500" fill="hold"/>
                                        <p:tgtEl>
                                          <p:spTgt spid="9">
                                            <p:txEl>
                                              <p:pRg st="8" end="8"/>
                                            </p:txEl>
                                          </p:spTgt>
                                        </p:tgtEl>
                                        <p:attrNameLst>
                                          <p:attrName>ppt_h</p:attrName>
                                        </p:attrNameLst>
                                      </p:cBhvr>
                                      <p:tavLst>
                                        <p:tav tm="0">
                                          <p:val>
                                            <p:fltVal val="0"/>
                                          </p:val>
                                        </p:tav>
                                        <p:tav tm="100000">
                                          <p:val>
                                            <p:strVal val="#ppt_h"/>
                                          </p:val>
                                        </p:tav>
                                      </p:tavLst>
                                    </p:anim>
                                    <p:animEffect transition="in" filter="fade">
                                      <p:cBhvr>
                                        <p:cTn id="37" dur="500"/>
                                        <p:tgtEl>
                                          <p:spTgt spid="9">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9">
                                            <p:txEl>
                                              <p:pRg st="10" end="10"/>
                                            </p:txEl>
                                          </p:spTgt>
                                        </p:tgtEl>
                                        <p:attrNameLst>
                                          <p:attrName>style.visibility</p:attrName>
                                        </p:attrNameLst>
                                      </p:cBhvr>
                                      <p:to>
                                        <p:strVal val="visible"/>
                                      </p:to>
                                    </p:set>
                                    <p:anim calcmode="lin" valueType="num">
                                      <p:cBhvr>
                                        <p:cTn id="42" dur="500" fill="hold"/>
                                        <p:tgtEl>
                                          <p:spTgt spid="9">
                                            <p:txEl>
                                              <p:pRg st="10" end="10"/>
                                            </p:txEl>
                                          </p:spTgt>
                                        </p:tgtEl>
                                        <p:attrNameLst>
                                          <p:attrName>ppt_w</p:attrName>
                                        </p:attrNameLst>
                                      </p:cBhvr>
                                      <p:tavLst>
                                        <p:tav tm="0">
                                          <p:val>
                                            <p:fltVal val="0"/>
                                          </p:val>
                                        </p:tav>
                                        <p:tav tm="100000">
                                          <p:val>
                                            <p:strVal val="#ppt_w"/>
                                          </p:val>
                                        </p:tav>
                                      </p:tavLst>
                                    </p:anim>
                                    <p:anim calcmode="lin" valueType="num">
                                      <p:cBhvr>
                                        <p:cTn id="43" dur="500" fill="hold"/>
                                        <p:tgtEl>
                                          <p:spTgt spid="9">
                                            <p:txEl>
                                              <p:pRg st="10" end="10"/>
                                            </p:txEl>
                                          </p:spTgt>
                                        </p:tgtEl>
                                        <p:attrNameLst>
                                          <p:attrName>ppt_h</p:attrName>
                                        </p:attrNameLst>
                                      </p:cBhvr>
                                      <p:tavLst>
                                        <p:tav tm="0">
                                          <p:val>
                                            <p:fltVal val="0"/>
                                          </p:val>
                                        </p:tav>
                                        <p:tav tm="100000">
                                          <p:val>
                                            <p:strVal val="#ppt_h"/>
                                          </p:val>
                                        </p:tav>
                                      </p:tavLst>
                                    </p:anim>
                                    <p:animEffect transition="in" filter="fade">
                                      <p:cBhvr>
                                        <p:cTn id="44" dur="500"/>
                                        <p:tgtEl>
                                          <p:spTgt spid="9">
                                            <p:txEl>
                                              <p:pRg st="10" end="1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9">
                                            <p:txEl>
                                              <p:pRg st="12" end="12"/>
                                            </p:txEl>
                                          </p:spTgt>
                                        </p:tgtEl>
                                        <p:attrNameLst>
                                          <p:attrName>style.visibility</p:attrName>
                                        </p:attrNameLst>
                                      </p:cBhvr>
                                      <p:to>
                                        <p:strVal val="visible"/>
                                      </p:to>
                                    </p:set>
                                    <p:anim calcmode="lin" valueType="num">
                                      <p:cBhvr>
                                        <p:cTn id="49" dur="500" fill="hold"/>
                                        <p:tgtEl>
                                          <p:spTgt spid="9">
                                            <p:txEl>
                                              <p:pRg st="12" end="12"/>
                                            </p:txEl>
                                          </p:spTgt>
                                        </p:tgtEl>
                                        <p:attrNameLst>
                                          <p:attrName>ppt_w</p:attrName>
                                        </p:attrNameLst>
                                      </p:cBhvr>
                                      <p:tavLst>
                                        <p:tav tm="0">
                                          <p:val>
                                            <p:fltVal val="0"/>
                                          </p:val>
                                        </p:tav>
                                        <p:tav tm="100000">
                                          <p:val>
                                            <p:strVal val="#ppt_w"/>
                                          </p:val>
                                        </p:tav>
                                      </p:tavLst>
                                    </p:anim>
                                    <p:anim calcmode="lin" valueType="num">
                                      <p:cBhvr>
                                        <p:cTn id="50" dur="500" fill="hold"/>
                                        <p:tgtEl>
                                          <p:spTgt spid="9">
                                            <p:txEl>
                                              <p:pRg st="12" end="12"/>
                                            </p:txEl>
                                          </p:spTgt>
                                        </p:tgtEl>
                                        <p:attrNameLst>
                                          <p:attrName>ppt_h</p:attrName>
                                        </p:attrNameLst>
                                      </p:cBhvr>
                                      <p:tavLst>
                                        <p:tav tm="0">
                                          <p:val>
                                            <p:fltVal val="0"/>
                                          </p:val>
                                        </p:tav>
                                        <p:tav tm="100000">
                                          <p:val>
                                            <p:strVal val="#ppt_h"/>
                                          </p:val>
                                        </p:tav>
                                      </p:tavLst>
                                    </p:anim>
                                    <p:animEffect transition="in" filter="fade">
                                      <p:cBhvr>
                                        <p:cTn id="51" dur="500"/>
                                        <p:tgtEl>
                                          <p:spTgt spid="9">
                                            <p:txEl>
                                              <p:pRg st="12" end="12"/>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9">
                                            <p:txEl>
                                              <p:pRg st="14" end="14"/>
                                            </p:txEl>
                                          </p:spTgt>
                                        </p:tgtEl>
                                        <p:attrNameLst>
                                          <p:attrName>style.visibility</p:attrName>
                                        </p:attrNameLst>
                                      </p:cBhvr>
                                      <p:to>
                                        <p:strVal val="visible"/>
                                      </p:to>
                                    </p:set>
                                    <p:anim calcmode="lin" valueType="num">
                                      <p:cBhvr>
                                        <p:cTn id="56" dur="500" fill="hold"/>
                                        <p:tgtEl>
                                          <p:spTgt spid="9">
                                            <p:txEl>
                                              <p:pRg st="14" end="14"/>
                                            </p:txEl>
                                          </p:spTgt>
                                        </p:tgtEl>
                                        <p:attrNameLst>
                                          <p:attrName>ppt_w</p:attrName>
                                        </p:attrNameLst>
                                      </p:cBhvr>
                                      <p:tavLst>
                                        <p:tav tm="0">
                                          <p:val>
                                            <p:fltVal val="0"/>
                                          </p:val>
                                        </p:tav>
                                        <p:tav tm="100000">
                                          <p:val>
                                            <p:strVal val="#ppt_w"/>
                                          </p:val>
                                        </p:tav>
                                      </p:tavLst>
                                    </p:anim>
                                    <p:anim calcmode="lin" valueType="num">
                                      <p:cBhvr>
                                        <p:cTn id="57" dur="500" fill="hold"/>
                                        <p:tgtEl>
                                          <p:spTgt spid="9">
                                            <p:txEl>
                                              <p:pRg st="14" end="14"/>
                                            </p:txEl>
                                          </p:spTgt>
                                        </p:tgtEl>
                                        <p:attrNameLst>
                                          <p:attrName>ppt_h</p:attrName>
                                        </p:attrNameLst>
                                      </p:cBhvr>
                                      <p:tavLst>
                                        <p:tav tm="0">
                                          <p:val>
                                            <p:fltVal val="0"/>
                                          </p:val>
                                        </p:tav>
                                        <p:tav tm="100000">
                                          <p:val>
                                            <p:strVal val="#ppt_h"/>
                                          </p:val>
                                        </p:tav>
                                      </p:tavLst>
                                    </p:anim>
                                    <p:animEffect transition="in" filter="fade">
                                      <p:cBhvr>
                                        <p:cTn id="58" dur="500"/>
                                        <p:tgtEl>
                                          <p:spTgt spid="9">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8451" y="1143000"/>
            <a:ext cx="7543800" cy="1938992"/>
          </a:xfrm>
          <a:prstGeom prst="rect">
            <a:avLst/>
          </a:prstGeom>
        </p:spPr>
        <p:txBody>
          <a:bodyPr wrap="square">
            <a:spAutoFit/>
          </a:bodyPr>
          <a:lstStyle/>
          <a:p>
            <a:r>
              <a:rPr lang="en-GB" b="1" u="sng" dirty="0" smtClean="0"/>
              <a:t>SEAWEED-BASED BIOGAS:</a:t>
            </a:r>
          </a:p>
          <a:p>
            <a:endParaRPr lang="en-GB" dirty="0"/>
          </a:p>
          <a:p>
            <a:pPr marL="285750" indent="-285750">
              <a:buFontTx/>
              <a:buChar char="-"/>
            </a:pPr>
            <a:r>
              <a:rPr lang="en-GB" dirty="0" smtClean="0">
                <a:sym typeface="Wingdings" panose="05000000000000000000" pitchFamily="2" charset="2"/>
              </a:rPr>
              <a:t>Enzymatic and biological treatments effect to be evaluated</a:t>
            </a:r>
          </a:p>
          <a:p>
            <a:pPr marL="285750" indent="-285750">
              <a:buFontTx/>
              <a:buChar char="-"/>
            </a:pPr>
            <a:r>
              <a:rPr lang="en-GB" dirty="0" smtClean="0">
                <a:sym typeface="Wingdings" panose="05000000000000000000" pitchFamily="2" charset="2"/>
              </a:rPr>
              <a:t>Ideal inoculum and co-substrates </a:t>
            </a:r>
            <a:r>
              <a:rPr lang="en-GB" dirty="0">
                <a:sym typeface="Wingdings" panose="05000000000000000000" pitchFamily="2" charset="2"/>
              </a:rPr>
              <a:t>among </a:t>
            </a:r>
            <a:r>
              <a:rPr lang="en-GB" dirty="0" smtClean="0">
                <a:sym typeface="Wingdings" panose="05000000000000000000" pitchFamily="2" charset="2"/>
              </a:rPr>
              <a:t>local resources/wastes to be identified</a:t>
            </a:r>
          </a:p>
          <a:p>
            <a:pPr marL="285750" indent="-285750">
              <a:buFontTx/>
              <a:buChar char="-"/>
            </a:pPr>
            <a:r>
              <a:rPr lang="en-GB" dirty="0" smtClean="0">
                <a:sym typeface="Wingdings" panose="05000000000000000000" pitchFamily="2" charset="2"/>
              </a:rPr>
              <a:t>Low inhibition but excessive gaseous H</a:t>
            </a:r>
            <a:r>
              <a:rPr lang="en-GB" baseline="-25000" dirty="0" smtClean="0">
                <a:sym typeface="Wingdings" panose="05000000000000000000" pitchFamily="2" charset="2"/>
              </a:rPr>
              <a:t>2</a:t>
            </a:r>
            <a:r>
              <a:rPr lang="en-GB" dirty="0" smtClean="0">
                <a:sym typeface="Wingdings" panose="05000000000000000000" pitchFamily="2" charset="2"/>
              </a:rPr>
              <a:t>S and NH</a:t>
            </a:r>
            <a:r>
              <a:rPr lang="en-GB" baseline="-25000" dirty="0" smtClean="0">
                <a:sym typeface="Wingdings" panose="05000000000000000000" pitchFamily="2" charset="2"/>
              </a:rPr>
              <a:t>3</a:t>
            </a:r>
          </a:p>
          <a:p>
            <a:endParaRPr lang="en-GB" baseline="-25000" dirty="0">
              <a:sym typeface="Wingdings" panose="05000000000000000000" pitchFamily="2" charset="2"/>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3589" y="5715000"/>
            <a:ext cx="1111345" cy="753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2"/>
          <p:cNvSpPr txBox="1"/>
          <p:nvPr/>
        </p:nvSpPr>
        <p:spPr>
          <a:xfrm>
            <a:off x="4343400" y="87868"/>
            <a:ext cx="4038600" cy="369332"/>
          </a:xfrm>
          <a:prstGeom prst="rect">
            <a:avLst/>
          </a:prstGeom>
          <a:noFill/>
        </p:spPr>
        <p:txBody>
          <a:bodyPr wrap="square" rtlCol="0">
            <a:spAutoFit/>
          </a:bodyPr>
          <a:lstStyle/>
          <a:p>
            <a:pPr algn="ctr"/>
            <a:r>
              <a:rPr lang="en-IE" b="1" dirty="0" smtClean="0">
                <a:solidFill>
                  <a:schemeClr val="bg1"/>
                </a:solidFill>
              </a:rPr>
              <a:t>Collaboration Opportunities</a:t>
            </a:r>
          </a:p>
        </p:txBody>
      </p:sp>
      <p:grpSp>
        <p:nvGrpSpPr>
          <p:cNvPr id="8" name="Group 7"/>
          <p:cNvGrpSpPr/>
          <p:nvPr/>
        </p:nvGrpSpPr>
        <p:grpSpPr>
          <a:xfrm>
            <a:off x="844402" y="3276600"/>
            <a:ext cx="7593891" cy="2614597"/>
            <a:chOff x="844402" y="3276600"/>
            <a:chExt cx="7593891" cy="2614597"/>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1235" y="3707472"/>
              <a:ext cx="3187058" cy="2183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844402" y="3754487"/>
              <a:ext cx="4229710" cy="177492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875690" y="3276600"/>
              <a:ext cx="4153509" cy="2308324"/>
            </a:xfrm>
            <a:prstGeom prst="rect">
              <a:avLst/>
            </a:prstGeom>
          </p:spPr>
          <p:txBody>
            <a:bodyPr wrap="square">
              <a:spAutoFit/>
            </a:bodyPr>
            <a:lstStyle/>
            <a:p>
              <a:pPr algn="ctr"/>
              <a:r>
                <a:rPr lang="en-GB" b="1" u="sng" dirty="0" smtClean="0"/>
                <a:t>GOAL:</a:t>
              </a:r>
            </a:p>
            <a:p>
              <a:endParaRPr lang="en-GB" b="1" dirty="0">
                <a:solidFill>
                  <a:schemeClr val="bg1"/>
                </a:solidFill>
              </a:endParaRPr>
            </a:p>
            <a:p>
              <a:pPr algn="just"/>
              <a:r>
                <a:rPr lang="en-GB" i="1" dirty="0">
                  <a:solidFill>
                    <a:schemeClr val="bg1"/>
                  </a:solidFill>
                  <a:sym typeface="Wingdings" panose="05000000000000000000" pitchFamily="2" charset="2"/>
                </a:rPr>
                <a:t>To design and develop a customized </a:t>
              </a:r>
              <a:r>
                <a:rPr lang="en-GB" b="1" i="1" dirty="0" err="1">
                  <a:solidFill>
                    <a:schemeClr val="bg1"/>
                  </a:solidFill>
                  <a:sym typeface="Wingdings" panose="05000000000000000000" pitchFamily="2" charset="2"/>
                </a:rPr>
                <a:t>biorefinery</a:t>
              </a:r>
              <a:r>
                <a:rPr lang="en-GB" b="1" i="1" dirty="0">
                  <a:solidFill>
                    <a:schemeClr val="bg1"/>
                  </a:solidFill>
                  <a:sym typeface="Wingdings" panose="05000000000000000000" pitchFamily="2" charset="2"/>
                </a:rPr>
                <a:t> cascade </a:t>
              </a:r>
              <a:r>
                <a:rPr lang="en-GB" i="1" dirty="0">
                  <a:solidFill>
                    <a:schemeClr val="bg1"/>
                  </a:solidFill>
                  <a:sym typeface="Wingdings" panose="05000000000000000000" pitchFamily="2" charset="2"/>
                </a:rPr>
                <a:t>with an </a:t>
              </a:r>
              <a:r>
                <a:rPr lang="en-GB" b="1" i="1" dirty="0">
                  <a:solidFill>
                    <a:schemeClr val="bg1"/>
                  </a:solidFill>
                  <a:sym typeface="Wingdings" panose="05000000000000000000" pitchFamily="2" charset="2"/>
                </a:rPr>
                <a:t>integrated energy </a:t>
              </a:r>
              <a:r>
                <a:rPr lang="en-GB" i="1" dirty="0">
                  <a:solidFill>
                    <a:schemeClr val="bg1"/>
                  </a:solidFill>
                  <a:sym typeface="Wingdings" panose="05000000000000000000" pitchFamily="2" charset="2"/>
                </a:rPr>
                <a:t>production step for each Irish seaweed species that is </a:t>
              </a:r>
              <a:r>
                <a:rPr lang="en-GB" b="1" i="1" dirty="0">
                  <a:solidFill>
                    <a:schemeClr val="bg1"/>
                  </a:solidFill>
                  <a:sym typeface="Wingdings" panose="05000000000000000000" pitchFamily="2" charset="2"/>
                </a:rPr>
                <a:t>sustainable</a:t>
              </a:r>
              <a:r>
                <a:rPr lang="en-GB" i="1" dirty="0">
                  <a:solidFill>
                    <a:schemeClr val="bg1"/>
                  </a:solidFill>
                  <a:sym typeface="Wingdings" panose="05000000000000000000" pitchFamily="2" charset="2"/>
                </a:rPr>
                <a:t> and </a:t>
              </a:r>
              <a:r>
                <a:rPr lang="en-GB" b="1" i="1" dirty="0">
                  <a:solidFill>
                    <a:schemeClr val="bg1"/>
                  </a:solidFill>
                  <a:sym typeface="Wingdings" panose="05000000000000000000" pitchFamily="2" charset="2"/>
                </a:rPr>
                <a:t>economically viable</a:t>
              </a:r>
              <a:r>
                <a:rPr lang="en-GB" i="1" dirty="0">
                  <a:solidFill>
                    <a:schemeClr val="bg1"/>
                  </a:solidFill>
                  <a:sym typeface="Wingdings" panose="05000000000000000000" pitchFamily="2" charset="2"/>
                </a:rPr>
                <a:t>.</a:t>
              </a:r>
            </a:p>
          </p:txBody>
        </p:sp>
      </p:grpSp>
    </p:spTree>
    <p:extLst>
      <p:ext uri="{BB962C8B-B14F-4D97-AF65-F5344CB8AC3E}">
        <p14:creationId xmlns:p14="http://schemas.microsoft.com/office/powerpoint/2010/main" val="3530557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bioenergy-nw.eu/wp-content/uploads/2012/10/shutterstock_46773286_Web-960x400.jpg"/>
          <p:cNvPicPr preferRelativeResize="0">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154" y="3124200"/>
            <a:ext cx="8221645" cy="3429000"/>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724400" y="-36731"/>
            <a:ext cx="3429000" cy="646331"/>
          </a:xfrm>
          <a:prstGeom prst="rect">
            <a:avLst/>
          </a:prstGeom>
          <a:noFill/>
        </p:spPr>
        <p:txBody>
          <a:bodyPr wrap="square" rtlCol="0">
            <a:spAutoFit/>
          </a:bodyPr>
          <a:lstStyle/>
          <a:p>
            <a:pPr algn="ctr"/>
            <a:r>
              <a:rPr lang="en-IE" b="1" dirty="0" smtClean="0">
                <a:solidFill>
                  <a:schemeClr val="bg1"/>
                </a:solidFill>
                <a:effectLst>
                  <a:outerShdw blurRad="38100" dist="38100" dir="2700000" algn="tl">
                    <a:srgbClr val="000000">
                      <a:alpha val="43137"/>
                    </a:srgbClr>
                  </a:outerShdw>
                </a:effectLst>
              </a:rPr>
              <a:t>Dr Silvia Tedesco</a:t>
            </a:r>
          </a:p>
          <a:p>
            <a:pPr algn="ctr"/>
            <a:r>
              <a:rPr lang="en-IE" b="1" dirty="0" smtClean="0">
                <a:solidFill>
                  <a:schemeClr val="bg1"/>
                </a:solidFill>
                <a:effectLst>
                  <a:outerShdw blurRad="38100" dist="38100" dir="2700000" algn="tl">
                    <a:srgbClr val="000000">
                      <a:alpha val="43137"/>
                    </a:srgbClr>
                  </a:outerShdw>
                </a:effectLst>
              </a:rPr>
              <a:t>(Ph.D., CEng., </a:t>
            </a:r>
            <a:r>
              <a:rPr lang="en-IE" b="1" dirty="0">
                <a:solidFill>
                  <a:schemeClr val="bg1"/>
                </a:solidFill>
                <a:effectLst>
                  <a:outerShdw blurRad="38100" dist="38100" dir="2700000" algn="tl">
                    <a:srgbClr val="000000">
                      <a:alpha val="43137"/>
                    </a:srgbClr>
                  </a:outerShdw>
                </a:effectLst>
              </a:rPr>
              <a:t>MEng</a:t>
            </a:r>
            <a:r>
              <a:rPr lang="en-IE" b="1" dirty="0" smtClean="0">
                <a:solidFill>
                  <a:schemeClr val="bg1"/>
                </a:solidFill>
                <a:effectLst>
                  <a:outerShdw blurRad="38100" dist="38100" dir="2700000" algn="tl">
                    <a:srgbClr val="000000">
                      <a:alpha val="43137"/>
                    </a:srgbClr>
                  </a:outerShdw>
                </a:effectLst>
              </a:rPr>
              <a:t>., </a:t>
            </a:r>
            <a:r>
              <a:rPr lang="en-IE" b="1" dirty="0">
                <a:solidFill>
                  <a:schemeClr val="bg1"/>
                </a:solidFill>
                <a:effectLst>
                  <a:outerShdw blurRad="38100" dist="38100" dir="2700000" algn="tl">
                    <a:srgbClr val="000000">
                      <a:alpha val="43137"/>
                    </a:srgbClr>
                  </a:outerShdw>
                </a:effectLst>
              </a:rPr>
              <a:t>B.Eng.)</a:t>
            </a:r>
          </a:p>
        </p:txBody>
      </p:sp>
      <p:sp>
        <p:nvSpPr>
          <p:cNvPr id="4" name="Rectangle 3"/>
          <p:cNvSpPr/>
          <p:nvPr/>
        </p:nvSpPr>
        <p:spPr>
          <a:xfrm>
            <a:off x="3124200" y="3124200"/>
            <a:ext cx="5562599" cy="3293209"/>
          </a:xfrm>
          <a:prstGeom prst="rect">
            <a:avLst/>
          </a:prstGeom>
        </p:spPr>
        <p:txBody>
          <a:bodyPr wrap="square">
            <a:spAutoFit/>
          </a:bodyPr>
          <a:lstStyle/>
          <a:p>
            <a:pPr algn="r"/>
            <a:r>
              <a:rPr lang="en-IE" sz="1600" b="1" dirty="0">
                <a:solidFill>
                  <a:schemeClr val="bg1"/>
                </a:solidFill>
                <a:effectLst>
                  <a:outerShdw blurRad="38100" dist="38100" dir="2700000" algn="tl">
                    <a:srgbClr val="000000">
                      <a:alpha val="43137"/>
                    </a:srgbClr>
                  </a:outerShdw>
                </a:effectLst>
              </a:rPr>
              <a:t>School of Mechanical and </a:t>
            </a:r>
            <a:r>
              <a:rPr lang="en-IE" sz="1600" b="1" dirty="0" smtClean="0">
                <a:solidFill>
                  <a:schemeClr val="bg1"/>
                </a:solidFill>
                <a:effectLst>
                  <a:outerShdw blurRad="38100" dist="38100" dir="2700000" algn="tl">
                    <a:srgbClr val="000000">
                      <a:alpha val="43137"/>
                    </a:srgbClr>
                  </a:outerShdw>
                </a:effectLst>
              </a:rPr>
              <a:t>Manufacturing Engineering</a:t>
            </a:r>
            <a:endParaRPr lang="en-IE" sz="1600" b="1" dirty="0">
              <a:solidFill>
                <a:schemeClr val="bg1"/>
              </a:solidFill>
              <a:effectLst>
                <a:outerShdw blurRad="38100" dist="38100" dir="2700000" algn="tl">
                  <a:srgbClr val="000000">
                    <a:alpha val="43137"/>
                  </a:srgbClr>
                </a:outerShdw>
              </a:effectLst>
            </a:endParaRPr>
          </a:p>
          <a:p>
            <a:pPr algn="r"/>
            <a:r>
              <a:rPr lang="en-IE" sz="1600" b="1" dirty="0">
                <a:solidFill>
                  <a:schemeClr val="bg1"/>
                </a:solidFill>
                <a:effectLst>
                  <a:outerShdw blurRad="38100" dist="38100" dir="2700000" algn="tl">
                    <a:srgbClr val="000000">
                      <a:alpha val="43137"/>
                    </a:srgbClr>
                  </a:outerShdw>
                </a:effectLst>
              </a:rPr>
              <a:t>Faculty of Engineering and Computing</a:t>
            </a:r>
          </a:p>
          <a:p>
            <a:pPr algn="r"/>
            <a:r>
              <a:rPr lang="en-IE" sz="1600" b="1" dirty="0">
                <a:solidFill>
                  <a:schemeClr val="bg1"/>
                </a:solidFill>
                <a:effectLst>
                  <a:outerShdw blurRad="38100" dist="38100" dir="2700000" algn="tl">
                    <a:srgbClr val="000000">
                      <a:alpha val="43137"/>
                    </a:srgbClr>
                  </a:outerShdw>
                </a:effectLst>
              </a:rPr>
              <a:t>Dublin City </a:t>
            </a:r>
            <a:r>
              <a:rPr lang="en-IE" sz="1600" b="1" dirty="0" smtClean="0">
                <a:solidFill>
                  <a:schemeClr val="bg1"/>
                </a:solidFill>
                <a:effectLst>
                  <a:outerShdw blurRad="38100" dist="38100" dir="2700000" algn="tl">
                    <a:srgbClr val="000000">
                      <a:alpha val="43137"/>
                    </a:srgbClr>
                  </a:outerShdw>
                </a:effectLst>
              </a:rPr>
              <a:t>University</a:t>
            </a:r>
          </a:p>
          <a:p>
            <a:pPr algn="r"/>
            <a:endParaRPr lang="en-IE" sz="1600" b="1" dirty="0">
              <a:solidFill>
                <a:schemeClr val="bg1"/>
              </a:solidFill>
              <a:effectLst>
                <a:outerShdw blurRad="38100" dist="38100" dir="2700000" algn="tl">
                  <a:srgbClr val="000000">
                    <a:alpha val="43137"/>
                  </a:srgbClr>
                </a:outerShdw>
              </a:effectLst>
            </a:endParaRPr>
          </a:p>
          <a:p>
            <a:pPr algn="r"/>
            <a:endParaRPr lang="en-IE" sz="1600" b="1" dirty="0" smtClean="0">
              <a:solidFill>
                <a:schemeClr val="bg1"/>
              </a:solidFill>
              <a:effectLst>
                <a:outerShdw blurRad="38100" dist="38100" dir="2700000" algn="tl">
                  <a:srgbClr val="000000">
                    <a:alpha val="43137"/>
                  </a:srgbClr>
                </a:outerShdw>
              </a:effectLst>
            </a:endParaRPr>
          </a:p>
          <a:p>
            <a:pPr algn="r"/>
            <a:endParaRPr lang="en-IE" sz="1600" b="1" dirty="0">
              <a:solidFill>
                <a:schemeClr val="bg1"/>
              </a:solidFill>
              <a:effectLst>
                <a:outerShdw blurRad="38100" dist="38100" dir="2700000" algn="tl">
                  <a:srgbClr val="000000">
                    <a:alpha val="43137"/>
                  </a:srgbClr>
                </a:outerShdw>
              </a:effectLst>
            </a:endParaRPr>
          </a:p>
          <a:p>
            <a:pPr algn="ctr"/>
            <a:endParaRPr lang="en-IE" sz="1600" b="1" dirty="0" smtClean="0">
              <a:solidFill>
                <a:schemeClr val="bg1"/>
              </a:solidFill>
              <a:effectLst>
                <a:outerShdw blurRad="38100" dist="38100" dir="2700000" algn="tl">
                  <a:srgbClr val="000000">
                    <a:alpha val="43137"/>
                  </a:srgbClr>
                </a:outerShdw>
              </a:effectLst>
            </a:endParaRPr>
          </a:p>
          <a:p>
            <a:pPr algn="ctr"/>
            <a:endParaRPr lang="en-IE" sz="1600" b="1" dirty="0">
              <a:solidFill>
                <a:schemeClr val="bg1"/>
              </a:solidFill>
              <a:effectLst>
                <a:outerShdw blurRad="38100" dist="38100" dir="2700000" algn="tl">
                  <a:srgbClr val="000000">
                    <a:alpha val="43137"/>
                  </a:srgbClr>
                </a:outerShdw>
              </a:effectLst>
            </a:endParaRPr>
          </a:p>
          <a:p>
            <a:pPr algn="ctr"/>
            <a:endParaRPr lang="en-IE" sz="1600" b="1" dirty="0" smtClean="0">
              <a:solidFill>
                <a:schemeClr val="bg1"/>
              </a:solidFill>
              <a:effectLst>
                <a:outerShdw blurRad="38100" dist="38100" dir="2700000" algn="tl">
                  <a:srgbClr val="000000">
                    <a:alpha val="43137"/>
                  </a:srgbClr>
                </a:outerShdw>
              </a:effectLst>
            </a:endParaRPr>
          </a:p>
          <a:p>
            <a:pPr algn="ctr"/>
            <a:endParaRPr lang="en-IE" sz="1600" b="1" dirty="0">
              <a:solidFill>
                <a:schemeClr val="bg1"/>
              </a:solidFill>
              <a:effectLst>
                <a:outerShdw blurRad="38100" dist="38100" dir="2700000" algn="tl">
                  <a:srgbClr val="000000">
                    <a:alpha val="43137"/>
                  </a:srgbClr>
                </a:outerShdw>
              </a:effectLst>
            </a:endParaRPr>
          </a:p>
          <a:p>
            <a:pPr algn="ctr"/>
            <a:endParaRPr lang="en-IE" sz="1600" b="1" dirty="0" smtClean="0">
              <a:solidFill>
                <a:schemeClr val="bg1"/>
              </a:solidFill>
              <a:effectLst>
                <a:outerShdw blurRad="38100" dist="38100" dir="2700000" algn="tl">
                  <a:srgbClr val="000000">
                    <a:alpha val="43137"/>
                  </a:srgbClr>
                </a:outerShdw>
              </a:effectLst>
            </a:endParaRPr>
          </a:p>
          <a:p>
            <a:pPr algn="ctr"/>
            <a:endParaRPr lang="en-IE" sz="1600" b="1" dirty="0">
              <a:solidFill>
                <a:schemeClr val="bg1"/>
              </a:solidFill>
              <a:effectLst>
                <a:outerShdw blurRad="38100" dist="38100" dir="2700000" algn="tl">
                  <a:srgbClr val="000000">
                    <a:alpha val="43137"/>
                  </a:srgbClr>
                </a:outerShdw>
              </a:effectLst>
            </a:endParaRPr>
          </a:p>
          <a:p>
            <a:pPr algn="r"/>
            <a:r>
              <a:rPr lang="en-IE" sz="1600" b="1" dirty="0">
                <a:solidFill>
                  <a:schemeClr val="bg1"/>
                </a:solidFill>
                <a:effectLst>
                  <a:outerShdw blurRad="38100" dist="38100" dir="2700000" algn="tl">
                    <a:srgbClr val="000000">
                      <a:alpha val="43137"/>
                    </a:srgbClr>
                  </a:outerShdw>
                </a:effectLst>
              </a:rPr>
              <a:t> </a:t>
            </a:r>
          </a:p>
        </p:txBody>
      </p:sp>
      <p:sp>
        <p:nvSpPr>
          <p:cNvPr id="5" name="Rectangle 4"/>
          <p:cNvSpPr/>
          <p:nvPr/>
        </p:nvSpPr>
        <p:spPr>
          <a:xfrm>
            <a:off x="651069" y="1142999"/>
            <a:ext cx="8146661" cy="1754326"/>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IE"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THANKS FOR YOUR ATTENTION</a:t>
            </a:r>
            <a:endParaRPr lang="en-IE"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endParaRPr>
          </a:p>
        </p:txBody>
      </p:sp>
      <p:sp>
        <p:nvSpPr>
          <p:cNvPr id="3" name="Rectangle 2"/>
          <p:cNvSpPr/>
          <p:nvPr/>
        </p:nvSpPr>
        <p:spPr>
          <a:xfrm>
            <a:off x="5715000" y="3924300"/>
            <a:ext cx="2892231" cy="914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rPr>
              <a:t>Email: </a:t>
            </a:r>
            <a:r>
              <a:rPr lang="en-GB" b="1" u="sng"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rPr>
              <a:t>silvia.tedesco@dcu.ie</a:t>
            </a:r>
            <a:endParaRPr lang="en-GB" b="1" u="sng"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ndParaRPr>
          </a:p>
        </p:txBody>
      </p:sp>
    </p:spTree>
    <p:extLst>
      <p:ext uri="{BB962C8B-B14F-4D97-AF65-F5344CB8AC3E}">
        <p14:creationId xmlns:p14="http://schemas.microsoft.com/office/powerpoint/2010/main" val="1963785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withEffect">
                                  <p:stCondLst>
                                    <p:cond delay="0"/>
                                  </p:stCondLst>
                                  <p:childTnLst>
                                    <p:animEffect transition="out" filter="fade">
                                      <p:cBhvr>
                                        <p:cTn id="6" dur="500" tmFilter="0, 0; .2, .5; .8, .5; 1, 0"/>
                                        <p:tgtEl>
                                          <p:spTgt spid="5"/>
                                        </p:tgtEl>
                                      </p:cBhvr>
                                    </p:animEffect>
                                    <p:animScale>
                                      <p:cBhvr>
                                        <p:cTn id="7"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1856</TotalTime>
  <Words>1041</Words>
  <Application>Microsoft Office PowerPoint</Application>
  <PresentationFormat>On-screen Show (4:3)</PresentationFormat>
  <Paragraphs>194</Paragraphs>
  <Slides>12</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Century Gothic</vt:lpstr>
      <vt:lpstr>Times New Roman</vt:lpstr>
      <vt:lpstr>Verdana</vt:lpstr>
      <vt:lpstr>Wingdings</vt:lpstr>
      <vt:lpstr>Wingdings 2</vt:lpstr>
      <vt:lpstr>Austin</vt:lpstr>
      <vt:lpstr>‘Biochemical methane potential of Ulva spp. seaweed biorefinery residues.’</vt:lpstr>
      <vt:lpstr>Towards Third Generation Feedstock for biofuels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Silvia</dc:creator>
  <cp:lastModifiedBy>Silvia Tedesco</cp:lastModifiedBy>
  <cp:revision>149</cp:revision>
  <cp:lastPrinted>2015-04-24T10:24:01Z</cp:lastPrinted>
  <dcterms:created xsi:type="dcterms:W3CDTF">2006-08-16T00:00:00Z</dcterms:created>
  <dcterms:modified xsi:type="dcterms:W3CDTF">2015-08-26T09:15:54Z</dcterms:modified>
</cp:coreProperties>
</file>