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88" r:id="rId2"/>
    <p:sldId id="275" r:id="rId3"/>
    <p:sldId id="256" r:id="rId4"/>
    <p:sldId id="257" r:id="rId5"/>
    <p:sldId id="258" r:id="rId6"/>
    <p:sldId id="276" r:id="rId7"/>
    <p:sldId id="259" r:id="rId8"/>
    <p:sldId id="277" r:id="rId9"/>
    <p:sldId id="260" r:id="rId10"/>
    <p:sldId id="261" r:id="rId11"/>
    <p:sldId id="264" r:id="rId12"/>
    <p:sldId id="266" r:id="rId13"/>
    <p:sldId id="263" r:id="rId14"/>
    <p:sldId id="270" r:id="rId15"/>
    <p:sldId id="269" r:id="rId16"/>
    <p:sldId id="271" r:id="rId17"/>
    <p:sldId id="272" r:id="rId18"/>
    <p:sldId id="280" r:id="rId19"/>
    <p:sldId id="273" r:id="rId20"/>
    <p:sldId id="268" r:id="rId21"/>
    <p:sldId id="281" r:id="rId22"/>
    <p:sldId id="279" r:id="rId23"/>
    <p:sldId id="278" r:id="rId24"/>
    <p:sldId id="267" r:id="rId25"/>
    <p:sldId id="282" r:id="rId26"/>
    <p:sldId id="286" r:id="rId27"/>
    <p:sldId id="287" r:id="rId28"/>
    <p:sldId id="283" r:id="rId29"/>
    <p:sldId id="284" r:id="rId30"/>
    <p:sldId id="285" r:id="rId31"/>
    <p:sldId id="289"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Stile medio 4 - Colore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60" autoAdjust="0"/>
    <p:restoredTop sz="94280" autoAdjust="0"/>
  </p:normalViewPr>
  <p:slideViewPr>
    <p:cSldViewPr snapToGrid="0">
      <p:cViewPr>
        <p:scale>
          <a:sx n="66" d="100"/>
          <a:sy n="66" d="100"/>
        </p:scale>
        <p:origin x="-540" y="-27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46749-E8E7-4F60-A536-E585473BF53D}" type="datetimeFigureOut">
              <a:rPr lang="it-IT" smtClean="0"/>
              <a:t>31/08/2016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6CBAF9-6B5A-41E1-BC32-A0A551693D7A}" type="slidenum">
              <a:rPr lang="it-IT" smtClean="0"/>
              <a:t>‹#›</a:t>
            </a:fld>
            <a:endParaRPr lang="it-IT"/>
          </a:p>
        </p:txBody>
      </p:sp>
    </p:spTree>
    <p:extLst>
      <p:ext uri="{BB962C8B-B14F-4D97-AF65-F5344CB8AC3E}">
        <p14:creationId xmlns:p14="http://schemas.microsoft.com/office/powerpoint/2010/main" val="332974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kern="1200" dirty="0">
                <a:solidFill>
                  <a:schemeClr val="tx1"/>
                </a:solidFill>
                <a:effectLst/>
                <a:latin typeface="+mn-lt"/>
                <a:ea typeface="+mn-ea"/>
                <a:cs typeface="+mn-cs"/>
              </a:rPr>
              <a:t>C1-INH is a member of the serpin family of protease inhibitors, as are alpha-antitrypsin, </a:t>
            </a:r>
            <a:r>
              <a:rPr lang="en-US" sz="1200" b="0" i="0" kern="1200" dirty="0" err="1">
                <a:solidFill>
                  <a:schemeClr val="tx1"/>
                </a:solidFill>
                <a:effectLst/>
                <a:latin typeface="+mn-lt"/>
                <a:ea typeface="+mn-ea"/>
                <a:cs typeface="+mn-cs"/>
              </a:rPr>
              <a:t>antithrombin</a:t>
            </a:r>
            <a:r>
              <a:rPr lang="en-US" sz="1200" b="0" i="0" kern="1200" dirty="0">
                <a:solidFill>
                  <a:schemeClr val="tx1"/>
                </a:solidFill>
                <a:effectLst/>
                <a:latin typeface="+mn-lt"/>
                <a:ea typeface="+mn-ea"/>
                <a:cs typeface="+mn-cs"/>
              </a:rPr>
              <a:t> III, and angiotensinogen.</a:t>
            </a:r>
            <a:r>
              <a:rPr lang="en-US" sz="1200" b="0" i="0" u="none" strike="noStrike"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These proteins </a:t>
            </a:r>
            <a:r>
              <a:rPr lang="en-US" sz="1200" b="0" i="0" kern="1200" dirty="0" err="1">
                <a:solidFill>
                  <a:schemeClr val="tx1"/>
                </a:solidFill>
                <a:effectLst/>
                <a:latin typeface="+mn-lt"/>
                <a:ea typeface="+mn-ea"/>
                <a:cs typeface="+mn-cs"/>
              </a:rPr>
              <a:t>stoichiometrically</a:t>
            </a:r>
            <a:r>
              <a:rPr lang="en-US" sz="1200" b="0" i="0" kern="1200" dirty="0">
                <a:solidFill>
                  <a:schemeClr val="tx1"/>
                </a:solidFill>
                <a:effectLst/>
                <a:latin typeface="+mn-lt"/>
                <a:ea typeface="+mn-ea"/>
                <a:cs typeface="+mn-cs"/>
              </a:rPr>
              <a:t> inactivate their target proteases by forming stable, one-to-one complexes with the protein to be inhibited.</a:t>
            </a:r>
          </a:p>
          <a:p>
            <a:r>
              <a:rPr lang="en-US" sz="1200" b="0" i="0" kern="1200" dirty="0">
                <a:solidFill>
                  <a:schemeClr val="tx1"/>
                </a:solidFill>
                <a:effectLst/>
                <a:latin typeface="+mn-lt"/>
                <a:ea typeface="+mn-ea"/>
                <a:cs typeface="+mn-cs"/>
              </a:rPr>
              <a:t>Synthesized primarily by hepatocytes, C1-INH is also synthesized by monocytes. The regulation of the protein production is not completely understood but, since patients respond clinically to androgen therapy and demonstrate increased serum levels of C1-INH, it is believed that androgens may stimulate C1-INH synthesis. C1-INH also blocks activation of the lectin pathway by binding to mannose-binding lectin-associated serine proteases (MASPs).</a:t>
            </a:r>
          </a:p>
          <a:p>
            <a:r>
              <a:rPr lang="en-US" sz="1200" b="0" i="0" kern="1200" dirty="0">
                <a:solidFill>
                  <a:schemeClr val="tx1"/>
                </a:solidFill>
                <a:effectLst/>
                <a:latin typeface="+mn-lt"/>
                <a:ea typeface="+mn-ea"/>
                <a:cs typeface="+mn-cs"/>
              </a:rPr>
              <a:t>Although named for its action on the first component of complement (C1 esterase), C1-INH also inhibits components of the fibrinolytic, clotting, and </a:t>
            </a:r>
            <a:r>
              <a:rPr lang="en-US" sz="1200" b="0" i="0" kern="1200" dirty="0" err="1">
                <a:solidFill>
                  <a:schemeClr val="tx1"/>
                </a:solidFill>
                <a:effectLst/>
                <a:latin typeface="+mn-lt"/>
                <a:ea typeface="+mn-ea"/>
                <a:cs typeface="+mn-cs"/>
              </a:rPr>
              <a:t>kinin</a:t>
            </a:r>
            <a:r>
              <a:rPr lang="en-US" sz="1200" b="0" i="0" kern="1200" dirty="0">
                <a:solidFill>
                  <a:schemeClr val="tx1"/>
                </a:solidFill>
                <a:effectLst/>
                <a:latin typeface="+mn-lt"/>
                <a:ea typeface="+mn-ea"/>
                <a:cs typeface="+mn-cs"/>
              </a:rPr>
              <a:t> pathways. Specifically, C1-INH inactivates plasmin-activated Hageman factor (factor XII), activated factor XI, plasma thromboplastin antecedent (PTA), and </a:t>
            </a:r>
            <a:r>
              <a:rPr lang="en-US" sz="1200" b="0" i="0" kern="1200" dirty="0" err="1">
                <a:solidFill>
                  <a:schemeClr val="tx1"/>
                </a:solidFill>
                <a:effectLst/>
                <a:latin typeface="+mn-lt"/>
                <a:ea typeface="+mn-ea"/>
                <a:cs typeface="+mn-cs"/>
              </a:rPr>
              <a:t>kallikrein</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Within the complement system, C1-INH blocks the activation of C1 and the rest of the classic complement pathway by binding to C1r and C1s. Without C1-INH, unchecked activation of C1, C2, and C4 occur before other inhibitors (C4-binding protein and factors H and I) can halt the cascade.</a:t>
            </a:r>
          </a:p>
          <a:p>
            <a:r>
              <a:rPr lang="en-US" sz="1200" b="0" i="0" kern="1200" dirty="0">
                <a:solidFill>
                  <a:schemeClr val="tx1"/>
                </a:solidFill>
                <a:effectLst/>
                <a:latin typeface="+mn-lt"/>
                <a:ea typeface="+mn-ea"/>
                <a:cs typeface="+mn-cs"/>
              </a:rPr>
              <a:t>Evidence is now overwhelming that bradykinin is the mediator responsible for capillary leakage.</a:t>
            </a:r>
            <a:r>
              <a:rPr lang="en-US" sz="1200" b="0" i="0" u="none" strike="noStrike"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Researchers have demonstrated activation of the </a:t>
            </a:r>
            <a:r>
              <a:rPr lang="en-US" sz="1200" b="0" i="0" kern="1200" dirty="0" err="1">
                <a:solidFill>
                  <a:schemeClr val="tx1"/>
                </a:solidFill>
                <a:effectLst/>
                <a:latin typeface="+mn-lt"/>
                <a:ea typeface="+mn-ea"/>
                <a:cs typeface="+mn-cs"/>
              </a:rPr>
              <a:t>kinin</a:t>
            </a:r>
            <a:r>
              <a:rPr lang="en-US" sz="1200" b="0" i="0" kern="1200" dirty="0">
                <a:solidFill>
                  <a:schemeClr val="tx1"/>
                </a:solidFill>
                <a:effectLst/>
                <a:latin typeface="+mn-lt"/>
                <a:ea typeface="+mn-ea"/>
                <a:cs typeface="+mn-cs"/>
              </a:rPr>
              <a:t> system with increased blood bradykinin levels associated with clinical flares. Bradykinin is an important inflammatory mediator formed by the action of the plasma enzyme </a:t>
            </a:r>
            <a:r>
              <a:rPr lang="en-US" sz="1200" b="0" i="0" kern="1200" dirty="0" err="1">
                <a:solidFill>
                  <a:schemeClr val="tx1"/>
                </a:solidFill>
                <a:effectLst/>
                <a:latin typeface="+mn-lt"/>
                <a:ea typeface="+mn-ea"/>
                <a:cs typeface="+mn-cs"/>
              </a:rPr>
              <a:t>kallikrein</a:t>
            </a:r>
            <a:r>
              <a:rPr lang="en-US" sz="1200" b="0" i="0" kern="1200" dirty="0">
                <a:solidFill>
                  <a:schemeClr val="tx1"/>
                </a:solidFill>
                <a:effectLst/>
                <a:latin typeface="+mn-lt"/>
                <a:ea typeface="+mn-ea"/>
                <a:cs typeface="+mn-cs"/>
              </a:rPr>
              <a:t> on the substrate high molecular weight </a:t>
            </a:r>
            <a:r>
              <a:rPr lang="en-US" sz="1200" b="0" i="0" kern="1200" dirty="0" err="1">
                <a:solidFill>
                  <a:schemeClr val="tx1"/>
                </a:solidFill>
                <a:effectLst/>
                <a:latin typeface="+mn-lt"/>
                <a:ea typeface="+mn-ea"/>
                <a:cs typeface="+mn-cs"/>
              </a:rPr>
              <a:t>kininogen</a:t>
            </a:r>
            <a:r>
              <a:rPr lang="en-US" sz="1200" b="0" i="0" kern="1200" dirty="0">
                <a:solidFill>
                  <a:schemeClr val="tx1"/>
                </a:solidFill>
                <a:effectLst/>
                <a:latin typeface="+mn-lt"/>
                <a:ea typeface="+mn-ea"/>
                <a:cs typeface="+mn-cs"/>
              </a:rPr>
              <a:t> that causes neutrophil chemotaxis, capillary dilation with plasma leakage, and smooth muscle relaxation, and it has been linked to other forms of angioedema.</a:t>
            </a:r>
          </a:p>
          <a:p>
            <a:endParaRPr lang="it-IT" dirty="0"/>
          </a:p>
          <a:p>
            <a:r>
              <a:rPr lang="en-US" sz="1200" b="1" i="0" kern="1200" dirty="0">
                <a:solidFill>
                  <a:schemeClr val="tx1"/>
                </a:solidFill>
                <a:effectLst/>
                <a:latin typeface="+mn-lt"/>
                <a:ea typeface="+mn-ea"/>
                <a:cs typeface="+mn-cs"/>
              </a:rPr>
              <a:t>Racial and sexual differences in incidence</a:t>
            </a:r>
          </a:p>
          <a:p>
            <a:r>
              <a:rPr lang="en-US" sz="1200" b="0" i="0" kern="1200" dirty="0">
                <a:solidFill>
                  <a:schemeClr val="tx1"/>
                </a:solidFill>
                <a:effectLst/>
                <a:latin typeface="+mn-lt"/>
                <a:ea typeface="+mn-ea"/>
                <a:cs typeface="+mn-cs"/>
              </a:rPr>
              <a:t>Persons of any race can be affected by HAE, with no reported bias in different ethnic groups. Men and women are equally affected for HAE types I and II, although women tend to have more severe attacks.</a:t>
            </a:r>
            <a:r>
              <a:rPr lang="en-US" sz="1200" b="0" i="0" u="none" strike="noStrike" kern="1200" baseline="30000" dirty="0">
                <a:solidFill>
                  <a:schemeClr val="tx1"/>
                </a:solidFill>
                <a:effectLst/>
                <a:latin typeface="+mn-lt"/>
                <a:ea typeface="+mn-ea"/>
                <a:cs typeface="+mn-cs"/>
              </a:rPr>
              <a:t>[1] </a:t>
            </a:r>
            <a:r>
              <a:rPr lang="en-US" sz="1200" b="0" i="0" kern="1200" dirty="0">
                <a:solidFill>
                  <a:schemeClr val="tx1"/>
                </a:solidFill>
                <a:effectLst/>
                <a:latin typeface="+mn-lt"/>
                <a:ea typeface="+mn-ea"/>
                <a:cs typeface="+mn-cs"/>
              </a:rPr>
              <a:t>HAE type III was initially thought to occur only in women, but recent family studies have described males with HAE and normal C1 inhibitor levels. Nevertheless, HAE type III is still thought to predominantly affect women.</a:t>
            </a:r>
          </a:p>
          <a:p>
            <a:r>
              <a:rPr lang="en-US" sz="1200" b="1" i="0" kern="1200" dirty="0">
                <a:solidFill>
                  <a:schemeClr val="tx1"/>
                </a:solidFill>
                <a:effectLst/>
                <a:latin typeface="+mn-lt"/>
                <a:ea typeface="+mn-ea"/>
                <a:cs typeface="+mn-cs"/>
              </a:rPr>
              <a:t>Age-related differences in incidence</a:t>
            </a:r>
          </a:p>
          <a:p>
            <a:r>
              <a:rPr lang="en-US" sz="1200" b="0" i="0" kern="1200" dirty="0">
                <a:solidFill>
                  <a:schemeClr val="tx1"/>
                </a:solidFill>
                <a:effectLst/>
                <a:latin typeface="+mn-lt"/>
                <a:ea typeface="+mn-ea"/>
                <a:cs typeface="+mn-cs"/>
              </a:rPr>
              <a:t>C1-INH deficiency is present at birth in HAE, although only a few patients have been reported with perinatal angioedema. Symptoms usually become apparent in the first or second decade of life.</a:t>
            </a:r>
          </a:p>
          <a:p>
            <a:r>
              <a:rPr lang="en-US" sz="1200" b="0" i="0" kern="1200" dirty="0">
                <a:solidFill>
                  <a:schemeClr val="tx1"/>
                </a:solidFill>
                <a:effectLst/>
                <a:latin typeface="+mn-lt"/>
                <a:ea typeface="+mn-ea"/>
                <a:cs typeface="+mn-cs"/>
              </a:rPr>
              <a:t>Approximately 40% of people with hereditary angioedema (HAE) experience their first episode before age 5 years, and 75% present before age 15 years.</a:t>
            </a:r>
            <a:r>
              <a:rPr lang="en-US" sz="1200" b="0" i="0" u="none" strike="noStrike" kern="1200" baseline="30000" dirty="0">
                <a:solidFill>
                  <a:schemeClr val="tx1"/>
                </a:solidFill>
                <a:effectLst/>
                <a:latin typeface="+mn-lt"/>
                <a:ea typeface="+mn-ea"/>
                <a:cs typeface="+mn-cs"/>
              </a:rPr>
              <a:t>[18]</a:t>
            </a:r>
            <a:r>
              <a:rPr lang="en-US" sz="1200" b="0" i="0" kern="1200" dirty="0">
                <a:solidFill>
                  <a:schemeClr val="tx1"/>
                </a:solidFill>
                <a:effectLst/>
                <a:latin typeface="+mn-lt"/>
                <a:ea typeface="+mn-ea"/>
                <a:cs typeface="+mn-cs"/>
              </a:rPr>
              <a:t>Patients typically experience minor swelling in childhood that may go unnoticed, with increased severity around puberty. However, type III HAE is found in the second decade of life or later and occurs only rarely before puberty.</a:t>
            </a:r>
            <a:r>
              <a:rPr lang="en-US" sz="1200" b="0" i="0" u="none" strike="noStrike" kern="1200" baseline="30000" dirty="0">
                <a:solidFill>
                  <a:schemeClr val="tx1"/>
                </a:solidFill>
                <a:effectLst/>
                <a:latin typeface="+mn-lt"/>
                <a:ea typeface="+mn-ea"/>
                <a:cs typeface="+mn-cs"/>
              </a:rPr>
              <a:t>[5]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HAE is a lifelong affliction, although some report decreased symptoms with age. Five percent of adult HAE carriers are asymptomatic, and they are identified only after their children are found to be symptomatic.</a:t>
            </a:r>
          </a:p>
          <a:p>
            <a:endParaRPr lang="it-IT" dirty="0"/>
          </a:p>
          <a:p>
            <a:r>
              <a:rPr lang="en-US" sz="1200" b="0" kern="1200" dirty="0">
                <a:solidFill>
                  <a:schemeClr val="tx1"/>
                </a:solidFill>
                <a:effectLst/>
                <a:latin typeface="+mn-lt"/>
                <a:ea typeface="+mn-ea"/>
                <a:cs typeface="+mn-cs"/>
              </a:rPr>
              <a:t>Diagnostic and Therapeutic Management of Hereditary Angioedema Due to C1-Inhibitor Deficiency</a:t>
            </a:r>
          </a:p>
          <a:p>
            <a:r>
              <a:rPr lang="en-US" sz="1200" b="1" kern="1200" dirty="0">
                <a:solidFill>
                  <a:schemeClr val="tx1"/>
                </a:solidFill>
                <a:effectLst/>
                <a:latin typeface="+mn-lt"/>
                <a:ea typeface="+mn-ea"/>
                <a:cs typeface="+mn-cs"/>
              </a:rPr>
              <a:t>The Italian Experience</a:t>
            </a:r>
          </a:p>
          <a:p>
            <a:r>
              <a:rPr lang="en-US" sz="1200" kern="1200" dirty="0">
                <a:solidFill>
                  <a:schemeClr val="tx1"/>
                </a:solidFill>
                <a:effectLst/>
                <a:latin typeface="+mn-lt"/>
                <a:ea typeface="+mn-ea"/>
                <a:cs typeface="+mn-cs"/>
              </a:rPr>
              <a:t>Mauro </a:t>
            </a:r>
            <a:r>
              <a:rPr lang="en-US" sz="1200" kern="1200" dirty="0" err="1">
                <a:solidFill>
                  <a:schemeClr val="tx1"/>
                </a:solidFill>
                <a:effectLst/>
                <a:latin typeface="+mn-lt"/>
                <a:ea typeface="+mn-ea"/>
                <a:cs typeface="+mn-cs"/>
              </a:rPr>
              <a:t>Cancian</a:t>
            </a:r>
            <a:endParaRPr lang="en-US" sz="1200" kern="1200" dirty="0">
              <a:solidFill>
                <a:schemeClr val="tx1"/>
              </a:solidFill>
              <a:effectLst/>
              <a:latin typeface="+mn-lt"/>
              <a:ea typeface="+mn-ea"/>
              <a:cs typeface="+mn-cs"/>
            </a:endParaRPr>
          </a:p>
          <a:p>
            <a:r>
              <a:rPr lang="en-US" sz="1200" u="none" strike="noStrike" kern="1200" dirty="0" err="1">
                <a:solidFill>
                  <a:schemeClr val="tx1"/>
                </a:solidFill>
                <a:effectLst/>
                <a:latin typeface="+mn-lt"/>
                <a:ea typeface="+mn-ea"/>
                <a:cs typeface="+mn-cs"/>
              </a:rPr>
              <a:t>Disclosures</a:t>
            </a:r>
            <a:r>
              <a:rPr lang="en-US" sz="1200" kern="1200" dirty="0" err="1">
                <a:solidFill>
                  <a:schemeClr val="tx1"/>
                </a:solidFill>
                <a:effectLst/>
                <a:latin typeface="+mn-lt"/>
                <a:ea typeface="+mn-ea"/>
                <a:cs typeface="+mn-cs"/>
              </a:rPr>
              <a:t>Curr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Opin</a:t>
            </a:r>
            <a:r>
              <a:rPr lang="en-US" sz="1200" kern="1200" dirty="0">
                <a:solidFill>
                  <a:schemeClr val="tx1"/>
                </a:solidFill>
                <a:effectLst/>
                <a:latin typeface="+mn-lt"/>
                <a:ea typeface="+mn-ea"/>
                <a:cs typeface="+mn-cs"/>
              </a:rPr>
              <a:t> Allergy </a:t>
            </a:r>
            <a:r>
              <a:rPr lang="en-US" sz="1200" kern="1200" dirty="0" err="1">
                <a:solidFill>
                  <a:schemeClr val="tx1"/>
                </a:solidFill>
                <a:effectLst/>
                <a:latin typeface="+mn-lt"/>
                <a:ea typeface="+mn-ea"/>
                <a:cs typeface="+mn-cs"/>
              </a:rPr>
              <a:t>Clin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Immunol</a:t>
            </a:r>
            <a:r>
              <a:rPr lang="en-US" sz="1200" kern="1200" dirty="0">
                <a:solidFill>
                  <a:schemeClr val="tx1"/>
                </a:solidFill>
                <a:effectLst/>
                <a:latin typeface="+mn-lt"/>
                <a:ea typeface="+mn-ea"/>
                <a:cs typeface="+mn-cs"/>
              </a:rPr>
              <a:t>. 2015;15(4):383-391. </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it-IT" dirty="0"/>
          </a:p>
        </p:txBody>
      </p:sp>
      <p:sp>
        <p:nvSpPr>
          <p:cNvPr id="4" name="Segnaposto numero diapositiva 3"/>
          <p:cNvSpPr>
            <a:spLocks noGrp="1"/>
          </p:cNvSpPr>
          <p:nvPr>
            <p:ph type="sldNum" sz="quarter" idx="10"/>
          </p:nvPr>
        </p:nvSpPr>
        <p:spPr/>
        <p:txBody>
          <a:bodyPr/>
          <a:lstStyle/>
          <a:p>
            <a:fld id="{006CBAF9-6B5A-41E1-BC32-A0A551693D7A}" type="slidenum">
              <a:rPr lang="it-IT" smtClean="0"/>
              <a:t>4</a:t>
            </a:fld>
            <a:endParaRPr lang="it-IT"/>
          </a:p>
        </p:txBody>
      </p:sp>
    </p:spTree>
    <p:extLst>
      <p:ext uri="{BB962C8B-B14F-4D97-AF65-F5344CB8AC3E}">
        <p14:creationId xmlns:p14="http://schemas.microsoft.com/office/powerpoint/2010/main" val="2753526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006CBAF9-6B5A-41E1-BC32-A0A551693D7A}" type="slidenum">
              <a:rPr lang="it-IT" smtClean="0"/>
              <a:t>10</a:t>
            </a:fld>
            <a:endParaRPr lang="it-IT"/>
          </a:p>
        </p:txBody>
      </p:sp>
    </p:spTree>
    <p:extLst>
      <p:ext uri="{BB962C8B-B14F-4D97-AF65-F5344CB8AC3E}">
        <p14:creationId xmlns:p14="http://schemas.microsoft.com/office/powerpoint/2010/main" val="2740086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err="1">
                <a:solidFill>
                  <a:schemeClr val="tx1"/>
                </a:solidFill>
                <a:effectLst/>
                <a:latin typeface="+mn-lt"/>
                <a:ea typeface="+mn-ea"/>
                <a:cs typeface="+mn-cs"/>
              </a:rPr>
              <a:t>Cicardi</a:t>
            </a:r>
            <a:r>
              <a:rPr lang="it-IT" sz="1200" b="0" i="0" kern="1200" dirty="0">
                <a:solidFill>
                  <a:schemeClr val="tx1"/>
                </a:solidFill>
                <a:effectLst/>
                <a:latin typeface="+mn-lt"/>
                <a:ea typeface="+mn-ea"/>
                <a:cs typeface="+mn-cs"/>
              </a:rPr>
              <a:t> M, Levy RJ, </a:t>
            </a:r>
            <a:r>
              <a:rPr lang="it-IT" sz="1200" b="0" i="0" kern="1200" dirty="0" err="1">
                <a:solidFill>
                  <a:schemeClr val="tx1"/>
                </a:solidFill>
                <a:effectLst/>
                <a:latin typeface="+mn-lt"/>
                <a:ea typeface="+mn-ea"/>
                <a:cs typeface="+mn-cs"/>
              </a:rPr>
              <a:t>McNeil</a:t>
            </a:r>
            <a:r>
              <a:rPr lang="it-IT" sz="1200" b="0" i="0" kern="1200" dirty="0">
                <a:solidFill>
                  <a:schemeClr val="tx1"/>
                </a:solidFill>
                <a:effectLst/>
                <a:latin typeface="+mn-lt"/>
                <a:ea typeface="+mn-ea"/>
                <a:cs typeface="+mn-cs"/>
              </a:rPr>
              <a:t> DL, </a:t>
            </a:r>
            <a:r>
              <a:rPr lang="it-IT" sz="1200" b="0" i="1" kern="1200" dirty="0">
                <a:solidFill>
                  <a:schemeClr val="tx1"/>
                </a:solidFill>
                <a:effectLst/>
                <a:latin typeface="+mn-lt"/>
                <a:ea typeface="+mn-ea"/>
                <a:cs typeface="+mn-cs"/>
              </a:rPr>
              <a:t>et al.</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Ecallantide</a:t>
            </a:r>
            <a:r>
              <a:rPr lang="it-IT" sz="1200" b="0" i="0" kern="1200" dirty="0">
                <a:solidFill>
                  <a:schemeClr val="tx1"/>
                </a:solidFill>
                <a:effectLst/>
                <a:latin typeface="+mn-lt"/>
                <a:ea typeface="+mn-ea"/>
                <a:cs typeface="+mn-cs"/>
              </a:rPr>
              <a:t> for the treatment of acute </a:t>
            </a:r>
            <a:r>
              <a:rPr lang="it-IT" sz="1200" b="0" i="0" kern="1200" dirty="0" err="1">
                <a:solidFill>
                  <a:schemeClr val="tx1"/>
                </a:solidFill>
                <a:effectLst/>
                <a:latin typeface="+mn-lt"/>
                <a:ea typeface="+mn-ea"/>
                <a:cs typeface="+mn-cs"/>
              </a:rPr>
              <a:t>attacks</a:t>
            </a:r>
            <a:r>
              <a:rPr lang="it-IT" sz="1200" b="0" i="0" kern="1200" dirty="0">
                <a:solidFill>
                  <a:schemeClr val="tx1"/>
                </a:solidFill>
                <a:effectLst/>
                <a:latin typeface="+mn-lt"/>
                <a:ea typeface="+mn-ea"/>
                <a:cs typeface="+mn-cs"/>
              </a:rPr>
              <a:t> in </a:t>
            </a:r>
            <a:r>
              <a:rPr lang="it-IT" sz="1200" b="0" i="0" kern="1200" dirty="0" err="1">
                <a:solidFill>
                  <a:schemeClr val="tx1"/>
                </a:solidFill>
                <a:effectLst/>
                <a:latin typeface="+mn-lt"/>
                <a:ea typeface="+mn-ea"/>
                <a:cs typeface="+mn-cs"/>
              </a:rPr>
              <a:t>hereditary</a:t>
            </a:r>
            <a:r>
              <a:rPr lang="it-IT" sz="1200" b="0" i="0" kern="1200" dirty="0">
                <a:solidFill>
                  <a:schemeClr val="tx1"/>
                </a:solidFill>
                <a:effectLst/>
                <a:latin typeface="+mn-lt"/>
                <a:ea typeface="+mn-ea"/>
                <a:cs typeface="+mn-cs"/>
              </a:rPr>
              <a:t> angioedema. N </a:t>
            </a:r>
            <a:r>
              <a:rPr lang="it-IT" sz="1200" b="0" i="0" kern="1200" dirty="0" err="1">
                <a:solidFill>
                  <a:schemeClr val="tx1"/>
                </a:solidFill>
                <a:effectLst/>
                <a:latin typeface="+mn-lt"/>
                <a:ea typeface="+mn-ea"/>
                <a:cs typeface="+mn-cs"/>
              </a:rPr>
              <a:t>Engl</a:t>
            </a:r>
            <a:r>
              <a:rPr lang="it-IT" sz="1200" b="0" i="0" kern="1200" dirty="0">
                <a:solidFill>
                  <a:schemeClr val="tx1"/>
                </a:solidFill>
                <a:effectLst/>
                <a:latin typeface="+mn-lt"/>
                <a:ea typeface="+mn-ea"/>
                <a:cs typeface="+mn-cs"/>
              </a:rPr>
              <a:t> J </a:t>
            </a:r>
            <a:r>
              <a:rPr lang="it-IT" sz="1200" b="0" i="0" kern="1200" dirty="0" err="1">
                <a:solidFill>
                  <a:schemeClr val="tx1"/>
                </a:solidFill>
                <a:effectLst/>
                <a:latin typeface="+mn-lt"/>
                <a:ea typeface="+mn-ea"/>
                <a:cs typeface="+mn-cs"/>
              </a:rPr>
              <a:t>Med</a:t>
            </a:r>
            <a:r>
              <a:rPr lang="it-IT" sz="1200" b="0" i="0" kern="1200" dirty="0">
                <a:solidFill>
                  <a:schemeClr val="tx1"/>
                </a:solidFill>
                <a:effectLst/>
                <a:latin typeface="+mn-lt"/>
                <a:ea typeface="+mn-ea"/>
                <a:cs typeface="+mn-cs"/>
              </a:rPr>
              <a:t> 2010; 363:523–531.</a:t>
            </a:r>
            <a:endParaRPr lang="it-IT" dirty="0"/>
          </a:p>
        </p:txBody>
      </p:sp>
      <p:sp>
        <p:nvSpPr>
          <p:cNvPr id="4" name="Segnaposto numero diapositiva 3"/>
          <p:cNvSpPr>
            <a:spLocks noGrp="1"/>
          </p:cNvSpPr>
          <p:nvPr>
            <p:ph type="sldNum" sz="quarter" idx="10"/>
          </p:nvPr>
        </p:nvSpPr>
        <p:spPr/>
        <p:txBody>
          <a:bodyPr/>
          <a:lstStyle/>
          <a:p>
            <a:fld id="{006CBAF9-6B5A-41E1-BC32-A0A551693D7A}" type="slidenum">
              <a:rPr lang="it-IT" smtClean="0"/>
              <a:t>13</a:t>
            </a:fld>
            <a:endParaRPr lang="it-IT"/>
          </a:p>
        </p:txBody>
      </p:sp>
    </p:spTree>
    <p:extLst>
      <p:ext uri="{BB962C8B-B14F-4D97-AF65-F5344CB8AC3E}">
        <p14:creationId xmlns:p14="http://schemas.microsoft.com/office/powerpoint/2010/main" val="136856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kern="1200" dirty="0">
                <a:solidFill>
                  <a:schemeClr val="tx1"/>
                </a:solidFill>
                <a:effectLst/>
                <a:latin typeface="+mn-lt"/>
                <a:ea typeface="+mn-ea"/>
                <a:cs typeface="+mn-cs"/>
              </a:rPr>
              <a:t>C1-INH is a member of the serpin family of protease inhibitors, as are alpha-antitrypsin, </a:t>
            </a:r>
            <a:r>
              <a:rPr lang="en-US" sz="1200" b="0" i="0" kern="1200" dirty="0" err="1">
                <a:solidFill>
                  <a:schemeClr val="tx1"/>
                </a:solidFill>
                <a:effectLst/>
                <a:latin typeface="+mn-lt"/>
                <a:ea typeface="+mn-ea"/>
                <a:cs typeface="+mn-cs"/>
              </a:rPr>
              <a:t>antithrombin</a:t>
            </a:r>
            <a:r>
              <a:rPr lang="en-US" sz="1200" b="0" i="0" kern="1200" dirty="0">
                <a:solidFill>
                  <a:schemeClr val="tx1"/>
                </a:solidFill>
                <a:effectLst/>
                <a:latin typeface="+mn-lt"/>
                <a:ea typeface="+mn-ea"/>
                <a:cs typeface="+mn-cs"/>
              </a:rPr>
              <a:t> III, and angiotensinogen.</a:t>
            </a:r>
            <a:r>
              <a:rPr lang="en-US" sz="1200" b="0" i="0" u="none" strike="noStrike"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These proteins </a:t>
            </a:r>
            <a:r>
              <a:rPr lang="en-US" sz="1200" b="0" i="0" kern="1200" dirty="0" err="1">
                <a:solidFill>
                  <a:schemeClr val="tx1"/>
                </a:solidFill>
                <a:effectLst/>
                <a:latin typeface="+mn-lt"/>
                <a:ea typeface="+mn-ea"/>
                <a:cs typeface="+mn-cs"/>
              </a:rPr>
              <a:t>stoichiometrically</a:t>
            </a:r>
            <a:r>
              <a:rPr lang="en-US" sz="1200" b="0" i="0" kern="1200" dirty="0">
                <a:solidFill>
                  <a:schemeClr val="tx1"/>
                </a:solidFill>
                <a:effectLst/>
                <a:latin typeface="+mn-lt"/>
                <a:ea typeface="+mn-ea"/>
                <a:cs typeface="+mn-cs"/>
              </a:rPr>
              <a:t> inactivate their target proteases by forming stable, one-to-one complexes with the protein to be inhibited.</a:t>
            </a:r>
          </a:p>
          <a:p>
            <a:r>
              <a:rPr lang="en-US" sz="1200" b="0" i="0" kern="1200" dirty="0">
                <a:solidFill>
                  <a:schemeClr val="tx1"/>
                </a:solidFill>
                <a:effectLst/>
                <a:latin typeface="+mn-lt"/>
                <a:ea typeface="+mn-ea"/>
                <a:cs typeface="+mn-cs"/>
              </a:rPr>
              <a:t>Synthesized primarily by hepatocytes, C1-INH is also synthesized by monocytes. The regulation of the protein production is not completely understood but, since patients respond clinically to androgen therapy and demonstrate increased serum levels of C1-INH, it is believed that androgens may stimulate C1-INH synthesis. C1-INH also blocks activation of the lectin pathway by binding to mannose-binding lectin-associated serine proteases (MASPs).</a:t>
            </a:r>
          </a:p>
          <a:p>
            <a:r>
              <a:rPr lang="en-US" sz="1200" b="0" i="0" kern="1200" dirty="0">
                <a:solidFill>
                  <a:schemeClr val="tx1"/>
                </a:solidFill>
                <a:effectLst/>
                <a:latin typeface="+mn-lt"/>
                <a:ea typeface="+mn-ea"/>
                <a:cs typeface="+mn-cs"/>
              </a:rPr>
              <a:t>Although named for its action on the first component of complement (C1 esterase), C1-INH also inhibits components of the fibrinolytic, clotting, and </a:t>
            </a:r>
            <a:r>
              <a:rPr lang="en-US" sz="1200" b="0" i="0" kern="1200" dirty="0" err="1">
                <a:solidFill>
                  <a:schemeClr val="tx1"/>
                </a:solidFill>
                <a:effectLst/>
                <a:latin typeface="+mn-lt"/>
                <a:ea typeface="+mn-ea"/>
                <a:cs typeface="+mn-cs"/>
              </a:rPr>
              <a:t>kinin</a:t>
            </a:r>
            <a:r>
              <a:rPr lang="en-US" sz="1200" b="0" i="0" kern="1200" dirty="0">
                <a:solidFill>
                  <a:schemeClr val="tx1"/>
                </a:solidFill>
                <a:effectLst/>
                <a:latin typeface="+mn-lt"/>
                <a:ea typeface="+mn-ea"/>
                <a:cs typeface="+mn-cs"/>
              </a:rPr>
              <a:t> pathways. Specifically, C1-INH inactivates plasmin-activated Hageman factor (factor XII), activated factor XI, plasma thromboplastin antecedent (PTA), and </a:t>
            </a:r>
            <a:r>
              <a:rPr lang="en-US" sz="1200" b="0" i="0" kern="1200" dirty="0" err="1">
                <a:solidFill>
                  <a:schemeClr val="tx1"/>
                </a:solidFill>
                <a:effectLst/>
                <a:latin typeface="+mn-lt"/>
                <a:ea typeface="+mn-ea"/>
                <a:cs typeface="+mn-cs"/>
              </a:rPr>
              <a:t>kallikrein</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Within the complement system, C1-INH blocks the activation of C1 and the rest of the classic complement pathway by binding to C1r and C1s. Without C1-INH, unchecked activation of C1, C2, and C4 occur before other inhibitors (C4-binding protein and factors H and I) can halt the cascade.</a:t>
            </a:r>
          </a:p>
          <a:p>
            <a:r>
              <a:rPr lang="en-US" sz="1200" b="0" i="0" kern="1200" dirty="0">
                <a:solidFill>
                  <a:schemeClr val="tx1"/>
                </a:solidFill>
                <a:effectLst/>
                <a:latin typeface="+mn-lt"/>
                <a:ea typeface="+mn-ea"/>
                <a:cs typeface="+mn-cs"/>
              </a:rPr>
              <a:t>Evidence is now overwhelming that bradykinin is the mediator responsible for capillary leakage.</a:t>
            </a:r>
            <a:r>
              <a:rPr lang="en-US" sz="1200" b="0" i="0" u="none" strike="noStrike" kern="1200" baseline="30000" dirty="0">
                <a:solidFill>
                  <a:schemeClr val="tx1"/>
                </a:solidFill>
                <a:effectLst/>
                <a:latin typeface="+mn-lt"/>
                <a:ea typeface="+mn-ea"/>
                <a:cs typeface="+mn-cs"/>
              </a:rPr>
              <a:t>[13] </a:t>
            </a:r>
            <a:r>
              <a:rPr lang="en-US" sz="1200" b="0" i="0" kern="1200" dirty="0">
                <a:solidFill>
                  <a:schemeClr val="tx1"/>
                </a:solidFill>
                <a:effectLst/>
                <a:latin typeface="+mn-lt"/>
                <a:ea typeface="+mn-ea"/>
                <a:cs typeface="+mn-cs"/>
              </a:rPr>
              <a:t>Researchers have demonstrated activation of the </a:t>
            </a:r>
            <a:r>
              <a:rPr lang="en-US" sz="1200" b="0" i="0" kern="1200" dirty="0" err="1">
                <a:solidFill>
                  <a:schemeClr val="tx1"/>
                </a:solidFill>
                <a:effectLst/>
                <a:latin typeface="+mn-lt"/>
                <a:ea typeface="+mn-ea"/>
                <a:cs typeface="+mn-cs"/>
              </a:rPr>
              <a:t>kinin</a:t>
            </a:r>
            <a:r>
              <a:rPr lang="en-US" sz="1200" b="0" i="0" kern="1200" dirty="0">
                <a:solidFill>
                  <a:schemeClr val="tx1"/>
                </a:solidFill>
                <a:effectLst/>
                <a:latin typeface="+mn-lt"/>
                <a:ea typeface="+mn-ea"/>
                <a:cs typeface="+mn-cs"/>
              </a:rPr>
              <a:t> system with increased blood bradykinin levels associated with clinical flares. Bradykinin is an important inflammatory mediator formed by the action of the plasma enzyme </a:t>
            </a:r>
            <a:r>
              <a:rPr lang="en-US" sz="1200" b="0" i="0" kern="1200" dirty="0" err="1">
                <a:solidFill>
                  <a:schemeClr val="tx1"/>
                </a:solidFill>
                <a:effectLst/>
                <a:latin typeface="+mn-lt"/>
                <a:ea typeface="+mn-ea"/>
                <a:cs typeface="+mn-cs"/>
              </a:rPr>
              <a:t>kallikrein</a:t>
            </a:r>
            <a:r>
              <a:rPr lang="en-US" sz="1200" b="0" i="0" kern="1200" dirty="0">
                <a:solidFill>
                  <a:schemeClr val="tx1"/>
                </a:solidFill>
                <a:effectLst/>
                <a:latin typeface="+mn-lt"/>
                <a:ea typeface="+mn-ea"/>
                <a:cs typeface="+mn-cs"/>
              </a:rPr>
              <a:t> on the substrate high molecular weight </a:t>
            </a:r>
            <a:r>
              <a:rPr lang="en-US" sz="1200" b="0" i="0" kern="1200" dirty="0" err="1">
                <a:solidFill>
                  <a:schemeClr val="tx1"/>
                </a:solidFill>
                <a:effectLst/>
                <a:latin typeface="+mn-lt"/>
                <a:ea typeface="+mn-ea"/>
                <a:cs typeface="+mn-cs"/>
              </a:rPr>
              <a:t>kininogen</a:t>
            </a:r>
            <a:r>
              <a:rPr lang="en-US" sz="1200" b="0" i="0" kern="1200" dirty="0">
                <a:solidFill>
                  <a:schemeClr val="tx1"/>
                </a:solidFill>
                <a:effectLst/>
                <a:latin typeface="+mn-lt"/>
                <a:ea typeface="+mn-ea"/>
                <a:cs typeface="+mn-cs"/>
              </a:rPr>
              <a:t> that causes neutrophil chemotaxis, capillary dilation with plasma leakage, and smooth muscle relaxation, and it has been linked to other forms of angioedema.</a:t>
            </a:r>
          </a:p>
          <a:p>
            <a:endParaRPr lang="it-IT" dirty="0"/>
          </a:p>
          <a:p>
            <a:r>
              <a:rPr lang="en-US" sz="1200" b="1" i="0" kern="1200" dirty="0">
                <a:solidFill>
                  <a:schemeClr val="tx1"/>
                </a:solidFill>
                <a:effectLst/>
                <a:latin typeface="+mn-lt"/>
                <a:ea typeface="+mn-ea"/>
                <a:cs typeface="+mn-cs"/>
              </a:rPr>
              <a:t>Racial and sexual differences in incidence</a:t>
            </a:r>
          </a:p>
          <a:p>
            <a:r>
              <a:rPr lang="en-US" sz="1200" b="0" i="0" kern="1200" dirty="0">
                <a:solidFill>
                  <a:schemeClr val="tx1"/>
                </a:solidFill>
                <a:effectLst/>
                <a:latin typeface="+mn-lt"/>
                <a:ea typeface="+mn-ea"/>
                <a:cs typeface="+mn-cs"/>
              </a:rPr>
              <a:t>Persons of any race can be affected by HAE, with no reported bias in different ethnic groups. Men and women are equally affected for HAE types I and II, although women tend to have more severe attacks.</a:t>
            </a:r>
            <a:r>
              <a:rPr lang="en-US" sz="1200" b="0" i="0" u="none" strike="noStrike" kern="1200" baseline="30000" dirty="0">
                <a:solidFill>
                  <a:schemeClr val="tx1"/>
                </a:solidFill>
                <a:effectLst/>
                <a:latin typeface="+mn-lt"/>
                <a:ea typeface="+mn-ea"/>
                <a:cs typeface="+mn-cs"/>
              </a:rPr>
              <a:t>[1] </a:t>
            </a:r>
            <a:r>
              <a:rPr lang="en-US" sz="1200" b="0" i="0" kern="1200" dirty="0">
                <a:solidFill>
                  <a:schemeClr val="tx1"/>
                </a:solidFill>
                <a:effectLst/>
                <a:latin typeface="+mn-lt"/>
                <a:ea typeface="+mn-ea"/>
                <a:cs typeface="+mn-cs"/>
              </a:rPr>
              <a:t>HAE type III was initially thought to occur only in women, but recent family studies have described males with HAE and normal C1 inhibitor levels. Nevertheless, HAE type III is still thought to predominantly affect women.</a:t>
            </a:r>
          </a:p>
          <a:p>
            <a:r>
              <a:rPr lang="en-US" sz="1200" b="1" i="0" kern="1200" dirty="0">
                <a:solidFill>
                  <a:schemeClr val="tx1"/>
                </a:solidFill>
                <a:effectLst/>
                <a:latin typeface="+mn-lt"/>
                <a:ea typeface="+mn-ea"/>
                <a:cs typeface="+mn-cs"/>
              </a:rPr>
              <a:t>Age-related differences in incidence</a:t>
            </a:r>
          </a:p>
          <a:p>
            <a:r>
              <a:rPr lang="en-US" sz="1200" b="0" i="0" kern="1200" dirty="0">
                <a:solidFill>
                  <a:schemeClr val="tx1"/>
                </a:solidFill>
                <a:effectLst/>
                <a:latin typeface="+mn-lt"/>
                <a:ea typeface="+mn-ea"/>
                <a:cs typeface="+mn-cs"/>
              </a:rPr>
              <a:t>C1-INH deficiency is present at birth in HAE, although only a few patients have been reported with perinatal angioedema. Symptoms usually become apparent in the first or second decade of life.</a:t>
            </a:r>
          </a:p>
          <a:p>
            <a:r>
              <a:rPr lang="en-US" sz="1200" b="0" i="0" kern="1200" dirty="0">
                <a:solidFill>
                  <a:schemeClr val="tx1"/>
                </a:solidFill>
                <a:effectLst/>
                <a:latin typeface="+mn-lt"/>
                <a:ea typeface="+mn-ea"/>
                <a:cs typeface="+mn-cs"/>
              </a:rPr>
              <a:t>Approximately 40% of people with hereditary angioedema (HAE) experience their first episode before age 5 years, and 75% present before age 15 years.</a:t>
            </a:r>
            <a:r>
              <a:rPr lang="en-US" sz="1200" b="0" i="0" u="none" strike="noStrike" kern="1200" baseline="30000" dirty="0">
                <a:solidFill>
                  <a:schemeClr val="tx1"/>
                </a:solidFill>
                <a:effectLst/>
                <a:latin typeface="+mn-lt"/>
                <a:ea typeface="+mn-ea"/>
                <a:cs typeface="+mn-cs"/>
              </a:rPr>
              <a:t>[18]</a:t>
            </a:r>
            <a:r>
              <a:rPr lang="en-US" sz="1200" b="0" i="0" kern="1200" dirty="0">
                <a:solidFill>
                  <a:schemeClr val="tx1"/>
                </a:solidFill>
                <a:effectLst/>
                <a:latin typeface="+mn-lt"/>
                <a:ea typeface="+mn-ea"/>
                <a:cs typeface="+mn-cs"/>
              </a:rPr>
              <a:t>Patients typically experience minor swelling in childhood that may go unnoticed, with increased severity around puberty. However, type III HAE is found in the second decade of life or later and occurs only rarely before puberty.</a:t>
            </a:r>
            <a:r>
              <a:rPr lang="en-US" sz="1200" b="0" i="0" u="none" strike="noStrike" kern="1200" baseline="30000" dirty="0">
                <a:solidFill>
                  <a:schemeClr val="tx1"/>
                </a:solidFill>
                <a:effectLst/>
                <a:latin typeface="+mn-lt"/>
                <a:ea typeface="+mn-ea"/>
                <a:cs typeface="+mn-cs"/>
              </a:rPr>
              <a:t>[5]</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HAE is a lifelong affliction, although some report decreased symptoms with age. Five percent of adult HAE carriers are asymptomatic, and they are identified only after their children are found to be symptomatic.</a:t>
            </a:r>
          </a:p>
          <a:p>
            <a:endParaRPr lang="it-IT" dirty="0"/>
          </a:p>
          <a:p>
            <a:r>
              <a:rPr lang="en-US" sz="1200" b="0" kern="1200" dirty="0">
                <a:solidFill>
                  <a:schemeClr val="tx1"/>
                </a:solidFill>
                <a:effectLst/>
                <a:latin typeface="+mn-lt"/>
                <a:ea typeface="+mn-ea"/>
                <a:cs typeface="+mn-cs"/>
              </a:rPr>
              <a:t>Diagnostic and Therapeutic Management of Hereditary Angioedema Due to C1-Inhibitor Deficiency</a:t>
            </a:r>
          </a:p>
          <a:p>
            <a:r>
              <a:rPr lang="en-US" sz="1200" b="1" kern="1200" dirty="0">
                <a:solidFill>
                  <a:schemeClr val="tx1"/>
                </a:solidFill>
                <a:effectLst/>
                <a:latin typeface="+mn-lt"/>
                <a:ea typeface="+mn-ea"/>
                <a:cs typeface="+mn-cs"/>
              </a:rPr>
              <a:t>The Italian Experience</a:t>
            </a:r>
          </a:p>
          <a:p>
            <a:r>
              <a:rPr lang="en-US" sz="1200" kern="1200" dirty="0">
                <a:solidFill>
                  <a:schemeClr val="tx1"/>
                </a:solidFill>
                <a:effectLst/>
                <a:latin typeface="+mn-lt"/>
                <a:ea typeface="+mn-ea"/>
                <a:cs typeface="+mn-cs"/>
              </a:rPr>
              <a:t>Mauro </a:t>
            </a:r>
            <a:r>
              <a:rPr lang="en-US" sz="1200" kern="1200" dirty="0" err="1">
                <a:solidFill>
                  <a:schemeClr val="tx1"/>
                </a:solidFill>
                <a:effectLst/>
                <a:latin typeface="+mn-lt"/>
                <a:ea typeface="+mn-ea"/>
                <a:cs typeface="+mn-cs"/>
              </a:rPr>
              <a:t>Cancian</a:t>
            </a:r>
            <a:endParaRPr lang="en-US" sz="1200" kern="1200" dirty="0">
              <a:solidFill>
                <a:schemeClr val="tx1"/>
              </a:solidFill>
              <a:effectLst/>
              <a:latin typeface="+mn-lt"/>
              <a:ea typeface="+mn-ea"/>
              <a:cs typeface="+mn-cs"/>
            </a:endParaRPr>
          </a:p>
          <a:p>
            <a:r>
              <a:rPr lang="en-US" sz="1200" u="none" strike="noStrike" kern="1200" dirty="0" err="1">
                <a:solidFill>
                  <a:schemeClr val="tx1"/>
                </a:solidFill>
                <a:effectLst/>
                <a:latin typeface="+mn-lt"/>
                <a:ea typeface="+mn-ea"/>
                <a:cs typeface="+mn-cs"/>
              </a:rPr>
              <a:t>Disclosures</a:t>
            </a:r>
            <a:r>
              <a:rPr lang="en-US" sz="1200" kern="1200" dirty="0" err="1">
                <a:solidFill>
                  <a:schemeClr val="tx1"/>
                </a:solidFill>
                <a:effectLst/>
                <a:latin typeface="+mn-lt"/>
                <a:ea typeface="+mn-ea"/>
                <a:cs typeface="+mn-cs"/>
              </a:rPr>
              <a:t>Curr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Opin</a:t>
            </a:r>
            <a:r>
              <a:rPr lang="en-US" sz="1200" kern="1200" dirty="0">
                <a:solidFill>
                  <a:schemeClr val="tx1"/>
                </a:solidFill>
                <a:effectLst/>
                <a:latin typeface="+mn-lt"/>
                <a:ea typeface="+mn-ea"/>
                <a:cs typeface="+mn-cs"/>
              </a:rPr>
              <a:t> Allergy </a:t>
            </a:r>
            <a:r>
              <a:rPr lang="en-US" sz="1200" kern="1200" dirty="0" err="1">
                <a:solidFill>
                  <a:schemeClr val="tx1"/>
                </a:solidFill>
                <a:effectLst/>
                <a:latin typeface="+mn-lt"/>
                <a:ea typeface="+mn-ea"/>
                <a:cs typeface="+mn-cs"/>
              </a:rPr>
              <a:t>Clin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Immunol</a:t>
            </a:r>
            <a:r>
              <a:rPr lang="en-US" sz="1200" kern="1200" dirty="0">
                <a:solidFill>
                  <a:schemeClr val="tx1"/>
                </a:solidFill>
                <a:effectLst/>
                <a:latin typeface="+mn-lt"/>
                <a:ea typeface="+mn-ea"/>
                <a:cs typeface="+mn-cs"/>
              </a:rPr>
              <a:t>. 2015;15(4):383-391. </a:t>
            </a:r>
          </a:p>
          <a:p>
            <a:r>
              <a:rPr lang="en-US" sz="1200" b="0" i="0" kern="1200" dirty="0">
                <a:solidFill>
                  <a:schemeClr val="tx1"/>
                </a:solidFill>
                <a:effectLst/>
                <a:latin typeface="+mn-lt"/>
                <a:ea typeface="+mn-ea"/>
                <a:cs typeface="+mn-cs"/>
              </a:rPr>
              <a:t/>
            </a:r>
            <a:br>
              <a:rPr lang="en-US" sz="1200" b="0" i="0" kern="1200" dirty="0">
                <a:solidFill>
                  <a:schemeClr val="tx1"/>
                </a:solidFill>
                <a:effectLst/>
                <a:latin typeface="+mn-lt"/>
                <a:ea typeface="+mn-ea"/>
                <a:cs typeface="+mn-cs"/>
              </a:rPr>
            </a:br>
            <a:endParaRPr lang="it-IT" dirty="0"/>
          </a:p>
        </p:txBody>
      </p:sp>
      <p:sp>
        <p:nvSpPr>
          <p:cNvPr id="4" name="Segnaposto numero diapositiva 3"/>
          <p:cNvSpPr>
            <a:spLocks noGrp="1"/>
          </p:cNvSpPr>
          <p:nvPr>
            <p:ph type="sldNum" sz="quarter" idx="10"/>
          </p:nvPr>
        </p:nvSpPr>
        <p:spPr/>
        <p:txBody>
          <a:bodyPr/>
          <a:lstStyle/>
          <a:p>
            <a:fld id="{006CBAF9-6B5A-41E1-BC32-A0A551693D7A}" type="slidenum">
              <a:rPr lang="it-IT" smtClean="0"/>
              <a:t>27</a:t>
            </a:fld>
            <a:endParaRPr lang="it-IT"/>
          </a:p>
        </p:txBody>
      </p:sp>
    </p:spTree>
    <p:extLst>
      <p:ext uri="{BB962C8B-B14F-4D97-AF65-F5344CB8AC3E}">
        <p14:creationId xmlns:p14="http://schemas.microsoft.com/office/powerpoint/2010/main" val="2598439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5850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010818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64915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AC558CB-51B0-49FD-9A97-024FC2FEAAB5}" type="datetimeFigureOut">
              <a:rPr lang="it-IT" smtClean="0"/>
              <a:t>31/08/2016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252408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AC558CB-51B0-49FD-9A97-024FC2FEAAB5}" type="datetimeFigureOut">
              <a:rPr lang="it-IT" smtClean="0"/>
              <a:t>31/08/2016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3057405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CAC558CB-51B0-49FD-9A97-024FC2FEAAB5}" type="datetimeFigureOut">
              <a:rPr lang="it-IT" smtClean="0"/>
              <a:t>31/08/2016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72550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C558CB-51B0-49FD-9A97-024FC2FEAAB5}" type="datetimeFigureOut">
              <a:rPr lang="it-IT" smtClean="0"/>
              <a:t>31/08/2016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719400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it-IT"/>
              <a:t>Fare clic per modificare lo stile del titolo</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AC558CB-51B0-49FD-9A97-024FC2FEAAB5}" type="datetimeFigureOut">
              <a:rPr lang="it-IT" smtClean="0"/>
              <a:t>31/08/2016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151003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it-IT"/>
              <a:t>Fare clic per modificare lo stile del titolo</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AC558CB-51B0-49FD-9A97-024FC2FEAAB5}" type="datetimeFigureOut">
              <a:rPr lang="it-IT" smtClean="0"/>
              <a:t>31/08/2016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2723002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Date Placeholder 2"/>
          <p:cNvSpPr>
            <a:spLocks noGrp="1"/>
          </p:cNvSpPr>
          <p:nvPr>
            <p:ph type="dt" sz="half" idx="10"/>
          </p:nvPr>
        </p:nvSpPr>
        <p:spPr/>
        <p:txBody>
          <a:bodyPr/>
          <a:lstStyle/>
          <a:p>
            <a:fld id="{CAC558CB-51B0-49FD-9A97-024FC2FEAAB5}" type="datetimeFigureOut">
              <a:rPr lang="it-IT" smtClean="0"/>
              <a:t>31/08/2016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3187216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2185948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03975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2628042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274620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it-IT"/>
              <a:t>Fare clic per modificare lo stile del titolo</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3269735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108576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AC558CB-51B0-49FD-9A97-024FC2FEAAB5}" type="datetimeFigureOut">
              <a:rPr lang="it-IT" smtClean="0"/>
              <a:t>31/08/2016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9EFEFE78-23CB-4A9D-B79A-D6B93D1D75D2}" type="slidenum">
              <a:rPr lang="it-IT" smtClean="0"/>
              <a:t>‹#›</a:t>
            </a:fld>
            <a:endParaRPr lang="it-IT"/>
          </a:p>
        </p:txBody>
      </p:sp>
    </p:spTree>
    <p:extLst>
      <p:ext uri="{BB962C8B-B14F-4D97-AF65-F5344CB8AC3E}">
        <p14:creationId xmlns:p14="http://schemas.microsoft.com/office/powerpoint/2010/main" val="2895631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CAC558CB-51B0-49FD-9A97-024FC2FEAAB5}" type="datetimeFigureOut">
              <a:rPr lang="it-IT" smtClean="0"/>
              <a:t>31/08/2016</a:t>
            </a:fld>
            <a:endParaRPr lang="it-IT"/>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it-IT"/>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EFEFE78-23CB-4A9D-B79A-D6B93D1D75D2}" type="slidenum">
              <a:rPr lang="it-IT" smtClean="0"/>
              <a:t>‹#›</a:t>
            </a:fld>
            <a:endParaRPr lang="it-IT"/>
          </a:p>
        </p:txBody>
      </p:sp>
    </p:spTree>
    <p:extLst>
      <p:ext uri="{BB962C8B-B14F-4D97-AF65-F5344CB8AC3E}">
        <p14:creationId xmlns:p14="http://schemas.microsoft.com/office/powerpoint/2010/main" val="42730901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221240" y="524932"/>
            <a:ext cx="9838646" cy="1507067"/>
          </a:xfrm>
        </p:spPr>
        <p:txBody>
          <a:bodyPr/>
          <a:lstStyle/>
          <a:p>
            <a:r>
              <a:rPr lang="en-US" altLang="en-US" dirty="0" smtClean="0"/>
              <a:t>Conference Series LLC Conferences</a:t>
            </a:r>
          </a:p>
        </p:txBody>
      </p:sp>
      <p:sp>
        <p:nvSpPr>
          <p:cNvPr id="3" name="Content Placeholder 2"/>
          <p:cNvSpPr>
            <a:spLocks noGrp="1"/>
          </p:cNvSpPr>
          <p:nvPr>
            <p:ph idx="1"/>
          </p:nvPr>
        </p:nvSpPr>
        <p:spPr>
          <a:xfrm>
            <a:off x="101600" y="1770744"/>
            <a:ext cx="11437257" cy="4673600"/>
          </a:xfrm>
        </p:spPr>
        <p:txBody>
          <a:bodyPr>
            <a:normAutofit/>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13192360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0"/>
            <a:ext cx="8458105" cy="1337217"/>
          </a:xfrm>
          <a:prstGeom prst="rect">
            <a:avLst/>
          </a:prstGeom>
          <a:ln>
            <a:noFill/>
          </a:ln>
          <a:effectLst>
            <a:softEdge rad="112500"/>
          </a:effectLst>
        </p:spPr>
      </p:pic>
      <p:sp>
        <p:nvSpPr>
          <p:cNvPr id="3" name="CasellaDiTesto 2"/>
          <p:cNvSpPr txBox="1"/>
          <p:nvPr/>
        </p:nvSpPr>
        <p:spPr>
          <a:xfrm>
            <a:off x="589719" y="1451657"/>
            <a:ext cx="11012557" cy="1938992"/>
          </a:xfrm>
          <a:prstGeom prst="rect">
            <a:avLst/>
          </a:prstGeom>
          <a:noFill/>
        </p:spPr>
        <p:txBody>
          <a:bodyPr wrap="square" rtlCol="0">
            <a:spAutoFit/>
          </a:bodyPr>
          <a:lstStyle/>
          <a:p>
            <a:pPr algn="ctr">
              <a:lnSpc>
                <a:spcPct val="150000"/>
              </a:lnSpc>
            </a:pPr>
            <a:r>
              <a:rPr lang="en-US" sz="4000" b="1" dirty="0">
                <a:effectLst>
                  <a:outerShdw blurRad="38100" dist="38100" dir="2700000" algn="tl">
                    <a:srgbClr val="000000">
                      <a:alpha val="43137"/>
                    </a:srgbClr>
                  </a:outerShdw>
                </a:effectLst>
              </a:rPr>
              <a:t>C1- inhibitors (Berinert ®) versus Icatibant in the treatment of Hereditary Angioedema</a:t>
            </a:r>
            <a:endParaRPr lang="it-IT" sz="4000" b="1" dirty="0">
              <a:effectLst>
                <a:outerShdw blurRad="38100" dist="38100" dir="2700000" algn="tl">
                  <a:srgbClr val="000000">
                    <a:alpha val="43137"/>
                  </a:srgbClr>
                </a:outerShdw>
              </a:effectLst>
            </a:endParaRPr>
          </a:p>
        </p:txBody>
      </p:sp>
      <p:sp>
        <p:nvSpPr>
          <p:cNvPr id="5" name="CasellaDiTesto 4"/>
          <p:cNvSpPr txBox="1"/>
          <p:nvPr/>
        </p:nvSpPr>
        <p:spPr>
          <a:xfrm>
            <a:off x="1040292" y="3734421"/>
            <a:ext cx="10111409" cy="3108543"/>
          </a:xfrm>
          <a:prstGeom prst="rect">
            <a:avLst/>
          </a:prstGeom>
          <a:noFill/>
        </p:spPr>
        <p:txBody>
          <a:bodyPr wrap="square" rtlCol="0">
            <a:spAutoFit/>
          </a:bodyPr>
          <a:lstStyle/>
          <a:p>
            <a:pPr algn="ctr"/>
            <a:r>
              <a:rPr lang="it-IT" sz="3600" b="1" i="1" dirty="0">
                <a:solidFill>
                  <a:schemeClr val="accent1"/>
                </a:solidFill>
                <a:effectLst>
                  <a:outerShdw blurRad="38100" dist="38100" dir="2700000" algn="tl">
                    <a:srgbClr val="000000">
                      <a:alpha val="43137"/>
                    </a:srgbClr>
                  </a:outerShdw>
                </a:effectLst>
              </a:rPr>
              <a:t>Dr. SILVIA LEONE, MD</a:t>
            </a:r>
          </a:p>
          <a:p>
            <a:pPr algn="ctr"/>
            <a:endParaRPr lang="it-IT" b="1" i="1" dirty="0">
              <a:solidFill>
                <a:schemeClr val="accent1"/>
              </a:solidFill>
              <a:effectLst>
                <a:outerShdw blurRad="38100" dist="38100" dir="2700000" algn="tl">
                  <a:srgbClr val="000000">
                    <a:alpha val="43137"/>
                  </a:srgbClr>
                </a:outerShdw>
              </a:effectLst>
            </a:endParaRPr>
          </a:p>
          <a:p>
            <a:pPr algn="ctr"/>
            <a:r>
              <a:rPr lang="en-US" sz="2400" i="1" dirty="0">
                <a:solidFill>
                  <a:schemeClr val="accent1"/>
                </a:solidFill>
                <a:effectLst>
                  <a:outerShdw blurRad="38100" dist="38100" dir="2700000" algn="tl">
                    <a:srgbClr val="000000">
                      <a:alpha val="43137"/>
                    </a:srgbClr>
                  </a:outerShdw>
                </a:effectLst>
              </a:rPr>
              <a:t>Post-Graduate Student – School of Clinical Toxicology and Pharmacology, Genoa, Italy</a:t>
            </a:r>
          </a:p>
          <a:p>
            <a:pPr algn="ctr"/>
            <a:r>
              <a:rPr lang="en-US" sz="2400" i="1" dirty="0">
                <a:solidFill>
                  <a:schemeClr val="accent1"/>
                </a:solidFill>
                <a:effectLst>
                  <a:outerShdw blurRad="38100" dist="38100" dir="2700000" algn="tl">
                    <a:srgbClr val="000000">
                      <a:alpha val="43137"/>
                    </a:srgbClr>
                  </a:outerShdw>
                </a:effectLst>
              </a:rPr>
              <a:t>Medical Doctor at A&amp;E Dept., «Galliera Hospital», Genoa, Italy</a:t>
            </a:r>
          </a:p>
          <a:p>
            <a:pPr algn="ctr"/>
            <a:r>
              <a:rPr lang="en-US" sz="2400" i="1" dirty="0">
                <a:solidFill>
                  <a:schemeClr val="accent1"/>
                </a:solidFill>
                <a:effectLst>
                  <a:outerShdw blurRad="38100" dist="38100" dir="2700000" algn="tl">
                    <a:srgbClr val="000000">
                      <a:alpha val="43137"/>
                    </a:srgbClr>
                  </a:outerShdw>
                </a:effectLst>
              </a:rPr>
              <a:t>Cruise Chief Doctor, Governmental Official of Health on Cruises </a:t>
            </a:r>
          </a:p>
          <a:p>
            <a:pPr algn="ctr"/>
            <a:endParaRPr lang="it-IT" sz="1200" i="1" dirty="0">
              <a:solidFill>
                <a:schemeClr val="accent1"/>
              </a:solidFill>
              <a:effectLst>
                <a:outerShdw blurRad="38100" dist="38100" dir="2700000" algn="tl">
                  <a:srgbClr val="000000">
                    <a:alpha val="43137"/>
                  </a:srgbClr>
                </a:outerShdw>
              </a:effectLst>
            </a:endParaRPr>
          </a:p>
          <a:p>
            <a:pPr algn="ctr"/>
            <a:r>
              <a:rPr lang="it-IT" sz="3200" i="1" dirty="0">
                <a:solidFill>
                  <a:schemeClr val="accent1"/>
                </a:solidFill>
                <a:effectLst>
                  <a:outerShdw blurRad="38100" dist="38100" dir="2700000" algn="tl">
                    <a:srgbClr val="000000">
                      <a:alpha val="43137"/>
                    </a:srgbClr>
                  </a:outerShdw>
                </a:effectLst>
              </a:rPr>
              <a:t>drsilvialeone@gmail.com</a:t>
            </a:r>
            <a:endParaRPr lang="it-IT" sz="2400" i="1" dirty="0">
              <a:solidFill>
                <a:schemeClr val="accent1"/>
              </a:solidFill>
              <a:effectLst>
                <a:outerShdw blurRad="38100" dist="38100" dir="2700000" algn="tl">
                  <a:srgbClr val="000000">
                    <a:alpha val="43137"/>
                  </a:srgbClr>
                </a:outerShdw>
              </a:effectLst>
            </a:endParaRPr>
          </a:p>
        </p:txBody>
      </p:sp>
      <p:sp>
        <p:nvSpPr>
          <p:cNvPr id="6" name="CasellaDiTesto 5"/>
          <p:cNvSpPr txBox="1"/>
          <p:nvPr/>
        </p:nvSpPr>
        <p:spPr>
          <a:xfrm>
            <a:off x="8814305" y="145388"/>
            <a:ext cx="3205417" cy="523220"/>
          </a:xfrm>
          <a:prstGeom prst="rect">
            <a:avLst/>
          </a:prstGeom>
          <a:noFill/>
        </p:spPr>
        <p:txBody>
          <a:bodyPr wrap="square" rtlCol="0">
            <a:spAutoFit/>
          </a:bodyPr>
          <a:lstStyle/>
          <a:p>
            <a:r>
              <a:rPr lang="it-IT" sz="2800" b="1" dirty="0">
                <a:effectLst>
                  <a:outerShdw blurRad="38100" dist="38100" dir="2700000" algn="tl">
                    <a:srgbClr val="000000">
                      <a:alpha val="43137"/>
                    </a:srgbClr>
                  </a:outerShdw>
                </a:effectLst>
              </a:rPr>
              <a:t>August 23</a:t>
            </a:r>
            <a:r>
              <a:rPr lang="it-IT" sz="2800" b="1" baseline="30000" dirty="0">
                <a:effectLst>
                  <a:outerShdw blurRad="38100" dist="38100" dir="2700000" algn="tl">
                    <a:srgbClr val="000000">
                      <a:alpha val="43137"/>
                    </a:srgbClr>
                  </a:outerShdw>
                </a:effectLst>
              </a:rPr>
              <a:t>rd</a:t>
            </a:r>
            <a:r>
              <a:rPr lang="it-IT" sz="2800" b="1" dirty="0">
                <a:effectLst>
                  <a:outerShdw blurRad="38100" dist="38100" dir="2700000" algn="tl">
                    <a:srgbClr val="000000">
                      <a:alpha val="43137"/>
                    </a:srgbClr>
                  </a:outerShdw>
                </a:effectLst>
              </a:rPr>
              <a:t>, 2016</a:t>
            </a:r>
          </a:p>
        </p:txBody>
      </p:sp>
    </p:spTree>
    <p:extLst>
      <p:ext uri="{BB962C8B-B14F-4D97-AF65-F5344CB8AC3E}">
        <p14:creationId xmlns:p14="http://schemas.microsoft.com/office/powerpoint/2010/main" val="409276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866948" y="0"/>
            <a:ext cx="8458105" cy="1337217"/>
          </a:xfrm>
          <a:prstGeom prst="rect">
            <a:avLst/>
          </a:prstGeom>
          <a:ln>
            <a:noFill/>
          </a:ln>
          <a:effectLst>
            <a:softEdge rad="112500"/>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694543"/>
            <a:ext cx="7620000" cy="4572000"/>
          </a:xfrm>
          <a:prstGeom prst="rect">
            <a:avLst/>
          </a:prstGeom>
        </p:spPr>
      </p:pic>
    </p:spTree>
    <p:extLst>
      <p:ext uri="{BB962C8B-B14F-4D97-AF65-F5344CB8AC3E}">
        <p14:creationId xmlns:p14="http://schemas.microsoft.com/office/powerpoint/2010/main" val="24630739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14006" y="0"/>
            <a:ext cx="8458105" cy="1337217"/>
          </a:xfrm>
          <a:prstGeom prst="rect">
            <a:avLst/>
          </a:prstGeom>
          <a:ln>
            <a:noFill/>
          </a:ln>
          <a:effectLst>
            <a:softEdge rad="112500"/>
          </a:effectLst>
        </p:spPr>
      </p:pic>
      <p:grpSp>
        <p:nvGrpSpPr>
          <p:cNvPr id="8" name="Gruppo 7"/>
          <p:cNvGrpSpPr/>
          <p:nvPr/>
        </p:nvGrpSpPr>
        <p:grpSpPr>
          <a:xfrm>
            <a:off x="8348849" y="152400"/>
            <a:ext cx="3566884" cy="6596743"/>
            <a:chOff x="4167187" y="0"/>
            <a:chExt cx="3857625" cy="6858000"/>
          </a:xfrm>
        </p:grpSpPr>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7187" y="0"/>
              <a:ext cx="3857625" cy="6858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Rettangolo arrotondato 9"/>
            <p:cNvSpPr/>
            <p:nvPr/>
          </p:nvSpPr>
          <p:spPr>
            <a:xfrm>
              <a:off x="5425440" y="2339340"/>
              <a:ext cx="1089660" cy="27432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5208270" y="4556760"/>
              <a:ext cx="1750104" cy="383959"/>
            </a:xfrm>
            <a:prstGeom prst="rect">
              <a:avLst/>
            </a:prstGeom>
            <a:noFill/>
          </p:spPr>
          <p:txBody>
            <a:bodyPr wrap="square" rtlCol="0">
              <a:spAutoFit/>
            </a:bodyPr>
            <a:lstStyle/>
            <a:p>
              <a:r>
                <a:rPr lang="it-IT" b="1" dirty="0">
                  <a:effectLst>
                    <a:outerShdw blurRad="38100" dist="38100" dir="2700000" algn="tl">
                      <a:srgbClr val="000000">
                        <a:alpha val="43137"/>
                      </a:srgbClr>
                    </a:outerShdw>
                  </a:effectLst>
                </a:rPr>
                <a:t>5 hours </a:t>
              </a:r>
              <a:r>
                <a:rPr lang="it-IT" b="1" dirty="0" err="1">
                  <a:effectLst>
                    <a:outerShdw blurRad="38100" dist="38100" dir="2700000" algn="tl">
                      <a:srgbClr val="000000">
                        <a:alpha val="43137"/>
                      </a:srgbClr>
                    </a:outerShdw>
                  </a:effectLst>
                </a:rPr>
                <a:t>later</a:t>
              </a:r>
              <a:endParaRPr lang="it-IT" b="1" dirty="0">
                <a:effectLst>
                  <a:outerShdw blurRad="38100" dist="38100" dir="2700000" algn="tl">
                    <a:srgbClr val="000000">
                      <a:alpha val="43137"/>
                    </a:srgbClr>
                  </a:outerShdw>
                </a:effectLst>
              </a:endParaRPr>
            </a:p>
          </p:txBody>
        </p:sp>
      </p:grpSp>
      <p:pic>
        <p:nvPicPr>
          <p:cNvPr id="12" name="Immagin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935" y="1863331"/>
            <a:ext cx="7058790" cy="4235274"/>
          </a:xfrm>
          <a:prstGeom prst="rect">
            <a:avLst/>
          </a:prstGeom>
        </p:spPr>
      </p:pic>
    </p:spTree>
    <p:extLst>
      <p:ext uri="{BB962C8B-B14F-4D97-AF65-F5344CB8AC3E}">
        <p14:creationId xmlns:p14="http://schemas.microsoft.com/office/powerpoint/2010/main" val="7995058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8126119" y="-41047"/>
            <a:ext cx="4065881" cy="642811"/>
          </a:xfrm>
          <a:prstGeom prst="rect">
            <a:avLst/>
          </a:prstGeom>
          <a:ln>
            <a:noFill/>
          </a:ln>
          <a:effectLst>
            <a:softEdge rad="112500"/>
          </a:effectLst>
        </p:spPr>
      </p:pic>
      <p:grpSp>
        <p:nvGrpSpPr>
          <p:cNvPr id="9" name="Gruppo 8"/>
          <p:cNvGrpSpPr/>
          <p:nvPr/>
        </p:nvGrpSpPr>
        <p:grpSpPr>
          <a:xfrm>
            <a:off x="0" y="43542"/>
            <a:ext cx="3900763" cy="1948070"/>
            <a:chOff x="8410508" y="0"/>
            <a:chExt cx="3900763" cy="1948070"/>
          </a:xfrm>
        </p:grpSpPr>
        <p:sp>
          <p:nvSpPr>
            <p:cNvPr id="3" name="Nuvola 2"/>
            <p:cNvSpPr/>
            <p:nvPr/>
          </p:nvSpPr>
          <p:spPr>
            <a:xfrm>
              <a:off x="8410508" y="0"/>
              <a:ext cx="3900763" cy="1948070"/>
            </a:xfrm>
            <a:prstGeom prst="clou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2"/>
                </a:solidFill>
              </a:endParaRPr>
            </a:p>
          </p:txBody>
        </p:sp>
        <p:sp>
          <p:nvSpPr>
            <p:cNvPr id="2" name="CasellaDiTesto 1"/>
            <p:cNvSpPr txBox="1"/>
            <p:nvPr/>
          </p:nvSpPr>
          <p:spPr>
            <a:xfrm>
              <a:off x="8410508" y="383110"/>
              <a:ext cx="3781492" cy="954107"/>
            </a:xfrm>
            <a:prstGeom prst="rect">
              <a:avLst/>
            </a:prstGeom>
            <a:noFill/>
          </p:spPr>
          <p:txBody>
            <a:bodyPr wrap="square" rtlCol="0">
              <a:spAutoFit/>
            </a:bodyPr>
            <a:lstStyle/>
            <a:p>
              <a:pPr algn="ctr"/>
              <a:r>
                <a:rPr lang="en-US" sz="2800" b="1" i="1" dirty="0">
                  <a:solidFill>
                    <a:schemeClr val="bg2"/>
                  </a:solidFill>
                </a:rPr>
                <a:t>Just a few words about Angioedema </a:t>
              </a:r>
            </a:p>
          </p:txBody>
        </p:sp>
      </p:grpSp>
      <p:sp>
        <p:nvSpPr>
          <p:cNvPr id="5" name="CasellaDiTesto 4"/>
          <p:cNvSpPr txBox="1"/>
          <p:nvPr/>
        </p:nvSpPr>
        <p:spPr>
          <a:xfrm>
            <a:off x="195423" y="2102739"/>
            <a:ext cx="5400813" cy="4647426"/>
          </a:xfrm>
          <a:prstGeom prst="rect">
            <a:avLst/>
          </a:prstGeom>
          <a:noFill/>
          <a:ln w="38100">
            <a:solidFill>
              <a:schemeClr val="accent1"/>
            </a:solidFill>
          </a:ln>
        </p:spPr>
        <p:txBody>
          <a:bodyPr wrap="square" rtlCol="0">
            <a:spAutoFit/>
          </a:bodyPr>
          <a:lstStyle/>
          <a:p>
            <a:pPr algn="ctr"/>
            <a:r>
              <a:rPr lang="en-US" sz="2800" b="1" dirty="0" err="1">
                <a:solidFill>
                  <a:schemeClr val="accent1"/>
                </a:solidFill>
                <a:effectLst>
                  <a:outerShdw blurRad="38100" dist="38100" dir="2700000" algn="tl">
                    <a:srgbClr val="000000">
                      <a:alpha val="43137"/>
                    </a:srgbClr>
                  </a:outerShdw>
                </a:effectLst>
              </a:rPr>
              <a:t>Histamin</a:t>
            </a:r>
            <a:r>
              <a:rPr lang="en-US" sz="2800" b="1" dirty="0">
                <a:solidFill>
                  <a:schemeClr val="accent1"/>
                </a:solidFill>
                <a:effectLst>
                  <a:outerShdw blurRad="38100" dist="38100" dir="2700000" algn="tl">
                    <a:srgbClr val="000000">
                      <a:alpha val="43137"/>
                    </a:srgbClr>
                  </a:outerShdw>
                </a:effectLst>
              </a:rPr>
              <a:t>-mediated Angioedema – ACQUIRED </a:t>
            </a:r>
          </a:p>
          <a:p>
            <a:pPr marL="285750" indent="-285750" algn="ctr">
              <a:lnSpc>
                <a:spcPct val="150000"/>
              </a:lnSpc>
              <a:buClr>
                <a:schemeClr val="tx1"/>
              </a:buClr>
              <a:buFont typeface="Wingdings" panose="05000000000000000000" pitchFamily="2" charset="2"/>
              <a:buChar char="Ø"/>
            </a:pPr>
            <a:r>
              <a:rPr lang="en-US" sz="2000" b="1" dirty="0">
                <a:sym typeface="Wingdings" panose="05000000000000000000" pitchFamily="2" charset="2"/>
              </a:rPr>
              <a:t>the most common form, often triggered by </a:t>
            </a:r>
            <a:r>
              <a:rPr lang="en-US" sz="2000" b="1" dirty="0">
                <a:solidFill>
                  <a:schemeClr val="accent1"/>
                </a:solidFill>
                <a:sym typeface="Wingdings" panose="05000000000000000000" pitchFamily="2" charset="2"/>
              </a:rPr>
              <a:t>allergens</a:t>
            </a:r>
            <a:r>
              <a:rPr lang="en-US" sz="2000" b="1" dirty="0">
                <a:sym typeface="Wingdings" panose="05000000000000000000" pitchFamily="2" charset="2"/>
              </a:rPr>
              <a:t> (insect stings, food, drugs like: NSAIDs and ACE-Is);</a:t>
            </a:r>
          </a:p>
          <a:p>
            <a:pPr marL="285750" indent="-285750" algn="ctr">
              <a:lnSpc>
                <a:spcPct val="150000"/>
              </a:lnSpc>
              <a:buClr>
                <a:schemeClr val="tx1"/>
              </a:buClr>
              <a:buFont typeface="Wingdings" panose="05000000000000000000" pitchFamily="2" charset="2"/>
              <a:buChar char="Ø"/>
            </a:pPr>
            <a:r>
              <a:rPr lang="en-US" sz="2000" b="1" dirty="0" err="1">
                <a:solidFill>
                  <a:schemeClr val="accent1"/>
                </a:solidFill>
                <a:sym typeface="Wingdings" panose="05000000000000000000" pitchFamily="2" charset="2"/>
              </a:rPr>
              <a:t>Urticaria</a:t>
            </a:r>
            <a:r>
              <a:rPr lang="en-US" sz="2000" b="1" dirty="0">
                <a:solidFill>
                  <a:schemeClr val="accent1"/>
                </a:solidFill>
                <a:sym typeface="Wingdings" panose="05000000000000000000" pitchFamily="2" charset="2"/>
              </a:rPr>
              <a:t> </a:t>
            </a:r>
            <a:r>
              <a:rPr lang="en-US" sz="2000" b="1" dirty="0">
                <a:sym typeface="Wingdings" panose="05000000000000000000" pitchFamily="2" charset="2"/>
              </a:rPr>
              <a:t>is common and it is mediated by mast-cells degranulation;</a:t>
            </a:r>
          </a:p>
          <a:p>
            <a:pPr marL="285750" indent="-285750" algn="ctr">
              <a:lnSpc>
                <a:spcPct val="150000"/>
              </a:lnSpc>
              <a:buClr>
                <a:schemeClr val="tx1"/>
              </a:buClr>
              <a:buFont typeface="Wingdings" panose="05000000000000000000" pitchFamily="2" charset="2"/>
              <a:buChar char="Ø"/>
            </a:pPr>
            <a:r>
              <a:rPr lang="en-US" sz="2000" b="1" dirty="0">
                <a:solidFill>
                  <a:schemeClr val="accent1"/>
                </a:solidFill>
                <a:sym typeface="Wingdings" panose="05000000000000000000" pitchFamily="2" charset="2"/>
              </a:rPr>
              <a:t>Itching</a:t>
            </a:r>
            <a:r>
              <a:rPr lang="en-US" sz="2000" b="1" dirty="0">
                <a:sym typeface="Wingdings" panose="05000000000000000000" pitchFamily="2" charset="2"/>
              </a:rPr>
              <a:t> is common as well;</a:t>
            </a:r>
          </a:p>
          <a:p>
            <a:pPr marL="285750" indent="-285750" algn="ctr">
              <a:lnSpc>
                <a:spcPct val="150000"/>
              </a:lnSpc>
              <a:buClr>
                <a:schemeClr val="tx1"/>
              </a:buClr>
              <a:buFont typeface="Wingdings" panose="05000000000000000000" pitchFamily="2" charset="2"/>
              <a:buChar char="Ø"/>
            </a:pPr>
            <a:r>
              <a:rPr lang="en-US" sz="2000" b="1" dirty="0">
                <a:sym typeface="Wingdings" panose="05000000000000000000" pitchFamily="2" charset="2"/>
              </a:rPr>
              <a:t>It can occur </a:t>
            </a:r>
            <a:r>
              <a:rPr lang="en-US" sz="2000" b="1" dirty="0">
                <a:solidFill>
                  <a:schemeClr val="accent1"/>
                </a:solidFill>
                <a:sym typeface="Wingdings" panose="05000000000000000000" pitchFamily="2" charset="2"/>
              </a:rPr>
              <a:t>quickly</a:t>
            </a:r>
            <a:r>
              <a:rPr lang="en-US" sz="2000" b="1" dirty="0">
                <a:sym typeface="Wingdings" panose="05000000000000000000" pitchFamily="2" charset="2"/>
              </a:rPr>
              <a:t>, usually within a hour from the exposure to the allergens</a:t>
            </a:r>
            <a:r>
              <a:rPr lang="it-IT" sz="2000" b="1" dirty="0">
                <a:sym typeface="Wingdings" panose="05000000000000000000" pitchFamily="2" charset="2"/>
              </a:rPr>
              <a:t>.</a:t>
            </a:r>
            <a:endParaRPr lang="it-IT" sz="2000" b="1" dirty="0"/>
          </a:p>
        </p:txBody>
      </p:sp>
      <p:grpSp>
        <p:nvGrpSpPr>
          <p:cNvPr id="18" name="Gruppo 17"/>
          <p:cNvGrpSpPr/>
          <p:nvPr/>
        </p:nvGrpSpPr>
        <p:grpSpPr>
          <a:xfrm>
            <a:off x="5749941" y="529194"/>
            <a:ext cx="6296916" cy="6132448"/>
            <a:chOff x="5738191" y="757799"/>
            <a:chExt cx="6192552" cy="6132448"/>
          </a:xfrm>
        </p:grpSpPr>
        <p:sp>
          <p:nvSpPr>
            <p:cNvPr id="8" name="CasellaDiTesto 7"/>
            <p:cNvSpPr txBox="1"/>
            <p:nvPr/>
          </p:nvSpPr>
          <p:spPr>
            <a:xfrm>
              <a:off x="5738191" y="757799"/>
              <a:ext cx="6192552" cy="6132448"/>
            </a:xfrm>
            <a:prstGeom prst="rect">
              <a:avLst/>
            </a:prstGeom>
            <a:noFill/>
            <a:ln w="38100">
              <a:solidFill>
                <a:schemeClr val="accent6">
                  <a:lumMod val="75000"/>
                </a:schemeClr>
              </a:solidFill>
            </a:ln>
          </p:spPr>
          <p:txBody>
            <a:bodyPr wrap="square" rtlCol="0">
              <a:spAutoFit/>
            </a:bodyPr>
            <a:lstStyle/>
            <a:p>
              <a:pPr algn="ctr"/>
              <a:r>
                <a:rPr lang="it-IT" sz="2800" b="1" dirty="0" err="1">
                  <a:solidFill>
                    <a:schemeClr val="accent6">
                      <a:lumMod val="75000"/>
                    </a:schemeClr>
                  </a:solidFill>
                  <a:effectLst>
                    <a:outerShdw blurRad="38100" dist="38100" dir="2700000" algn="tl">
                      <a:srgbClr val="000000">
                        <a:alpha val="43137"/>
                      </a:srgbClr>
                    </a:outerShdw>
                  </a:effectLst>
                </a:rPr>
                <a:t>Bradykinins-mediated</a:t>
              </a:r>
              <a:r>
                <a:rPr lang="it-IT" sz="2800" b="1" dirty="0">
                  <a:solidFill>
                    <a:schemeClr val="accent6">
                      <a:lumMod val="75000"/>
                    </a:schemeClr>
                  </a:solidFill>
                  <a:effectLst>
                    <a:outerShdw blurRad="38100" dist="38100" dir="2700000" algn="tl">
                      <a:srgbClr val="000000">
                        <a:alpha val="43137"/>
                      </a:srgbClr>
                    </a:outerShdw>
                  </a:effectLst>
                </a:rPr>
                <a:t> Angioedema </a:t>
              </a:r>
            </a:p>
            <a:p>
              <a:pPr algn="ctr"/>
              <a:r>
                <a:rPr lang="it-IT" sz="2800" b="1" dirty="0">
                  <a:solidFill>
                    <a:schemeClr val="accent6">
                      <a:lumMod val="75000"/>
                    </a:schemeClr>
                  </a:solidFill>
                  <a:effectLst>
                    <a:outerShdw blurRad="38100" dist="38100" dir="2700000" algn="tl">
                      <a:srgbClr val="000000">
                        <a:alpha val="43137"/>
                      </a:srgbClr>
                    </a:outerShdw>
                  </a:effectLst>
                </a:rPr>
                <a:t>HEREDITARY (HA) or </a:t>
              </a:r>
              <a:r>
                <a:rPr lang="it-IT" sz="2800" b="1" dirty="0">
                  <a:solidFill>
                    <a:schemeClr val="bg1"/>
                  </a:solidFill>
                  <a:effectLst>
                    <a:outerShdw blurRad="38100" dist="38100" dir="2700000" algn="tl">
                      <a:srgbClr val="000000">
                        <a:alpha val="43137"/>
                      </a:srgbClr>
                    </a:outerShdw>
                  </a:effectLst>
                </a:rPr>
                <a:t>ACQUIRED</a:t>
              </a:r>
            </a:p>
            <a:p>
              <a:pPr algn="ctr"/>
              <a:endParaRPr lang="it-IT" sz="2800" b="1" dirty="0">
                <a:solidFill>
                  <a:schemeClr val="accent6">
                    <a:lumMod val="75000"/>
                  </a:schemeClr>
                </a:solidFill>
                <a:effectLst>
                  <a:outerShdw blurRad="38100" dist="38100" dir="2700000" algn="tl">
                    <a:srgbClr val="000000">
                      <a:alpha val="43137"/>
                    </a:srgbClr>
                  </a:outerShdw>
                </a:effectLst>
              </a:endParaRPr>
            </a:p>
            <a:p>
              <a:pPr algn="just">
                <a:lnSpc>
                  <a:spcPct val="150000"/>
                </a:lnSpc>
              </a:pPr>
              <a:r>
                <a:rPr lang="en-US" sz="2000" b="1" dirty="0">
                  <a:solidFill>
                    <a:schemeClr val="accent6">
                      <a:lumMod val="75000"/>
                    </a:schemeClr>
                  </a:solidFill>
                </a:rPr>
                <a:t>It is a rare genetic disorder (prevalence 1:50,000); the inheritance is autosomal dominant. Most cases are due to mutations in SERPING1 gene encoding for C1-esterase inhibitors resulting in: </a:t>
              </a:r>
            </a:p>
            <a:p>
              <a:pPr marL="285750" indent="-285750">
                <a:lnSpc>
                  <a:spcPct val="150000"/>
                </a:lnSpc>
                <a:buFont typeface="Wingdings" panose="05000000000000000000" pitchFamily="2" charset="2"/>
                <a:buChar char="ü"/>
              </a:pPr>
              <a:r>
                <a:rPr lang="en-US" b="1" dirty="0">
                  <a:solidFill>
                    <a:schemeClr val="accent6">
                      <a:lumMod val="75000"/>
                    </a:schemeClr>
                  </a:solidFill>
                </a:rPr>
                <a:t>Low plasma concentrations of C1-INH (HA type1);</a:t>
              </a:r>
            </a:p>
            <a:p>
              <a:pPr marL="285750" indent="-285750">
                <a:lnSpc>
                  <a:spcPct val="150000"/>
                </a:lnSpc>
                <a:buFont typeface="Wingdings" panose="05000000000000000000" pitchFamily="2" charset="2"/>
                <a:buChar char="ü"/>
              </a:pPr>
              <a:r>
                <a:rPr lang="en-US" b="1" dirty="0">
                  <a:solidFill>
                    <a:schemeClr val="accent6">
                      <a:lumMod val="75000"/>
                    </a:schemeClr>
                  </a:solidFill>
                </a:rPr>
                <a:t>Functionally impaired C1-INH – normal concentrations (HA type 2).</a:t>
              </a:r>
            </a:p>
            <a:p>
              <a:pPr algn="ctr">
                <a:lnSpc>
                  <a:spcPct val="150000"/>
                </a:lnSpc>
              </a:pPr>
              <a:endParaRPr lang="en-US" sz="500" b="1" dirty="0">
                <a:solidFill>
                  <a:schemeClr val="accent6">
                    <a:lumMod val="75000"/>
                  </a:schemeClr>
                </a:solidFill>
                <a:effectLst>
                  <a:outerShdw blurRad="38100" dist="38100" dir="2700000" algn="tl">
                    <a:srgbClr val="000000">
                      <a:alpha val="43137"/>
                    </a:srgbClr>
                  </a:outerShdw>
                </a:effectLst>
              </a:endParaRPr>
            </a:p>
            <a:p>
              <a:pPr algn="just">
                <a:lnSpc>
                  <a:spcPct val="150000"/>
                </a:lnSpc>
              </a:pPr>
              <a:r>
                <a:rPr lang="en-US" sz="1600" b="1" dirty="0">
                  <a:solidFill>
                    <a:schemeClr val="accent6">
                      <a:lumMod val="60000"/>
                      <a:lumOff val="40000"/>
                    </a:schemeClr>
                  </a:solidFill>
                  <a:effectLst>
                    <a:outerShdw blurRad="38100" dist="38100" dir="2700000" algn="tl">
                      <a:srgbClr val="000000">
                        <a:alpha val="43137"/>
                      </a:srgbClr>
                    </a:outerShdw>
                  </a:effectLst>
                </a:rPr>
                <a:t>* Normal C1-INH (concentrations and functions), but probable mutation in the gene encoding for Coagulation Factor XII (HA type 3 – not yet fully understood)</a:t>
              </a:r>
              <a:r>
                <a:rPr lang="en-US" sz="1600" dirty="0">
                  <a:solidFill>
                    <a:schemeClr val="accent6">
                      <a:lumMod val="60000"/>
                      <a:lumOff val="40000"/>
                    </a:schemeClr>
                  </a:solidFill>
                </a:rPr>
                <a:t>.</a:t>
              </a:r>
            </a:p>
          </p:txBody>
        </p:sp>
        <p:sp>
          <p:nvSpPr>
            <p:cNvPr id="12" name="Callout con freccia in giù 11"/>
            <p:cNvSpPr/>
            <p:nvPr/>
          </p:nvSpPr>
          <p:spPr>
            <a:xfrm>
              <a:off x="6235700" y="2084593"/>
              <a:ext cx="2819400" cy="569707"/>
            </a:xfrm>
            <a:prstGeom prst="downArrowCallout">
              <a:avLst>
                <a:gd name="adj1" fmla="val 25000"/>
                <a:gd name="adj2" fmla="val 25000"/>
                <a:gd name="adj3" fmla="val 25000"/>
                <a:gd name="adj4" fmla="val 29875"/>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7" name="Gruppo 16"/>
          <p:cNvGrpSpPr/>
          <p:nvPr/>
        </p:nvGrpSpPr>
        <p:grpSpPr>
          <a:xfrm>
            <a:off x="3454400" y="22088"/>
            <a:ext cx="2164520" cy="2062103"/>
            <a:chOff x="3454400" y="22088"/>
            <a:chExt cx="2164520" cy="2062103"/>
          </a:xfrm>
        </p:grpSpPr>
        <p:grpSp>
          <p:nvGrpSpPr>
            <p:cNvPr id="16" name="Gruppo 15"/>
            <p:cNvGrpSpPr/>
            <p:nvPr/>
          </p:nvGrpSpPr>
          <p:grpSpPr>
            <a:xfrm>
              <a:off x="3454400" y="22088"/>
              <a:ext cx="2164520" cy="2062103"/>
              <a:chOff x="3454400" y="22088"/>
              <a:chExt cx="2164520" cy="2062103"/>
            </a:xfrm>
          </p:grpSpPr>
          <p:sp>
            <p:nvSpPr>
              <p:cNvPr id="13" name="Freccia curva 12"/>
              <p:cNvSpPr/>
              <p:nvPr/>
            </p:nvSpPr>
            <p:spPr>
              <a:xfrm>
                <a:off x="3454400" y="101600"/>
                <a:ext cx="435429" cy="827314"/>
              </a:xfrm>
              <a:prstGeom prst="bentArrow">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CasellaDiTesto 13"/>
              <p:cNvSpPr txBox="1"/>
              <p:nvPr/>
            </p:nvSpPr>
            <p:spPr>
              <a:xfrm>
                <a:off x="4031784" y="22088"/>
                <a:ext cx="1587136" cy="2062103"/>
              </a:xfrm>
              <a:prstGeom prst="rect">
                <a:avLst/>
              </a:prstGeom>
              <a:noFill/>
            </p:spPr>
            <p:txBody>
              <a:bodyPr wrap="square" rtlCol="0">
                <a:spAutoFit/>
              </a:bodyPr>
              <a:lstStyle/>
              <a:p>
                <a:pPr algn="ctr"/>
                <a:r>
                  <a:rPr lang="en-US" sz="1600" b="1" dirty="0"/>
                  <a:t>Transient subcutaneous or submucosal swelling (non-pitting when pressure is applied).</a:t>
                </a:r>
              </a:p>
            </p:txBody>
          </p:sp>
        </p:grpSp>
        <p:sp>
          <p:nvSpPr>
            <p:cNvPr id="15" name="Rettangolo arrotondato 14"/>
            <p:cNvSpPr/>
            <p:nvPr/>
          </p:nvSpPr>
          <p:spPr>
            <a:xfrm>
              <a:off x="4076700" y="38100"/>
              <a:ext cx="1519536" cy="19812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13653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80">
                                          <p:stCondLst>
                                            <p:cond delay="0"/>
                                          </p:stCondLst>
                                        </p:cTn>
                                        <p:tgtEl>
                                          <p:spTgt spid="18"/>
                                        </p:tgtEl>
                                      </p:cBhvr>
                                    </p:animEffect>
                                    <p:anim calcmode="lin" valueType="num">
                                      <p:cBhvr>
                                        <p:cTn id="22"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27" dur="26">
                                          <p:stCondLst>
                                            <p:cond delay="650"/>
                                          </p:stCondLst>
                                        </p:cTn>
                                        <p:tgtEl>
                                          <p:spTgt spid="18"/>
                                        </p:tgtEl>
                                      </p:cBhvr>
                                      <p:to x="100000" y="60000"/>
                                    </p:animScale>
                                    <p:animScale>
                                      <p:cBhvr>
                                        <p:cTn id="28" dur="166" decel="50000">
                                          <p:stCondLst>
                                            <p:cond delay="676"/>
                                          </p:stCondLst>
                                        </p:cTn>
                                        <p:tgtEl>
                                          <p:spTgt spid="18"/>
                                        </p:tgtEl>
                                      </p:cBhvr>
                                      <p:to x="100000" y="100000"/>
                                    </p:animScale>
                                    <p:animScale>
                                      <p:cBhvr>
                                        <p:cTn id="29" dur="26">
                                          <p:stCondLst>
                                            <p:cond delay="1312"/>
                                          </p:stCondLst>
                                        </p:cTn>
                                        <p:tgtEl>
                                          <p:spTgt spid="18"/>
                                        </p:tgtEl>
                                      </p:cBhvr>
                                      <p:to x="100000" y="80000"/>
                                    </p:animScale>
                                    <p:animScale>
                                      <p:cBhvr>
                                        <p:cTn id="30" dur="166" decel="50000">
                                          <p:stCondLst>
                                            <p:cond delay="1338"/>
                                          </p:stCondLst>
                                        </p:cTn>
                                        <p:tgtEl>
                                          <p:spTgt spid="18"/>
                                        </p:tgtEl>
                                      </p:cBhvr>
                                      <p:to x="100000" y="100000"/>
                                    </p:animScale>
                                    <p:animScale>
                                      <p:cBhvr>
                                        <p:cTn id="31" dur="26">
                                          <p:stCondLst>
                                            <p:cond delay="1642"/>
                                          </p:stCondLst>
                                        </p:cTn>
                                        <p:tgtEl>
                                          <p:spTgt spid="18"/>
                                        </p:tgtEl>
                                      </p:cBhvr>
                                      <p:to x="100000" y="90000"/>
                                    </p:animScale>
                                    <p:animScale>
                                      <p:cBhvr>
                                        <p:cTn id="32" dur="166" decel="50000">
                                          <p:stCondLst>
                                            <p:cond delay="1668"/>
                                          </p:stCondLst>
                                        </p:cTn>
                                        <p:tgtEl>
                                          <p:spTgt spid="18"/>
                                        </p:tgtEl>
                                      </p:cBhvr>
                                      <p:to x="100000" y="100000"/>
                                    </p:animScale>
                                    <p:animScale>
                                      <p:cBhvr>
                                        <p:cTn id="33" dur="26">
                                          <p:stCondLst>
                                            <p:cond delay="1808"/>
                                          </p:stCondLst>
                                        </p:cTn>
                                        <p:tgtEl>
                                          <p:spTgt spid="18"/>
                                        </p:tgtEl>
                                      </p:cBhvr>
                                      <p:to x="100000" y="95000"/>
                                    </p:animScale>
                                    <p:animScale>
                                      <p:cBhvr>
                                        <p:cTn id="34"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657240" y="-47725"/>
            <a:ext cx="5534760" cy="875039"/>
          </a:xfrm>
          <a:prstGeom prst="rect">
            <a:avLst/>
          </a:prstGeom>
          <a:ln>
            <a:noFill/>
          </a:ln>
          <a:effectLst>
            <a:softEdge rad="112500"/>
          </a:effectLst>
        </p:spPr>
      </p:pic>
      <p:grpSp>
        <p:nvGrpSpPr>
          <p:cNvPr id="9" name="Gruppo 8"/>
          <p:cNvGrpSpPr/>
          <p:nvPr/>
        </p:nvGrpSpPr>
        <p:grpSpPr>
          <a:xfrm>
            <a:off x="0" y="43542"/>
            <a:ext cx="3900763" cy="1948070"/>
            <a:chOff x="8410508" y="0"/>
            <a:chExt cx="3900763" cy="1948070"/>
          </a:xfrm>
        </p:grpSpPr>
        <p:sp>
          <p:nvSpPr>
            <p:cNvPr id="3" name="Nuvola 2"/>
            <p:cNvSpPr/>
            <p:nvPr/>
          </p:nvSpPr>
          <p:spPr>
            <a:xfrm>
              <a:off x="8410508" y="0"/>
              <a:ext cx="3900763" cy="1948070"/>
            </a:xfrm>
            <a:prstGeom prst="cloud">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2"/>
                </a:solidFill>
              </a:endParaRPr>
            </a:p>
          </p:txBody>
        </p:sp>
        <p:sp>
          <p:nvSpPr>
            <p:cNvPr id="2" name="CasellaDiTesto 1"/>
            <p:cNvSpPr txBox="1"/>
            <p:nvPr/>
          </p:nvSpPr>
          <p:spPr>
            <a:xfrm>
              <a:off x="8410508" y="383110"/>
              <a:ext cx="3781492" cy="954107"/>
            </a:xfrm>
            <a:prstGeom prst="rect">
              <a:avLst/>
            </a:prstGeom>
            <a:noFill/>
          </p:spPr>
          <p:txBody>
            <a:bodyPr wrap="square" rtlCol="0">
              <a:spAutoFit/>
            </a:bodyPr>
            <a:lstStyle/>
            <a:p>
              <a:pPr algn="ctr"/>
              <a:r>
                <a:rPr lang="en-US" sz="2800" b="1" i="1" dirty="0">
                  <a:solidFill>
                    <a:schemeClr val="bg2"/>
                  </a:solidFill>
                </a:rPr>
                <a:t>Just a few words about Angioedema </a:t>
              </a:r>
            </a:p>
          </p:txBody>
        </p:sp>
      </p:grpSp>
      <p:sp>
        <p:nvSpPr>
          <p:cNvPr id="5" name="CasellaDiTesto 4"/>
          <p:cNvSpPr txBox="1"/>
          <p:nvPr/>
        </p:nvSpPr>
        <p:spPr>
          <a:xfrm>
            <a:off x="195423" y="2102739"/>
            <a:ext cx="5400813" cy="4647426"/>
          </a:xfrm>
          <a:prstGeom prst="rect">
            <a:avLst/>
          </a:prstGeom>
          <a:noFill/>
          <a:ln w="38100">
            <a:solidFill>
              <a:schemeClr val="accent1"/>
            </a:solidFill>
          </a:ln>
        </p:spPr>
        <p:txBody>
          <a:bodyPr wrap="square" rtlCol="0">
            <a:spAutoFit/>
          </a:bodyPr>
          <a:lstStyle/>
          <a:p>
            <a:pPr algn="ctr"/>
            <a:r>
              <a:rPr lang="en-US" sz="2800" b="1" dirty="0" err="1">
                <a:solidFill>
                  <a:schemeClr val="accent1"/>
                </a:solidFill>
                <a:effectLst>
                  <a:outerShdw blurRad="38100" dist="38100" dir="2700000" algn="tl">
                    <a:srgbClr val="000000">
                      <a:alpha val="43137"/>
                    </a:srgbClr>
                  </a:outerShdw>
                </a:effectLst>
              </a:rPr>
              <a:t>Histamin</a:t>
            </a:r>
            <a:r>
              <a:rPr lang="en-US" sz="2800" b="1" dirty="0">
                <a:solidFill>
                  <a:schemeClr val="accent1"/>
                </a:solidFill>
                <a:effectLst>
                  <a:outerShdw blurRad="38100" dist="38100" dir="2700000" algn="tl">
                    <a:srgbClr val="000000">
                      <a:alpha val="43137"/>
                    </a:srgbClr>
                  </a:outerShdw>
                </a:effectLst>
              </a:rPr>
              <a:t>-mediated Angioedema – ACQUIRED </a:t>
            </a:r>
          </a:p>
          <a:p>
            <a:pPr marL="285750" indent="-285750" algn="ctr">
              <a:lnSpc>
                <a:spcPct val="150000"/>
              </a:lnSpc>
              <a:buClr>
                <a:schemeClr val="tx1"/>
              </a:buClr>
              <a:buFont typeface="Wingdings" panose="05000000000000000000" pitchFamily="2" charset="2"/>
              <a:buChar char="Ø"/>
            </a:pPr>
            <a:r>
              <a:rPr lang="en-US" sz="2000" b="1" dirty="0">
                <a:sym typeface="Wingdings" panose="05000000000000000000" pitchFamily="2" charset="2"/>
              </a:rPr>
              <a:t>the most common form, often triggered by </a:t>
            </a:r>
            <a:r>
              <a:rPr lang="en-US" sz="2000" b="1" dirty="0">
                <a:solidFill>
                  <a:schemeClr val="accent1"/>
                </a:solidFill>
                <a:sym typeface="Wingdings" panose="05000000000000000000" pitchFamily="2" charset="2"/>
              </a:rPr>
              <a:t>allergens</a:t>
            </a:r>
            <a:r>
              <a:rPr lang="en-US" sz="2000" b="1" dirty="0">
                <a:sym typeface="Wingdings" panose="05000000000000000000" pitchFamily="2" charset="2"/>
              </a:rPr>
              <a:t> (insect stings, food, drugs like: NSAIDs and ACE-Is);</a:t>
            </a:r>
          </a:p>
          <a:p>
            <a:pPr marL="285750" indent="-285750" algn="ctr">
              <a:lnSpc>
                <a:spcPct val="150000"/>
              </a:lnSpc>
              <a:buClr>
                <a:schemeClr val="tx1"/>
              </a:buClr>
              <a:buFont typeface="Wingdings" panose="05000000000000000000" pitchFamily="2" charset="2"/>
              <a:buChar char="Ø"/>
            </a:pPr>
            <a:r>
              <a:rPr lang="en-US" sz="2000" b="1" dirty="0" err="1">
                <a:solidFill>
                  <a:schemeClr val="accent1"/>
                </a:solidFill>
                <a:sym typeface="Wingdings" panose="05000000000000000000" pitchFamily="2" charset="2"/>
              </a:rPr>
              <a:t>Uricaria</a:t>
            </a:r>
            <a:r>
              <a:rPr lang="en-US" sz="2000" b="1" dirty="0">
                <a:sym typeface="Wingdings" panose="05000000000000000000" pitchFamily="2" charset="2"/>
              </a:rPr>
              <a:t> is common and it is mediated by mast-cells degranulation;</a:t>
            </a:r>
          </a:p>
          <a:p>
            <a:pPr marL="285750" indent="-285750" algn="ctr">
              <a:lnSpc>
                <a:spcPct val="150000"/>
              </a:lnSpc>
              <a:buClr>
                <a:schemeClr val="tx1"/>
              </a:buClr>
              <a:buFont typeface="Wingdings" panose="05000000000000000000" pitchFamily="2" charset="2"/>
              <a:buChar char="Ø"/>
            </a:pPr>
            <a:r>
              <a:rPr lang="en-US" sz="2000" b="1" dirty="0">
                <a:solidFill>
                  <a:schemeClr val="accent1"/>
                </a:solidFill>
                <a:sym typeface="Wingdings" panose="05000000000000000000" pitchFamily="2" charset="2"/>
              </a:rPr>
              <a:t>Itching</a:t>
            </a:r>
            <a:r>
              <a:rPr lang="en-US" sz="2000" b="1" dirty="0">
                <a:sym typeface="Wingdings" panose="05000000000000000000" pitchFamily="2" charset="2"/>
              </a:rPr>
              <a:t> is common as well;</a:t>
            </a:r>
          </a:p>
          <a:p>
            <a:pPr marL="285750" indent="-285750" algn="ctr">
              <a:lnSpc>
                <a:spcPct val="150000"/>
              </a:lnSpc>
              <a:buClr>
                <a:schemeClr val="tx1"/>
              </a:buClr>
              <a:buFont typeface="Wingdings" panose="05000000000000000000" pitchFamily="2" charset="2"/>
              <a:buChar char="Ø"/>
            </a:pPr>
            <a:r>
              <a:rPr lang="en-US" sz="2000" b="1" dirty="0">
                <a:sym typeface="Wingdings" panose="05000000000000000000" pitchFamily="2" charset="2"/>
              </a:rPr>
              <a:t>It can occur </a:t>
            </a:r>
            <a:r>
              <a:rPr lang="en-US" sz="2000" b="1" dirty="0">
                <a:solidFill>
                  <a:schemeClr val="accent1"/>
                </a:solidFill>
                <a:sym typeface="Wingdings" panose="05000000000000000000" pitchFamily="2" charset="2"/>
              </a:rPr>
              <a:t>quickly</a:t>
            </a:r>
            <a:r>
              <a:rPr lang="en-US" sz="2000" b="1" dirty="0">
                <a:sym typeface="Wingdings" panose="05000000000000000000" pitchFamily="2" charset="2"/>
              </a:rPr>
              <a:t>, usually within a hour from the </a:t>
            </a:r>
            <a:r>
              <a:rPr lang="en-US" sz="2000" b="1" dirty="0" err="1">
                <a:sym typeface="Wingdings" panose="05000000000000000000" pitchFamily="2" charset="2"/>
              </a:rPr>
              <a:t>eposure</a:t>
            </a:r>
            <a:r>
              <a:rPr lang="en-US" sz="2000" b="1" dirty="0">
                <a:sym typeface="Wingdings" panose="05000000000000000000" pitchFamily="2" charset="2"/>
              </a:rPr>
              <a:t> to the allergens.</a:t>
            </a:r>
            <a:endParaRPr lang="en-US" sz="2000" b="1" dirty="0"/>
          </a:p>
        </p:txBody>
      </p:sp>
      <p:grpSp>
        <p:nvGrpSpPr>
          <p:cNvPr id="18" name="Gruppo 17"/>
          <p:cNvGrpSpPr/>
          <p:nvPr/>
        </p:nvGrpSpPr>
        <p:grpSpPr>
          <a:xfrm>
            <a:off x="5738191" y="1044451"/>
            <a:ext cx="6192552" cy="5693866"/>
            <a:chOff x="5738191" y="757799"/>
            <a:chExt cx="6192552" cy="5693866"/>
          </a:xfrm>
        </p:grpSpPr>
        <p:sp>
          <p:nvSpPr>
            <p:cNvPr id="8" name="CasellaDiTesto 7"/>
            <p:cNvSpPr txBox="1"/>
            <p:nvPr/>
          </p:nvSpPr>
          <p:spPr>
            <a:xfrm>
              <a:off x="5738191" y="757799"/>
              <a:ext cx="6192552" cy="5693866"/>
            </a:xfrm>
            <a:prstGeom prst="rect">
              <a:avLst/>
            </a:prstGeom>
            <a:noFill/>
            <a:ln w="38100">
              <a:solidFill>
                <a:schemeClr val="accent6">
                  <a:lumMod val="75000"/>
                </a:schemeClr>
              </a:solidFill>
            </a:ln>
          </p:spPr>
          <p:txBody>
            <a:bodyPr wrap="square" rtlCol="0">
              <a:spAutoFit/>
            </a:bodyPr>
            <a:lstStyle/>
            <a:p>
              <a:pPr algn="ctr"/>
              <a:r>
                <a:rPr lang="it-IT" sz="2800" b="1" dirty="0" err="1">
                  <a:solidFill>
                    <a:schemeClr val="accent6">
                      <a:lumMod val="75000"/>
                    </a:schemeClr>
                  </a:solidFill>
                  <a:effectLst>
                    <a:outerShdw blurRad="38100" dist="38100" dir="2700000" algn="tl">
                      <a:srgbClr val="000000">
                        <a:alpha val="43137"/>
                      </a:srgbClr>
                    </a:outerShdw>
                  </a:effectLst>
                </a:rPr>
                <a:t>Bradykinins-mediated</a:t>
              </a:r>
              <a:r>
                <a:rPr lang="it-IT" sz="2800" b="1" dirty="0">
                  <a:solidFill>
                    <a:schemeClr val="accent6">
                      <a:lumMod val="75000"/>
                    </a:schemeClr>
                  </a:solidFill>
                  <a:effectLst>
                    <a:outerShdw blurRad="38100" dist="38100" dir="2700000" algn="tl">
                      <a:srgbClr val="000000">
                        <a:alpha val="43137"/>
                      </a:srgbClr>
                    </a:outerShdw>
                  </a:effectLst>
                </a:rPr>
                <a:t> Angioedema </a:t>
              </a:r>
            </a:p>
            <a:p>
              <a:pPr algn="ctr"/>
              <a:r>
                <a:rPr lang="it-IT" sz="2800" b="1" dirty="0">
                  <a:solidFill>
                    <a:schemeClr val="accent6">
                      <a:lumMod val="75000"/>
                    </a:schemeClr>
                  </a:solidFill>
                  <a:effectLst>
                    <a:outerShdw blurRad="38100" dist="38100" dir="2700000" algn="tl">
                      <a:srgbClr val="000000">
                        <a:alpha val="43137"/>
                      </a:srgbClr>
                    </a:outerShdw>
                  </a:effectLst>
                </a:rPr>
                <a:t>HEREDITARY (HA) or </a:t>
              </a:r>
              <a:r>
                <a:rPr lang="it-IT" sz="2800" b="1" dirty="0">
                  <a:solidFill>
                    <a:schemeClr val="bg1"/>
                  </a:solidFill>
                  <a:effectLst>
                    <a:outerShdw blurRad="38100" dist="38100" dir="2700000" algn="tl">
                      <a:srgbClr val="000000">
                        <a:alpha val="43137"/>
                      </a:srgbClr>
                    </a:outerShdw>
                  </a:effectLst>
                </a:rPr>
                <a:t>ACQUIRED</a:t>
              </a:r>
            </a:p>
            <a:p>
              <a:pPr algn="ctr"/>
              <a:endParaRPr lang="it-IT" sz="2800" b="1" dirty="0">
                <a:solidFill>
                  <a:schemeClr val="accent6">
                    <a:lumMod val="75000"/>
                  </a:schemeClr>
                </a:solidFill>
                <a:effectLst>
                  <a:outerShdw blurRad="38100" dist="38100" dir="2700000" algn="tl">
                    <a:srgbClr val="000000">
                      <a:alpha val="43137"/>
                    </a:srgbClr>
                  </a:outerShdw>
                </a:effectLst>
              </a:endParaRPr>
            </a:p>
            <a:p>
              <a:pPr marL="457200" indent="-457200" algn="ctr">
                <a:lnSpc>
                  <a:spcPct val="150000"/>
                </a:lnSpc>
                <a:buClr>
                  <a:schemeClr val="accent6">
                    <a:lumMod val="75000"/>
                  </a:schemeClr>
                </a:buClr>
                <a:buFont typeface="Wingdings" panose="05000000000000000000" pitchFamily="2" charset="2"/>
                <a:buChar char="v"/>
              </a:pPr>
              <a:r>
                <a:rPr lang="en-US" sz="2400" b="1" dirty="0" err="1">
                  <a:solidFill>
                    <a:schemeClr val="accent1"/>
                  </a:solidFill>
                  <a:effectLst>
                    <a:outerShdw blurRad="38100" dist="38100" dir="2700000" algn="tl">
                      <a:srgbClr val="000000">
                        <a:alpha val="43137"/>
                      </a:srgbClr>
                    </a:outerShdw>
                  </a:effectLst>
                </a:rPr>
                <a:t>Urticaria</a:t>
              </a:r>
              <a:r>
                <a:rPr lang="en-US" sz="2400" b="1" dirty="0">
                  <a:solidFill>
                    <a:schemeClr val="accent6">
                      <a:lumMod val="75000"/>
                    </a:schemeClr>
                  </a:solidFill>
                  <a:effectLst>
                    <a:outerShdw blurRad="38100" dist="38100" dir="2700000" algn="tl">
                      <a:srgbClr val="000000">
                        <a:alpha val="43137"/>
                      </a:srgbClr>
                    </a:outerShdw>
                  </a:effectLst>
                </a:rPr>
                <a:t> and </a:t>
              </a:r>
              <a:r>
                <a:rPr lang="en-US" sz="2400" b="1" dirty="0">
                  <a:solidFill>
                    <a:schemeClr val="accent1"/>
                  </a:solidFill>
                  <a:effectLst>
                    <a:outerShdw blurRad="38100" dist="38100" dir="2700000" algn="tl">
                      <a:srgbClr val="000000">
                        <a:alpha val="43137"/>
                      </a:srgbClr>
                    </a:outerShdw>
                  </a:effectLst>
                </a:rPr>
                <a:t>itching</a:t>
              </a:r>
              <a:r>
                <a:rPr lang="en-US" sz="2400" b="1" dirty="0">
                  <a:solidFill>
                    <a:schemeClr val="accent6">
                      <a:lumMod val="75000"/>
                    </a:schemeClr>
                  </a:solidFill>
                  <a:effectLst>
                    <a:outerShdw blurRad="38100" dist="38100" dir="2700000" algn="tl">
                      <a:srgbClr val="000000">
                        <a:alpha val="43137"/>
                      </a:srgbClr>
                    </a:outerShdw>
                  </a:effectLst>
                </a:rPr>
                <a:t> don’t occur</a:t>
              </a:r>
            </a:p>
            <a:p>
              <a:pPr marL="457200" indent="-457200" algn="ctr">
                <a:lnSpc>
                  <a:spcPct val="150000"/>
                </a:lnSpc>
                <a:buClr>
                  <a:schemeClr val="accent6">
                    <a:lumMod val="75000"/>
                  </a:schemeClr>
                </a:buClr>
                <a:buFont typeface="Wingdings" panose="05000000000000000000" pitchFamily="2" charset="2"/>
                <a:buChar char="v"/>
              </a:pPr>
              <a:r>
                <a:rPr lang="en-US" sz="2400" b="1" dirty="0">
                  <a:solidFill>
                    <a:schemeClr val="accent6">
                      <a:lumMod val="75000"/>
                    </a:schemeClr>
                  </a:solidFill>
                  <a:effectLst>
                    <a:outerShdw blurRad="38100" dist="38100" dir="2700000" algn="tl">
                      <a:srgbClr val="000000">
                        <a:alpha val="43137"/>
                      </a:srgbClr>
                    </a:outerShdw>
                  </a:effectLst>
                </a:rPr>
                <a:t>The attack usually develops over </a:t>
              </a:r>
              <a:r>
                <a:rPr lang="en-US" sz="2400" b="1" dirty="0">
                  <a:solidFill>
                    <a:schemeClr val="accent1"/>
                  </a:solidFill>
                  <a:effectLst>
                    <a:outerShdw blurRad="38100" dist="38100" dir="2700000" algn="tl">
                      <a:srgbClr val="000000">
                        <a:alpha val="43137"/>
                      </a:srgbClr>
                    </a:outerShdw>
                  </a:effectLst>
                </a:rPr>
                <a:t>several hours</a:t>
              </a:r>
              <a:r>
                <a:rPr lang="en-US" sz="2400" b="1" dirty="0">
                  <a:solidFill>
                    <a:schemeClr val="accent6">
                      <a:lumMod val="75000"/>
                    </a:schemeClr>
                  </a:solidFill>
                  <a:effectLst>
                    <a:outerShdw blurRad="38100" dist="38100" dir="2700000" algn="tl">
                      <a:srgbClr val="000000">
                        <a:alpha val="43137"/>
                      </a:srgbClr>
                    </a:outerShdw>
                  </a:effectLst>
                </a:rPr>
                <a:t> (sometimes during the night)</a:t>
              </a:r>
            </a:p>
            <a:p>
              <a:pPr marL="457200" indent="-457200" algn="ctr">
                <a:lnSpc>
                  <a:spcPct val="150000"/>
                </a:lnSpc>
                <a:buClr>
                  <a:schemeClr val="accent6">
                    <a:lumMod val="75000"/>
                  </a:schemeClr>
                </a:buClr>
                <a:buFont typeface="Wingdings" panose="05000000000000000000" pitchFamily="2" charset="2"/>
                <a:buChar char="v"/>
              </a:pPr>
              <a:r>
                <a:rPr lang="en-US" sz="2400" b="1" dirty="0">
                  <a:solidFill>
                    <a:schemeClr val="accent6">
                      <a:lumMod val="75000"/>
                    </a:schemeClr>
                  </a:solidFill>
                  <a:effectLst>
                    <a:outerShdw blurRad="38100" dist="38100" dir="2700000" algn="tl">
                      <a:srgbClr val="000000">
                        <a:alpha val="43137"/>
                      </a:srgbClr>
                    </a:outerShdw>
                  </a:effectLst>
                </a:rPr>
                <a:t>Attacks tend to be more </a:t>
              </a:r>
              <a:r>
                <a:rPr lang="en-US" sz="2400" b="1" dirty="0">
                  <a:solidFill>
                    <a:schemeClr val="accent1"/>
                  </a:solidFill>
                  <a:effectLst>
                    <a:outerShdw blurRad="38100" dist="38100" dir="2700000" algn="tl">
                      <a:srgbClr val="000000">
                        <a:alpha val="43137"/>
                      </a:srgbClr>
                    </a:outerShdw>
                  </a:effectLst>
                </a:rPr>
                <a:t>severe and persistent</a:t>
              </a:r>
              <a:r>
                <a:rPr lang="en-US" sz="2400" b="1" dirty="0">
                  <a:solidFill>
                    <a:schemeClr val="accent6">
                      <a:lumMod val="75000"/>
                    </a:schemeClr>
                  </a:solidFill>
                  <a:effectLst>
                    <a:outerShdw blurRad="38100" dist="38100" dir="2700000" algn="tl">
                      <a:srgbClr val="000000">
                        <a:alpha val="43137"/>
                      </a:srgbClr>
                    </a:outerShdw>
                  </a:effectLst>
                </a:rPr>
                <a:t> lasting up to 7 days and involving the abdomen. </a:t>
              </a:r>
            </a:p>
          </p:txBody>
        </p:sp>
        <p:sp>
          <p:nvSpPr>
            <p:cNvPr id="12" name="Callout con freccia in giù 11"/>
            <p:cNvSpPr/>
            <p:nvPr/>
          </p:nvSpPr>
          <p:spPr>
            <a:xfrm>
              <a:off x="6235700" y="2084593"/>
              <a:ext cx="2819400" cy="569707"/>
            </a:xfrm>
            <a:prstGeom prst="downArrowCallout">
              <a:avLst>
                <a:gd name="adj1" fmla="val 25000"/>
                <a:gd name="adj2" fmla="val 25000"/>
                <a:gd name="adj3" fmla="val 25000"/>
                <a:gd name="adj4" fmla="val 29875"/>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7" name="Gruppo 16"/>
          <p:cNvGrpSpPr/>
          <p:nvPr/>
        </p:nvGrpSpPr>
        <p:grpSpPr>
          <a:xfrm>
            <a:off x="3454400" y="22088"/>
            <a:ext cx="2164520" cy="2062103"/>
            <a:chOff x="3454400" y="22088"/>
            <a:chExt cx="2164520" cy="2062103"/>
          </a:xfrm>
        </p:grpSpPr>
        <p:grpSp>
          <p:nvGrpSpPr>
            <p:cNvPr id="16" name="Gruppo 15"/>
            <p:cNvGrpSpPr/>
            <p:nvPr/>
          </p:nvGrpSpPr>
          <p:grpSpPr>
            <a:xfrm>
              <a:off x="3454400" y="22088"/>
              <a:ext cx="2164520" cy="2062103"/>
              <a:chOff x="3454400" y="22088"/>
              <a:chExt cx="2164520" cy="2062103"/>
            </a:xfrm>
          </p:grpSpPr>
          <p:sp>
            <p:nvSpPr>
              <p:cNvPr id="13" name="Freccia curva 12"/>
              <p:cNvSpPr/>
              <p:nvPr/>
            </p:nvSpPr>
            <p:spPr>
              <a:xfrm>
                <a:off x="3454400" y="101600"/>
                <a:ext cx="435429" cy="827314"/>
              </a:xfrm>
              <a:prstGeom prst="bentArrow">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CasellaDiTesto 13"/>
              <p:cNvSpPr txBox="1"/>
              <p:nvPr/>
            </p:nvSpPr>
            <p:spPr>
              <a:xfrm>
                <a:off x="4031784" y="22088"/>
                <a:ext cx="1587136" cy="2062103"/>
              </a:xfrm>
              <a:prstGeom prst="rect">
                <a:avLst/>
              </a:prstGeom>
              <a:noFill/>
            </p:spPr>
            <p:txBody>
              <a:bodyPr wrap="square" rtlCol="0">
                <a:spAutoFit/>
              </a:bodyPr>
              <a:lstStyle/>
              <a:p>
                <a:pPr algn="ctr"/>
                <a:r>
                  <a:rPr lang="en-US" sz="1600" b="1" dirty="0"/>
                  <a:t>Transient subcutaneous or submucosal swelling (non-pitting when pressure is applied).</a:t>
                </a:r>
              </a:p>
            </p:txBody>
          </p:sp>
        </p:grpSp>
        <p:sp>
          <p:nvSpPr>
            <p:cNvPr id="15" name="Rettangolo arrotondato 14"/>
            <p:cNvSpPr/>
            <p:nvPr/>
          </p:nvSpPr>
          <p:spPr>
            <a:xfrm>
              <a:off x="4076700" y="38100"/>
              <a:ext cx="1519536" cy="19812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Tree>
    <p:extLst>
      <p:ext uri="{BB962C8B-B14F-4D97-AF65-F5344CB8AC3E}">
        <p14:creationId xmlns:p14="http://schemas.microsoft.com/office/powerpoint/2010/main" val="3803798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080382" y="-20965"/>
            <a:ext cx="6115362" cy="966832"/>
          </a:xfrm>
          <a:prstGeom prst="rect">
            <a:avLst/>
          </a:prstGeom>
          <a:ln>
            <a:noFill/>
          </a:ln>
          <a:effectLst>
            <a:softEdge rad="112500"/>
          </a:effectLst>
        </p:spPr>
      </p:pic>
      <p:grpSp>
        <p:nvGrpSpPr>
          <p:cNvPr id="5" name="Gruppo 4"/>
          <p:cNvGrpSpPr/>
          <p:nvPr/>
        </p:nvGrpSpPr>
        <p:grpSpPr>
          <a:xfrm>
            <a:off x="130201" y="196780"/>
            <a:ext cx="5950181" cy="6524863"/>
            <a:chOff x="5703686" y="-209555"/>
            <a:chExt cx="5950181" cy="6524863"/>
          </a:xfrm>
        </p:grpSpPr>
        <p:sp>
          <p:nvSpPr>
            <p:cNvPr id="6" name="CasellaDiTesto 5"/>
            <p:cNvSpPr txBox="1"/>
            <p:nvPr/>
          </p:nvSpPr>
          <p:spPr>
            <a:xfrm>
              <a:off x="5703686" y="-209555"/>
              <a:ext cx="5950181" cy="6524863"/>
            </a:xfrm>
            <a:prstGeom prst="rect">
              <a:avLst/>
            </a:prstGeom>
            <a:noFill/>
            <a:ln w="38100">
              <a:solidFill>
                <a:schemeClr val="bg1"/>
              </a:solidFill>
            </a:ln>
          </p:spPr>
          <p:txBody>
            <a:bodyPr wrap="square" rtlCol="0">
              <a:spAutoFit/>
            </a:bodyPr>
            <a:lstStyle/>
            <a:p>
              <a:pPr algn="ctr"/>
              <a:r>
                <a:rPr lang="it-IT" sz="2800" b="1" dirty="0" err="1">
                  <a:solidFill>
                    <a:schemeClr val="accent6">
                      <a:lumMod val="75000"/>
                    </a:schemeClr>
                  </a:solidFill>
                  <a:effectLst>
                    <a:outerShdw blurRad="38100" dist="38100" dir="2700000" algn="tl">
                      <a:srgbClr val="000000">
                        <a:alpha val="43137"/>
                      </a:srgbClr>
                    </a:outerShdw>
                  </a:effectLst>
                </a:rPr>
                <a:t>Bradykinins-mediated</a:t>
              </a:r>
              <a:r>
                <a:rPr lang="it-IT" sz="2800" b="1" dirty="0">
                  <a:solidFill>
                    <a:schemeClr val="accent6">
                      <a:lumMod val="75000"/>
                    </a:schemeClr>
                  </a:solidFill>
                  <a:effectLst>
                    <a:outerShdw blurRad="38100" dist="38100" dir="2700000" algn="tl">
                      <a:srgbClr val="000000">
                        <a:alpha val="43137"/>
                      </a:srgbClr>
                    </a:outerShdw>
                  </a:effectLst>
                </a:rPr>
                <a:t> Angioedema </a:t>
              </a:r>
            </a:p>
            <a:p>
              <a:pPr algn="ctr"/>
              <a:r>
                <a:rPr lang="it-IT" sz="2800" b="1" dirty="0">
                  <a:solidFill>
                    <a:schemeClr val="accent6">
                      <a:lumMod val="75000"/>
                    </a:schemeClr>
                  </a:solidFill>
                  <a:effectLst>
                    <a:outerShdw blurRad="38100" dist="38100" dir="2700000" algn="tl">
                      <a:srgbClr val="000000">
                        <a:alpha val="43137"/>
                      </a:srgbClr>
                    </a:outerShdw>
                  </a:effectLst>
                </a:rPr>
                <a:t>HEREDITARY (HA) or </a:t>
              </a:r>
              <a:r>
                <a:rPr lang="it-IT" sz="2800" b="1" dirty="0">
                  <a:solidFill>
                    <a:schemeClr val="bg1"/>
                  </a:solidFill>
                  <a:effectLst>
                    <a:outerShdw blurRad="38100" dist="38100" dir="2700000" algn="tl">
                      <a:srgbClr val="000000">
                        <a:alpha val="43137"/>
                      </a:srgbClr>
                    </a:outerShdw>
                  </a:effectLst>
                </a:rPr>
                <a:t>ACQUIRED</a:t>
              </a:r>
            </a:p>
            <a:p>
              <a:pPr algn="ctr"/>
              <a:endParaRPr lang="it-IT" sz="2800" b="1" dirty="0">
                <a:solidFill>
                  <a:schemeClr val="accent6">
                    <a:lumMod val="75000"/>
                  </a:schemeClr>
                </a:solidFill>
                <a:effectLst>
                  <a:outerShdw blurRad="38100" dist="38100" dir="2700000" algn="tl">
                    <a:srgbClr val="000000">
                      <a:alpha val="43137"/>
                    </a:srgbClr>
                  </a:outerShdw>
                </a:effectLst>
              </a:endParaRPr>
            </a:p>
            <a:p>
              <a:pPr algn="ctr">
                <a:lnSpc>
                  <a:spcPct val="150000"/>
                </a:lnSpc>
                <a:buClr>
                  <a:schemeClr val="accent6">
                    <a:lumMod val="75000"/>
                  </a:schemeClr>
                </a:buClr>
              </a:pPr>
              <a:r>
                <a:rPr lang="it-IT" sz="2400" b="1" dirty="0">
                  <a:solidFill>
                    <a:schemeClr val="accent6">
                      <a:lumMod val="75000"/>
                    </a:schemeClr>
                  </a:solidFill>
                  <a:effectLst>
                    <a:outerShdw blurRad="38100" dist="38100" dir="2700000" algn="tl">
                      <a:srgbClr val="000000">
                        <a:alpha val="43137"/>
                      </a:srgbClr>
                    </a:outerShdw>
                  </a:effectLst>
                </a:rPr>
                <a:t> </a:t>
              </a:r>
              <a:r>
                <a:rPr lang="en-US" sz="2000" b="1" dirty="0">
                  <a:solidFill>
                    <a:schemeClr val="bg1"/>
                  </a:solidFill>
                  <a:effectLst>
                    <a:outerShdw blurRad="38100" dist="38100" dir="2700000" algn="tl">
                      <a:srgbClr val="000000">
                        <a:alpha val="43137"/>
                      </a:srgbClr>
                    </a:outerShdw>
                  </a:effectLst>
                </a:rPr>
                <a:t>Associated with ACE-Is therapy: the enzyme degrades bradykinin (accumulation).</a:t>
              </a:r>
            </a:p>
            <a:p>
              <a:pPr algn="ctr">
                <a:lnSpc>
                  <a:spcPct val="150000"/>
                </a:lnSpc>
                <a:buClr>
                  <a:schemeClr val="accent6">
                    <a:lumMod val="75000"/>
                  </a:schemeClr>
                </a:buClr>
              </a:pPr>
              <a:r>
                <a:rPr lang="en-US" sz="2000" b="1" dirty="0">
                  <a:solidFill>
                    <a:schemeClr val="bg1"/>
                  </a:solidFill>
                  <a:effectLst>
                    <a:outerShdw blurRad="38100" dist="38100" dir="2700000" algn="tl">
                      <a:srgbClr val="000000">
                        <a:alpha val="43137"/>
                      </a:srgbClr>
                    </a:outerShdw>
                  </a:effectLst>
                </a:rPr>
                <a:t>Other drugs include: NSAIDs, antibiotics, angiotensin receptor blockers (ARBs) and oral antidiabetic DDP-IV inhibitors plus ACE-Is</a:t>
              </a:r>
              <a:r>
                <a:rPr lang="it-IT" sz="2000" b="1" dirty="0">
                  <a:solidFill>
                    <a:schemeClr val="bg1"/>
                  </a:solidFill>
                  <a:effectLst>
                    <a:outerShdw blurRad="38100" dist="38100" dir="2700000" algn="tl">
                      <a:srgbClr val="000000">
                        <a:alpha val="43137"/>
                      </a:srgbClr>
                    </a:outerShdw>
                  </a:effectLst>
                </a:rPr>
                <a:t>.</a:t>
              </a:r>
            </a:p>
            <a:p>
              <a:pPr algn="ctr">
                <a:lnSpc>
                  <a:spcPct val="150000"/>
                </a:lnSpc>
                <a:buClr>
                  <a:schemeClr val="accent6">
                    <a:lumMod val="75000"/>
                  </a:schemeClr>
                </a:buClr>
              </a:pPr>
              <a:r>
                <a:rPr lang="en-US" sz="2000" b="1" i="1" dirty="0">
                  <a:solidFill>
                    <a:schemeClr val="bg1"/>
                  </a:solidFill>
                </a:rPr>
                <a:t>Symptoms:</a:t>
              </a:r>
            </a:p>
            <a:p>
              <a:pPr marL="342900" indent="-342900" algn="ctr">
                <a:lnSpc>
                  <a:spcPct val="150000"/>
                </a:lnSpc>
                <a:buClr>
                  <a:schemeClr val="bg1"/>
                </a:buClr>
                <a:buFont typeface="Arial" panose="020B0604020202020204" pitchFamily="34" charset="0"/>
                <a:buChar char="•"/>
              </a:pPr>
              <a:r>
                <a:rPr lang="en-US" sz="2000" b="1" i="1" dirty="0">
                  <a:solidFill>
                    <a:schemeClr val="bg1"/>
                  </a:solidFill>
                </a:rPr>
                <a:t>Usually localized in the face or upper aero-digestive tract,</a:t>
              </a:r>
            </a:p>
            <a:p>
              <a:pPr marL="342900" indent="-342900" algn="ctr">
                <a:lnSpc>
                  <a:spcPct val="150000"/>
                </a:lnSpc>
                <a:buClr>
                  <a:schemeClr val="bg1"/>
                </a:buClr>
                <a:buFont typeface="Arial" panose="020B0604020202020204" pitchFamily="34" charset="0"/>
                <a:buChar char="•"/>
              </a:pPr>
              <a:r>
                <a:rPr lang="en-US" sz="2000" b="1" i="1" dirty="0">
                  <a:solidFill>
                    <a:schemeClr val="bg1"/>
                  </a:solidFill>
                </a:rPr>
                <a:t>Non-itchiness and erythema lasting 24 to 72 hours </a:t>
              </a:r>
              <a:endParaRPr lang="en-US" sz="2000" b="1" i="1" dirty="0">
                <a:solidFill>
                  <a:schemeClr val="accent6">
                    <a:lumMod val="75000"/>
                  </a:schemeClr>
                </a:solidFill>
              </a:endParaRPr>
            </a:p>
          </p:txBody>
        </p:sp>
        <p:sp>
          <p:nvSpPr>
            <p:cNvPr id="7" name="Callout con freccia in giù 6"/>
            <p:cNvSpPr/>
            <p:nvPr/>
          </p:nvSpPr>
          <p:spPr>
            <a:xfrm>
              <a:off x="9476764" y="1092550"/>
              <a:ext cx="1809750" cy="575508"/>
            </a:xfrm>
            <a:prstGeom prst="downArrowCallout">
              <a:avLst>
                <a:gd name="adj1" fmla="val 25000"/>
                <a:gd name="adj2" fmla="val 25000"/>
                <a:gd name="adj3" fmla="val 25000"/>
                <a:gd name="adj4" fmla="val 2987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grpSp>
        <p:nvGrpSpPr>
          <p:cNvPr id="10" name="Gruppo 9"/>
          <p:cNvGrpSpPr/>
          <p:nvPr/>
        </p:nvGrpSpPr>
        <p:grpSpPr>
          <a:xfrm>
            <a:off x="6184959" y="1066800"/>
            <a:ext cx="5906207" cy="3094012"/>
            <a:chOff x="5778325" y="1092956"/>
            <a:chExt cx="6109288" cy="2997200"/>
          </a:xfrm>
        </p:grpSpPr>
        <p:grpSp>
          <p:nvGrpSpPr>
            <p:cNvPr id="8" name="Gruppo 7"/>
            <p:cNvGrpSpPr/>
            <p:nvPr/>
          </p:nvGrpSpPr>
          <p:grpSpPr>
            <a:xfrm>
              <a:off x="6388513" y="1092956"/>
              <a:ext cx="5499100" cy="2997200"/>
              <a:chOff x="6080382" y="910099"/>
              <a:chExt cx="5499100" cy="2997200"/>
            </a:xfrm>
          </p:grpSpPr>
          <p:sp>
            <p:nvSpPr>
              <p:cNvPr id="2" name="Rettangolo arrotondato 1"/>
              <p:cNvSpPr/>
              <p:nvPr/>
            </p:nvSpPr>
            <p:spPr>
              <a:xfrm>
                <a:off x="6080382" y="910099"/>
                <a:ext cx="5499100" cy="2997200"/>
              </a:xfrm>
              <a:prstGeom prst="round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6447735" y="995422"/>
                <a:ext cx="4864100" cy="2862322"/>
              </a:xfrm>
              <a:prstGeom prst="rect">
                <a:avLst/>
              </a:prstGeom>
              <a:noFill/>
            </p:spPr>
            <p:txBody>
              <a:bodyPr wrap="square" rtlCol="0">
                <a:spAutoFit/>
              </a:bodyPr>
              <a:lstStyle/>
              <a:p>
                <a:pPr algn="just"/>
                <a:r>
                  <a:rPr lang="en-US" b="1" dirty="0">
                    <a:solidFill>
                      <a:schemeClr val="bg1"/>
                    </a:solidFill>
                  </a:rPr>
                  <a:t>Bradykinin-mediated angioedema can also develop later in life, and is known as ACQUIRED ANGIOEDEMA. This condition is very rare (prevalence of 1:100,000 to 1:500,000). The symptoms are the same of HA. Almost all cases are diagnosed during or after the 4</a:t>
                </a:r>
                <a:r>
                  <a:rPr lang="en-US" b="1" baseline="30000" dirty="0">
                    <a:solidFill>
                      <a:schemeClr val="bg1"/>
                    </a:solidFill>
                  </a:rPr>
                  <a:t>th</a:t>
                </a:r>
                <a:r>
                  <a:rPr lang="en-US" b="1" dirty="0">
                    <a:solidFill>
                      <a:schemeClr val="bg1"/>
                    </a:solidFill>
                  </a:rPr>
                  <a:t> decade of life and are often associated with an underlying lymphatic disorder and/or antibodies against C1-INH. </a:t>
                </a:r>
              </a:p>
            </p:txBody>
          </p:sp>
        </p:grpSp>
        <p:sp>
          <p:nvSpPr>
            <p:cNvPr id="9" name="Freccia a destra 8"/>
            <p:cNvSpPr/>
            <p:nvPr/>
          </p:nvSpPr>
          <p:spPr>
            <a:xfrm>
              <a:off x="5778325" y="1391478"/>
              <a:ext cx="544892" cy="384314"/>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4959" y="945867"/>
            <a:ext cx="6011273" cy="56286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20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080382" y="-20965"/>
            <a:ext cx="6115362" cy="966832"/>
          </a:xfrm>
          <a:prstGeom prst="rect">
            <a:avLst/>
          </a:prstGeom>
          <a:ln>
            <a:noFill/>
          </a:ln>
          <a:effectLst>
            <a:softEdge rad="112500"/>
          </a:effectLst>
        </p:spPr>
      </p:pic>
      <p:grpSp>
        <p:nvGrpSpPr>
          <p:cNvPr id="10" name="Gruppo 9"/>
          <p:cNvGrpSpPr/>
          <p:nvPr/>
        </p:nvGrpSpPr>
        <p:grpSpPr>
          <a:xfrm>
            <a:off x="473531" y="1076004"/>
            <a:ext cx="11251802" cy="5723989"/>
            <a:chOff x="473531" y="1091770"/>
            <a:chExt cx="11251802" cy="5723989"/>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531" y="2415209"/>
              <a:ext cx="11251802" cy="4400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CasellaDiTesto 1"/>
            <p:cNvSpPr txBox="1"/>
            <p:nvPr/>
          </p:nvSpPr>
          <p:spPr>
            <a:xfrm>
              <a:off x="473531" y="1091770"/>
              <a:ext cx="11251802" cy="1323439"/>
            </a:xfrm>
            <a:prstGeom prst="rect">
              <a:avLst/>
            </a:prstGeom>
            <a:noFill/>
          </p:spPr>
          <p:txBody>
            <a:bodyPr wrap="square" rtlCol="0">
              <a:spAutoFit/>
            </a:bodyPr>
            <a:lstStyle/>
            <a:p>
              <a:pPr algn="just"/>
              <a:r>
                <a:rPr lang="en-GB" sz="2000" b="1" dirty="0"/>
                <a:t>Histamine-mediated angioedema attacks tend to have rapid onset and resolution. Bradykinin-mediated angioedema usually develops more slowly and can persist for up to 5 days, although ACE-Is-Induced angioedema will usually resolve within 48 hours once the drug is discontinued.</a:t>
              </a:r>
              <a:endParaRPr lang="it-IT" sz="2000" b="1" dirty="0"/>
            </a:p>
          </p:txBody>
        </p:sp>
      </p:grpSp>
      <p:grpSp>
        <p:nvGrpSpPr>
          <p:cNvPr id="9" name="Gruppo 8"/>
          <p:cNvGrpSpPr/>
          <p:nvPr/>
        </p:nvGrpSpPr>
        <p:grpSpPr>
          <a:xfrm>
            <a:off x="193419" y="59876"/>
            <a:ext cx="5399314" cy="1139136"/>
            <a:chOff x="166914" y="54899"/>
            <a:chExt cx="5399314" cy="1139136"/>
          </a:xfrm>
        </p:grpSpPr>
        <p:sp>
          <p:nvSpPr>
            <p:cNvPr id="8" name="Onda 7"/>
            <p:cNvSpPr/>
            <p:nvPr/>
          </p:nvSpPr>
          <p:spPr>
            <a:xfrm>
              <a:off x="166914" y="54899"/>
              <a:ext cx="5399314" cy="1085442"/>
            </a:xfrm>
            <a:prstGeom prst="wav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362856" y="270705"/>
              <a:ext cx="5203371" cy="923330"/>
            </a:xfrm>
            <a:prstGeom prst="rect">
              <a:avLst/>
            </a:prstGeom>
            <a:noFill/>
          </p:spPr>
          <p:txBody>
            <a:bodyPr wrap="square" rtlCol="0">
              <a:spAutoFit/>
            </a:bodyPr>
            <a:lstStyle/>
            <a:p>
              <a:r>
                <a:rPr lang="en-GB" b="1" dirty="0">
                  <a:solidFill>
                    <a:schemeClr val="bg2"/>
                  </a:solidFill>
                </a:rPr>
                <a:t>Schematic representation of angioedema attack onset and duration.</a:t>
              </a:r>
            </a:p>
            <a:p>
              <a:endParaRPr lang="it-IT" dirty="0"/>
            </a:p>
          </p:txBody>
        </p:sp>
      </p:grpSp>
    </p:spTree>
    <p:extLst>
      <p:ext uri="{BB962C8B-B14F-4D97-AF65-F5344CB8AC3E}">
        <p14:creationId xmlns:p14="http://schemas.microsoft.com/office/powerpoint/2010/main" val="249731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7750628" y="0"/>
            <a:ext cx="4273368" cy="675615"/>
          </a:xfrm>
          <a:prstGeom prst="rect">
            <a:avLst/>
          </a:prstGeom>
          <a:ln>
            <a:noFill/>
          </a:ln>
          <a:effectLst>
            <a:softEdge rad="112500"/>
          </a:effectLst>
        </p:spPr>
      </p:pic>
      <p:sp>
        <p:nvSpPr>
          <p:cNvPr id="2" name="CasellaDiTesto 1"/>
          <p:cNvSpPr txBox="1"/>
          <p:nvPr/>
        </p:nvSpPr>
        <p:spPr>
          <a:xfrm>
            <a:off x="848137" y="845407"/>
            <a:ext cx="10177669" cy="5816977"/>
          </a:xfrm>
          <a:prstGeom prst="rect">
            <a:avLst/>
          </a:prstGeom>
          <a:noFill/>
        </p:spPr>
        <p:txBody>
          <a:bodyPr wrap="square" rtlCol="0">
            <a:spAutoFit/>
          </a:bodyPr>
          <a:lstStyle/>
          <a:p>
            <a:pPr algn="ctr"/>
            <a:r>
              <a:rPr lang="en-US" sz="2400" b="1" dirty="0"/>
              <a:t>A diagnosis of hereditary or acquired angioedema can be confirmed with blood test; however currently available blood tests cannot confirm ACE-Is-Induced Angioedema. </a:t>
            </a:r>
          </a:p>
          <a:p>
            <a:pPr algn="just"/>
            <a:endParaRPr lang="en-US" sz="2000" dirty="0"/>
          </a:p>
          <a:p>
            <a:pPr marL="285750" indent="-285750" algn="just">
              <a:buFont typeface="Wingdings" panose="05000000000000000000" pitchFamily="2" charset="2"/>
              <a:buChar char="v"/>
            </a:pPr>
            <a:r>
              <a:rPr lang="en-US" sz="2000" dirty="0"/>
              <a:t>Low C1-INH concentration together with low C1-INH function indicate type 1 HA or acquired angioedema. </a:t>
            </a:r>
          </a:p>
          <a:p>
            <a:pPr algn="just"/>
            <a:endParaRPr lang="en-US" sz="2000" dirty="0"/>
          </a:p>
          <a:p>
            <a:pPr marL="285750" indent="-285750" algn="just">
              <a:buFont typeface="Wingdings" panose="05000000000000000000" pitchFamily="2" charset="2"/>
              <a:buChar char="v"/>
            </a:pPr>
            <a:r>
              <a:rPr lang="en-US" sz="2000" dirty="0"/>
              <a:t>Whereas low C1-INH function in the presence of normal </a:t>
            </a:r>
            <a:r>
              <a:rPr lang="en-US" sz="2000" dirty="0" err="1"/>
              <a:t>ot</a:t>
            </a:r>
            <a:r>
              <a:rPr lang="en-US" sz="2000" dirty="0"/>
              <a:t> high C1-INH concentrations is diagnostic for type 2 HA.</a:t>
            </a:r>
          </a:p>
          <a:p>
            <a:pPr algn="just"/>
            <a:endParaRPr lang="en-US" sz="2000" dirty="0"/>
          </a:p>
          <a:p>
            <a:pPr marL="285750" indent="-285750" algn="just">
              <a:buFont typeface="Wingdings" panose="05000000000000000000" pitchFamily="2" charset="2"/>
              <a:buChar char="v"/>
            </a:pPr>
            <a:r>
              <a:rPr lang="en-US" sz="2000" dirty="0"/>
              <a:t>C4 concentrations, which are substantially reduced during an attack of HA are useful for screening, but false positive/negative results are possible. </a:t>
            </a:r>
          </a:p>
          <a:p>
            <a:pPr algn="just"/>
            <a:endParaRPr lang="en-US" sz="2000" dirty="0"/>
          </a:p>
          <a:p>
            <a:pPr marL="285750" indent="-285750" algn="just">
              <a:buFont typeface="Wingdings" panose="05000000000000000000" pitchFamily="2" charset="2"/>
              <a:buChar char="v"/>
            </a:pPr>
            <a:r>
              <a:rPr lang="en-US" sz="2000" dirty="0"/>
              <a:t>Both C1-INH and C4 concentrations are normal in patients with ACE-Is-induced angioedema. </a:t>
            </a:r>
          </a:p>
          <a:p>
            <a:pPr algn="just"/>
            <a:endParaRPr lang="en-US" sz="2000" dirty="0"/>
          </a:p>
          <a:p>
            <a:pPr marL="285750" indent="-285750" algn="just">
              <a:buFont typeface="Wingdings" panose="05000000000000000000" pitchFamily="2" charset="2"/>
              <a:buChar char="v"/>
            </a:pPr>
            <a:r>
              <a:rPr lang="en-US" sz="2000" dirty="0"/>
              <a:t>If the attack is histamine-mediated </a:t>
            </a:r>
            <a:r>
              <a:rPr lang="en-US" sz="2000" dirty="0" err="1"/>
              <a:t>tryptase</a:t>
            </a:r>
            <a:r>
              <a:rPr lang="en-US" sz="2000" dirty="0"/>
              <a:t> concentrations in blood drawn within 4 to 6 hours from the onset and are indicative of anaphylaxis. </a:t>
            </a:r>
          </a:p>
        </p:txBody>
      </p:sp>
      <p:sp>
        <p:nvSpPr>
          <p:cNvPr id="3" name="CasellaDiTesto 2"/>
          <p:cNvSpPr txBox="1"/>
          <p:nvPr/>
        </p:nvSpPr>
        <p:spPr>
          <a:xfrm>
            <a:off x="4499190" y="111992"/>
            <a:ext cx="2875565" cy="769441"/>
          </a:xfrm>
          <a:prstGeom prst="rect">
            <a:avLst/>
          </a:prstGeom>
          <a:noFill/>
        </p:spPr>
        <p:txBody>
          <a:bodyPr wrap="square" rtlCol="0">
            <a:spAutoFit/>
          </a:bodyPr>
          <a:lstStyle/>
          <a:p>
            <a:pPr algn="ctr"/>
            <a:r>
              <a:rPr lang="en-US" sz="4400" b="1" dirty="0">
                <a:solidFill>
                  <a:schemeClr val="accent1"/>
                </a:solidFill>
                <a:effectLst>
                  <a:outerShdw blurRad="38100" dist="38100" dir="2700000" algn="tl">
                    <a:srgbClr val="000000">
                      <a:alpha val="43137"/>
                    </a:srgbClr>
                  </a:outerShdw>
                </a:effectLst>
              </a:rPr>
              <a:t>Diagnosis</a:t>
            </a:r>
          </a:p>
        </p:txBody>
      </p:sp>
    </p:spTree>
    <p:extLst>
      <p:ext uri="{BB962C8B-B14F-4D97-AF65-F5344CB8AC3E}">
        <p14:creationId xmlns:p14="http://schemas.microsoft.com/office/powerpoint/2010/main" val="397526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1000"/>
                                        <p:tgtEl>
                                          <p:spTgt spid="2">
                                            <p:txEl>
                                              <p:pRg st="4" end="4"/>
                                            </p:txEl>
                                          </p:spTgt>
                                        </p:tgtEl>
                                      </p:cBhvr>
                                    </p:animEffect>
                                    <p:anim calcmode="lin" valueType="num">
                                      <p:cBhvr>
                                        <p:cTn id="1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1000"/>
                                        <p:tgtEl>
                                          <p:spTgt spid="2">
                                            <p:txEl>
                                              <p:pRg st="6" end="6"/>
                                            </p:txEl>
                                          </p:spTgt>
                                        </p:tgtEl>
                                      </p:cBhvr>
                                    </p:animEffect>
                                    <p:anim calcmode="lin" valueType="num">
                                      <p:cBhvr>
                                        <p:cTn id="1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fade">
                                      <p:cBhvr>
                                        <p:cTn id="22" dur="1000"/>
                                        <p:tgtEl>
                                          <p:spTgt spid="2">
                                            <p:txEl>
                                              <p:pRg st="8" end="8"/>
                                            </p:txEl>
                                          </p:spTgt>
                                        </p:tgtEl>
                                      </p:cBhvr>
                                    </p:animEffect>
                                    <p:anim calcmode="lin" valueType="num">
                                      <p:cBhvr>
                                        <p:cTn id="23"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8" end="8"/>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fade">
                                      <p:cBhvr>
                                        <p:cTn id="27" dur="1000"/>
                                        <p:tgtEl>
                                          <p:spTgt spid="2">
                                            <p:txEl>
                                              <p:pRg st="10" end="10"/>
                                            </p:txEl>
                                          </p:spTgt>
                                        </p:tgtEl>
                                      </p:cBhvr>
                                    </p:animEffect>
                                    <p:anim calcmode="lin" valueType="num">
                                      <p:cBhvr>
                                        <p:cTn id="2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7936058" y="0"/>
            <a:ext cx="4255942" cy="672860"/>
          </a:xfrm>
          <a:prstGeom prst="rect">
            <a:avLst/>
          </a:prstGeom>
          <a:ln>
            <a:noFill/>
          </a:ln>
          <a:effectLst>
            <a:softEdge rad="112500"/>
          </a:effectLst>
        </p:spPr>
      </p:pic>
      <p:grpSp>
        <p:nvGrpSpPr>
          <p:cNvPr id="6" name="Gruppo 5"/>
          <p:cNvGrpSpPr/>
          <p:nvPr/>
        </p:nvGrpSpPr>
        <p:grpSpPr>
          <a:xfrm>
            <a:off x="31498" y="2320278"/>
            <a:ext cx="4173400" cy="3373156"/>
            <a:chOff x="698500" y="1995423"/>
            <a:chExt cx="4454071" cy="2329834"/>
          </a:xfrm>
        </p:grpSpPr>
        <p:sp>
          <p:nvSpPr>
            <p:cNvPr id="3" name="Ovale 2"/>
            <p:cNvSpPr/>
            <p:nvPr/>
          </p:nvSpPr>
          <p:spPr>
            <a:xfrm>
              <a:off x="698500" y="1995423"/>
              <a:ext cx="4454071" cy="2329834"/>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2800"/>
            </a:p>
          </p:txBody>
        </p:sp>
        <p:sp>
          <p:nvSpPr>
            <p:cNvPr id="5" name="CasellaDiTesto 4"/>
            <p:cNvSpPr txBox="1"/>
            <p:nvPr/>
          </p:nvSpPr>
          <p:spPr>
            <a:xfrm>
              <a:off x="1391124" y="2449128"/>
              <a:ext cx="3122104" cy="1339259"/>
            </a:xfrm>
            <a:prstGeom prst="rect">
              <a:avLst/>
            </a:prstGeom>
            <a:noFill/>
          </p:spPr>
          <p:txBody>
            <a:bodyPr wrap="square" rtlCol="0">
              <a:spAutoFit/>
            </a:bodyPr>
            <a:lstStyle/>
            <a:p>
              <a:pPr algn="ctr"/>
              <a:r>
                <a:rPr lang="en-US" sz="2000" b="1" dirty="0">
                  <a:solidFill>
                    <a:schemeClr val="accent1"/>
                  </a:solidFill>
                  <a:effectLst>
                    <a:outerShdw blurRad="38100" dist="38100" dir="2700000" algn="tl">
                      <a:srgbClr val="000000">
                        <a:alpha val="43137"/>
                      </a:srgbClr>
                    </a:outerShdw>
                  </a:effectLst>
                </a:rPr>
                <a:t>Histamine-mediated Angioedema </a:t>
              </a:r>
            </a:p>
            <a:p>
              <a:pPr algn="ctr"/>
              <a:r>
                <a:rPr lang="en-US" sz="2000" dirty="0"/>
                <a:t>must be treated with: anti-histamines, corticosteroids and epinephrine</a:t>
              </a:r>
            </a:p>
          </p:txBody>
        </p:sp>
      </p:grpSp>
      <p:grpSp>
        <p:nvGrpSpPr>
          <p:cNvPr id="13" name="Gruppo 12"/>
          <p:cNvGrpSpPr/>
          <p:nvPr/>
        </p:nvGrpSpPr>
        <p:grpSpPr>
          <a:xfrm>
            <a:off x="265471" y="72768"/>
            <a:ext cx="8022144" cy="1740758"/>
            <a:chOff x="0" y="72768"/>
            <a:chExt cx="8796712" cy="1200184"/>
          </a:xfrm>
        </p:grpSpPr>
        <p:sp>
          <p:nvSpPr>
            <p:cNvPr id="2" name="CasellaDiTesto 1"/>
            <p:cNvSpPr txBox="1"/>
            <p:nvPr/>
          </p:nvSpPr>
          <p:spPr>
            <a:xfrm>
              <a:off x="1023627" y="286477"/>
              <a:ext cx="7773085" cy="830997"/>
            </a:xfrm>
            <a:prstGeom prst="rect">
              <a:avLst/>
            </a:prstGeom>
            <a:noFill/>
          </p:spPr>
          <p:txBody>
            <a:bodyPr wrap="square" rtlCol="0">
              <a:spAutoFit/>
            </a:bodyPr>
            <a:lstStyle/>
            <a:p>
              <a:r>
                <a:rPr lang="en-US" sz="2400" b="1" i="1" dirty="0">
                  <a:effectLst>
                    <a:outerShdw blurRad="38100" dist="38100" dir="2700000" algn="tl">
                      <a:srgbClr val="000000">
                        <a:alpha val="43137"/>
                      </a:srgbClr>
                    </a:outerShdw>
                  </a:effectLst>
                </a:rPr>
                <a:t>Different pathophysiology does mean </a:t>
              </a:r>
              <a:r>
                <a:rPr lang="en-US" sz="2400" b="1" i="1" dirty="0">
                  <a:effectLst>
                    <a:outerShdw blurRad="38100" dist="38100" dir="2700000" algn="tl">
                      <a:srgbClr val="000000">
                        <a:alpha val="43137"/>
                      </a:srgbClr>
                    </a:outerShdw>
                  </a:effectLst>
                  <a:sym typeface="Wingdings" panose="05000000000000000000" pitchFamily="2" charset="2"/>
                </a:rPr>
                <a:t> </a:t>
              </a:r>
            </a:p>
            <a:p>
              <a:r>
                <a:rPr lang="en-US" sz="2400" b="1" i="1" dirty="0">
                  <a:effectLst>
                    <a:outerShdw blurRad="38100" dist="38100" dir="2700000" algn="tl">
                      <a:srgbClr val="000000">
                        <a:alpha val="43137"/>
                      </a:srgbClr>
                    </a:outerShdw>
                  </a:effectLst>
                  <a:sym typeface="Wingdings" panose="05000000000000000000" pitchFamily="2" charset="2"/>
                </a:rPr>
                <a:t>Different therapies</a:t>
              </a:r>
              <a:endParaRPr lang="en-US" sz="2400" b="1" i="1" dirty="0">
                <a:effectLst>
                  <a:outerShdw blurRad="38100" dist="38100" dir="2700000" algn="tl">
                    <a:srgbClr val="000000">
                      <a:alpha val="43137"/>
                    </a:srgbClr>
                  </a:outerShdw>
                </a:effectLst>
              </a:endParaRPr>
            </a:p>
          </p:txBody>
        </p:sp>
        <p:sp>
          <p:nvSpPr>
            <p:cNvPr id="7" name="Nuvola 6"/>
            <p:cNvSpPr/>
            <p:nvPr/>
          </p:nvSpPr>
          <p:spPr>
            <a:xfrm>
              <a:off x="0" y="72768"/>
              <a:ext cx="8066698" cy="1200184"/>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7" name="Gruppo 16"/>
          <p:cNvGrpSpPr/>
          <p:nvPr/>
        </p:nvGrpSpPr>
        <p:grpSpPr>
          <a:xfrm>
            <a:off x="4265448" y="-5601"/>
            <a:ext cx="7926553" cy="6696572"/>
            <a:chOff x="4265448" y="-5601"/>
            <a:chExt cx="7926553" cy="6696572"/>
          </a:xfrm>
        </p:grpSpPr>
        <p:grpSp>
          <p:nvGrpSpPr>
            <p:cNvPr id="14" name="Gruppo 13"/>
            <p:cNvGrpSpPr/>
            <p:nvPr/>
          </p:nvGrpSpPr>
          <p:grpSpPr>
            <a:xfrm>
              <a:off x="4265448" y="-5601"/>
              <a:ext cx="7926553" cy="6696572"/>
              <a:chOff x="4551530" y="155753"/>
              <a:chExt cx="7743126" cy="6606331"/>
            </a:xfrm>
          </p:grpSpPr>
          <p:sp>
            <p:nvSpPr>
              <p:cNvPr id="9" name="Rettangolo arrotondato 8"/>
              <p:cNvSpPr/>
              <p:nvPr/>
            </p:nvSpPr>
            <p:spPr>
              <a:xfrm>
                <a:off x="4551530" y="2045300"/>
                <a:ext cx="7609455" cy="471678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
            <p:nvSpPr>
              <p:cNvPr id="8" name="CasellaDiTesto 7"/>
              <p:cNvSpPr txBox="1"/>
              <p:nvPr/>
            </p:nvSpPr>
            <p:spPr>
              <a:xfrm>
                <a:off x="7763793" y="155753"/>
                <a:ext cx="4530863" cy="364355"/>
              </a:xfrm>
              <a:prstGeom prst="rect">
                <a:avLst/>
              </a:prstGeom>
              <a:noFill/>
            </p:spPr>
            <p:txBody>
              <a:bodyPr wrap="square" rtlCol="0">
                <a:spAutoFit/>
              </a:bodyPr>
              <a:lstStyle/>
              <a:p>
                <a:pPr algn="ctr"/>
                <a:endParaRPr lang="it-IT" dirty="0"/>
              </a:p>
            </p:txBody>
          </p:sp>
          <p:sp>
            <p:nvSpPr>
              <p:cNvPr id="10" name="CasellaDiTesto 9"/>
              <p:cNvSpPr txBox="1"/>
              <p:nvPr/>
            </p:nvSpPr>
            <p:spPr>
              <a:xfrm>
                <a:off x="4743291" y="2094771"/>
                <a:ext cx="7255172" cy="4584799"/>
              </a:xfrm>
              <a:prstGeom prst="rect">
                <a:avLst/>
              </a:prstGeom>
              <a:noFill/>
            </p:spPr>
            <p:txBody>
              <a:bodyPr wrap="square" rtlCol="0">
                <a:spAutoFit/>
              </a:bodyPr>
              <a:lstStyle/>
              <a:p>
                <a:r>
                  <a:rPr lang="en-US" sz="2400" b="1" dirty="0"/>
                  <a:t>C1 esterase INH : </a:t>
                </a:r>
              </a:p>
              <a:p>
                <a:pPr marL="285750" indent="-285750">
                  <a:buFont typeface="Wingdings" panose="05000000000000000000" pitchFamily="2" charset="2"/>
                  <a:buChar char="Ø"/>
                </a:pPr>
                <a:r>
                  <a:rPr lang="en-US" sz="2400" dirty="0"/>
                  <a:t>Human: C1-INH concentrate -  Berinert</a:t>
                </a:r>
                <a:r>
                  <a:rPr lang="en-US" sz="2400" baseline="30000" dirty="0"/>
                  <a:t>®</a:t>
                </a:r>
                <a:r>
                  <a:rPr lang="en-US" sz="2400" dirty="0"/>
                  <a:t>  [Germany: 1979; </a:t>
                </a:r>
                <a:r>
                  <a:rPr lang="en-US" sz="2400" b="1" dirty="0"/>
                  <a:t>FDA:</a:t>
                </a:r>
                <a:r>
                  <a:rPr lang="en-US" sz="2400" dirty="0"/>
                  <a:t> </a:t>
                </a:r>
                <a:r>
                  <a:rPr lang="en-US" sz="2400" b="1" dirty="0"/>
                  <a:t>September 2009 + January 2012</a:t>
                </a:r>
                <a:r>
                  <a:rPr lang="en-US" sz="2400" dirty="0"/>
                  <a:t>]</a:t>
                </a:r>
                <a:r>
                  <a:rPr lang="en-US" sz="2400" b="1" dirty="0"/>
                  <a:t> </a:t>
                </a:r>
                <a:r>
                  <a:rPr lang="en-US" sz="2400" dirty="0"/>
                  <a:t>and </a:t>
                </a:r>
                <a:r>
                  <a:rPr lang="en-US" sz="2400" dirty="0" err="1"/>
                  <a:t>Cinryze</a:t>
                </a:r>
                <a:r>
                  <a:rPr lang="en-US" sz="2400" baseline="30000" dirty="0"/>
                  <a:t>®  </a:t>
                </a:r>
                <a:r>
                  <a:rPr lang="en-US" sz="2400" dirty="0"/>
                  <a:t>[FDA 2008 for HA prophylaxis]</a:t>
                </a:r>
                <a:endParaRPr lang="en-US" sz="2400" baseline="30000" dirty="0"/>
              </a:p>
              <a:p>
                <a:pPr marL="285750" indent="-285750">
                  <a:buFont typeface="Wingdings" panose="05000000000000000000" pitchFamily="2" charset="2"/>
                  <a:buChar char="Ø"/>
                </a:pPr>
                <a:r>
                  <a:rPr lang="en-US" sz="2400" dirty="0"/>
                  <a:t>Recombinant (rhC1-INH): </a:t>
                </a:r>
                <a:r>
                  <a:rPr lang="en-US" sz="2400" dirty="0" err="1"/>
                  <a:t>Ruconest</a:t>
                </a:r>
                <a:r>
                  <a:rPr lang="en-US" sz="2400" dirty="0"/>
                  <a:t> </a:t>
                </a:r>
                <a:r>
                  <a:rPr lang="en-US" sz="2400" baseline="30000" dirty="0"/>
                  <a:t>® </a:t>
                </a:r>
                <a:r>
                  <a:rPr lang="en-US" sz="2400" dirty="0"/>
                  <a:t>[FDA 2014]</a:t>
                </a:r>
              </a:p>
              <a:p>
                <a:pPr marL="285750" indent="-285750">
                  <a:buFont typeface="Wingdings" panose="05000000000000000000" pitchFamily="2" charset="2"/>
                  <a:buChar char="Ø"/>
                </a:pPr>
                <a:endParaRPr lang="en-US" sz="2400" baseline="30000" dirty="0"/>
              </a:p>
              <a:p>
                <a:r>
                  <a:rPr lang="en-US" sz="2400" b="1" dirty="0"/>
                  <a:t>Selective Bradykinin B2 receptor antagonist:</a:t>
                </a:r>
              </a:p>
              <a:p>
                <a:pPr marL="285750" indent="-285750">
                  <a:buFont typeface="Wingdings" panose="05000000000000000000" pitchFamily="2" charset="2"/>
                  <a:buChar char="Ø"/>
                </a:pPr>
                <a:r>
                  <a:rPr lang="en-US" sz="2400" dirty="0"/>
                  <a:t>Icatibant - </a:t>
                </a:r>
                <a:r>
                  <a:rPr lang="en-US" sz="2400" dirty="0" err="1"/>
                  <a:t>Firazyr</a:t>
                </a:r>
                <a:r>
                  <a:rPr lang="en-US" sz="2400" dirty="0"/>
                  <a:t> </a:t>
                </a:r>
                <a:r>
                  <a:rPr lang="en-US" sz="2400" baseline="30000" dirty="0"/>
                  <a:t>®</a:t>
                </a:r>
                <a:r>
                  <a:rPr lang="en-US" sz="2400" dirty="0"/>
                  <a:t>  [</a:t>
                </a:r>
                <a:r>
                  <a:rPr lang="en-US" sz="2400" b="1" dirty="0"/>
                  <a:t>EMEA: 2008; FDA: 2011</a:t>
                </a:r>
                <a:r>
                  <a:rPr lang="en-US" sz="2400" dirty="0"/>
                  <a:t>]</a:t>
                </a:r>
              </a:p>
              <a:p>
                <a:endParaRPr lang="en-US" sz="2400" b="1" dirty="0"/>
              </a:p>
              <a:p>
                <a:r>
                  <a:rPr lang="en-US" sz="2000" b="1" dirty="0"/>
                  <a:t>Plasma </a:t>
                </a:r>
                <a:r>
                  <a:rPr lang="en-US" sz="2000" b="1" dirty="0" err="1"/>
                  <a:t>Kallikrein</a:t>
                </a:r>
                <a:r>
                  <a:rPr lang="en-US" sz="2000" b="1" dirty="0"/>
                  <a:t> Inhibitor: </a:t>
                </a:r>
                <a:r>
                  <a:rPr lang="en-US" sz="2000" b="1" dirty="0">
                    <a:solidFill>
                      <a:schemeClr val="accent1"/>
                    </a:solidFill>
                    <a:effectLst>
                      <a:outerShdw blurRad="38100" dist="38100" dir="2700000" algn="tl">
                        <a:srgbClr val="000000">
                          <a:alpha val="43137"/>
                        </a:srgbClr>
                      </a:outerShdw>
                    </a:effectLst>
                  </a:rPr>
                  <a:t> Not approved in Europe !!!</a:t>
                </a:r>
                <a:endParaRPr lang="en-US" sz="2000" b="1" dirty="0"/>
              </a:p>
              <a:p>
                <a:pPr marL="285750" indent="-285750">
                  <a:buFont typeface="Wingdings" panose="05000000000000000000" pitchFamily="2" charset="2"/>
                  <a:buChar char="Ø"/>
                </a:pPr>
                <a:r>
                  <a:rPr lang="en-US" sz="2000" dirty="0"/>
                  <a:t>Human: </a:t>
                </a:r>
                <a:r>
                  <a:rPr lang="en-US" sz="2000" dirty="0" err="1"/>
                  <a:t>ecallantide</a:t>
                </a:r>
                <a:r>
                  <a:rPr lang="en-US" sz="2000" dirty="0"/>
                  <a:t> [</a:t>
                </a:r>
                <a:r>
                  <a:rPr lang="en-US" sz="2000" dirty="0" err="1"/>
                  <a:t>Kalbitor</a:t>
                </a:r>
                <a:r>
                  <a:rPr lang="en-US" sz="2000" dirty="0"/>
                  <a:t> </a:t>
                </a:r>
                <a:r>
                  <a:rPr lang="en-US" sz="2000" baseline="30000" dirty="0"/>
                  <a:t>®</a:t>
                </a:r>
                <a:r>
                  <a:rPr lang="en-US" sz="2000" dirty="0"/>
                  <a:t>]</a:t>
                </a:r>
              </a:p>
            </p:txBody>
          </p:sp>
        </p:grpSp>
        <p:sp>
          <p:nvSpPr>
            <p:cNvPr id="15" name="Rettangolo arrotondato 14"/>
            <p:cNvSpPr/>
            <p:nvPr/>
          </p:nvSpPr>
          <p:spPr>
            <a:xfrm>
              <a:off x="7715250" y="670589"/>
              <a:ext cx="4173542" cy="1196923"/>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asellaDiTesto 15"/>
            <p:cNvSpPr txBox="1"/>
            <p:nvPr/>
          </p:nvSpPr>
          <p:spPr>
            <a:xfrm>
              <a:off x="7936058" y="691998"/>
              <a:ext cx="3811443" cy="1477328"/>
            </a:xfrm>
            <a:prstGeom prst="rect">
              <a:avLst/>
            </a:prstGeom>
            <a:noFill/>
          </p:spPr>
          <p:txBody>
            <a:bodyPr wrap="square" rtlCol="0">
              <a:spAutoFit/>
            </a:bodyPr>
            <a:lstStyle/>
            <a:p>
              <a:r>
                <a:rPr lang="en-US" dirty="0"/>
                <a:t>Whereas </a:t>
              </a:r>
              <a:r>
                <a:rPr lang="en-US" b="1" dirty="0">
                  <a:solidFill>
                    <a:schemeClr val="accent1"/>
                  </a:solidFill>
                  <a:effectLst>
                    <a:outerShdw blurRad="38100" dist="38100" dir="2700000" algn="tl">
                      <a:srgbClr val="000000">
                        <a:alpha val="43137"/>
                      </a:srgbClr>
                    </a:outerShdw>
                  </a:effectLst>
                </a:rPr>
                <a:t>Bradykinin-mediated Angioedema </a:t>
              </a:r>
              <a:r>
                <a:rPr lang="en-US" dirty="0"/>
                <a:t>won’t respond to corticosteroids and needs specific therapies</a:t>
              </a:r>
              <a:r>
                <a:rPr lang="it-IT" dirty="0"/>
                <a:t>:</a:t>
              </a:r>
            </a:p>
            <a:p>
              <a:endParaRPr lang="it-IT" dirty="0"/>
            </a:p>
          </p:txBody>
        </p:sp>
      </p:grpSp>
    </p:spTree>
    <p:extLst>
      <p:ext uri="{BB962C8B-B14F-4D97-AF65-F5344CB8AC3E}">
        <p14:creationId xmlns:p14="http://schemas.microsoft.com/office/powerpoint/2010/main" val="396314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80">
                                          <p:stCondLst>
                                            <p:cond delay="0"/>
                                          </p:stCondLst>
                                        </p:cTn>
                                        <p:tgtEl>
                                          <p:spTgt spid="17"/>
                                        </p:tgtEl>
                                      </p:cBhvr>
                                    </p:animEffect>
                                    <p:anim calcmode="lin" valueType="num">
                                      <p:cBhvr>
                                        <p:cTn id="1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0" dur="26">
                                          <p:stCondLst>
                                            <p:cond delay="650"/>
                                          </p:stCondLst>
                                        </p:cTn>
                                        <p:tgtEl>
                                          <p:spTgt spid="17"/>
                                        </p:tgtEl>
                                      </p:cBhvr>
                                      <p:to x="100000" y="60000"/>
                                    </p:animScale>
                                    <p:animScale>
                                      <p:cBhvr>
                                        <p:cTn id="21" dur="166" decel="50000">
                                          <p:stCondLst>
                                            <p:cond delay="676"/>
                                          </p:stCondLst>
                                        </p:cTn>
                                        <p:tgtEl>
                                          <p:spTgt spid="17"/>
                                        </p:tgtEl>
                                      </p:cBhvr>
                                      <p:to x="100000" y="100000"/>
                                    </p:animScale>
                                    <p:animScale>
                                      <p:cBhvr>
                                        <p:cTn id="22" dur="26">
                                          <p:stCondLst>
                                            <p:cond delay="1312"/>
                                          </p:stCondLst>
                                        </p:cTn>
                                        <p:tgtEl>
                                          <p:spTgt spid="17"/>
                                        </p:tgtEl>
                                      </p:cBhvr>
                                      <p:to x="100000" y="80000"/>
                                    </p:animScale>
                                    <p:animScale>
                                      <p:cBhvr>
                                        <p:cTn id="23" dur="166" decel="50000">
                                          <p:stCondLst>
                                            <p:cond delay="1338"/>
                                          </p:stCondLst>
                                        </p:cTn>
                                        <p:tgtEl>
                                          <p:spTgt spid="17"/>
                                        </p:tgtEl>
                                      </p:cBhvr>
                                      <p:to x="100000" y="100000"/>
                                    </p:animScale>
                                    <p:animScale>
                                      <p:cBhvr>
                                        <p:cTn id="24" dur="26">
                                          <p:stCondLst>
                                            <p:cond delay="1642"/>
                                          </p:stCondLst>
                                        </p:cTn>
                                        <p:tgtEl>
                                          <p:spTgt spid="17"/>
                                        </p:tgtEl>
                                      </p:cBhvr>
                                      <p:to x="100000" y="90000"/>
                                    </p:animScale>
                                    <p:animScale>
                                      <p:cBhvr>
                                        <p:cTn id="25" dur="166" decel="50000">
                                          <p:stCondLst>
                                            <p:cond delay="1668"/>
                                          </p:stCondLst>
                                        </p:cTn>
                                        <p:tgtEl>
                                          <p:spTgt spid="17"/>
                                        </p:tgtEl>
                                      </p:cBhvr>
                                      <p:to x="100000" y="100000"/>
                                    </p:animScale>
                                    <p:animScale>
                                      <p:cBhvr>
                                        <p:cTn id="26" dur="26">
                                          <p:stCondLst>
                                            <p:cond delay="1808"/>
                                          </p:stCondLst>
                                        </p:cTn>
                                        <p:tgtEl>
                                          <p:spTgt spid="17"/>
                                        </p:tgtEl>
                                      </p:cBhvr>
                                      <p:to x="100000" y="95000"/>
                                    </p:animScale>
                                    <p:animScale>
                                      <p:cBhvr>
                                        <p:cTn id="27"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851791" y="0"/>
            <a:ext cx="4476703" cy="707762"/>
          </a:xfrm>
          <a:prstGeom prst="rect">
            <a:avLst/>
          </a:prstGeom>
          <a:ln>
            <a:noFill/>
          </a:ln>
          <a:effectLst>
            <a:softEdge rad="112500"/>
          </a:effectLst>
        </p:spPr>
      </p:pic>
      <p:pic>
        <p:nvPicPr>
          <p:cNvPr id="2" name="Immagine 1"/>
          <p:cNvPicPr>
            <a:picLocks noChangeAspect="1"/>
          </p:cNvPicPr>
          <p:nvPr/>
        </p:nvPicPr>
        <p:blipFill>
          <a:blip r:embed="rId3"/>
          <a:stretch>
            <a:fillRect/>
          </a:stretch>
        </p:blipFill>
        <p:spPr>
          <a:xfrm>
            <a:off x="243098" y="916001"/>
            <a:ext cx="11909003" cy="5541255"/>
          </a:xfrm>
          <a:prstGeom prst="rect">
            <a:avLst/>
          </a:prstGeom>
        </p:spPr>
      </p:pic>
      <p:grpSp>
        <p:nvGrpSpPr>
          <p:cNvPr id="7" name="Gruppo 6"/>
          <p:cNvGrpSpPr/>
          <p:nvPr/>
        </p:nvGrpSpPr>
        <p:grpSpPr>
          <a:xfrm>
            <a:off x="4580655" y="99358"/>
            <a:ext cx="3018971" cy="1872343"/>
            <a:chOff x="4580655" y="99358"/>
            <a:chExt cx="3018971" cy="1872343"/>
          </a:xfrm>
        </p:grpSpPr>
        <p:sp>
          <p:nvSpPr>
            <p:cNvPr id="3" name="Fumetto: ovale 2"/>
            <p:cNvSpPr/>
            <p:nvPr/>
          </p:nvSpPr>
          <p:spPr>
            <a:xfrm>
              <a:off x="4580655" y="99358"/>
              <a:ext cx="3018971" cy="1872343"/>
            </a:xfrm>
            <a:prstGeom prst="wedgeEllipseCallou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dirty="0"/>
            </a:p>
          </p:txBody>
        </p:sp>
        <p:sp>
          <p:nvSpPr>
            <p:cNvPr id="6" name="CasellaDiTesto 5"/>
            <p:cNvSpPr txBox="1"/>
            <p:nvPr/>
          </p:nvSpPr>
          <p:spPr>
            <a:xfrm>
              <a:off x="5219283" y="296865"/>
              <a:ext cx="1741714" cy="1569660"/>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STP</a:t>
              </a:r>
              <a:r>
                <a:rPr lang="en-US" dirty="0"/>
                <a:t> </a:t>
              </a:r>
            </a:p>
            <a:p>
              <a:pPr algn="ctr"/>
              <a:r>
                <a:rPr lang="en-US" dirty="0"/>
                <a:t>before a medical or surgical procedure </a:t>
              </a:r>
            </a:p>
          </p:txBody>
        </p:sp>
      </p:grpSp>
      <p:grpSp>
        <p:nvGrpSpPr>
          <p:cNvPr id="16" name="Gruppo 15"/>
          <p:cNvGrpSpPr/>
          <p:nvPr/>
        </p:nvGrpSpPr>
        <p:grpSpPr>
          <a:xfrm>
            <a:off x="5277008" y="3080443"/>
            <a:ext cx="5173279" cy="3283842"/>
            <a:chOff x="5277008" y="3080443"/>
            <a:chExt cx="5173279" cy="3283842"/>
          </a:xfrm>
        </p:grpSpPr>
        <p:grpSp>
          <p:nvGrpSpPr>
            <p:cNvPr id="14" name="Gruppo 13"/>
            <p:cNvGrpSpPr/>
            <p:nvPr/>
          </p:nvGrpSpPr>
          <p:grpSpPr>
            <a:xfrm>
              <a:off x="5764303" y="3614058"/>
              <a:ext cx="4685984" cy="2750227"/>
              <a:chOff x="7230246" y="2670629"/>
              <a:chExt cx="4685984" cy="2750227"/>
            </a:xfrm>
          </p:grpSpPr>
          <p:sp>
            <p:nvSpPr>
              <p:cNvPr id="11" name="Rettangolo con angoli arrotondati 10"/>
              <p:cNvSpPr/>
              <p:nvPr/>
            </p:nvSpPr>
            <p:spPr>
              <a:xfrm>
                <a:off x="7230246" y="2670629"/>
                <a:ext cx="4685984" cy="247322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3" name="CasellaDiTesto 12"/>
              <p:cNvSpPr txBox="1"/>
              <p:nvPr/>
            </p:nvSpPr>
            <p:spPr>
              <a:xfrm>
                <a:off x="7367066" y="2743200"/>
                <a:ext cx="4412343" cy="2677656"/>
              </a:xfrm>
              <a:prstGeom prst="rect">
                <a:avLst/>
              </a:prstGeom>
              <a:noFill/>
            </p:spPr>
            <p:txBody>
              <a:bodyPr wrap="square" rtlCol="0">
                <a:spAutoFit/>
              </a:bodyPr>
              <a:lstStyle/>
              <a:p>
                <a:pPr algn="just"/>
                <a:r>
                  <a:rPr lang="it-IT" sz="2400" b="1" dirty="0">
                    <a:effectLst>
                      <a:outerShdw blurRad="38100" dist="38100" dir="2700000" algn="tl">
                        <a:srgbClr val="000000">
                          <a:alpha val="43137"/>
                        </a:srgbClr>
                      </a:outerShdw>
                    </a:effectLst>
                  </a:rPr>
                  <a:t>LTP</a:t>
                </a:r>
                <a:r>
                  <a:rPr lang="it-IT" dirty="0"/>
                  <a:t>: </a:t>
                </a:r>
                <a:r>
                  <a:rPr lang="en-US" dirty="0"/>
                  <a:t>the frequency of recurrences has an extremely high intra-subject and inter-subject variability, ranging from less then once a year up to every 3-4 days. The most common therapies are: androgens (</a:t>
                </a:r>
                <a:r>
                  <a:rPr lang="en-US" dirty="0" err="1"/>
                  <a:t>danazol</a:t>
                </a:r>
                <a:r>
                  <a:rPr lang="en-US" dirty="0"/>
                  <a:t> – 200 mg/daily or less), tranexamic acid, C1-INH </a:t>
                </a:r>
                <a:r>
                  <a:rPr lang="en-US" dirty="0" err="1"/>
                  <a:t>nano</a:t>
                </a:r>
                <a:r>
                  <a:rPr lang="en-US" dirty="0"/>
                  <a:t>-filtered (</a:t>
                </a:r>
                <a:r>
                  <a:rPr lang="en-US" dirty="0" err="1"/>
                  <a:t>Cinryze</a:t>
                </a:r>
                <a:r>
                  <a:rPr lang="en-US" dirty="0"/>
                  <a:t>®)</a:t>
                </a:r>
              </a:p>
              <a:p>
                <a:endParaRPr lang="it-IT" dirty="0"/>
              </a:p>
            </p:txBody>
          </p:sp>
        </p:grpSp>
        <p:sp>
          <p:nvSpPr>
            <p:cNvPr id="15" name="Freccia circolare 14"/>
            <p:cNvSpPr/>
            <p:nvPr/>
          </p:nvSpPr>
          <p:spPr>
            <a:xfrm>
              <a:off x="5277008" y="3080443"/>
              <a:ext cx="920592" cy="940014"/>
            </a:xfrm>
            <a:prstGeom prst="circularArrow">
              <a:avLst>
                <a:gd name="adj1" fmla="val 12500"/>
                <a:gd name="adj2" fmla="val 1142319"/>
                <a:gd name="adj3" fmla="val 20457681"/>
                <a:gd name="adj4" fmla="val 12283405"/>
                <a:gd name="adj5" fmla="val 12500"/>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solidFill>
                  <a:schemeClr val="tx1"/>
                </a:solidFill>
              </a:endParaRPr>
            </a:p>
          </p:txBody>
        </p:sp>
      </p:grpSp>
    </p:spTree>
    <p:extLst>
      <p:ext uri="{BB962C8B-B14F-4D97-AF65-F5344CB8AC3E}">
        <p14:creationId xmlns:p14="http://schemas.microsoft.com/office/powerpoint/2010/main" val="147967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9768114" y="1"/>
            <a:ext cx="2423886" cy="383214"/>
          </a:xfrm>
          <a:prstGeom prst="rect">
            <a:avLst/>
          </a:prstGeom>
          <a:ln>
            <a:noFill/>
          </a:ln>
          <a:effectLst>
            <a:softEdge rad="112500"/>
          </a:effectLst>
        </p:spPr>
      </p:pic>
      <p:grpSp>
        <p:nvGrpSpPr>
          <p:cNvPr id="7" name="Gruppo 6"/>
          <p:cNvGrpSpPr/>
          <p:nvPr/>
        </p:nvGrpSpPr>
        <p:grpSpPr>
          <a:xfrm>
            <a:off x="72541" y="347903"/>
            <a:ext cx="12066451" cy="6507458"/>
            <a:chOff x="72541" y="347903"/>
            <a:chExt cx="12066451" cy="6507458"/>
          </a:xfrm>
        </p:grpSpPr>
        <p:pic>
          <p:nvPicPr>
            <p:cNvPr id="2" name="Immagine 1"/>
            <p:cNvPicPr>
              <a:picLocks noChangeAspect="1"/>
            </p:cNvPicPr>
            <p:nvPr/>
          </p:nvPicPr>
          <p:blipFill>
            <a:blip r:embed="rId3"/>
            <a:stretch>
              <a:fillRect/>
            </a:stretch>
          </p:blipFill>
          <p:spPr>
            <a:xfrm>
              <a:off x="72541" y="985455"/>
              <a:ext cx="6202399" cy="5869906"/>
            </a:xfrm>
            <a:prstGeom prst="rect">
              <a:avLst/>
            </a:prstGeom>
          </p:spPr>
        </p:pic>
        <p:sp>
          <p:nvSpPr>
            <p:cNvPr id="3" name="CasellaDiTesto 2"/>
            <p:cNvSpPr txBox="1"/>
            <p:nvPr/>
          </p:nvSpPr>
          <p:spPr>
            <a:xfrm>
              <a:off x="6443043" y="347903"/>
              <a:ext cx="5695949" cy="6494085"/>
            </a:xfrm>
            <a:prstGeom prst="rect">
              <a:avLst/>
            </a:prstGeom>
            <a:noFill/>
          </p:spPr>
          <p:txBody>
            <a:bodyPr wrap="square" rtlCol="0">
              <a:spAutoFit/>
            </a:bodyPr>
            <a:lstStyle/>
            <a:p>
              <a:pPr algn="just"/>
              <a:r>
                <a:rPr lang="en-US" sz="1600" dirty="0"/>
                <a:t>C1-INH is a member of the serpin family of protease inhibitors, as are alpha-antitrypsin, anti-thrombin III, and angiotensinogen.</a:t>
              </a:r>
              <a:r>
                <a:rPr lang="en-US" sz="1600" baseline="30000" dirty="0"/>
                <a:t> </a:t>
              </a:r>
              <a:r>
                <a:rPr lang="en-US" sz="1600" dirty="0"/>
                <a:t>Synthesized primarily by hepatocytes, C1-INH is also synthesized by monocytes. </a:t>
              </a:r>
            </a:p>
            <a:p>
              <a:pPr algn="just"/>
              <a:r>
                <a:rPr lang="en-US" sz="1600" b="1" dirty="0">
                  <a:solidFill>
                    <a:schemeClr val="accent1"/>
                  </a:solidFill>
                </a:rPr>
                <a:t>The regulation of the protein production is not completely understood but, since patients respond clinically to androgen therapy and demonstrate increased serum levels of C1-INH, it is believed that androgens may stimulate C1-INH synthesis. </a:t>
              </a:r>
            </a:p>
            <a:p>
              <a:pPr algn="just"/>
              <a:r>
                <a:rPr lang="en-US" sz="1600" dirty="0"/>
                <a:t>C1-INH also inhibits components of the fibrinolytic, clotting, and </a:t>
              </a:r>
              <a:r>
                <a:rPr lang="en-US" sz="1600" dirty="0" err="1"/>
                <a:t>kinin</a:t>
              </a:r>
              <a:r>
                <a:rPr lang="en-US" sz="1600" dirty="0"/>
                <a:t> pathways. Specifically, </a:t>
              </a:r>
              <a:r>
                <a:rPr lang="en-US" sz="1600" b="1" dirty="0">
                  <a:solidFill>
                    <a:schemeClr val="accent1"/>
                  </a:solidFill>
                </a:rPr>
                <a:t>C1-INH inactivates plasmin-activated Hageman factor (factor XII), activated factor XI, plasma thromboplastin antecedent (PTA), and </a:t>
              </a:r>
              <a:r>
                <a:rPr lang="en-US" sz="1600" b="1" dirty="0" err="1">
                  <a:solidFill>
                    <a:schemeClr val="accent1"/>
                  </a:solidFill>
                </a:rPr>
                <a:t>kallikrein</a:t>
              </a:r>
              <a:r>
                <a:rPr lang="en-US" sz="1600" b="1" dirty="0">
                  <a:solidFill>
                    <a:schemeClr val="accent1"/>
                  </a:solidFill>
                </a:rPr>
                <a:t>.</a:t>
              </a:r>
            </a:p>
            <a:p>
              <a:pPr algn="just"/>
              <a:r>
                <a:rPr lang="en-US" sz="1600" dirty="0"/>
                <a:t>Within the complement system, C1-INH blocks the activation of C1 and the rest of the classic complement pathway by binding to C1r and C1s. Without C1-INH, unchecked activation of C1, C2, and C4 occur before other inhibitors (C4-binding protein and factors H and I) can halt the cascade.</a:t>
              </a:r>
            </a:p>
            <a:p>
              <a:pPr algn="just"/>
              <a:r>
                <a:rPr lang="en-US" sz="1600" dirty="0"/>
                <a:t>Evidence is now overwhelming that bradykinin is the mediator responsible for capillary leakage.</a:t>
              </a:r>
              <a:r>
                <a:rPr lang="en-US" sz="1600" baseline="30000" dirty="0"/>
                <a:t> </a:t>
              </a:r>
              <a:r>
                <a:rPr lang="en-US" sz="1600" b="1" dirty="0">
                  <a:solidFill>
                    <a:schemeClr val="accent1"/>
                  </a:solidFill>
                </a:rPr>
                <a:t>Bradykinin is an important inflammatory mediator that causes neutrophil chemotaxis, capillary dilation with plasma leakage, and smooth muscle relaxation, and it has been linked to other forms of angioedema.</a:t>
              </a:r>
            </a:p>
          </p:txBody>
        </p:sp>
      </p:grpSp>
      <p:sp>
        <p:nvSpPr>
          <p:cNvPr id="5" name="CasellaDiTesto 4"/>
          <p:cNvSpPr txBox="1"/>
          <p:nvPr/>
        </p:nvSpPr>
        <p:spPr>
          <a:xfrm>
            <a:off x="72541" y="-48221"/>
            <a:ext cx="6317493" cy="1077218"/>
          </a:xfrm>
          <a:prstGeom prst="rect">
            <a:avLst/>
          </a:prstGeom>
          <a:noFill/>
        </p:spPr>
        <p:txBody>
          <a:bodyPr wrap="square" rtlCol="0">
            <a:spAutoFit/>
          </a:bodyPr>
          <a:lstStyle/>
          <a:p>
            <a:r>
              <a:rPr lang="en-US" sz="3200" b="1" i="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Pathophysiology &amp; Mechanisms of Action of Drugs </a:t>
            </a:r>
            <a:endParaRPr lang="it-IT"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27224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5976054" y="73596"/>
            <a:ext cx="6059138" cy="957943"/>
          </a:xfrm>
          <a:prstGeom prst="rect">
            <a:avLst/>
          </a:prstGeom>
          <a:ln>
            <a:noFill/>
          </a:ln>
          <a:effectLst>
            <a:softEdge rad="112500"/>
          </a:effectLst>
        </p:spPr>
      </p:pic>
      <p:sp>
        <p:nvSpPr>
          <p:cNvPr id="5" name="Rettangolo con angoli arrotondati 4"/>
          <p:cNvSpPr/>
          <p:nvPr/>
        </p:nvSpPr>
        <p:spPr>
          <a:xfrm>
            <a:off x="164050" y="120768"/>
            <a:ext cx="5632901" cy="174541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6" name="CasellaDiTesto 5"/>
          <p:cNvSpPr txBox="1"/>
          <p:nvPr/>
        </p:nvSpPr>
        <p:spPr>
          <a:xfrm>
            <a:off x="343153" y="185153"/>
            <a:ext cx="5274693" cy="1692771"/>
          </a:xfrm>
          <a:prstGeom prst="rect">
            <a:avLst/>
          </a:prstGeom>
          <a:noFill/>
        </p:spPr>
        <p:txBody>
          <a:bodyPr wrap="square" rtlCol="0">
            <a:spAutoFit/>
          </a:bodyPr>
          <a:lstStyle/>
          <a:p>
            <a:pPr algn="ctr"/>
            <a:r>
              <a:rPr lang="en-US" sz="2400" b="1" i="1" dirty="0"/>
              <a:t>Let’s focus on BERINERT® and Icatibant (FIRAZYR®)…</a:t>
            </a:r>
          </a:p>
          <a:p>
            <a:pPr algn="ctr"/>
            <a:endParaRPr lang="en-US" sz="2400" b="1" i="1" dirty="0"/>
          </a:p>
          <a:p>
            <a:pPr algn="ctr"/>
            <a:r>
              <a:rPr lang="en-US" sz="3200" b="1" i="1" dirty="0"/>
              <a:t>WHY? </a:t>
            </a:r>
          </a:p>
        </p:txBody>
      </p:sp>
      <p:sp>
        <p:nvSpPr>
          <p:cNvPr id="10" name="CasellaDiTesto 9"/>
          <p:cNvSpPr txBox="1"/>
          <p:nvPr/>
        </p:nvSpPr>
        <p:spPr>
          <a:xfrm>
            <a:off x="2319132" y="2039192"/>
            <a:ext cx="7852228" cy="4585871"/>
          </a:xfrm>
          <a:prstGeom prst="rect">
            <a:avLst/>
          </a:prstGeom>
          <a:noFill/>
        </p:spPr>
        <p:txBody>
          <a:bodyPr wrap="square" rtlCol="0">
            <a:spAutoFit/>
          </a:bodyPr>
          <a:lstStyle/>
          <a:p>
            <a:pPr marL="285750" indent="-285750">
              <a:buFont typeface="Wingdings" panose="05000000000000000000" pitchFamily="2" charset="2"/>
              <a:buChar char="Ø"/>
            </a:pPr>
            <a:r>
              <a:rPr lang="en-US" sz="2800" dirty="0"/>
              <a:t>Two different mechanisms of action</a:t>
            </a:r>
          </a:p>
          <a:p>
            <a:pPr marL="285750" indent="-285750">
              <a:buFont typeface="Wingdings" panose="05000000000000000000" pitchFamily="2" charset="2"/>
              <a:buChar char="Ø"/>
            </a:pPr>
            <a:endParaRPr lang="en-US" sz="2800" dirty="0"/>
          </a:p>
          <a:p>
            <a:pPr marL="285750" indent="-285750">
              <a:buFont typeface="Wingdings" panose="05000000000000000000" pitchFamily="2" charset="2"/>
              <a:buChar char="Ø"/>
            </a:pPr>
            <a:r>
              <a:rPr lang="en-US" sz="2800" dirty="0"/>
              <a:t>«oldest» molecules, more clinical trials, more knowledge : </a:t>
            </a:r>
          </a:p>
          <a:p>
            <a:pPr algn="ctr"/>
            <a:r>
              <a:rPr lang="en-US" sz="2800" b="1" dirty="0">
                <a:effectLst>
                  <a:outerShdw blurRad="38100" dist="38100" dir="2700000" algn="tl">
                    <a:srgbClr val="000000">
                      <a:alpha val="43137"/>
                    </a:srgbClr>
                  </a:outerShdw>
                </a:effectLst>
              </a:rPr>
              <a:t>		</a:t>
            </a:r>
            <a:r>
              <a:rPr lang="en-US" sz="4000" b="1" dirty="0">
                <a:effectLst>
                  <a:outerShdw blurRad="38100" dist="38100" dir="2700000" algn="tl">
                    <a:srgbClr val="000000">
                      <a:alpha val="43137"/>
                    </a:srgbClr>
                  </a:outerShdw>
                </a:effectLst>
              </a:rPr>
              <a:t>PHARMACOVIGILANCE</a:t>
            </a:r>
            <a:r>
              <a:rPr lang="en-US" sz="4000" dirty="0"/>
              <a:t> </a:t>
            </a:r>
            <a:r>
              <a:rPr lang="en-US" sz="4000" b="1" dirty="0">
                <a:effectLst>
                  <a:outerShdw blurRad="38100" dist="38100" dir="2700000" algn="tl">
                    <a:srgbClr val="000000">
                      <a:alpha val="43137"/>
                    </a:srgbClr>
                  </a:outerShdw>
                </a:effectLst>
              </a:rPr>
              <a:t>!!!!</a:t>
            </a:r>
          </a:p>
          <a:p>
            <a:pPr marL="285750" indent="-285750">
              <a:buFont typeface="Wingdings" panose="05000000000000000000" pitchFamily="2" charset="2"/>
              <a:buChar char="Ø"/>
            </a:pPr>
            <a:endParaRPr lang="en-US" sz="2800" dirty="0"/>
          </a:p>
          <a:p>
            <a:pPr marL="285750" indent="-285750">
              <a:buFont typeface="Wingdings" panose="05000000000000000000" pitchFamily="2" charset="2"/>
              <a:buChar char="Ø"/>
            </a:pPr>
            <a:r>
              <a:rPr lang="en-US" sz="2800" dirty="0"/>
              <a:t>Most used in Italy</a:t>
            </a:r>
          </a:p>
          <a:p>
            <a:pPr marL="285750" indent="-285750">
              <a:buFont typeface="Wingdings" panose="05000000000000000000" pitchFamily="2" charset="2"/>
              <a:buChar char="Ø"/>
            </a:pPr>
            <a:endParaRPr lang="en-US" sz="2800" dirty="0"/>
          </a:p>
          <a:p>
            <a:pPr marL="285750" indent="-285750">
              <a:buFont typeface="Wingdings" panose="05000000000000000000" pitchFamily="2" charset="2"/>
              <a:buChar char="Ø"/>
            </a:pPr>
            <a:r>
              <a:rPr lang="en-US" sz="2800" dirty="0"/>
              <a:t>My Personal Experience in the A&amp;E Dept. «Galliera Hospital», Genoa, Italy  </a:t>
            </a:r>
          </a:p>
        </p:txBody>
      </p:sp>
    </p:spTree>
    <p:extLst>
      <p:ext uri="{BB962C8B-B14F-4D97-AF65-F5344CB8AC3E}">
        <p14:creationId xmlns:p14="http://schemas.microsoft.com/office/powerpoint/2010/main" val="104591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2" end="2"/>
                                            </p:txEl>
                                          </p:spTgt>
                                        </p:tgtEl>
                                        <p:attrNameLst>
                                          <p:attrName>style.visibility</p:attrName>
                                        </p:attrNameLst>
                                      </p:cBhvr>
                                      <p:to>
                                        <p:strVal val="visible"/>
                                      </p:to>
                                    </p:set>
                                    <p:animEffect transition="in" filter="fade">
                                      <p:cBhvr>
                                        <p:cTn id="14" dur="1000"/>
                                        <p:tgtEl>
                                          <p:spTgt spid="10">
                                            <p:txEl>
                                              <p:pRg st="2" end="2"/>
                                            </p:txEl>
                                          </p:spTgt>
                                        </p:tgtEl>
                                      </p:cBhvr>
                                    </p:animEffect>
                                    <p:anim calcmode="lin" valueType="num">
                                      <p:cBhvr>
                                        <p:cTn id="15"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Effect transition="in" filter="fade">
                                      <p:cBhvr>
                                        <p:cTn id="21" dur="1000"/>
                                        <p:tgtEl>
                                          <p:spTgt spid="10">
                                            <p:txEl>
                                              <p:pRg st="3" end="3"/>
                                            </p:txEl>
                                          </p:spTgt>
                                        </p:tgtEl>
                                      </p:cBhvr>
                                    </p:animEffect>
                                    <p:anim calcmode="lin" valueType="num">
                                      <p:cBhvr>
                                        <p:cTn id="22"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1000"/>
                                        <p:tgtEl>
                                          <p:spTgt spid="10">
                                            <p:txEl>
                                              <p:pRg st="5" end="5"/>
                                            </p:txEl>
                                          </p:spTgt>
                                        </p:tgtEl>
                                      </p:cBhvr>
                                    </p:animEffect>
                                    <p:anim calcmode="lin" valueType="num">
                                      <p:cBhvr>
                                        <p:cTn id="2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fade">
                                      <p:cBhvr>
                                        <p:cTn id="35" dur="1000"/>
                                        <p:tgtEl>
                                          <p:spTgt spid="10">
                                            <p:txEl>
                                              <p:pRg st="7" end="7"/>
                                            </p:txEl>
                                          </p:spTgt>
                                        </p:tgtEl>
                                      </p:cBhvr>
                                    </p:animEffect>
                                    <p:anim calcmode="lin" valueType="num">
                                      <p:cBhvr>
                                        <p:cTn id="36"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10">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21000"/>
            <a:ext cx="3273805" cy="517585"/>
          </a:xfrm>
          <a:prstGeom prst="rect">
            <a:avLst/>
          </a:prstGeom>
          <a:ln>
            <a:noFill/>
          </a:ln>
          <a:effectLst>
            <a:softEdge rad="112500"/>
          </a:effectLst>
        </p:spPr>
      </p:pic>
      <p:sp>
        <p:nvSpPr>
          <p:cNvPr id="3" name="Rettangolo 2"/>
          <p:cNvSpPr/>
          <p:nvPr/>
        </p:nvSpPr>
        <p:spPr>
          <a:xfrm>
            <a:off x="-169277" y="569344"/>
            <a:ext cx="1538883" cy="6124755"/>
          </a:xfrm>
          <a:prstGeom prst="rect">
            <a:avLst/>
          </a:prstGeom>
          <a:noFill/>
        </p:spPr>
        <p:txBody>
          <a:bodyPr vert="vert270" wrap="square" lIns="91440" tIns="45720" rIns="91440" bIns="45720">
            <a:spAutoFit/>
          </a:bodyPr>
          <a:lstStyle/>
          <a:p>
            <a:pPr algn="ctr"/>
            <a:r>
              <a:rPr lang="it-IT" sz="88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Berinert®</a:t>
            </a:r>
          </a:p>
        </p:txBody>
      </p:sp>
      <p:sp>
        <p:nvSpPr>
          <p:cNvPr id="6" name="CasellaDiTesto 5"/>
          <p:cNvSpPr txBox="1"/>
          <p:nvPr/>
        </p:nvSpPr>
        <p:spPr>
          <a:xfrm>
            <a:off x="1187076" y="569344"/>
            <a:ext cx="10859399" cy="6463308"/>
          </a:xfrm>
          <a:prstGeom prst="rect">
            <a:avLst/>
          </a:prstGeom>
          <a:noFill/>
        </p:spPr>
        <p:txBody>
          <a:bodyPr wrap="square" rtlCol="0">
            <a:spAutoFit/>
          </a:bodyPr>
          <a:lstStyle/>
          <a:p>
            <a:pPr marL="285750" indent="-285750" algn="just">
              <a:buFont typeface="Arial" panose="020B0604020202020204" pitchFamily="34" charset="0"/>
              <a:buChar char="•"/>
            </a:pPr>
            <a:r>
              <a:rPr lang="en-US" dirty="0"/>
              <a:t>Highly purified, freeze dried C1 esterase INH concentrate derived from </a:t>
            </a:r>
            <a:r>
              <a:rPr lang="en-US" dirty="0">
                <a:solidFill>
                  <a:schemeClr val="accent1"/>
                </a:solidFill>
              </a:rPr>
              <a:t>human</a:t>
            </a:r>
            <a:r>
              <a:rPr lang="en-US" dirty="0"/>
              <a:t> plasma.</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PK </a:t>
            </a:r>
            <a:r>
              <a:rPr lang="en-US" dirty="0">
                <a:sym typeface="Wingdings" panose="05000000000000000000" pitchFamily="2" charset="2"/>
              </a:rPr>
              <a:t> investigated in in an open-label, uncontrolled, </a:t>
            </a:r>
            <a:r>
              <a:rPr lang="en-US" dirty="0">
                <a:solidFill>
                  <a:schemeClr val="accent1"/>
                </a:solidFill>
                <a:sym typeface="Wingdings" panose="05000000000000000000" pitchFamily="2" charset="2"/>
              </a:rPr>
              <a:t>single-</a:t>
            </a:r>
            <a:r>
              <a:rPr lang="en-US" dirty="0" err="1">
                <a:solidFill>
                  <a:schemeClr val="accent1"/>
                </a:solidFill>
                <a:sym typeface="Wingdings" panose="05000000000000000000" pitchFamily="2" charset="2"/>
              </a:rPr>
              <a:t>centre</a:t>
            </a:r>
            <a:r>
              <a:rPr lang="en-US" dirty="0">
                <a:solidFill>
                  <a:schemeClr val="accent1"/>
                </a:solidFill>
                <a:sym typeface="Wingdings" panose="05000000000000000000" pitchFamily="2" charset="2"/>
              </a:rPr>
              <a:t> study in 40 subjects</a:t>
            </a:r>
            <a:r>
              <a:rPr lang="en-US" dirty="0">
                <a:sym typeface="Wingdings" panose="05000000000000000000" pitchFamily="2" charset="2"/>
              </a:rPr>
              <a:t>, (6 patients &lt; 18 years) with either mild or severe HA. </a:t>
            </a:r>
          </a:p>
          <a:p>
            <a:pPr algn="just"/>
            <a:r>
              <a:rPr lang="en-US" dirty="0">
                <a:sym typeface="Wingdings" panose="05000000000000000000" pitchFamily="2" charset="2"/>
              </a:rPr>
              <a:t>	25 subjects were treated on demand for an acute attack</a:t>
            </a:r>
          </a:p>
          <a:p>
            <a:pPr algn="just"/>
            <a:r>
              <a:rPr lang="en-US" dirty="0">
                <a:sym typeface="Wingdings" panose="05000000000000000000" pitchFamily="2" charset="2"/>
              </a:rPr>
              <a:t>	15 subjects were treated on a prophylactic basis.</a:t>
            </a:r>
          </a:p>
          <a:p>
            <a:pPr algn="just"/>
            <a:r>
              <a:rPr lang="en-US" dirty="0">
                <a:sym typeface="Wingdings" panose="05000000000000000000" pitchFamily="2" charset="2"/>
              </a:rPr>
              <a:t>	</a:t>
            </a:r>
          </a:p>
          <a:p>
            <a:pPr algn="just"/>
            <a:r>
              <a:rPr lang="en-US" dirty="0">
                <a:sym typeface="Wingdings" panose="05000000000000000000" pitchFamily="2" charset="2"/>
              </a:rPr>
              <a:t>	Dosage: single IV injection ranging from 500 to 1500 IU. </a:t>
            </a:r>
          </a:p>
          <a:p>
            <a:pPr algn="just"/>
            <a:endParaRPr lang="en-US" dirty="0">
              <a:sym typeface="Wingdings" panose="05000000000000000000" pitchFamily="2" charset="2"/>
            </a:endParaRPr>
          </a:p>
          <a:p>
            <a:pPr algn="just"/>
            <a:r>
              <a:rPr lang="en-US" dirty="0">
                <a:sym typeface="Wingdings" panose="05000000000000000000" pitchFamily="2" charset="2"/>
              </a:rPr>
              <a:t>	Median Recovery: 86.7% 	for children: 98.2% vs. 82.5%</a:t>
            </a:r>
          </a:p>
          <a:p>
            <a:pPr algn="just"/>
            <a:r>
              <a:rPr lang="en-US" dirty="0">
                <a:sym typeface="Wingdings" panose="05000000000000000000" pitchFamily="2" charset="2"/>
              </a:rPr>
              <a:t>								for severe attacks was higher than for mild attacks.</a:t>
            </a:r>
          </a:p>
          <a:p>
            <a:pPr algn="just"/>
            <a:endParaRPr lang="en-US" dirty="0">
              <a:sym typeface="Wingdings" panose="05000000000000000000" pitchFamily="2" charset="2"/>
            </a:endParaRPr>
          </a:p>
          <a:p>
            <a:pPr algn="just"/>
            <a:r>
              <a:rPr lang="en-US" dirty="0">
                <a:sym typeface="Wingdings" panose="05000000000000000000" pitchFamily="2" charset="2"/>
              </a:rPr>
              <a:t>	Median Increase of C1est-INH activity was 2.3%/IU/kg body weight with a maximum 	concentration within 0.8 hours after administration.  </a:t>
            </a:r>
          </a:p>
          <a:p>
            <a:pPr algn="just"/>
            <a:endParaRPr lang="en-US" dirty="0">
              <a:sym typeface="Wingdings" panose="05000000000000000000" pitchFamily="2" charset="2"/>
            </a:endParaRPr>
          </a:p>
          <a:p>
            <a:pPr marL="285750" indent="-285750" algn="just">
              <a:buFont typeface="Arial" panose="020B0604020202020204" pitchFamily="34" charset="0"/>
              <a:buChar char="•"/>
            </a:pPr>
            <a:r>
              <a:rPr lang="en-US" dirty="0">
                <a:sym typeface="Wingdings" panose="05000000000000000000" pitchFamily="2" charset="2"/>
              </a:rPr>
              <a:t>Clinical Trials about efficacy and safety:</a:t>
            </a:r>
          </a:p>
          <a:p>
            <a:pPr algn="just"/>
            <a:r>
              <a:rPr lang="en-US" b="1" dirty="0">
                <a:effectLst>
                  <a:outerShdw blurRad="38100" dist="38100" dir="2700000" algn="tl">
                    <a:srgbClr val="000000">
                      <a:alpha val="43137"/>
                    </a:srgbClr>
                  </a:outerShdw>
                </a:effectLst>
                <a:sym typeface="Wingdings" panose="05000000000000000000" pitchFamily="2" charset="2"/>
              </a:rPr>
              <a:t>I.M.P.A.C.T.1</a:t>
            </a:r>
            <a:r>
              <a:rPr lang="en-US" dirty="0">
                <a:sym typeface="Wingdings" panose="05000000000000000000" pitchFamily="2" charset="2"/>
              </a:rPr>
              <a:t> a pivotal phase III RCT: prospective, multinational, randomized, parallel-group, 	placebo-controlled, dose-finding, three-arm, double-blind.</a:t>
            </a:r>
          </a:p>
          <a:p>
            <a:pPr algn="just"/>
            <a:endParaRPr lang="en-US" dirty="0">
              <a:sym typeface="Wingdings" panose="05000000000000000000" pitchFamily="2" charset="2"/>
            </a:endParaRPr>
          </a:p>
          <a:p>
            <a:pPr algn="just"/>
            <a:r>
              <a:rPr lang="en-US" b="1" dirty="0">
                <a:effectLst>
                  <a:outerShdw blurRad="38100" dist="38100" dir="2700000" algn="tl">
                    <a:srgbClr val="000000">
                      <a:alpha val="43137"/>
                    </a:srgbClr>
                  </a:outerShdw>
                </a:effectLst>
                <a:sym typeface="Wingdings" panose="05000000000000000000" pitchFamily="2" charset="2"/>
              </a:rPr>
              <a:t>I.M.P.A.C.T.2</a:t>
            </a:r>
            <a:r>
              <a:rPr lang="en-US" dirty="0">
                <a:sym typeface="Wingdings" panose="05000000000000000000" pitchFamily="2" charset="2"/>
              </a:rPr>
              <a:t> another prospective, open-label, uncontrolled, multicenter extension study in subject who had participated in the pivotal 	phase III study and experienced a life-threatening laryngeal attack prior to enrolment (in this trial attacks at any body location were treated). </a:t>
            </a:r>
          </a:p>
          <a:p>
            <a:pPr algn="just"/>
            <a:endParaRPr lang="it-IT" dirty="0"/>
          </a:p>
        </p:txBody>
      </p:sp>
      <p:pic>
        <p:nvPicPr>
          <p:cNvPr id="7" name="Immagine 6"/>
          <p:cNvPicPr>
            <a:picLocks noChangeAspect="1"/>
          </p:cNvPicPr>
          <p:nvPr/>
        </p:nvPicPr>
        <p:blipFill>
          <a:blip r:embed="rId3"/>
          <a:stretch>
            <a:fillRect/>
          </a:stretch>
        </p:blipFill>
        <p:spPr>
          <a:xfrm>
            <a:off x="2725959" y="747144"/>
            <a:ext cx="6419710" cy="3519578"/>
          </a:xfrm>
          <a:prstGeom prst="rect">
            <a:avLst/>
          </a:prstGeom>
        </p:spPr>
      </p:pic>
    </p:spTree>
    <p:extLst>
      <p:ext uri="{BB962C8B-B14F-4D97-AF65-F5344CB8AC3E}">
        <p14:creationId xmlns:p14="http://schemas.microsoft.com/office/powerpoint/2010/main" val="122024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6">
                                            <p:txEl>
                                              <p:pRg st="3" end="3"/>
                                            </p:txEl>
                                          </p:spTgt>
                                        </p:tgtEl>
                                        <p:attrNameLst>
                                          <p:attrName>style.visibility</p:attrName>
                                        </p:attrNameLst>
                                      </p:cBhvr>
                                      <p:to>
                                        <p:strVal val="visible"/>
                                      </p:to>
                                    </p:set>
                                    <p:animEffect transition="in" filter="fade">
                                      <p:cBhvr>
                                        <p:cTn id="24" dur="1000"/>
                                        <p:tgtEl>
                                          <p:spTgt spid="6">
                                            <p:txEl>
                                              <p:pRg st="3" end="3"/>
                                            </p:txEl>
                                          </p:spTgt>
                                        </p:tgtEl>
                                      </p:cBhvr>
                                    </p:animEffect>
                                    <p:anim calcmode="lin" valueType="num">
                                      <p:cBhvr>
                                        <p:cTn id="2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fade">
                                      <p:cBhvr>
                                        <p:cTn id="29" dur="1000"/>
                                        <p:tgtEl>
                                          <p:spTgt spid="6">
                                            <p:txEl>
                                              <p:pRg st="4" end="4"/>
                                            </p:txEl>
                                          </p:spTgt>
                                        </p:tgtEl>
                                      </p:cBhvr>
                                    </p:animEffect>
                                    <p:anim calcmode="lin" valueType="num">
                                      <p:cBhvr>
                                        <p:cTn id="3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6">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1000"/>
                                        <p:tgtEl>
                                          <p:spTgt spid="6">
                                            <p:txEl>
                                              <p:pRg st="5" end="5"/>
                                            </p:txEl>
                                          </p:spTgt>
                                        </p:tgtEl>
                                      </p:cBhvr>
                                    </p:animEffect>
                                    <p:anim calcmode="lin" valueType="num">
                                      <p:cBhvr>
                                        <p:cTn id="3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6">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1000"/>
                                        <p:tgtEl>
                                          <p:spTgt spid="6">
                                            <p:txEl>
                                              <p:pRg st="6" end="6"/>
                                            </p:txEl>
                                          </p:spTgt>
                                        </p:tgtEl>
                                      </p:cBhvr>
                                    </p:animEffect>
                                    <p:anim calcmode="lin" valueType="num">
                                      <p:cBhvr>
                                        <p:cTn id="4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6">
                                            <p:txEl>
                                              <p:pRg st="8" end="8"/>
                                            </p:txEl>
                                          </p:spTgt>
                                        </p:tgtEl>
                                        <p:attrNameLst>
                                          <p:attrName>style.visibility</p:attrName>
                                        </p:attrNameLst>
                                      </p:cBhvr>
                                      <p:to>
                                        <p:strVal val="visible"/>
                                      </p:to>
                                    </p:set>
                                    <p:animEffect transition="in" filter="fade">
                                      <p:cBhvr>
                                        <p:cTn id="44" dur="1000"/>
                                        <p:tgtEl>
                                          <p:spTgt spid="6">
                                            <p:txEl>
                                              <p:pRg st="8" end="8"/>
                                            </p:txEl>
                                          </p:spTgt>
                                        </p:tgtEl>
                                      </p:cBhvr>
                                    </p:animEffect>
                                    <p:anim calcmode="lin" valueType="num">
                                      <p:cBhvr>
                                        <p:cTn id="45"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6">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6">
                                            <p:txEl>
                                              <p:pRg st="9" end="9"/>
                                            </p:txEl>
                                          </p:spTgt>
                                        </p:tgtEl>
                                        <p:attrNameLst>
                                          <p:attrName>style.visibility</p:attrName>
                                        </p:attrNameLst>
                                      </p:cBhvr>
                                      <p:to>
                                        <p:strVal val="visible"/>
                                      </p:to>
                                    </p:set>
                                    <p:animEffect transition="in" filter="fade">
                                      <p:cBhvr>
                                        <p:cTn id="49" dur="1000"/>
                                        <p:tgtEl>
                                          <p:spTgt spid="6">
                                            <p:txEl>
                                              <p:pRg st="9" end="9"/>
                                            </p:txEl>
                                          </p:spTgt>
                                        </p:tgtEl>
                                      </p:cBhvr>
                                    </p:animEffect>
                                    <p:anim calcmode="lin" valueType="num">
                                      <p:cBhvr>
                                        <p:cTn id="50"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6">
                                            <p:txEl>
                                              <p:pRg st="11" end="11"/>
                                            </p:txEl>
                                          </p:spTgt>
                                        </p:tgtEl>
                                        <p:attrNameLst>
                                          <p:attrName>style.visibility</p:attrName>
                                        </p:attrNameLst>
                                      </p:cBhvr>
                                      <p:to>
                                        <p:strVal val="visible"/>
                                      </p:to>
                                    </p:set>
                                    <p:animEffect transition="in" filter="fade">
                                      <p:cBhvr>
                                        <p:cTn id="54" dur="1000"/>
                                        <p:tgtEl>
                                          <p:spTgt spid="6">
                                            <p:txEl>
                                              <p:pRg st="11" end="11"/>
                                            </p:txEl>
                                          </p:spTgt>
                                        </p:tgtEl>
                                      </p:cBhvr>
                                    </p:animEffect>
                                    <p:anim calcmode="lin" valueType="num">
                                      <p:cBhvr>
                                        <p:cTn id="55" dur="1000" fill="hold"/>
                                        <p:tgtEl>
                                          <p:spTgt spid="6">
                                            <p:txEl>
                                              <p:pRg st="11" end="11"/>
                                            </p:txEl>
                                          </p:spTgt>
                                        </p:tgtEl>
                                        <p:attrNameLst>
                                          <p:attrName>ppt_x</p:attrName>
                                        </p:attrNameLst>
                                      </p:cBhvr>
                                      <p:tavLst>
                                        <p:tav tm="0">
                                          <p:val>
                                            <p:strVal val="#ppt_x"/>
                                          </p:val>
                                        </p:tav>
                                        <p:tav tm="100000">
                                          <p:val>
                                            <p:strVal val="#ppt_x"/>
                                          </p:val>
                                        </p:tav>
                                      </p:tavLst>
                                    </p:anim>
                                    <p:anim calcmode="lin" valueType="num">
                                      <p:cBhvr>
                                        <p:cTn id="56" dur="1000" fill="hold"/>
                                        <p:tgtEl>
                                          <p:spTgt spid="6">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500"/>
                                        <p:tgtEl>
                                          <p:spTgt spid="7"/>
                                        </p:tgtEl>
                                      </p:cBhvr>
                                    </p:animEffect>
                                  </p:childTnLst>
                                </p:cTn>
                              </p:par>
                            </p:childTnLst>
                          </p:cTn>
                        </p:par>
                      </p:childTnLst>
                    </p:cTn>
                  </p:par>
                  <p:par>
                    <p:cTn id="62" fill="hold">
                      <p:stCondLst>
                        <p:cond delay="indefinite"/>
                      </p:stCondLst>
                      <p:childTnLst>
                        <p:par>
                          <p:cTn id="63" fill="hold">
                            <p:stCondLst>
                              <p:cond delay="0"/>
                            </p:stCondLst>
                            <p:childTnLst>
                              <p:par>
                                <p:cTn id="64" presetID="6" presetClass="emph" presetSubtype="0" fill="hold" nodeType="clickEffect">
                                  <p:stCondLst>
                                    <p:cond delay="0"/>
                                  </p:stCondLst>
                                  <p:childTnLst>
                                    <p:animScale>
                                      <p:cBhvr>
                                        <p:cTn id="65" dur="2000" fill="hold"/>
                                        <p:tgtEl>
                                          <p:spTgt spid="7"/>
                                        </p:tgtEl>
                                      </p:cBhvr>
                                      <p:by x="150000" y="150000"/>
                                    </p:animScale>
                                  </p:childTnLst>
                                </p:cTn>
                              </p:par>
                            </p:childTnLst>
                          </p:cTn>
                        </p:par>
                      </p:childTnLst>
                    </p:cTn>
                  </p:par>
                  <p:par>
                    <p:cTn id="66" fill="hold">
                      <p:stCondLst>
                        <p:cond delay="indefinite"/>
                      </p:stCondLst>
                      <p:childTnLst>
                        <p:par>
                          <p:cTn id="67" fill="hold">
                            <p:stCondLst>
                              <p:cond delay="0"/>
                            </p:stCondLst>
                            <p:childTnLst>
                              <p:par>
                                <p:cTn id="68" presetID="18" presetClass="exit" presetSubtype="12" fill="hold" nodeType="clickEffect">
                                  <p:stCondLst>
                                    <p:cond delay="0"/>
                                  </p:stCondLst>
                                  <p:childTnLst>
                                    <p:animEffect transition="out" filter="strips(downLeft)">
                                      <p:cBhvr>
                                        <p:cTn id="69" dur="500"/>
                                        <p:tgtEl>
                                          <p:spTgt spid="7"/>
                                        </p:tgtEl>
                                      </p:cBhvr>
                                    </p:animEffect>
                                    <p:set>
                                      <p:cBhvr>
                                        <p:cTn id="70" dur="1" fill="hold">
                                          <p:stCondLst>
                                            <p:cond delay="499"/>
                                          </p:stCondLst>
                                        </p:cTn>
                                        <p:tgtEl>
                                          <p:spTgt spid="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6">
                                            <p:txEl>
                                              <p:pRg st="13" end="13"/>
                                            </p:txEl>
                                          </p:spTgt>
                                        </p:tgtEl>
                                        <p:attrNameLst>
                                          <p:attrName>style.visibility</p:attrName>
                                        </p:attrNameLst>
                                      </p:cBhvr>
                                      <p:to>
                                        <p:strVal val="visible"/>
                                      </p:to>
                                    </p:set>
                                    <p:animEffect transition="in" filter="fade">
                                      <p:cBhvr>
                                        <p:cTn id="75" dur="1000"/>
                                        <p:tgtEl>
                                          <p:spTgt spid="6">
                                            <p:txEl>
                                              <p:pRg st="13" end="13"/>
                                            </p:txEl>
                                          </p:spTgt>
                                        </p:tgtEl>
                                      </p:cBhvr>
                                    </p:animEffect>
                                    <p:anim calcmode="lin" valueType="num">
                                      <p:cBhvr>
                                        <p:cTn id="76" dur="1000" fill="hold"/>
                                        <p:tgtEl>
                                          <p:spTgt spid="6">
                                            <p:txEl>
                                              <p:pRg st="13" end="13"/>
                                            </p:txEl>
                                          </p:spTgt>
                                        </p:tgtEl>
                                        <p:attrNameLst>
                                          <p:attrName>ppt_x</p:attrName>
                                        </p:attrNameLst>
                                      </p:cBhvr>
                                      <p:tavLst>
                                        <p:tav tm="0">
                                          <p:val>
                                            <p:strVal val="#ppt_x"/>
                                          </p:val>
                                        </p:tav>
                                        <p:tav tm="100000">
                                          <p:val>
                                            <p:strVal val="#ppt_x"/>
                                          </p:val>
                                        </p:tav>
                                      </p:tavLst>
                                    </p:anim>
                                    <p:anim calcmode="lin" valueType="num">
                                      <p:cBhvr>
                                        <p:cTn id="77" dur="1000" fill="hold"/>
                                        <p:tgtEl>
                                          <p:spTgt spid="6">
                                            <p:txEl>
                                              <p:pRg st="13" end="13"/>
                                            </p:txEl>
                                          </p:spTgt>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6">
                                            <p:txEl>
                                              <p:pRg st="14" end="14"/>
                                            </p:txEl>
                                          </p:spTgt>
                                        </p:tgtEl>
                                        <p:attrNameLst>
                                          <p:attrName>style.visibility</p:attrName>
                                        </p:attrNameLst>
                                      </p:cBhvr>
                                      <p:to>
                                        <p:strVal val="visible"/>
                                      </p:to>
                                    </p:set>
                                    <p:animEffect transition="in" filter="fade">
                                      <p:cBhvr>
                                        <p:cTn id="80" dur="1000"/>
                                        <p:tgtEl>
                                          <p:spTgt spid="6">
                                            <p:txEl>
                                              <p:pRg st="14" end="14"/>
                                            </p:txEl>
                                          </p:spTgt>
                                        </p:tgtEl>
                                      </p:cBhvr>
                                    </p:animEffect>
                                    <p:anim calcmode="lin" valueType="num">
                                      <p:cBhvr>
                                        <p:cTn id="81" dur="1000" fill="hold"/>
                                        <p:tgtEl>
                                          <p:spTgt spid="6">
                                            <p:txEl>
                                              <p:pRg st="14" end="14"/>
                                            </p:txEl>
                                          </p:spTgt>
                                        </p:tgtEl>
                                        <p:attrNameLst>
                                          <p:attrName>ppt_x</p:attrName>
                                        </p:attrNameLst>
                                      </p:cBhvr>
                                      <p:tavLst>
                                        <p:tav tm="0">
                                          <p:val>
                                            <p:strVal val="#ppt_x"/>
                                          </p:val>
                                        </p:tav>
                                        <p:tav tm="100000">
                                          <p:val>
                                            <p:strVal val="#ppt_x"/>
                                          </p:val>
                                        </p:tav>
                                      </p:tavLst>
                                    </p:anim>
                                    <p:anim calcmode="lin" valueType="num">
                                      <p:cBhvr>
                                        <p:cTn id="82" dur="1000" fill="hold"/>
                                        <p:tgtEl>
                                          <p:spTgt spid="6">
                                            <p:txEl>
                                              <p:pRg st="14" end="14"/>
                                            </p:txEl>
                                          </p:spTgt>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6">
                                            <p:txEl>
                                              <p:pRg st="16" end="16"/>
                                            </p:txEl>
                                          </p:spTgt>
                                        </p:tgtEl>
                                        <p:attrNameLst>
                                          <p:attrName>style.visibility</p:attrName>
                                        </p:attrNameLst>
                                      </p:cBhvr>
                                      <p:to>
                                        <p:strVal val="visible"/>
                                      </p:to>
                                    </p:set>
                                    <p:animEffect transition="in" filter="fade">
                                      <p:cBhvr>
                                        <p:cTn id="85" dur="1000"/>
                                        <p:tgtEl>
                                          <p:spTgt spid="6">
                                            <p:txEl>
                                              <p:pRg st="16" end="16"/>
                                            </p:txEl>
                                          </p:spTgt>
                                        </p:tgtEl>
                                      </p:cBhvr>
                                    </p:animEffect>
                                    <p:anim calcmode="lin" valueType="num">
                                      <p:cBhvr>
                                        <p:cTn id="86" dur="1000" fill="hold"/>
                                        <p:tgtEl>
                                          <p:spTgt spid="6">
                                            <p:txEl>
                                              <p:pRg st="16" end="16"/>
                                            </p:txEl>
                                          </p:spTgt>
                                        </p:tgtEl>
                                        <p:attrNameLst>
                                          <p:attrName>ppt_x</p:attrName>
                                        </p:attrNameLst>
                                      </p:cBhvr>
                                      <p:tavLst>
                                        <p:tav tm="0">
                                          <p:val>
                                            <p:strVal val="#ppt_x"/>
                                          </p:val>
                                        </p:tav>
                                        <p:tav tm="100000">
                                          <p:val>
                                            <p:strVal val="#ppt_x"/>
                                          </p:val>
                                        </p:tav>
                                      </p:tavLst>
                                    </p:anim>
                                    <p:anim calcmode="lin" valueType="num">
                                      <p:cBhvr>
                                        <p:cTn id="87" dur="1000" fill="hold"/>
                                        <p:tgtEl>
                                          <p:spTgt spid="6">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7601746" y="0"/>
            <a:ext cx="4590254" cy="725714"/>
          </a:xfrm>
          <a:prstGeom prst="rect">
            <a:avLst/>
          </a:prstGeom>
          <a:ln>
            <a:noFill/>
          </a:ln>
          <a:effectLst>
            <a:softEdge rad="112500"/>
          </a:effectLst>
        </p:spPr>
      </p:pic>
      <p:sp>
        <p:nvSpPr>
          <p:cNvPr id="2" name="CasellaDiTesto 1"/>
          <p:cNvSpPr txBox="1"/>
          <p:nvPr/>
        </p:nvSpPr>
        <p:spPr>
          <a:xfrm>
            <a:off x="159656" y="506098"/>
            <a:ext cx="12032344" cy="6340197"/>
          </a:xfrm>
          <a:prstGeom prst="rect">
            <a:avLst/>
          </a:prstGeom>
          <a:noFill/>
        </p:spPr>
        <p:txBody>
          <a:bodyPr wrap="square" rtlCol="0">
            <a:spAutoFit/>
          </a:bodyPr>
          <a:lstStyle/>
          <a:p>
            <a:pPr algn="ctr"/>
            <a:r>
              <a:rPr lang="it-IT" sz="3600" b="1" dirty="0">
                <a:effectLst>
                  <a:outerShdw blurRad="38100" dist="38100" dir="2700000" algn="tl">
                    <a:srgbClr val="000000">
                      <a:alpha val="43137"/>
                    </a:srgbClr>
                  </a:outerShdw>
                </a:effectLst>
              </a:rPr>
              <a:t>I.M.P.A.C.T.1 </a:t>
            </a:r>
          </a:p>
          <a:p>
            <a:pPr algn="ctr"/>
            <a:endParaRPr lang="it-IT" sz="2000" b="1" dirty="0">
              <a:effectLst>
                <a:outerShdw blurRad="38100" dist="38100" dir="2700000" algn="tl">
                  <a:srgbClr val="000000">
                    <a:alpha val="43137"/>
                  </a:srgbClr>
                </a:outerShdw>
              </a:effectLst>
            </a:endParaRPr>
          </a:p>
          <a:p>
            <a:pPr algn="just"/>
            <a:r>
              <a:rPr lang="en-US" dirty="0"/>
              <a:t>It assessed the efficacy and safety of Berinert in 124 adult and pediatric subjects with C1 esterase inhibitor deficiency who were experiencing an acute moderate to severe attack of abdominal or facial HAE. Subjects ranged in age from six to 72 years of age; 67.7% were female and 32.3% were male; and approximately 90% were Caucasian. The study objectives were to evaluate whether Berinert shortens the time to onset of relief of symptoms of an abdominal or facial attack compared to placebo and to compare the efficacy of two different doses of Berinert. Subjects were randomized to receive a single 10 IU/kg body weight dose of Berinert (39 subjects), a single 20 IU/kg dose of Berinert (43 subjects), or a single dose of placebo (42 subjects) by slow intravenous infusion (recommended to be given at a rate of approximately 4 mL per minute) within 5 hours of an HAE attack. At least 70% of the subjects in each treatment group were required to be experiencing an abdominal attack. If a subject experienced no relief or insufficient relief of symptoms by 4 hours after infusion, investigators had the option to administer a second infusion of Berinert (20 IU/ kg for the placebo group, 10 IU/kg for the 10 IU/kg group), or placebo (for the 20 IU/kg group). This masked (blinded) “rescue study medication” was administered to subjects and they were then followed until complete resolution of symptoms was achieved. Adverse events were collected for up to 7 to 9 days following the initial administration of Berinert or placebo. In the rare case that a subject developed life-threatening laryngeal edema after inclusion into the study, immediate start of open-label treatment with a 20 IU/kg body weight dose of Berinert® was allowed. All subjects who received confounding medication (rescue medication) before symptom relief were regarded as “non-responders.”</a:t>
            </a:r>
          </a:p>
        </p:txBody>
      </p:sp>
    </p:spTree>
    <p:extLst>
      <p:ext uri="{BB962C8B-B14F-4D97-AF65-F5344CB8AC3E}">
        <p14:creationId xmlns:p14="http://schemas.microsoft.com/office/powerpoint/2010/main" val="3594735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2646159" y="0"/>
            <a:ext cx="6899682" cy="1090832"/>
          </a:xfrm>
          <a:prstGeom prst="rect">
            <a:avLst/>
          </a:prstGeom>
          <a:ln>
            <a:noFill/>
          </a:ln>
          <a:effectLst>
            <a:softEdge rad="112500"/>
          </a:effectLst>
        </p:spPr>
      </p:pic>
      <p:sp>
        <p:nvSpPr>
          <p:cNvPr id="2" name="CasellaDiTesto 1"/>
          <p:cNvSpPr txBox="1"/>
          <p:nvPr/>
        </p:nvSpPr>
        <p:spPr>
          <a:xfrm>
            <a:off x="355600" y="1090832"/>
            <a:ext cx="11480800" cy="5355312"/>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I.M.P.A.C.T.2</a:t>
            </a:r>
            <a:endParaRPr lang="en-US" b="1" dirty="0">
              <a:effectLst>
                <a:outerShdw blurRad="38100" dist="38100" dir="2700000" algn="tl">
                  <a:srgbClr val="000000">
                    <a:alpha val="43137"/>
                  </a:srgbClr>
                </a:outerShdw>
              </a:effectLst>
            </a:endParaRPr>
          </a:p>
          <a:p>
            <a:pPr algn="just"/>
            <a:endParaRPr lang="en-US" dirty="0"/>
          </a:p>
          <a:p>
            <a:pPr algn="just"/>
            <a:endParaRPr lang="en-US" dirty="0"/>
          </a:p>
          <a:p>
            <a:pPr algn="just"/>
            <a:r>
              <a:rPr lang="en-US" dirty="0"/>
              <a:t>Berinert was evaluated in a prospective, open-label, uncontrolled, multicenter extension study conducted at 15 centers in the US and Canada in subjects who had participated in the RCT study for the treatment of acute abdominal or facial attacks in subjects with hereditary angioedema. The purpose of this extension study was to provide Berinert to subjects who had participated in the RCT study and who experienced any type of subsequent HAE attack (i.e., abdominal, facial, peripheral, or laryngeal). The safety analysis of the open-label extension study included a total of 57 subjects (19 males and 38 females, age range: 10 to 53 years) with 1085 HAE attacks treated with 20 IU/kg body weight dose of Berinert per attack, who were observed at the study site until onset of relief of HAE symptoms, and were followed up for adverse reactions for 7 to 9 days following treatment of each HAE attack. During the extension study, 51 subjects experienced 747 abdominal attacks, 21 subjects experienced 51 facial attacks, 30 subjects experienced 235 peripheral attacks, and 16 subjects experienced 48 laryngeal attacks. Some study subjects may have experienced HAE attacks in more than one location. An analysis of laryngeal HAE attacks showed that the median time to initial onset of symptom relief and median time to complete resolution in the per-attack analysis were 0.25 hours and 8.4 hours, respectively, which were the shortest times among the various attack locations.</a:t>
            </a:r>
            <a:endParaRPr lang="it-IT" dirty="0"/>
          </a:p>
        </p:txBody>
      </p:sp>
    </p:spTree>
    <p:extLst>
      <p:ext uri="{BB962C8B-B14F-4D97-AF65-F5344CB8AC3E}">
        <p14:creationId xmlns:p14="http://schemas.microsoft.com/office/powerpoint/2010/main" val="959766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792911" y="-61992"/>
            <a:ext cx="4606178" cy="728232"/>
          </a:xfrm>
          <a:prstGeom prst="rect">
            <a:avLst/>
          </a:prstGeom>
          <a:ln>
            <a:noFill/>
          </a:ln>
          <a:effectLst>
            <a:softEdge rad="112500"/>
          </a:effectLst>
        </p:spPr>
      </p:pic>
      <p:sp>
        <p:nvSpPr>
          <p:cNvPr id="3" name="CasellaDiTesto 2"/>
          <p:cNvSpPr txBox="1"/>
          <p:nvPr/>
        </p:nvSpPr>
        <p:spPr>
          <a:xfrm rot="20228124">
            <a:off x="1522710" y="1537234"/>
            <a:ext cx="9146579" cy="4524315"/>
          </a:xfrm>
          <a:prstGeom prst="rect">
            <a:avLst/>
          </a:prstGeom>
          <a:noFill/>
        </p:spPr>
        <p:txBody>
          <a:bodyPr wrap="square" rtlCol="0">
            <a:spAutoFit/>
          </a:bodyPr>
          <a:lstStyle/>
          <a:p>
            <a:pPr algn="ctr"/>
            <a:r>
              <a:rPr lang="en-US" sz="9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WHAT ABOUT Adverse Events?</a:t>
            </a:r>
          </a:p>
        </p:txBody>
      </p:sp>
    </p:spTree>
    <p:extLst>
      <p:ext uri="{BB962C8B-B14F-4D97-AF65-F5344CB8AC3E}">
        <p14:creationId xmlns:p14="http://schemas.microsoft.com/office/powerpoint/2010/main" val="2185809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069812" y="-83117"/>
            <a:ext cx="4052376" cy="640676"/>
          </a:xfrm>
          <a:prstGeom prst="rect">
            <a:avLst/>
          </a:prstGeom>
          <a:ln>
            <a:noFill/>
          </a:ln>
          <a:effectLst>
            <a:softEdge rad="112500"/>
          </a:effectLst>
        </p:spPr>
      </p:pic>
      <p:sp>
        <p:nvSpPr>
          <p:cNvPr id="2" name="CasellaDiTesto 1"/>
          <p:cNvSpPr txBox="1"/>
          <p:nvPr/>
        </p:nvSpPr>
        <p:spPr>
          <a:xfrm>
            <a:off x="297543" y="517803"/>
            <a:ext cx="11596914" cy="6340197"/>
          </a:xfrm>
          <a:prstGeom prst="rect">
            <a:avLst/>
          </a:prstGeom>
          <a:noFill/>
        </p:spPr>
        <p:txBody>
          <a:bodyPr wrap="square" rtlCol="0">
            <a:spAutoFit/>
          </a:bodyPr>
          <a:lstStyle/>
          <a:p>
            <a:pPr algn="ctr"/>
            <a:r>
              <a:rPr lang="en-US" sz="2200" dirty="0"/>
              <a:t>AEs reported in the RCT </a:t>
            </a:r>
            <a:r>
              <a:rPr lang="en-US" sz="2200" b="1" dirty="0">
                <a:effectLst>
                  <a:outerShdw blurRad="38100" dist="38100" dir="2700000" algn="tl">
                    <a:srgbClr val="000000">
                      <a:alpha val="43137"/>
                    </a:srgbClr>
                  </a:outerShdw>
                </a:effectLst>
              </a:rPr>
              <a:t>I.M.P.A.C.T.1</a:t>
            </a:r>
            <a:r>
              <a:rPr lang="en-US" sz="2200" dirty="0"/>
              <a:t> in patients receiving Berinert® 20UI/kg :</a:t>
            </a:r>
          </a:p>
          <a:p>
            <a:pPr algn="ctr"/>
            <a:endParaRPr lang="en-US" sz="2200" dirty="0"/>
          </a:p>
          <a:p>
            <a:pPr marL="285750" indent="-285750" algn="ctr">
              <a:buFontTx/>
              <a:buChar char="-"/>
            </a:pPr>
            <a:r>
              <a:rPr lang="en-US" sz="2400" b="1" dirty="0">
                <a:effectLst>
                  <a:outerShdw blurRad="38100" dist="38100" dir="2700000" algn="tl">
                    <a:srgbClr val="000000">
                      <a:alpha val="43137"/>
                    </a:srgbClr>
                  </a:outerShdw>
                </a:effectLst>
              </a:rPr>
              <a:t>NAUSEA (7%)</a:t>
            </a:r>
          </a:p>
          <a:p>
            <a:pPr marL="285750" indent="-285750" algn="ctr">
              <a:buFontTx/>
              <a:buChar char="-"/>
            </a:pPr>
            <a:r>
              <a:rPr lang="en-US" sz="2400" b="1" dirty="0">
                <a:effectLst>
                  <a:outerShdw blurRad="38100" dist="38100" dir="2700000" algn="tl">
                    <a:srgbClr val="000000">
                      <a:alpha val="43137"/>
                    </a:srgbClr>
                  </a:outerShdw>
                </a:effectLst>
              </a:rPr>
              <a:t>HEADACHE (7%)</a:t>
            </a:r>
          </a:p>
          <a:p>
            <a:pPr marL="285750" indent="-285750" algn="ctr">
              <a:buFontTx/>
              <a:buChar char="-"/>
            </a:pPr>
            <a:r>
              <a:rPr lang="en-US" sz="2400" b="1" dirty="0">
                <a:effectLst>
                  <a:outerShdw blurRad="38100" dist="38100" dir="2700000" algn="tl">
                    <a:srgbClr val="000000">
                      <a:alpha val="43137"/>
                    </a:srgbClr>
                  </a:outerShdw>
                </a:effectLst>
              </a:rPr>
              <a:t>ABDOMINAL PAIN (7%)</a:t>
            </a:r>
          </a:p>
          <a:p>
            <a:pPr marL="285750" indent="-285750" algn="ctr">
              <a:buFontTx/>
              <a:buChar char="-"/>
            </a:pPr>
            <a:r>
              <a:rPr lang="en-US" sz="2400" b="1" dirty="0">
                <a:effectLst>
                  <a:outerShdw blurRad="38100" dist="38100" dir="2700000" algn="tl">
                    <a:srgbClr val="000000">
                      <a:alpha val="43137"/>
                    </a:srgbClr>
                  </a:outerShdw>
                </a:effectLst>
              </a:rPr>
              <a:t>DYSGEUSIA (4.7%)</a:t>
            </a:r>
          </a:p>
          <a:p>
            <a:pPr marL="285750" indent="-285750" algn="ctr">
              <a:buFontTx/>
              <a:buChar char="-"/>
            </a:pPr>
            <a:r>
              <a:rPr lang="en-US" sz="2400" b="1" dirty="0">
                <a:effectLst>
                  <a:outerShdw blurRad="38100" dist="38100" dir="2700000" algn="tl">
                    <a:srgbClr val="000000">
                      <a:alpha val="43137"/>
                    </a:srgbClr>
                  </a:outerShdw>
                </a:effectLst>
              </a:rPr>
              <a:t>VOMITING (2.3%)</a:t>
            </a:r>
          </a:p>
          <a:p>
            <a:pPr algn="ctr"/>
            <a:r>
              <a:rPr lang="en-US" sz="2200" dirty="0"/>
              <a:t> </a:t>
            </a:r>
          </a:p>
          <a:p>
            <a:pPr algn="ctr"/>
            <a:r>
              <a:rPr lang="en-US" sz="2200" dirty="0"/>
              <a:t>No AEs or Serious AEs (SEAs) leading to discontinuation occurred within 4 hours after study treatment.</a:t>
            </a:r>
          </a:p>
          <a:p>
            <a:pPr algn="ctr"/>
            <a:r>
              <a:rPr lang="en-US" sz="2200" dirty="0"/>
              <a:t>Subjects were tested at baseline and after 3 months for possible exposure to Parvovirus B19, hepatitis B, hepatitis C, and HIV-1 and HIV-2. No subject who underwent testing evidenced seroconversion or treatment-emergent positive polymerase chain reaction testing for these pathogens.</a:t>
            </a:r>
          </a:p>
          <a:p>
            <a:pPr algn="ctr"/>
            <a:endParaRPr lang="en-US" sz="2200" dirty="0"/>
          </a:p>
          <a:p>
            <a:pPr algn="ctr"/>
            <a:r>
              <a:rPr lang="en-US" sz="2200" dirty="0"/>
              <a:t>In </a:t>
            </a:r>
            <a:r>
              <a:rPr lang="en-US" sz="2200" b="1" dirty="0">
                <a:effectLst>
                  <a:outerShdw blurRad="38100" dist="38100" dir="2700000" algn="tl">
                    <a:srgbClr val="000000">
                      <a:alpha val="43137"/>
                    </a:srgbClr>
                  </a:outerShdw>
                </a:effectLst>
              </a:rPr>
              <a:t>I.M.P.A.C.T.2</a:t>
            </a:r>
            <a:r>
              <a:rPr lang="en-US" sz="2200" dirty="0"/>
              <a:t> AEs possibly related to treatment were reported in 8/57 (14%) patients. One patient discontinued the treatment due to an infusion-related reaction. </a:t>
            </a:r>
          </a:p>
        </p:txBody>
      </p:sp>
    </p:spTree>
    <p:extLst>
      <p:ext uri="{BB962C8B-B14F-4D97-AF65-F5344CB8AC3E}">
        <p14:creationId xmlns:p14="http://schemas.microsoft.com/office/powerpoint/2010/main" val="98908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wipe(down)">
                                      <p:cBhvr>
                                        <p:cTn id="14" dur="580">
                                          <p:stCondLst>
                                            <p:cond delay="0"/>
                                          </p:stCondLst>
                                        </p:cTn>
                                        <p:tgtEl>
                                          <p:spTgt spid="2">
                                            <p:txEl>
                                              <p:pRg st="2" end="2"/>
                                            </p:txEl>
                                          </p:spTgt>
                                        </p:tgtEl>
                                      </p:cBhvr>
                                    </p:animEffect>
                                    <p:anim calcmode="lin" valueType="num">
                                      <p:cBhvr>
                                        <p:cTn id="15"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xEl>
                                              <p:pRg st="2" end="2"/>
                                            </p:txEl>
                                          </p:spTgt>
                                        </p:tgtEl>
                                      </p:cBhvr>
                                      <p:to x="100000" y="60000"/>
                                    </p:animScale>
                                    <p:animScale>
                                      <p:cBhvr>
                                        <p:cTn id="21" dur="166" decel="50000">
                                          <p:stCondLst>
                                            <p:cond delay="676"/>
                                          </p:stCondLst>
                                        </p:cTn>
                                        <p:tgtEl>
                                          <p:spTgt spid="2">
                                            <p:txEl>
                                              <p:pRg st="2" end="2"/>
                                            </p:txEl>
                                          </p:spTgt>
                                        </p:tgtEl>
                                      </p:cBhvr>
                                      <p:to x="100000" y="100000"/>
                                    </p:animScale>
                                    <p:animScale>
                                      <p:cBhvr>
                                        <p:cTn id="22" dur="26">
                                          <p:stCondLst>
                                            <p:cond delay="1312"/>
                                          </p:stCondLst>
                                        </p:cTn>
                                        <p:tgtEl>
                                          <p:spTgt spid="2">
                                            <p:txEl>
                                              <p:pRg st="2" end="2"/>
                                            </p:txEl>
                                          </p:spTgt>
                                        </p:tgtEl>
                                      </p:cBhvr>
                                      <p:to x="100000" y="80000"/>
                                    </p:animScale>
                                    <p:animScale>
                                      <p:cBhvr>
                                        <p:cTn id="23" dur="166" decel="50000">
                                          <p:stCondLst>
                                            <p:cond delay="1338"/>
                                          </p:stCondLst>
                                        </p:cTn>
                                        <p:tgtEl>
                                          <p:spTgt spid="2">
                                            <p:txEl>
                                              <p:pRg st="2" end="2"/>
                                            </p:txEl>
                                          </p:spTgt>
                                        </p:tgtEl>
                                      </p:cBhvr>
                                      <p:to x="100000" y="100000"/>
                                    </p:animScale>
                                    <p:animScale>
                                      <p:cBhvr>
                                        <p:cTn id="24" dur="26">
                                          <p:stCondLst>
                                            <p:cond delay="1642"/>
                                          </p:stCondLst>
                                        </p:cTn>
                                        <p:tgtEl>
                                          <p:spTgt spid="2">
                                            <p:txEl>
                                              <p:pRg st="2" end="2"/>
                                            </p:txEl>
                                          </p:spTgt>
                                        </p:tgtEl>
                                      </p:cBhvr>
                                      <p:to x="100000" y="90000"/>
                                    </p:animScale>
                                    <p:animScale>
                                      <p:cBhvr>
                                        <p:cTn id="25" dur="166" decel="50000">
                                          <p:stCondLst>
                                            <p:cond delay="1668"/>
                                          </p:stCondLst>
                                        </p:cTn>
                                        <p:tgtEl>
                                          <p:spTgt spid="2">
                                            <p:txEl>
                                              <p:pRg st="2" end="2"/>
                                            </p:txEl>
                                          </p:spTgt>
                                        </p:tgtEl>
                                      </p:cBhvr>
                                      <p:to x="100000" y="100000"/>
                                    </p:animScale>
                                    <p:animScale>
                                      <p:cBhvr>
                                        <p:cTn id="26" dur="26">
                                          <p:stCondLst>
                                            <p:cond delay="1808"/>
                                          </p:stCondLst>
                                        </p:cTn>
                                        <p:tgtEl>
                                          <p:spTgt spid="2">
                                            <p:txEl>
                                              <p:pRg st="2" end="2"/>
                                            </p:txEl>
                                          </p:spTgt>
                                        </p:tgtEl>
                                      </p:cBhvr>
                                      <p:to x="100000" y="95000"/>
                                    </p:animScale>
                                    <p:animScale>
                                      <p:cBhvr>
                                        <p:cTn id="27" dur="166" decel="50000">
                                          <p:stCondLst>
                                            <p:cond delay="1834"/>
                                          </p:stCondLst>
                                        </p:cTn>
                                        <p:tgtEl>
                                          <p:spTgt spid="2">
                                            <p:txEl>
                                              <p:pRg st="2" end="2"/>
                                            </p:txEl>
                                          </p:spTgt>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wipe(down)">
                                      <p:cBhvr>
                                        <p:cTn id="30" dur="580">
                                          <p:stCondLst>
                                            <p:cond delay="0"/>
                                          </p:stCondLst>
                                        </p:cTn>
                                        <p:tgtEl>
                                          <p:spTgt spid="2">
                                            <p:txEl>
                                              <p:pRg st="3" end="3"/>
                                            </p:txEl>
                                          </p:spTgt>
                                        </p:tgtEl>
                                      </p:cBhvr>
                                    </p:animEffect>
                                    <p:anim calcmode="lin" valueType="num">
                                      <p:cBhvr>
                                        <p:cTn id="31"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xEl>
                                              <p:pRg st="3" end="3"/>
                                            </p:txEl>
                                          </p:spTgt>
                                        </p:tgtEl>
                                      </p:cBhvr>
                                      <p:to x="100000" y="60000"/>
                                    </p:animScale>
                                    <p:animScale>
                                      <p:cBhvr>
                                        <p:cTn id="37" dur="166" decel="50000">
                                          <p:stCondLst>
                                            <p:cond delay="676"/>
                                          </p:stCondLst>
                                        </p:cTn>
                                        <p:tgtEl>
                                          <p:spTgt spid="2">
                                            <p:txEl>
                                              <p:pRg st="3" end="3"/>
                                            </p:txEl>
                                          </p:spTgt>
                                        </p:tgtEl>
                                      </p:cBhvr>
                                      <p:to x="100000" y="100000"/>
                                    </p:animScale>
                                    <p:animScale>
                                      <p:cBhvr>
                                        <p:cTn id="38" dur="26">
                                          <p:stCondLst>
                                            <p:cond delay="1312"/>
                                          </p:stCondLst>
                                        </p:cTn>
                                        <p:tgtEl>
                                          <p:spTgt spid="2">
                                            <p:txEl>
                                              <p:pRg st="3" end="3"/>
                                            </p:txEl>
                                          </p:spTgt>
                                        </p:tgtEl>
                                      </p:cBhvr>
                                      <p:to x="100000" y="80000"/>
                                    </p:animScale>
                                    <p:animScale>
                                      <p:cBhvr>
                                        <p:cTn id="39" dur="166" decel="50000">
                                          <p:stCondLst>
                                            <p:cond delay="1338"/>
                                          </p:stCondLst>
                                        </p:cTn>
                                        <p:tgtEl>
                                          <p:spTgt spid="2">
                                            <p:txEl>
                                              <p:pRg st="3" end="3"/>
                                            </p:txEl>
                                          </p:spTgt>
                                        </p:tgtEl>
                                      </p:cBhvr>
                                      <p:to x="100000" y="100000"/>
                                    </p:animScale>
                                    <p:animScale>
                                      <p:cBhvr>
                                        <p:cTn id="40" dur="26">
                                          <p:stCondLst>
                                            <p:cond delay="1642"/>
                                          </p:stCondLst>
                                        </p:cTn>
                                        <p:tgtEl>
                                          <p:spTgt spid="2">
                                            <p:txEl>
                                              <p:pRg st="3" end="3"/>
                                            </p:txEl>
                                          </p:spTgt>
                                        </p:tgtEl>
                                      </p:cBhvr>
                                      <p:to x="100000" y="90000"/>
                                    </p:animScale>
                                    <p:animScale>
                                      <p:cBhvr>
                                        <p:cTn id="41" dur="166" decel="50000">
                                          <p:stCondLst>
                                            <p:cond delay="1668"/>
                                          </p:stCondLst>
                                        </p:cTn>
                                        <p:tgtEl>
                                          <p:spTgt spid="2">
                                            <p:txEl>
                                              <p:pRg st="3" end="3"/>
                                            </p:txEl>
                                          </p:spTgt>
                                        </p:tgtEl>
                                      </p:cBhvr>
                                      <p:to x="100000" y="100000"/>
                                    </p:animScale>
                                    <p:animScale>
                                      <p:cBhvr>
                                        <p:cTn id="42" dur="26">
                                          <p:stCondLst>
                                            <p:cond delay="1808"/>
                                          </p:stCondLst>
                                        </p:cTn>
                                        <p:tgtEl>
                                          <p:spTgt spid="2">
                                            <p:txEl>
                                              <p:pRg st="3" end="3"/>
                                            </p:txEl>
                                          </p:spTgt>
                                        </p:tgtEl>
                                      </p:cBhvr>
                                      <p:to x="100000" y="95000"/>
                                    </p:animScale>
                                    <p:animScale>
                                      <p:cBhvr>
                                        <p:cTn id="43" dur="166" decel="50000">
                                          <p:stCondLst>
                                            <p:cond delay="1834"/>
                                          </p:stCondLst>
                                        </p:cTn>
                                        <p:tgtEl>
                                          <p:spTgt spid="2">
                                            <p:txEl>
                                              <p:pRg st="3" end="3"/>
                                            </p:txEl>
                                          </p:spTgt>
                                        </p:tgtEl>
                                      </p:cBhvr>
                                      <p:to x="100000" y="100000"/>
                                    </p:animScale>
                                  </p:childTnLst>
                                </p:cTn>
                              </p:par>
                              <p:par>
                                <p:cTn id="44" presetID="26" presetClass="entr" presetSubtype="0" fill="hold" nodeType="withEffect">
                                  <p:stCondLst>
                                    <p:cond delay="0"/>
                                  </p:stCondLst>
                                  <p:childTnLst>
                                    <p:set>
                                      <p:cBhvr>
                                        <p:cTn id="45" dur="1" fill="hold">
                                          <p:stCondLst>
                                            <p:cond delay="0"/>
                                          </p:stCondLst>
                                        </p:cTn>
                                        <p:tgtEl>
                                          <p:spTgt spid="2">
                                            <p:txEl>
                                              <p:pRg st="4" end="4"/>
                                            </p:txEl>
                                          </p:spTgt>
                                        </p:tgtEl>
                                        <p:attrNameLst>
                                          <p:attrName>style.visibility</p:attrName>
                                        </p:attrNameLst>
                                      </p:cBhvr>
                                      <p:to>
                                        <p:strVal val="visible"/>
                                      </p:to>
                                    </p:set>
                                    <p:animEffect transition="in" filter="wipe(down)">
                                      <p:cBhvr>
                                        <p:cTn id="46" dur="580">
                                          <p:stCondLst>
                                            <p:cond delay="0"/>
                                          </p:stCondLst>
                                        </p:cTn>
                                        <p:tgtEl>
                                          <p:spTgt spid="2">
                                            <p:txEl>
                                              <p:pRg st="4" end="4"/>
                                            </p:txEl>
                                          </p:spTgt>
                                        </p:tgtEl>
                                      </p:cBhvr>
                                    </p:animEffect>
                                    <p:anim calcmode="lin" valueType="num">
                                      <p:cBhvr>
                                        <p:cTn id="47"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2">
                                            <p:txEl>
                                              <p:pRg st="4" end="4"/>
                                            </p:txEl>
                                          </p:spTgt>
                                        </p:tgtEl>
                                      </p:cBhvr>
                                      <p:to x="100000" y="60000"/>
                                    </p:animScale>
                                    <p:animScale>
                                      <p:cBhvr>
                                        <p:cTn id="53" dur="166" decel="50000">
                                          <p:stCondLst>
                                            <p:cond delay="676"/>
                                          </p:stCondLst>
                                        </p:cTn>
                                        <p:tgtEl>
                                          <p:spTgt spid="2">
                                            <p:txEl>
                                              <p:pRg st="4" end="4"/>
                                            </p:txEl>
                                          </p:spTgt>
                                        </p:tgtEl>
                                      </p:cBhvr>
                                      <p:to x="100000" y="100000"/>
                                    </p:animScale>
                                    <p:animScale>
                                      <p:cBhvr>
                                        <p:cTn id="54" dur="26">
                                          <p:stCondLst>
                                            <p:cond delay="1312"/>
                                          </p:stCondLst>
                                        </p:cTn>
                                        <p:tgtEl>
                                          <p:spTgt spid="2">
                                            <p:txEl>
                                              <p:pRg st="4" end="4"/>
                                            </p:txEl>
                                          </p:spTgt>
                                        </p:tgtEl>
                                      </p:cBhvr>
                                      <p:to x="100000" y="80000"/>
                                    </p:animScale>
                                    <p:animScale>
                                      <p:cBhvr>
                                        <p:cTn id="55" dur="166" decel="50000">
                                          <p:stCondLst>
                                            <p:cond delay="1338"/>
                                          </p:stCondLst>
                                        </p:cTn>
                                        <p:tgtEl>
                                          <p:spTgt spid="2">
                                            <p:txEl>
                                              <p:pRg st="4" end="4"/>
                                            </p:txEl>
                                          </p:spTgt>
                                        </p:tgtEl>
                                      </p:cBhvr>
                                      <p:to x="100000" y="100000"/>
                                    </p:animScale>
                                    <p:animScale>
                                      <p:cBhvr>
                                        <p:cTn id="56" dur="26">
                                          <p:stCondLst>
                                            <p:cond delay="1642"/>
                                          </p:stCondLst>
                                        </p:cTn>
                                        <p:tgtEl>
                                          <p:spTgt spid="2">
                                            <p:txEl>
                                              <p:pRg st="4" end="4"/>
                                            </p:txEl>
                                          </p:spTgt>
                                        </p:tgtEl>
                                      </p:cBhvr>
                                      <p:to x="100000" y="90000"/>
                                    </p:animScale>
                                    <p:animScale>
                                      <p:cBhvr>
                                        <p:cTn id="57" dur="166" decel="50000">
                                          <p:stCondLst>
                                            <p:cond delay="1668"/>
                                          </p:stCondLst>
                                        </p:cTn>
                                        <p:tgtEl>
                                          <p:spTgt spid="2">
                                            <p:txEl>
                                              <p:pRg st="4" end="4"/>
                                            </p:txEl>
                                          </p:spTgt>
                                        </p:tgtEl>
                                      </p:cBhvr>
                                      <p:to x="100000" y="100000"/>
                                    </p:animScale>
                                    <p:animScale>
                                      <p:cBhvr>
                                        <p:cTn id="58" dur="26">
                                          <p:stCondLst>
                                            <p:cond delay="1808"/>
                                          </p:stCondLst>
                                        </p:cTn>
                                        <p:tgtEl>
                                          <p:spTgt spid="2">
                                            <p:txEl>
                                              <p:pRg st="4" end="4"/>
                                            </p:txEl>
                                          </p:spTgt>
                                        </p:tgtEl>
                                      </p:cBhvr>
                                      <p:to x="100000" y="95000"/>
                                    </p:animScale>
                                    <p:animScale>
                                      <p:cBhvr>
                                        <p:cTn id="59" dur="166" decel="50000">
                                          <p:stCondLst>
                                            <p:cond delay="1834"/>
                                          </p:stCondLst>
                                        </p:cTn>
                                        <p:tgtEl>
                                          <p:spTgt spid="2">
                                            <p:txEl>
                                              <p:pRg st="4" end="4"/>
                                            </p:txEl>
                                          </p:spTgt>
                                        </p:tgtEl>
                                      </p:cBhvr>
                                      <p:to x="100000" y="100000"/>
                                    </p:animScale>
                                  </p:childTnLst>
                                </p:cTn>
                              </p:par>
                              <p:par>
                                <p:cTn id="60" presetID="26" presetClass="entr" presetSubtype="0" fill="hold" nodeType="withEffect">
                                  <p:stCondLst>
                                    <p:cond delay="0"/>
                                  </p:stCondLst>
                                  <p:childTnLst>
                                    <p:set>
                                      <p:cBhvr>
                                        <p:cTn id="61" dur="1" fill="hold">
                                          <p:stCondLst>
                                            <p:cond delay="0"/>
                                          </p:stCondLst>
                                        </p:cTn>
                                        <p:tgtEl>
                                          <p:spTgt spid="2">
                                            <p:txEl>
                                              <p:pRg st="5" end="5"/>
                                            </p:txEl>
                                          </p:spTgt>
                                        </p:tgtEl>
                                        <p:attrNameLst>
                                          <p:attrName>style.visibility</p:attrName>
                                        </p:attrNameLst>
                                      </p:cBhvr>
                                      <p:to>
                                        <p:strVal val="visible"/>
                                      </p:to>
                                    </p:set>
                                    <p:animEffect transition="in" filter="wipe(down)">
                                      <p:cBhvr>
                                        <p:cTn id="62" dur="580">
                                          <p:stCondLst>
                                            <p:cond delay="0"/>
                                          </p:stCondLst>
                                        </p:cTn>
                                        <p:tgtEl>
                                          <p:spTgt spid="2">
                                            <p:txEl>
                                              <p:pRg st="5" end="5"/>
                                            </p:txEl>
                                          </p:spTgt>
                                        </p:tgtEl>
                                      </p:cBhvr>
                                    </p:animEffect>
                                    <p:anim calcmode="lin" valueType="num">
                                      <p:cBhvr>
                                        <p:cTn id="63" dur="1822" tmFilter="0,0; 0.14,0.36; 0.43,0.73; 0.71,0.91; 1.0,1.0">
                                          <p:stCondLst>
                                            <p:cond delay="0"/>
                                          </p:stCondLst>
                                        </p:cTn>
                                        <p:tgtEl>
                                          <p:spTgt spid="2">
                                            <p:txEl>
                                              <p:pRg st="5" end="5"/>
                                            </p:txEl>
                                          </p:spTgt>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2">
                                            <p:txEl>
                                              <p:pRg st="5" end="5"/>
                                            </p:txEl>
                                          </p:spTgt>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2">
                                            <p:txEl>
                                              <p:pRg st="5" end="5"/>
                                            </p:txEl>
                                          </p:spTgt>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2">
                                            <p:txEl>
                                              <p:pRg st="5" end="5"/>
                                            </p:txEl>
                                          </p:spTgt>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2">
                                            <p:txEl>
                                              <p:pRg st="5" end="5"/>
                                            </p:txEl>
                                          </p:spTgt>
                                        </p:tgtEl>
                                        <p:attrNameLst>
                                          <p:attrName>ppt_y</p:attrName>
                                        </p:attrNameLst>
                                      </p:cBhvr>
                                      <p:tavLst>
                                        <p:tav tm="0" fmla="#ppt_y-sin(pi*$)/81">
                                          <p:val>
                                            <p:fltVal val="0"/>
                                          </p:val>
                                        </p:tav>
                                        <p:tav tm="100000">
                                          <p:val>
                                            <p:fltVal val="1"/>
                                          </p:val>
                                        </p:tav>
                                      </p:tavLst>
                                    </p:anim>
                                    <p:animScale>
                                      <p:cBhvr>
                                        <p:cTn id="68" dur="26">
                                          <p:stCondLst>
                                            <p:cond delay="650"/>
                                          </p:stCondLst>
                                        </p:cTn>
                                        <p:tgtEl>
                                          <p:spTgt spid="2">
                                            <p:txEl>
                                              <p:pRg st="5" end="5"/>
                                            </p:txEl>
                                          </p:spTgt>
                                        </p:tgtEl>
                                      </p:cBhvr>
                                      <p:to x="100000" y="60000"/>
                                    </p:animScale>
                                    <p:animScale>
                                      <p:cBhvr>
                                        <p:cTn id="69" dur="166" decel="50000">
                                          <p:stCondLst>
                                            <p:cond delay="676"/>
                                          </p:stCondLst>
                                        </p:cTn>
                                        <p:tgtEl>
                                          <p:spTgt spid="2">
                                            <p:txEl>
                                              <p:pRg st="5" end="5"/>
                                            </p:txEl>
                                          </p:spTgt>
                                        </p:tgtEl>
                                      </p:cBhvr>
                                      <p:to x="100000" y="100000"/>
                                    </p:animScale>
                                    <p:animScale>
                                      <p:cBhvr>
                                        <p:cTn id="70" dur="26">
                                          <p:stCondLst>
                                            <p:cond delay="1312"/>
                                          </p:stCondLst>
                                        </p:cTn>
                                        <p:tgtEl>
                                          <p:spTgt spid="2">
                                            <p:txEl>
                                              <p:pRg st="5" end="5"/>
                                            </p:txEl>
                                          </p:spTgt>
                                        </p:tgtEl>
                                      </p:cBhvr>
                                      <p:to x="100000" y="80000"/>
                                    </p:animScale>
                                    <p:animScale>
                                      <p:cBhvr>
                                        <p:cTn id="71" dur="166" decel="50000">
                                          <p:stCondLst>
                                            <p:cond delay="1338"/>
                                          </p:stCondLst>
                                        </p:cTn>
                                        <p:tgtEl>
                                          <p:spTgt spid="2">
                                            <p:txEl>
                                              <p:pRg st="5" end="5"/>
                                            </p:txEl>
                                          </p:spTgt>
                                        </p:tgtEl>
                                      </p:cBhvr>
                                      <p:to x="100000" y="100000"/>
                                    </p:animScale>
                                    <p:animScale>
                                      <p:cBhvr>
                                        <p:cTn id="72" dur="26">
                                          <p:stCondLst>
                                            <p:cond delay="1642"/>
                                          </p:stCondLst>
                                        </p:cTn>
                                        <p:tgtEl>
                                          <p:spTgt spid="2">
                                            <p:txEl>
                                              <p:pRg st="5" end="5"/>
                                            </p:txEl>
                                          </p:spTgt>
                                        </p:tgtEl>
                                      </p:cBhvr>
                                      <p:to x="100000" y="90000"/>
                                    </p:animScale>
                                    <p:animScale>
                                      <p:cBhvr>
                                        <p:cTn id="73" dur="166" decel="50000">
                                          <p:stCondLst>
                                            <p:cond delay="1668"/>
                                          </p:stCondLst>
                                        </p:cTn>
                                        <p:tgtEl>
                                          <p:spTgt spid="2">
                                            <p:txEl>
                                              <p:pRg st="5" end="5"/>
                                            </p:txEl>
                                          </p:spTgt>
                                        </p:tgtEl>
                                      </p:cBhvr>
                                      <p:to x="100000" y="100000"/>
                                    </p:animScale>
                                    <p:animScale>
                                      <p:cBhvr>
                                        <p:cTn id="74" dur="26">
                                          <p:stCondLst>
                                            <p:cond delay="1808"/>
                                          </p:stCondLst>
                                        </p:cTn>
                                        <p:tgtEl>
                                          <p:spTgt spid="2">
                                            <p:txEl>
                                              <p:pRg st="5" end="5"/>
                                            </p:txEl>
                                          </p:spTgt>
                                        </p:tgtEl>
                                      </p:cBhvr>
                                      <p:to x="100000" y="95000"/>
                                    </p:animScale>
                                    <p:animScale>
                                      <p:cBhvr>
                                        <p:cTn id="75" dur="166" decel="50000">
                                          <p:stCondLst>
                                            <p:cond delay="1834"/>
                                          </p:stCondLst>
                                        </p:cTn>
                                        <p:tgtEl>
                                          <p:spTgt spid="2">
                                            <p:txEl>
                                              <p:pRg st="5" end="5"/>
                                            </p:txEl>
                                          </p:spTgt>
                                        </p:tgtEl>
                                      </p:cBhvr>
                                      <p:to x="100000" y="100000"/>
                                    </p:animScale>
                                  </p:childTnLst>
                                </p:cTn>
                              </p:par>
                              <p:par>
                                <p:cTn id="76" presetID="26" presetClass="entr" presetSubtype="0" fill="hold" nodeType="withEffect">
                                  <p:stCondLst>
                                    <p:cond delay="0"/>
                                  </p:stCondLst>
                                  <p:childTnLst>
                                    <p:set>
                                      <p:cBhvr>
                                        <p:cTn id="77" dur="1" fill="hold">
                                          <p:stCondLst>
                                            <p:cond delay="0"/>
                                          </p:stCondLst>
                                        </p:cTn>
                                        <p:tgtEl>
                                          <p:spTgt spid="2">
                                            <p:txEl>
                                              <p:pRg st="6" end="6"/>
                                            </p:txEl>
                                          </p:spTgt>
                                        </p:tgtEl>
                                        <p:attrNameLst>
                                          <p:attrName>style.visibility</p:attrName>
                                        </p:attrNameLst>
                                      </p:cBhvr>
                                      <p:to>
                                        <p:strVal val="visible"/>
                                      </p:to>
                                    </p:set>
                                    <p:animEffect transition="in" filter="wipe(down)">
                                      <p:cBhvr>
                                        <p:cTn id="78" dur="580">
                                          <p:stCondLst>
                                            <p:cond delay="0"/>
                                          </p:stCondLst>
                                        </p:cTn>
                                        <p:tgtEl>
                                          <p:spTgt spid="2">
                                            <p:txEl>
                                              <p:pRg st="6" end="6"/>
                                            </p:txEl>
                                          </p:spTgt>
                                        </p:tgtEl>
                                      </p:cBhvr>
                                    </p:animEffect>
                                    <p:anim calcmode="lin" valueType="num">
                                      <p:cBhvr>
                                        <p:cTn id="79"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84" dur="26">
                                          <p:stCondLst>
                                            <p:cond delay="650"/>
                                          </p:stCondLst>
                                        </p:cTn>
                                        <p:tgtEl>
                                          <p:spTgt spid="2">
                                            <p:txEl>
                                              <p:pRg st="6" end="6"/>
                                            </p:txEl>
                                          </p:spTgt>
                                        </p:tgtEl>
                                      </p:cBhvr>
                                      <p:to x="100000" y="60000"/>
                                    </p:animScale>
                                    <p:animScale>
                                      <p:cBhvr>
                                        <p:cTn id="85" dur="166" decel="50000">
                                          <p:stCondLst>
                                            <p:cond delay="676"/>
                                          </p:stCondLst>
                                        </p:cTn>
                                        <p:tgtEl>
                                          <p:spTgt spid="2">
                                            <p:txEl>
                                              <p:pRg st="6" end="6"/>
                                            </p:txEl>
                                          </p:spTgt>
                                        </p:tgtEl>
                                      </p:cBhvr>
                                      <p:to x="100000" y="100000"/>
                                    </p:animScale>
                                    <p:animScale>
                                      <p:cBhvr>
                                        <p:cTn id="86" dur="26">
                                          <p:stCondLst>
                                            <p:cond delay="1312"/>
                                          </p:stCondLst>
                                        </p:cTn>
                                        <p:tgtEl>
                                          <p:spTgt spid="2">
                                            <p:txEl>
                                              <p:pRg st="6" end="6"/>
                                            </p:txEl>
                                          </p:spTgt>
                                        </p:tgtEl>
                                      </p:cBhvr>
                                      <p:to x="100000" y="80000"/>
                                    </p:animScale>
                                    <p:animScale>
                                      <p:cBhvr>
                                        <p:cTn id="87" dur="166" decel="50000">
                                          <p:stCondLst>
                                            <p:cond delay="1338"/>
                                          </p:stCondLst>
                                        </p:cTn>
                                        <p:tgtEl>
                                          <p:spTgt spid="2">
                                            <p:txEl>
                                              <p:pRg st="6" end="6"/>
                                            </p:txEl>
                                          </p:spTgt>
                                        </p:tgtEl>
                                      </p:cBhvr>
                                      <p:to x="100000" y="100000"/>
                                    </p:animScale>
                                    <p:animScale>
                                      <p:cBhvr>
                                        <p:cTn id="88" dur="26">
                                          <p:stCondLst>
                                            <p:cond delay="1642"/>
                                          </p:stCondLst>
                                        </p:cTn>
                                        <p:tgtEl>
                                          <p:spTgt spid="2">
                                            <p:txEl>
                                              <p:pRg st="6" end="6"/>
                                            </p:txEl>
                                          </p:spTgt>
                                        </p:tgtEl>
                                      </p:cBhvr>
                                      <p:to x="100000" y="90000"/>
                                    </p:animScale>
                                    <p:animScale>
                                      <p:cBhvr>
                                        <p:cTn id="89" dur="166" decel="50000">
                                          <p:stCondLst>
                                            <p:cond delay="1668"/>
                                          </p:stCondLst>
                                        </p:cTn>
                                        <p:tgtEl>
                                          <p:spTgt spid="2">
                                            <p:txEl>
                                              <p:pRg st="6" end="6"/>
                                            </p:txEl>
                                          </p:spTgt>
                                        </p:tgtEl>
                                      </p:cBhvr>
                                      <p:to x="100000" y="100000"/>
                                    </p:animScale>
                                    <p:animScale>
                                      <p:cBhvr>
                                        <p:cTn id="90" dur="26">
                                          <p:stCondLst>
                                            <p:cond delay="1808"/>
                                          </p:stCondLst>
                                        </p:cTn>
                                        <p:tgtEl>
                                          <p:spTgt spid="2">
                                            <p:txEl>
                                              <p:pRg st="6" end="6"/>
                                            </p:txEl>
                                          </p:spTgt>
                                        </p:tgtEl>
                                      </p:cBhvr>
                                      <p:to x="100000" y="95000"/>
                                    </p:animScale>
                                    <p:animScale>
                                      <p:cBhvr>
                                        <p:cTn id="91" dur="166" decel="50000">
                                          <p:stCondLst>
                                            <p:cond delay="1834"/>
                                          </p:stCondLst>
                                        </p:cTn>
                                        <p:tgtEl>
                                          <p:spTgt spid="2">
                                            <p:txEl>
                                              <p:pRg st="6" end="6"/>
                                            </p:txEl>
                                          </p:spTgt>
                                        </p:tgtEl>
                                      </p:cBhvr>
                                      <p:to x="100000" y="100000"/>
                                    </p:animScale>
                                  </p:childTnLst>
                                </p:cTn>
                              </p:par>
                              <p:par>
                                <p:cTn id="92" presetID="26" presetClass="entr" presetSubtype="0" fill="hold" nodeType="withEffect">
                                  <p:stCondLst>
                                    <p:cond delay="0"/>
                                  </p:stCondLst>
                                  <p:childTnLst>
                                    <p:set>
                                      <p:cBhvr>
                                        <p:cTn id="93" dur="1" fill="hold">
                                          <p:stCondLst>
                                            <p:cond delay="0"/>
                                          </p:stCondLst>
                                        </p:cTn>
                                        <p:tgtEl>
                                          <p:spTgt spid="2">
                                            <p:txEl>
                                              <p:pRg st="7" end="7"/>
                                            </p:txEl>
                                          </p:spTgt>
                                        </p:tgtEl>
                                        <p:attrNameLst>
                                          <p:attrName>style.visibility</p:attrName>
                                        </p:attrNameLst>
                                      </p:cBhvr>
                                      <p:to>
                                        <p:strVal val="visible"/>
                                      </p:to>
                                    </p:set>
                                    <p:animEffect transition="in" filter="wipe(down)">
                                      <p:cBhvr>
                                        <p:cTn id="94" dur="580">
                                          <p:stCondLst>
                                            <p:cond delay="0"/>
                                          </p:stCondLst>
                                        </p:cTn>
                                        <p:tgtEl>
                                          <p:spTgt spid="2">
                                            <p:txEl>
                                              <p:pRg st="7" end="7"/>
                                            </p:txEl>
                                          </p:spTgt>
                                        </p:tgtEl>
                                      </p:cBhvr>
                                    </p:animEffect>
                                    <p:anim calcmode="lin" valueType="num">
                                      <p:cBhvr>
                                        <p:cTn id="95" dur="1822" tmFilter="0,0; 0.14,0.36; 0.43,0.73; 0.71,0.91; 1.0,1.0">
                                          <p:stCondLst>
                                            <p:cond delay="0"/>
                                          </p:stCondLst>
                                        </p:cTn>
                                        <p:tgtEl>
                                          <p:spTgt spid="2">
                                            <p:txEl>
                                              <p:pRg st="7" end="7"/>
                                            </p:txEl>
                                          </p:spTgt>
                                        </p:tgtEl>
                                        <p:attrNameLst>
                                          <p:attrName>ppt_x</p:attrName>
                                        </p:attrNameLst>
                                      </p:cBhvr>
                                      <p:tavLst>
                                        <p:tav tm="0">
                                          <p:val>
                                            <p:strVal val="#ppt_x-0.25"/>
                                          </p:val>
                                        </p:tav>
                                        <p:tav tm="100000">
                                          <p:val>
                                            <p:strVal val="#ppt_x"/>
                                          </p:val>
                                        </p:tav>
                                      </p:tavLst>
                                    </p:anim>
                                    <p:anim calcmode="lin" valueType="num">
                                      <p:cBhvr>
                                        <p:cTn id="96" dur="664" tmFilter="0.0,0.0; 0.25,0.07; 0.50,0.2; 0.75,0.467; 1.0,1.0">
                                          <p:stCondLst>
                                            <p:cond delay="0"/>
                                          </p:stCondLst>
                                        </p:cTn>
                                        <p:tgtEl>
                                          <p:spTgt spid="2">
                                            <p:txEl>
                                              <p:pRg st="7" end="7"/>
                                            </p:txEl>
                                          </p:spTgt>
                                        </p:tgtEl>
                                        <p:attrNameLst>
                                          <p:attrName>ppt_y</p:attrName>
                                        </p:attrNameLst>
                                      </p:cBhvr>
                                      <p:tavLst>
                                        <p:tav tm="0" fmla="#ppt_y-sin(pi*$)/3">
                                          <p:val>
                                            <p:fltVal val="0.5"/>
                                          </p:val>
                                        </p:tav>
                                        <p:tav tm="100000">
                                          <p:val>
                                            <p:fltVal val="1"/>
                                          </p:val>
                                        </p:tav>
                                      </p:tavLst>
                                    </p:anim>
                                    <p:anim calcmode="lin" valueType="num">
                                      <p:cBhvr>
                                        <p:cTn id="97" dur="664" tmFilter="0, 0; 0.125,0.2665; 0.25,0.4; 0.375,0.465; 0.5,0.5;  0.625,0.535; 0.75,0.6; 0.875,0.7335; 1,1">
                                          <p:stCondLst>
                                            <p:cond delay="664"/>
                                          </p:stCondLst>
                                        </p:cTn>
                                        <p:tgtEl>
                                          <p:spTgt spid="2">
                                            <p:txEl>
                                              <p:pRg st="7" end="7"/>
                                            </p:txEl>
                                          </p:spTgt>
                                        </p:tgtEl>
                                        <p:attrNameLst>
                                          <p:attrName>ppt_y</p:attrName>
                                        </p:attrNameLst>
                                      </p:cBhvr>
                                      <p:tavLst>
                                        <p:tav tm="0" fmla="#ppt_y-sin(pi*$)/9">
                                          <p:val>
                                            <p:fltVal val="0"/>
                                          </p:val>
                                        </p:tav>
                                        <p:tav tm="100000">
                                          <p:val>
                                            <p:fltVal val="1"/>
                                          </p:val>
                                        </p:tav>
                                      </p:tavLst>
                                    </p:anim>
                                    <p:anim calcmode="lin" valueType="num">
                                      <p:cBhvr>
                                        <p:cTn id="98" dur="332" tmFilter="0, 0; 0.125,0.2665; 0.25,0.4; 0.375,0.465; 0.5,0.5;  0.625,0.535; 0.75,0.6; 0.875,0.7335; 1,1">
                                          <p:stCondLst>
                                            <p:cond delay="1324"/>
                                          </p:stCondLst>
                                        </p:cTn>
                                        <p:tgtEl>
                                          <p:spTgt spid="2">
                                            <p:txEl>
                                              <p:pRg st="7" end="7"/>
                                            </p:txEl>
                                          </p:spTgt>
                                        </p:tgtEl>
                                        <p:attrNameLst>
                                          <p:attrName>ppt_y</p:attrName>
                                        </p:attrNameLst>
                                      </p:cBhvr>
                                      <p:tavLst>
                                        <p:tav tm="0" fmla="#ppt_y-sin(pi*$)/27">
                                          <p:val>
                                            <p:fltVal val="0"/>
                                          </p:val>
                                        </p:tav>
                                        <p:tav tm="100000">
                                          <p:val>
                                            <p:fltVal val="1"/>
                                          </p:val>
                                        </p:tav>
                                      </p:tavLst>
                                    </p:anim>
                                    <p:anim calcmode="lin" valueType="num">
                                      <p:cBhvr>
                                        <p:cTn id="99" dur="164" tmFilter="0, 0; 0.125,0.2665; 0.25,0.4; 0.375,0.465; 0.5,0.5;  0.625,0.535; 0.75,0.6; 0.875,0.7335; 1,1">
                                          <p:stCondLst>
                                            <p:cond delay="1656"/>
                                          </p:stCondLst>
                                        </p:cTn>
                                        <p:tgtEl>
                                          <p:spTgt spid="2">
                                            <p:txEl>
                                              <p:pRg st="7" end="7"/>
                                            </p:txEl>
                                          </p:spTgt>
                                        </p:tgtEl>
                                        <p:attrNameLst>
                                          <p:attrName>ppt_y</p:attrName>
                                        </p:attrNameLst>
                                      </p:cBhvr>
                                      <p:tavLst>
                                        <p:tav tm="0" fmla="#ppt_y-sin(pi*$)/81">
                                          <p:val>
                                            <p:fltVal val="0"/>
                                          </p:val>
                                        </p:tav>
                                        <p:tav tm="100000">
                                          <p:val>
                                            <p:fltVal val="1"/>
                                          </p:val>
                                        </p:tav>
                                      </p:tavLst>
                                    </p:anim>
                                    <p:animScale>
                                      <p:cBhvr>
                                        <p:cTn id="100" dur="26">
                                          <p:stCondLst>
                                            <p:cond delay="650"/>
                                          </p:stCondLst>
                                        </p:cTn>
                                        <p:tgtEl>
                                          <p:spTgt spid="2">
                                            <p:txEl>
                                              <p:pRg st="7" end="7"/>
                                            </p:txEl>
                                          </p:spTgt>
                                        </p:tgtEl>
                                      </p:cBhvr>
                                      <p:to x="100000" y="60000"/>
                                    </p:animScale>
                                    <p:animScale>
                                      <p:cBhvr>
                                        <p:cTn id="101" dur="166" decel="50000">
                                          <p:stCondLst>
                                            <p:cond delay="676"/>
                                          </p:stCondLst>
                                        </p:cTn>
                                        <p:tgtEl>
                                          <p:spTgt spid="2">
                                            <p:txEl>
                                              <p:pRg st="7" end="7"/>
                                            </p:txEl>
                                          </p:spTgt>
                                        </p:tgtEl>
                                      </p:cBhvr>
                                      <p:to x="100000" y="100000"/>
                                    </p:animScale>
                                    <p:animScale>
                                      <p:cBhvr>
                                        <p:cTn id="102" dur="26">
                                          <p:stCondLst>
                                            <p:cond delay="1312"/>
                                          </p:stCondLst>
                                        </p:cTn>
                                        <p:tgtEl>
                                          <p:spTgt spid="2">
                                            <p:txEl>
                                              <p:pRg st="7" end="7"/>
                                            </p:txEl>
                                          </p:spTgt>
                                        </p:tgtEl>
                                      </p:cBhvr>
                                      <p:to x="100000" y="80000"/>
                                    </p:animScale>
                                    <p:animScale>
                                      <p:cBhvr>
                                        <p:cTn id="103" dur="166" decel="50000">
                                          <p:stCondLst>
                                            <p:cond delay="1338"/>
                                          </p:stCondLst>
                                        </p:cTn>
                                        <p:tgtEl>
                                          <p:spTgt spid="2">
                                            <p:txEl>
                                              <p:pRg st="7" end="7"/>
                                            </p:txEl>
                                          </p:spTgt>
                                        </p:tgtEl>
                                      </p:cBhvr>
                                      <p:to x="100000" y="100000"/>
                                    </p:animScale>
                                    <p:animScale>
                                      <p:cBhvr>
                                        <p:cTn id="104" dur="26">
                                          <p:stCondLst>
                                            <p:cond delay="1642"/>
                                          </p:stCondLst>
                                        </p:cTn>
                                        <p:tgtEl>
                                          <p:spTgt spid="2">
                                            <p:txEl>
                                              <p:pRg st="7" end="7"/>
                                            </p:txEl>
                                          </p:spTgt>
                                        </p:tgtEl>
                                      </p:cBhvr>
                                      <p:to x="100000" y="90000"/>
                                    </p:animScale>
                                    <p:animScale>
                                      <p:cBhvr>
                                        <p:cTn id="105" dur="166" decel="50000">
                                          <p:stCondLst>
                                            <p:cond delay="1668"/>
                                          </p:stCondLst>
                                        </p:cTn>
                                        <p:tgtEl>
                                          <p:spTgt spid="2">
                                            <p:txEl>
                                              <p:pRg st="7" end="7"/>
                                            </p:txEl>
                                          </p:spTgt>
                                        </p:tgtEl>
                                      </p:cBhvr>
                                      <p:to x="100000" y="100000"/>
                                    </p:animScale>
                                    <p:animScale>
                                      <p:cBhvr>
                                        <p:cTn id="106" dur="26">
                                          <p:stCondLst>
                                            <p:cond delay="1808"/>
                                          </p:stCondLst>
                                        </p:cTn>
                                        <p:tgtEl>
                                          <p:spTgt spid="2">
                                            <p:txEl>
                                              <p:pRg st="7" end="7"/>
                                            </p:txEl>
                                          </p:spTgt>
                                        </p:tgtEl>
                                      </p:cBhvr>
                                      <p:to x="100000" y="95000"/>
                                    </p:animScale>
                                    <p:animScale>
                                      <p:cBhvr>
                                        <p:cTn id="107" dur="166" decel="50000">
                                          <p:stCondLst>
                                            <p:cond delay="1834"/>
                                          </p:stCondLst>
                                        </p:cTn>
                                        <p:tgtEl>
                                          <p:spTgt spid="2">
                                            <p:txEl>
                                              <p:pRg st="7" end="7"/>
                                            </p:txEl>
                                          </p:spTgt>
                                        </p:tgtEl>
                                      </p:cBhvr>
                                      <p:to x="100000" y="100000"/>
                                    </p:animScale>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nodeType="clickEffect">
                                  <p:stCondLst>
                                    <p:cond delay="0"/>
                                  </p:stCondLst>
                                  <p:childTnLst>
                                    <p:set>
                                      <p:cBhvr>
                                        <p:cTn id="111" dur="1" fill="hold">
                                          <p:stCondLst>
                                            <p:cond delay="0"/>
                                          </p:stCondLst>
                                        </p:cTn>
                                        <p:tgtEl>
                                          <p:spTgt spid="2">
                                            <p:txEl>
                                              <p:pRg st="8" end="8"/>
                                            </p:txEl>
                                          </p:spTgt>
                                        </p:tgtEl>
                                        <p:attrNameLst>
                                          <p:attrName>style.visibility</p:attrName>
                                        </p:attrNameLst>
                                      </p:cBhvr>
                                      <p:to>
                                        <p:strVal val="visible"/>
                                      </p:to>
                                    </p:set>
                                    <p:anim calcmode="lin" valueType="num">
                                      <p:cBhvr additive="base">
                                        <p:cTn id="11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11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nodeType="clickEffect">
                                  <p:stCondLst>
                                    <p:cond delay="0"/>
                                  </p:stCondLst>
                                  <p:childTnLst>
                                    <p:set>
                                      <p:cBhvr>
                                        <p:cTn id="117" dur="1" fill="hold">
                                          <p:stCondLst>
                                            <p:cond delay="0"/>
                                          </p:stCondLst>
                                        </p:cTn>
                                        <p:tgtEl>
                                          <p:spTgt spid="2">
                                            <p:txEl>
                                              <p:pRg st="9" end="9"/>
                                            </p:txEl>
                                          </p:spTgt>
                                        </p:tgtEl>
                                        <p:attrNameLst>
                                          <p:attrName>style.visibility</p:attrName>
                                        </p:attrNameLst>
                                      </p:cBhvr>
                                      <p:to>
                                        <p:strVal val="visible"/>
                                      </p:to>
                                    </p:set>
                                    <p:anim calcmode="lin" valueType="num">
                                      <p:cBhvr additive="base">
                                        <p:cTn id="118"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119"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nodeType="clickEffect">
                                  <p:stCondLst>
                                    <p:cond delay="0"/>
                                  </p:stCondLst>
                                  <p:childTnLst>
                                    <p:set>
                                      <p:cBhvr>
                                        <p:cTn id="123" dur="1" fill="hold">
                                          <p:stCondLst>
                                            <p:cond delay="0"/>
                                          </p:stCondLst>
                                        </p:cTn>
                                        <p:tgtEl>
                                          <p:spTgt spid="2">
                                            <p:txEl>
                                              <p:pRg st="11" end="11"/>
                                            </p:txEl>
                                          </p:spTgt>
                                        </p:tgtEl>
                                        <p:attrNameLst>
                                          <p:attrName>style.visibility</p:attrName>
                                        </p:attrNameLst>
                                      </p:cBhvr>
                                      <p:to>
                                        <p:strVal val="visible"/>
                                      </p:to>
                                    </p:set>
                                    <p:anim calcmode="lin" valueType="num">
                                      <p:cBhvr additive="base">
                                        <p:cTn id="124"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125"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6987239" y="0"/>
            <a:ext cx="5204761" cy="822867"/>
          </a:xfrm>
          <a:prstGeom prst="rect">
            <a:avLst/>
          </a:prstGeom>
          <a:ln>
            <a:noFill/>
          </a:ln>
          <a:effectLst>
            <a:softEdge rad="112500"/>
          </a:effectLst>
        </p:spPr>
      </p:pic>
      <p:sp>
        <p:nvSpPr>
          <p:cNvPr id="2" name="CasellaDiTesto 1"/>
          <p:cNvSpPr txBox="1"/>
          <p:nvPr/>
        </p:nvSpPr>
        <p:spPr>
          <a:xfrm>
            <a:off x="108456" y="117693"/>
            <a:ext cx="11965557" cy="6740307"/>
          </a:xfrm>
          <a:prstGeom prst="rect">
            <a:avLst/>
          </a:prstGeom>
          <a:noFill/>
        </p:spPr>
        <p:txBody>
          <a:bodyPr wrap="square" rtlCol="0">
            <a:spAutoFit/>
          </a:bodyPr>
          <a:lstStyle/>
          <a:p>
            <a:r>
              <a:rPr lang="en-US" sz="2400" b="1" i="1" dirty="0">
                <a:effectLst>
                  <a:outerShdw blurRad="38100" dist="38100" dir="2700000" algn="tl">
                    <a:srgbClr val="000000">
                      <a:alpha val="43137"/>
                    </a:srgbClr>
                  </a:outerShdw>
                </a:effectLst>
              </a:rPr>
              <a:t>Since 1985 approximately 30,000 patients </a:t>
            </a:r>
          </a:p>
          <a:p>
            <a:r>
              <a:rPr lang="en-US" sz="2400" b="1" i="1" dirty="0">
                <a:effectLst>
                  <a:outerShdw blurRad="38100" dist="38100" dir="2700000" algn="tl">
                    <a:srgbClr val="000000">
                      <a:alpha val="43137"/>
                    </a:srgbClr>
                  </a:outerShdw>
                </a:effectLst>
              </a:rPr>
              <a:t>per year were treated with Berinert®.</a:t>
            </a:r>
          </a:p>
          <a:p>
            <a:endParaRPr lang="en-US" sz="2400" b="1" dirty="0">
              <a:effectLst>
                <a:outerShdw blurRad="38100" dist="38100" dir="2700000" algn="tl">
                  <a:srgbClr val="000000">
                    <a:alpha val="43137"/>
                  </a:srgbClr>
                </a:outerShdw>
              </a:effectLst>
            </a:endParaRPr>
          </a:p>
          <a:p>
            <a:pPr algn="ctr"/>
            <a:r>
              <a:rPr lang="en-US" dirty="0"/>
              <a:t>The most important identified and potential risks are: </a:t>
            </a:r>
          </a:p>
          <a:p>
            <a:pPr algn="ctr"/>
            <a:r>
              <a:rPr lang="en-US" b="1" dirty="0">
                <a:solidFill>
                  <a:schemeClr val="accent1"/>
                </a:solidFill>
              </a:rPr>
              <a:t>hypersensitivity reactions, thromboembolic events and the risk of transmission of infectious agents. </a:t>
            </a:r>
          </a:p>
          <a:p>
            <a:pPr algn="ctr"/>
            <a:r>
              <a:rPr lang="en-US" dirty="0"/>
              <a:t>Adverse reactions reported in Europe since 1979 in patients receiving Berinert® for treatment of HA include: </a:t>
            </a:r>
          </a:p>
          <a:p>
            <a:pPr algn="ctr"/>
            <a:r>
              <a:rPr lang="en-US" b="1" dirty="0">
                <a:solidFill>
                  <a:schemeClr val="accent1"/>
                </a:solidFill>
              </a:rPr>
              <a:t>hypersensitivity/anaphylactic reactions, injection-site pain, injection-site redness, chills, and fever</a:t>
            </a:r>
            <a:r>
              <a:rPr lang="en-US" dirty="0">
                <a:solidFill>
                  <a:schemeClr val="accent1"/>
                </a:solidFill>
              </a:rPr>
              <a:t>.</a:t>
            </a:r>
          </a:p>
          <a:p>
            <a:pPr marL="285750" indent="-285750">
              <a:buClr>
                <a:schemeClr val="tx1"/>
              </a:buClr>
              <a:buFont typeface="Wingdings" panose="05000000000000000000" pitchFamily="2" charset="2"/>
              <a:buChar char="v"/>
            </a:pPr>
            <a:endParaRPr lang="en-US" dirty="0"/>
          </a:p>
          <a:p>
            <a:pPr marL="285750" indent="-285750" algn="just">
              <a:buClr>
                <a:schemeClr val="tx1"/>
              </a:buClr>
              <a:buFont typeface="Wingdings" panose="05000000000000000000" pitchFamily="2" charset="2"/>
              <a:buChar char="v"/>
            </a:pPr>
            <a:r>
              <a:rPr lang="en-US" dirty="0"/>
              <a:t>Plasma-derived products need continuous surveillance for their infectivity potential, but no case of blood-borne infection has been reported for pd-C1-INHs currently available for HA since their presence on the market.</a:t>
            </a:r>
          </a:p>
          <a:p>
            <a:pPr marL="285750" indent="-285750" algn="just">
              <a:buClr>
                <a:schemeClr val="tx1"/>
              </a:buClr>
              <a:buFont typeface="Wingdings" panose="05000000000000000000" pitchFamily="2" charset="2"/>
              <a:buChar char="v"/>
            </a:pPr>
            <a:endParaRPr lang="en-US" dirty="0"/>
          </a:p>
          <a:p>
            <a:pPr marL="285750" indent="-285750" algn="just">
              <a:buClr>
                <a:schemeClr val="tx1"/>
              </a:buClr>
              <a:buFont typeface="Wingdings" panose="05000000000000000000" pitchFamily="2" charset="2"/>
              <a:buChar char="v"/>
            </a:pPr>
            <a:r>
              <a:rPr lang="en-US" b="1" dirty="0">
                <a:solidFill>
                  <a:schemeClr val="accent1"/>
                </a:solidFill>
              </a:rPr>
              <a:t>Serious arterial and venous thromboembolic (TE) events have been reported at the recommended dose of Berinert®, following administration in patients with HA. Risk factors may include the presence of an indwelling venous catheter/access device, prior history of thrombosis, underlying atherosclerosis, use of oral contraceptives or certain androgens, morbid obesity, and immobility. </a:t>
            </a:r>
            <a:r>
              <a:rPr lang="en-US" dirty="0"/>
              <a:t>Benefits of treatment of HAE attacks should be weighed against the risks of TE events in patients with underlying risk factors. Monitor patients with known risk factors for TE events during and after Berinert administration. TE events have also been reported following administration at higher than recommended doses.</a:t>
            </a:r>
          </a:p>
          <a:p>
            <a:pPr algn="just"/>
            <a:endParaRPr lang="en-US" dirty="0"/>
          </a:p>
          <a:p>
            <a:pPr algn="ctr"/>
            <a:r>
              <a:rPr lang="en-US" b="1" dirty="0"/>
              <a:t>It was concluded that pdC1-INH (Berinert®) has a favorable safety profile, which is in agreement with numerous observational studies conducted</a:t>
            </a:r>
            <a:r>
              <a:rPr lang="it-IT" b="1" dirty="0"/>
              <a:t>. </a:t>
            </a:r>
          </a:p>
        </p:txBody>
      </p:sp>
    </p:spTree>
    <p:extLst>
      <p:ext uri="{BB962C8B-B14F-4D97-AF65-F5344CB8AC3E}">
        <p14:creationId xmlns:p14="http://schemas.microsoft.com/office/powerpoint/2010/main" val="224829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00"/>
                                        <p:tgtEl>
                                          <p:spTgt spid="2">
                                            <p:txEl>
                                              <p:pRg st="3" end="3"/>
                                            </p:txEl>
                                          </p:spTgt>
                                        </p:tgtEl>
                                      </p:cBhvr>
                                    </p:animEffect>
                                    <p:anim calcmode="lin" valueType="num">
                                      <p:cBhvr>
                                        <p:cTn id="18"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00"/>
                                        <p:tgtEl>
                                          <p:spTgt spid="2">
                                            <p:txEl>
                                              <p:pRg st="4" end="4"/>
                                            </p:txEl>
                                          </p:spTgt>
                                        </p:tgtEl>
                                      </p:cBhvr>
                                    </p:animEffect>
                                    <p:anim calcmode="lin" valueType="num">
                                      <p:cBhvr>
                                        <p:cTn id="23"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1000"/>
                                        <p:tgtEl>
                                          <p:spTgt spid="2">
                                            <p:txEl>
                                              <p:pRg st="5" end="5"/>
                                            </p:txEl>
                                          </p:spTgt>
                                        </p:tgtEl>
                                      </p:cBhvr>
                                    </p:animEffect>
                                    <p:anim calcmode="lin" valueType="num">
                                      <p:cBhvr>
                                        <p:cTn id="28"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1000"/>
                                        <p:tgtEl>
                                          <p:spTgt spid="2">
                                            <p:txEl>
                                              <p:pRg st="6" end="6"/>
                                            </p:txEl>
                                          </p:spTgt>
                                        </p:tgtEl>
                                      </p:cBhvr>
                                    </p:animEffect>
                                    <p:anim calcmode="lin" valueType="num">
                                      <p:cBhvr>
                                        <p:cTn id="33"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 calcmode="lin" valueType="num">
                                      <p:cBhvr additive="base">
                                        <p:cTn id="4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12" end="12"/>
                                            </p:txEl>
                                          </p:spTgt>
                                        </p:tgtEl>
                                        <p:attrNameLst>
                                          <p:attrName>style.visibility</p:attrName>
                                        </p:attrNameLst>
                                      </p:cBhvr>
                                      <p:to>
                                        <p:strVal val="visible"/>
                                      </p:to>
                                    </p:set>
                                    <p:anim calcmode="lin" valueType="num">
                                      <p:cBhvr additive="base">
                                        <p:cTn id="51"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8069943" y="0"/>
            <a:ext cx="4122057" cy="651693"/>
          </a:xfrm>
          <a:prstGeom prst="rect">
            <a:avLst/>
          </a:prstGeom>
          <a:ln>
            <a:noFill/>
          </a:ln>
          <a:effectLst>
            <a:softEdge rad="112500"/>
          </a:effectLst>
        </p:spPr>
      </p:pic>
      <p:sp>
        <p:nvSpPr>
          <p:cNvPr id="3" name="CasellaDiTesto 2"/>
          <p:cNvSpPr txBox="1"/>
          <p:nvPr/>
        </p:nvSpPr>
        <p:spPr>
          <a:xfrm>
            <a:off x="152400" y="928687"/>
            <a:ext cx="11887200" cy="6494085"/>
          </a:xfrm>
          <a:prstGeom prst="rect">
            <a:avLst/>
          </a:prstGeom>
          <a:noFill/>
        </p:spPr>
        <p:txBody>
          <a:bodyPr wrap="square" rtlCol="0">
            <a:spAutoFit/>
          </a:bodyPr>
          <a:lstStyle/>
          <a:p>
            <a:pPr marL="285750" indent="-285750" algn="just">
              <a:buFont typeface="Arial" panose="020B0604020202020204" pitchFamily="34" charset="0"/>
              <a:buChar char="•"/>
            </a:pPr>
            <a:r>
              <a:rPr lang="en-US" dirty="0"/>
              <a:t>Icatibant (</a:t>
            </a:r>
            <a:r>
              <a:rPr lang="en-US" dirty="0" err="1"/>
              <a:t>Firazyr</a:t>
            </a:r>
            <a:r>
              <a:rPr lang="en-US" dirty="0"/>
              <a:t>®), a </a:t>
            </a:r>
            <a:r>
              <a:rPr lang="en-US" b="1" dirty="0">
                <a:solidFill>
                  <a:schemeClr val="accent1"/>
                </a:solidFill>
                <a:effectLst>
                  <a:outerShdw blurRad="38100" dist="38100" dir="2700000" algn="tl">
                    <a:srgbClr val="000000">
                      <a:alpha val="43137"/>
                    </a:srgbClr>
                  </a:outerShdw>
                </a:effectLst>
              </a:rPr>
              <a:t>synthetic</a:t>
            </a:r>
            <a:r>
              <a:rPr lang="en-US" dirty="0"/>
              <a:t>, selective BK-B2r antagonist (inhibits bradykinin from binding the B2 receptor and thereby treats the clinical symptoms of an acute, episodic attack of HA), has been available in Italy since 2009 as prefilled syringes containing 30 mg of drug to be </a:t>
            </a:r>
            <a:r>
              <a:rPr lang="en-US" b="1" dirty="0">
                <a:solidFill>
                  <a:schemeClr val="accent1"/>
                </a:solidFill>
                <a:effectLst>
                  <a:outerShdw blurRad="38100" dist="38100" dir="2700000" algn="tl">
                    <a:srgbClr val="000000">
                      <a:alpha val="43137"/>
                    </a:srgbClr>
                  </a:outerShdw>
                </a:effectLst>
              </a:rPr>
              <a:t>self-injected subcutaneously for treatment of acute attacks in adult patients. </a:t>
            </a:r>
          </a:p>
          <a:p>
            <a:pPr marL="285750" indent="-285750" algn="just">
              <a:buFont typeface="Arial" panose="020B0604020202020204" pitchFamily="34" charset="0"/>
              <a:buChar char="•"/>
            </a:pPr>
            <a:r>
              <a:rPr lang="en-US" dirty="0"/>
              <a:t>The recommended dose of FIRAZYR® is 30 mg administered by subcutaneous (SC) injection in the abdominal area. Additional doses may be administered at intervals of at least 6 hours if response is inadequate or if symptoms recur. No more than 3 doses may be administered in any 24 hour period.</a:t>
            </a:r>
            <a:endParaRPr lang="en-US" dirty="0">
              <a:solidFill>
                <a:schemeClr val="accent1"/>
              </a:solidFill>
            </a:endParaRPr>
          </a:p>
          <a:p>
            <a:pPr algn="just"/>
            <a:endParaRPr lang="en-US" dirty="0"/>
          </a:p>
          <a:p>
            <a:pPr marL="742950" lvl="1" indent="-285750" algn="just">
              <a:buFont typeface="Arial" panose="020B0604020202020204" pitchFamily="34" charset="0"/>
              <a:buChar char="•"/>
            </a:pPr>
            <a:r>
              <a:rPr lang="en-US" dirty="0"/>
              <a:t>PK </a:t>
            </a:r>
            <a:r>
              <a:rPr lang="en-US" dirty="0">
                <a:sym typeface="Wingdings" panose="05000000000000000000" pitchFamily="2" charset="2"/>
              </a:rPr>
              <a:t> 		bioavailability of 97% </a:t>
            </a:r>
          </a:p>
          <a:p>
            <a:pPr lvl="1" algn="just"/>
            <a:r>
              <a:rPr lang="en-US" dirty="0">
                <a:sym typeface="Wingdings" panose="05000000000000000000" pitchFamily="2" charset="2"/>
              </a:rPr>
              <a:t>	 		mean half-life of 1.4 ± 0.4 hours </a:t>
            </a:r>
          </a:p>
          <a:p>
            <a:pPr lvl="1" algn="just"/>
            <a:r>
              <a:rPr lang="en-US" dirty="0">
                <a:sym typeface="Wingdings" panose="05000000000000000000" pitchFamily="2" charset="2"/>
              </a:rPr>
              <a:t>			metabolized by proteolytic enzymes to inactive metabolites excreted in the urine (no 				interference with CYP)</a:t>
            </a:r>
            <a:endParaRPr lang="en-US" dirty="0"/>
          </a:p>
          <a:p>
            <a:pPr algn="just"/>
            <a:endParaRPr lang="en-US" dirty="0"/>
          </a:p>
          <a:p>
            <a:pPr marL="742950" lvl="1" indent="-285750" algn="just">
              <a:buFont typeface="Arial" panose="020B0604020202020204" pitchFamily="34" charset="0"/>
              <a:buChar char="•"/>
            </a:pPr>
            <a:r>
              <a:rPr lang="en-US" dirty="0"/>
              <a:t>Clinical Trials about efficacy and safety:</a:t>
            </a:r>
          </a:p>
          <a:p>
            <a:pPr algn="just"/>
            <a:r>
              <a:rPr lang="en-US" dirty="0"/>
              <a:t>	</a:t>
            </a:r>
            <a:r>
              <a:rPr lang="en-US" sz="2000" b="1" dirty="0">
                <a:effectLst>
                  <a:outerShdw blurRad="38100" dist="38100" dir="2700000" algn="tl">
                    <a:srgbClr val="000000">
                      <a:alpha val="43137"/>
                    </a:srgbClr>
                  </a:outerShdw>
                </a:effectLst>
              </a:rPr>
              <a:t>Two parallel phase III studies, FAST-1 (in the United States) and FAST-2 (in Europe and Israel)</a:t>
            </a:r>
            <a:r>
              <a:rPr lang="en-US" dirty="0"/>
              <a:t>, 	respectively, against placebo and tranexamic acid assessed efficacy to obtain relief of symptoms in 	acute HA attacks. As the endpoint was initially reached just in FAST-2, Icatibant was licensed in 	Europe starting from 2008. </a:t>
            </a:r>
          </a:p>
          <a:p>
            <a:pPr algn="just"/>
            <a:endParaRPr lang="en-US" dirty="0"/>
          </a:p>
          <a:p>
            <a:pPr algn="just"/>
            <a:r>
              <a:rPr lang="en-US" dirty="0"/>
              <a:t>	Another similar trial, </a:t>
            </a:r>
            <a:r>
              <a:rPr lang="en-US" b="1" dirty="0">
                <a:effectLst>
                  <a:outerShdw blurRad="38100" dist="38100" dir="2700000" algn="tl">
                    <a:srgbClr val="000000">
                      <a:alpha val="43137"/>
                    </a:srgbClr>
                  </a:outerShdw>
                </a:effectLst>
              </a:rPr>
              <a:t>FAST-3</a:t>
            </a:r>
            <a:r>
              <a:rPr lang="en-US" dirty="0"/>
              <a:t>, showing Icatibant to be significantly superior to placebo was necessary 	for FDA approval given in 2011. </a:t>
            </a:r>
          </a:p>
          <a:p>
            <a:pPr algn="just"/>
            <a:endParaRPr lang="en-US" dirty="0"/>
          </a:p>
          <a:p>
            <a:pPr algn="just"/>
            <a:r>
              <a:rPr lang="en-US" dirty="0"/>
              <a:t>.</a:t>
            </a:r>
            <a:endParaRPr lang="it-IT" dirty="0"/>
          </a:p>
        </p:txBody>
      </p:sp>
      <p:sp>
        <p:nvSpPr>
          <p:cNvPr id="5" name="Rettangolo 4"/>
          <p:cNvSpPr/>
          <p:nvPr/>
        </p:nvSpPr>
        <p:spPr>
          <a:xfrm>
            <a:off x="152400" y="-86976"/>
            <a:ext cx="7201010" cy="1015663"/>
          </a:xfrm>
          <a:prstGeom prst="rect">
            <a:avLst/>
          </a:prstGeom>
          <a:noFill/>
        </p:spPr>
        <p:txBody>
          <a:bodyPr wrap="none" lIns="91440" tIns="45720" rIns="91440" bIns="45720">
            <a:spAutoFit/>
          </a:bodyPr>
          <a:lstStyle/>
          <a:p>
            <a:r>
              <a:rPr lang="it-IT" sz="6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Icatibant - </a:t>
            </a:r>
            <a:r>
              <a:rPr lang="it-IT" sz="60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Firazyr</a:t>
            </a:r>
            <a:r>
              <a:rPr lang="it-IT" sz="60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p>
        </p:txBody>
      </p:sp>
      <p:pic>
        <p:nvPicPr>
          <p:cNvPr id="6" name="Immagine 5"/>
          <p:cNvPicPr>
            <a:picLocks noChangeAspect="1"/>
          </p:cNvPicPr>
          <p:nvPr/>
        </p:nvPicPr>
        <p:blipFill>
          <a:blip r:embed="rId3"/>
          <a:stretch>
            <a:fillRect/>
          </a:stretch>
        </p:blipFill>
        <p:spPr>
          <a:xfrm>
            <a:off x="2767012" y="2166937"/>
            <a:ext cx="6657975" cy="2524125"/>
          </a:xfrm>
          <a:prstGeom prst="rect">
            <a:avLst/>
          </a:prstGeom>
        </p:spPr>
      </p:pic>
    </p:spTree>
    <p:extLst>
      <p:ext uri="{BB962C8B-B14F-4D97-AF65-F5344CB8AC3E}">
        <p14:creationId xmlns:p14="http://schemas.microsoft.com/office/powerpoint/2010/main" val="325074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 calcmode="lin" valueType="num">
                                      <p:cBhvr additive="base">
                                        <p:cTn id="2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additive="base">
                                        <p:cTn id="30"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xit" presetSubtype="0" fill="hold" nodeType="clickEffect">
                                  <p:stCondLst>
                                    <p:cond delay="0"/>
                                  </p:stCondLst>
                                  <p:childTnLst>
                                    <p:anim calcmode="lin" valueType="num">
                                      <p:cBhvr>
                                        <p:cTn id="43" dur="1000"/>
                                        <p:tgtEl>
                                          <p:spTgt spid="6"/>
                                        </p:tgtEl>
                                        <p:attrNameLst>
                                          <p:attrName>ppt_w</p:attrName>
                                        </p:attrNameLst>
                                      </p:cBhvr>
                                      <p:tavLst>
                                        <p:tav tm="0">
                                          <p:val>
                                            <p:strVal val="ppt_w"/>
                                          </p:val>
                                        </p:tav>
                                        <p:tav tm="100000">
                                          <p:val>
                                            <p:fltVal val="0"/>
                                          </p:val>
                                        </p:tav>
                                      </p:tavLst>
                                    </p:anim>
                                    <p:anim calcmode="lin" valueType="num">
                                      <p:cBhvr>
                                        <p:cTn id="44" dur="1000"/>
                                        <p:tgtEl>
                                          <p:spTgt spid="6"/>
                                        </p:tgtEl>
                                        <p:attrNameLst>
                                          <p:attrName>ppt_h</p:attrName>
                                        </p:attrNameLst>
                                      </p:cBhvr>
                                      <p:tavLst>
                                        <p:tav tm="0">
                                          <p:val>
                                            <p:strVal val="ppt_h"/>
                                          </p:val>
                                        </p:tav>
                                        <p:tav tm="100000">
                                          <p:val>
                                            <p:fltVal val="0"/>
                                          </p:val>
                                        </p:tav>
                                      </p:tavLst>
                                    </p:anim>
                                    <p:anim calcmode="lin" valueType="num">
                                      <p:cBhvr>
                                        <p:cTn id="45" dur="1000"/>
                                        <p:tgtEl>
                                          <p:spTgt spid="6"/>
                                        </p:tgtEl>
                                        <p:attrNameLst>
                                          <p:attrName>style.rotation</p:attrName>
                                        </p:attrNameLst>
                                      </p:cBhvr>
                                      <p:tavLst>
                                        <p:tav tm="0">
                                          <p:val>
                                            <p:fltVal val="0"/>
                                          </p:val>
                                        </p:tav>
                                        <p:tav tm="100000">
                                          <p:val>
                                            <p:fltVal val="90"/>
                                          </p:val>
                                        </p:tav>
                                      </p:tavLst>
                                    </p:anim>
                                    <p:animEffect transition="out" filter="fade">
                                      <p:cBhvr>
                                        <p:cTn id="46" dur="1000"/>
                                        <p:tgtEl>
                                          <p:spTgt spid="6"/>
                                        </p:tgtEl>
                                      </p:cBhvr>
                                    </p:animEffect>
                                    <p:set>
                                      <p:cBhvr>
                                        <p:cTn id="47" dur="1" fill="hold">
                                          <p:stCondLst>
                                            <p:cond delay="999"/>
                                          </p:stCondLst>
                                        </p:cTn>
                                        <p:tgtEl>
                                          <p:spTgt spid="6"/>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 calcmode="lin" valueType="num">
                                      <p:cBhvr additive="base">
                                        <p:cTn id="5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7" end="7"/>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 calcmode="lin" valueType="num">
                                      <p:cBhvr additive="base">
                                        <p:cTn id="5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 calcmode="lin" valueType="num">
                                      <p:cBhvr additive="base">
                                        <p:cTn id="6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8209935" y="-14461"/>
            <a:ext cx="3982065" cy="629560"/>
          </a:xfrm>
          <a:prstGeom prst="rect">
            <a:avLst/>
          </a:prstGeom>
          <a:ln>
            <a:noFill/>
          </a:ln>
          <a:effectLst>
            <a:softEdge rad="112500"/>
          </a:effectLst>
        </p:spPr>
      </p:pic>
      <p:sp>
        <p:nvSpPr>
          <p:cNvPr id="3" name="CasellaDiTesto 2"/>
          <p:cNvSpPr txBox="1"/>
          <p:nvPr/>
        </p:nvSpPr>
        <p:spPr>
          <a:xfrm>
            <a:off x="179164" y="1391544"/>
            <a:ext cx="11833663" cy="5262979"/>
          </a:xfrm>
          <a:prstGeom prst="rect">
            <a:avLst/>
          </a:prstGeom>
          <a:noFill/>
        </p:spPr>
        <p:txBody>
          <a:bodyPr wrap="square" rtlCol="0">
            <a:spAutoFit/>
          </a:bodyPr>
          <a:lstStyle/>
          <a:p>
            <a:pPr marL="285750" indent="-285750" algn="ctr">
              <a:buClr>
                <a:schemeClr val="tx1"/>
              </a:buClr>
              <a:buFont typeface="Wingdings" panose="05000000000000000000" pitchFamily="2" charset="2"/>
              <a:buChar char="ü"/>
            </a:pPr>
            <a:r>
              <a:rPr lang="en-US" sz="2800" b="1" dirty="0">
                <a:solidFill>
                  <a:schemeClr val="accent1"/>
                </a:solidFill>
                <a:effectLst>
                  <a:outerShdw blurRad="38100" dist="38100" dir="2700000" algn="tl">
                    <a:srgbClr val="000000">
                      <a:alpha val="43137"/>
                    </a:srgbClr>
                  </a:outerShdw>
                </a:effectLst>
              </a:rPr>
              <a:t>Injection site reactions </a:t>
            </a:r>
            <a:r>
              <a:rPr lang="en-US" sz="2800" dirty="0"/>
              <a:t>are reported in most patients after administration. Other adverse reactions reported include </a:t>
            </a:r>
            <a:r>
              <a:rPr lang="en-US" sz="2800" b="1" dirty="0">
                <a:solidFill>
                  <a:schemeClr val="accent1"/>
                </a:solidFill>
                <a:effectLst>
                  <a:outerShdw blurRad="38100" dist="38100" dir="2700000" algn="tl">
                    <a:srgbClr val="000000">
                      <a:alpha val="43137"/>
                    </a:srgbClr>
                  </a:outerShdw>
                </a:effectLst>
              </a:rPr>
              <a:t>pyrexia, increase in transaminases, dizziness, and rash, tiredness, drowsiness, and dizziness</a:t>
            </a:r>
            <a:r>
              <a:rPr lang="en-US" sz="2800" dirty="0"/>
              <a:t>.</a:t>
            </a:r>
          </a:p>
          <a:p>
            <a:pPr algn="ctr"/>
            <a:endParaRPr lang="en-US" sz="2800" dirty="0"/>
          </a:p>
          <a:p>
            <a:pPr marL="285750" indent="-285750" algn="ctr">
              <a:buFont typeface="Wingdings" panose="05000000000000000000" pitchFamily="2" charset="2"/>
              <a:buChar char="ü"/>
            </a:pPr>
            <a:r>
              <a:rPr lang="en-US" sz="2800" dirty="0"/>
              <a:t>The B2 receptor has been implicated in the cardio-protective effects of bradykinin and antagonism of this receptor </a:t>
            </a:r>
            <a:r>
              <a:rPr lang="en-US" sz="2800" b="1" dirty="0">
                <a:solidFill>
                  <a:schemeClr val="accent1"/>
                </a:solidFill>
                <a:effectLst>
                  <a:outerShdw blurRad="38100" dist="38100" dir="2700000" algn="tl">
                    <a:srgbClr val="000000">
                      <a:alpha val="43137"/>
                    </a:srgbClr>
                  </a:outerShdw>
                </a:effectLst>
              </a:rPr>
              <a:t>could potentially have negative cardiovascular effects</a:t>
            </a:r>
            <a:r>
              <a:rPr lang="en-US" sz="2800" dirty="0"/>
              <a:t> </a:t>
            </a:r>
          </a:p>
          <a:p>
            <a:pPr algn="ctr"/>
            <a:endParaRPr lang="en-US" sz="2800" dirty="0"/>
          </a:p>
          <a:p>
            <a:pPr algn="ctr"/>
            <a:r>
              <a:rPr lang="en-US" sz="2800" dirty="0"/>
              <a:t>It should be used during acute coronary ischemia, unstable angina pectoris, or in the weeks following a stroke only if the benefit exceeds the theoretical risk to the patient.</a:t>
            </a:r>
            <a:endParaRPr lang="it-IT" sz="2800" dirty="0"/>
          </a:p>
        </p:txBody>
      </p:sp>
      <p:sp>
        <p:nvSpPr>
          <p:cNvPr id="2" name="Rettangolo 1"/>
          <p:cNvSpPr/>
          <p:nvPr/>
        </p:nvSpPr>
        <p:spPr>
          <a:xfrm>
            <a:off x="0" y="79992"/>
            <a:ext cx="8568372" cy="923330"/>
          </a:xfrm>
          <a:prstGeom prst="rect">
            <a:avLst/>
          </a:prstGeom>
          <a:noFill/>
        </p:spPr>
        <p:txBody>
          <a:bodyPr wrap="none" lIns="91440" tIns="45720" rIns="91440" bIns="45720">
            <a:spAutoFit/>
          </a:bodyPr>
          <a:lstStyle/>
          <a:p>
            <a:pPr algn="ctr"/>
            <a:r>
              <a:rPr lang="it-IT"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KNOWN ADVERSE EVENTS</a:t>
            </a:r>
          </a:p>
        </p:txBody>
      </p:sp>
    </p:spTree>
    <p:extLst>
      <p:ext uri="{BB962C8B-B14F-4D97-AF65-F5344CB8AC3E}">
        <p14:creationId xmlns:p14="http://schemas.microsoft.com/office/powerpoint/2010/main" val="2534361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80">
                                          <p:stCondLst>
                                            <p:cond delay="0"/>
                                          </p:stCondLst>
                                        </p:cTn>
                                        <p:tgtEl>
                                          <p:spTgt spid="3">
                                            <p:txEl>
                                              <p:pRg st="2" end="2"/>
                                            </p:txEl>
                                          </p:spTgt>
                                        </p:tgtEl>
                                      </p:cBhvr>
                                    </p:animEffect>
                                    <p:anim calcmode="lin" valueType="num">
                                      <p:cBhvr>
                                        <p:cTn id="1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xEl>
                                              <p:pRg st="2" end="2"/>
                                            </p:txEl>
                                          </p:spTgt>
                                        </p:tgtEl>
                                      </p:cBhvr>
                                      <p:to x="100000" y="60000"/>
                                    </p:animScale>
                                    <p:animScale>
                                      <p:cBhvr>
                                        <p:cTn id="24" dur="166" decel="50000">
                                          <p:stCondLst>
                                            <p:cond delay="676"/>
                                          </p:stCondLst>
                                        </p:cTn>
                                        <p:tgtEl>
                                          <p:spTgt spid="3">
                                            <p:txEl>
                                              <p:pRg st="2" end="2"/>
                                            </p:txEl>
                                          </p:spTgt>
                                        </p:tgtEl>
                                      </p:cBhvr>
                                      <p:to x="100000" y="100000"/>
                                    </p:animScale>
                                    <p:animScale>
                                      <p:cBhvr>
                                        <p:cTn id="25" dur="26">
                                          <p:stCondLst>
                                            <p:cond delay="1312"/>
                                          </p:stCondLst>
                                        </p:cTn>
                                        <p:tgtEl>
                                          <p:spTgt spid="3">
                                            <p:txEl>
                                              <p:pRg st="2" end="2"/>
                                            </p:txEl>
                                          </p:spTgt>
                                        </p:tgtEl>
                                      </p:cBhvr>
                                      <p:to x="100000" y="80000"/>
                                    </p:animScale>
                                    <p:animScale>
                                      <p:cBhvr>
                                        <p:cTn id="26" dur="166" decel="50000">
                                          <p:stCondLst>
                                            <p:cond delay="1338"/>
                                          </p:stCondLst>
                                        </p:cTn>
                                        <p:tgtEl>
                                          <p:spTgt spid="3">
                                            <p:txEl>
                                              <p:pRg st="2" end="2"/>
                                            </p:txEl>
                                          </p:spTgt>
                                        </p:tgtEl>
                                      </p:cBhvr>
                                      <p:to x="100000" y="100000"/>
                                    </p:animScale>
                                    <p:animScale>
                                      <p:cBhvr>
                                        <p:cTn id="27" dur="26">
                                          <p:stCondLst>
                                            <p:cond delay="1642"/>
                                          </p:stCondLst>
                                        </p:cTn>
                                        <p:tgtEl>
                                          <p:spTgt spid="3">
                                            <p:txEl>
                                              <p:pRg st="2" end="2"/>
                                            </p:txEl>
                                          </p:spTgt>
                                        </p:tgtEl>
                                      </p:cBhvr>
                                      <p:to x="100000" y="90000"/>
                                    </p:animScale>
                                    <p:animScale>
                                      <p:cBhvr>
                                        <p:cTn id="28" dur="166" decel="50000">
                                          <p:stCondLst>
                                            <p:cond delay="1668"/>
                                          </p:stCondLst>
                                        </p:cTn>
                                        <p:tgtEl>
                                          <p:spTgt spid="3">
                                            <p:txEl>
                                              <p:pRg st="2" end="2"/>
                                            </p:txEl>
                                          </p:spTgt>
                                        </p:tgtEl>
                                      </p:cBhvr>
                                      <p:to x="100000" y="100000"/>
                                    </p:animScale>
                                    <p:animScale>
                                      <p:cBhvr>
                                        <p:cTn id="29" dur="26">
                                          <p:stCondLst>
                                            <p:cond delay="1808"/>
                                          </p:stCondLst>
                                        </p:cTn>
                                        <p:tgtEl>
                                          <p:spTgt spid="3">
                                            <p:txEl>
                                              <p:pRg st="2" end="2"/>
                                            </p:txEl>
                                          </p:spTgt>
                                        </p:tgtEl>
                                      </p:cBhvr>
                                      <p:to x="100000" y="95000"/>
                                    </p:animScale>
                                    <p:animScale>
                                      <p:cBhvr>
                                        <p:cTn id="30" dur="166" decel="50000">
                                          <p:stCondLst>
                                            <p:cond delay="1834"/>
                                          </p:stCondLst>
                                        </p:cTn>
                                        <p:tgtEl>
                                          <p:spTgt spid="3">
                                            <p:txEl>
                                              <p:pRg st="2" end="2"/>
                                            </p:txEl>
                                          </p:spTgt>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down)">
                                      <p:cBhvr>
                                        <p:cTn id="33" dur="580">
                                          <p:stCondLst>
                                            <p:cond delay="0"/>
                                          </p:stCondLst>
                                        </p:cTn>
                                        <p:tgtEl>
                                          <p:spTgt spid="3">
                                            <p:txEl>
                                              <p:pRg st="4" end="4"/>
                                            </p:txEl>
                                          </p:spTgt>
                                        </p:tgtEl>
                                      </p:cBhvr>
                                    </p:animEffect>
                                    <p:anim calcmode="lin" valueType="num">
                                      <p:cBhvr>
                                        <p:cTn id="3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xEl>
                                              <p:pRg st="4" end="4"/>
                                            </p:txEl>
                                          </p:spTgt>
                                        </p:tgtEl>
                                      </p:cBhvr>
                                      <p:to x="100000" y="60000"/>
                                    </p:animScale>
                                    <p:animScale>
                                      <p:cBhvr>
                                        <p:cTn id="40" dur="166" decel="50000">
                                          <p:stCondLst>
                                            <p:cond delay="676"/>
                                          </p:stCondLst>
                                        </p:cTn>
                                        <p:tgtEl>
                                          <p:spTgt spid="3">
                                            <p:txEl>
                                              <p:pRg st="4" end="4"/>
                                            </p:txEl>
                                          </p:spTgt>
                                        </p:tgtEl>
                                      </p:cBhvr>
                                      <p:to x="100000" y="100000"/>
                                    </p:animScale>
                                    <p:animScale>
                                      <p:cBhvr>
                                        <p:cTn id="41" dur="26">
                                          <p:stCondLst>
                                            <p:cond delay="1312"/>
                                          </p:stCondLst>
                                        </p:cTn>
                                        <p:tgtEl>
                                          <p:spTgt spid="3">
                                            <p:txEl>
                                              <p:pRg st="4" end="4"/>
                                            </p:txEl>
                                          </p:spTgt>
                                        </p:tgtEl>
                                      </p:cBhvr>
                                      <p:to x="100000" y="80000"/>
                                    </p:animScale>
                                    <p:animScale>
                                      <p:cBhvr>
                                        <p:cTn id="42" dur="166" decel="50000">
                                          <p:stCondLst>
                                            <p:cond delay="1338"/>
                                          </p:stCondLst>
                                        </p:cTn>
                                        <p:tgtEl>
                                          <p:spTgt spid="3">
                                            <p:txEl>
                                              <p:pRg st="4" end="4"/>
                                            </p:txEl>
                                          </p:spTgt>
                                        </p:tgtEl>
                                      </p:cBhvr>
                                      <p:to x="100000" y="100000"/>
                                    </p:animScale>
                                    <p:animScale>
                                      <p:cBhvr>
                                        <p:cTn id="43" dur="26">
                                          <p:stCondLst>
                                            <p:cond delay="1642"/>
                                          </p:stCondLst>
                                        </p:cTn>
                                        <p:tgtEl>
                                          <p:spTgt spid="3">
                                            <p:txEl>
                                              <p:pRg st="4" end="4"/>
                                            </p:txEl>
                                          </p:spTgt>
                                        </p:tgtEl>
                                      </p:cBhvr>
                                      <p:to x="100000" y="90000"/>
                                    </p:animScale>
                                    <p:animScale>
                                      <p:cBhvr>
                                        <p:cTn id="44" dur="166" decel="50000">
                                          <p:stCondLst>
                                            <p:cond delay="1668"/>
                                          </p:stCondLst>
                                        </p:cTn>
                                        <p:tgtEl>
                                          <p:spTgt spid="3">
                                            <p:txEl>
                                              <p:pRg st="4" end="4"/>
                                            </p:txEl>
                                          </p:spTgt>
                                        </p:tgtEl>
                                      </p:cBhvr>
                                      <p:to x="100000" y="100000"/>
                                    </p:animScale>
                                    <p:animScale>
                                      <p:cBhvr>
                                        <p:cTn id="45" dur="26">
                                          <p:stCondLst>
                                            <p:cond delay="1808"/>
                                          </p:stCondLst>
                                        </p:cTn>
                                        <p:tgtEl>
                                          <p:spTgt spid="3">
                                            <p:txEl>
                                              <p:pRg st="4" end="4"/>
                                            </p:txEl>
                                          </p:spTgt>
                                        </p:tgtEl>
                                      </p:cBhvr>
                                      <p:to x="100000" y="95000"/>
                                    </p:animScale>
                                    <p:animScale>
                                      <p:cBhvr>
                                        <p:cTn id="4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8818162" y="0"/>
            <a:ext cx="3373838" cy="533400"/>
          </a:xfrm>
          <a:prstGeom prst="rect">
            <a:avLst/>
          </a:prstGeom>
          <a:ln>
            <a:noFill/>
          </a:ln>
          <a:effectLst>
            <a:softEdge rad="112500"/>
          </a:effectLst>
        </p:spPr>
      </p:pic>
      <p:grpSp>
        <p:nvGrpSpPr>
          <p:cNvPr id="7" name="Gruppo 6"/>
          <p:cNvGrpSpPr/>
          <p:nvPr/>
        </p:nvGrpSpPr>
        <p:grpSpPr>
          <a:xfrm>
            <a:off x="144977" y="52804"/>
            <a:ext cx="12165010" cy="7343690"/>
            <a:chOff x="144977" y="52804"/>
            <a:chExt cx="12165010" cy="4434399"/>
          </a:xfrm>
        </p:grpSpPr>
        <p:pic>
          <p:nvPicPr>
            <p:cNvPr id="3" name="Immagine 2"/>
            <p:cNvPicPr>
              <a:picLocks noChangeAspect="1"/>
            </p:cNvPicPr>
            <p:nvPr/>
          </p:nvPicPr>
          <p:blipFill>
            <a:blip r:embed="rId3"/>
            <a:stretch>
              <a:fillRect/>
            </a:stretch>
          </p:blipFill>
          <p:spPr>
            <a:xfrm>
              <a:off x="144977" y="52804"/>
              <a:ext cx="7605575" cy="3966746"/>
            </a:xfrm>
            <a:prstGeom prst="rect">
              <a:avLst/>
            </a:prstGeom>
          </p:spPr>
        </p:pic>
        <p:sp>
          <p:nvSpPr>
            <p:cNvPr id="5" name="CasellaDiTesto 4"/>
            <p:cNvSpPr txBox="1"/>
            <p:nvPr/>
          </p:nvSpPr>
          <p:spPr>
            <a:xfrm>
              <a:off x="7906639" y="947773"/>
              <a:ext cx="4403348" cy="3539430"/>
            </a:xfrm>
            <a:prstGeom prst="rect">
              <a:avLst/>
            </a:prstGeom>
            <a:noFill/>
          </p:spPr>
          <p:txBody>
            <a:bodyPr wrap="square" rtlCol="0">
              <a:spAutoFit/>
            </a:bodyPr>
            <a:lstStyle/>
            <a:p>
              <a:r>
                <a:rPr lang="en-US" sz="2800" dirty="0"/>
                <a:t>The primary endpoint in all three FAST trials was assessed using a three-point visual analogue scale (VAS) assessment of symptoms – skin swelling, skin pain and abdominal pain.</a:t>
              </a:r>
            </a:p>
          </p:txBody>
        </p:sp>
      </p:grpSp>
    </p:spTree>
    <p:extLst>
      <p:ext uri="{BB962C8B-B14F-4D97-AF65-F5344CB8AC3E}">
        <p14:creationId xmlns:p14="http://schemas.microsoft.com/office/powerpoint/2010/main" val="140737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4511126" y="-58992"/>
            <a:ext cx="3024601" cy="478186"/>
          </a:xfrm>
          <a:prstGeom prst="rect">
            <a:avLst/>
          </a:prstGeom>
          <a:ln>
            <a:noFill/>
          </a:ln>
          <a:effectLst>
            <a:softEdge rad="112500"/>
          </a:effectLst>
        </p:spPr>
      </p:pic>
      <p:graphicFrame>
        <p:nvGraphicFramePr>
          <p:cNvPr id="3" name="Tabella 2"/>
          <p:cNvGraphicFramePr>
            <a:graphicFrameLocks noGrp="1"/>
          </p:cNvGraphicFramePr>
          <p:nvPr>
            <p:extLst>
              <p:ext uri="{D42A27DB-BD31-4B8C-83A1-F6EECF244321}">
                <p14:modId xmlns:p14="http://schemas.microsoft.com/office/powerpoint/2010/main" val="1584801038"/>
              </p:ext>
            </p:extLst>
          </p:nvPr>
        </p:nvGraphicFramePr>
        <p:xfrm>
          <a:off x="790207" y="371825"/>
          <a:ext cx="10466438" cy="6431280"/>
        </p:xfrm>
        <a:graphic>
          <a:graphicData uri="http://schemas.openxmlformats.org/drawingml/2006/table">
            <a:tbl>
              <a:tblPr firstRow="1" bandRow="1" bandCol="1">
                <a:tableStyleId>{F5AB1C69-6EDB-4FF4-983F-18BD219EF322}</a:tableStyleId>
              </a:tblPr>
              <a:tblGrid>
                <a:gridCol w="1846473">
                  <a:extLst>
                    <a:ext uri="{9D8B030D-6E8A-4147-A177-3AD203B41FA5}">
                      <a16:colId xmlns="" xmlns:a16="http://schemas.microsoft.com/office/drawing/2014/main" val="3115525191"/>
                    </a:ext>
                  </a:extLst>
                </a:gridCol>
                <a:gridCol w="4324311">
                  <a:extLst>
                    <a:ext uri="{9D8B030D-6E8A-4147-A177-3AD203B41FA5}">
                      <a16:colId xmlns="" xmlns:a16="http://schemas.microsoft.com/office/drawing/2014/main" val="1915791727"/>
                    </a:ext>
                  </a:extLst>
                </a:gridCol>
                <a:gridCol w="4295654">
                  <a:extLst>
                    <a:ext uri="{9D8B030D-6E8A-4147-A177-3AD203B41FA5}">
                      <a16:colId xmlns="" xmlns:a16="http://schemas.microsoft.com/office/drawing/2014/main" val="2288907326"/>
                    </a:ext>
                  </a:extLst>
                </a:gridCol>
              </a:tblGrid>
              <a:tr h="322698">
                <a:tc>
                  <a:txBody>
                    <a:bodyPr/>
                    <a:lstStyle/>
                    <a:p>
                      <a:pPr algn="ctr"/>
                      <a:endParaRPr lang="it-IT" sz="1050" b="1" dirty="0"/>
                    </a:p>
                  </a:txBody>
                  <a:tcPr anchor="ctr" anchorCtr="1"/>
                </a:tc>
                <a:tc>
                  <a:txBody>
                    <a:bodyPr/>
                    <a:lstStyle/>
                    <a:p>
                      <a:pPr algn="ctr"/>
                      <a:r>
                        <a:rPr lang="it-IT" sz="2000" dirty="0"/>
                        <a:t>Berinert®</a:t>
                      </a:r>
                    </a:p>
                  </a:txBody>
                  <a:tcPr anchor="ctr" anchorCtr="1"/>
                </a:tc>
                <a:tc>
                  <a:txBody>
                    <a:bodyPr/>
                    <a:lstStyle/>
                    <a:p>
                      <a:pPr algn="ctr"/>
                      <a:r>
                        <a:rPr lang="en-US" sz="2000" noProof="0" dirty="0" err="1"/>
                        <a:t>Firazyr</a:t>
                      </a:r>
                      <a:r>
                        <a:rPr lang="en-US" sz="2000" noProof="0" dirty="0"/>
                        <a:t>®</a:t>
                      </a:r>
                      <a:endParaRPr lang="en-US" sz="1200" noProof="0" dirty="0"/>
                    </a:p>
                  </a:txBody>
                  <a:tcPr anchor="ctr" anchorCtr="1"/>
                </a:tc>
                <a:extLst>
                  <a:ext uri="{0D108BD9-81ED-4DB2-BD59-A6C34878D82A}">
                    <a16:rowId xmlns="" xmlns:a16="http://schemas.microsoft.com/office/drawing/2014/main" val="1086655757"/>
                  </a:ext>
                </a:extLst>
              </a:tr>
              <a:tr h="817502">
                <a:tc>
                  <a:txBody>
                    <a:bodyPr/>
                    <a:lstStyle/>
                    <a:p>
                      <a:pPr algn="ctr"/>
                      <a:r>
                        <a:rPr lang="en-US" sz="1200" b="1" noProof="0" dirty="0"/>
                        <a:t>INDICATIONS</a:t>
                      </a:r>
                    </a:p>
                  </a:txBody>
                  <a:tcPr anchor="ctr" anchorCtr="1"/>
                </a:tc>
                <a:tc>
                  <a:txBody>
                    <a:bodyPr/>
                    <a:lstStyle/>
                    <a:p>
                      <a:pPr algn="ctr"/>
                      <a:r>
                        <a:rPr lang="en-US" sz="1200" noProof="0" dirty="0"/>
                        <a:t>Treatment of acute abdominal, facial, or laryngeal attacks of hereditary angioedema (HAE) in adult and children. </a:t>
                      </a:r>
                    </a:p>
                  </a:txBody>
                  <a:tcPr anchor="ctr" anchorCtr="1"/>
                </a:tc>
                <a:tc>
                  <a:txBody>
                    <a:bodyPr/>
                    <a:lstStyle/>
                    <a:p>
                      <a:pPr algn="ctr"/>
                      <a:r>
                        <a:rPr lang="en-US" sz="1200" noProof="0" dirty="0"/>
                        <a:t>Treatment</a:t>
                      </a:r>
                      <a:r>
                        <a:rPr lang="en-US" sz="1200" baseline="0" noProof="0" dirty="0"/>
                        <a:t> of acute attacks of HA in adults.</a:t>
                      </a:r>
                    </a:p>
                    <a:p>
                      <a:pPr algn="ctr"/>
                      <a:r>
                        <a:rPr lang="en-US" sz="1200" baseline="0" noProof="0" dirty="0"/>
                        <a:t>It may also be used in suspected case of ACE-Is AE.</a:t>
                      </a:r>
                    </a:p>
                    <a:p>
                      <a:pPr algn="ctr"/>
                      <a:r>
                        <a:rPr lang="en-US" sz="1200" baseline="0" noProof="0" dirty="0"/>
                        <a:t>It can be considered for empiric use when the cause is unknown</a:t>
                      </a:r>
                      <a:endParaRPr lang="en-US" sz="1200" noProof="0" dirty="0"/>
                    </a:p>
                  </a:txBody>
                  <a:tcPr anchor="ctr" anchorCtr="1"/>
                </a:tc>
                <a:extLst>
                  <a:ext uri="{0D108BD9-81ED-4DB2-BD59-A6C34878D82A}">
                    <a16:rowId xmlns="" xmlns:a16="http://schemas.microsoft.com/office/drawing/2014/main" val="2308131310"/>
                  </a:ext>
                </a:extLst>
              </a:tr>
              <a:tr h="817502">
                <a:tc>
                  <a:txBody>
                    <a:bodyPr/>
                    <a:lstStyle/>
                    <a:p>
                      <a:pPr algn="ctr"/>
                      <a:r>
                        <a:rPr lang="en-US" sz="1200" b="1" noProof="0" dirty="0"/>
                        <a:t>DOSAGE</a:t>
                      </a:r>
                      <a:r>
                        <a:rPr lang="en-US" sz="1200" b="1" baseline="0" noProof="0" dirty="0"/>
                        <a:t>,</a:t>
                      </a:r>
                    </a:p>
                    <a:p>
                      <a:pPr algn="ctr"/>
                      <a:r>
                        <a:rPr lang="en-US" sz="1200" b="1" baseline="0" noProof="0" dirty="0"/>
                        <a:t>STORAGE,</a:t>
                      </a:r>
                    </a:p>
                    <a:p>
                      <a:pPr algn="ctr"/>
                      <a:r>
                        <a:rPr lang="en-US" sz="1200" b="1" baseline="0" noProof="0" dirty="0"/>
                        <a:t>DOSAGE FORM</a:t>
                      </a:r>
                    </a:p>
                    <a:p>
                      <a:pPr algn="ctr"/>
                      <a:endParaRPr lang="en-US" sz="1200" b="1" noProof="0" dirty="0"/>
                    </a:p>
                  </a:txBody>
                  <a:tcPr anchor="ctr" anchorCtr="1">
                    <a:solidFill>
                      <a:schemeClr val="accent3">
                        <a:lumMod val="20000"/>
                        <a:lumOff val="80000"/>
                      </a:schemeClr>
                    </a:solidFill>
                  </a:tcPr>
                </a:tc>
                <a:tc>
                  <a:txBody>
                    <a:bodyPr/>
                    <a:lstStyle/>
                    <a:p>
                      <a:pPr algn="ctr"/>
                      <a:r>
                        <a:rPr lang="en-US" sz="1200" noProof="0" dirty="0"/>
                        <a:t>Store the vial in the original carton in order to protect from light. Store at 2-25°C.</a:t>
                      </a:r>
                    </a:p>
                    <a:p>
                      <a:pPr algn="ctr"/>
                      <a:r>
                        <a:rPr lang="en-US" sz="1200" noProof="0" dirty="0"/>
                        <a:t>500 units lyophilized concentrate in a single-use vial for reconstitution with 10 mL of diluent (sterile water).</a:t>
                      </a:r>
                    </a:p>
                  </a:txBody>
                  <a:tcPr anchor="ctr" anchorCtr="1">
                    <a:solidFill>
                      <a:schemeClr val="accent3">
                        <a:lumMod val="20000"/>
                        <a:lumOff val="80000"/>
                      </a:schemeClr>
                    </a:solidFill>
                  </a:tcPr>
                </a:tc>
                <a:tc>
                  <a:txBody>
                    <a:bodyPr/>
                    <a:lstStyle/>
                    <a:p>
                      <a:pPr algn="ctr"/>
                      <a:r>
                        <a:rPr lang="en-US" sz="1200" noProof="0" dirty="0">
                          <a:effectLst/>
                        </a:rPr>
                        <a:t>Prefilled syringes containing 30 mg of drug.</a:t>
                      </a:r>
                    </a:p>
                    <a:p>
                      <a:pPr algn="ctr"/>
                      <a:r>
                        <a:rPr lang="en-US" sz="1200" noProof="0" dirty="0">
                          <a:effectLst/>
                        </a:rPr>
                        <a:t>Store at 2-25 °C. </a:t>
                      </a:r>
                    </a:p>
                    <a:p>
                      <a:pPr algn="ctr"/>
                      <a:r>
                        <a:rPr lang="en-US" sz="1200" noProof="0" dirty="0">
                          <a:effectLst/>
                        </a:rPr>
                        <a:t>It doesn’t need a</a:t>
                      </a:r>
                      <a:r>
                        <a:rPr lang="en-US" sz="1200" baseline="0" noProof="0" dirty="0">
                          <a:effectLst/>
                        </a:rPr>
                        <a:t> refrigerator. </a:t>
                      </a:r>
                      <a:endParaRPr lang="en-US" sz="1200" b="0" noProof="0" dirty="0">
                        <a:solidFill>
                          <a:schemeClr val="bg1"/>
                        </a:solidFill>
                        <a:effectLst/>
                      </a:endParaRPr>
                    </a:p>
                  </a:txBody>
                  <a:tcPr anchor="ctr" anchorCtr="1">
                    <a:solidFill>
                      <a:schemeClr val="accent3">
                        <a:lumMod val="20000"/>
                        <a:lumOff val="80000"/>
                      </a:schemeClr>
                    </a:solidFill>
                  </a:tcPr>
                </a:tc>
                <a:extLst>
                  <a:ext uri="{0D108BD9-81ED-4DB2-BD59-A6C34878D82A}">
                    <a16:rowId xmlns="" xmlns:a16="http://schemas.microsoft.com/office/drawing/2014/main" val="1694215445"/>
                  </a:ext>
                </a:extLst>
              </a:tr>
              <a:tr h="516317">
                <a:tc>
                  <a:txBody>
                    <a:bodyPr/>
                    <a:lstStyle/>
                    <a:p>
                      <a:pPr algn="ctr"/>
                      <a:r>
                        <a:rPr lang="en-US" sz="1200" b="1" noProof="0" dirty="0"/>
                        <a:t>ADMINISTRATION</a:t>
                      </a:r>
                    </a:p>
                  </a:txBody>
                  <a:tcPr anchor="ctr" anchorCtr="1"/>
                </a:tc>
                <a:tc>
                  <a:txBody>
                    <a:bodyPr/>
                    <a:lstStyle/>
                    <a:p>
                      <a:pPr algn="ctr"/>
                      <a:r>
                        <a:rPr lang="en-US" sz="1200" noProof="0" dirty="0"/>
                        <a:t>Administer 20 units per kg body weight I.V.</a:t>
                      </a:r>
                      <a:r>
                        <a:rPr lang="en-US" sz="1200" baseline="0" noProof="0" dirty="0"/>
                        <a:t> at a rate of 4 ml/minute.</a:t>
                      </a:r>
                    </a:p>
                    <a:p>
                      <a:pPr algn="ctr"/>
                      <a:r>
                        <a:rPr lang="en-US" sz="1200" baseline="0" noProof="0" dirty="0"/>
                        <a:t>Self-administration not advised. </a:t>
                      </a:r>
                      <a:endParaRPr lang="en-US" sz="1200" noProof="0" dirty="0"/>
                    </a:p>
                  </a:txBody>
                  <a:tcPr anchor="ctr" anchorCtr="1"/>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noProof="0" dirty="0">
                          <a:effectLst/>
                        </a:rPr>
                        <a:t>Self-injection subcutaneously </a:t>
                      </a:r>
                      <a:r>
                        <a:rPr lang="en-US" sz="1200" noProof="0" dirty="0"/>
                        <a:t>in the abdominal area</a:t>
                      </a:r>
                    </a:p>
                  </a:txBody>
                  <a:tcPr anchor="ctr" anchorCtr="1"/>
                </a:tc>
                <a:extLst>
                  <a:ext uri="{0D108BD9-81ED-4DB2-BD59-A6C34878D82A}">
                    <a16:rowId xmlns="" xmlns:a16="http://schemas.microsoft.com/office/drawing/2014/main" val="1122200822"/>
                  </a:ext>
                </a:extLst>
              </a:tr>
              <a:tr h="365725">
                <a:tc>
                  <a:txBody>
                    <a:bodyPr/>
                    <a:lstStyle/>
                    <a:p>
                      <a:pPr algn="ctr"/>
                      <a:r>
                        <a:rPr lang="en-US" sz="1200" b="1" noProof="0" dirty="0"/>
                        <a:t>PREGNANCY</a:t>
                      </a:r>
                    </a:p>
                  </a:txBody>
                  <a:tcPr anchor="ctr" anchorCtr="1">
                    <a:solidFill>
                      <a:schemeClr val="accent3">
                        <a:lumMod val="20000"/>
                        <a:lumOff val="80000"/>
                      </a:schemeClr>
                    </a:solidFill>
                  </a:tcPr>
                </a:tc>
                <a:tc>
                  <a:txBody>
                    <a:bodyPr/>
                    <a:lstStyle/>
                    <a:p>
                      <a:pPr algn="ctr"/>
                      <a:r>
                        <a:rPr lang="en-US" sz="1200" noProof="0" dirty="0"/>
                        <a:t>Limited human data. Use only if clearly needed. Pregnancy Category</a:t>
                      </a:r>
                      <a:r>
                        <a:rPr lang="en-US" sz="1200" baseline="0" noProof="0" dirty="0"/>
                        <a:t> C.</a:t>
                      </a:r>
                      <a:endParaRPr lang="en-US" sz="1200" noProof="0" dirty="0"/>
                    </a:p>
                  </a:txBody>
                  <a:tcPr anchor="ctr" anchorCtr="1">
                    <a:solidFill>
                      <a:schemeClr val="accent3">
                        <a:lumMod val="20000"/>
                        <a:lumOff val="80000"/>
                      </a:schemeClr>
                    </a:solidFill>
                  </a:tcPr>
                </a:tc>
                <a:tc>
                  <a:txBody>
                    <a:bodyPr/>
                    <a:lstStyle/>
                    <a:p>
                      <a:pPr algn="ctr"/>
                      <a:r>
                        <a:rPr lang="en-US" sz="1200" noProof="0" dirty="0"/>
                        <a:t>Limited</a:t>
                      </a:r>
                      <a:r>
                        <a:rPr lang="en-US" sz="1200" baseline="0" noProof="0" dirty="0"/>
                        <a:t> human data. Use only if clearly needed.</a:t>
                      </a:r>
                    </a:p>
                    <a:p>
                      <a:pPr algn="ctr"/>
                      <a:r>
                        <a:rPr lang="en-US" sz="1200" baseline="0" noProof="0" dirty="0"/>
                        <a:t>Pregnancy Category C. </a:t>
                      </a:r>
                      <a:endParaRPr lang="en-US" sz="1200" noProof="0" dirty="0"/>
                    </a:p>
                  </a:txBody>
                  <a:tcPr anchor="ctr" anchorCtr="1">
                    <a:solidFill>
                      <a:schemeClr val="accent3">
                        <a:lumMod val="20000"/>
                        <a:lumOff val="80000"/>
                      </a:schemeClr>
                    </a:solidFill>
                  </a:tcPr>
                </a:tc>
                <a:extLst>
                  <a:ext uri="{0D108BD9-81ED-4DB2-BD59-A6C34878D82A}">
                    <a16:rowId xmlns="" xmlns:a16="http://schemas.microsoft.com/office/drawing/2014/main" val="3380915153"/>
                  </a:ext>
                </a:extLst>
              </a:tr>
              <a:tr h="516317">
                <a:tc>
                  <a:txBody>
                    <a:bodyPr/>
                    <a:lstStyle/>
                    <a:p>
                      <a:pPr algn="ctr"/>
                      <a:r>
                        <a:rPr lang="en-US" sz="1200" b="1" noProof="0" dirty="0"/>
                        <a:t>CHILDREN</a:t>
                      </a:r>
                    </a:p>
                  </a:txBody>
                  <a:tcPr anchor="ctr" anchorCtr="1"/>
                </a:tc>
                <a:tc>
                  <a:txBody>
                    <a:bodyPr/>
                    <a:lstStyle/>
                    <a:p>
                      <a:pPr algn="ctr"/>
                      <a:r>
                        <a:rPr lang="en-US" sz="1200" noProof="0" dirty="0"/>
                        <a:t>Compared to adults, when adjusted for baseline, the half-life was shorter and clearance (on per kg basis) was faster in children.</a:t>
                      </a:r>
                    </a:p>
                  </a:txBody>
                  <a:tcPr anchor="ctr" anchorCtr="1"/>
                </a:tc>
                <a:tc>
                  <a:txBody>
                    <a:bodyPr/>
                    <a:lstStyle/>
                    <a:p>
                      <a:pPr algn="ctr"/>
                      <a:r>
                        <a:rPr lang="en-US" sz="1200" noProof="0" dirty="0"/>
                        <a:t>Safety and effectiveness</a:t>
                      </a:r>
                      <a:r>
                        <a:rPr lang="en-US" sz="1200" baseline="0" noProof="0" dirty="0"/>
                        <a:t> below the age of 18 years have not been established yet. </a:t>
                      </a:r>
                      <a:endParaRPr lang="en-US" sz="1200" noProof="0" dirty="0"/>
                    </a:p>
                  </a:txBody>
                  <a:tcPr anchor="ctr" anchorCtr="1"/>
                </a:tc>
                <a:extLst>
                  <a:ext uri="{0D108BD9-81ED-4DB2-BD59-A6C34878D82A}">
                    <a16:rowId xmlns="" xmlns:a16="http://schemas.microsoft.com/office/drawing/2014/main" val="1488154688"/>
                  </a:ext>
                </a:extLst>
              </a:tr>
              <a:tr h="215132">
                <a:tc>
                  <a:txBody>
                    <a:bodyPr/>
                    <a:lstStyle/>
                    <a:p>
                      <a:pPr algn="ctr"/>
                      <a:r>
                        <a:rPr lang="en-US" sz="1200" b="1" noProof="0" dirty="0"/>
                        <a:t>HALF-LIFE</a:t>
                      </a:r>
                    </a:p>
                  </a:txBody>
                  <a:tcPr anchor="ctr" anchorCtr="1">
                    <a:solidFill>
                      <a:schemeClr val="accent3">
                        <a:lumMod val="20000"/>
                        <a:lumOff val="80000"/>
                      </a:schemeClr>
                    </a:solidFill>
                  </a:tcPr>
                </a:tc>
                <a:tc>
                  <a:txBody>
                    <a:bodyPr/>
                    <a:lstStyle/>
                    <a:p>
                      <a:pPr algn="ctr"/>
                      <a:r>
                        <a:rPr lang="en-US" sz="1200" noProof="0" dirty="0"/>
                        <a:t>18.4 ± 3.5 hours (until 87 hours for Berinert® 1500 UI)</a:t>
                      </a:r>
                    </a:p>
                  </a:txBody>
                  <a:tcPr anchor="ctr" anchorCtr="1">
                    <a:solidFill>
                      <a:schemeClr val="accent3">
                        <a:lumMod val="20000"/>
                        <a:lumOff val="80000"/>
                      </a:schemeClr>
                    </a:solidFill>
                  </a:tcPr>
                </a:tc>
                <a:tc>
                  <a:txBody>
                    <a:bodyPr/>
                    <a:lstStyle/>
                    <a:p>
                      <a:pPr algn="ctr"/>
                      <a:r>
                        <a:rPr lang="en-US" sz="1200" noProof="0" dirty="0">
                          <a:sym typeface="Wingdings" panose="05000000000000000000" pitchFamily="2" charset="2"/>
                        </a:rPr>
                        <a:t>1.4 ± 0.4 hours </a:t>
                      </a:r>
                      <a:endParaRPr lang="en-US" sz="1200" noProof="0" dirty="0"/>
                    </a:p>
                  </a:txBody>
                  <a:tcPr anchor="ctr" anchorCtr="1">
                    <a:solidFill>
                      <a:schemeClr val="accent3">
                        <a:lumMod val="20000"/>
                        <a:lumOff val="80000"/>
                      </a:schemeClr>
                    </a:solidFill>
                  </a:tcPr>
                </a:tc>
                <a:extLst>
                  <a:ext uri="{0D108BD9-81ED-4DB2-BD59-A6C34878D82A}">
                    <a16:rowId xmlns="" xmlns:a16="http://schemas.microsoft.com/office/drawing/2014/main" val="1120398980"/>
                  </a:ext>
                </a:extLst>
              </a:tr>
              <a:tr h="1419872">
                <a:tc>
                  <a:txBody>
                    <a:bodyPr/>
                    <a:lstStyle/>
                    <a:p>
                      <a:pPr algn="ctr"/>
                      <a:r>
                        <a:rPr lang="en-US" sz="1200" b="1" noProof="0" dirty="0"/>
                        <a:t>CONTRAINDICATIONS</a:t>
                      </a:r>
                    </a:p>
                  </a:txBody>
                  <a:tcPr anchor="ctr" anchorCtr="1"/>
                </a:tc>
                <a:tc>
                  <a:txBody>
                    <a:bodyPr/>
                    <a:lstStyle/>
                    <a:p>
                      <a:pPr algn="ctr"/>
                      <a:r>
                        <a:rPr lang="en-US" sz="1200" noProof="0" dirty="0"/>
                        <a:t>Contraindicated in individuals with a history of life-threatening systemic reactions to C1 esterase inhibitor preparations (including anaphylaxis).</a:t>
                      </a:r>
                    </a:p>
                    <a:p>
                      <a:pPr algn="ctr"/>
                      <a:r>
                        <a:rPr lang="en-US" sz="1200" noProof="0" dirty="0"/>
                        <a:t>TE</a:t>
                      </a:r>
                      <a:r>
                        <a:rPr lang="en-US" sz="1200" baseline="0" noProof="0" dirty="0"/>
                        <a:t> events: </a:t>
                      </a:r>
                      <a:r>
                        <a:rPr lang="en-US" sz="1200" noProof="0" dirty="0"/>
                        <a:t>Risk factors may include having an indwelling venous catheter/access device; prior history of thrombosis; underlying atherosclerosis; use of oral contraceptives or certain androgens; morbid obesity; and immobility</a:t>
                      </a:r>
                    </a:p>
                  </a:txBody>
                  <a:tcPr anchor="ctr" anchorCtr="1"/>
                </a:tc>
                <a:tc>
                  <a:txBody>
                    <a:bodyPr/>
                    <a:lstStyle/>
                    <a:p>
                      <a:pPr algn="ctr"/>
                      <a:r>
                        <a:rPr lang="en-US" sz="1200" noProof="0" dirty="0"/>
                        <a:t>It should be used during acute coronary ischemia, unstable angina pectoris, or in the weeks following a stroke only if the benefit exceeds the theoretical risk to the patient.</a:t>
                      </a:r>
                    </a:p>
                  </a:txBody>
                  <a:tcPr anchor="ctr" anchorCtr="1"/>
                </a:tc>
                <a:extLst>
                  <a:ext uri="{0D108BD9-81ED-4DB2-BD59-A6C34878D82A}">
                    <a16:rowId xmlns="" xmlns:a16="http://schemas.microsoft.com/office/drawing/2014/main" val="3686081412"/>
                  </a:ext>
                </a:extLst>
              </a:tr>
              <a:tr h="666909">
                <a:tc>
                  <a:txBody>
                    <a:bodyPr/>
                    <a:lstStyle/>
                    <a:p>
                      <a:pPr algn="ctr"/>
                      <a:r>
                        <a:rPr lang="en-US" sz="1200" b="1" noProof="0" dirty="0"/>
                        <a:t>TIME</a:t>
                      </a:r>
                      <a:r>
                        <a:rPr lang="en-US" sz="1200" b="1" baseline="0" noProof="0" dirty="0"/>
                        <a:t> TO ONSET OF RELIEF/RESOLUTION</a:t>
                      </a:r>
                      <a:endParaRPr lang="en-US" sz="1200" b="1" noProof="0" dirty="0"/>
                    </a:p>
                  </a:txBody>
                  <a:tcPr anchor="ctr" anchorCtr="1">
                    <a:solidFill>
                      <a:schemeClr val="accent3">
                        <a:lumMod val="20000"/>
                        <a:lumOff val="80000"/>
                      </a:schemeClr>
                    </a:solidFill>
                  </a:tcPr>
                </a:tc>
                <a:tc>
                  <a:txBody>
                    <a:bodyPr/>
                    <a:lstStyle/>
                    <a:p>
                      <a:pPr algn="ctr"/>
                      <a:r>
                        <a:rPr lang="en-US" sz="1200" noProof="0" dirty="0"/>
                        <a:t>Time to onset of relief from ABDOMINAL symptoms</a:t>
                      </a:r>
                      <a:r>
                        <a:rPr lang="en-US" sz="1200" baseline="0" noProof="0" dirty="0"/>
                        <a:t>: </a:t>
                      </a:r>
                      <a:r>
                        <a:rPr lang="en-US" sz="1200" noProof="0" dirty="0"/>
                        <a:t>median of 48 minutes, while</a:t>
                      </a:r>
                      <a:r>
                        <a:rPr lang="en-US" sz="1200" baseline="0" noProof="0" dirty="0"/>
                        <a:t> time to onset of LARYNGEAL symptoms: 0.25 mins. Time to resolution: 8.4 hours </a:t>
                      </a:r>
                      <a:endParaRPr lang="en-US" sz="1200" noProof="0" dirty="0"/>
                    </a:p>
                  </a:txBody>
                  <a:tcPr anchor="ctr" anchorCtr="1">
                    <a:solidFill>
                      <a:schemeClr val="accent3">
                        <a:lumMod val="20000"/>
                        <a:lumOff val="80000"/>
                      </a:schemeClr>
                    </a:solidFill>
                  </a:tcPr>
                </a:tc>
                <a:tc>
                  <a:txBody>
                    <a:bodyPr/>
                    <a:lstStyle/>
                    <a:p>
                      <a:pPr algn="ctr"/>
                      <a:r>
                        <a:rPr lang="en-US" sz="1200" noProof="0" dirty="0"/>
                        <a:t>Median time to 50% reduction from baseline symptoms ranging from 2.0 to 2.3 hours. </a:t>
                      </a:r>
                    </a:p>
                  </a:txBody>
                  <a:tcPr anchor="ctr" anchorCtr="1">
                    <a:solidFill>
                      <a:schemeClr val="accent3">
                        <a:lumMod val="20000"/>
                        <a:lumOff val="80000"/>
                      </a:schemeClr>
                    </a:solidFill>
                  </a:tcPr>
                </a:tc>
                <a:extLst>
                  <a:ext uri="{0D108BD9-81ED-4DB2-BD59-A6C34878D82A}">
                    <a16:rowId xmlns="" xmlns:a16="http://schemas.microsoft.com/office/drawing/2014/main" val="3804566762"/>
                  </a:ext>
                </a:extLst>
              </a:tr>
            </a:tbl>
          </a:graphicData>
        </a:graphic>
      </p:graphicFrame>
      <p:sp>
        <p:nvSpPr>
          <p:cNvPr id="6" name="Freccia in giù 5"/>
          <p:cNvSpPr/>
          <p:nvPr/>
        </p:nvSpPr>
        <p:spPr>
          <a:xfrm>
            <a:off x="3067665" y="206477"/>
            <a:ext cx="486696" cy="648929"/>
          </a:xfrm>
          <a:prstGeom prst="downArrow">
            <a:avLst/>
          </a:prstGeom>
          <a:solidFill>
            <a:schemeClr val="tx2"/>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b="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
        <p:nvSpPr>
          <p:cNvPr id="7" name="Freccia a destra 6"/>
          <p:cNvSpPr/>
          <p:nvPr/>
        </p:nvSpPr>
        <p:spPr>
          <a:xfrm>
            <a:off x="2359743" y="4144298"/>
            <a:ext cx="486696" cy="309716"/>
          </a:xfrm>
          <a:prstGeom prst="rightArrow">
            <a:avLst/>
          </a:prstGeom>
          <a:solidFill>
            <a:schemeClr val="tx2"/>
          </a:solidFill>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sinistra 7"/>
          <p:cNvSpPr/>
          <p:nvPr/>
        </p:nvSpPr>
        <p:spPr>
          <a:xfrm>
            <a:off x="11415252" y="855406"/>
            <a:ext cx="604683" cy="516194"/>
          </a:xfrm>
          <a:prstGeom prst="leftArrow">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sinistra 8"/>
          <p:cNvSpPr/>
          <p:nvPr/>
        </p:nvSpPr>
        <p:spPr>
          <a:xfrm>
            <a:off x="11415252" y="1681315"/>
            <a:ext cx="604683" cy="484632"/>
          </a:xfrm>
          <a:prstGeom prst="leftArrow">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 sinistra 9"/>
          <p:cNvSpPr/>
          <p:nvPr/>
        </p:nvSpPr>
        <p:spPr>
          <a:xfrm>
            <a:off x="11415252" y="2475662"/>
            <a:ext cx="604683" cy="484632"/>
          </a:xfrm>
          <a:prstGeom prst="leftArrow">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81354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0"/>
            <a:ext cx="4737052" cy="748923"/>
          </a:xfrm>
          <a:prstGeom prst="rect">
            <a:avLst/>
          </a:prstGeom>
          <a:ln>
            <a:noFill/>
          </a:ln>
          <a:effectLst>
            <a:softEdge rad="112500"/>
          </a:effectLst>
        </p:spPr>
      </p:pic>
      <p:pic>
        <p:nvPicPr>
          <p:cNvPr id="2" name="Immagine 1"/>
          <p:cNvPicPr>
            <a:picLocks noChangeAspect="1"/>
          </p:cNvPicPr>
          <p:nvPr/>
        </p:nvPicPr>
        <p:blipFill>
          <a:blip r:embed="rId3"/>
          <a:stretch>
            <a:fillRect/>
          </a:stretch>
        </p:blipFill>
        <p:spPr>
          <a:xfrm>
            <a:off x="59786" y="1032935"/>
            <a:ext cx="9354532" cy="5469466"/>
          </a:xfrm>
          <a:prstGeom prst="rect">
            <a:avLst/>
          </a:prstGeom>
        </p:spPr>
      </p:pic>
      <p:cxnSp>
        <p:nvCxnSpPr>
          <p:cNvPr id="5" name="Connettore diritto 4"/>
          <p:cNvCxnSpPr/>
          <p:nvPr/>
        </p:nvCxnSpPr>
        <p:spPr>
          <a:xfrm>
            <a:off x="230366" y="3201610"/>
            <a:ext cx="9013372" cy="1132115"/>
          </a:xfrm>
          <a:prstGeom prst="line">
            <a:avLst/>
          </a:prstGeom>
          <a:ln w="57150">
            <a:solidFill>
              <a:schemeClr val="bg1">
                <a:alpha val="60000"/>
              </a:schemeClr>
            </a:solidFill>
          </a:ln>
          <a:effectLst>
            <a:glow rad="63500">
              <a:schemeClr val="accent6">
                <a:satMod val="175000"/>
                <a:alpha val="40000"/>
              </a:schemeClr>
            </a:glow>
          </a:effectLst>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9528703" y="171261"/>
            <a:ext cx="2467429" cy="6555641"/>
          </a:xfrm>
          <a:prstGeom prst="rect">
            <a:avLst/>
          </a:prstGeom>
          <a:noFill/>
        </p:spPr>
        <p:txBody>
          <a:bodyPr wrap="square" rtlCol="0">
            <a:spAutoFit/>
          </a:bodyPr>
          <a:lstStyle/>
          <a:p>
            <a:r>
              <a:rPr lang="en-US" sz="2000" b="1" dirty="0"/>
              <a:t>In Italy:</a:t>
            </a:r>
          </a:p>
          <a:p>
            <a:endParaRPr lang="en-US" sz="2000" b="1" dirty="0"/>
          </a:p>
          <a:p>
            <a:r>
              <a:rPr lang="en-US" sz="2000" b="1" dirty="0"/>
              <a:t>Berinert®: the commercialized box contains 50 UI. The recommended posology (20 UI/Kg) for a patients of about 70 kg (3 boxes) costs 1,680 € (ex-factory).</a:t>
            </a:r>
          </a:p>
          <a:p>
            <a:endParaRPr lang="en-US" sz="2000" b="1" dirty="0"/>
          </a:p>
          <a:p>
            <a:r>
              <a:rPr lang="en-US" sz="2000" b="1" dirty="0"/>
              <a:t>Icatibant: the cost of a single dose is 1529,75 € (ex-factory), but often we should use more than one box….</a:t>
            </a:r>
          </a:p>
        </p:txBody>
      </p:sp>
    </p:spTree>
    <p:extLst>
      <p:ext uri="{BB962C8B-B14F-4D97-AF65-F5344CB8AC3E}">
        <p14:creationId xmlns:p14="http://schemas.microsoft.com/office/powerpoint/2010/main" val="1129967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765164" y="0"/>
            <a:ext cx="4661672" cy="737005"/>
          </a:xfrm>
          <a:prstGeom prst="rect">
            <a:avLst/>
          </a:prstGeom>
          <a:ln>
            <a:noFill/>
          </a:ln>
          <a:effectLst>
            <a:softEdge rad="112500"/>
          </a:effectLst>
        </p:spPr>
      </p:pic>
      <p:sp>
        <p:nvSpPr>
          <p:cNvPr id="3" name="CasellaDiTesto 2"/>
          <p:cNvSpPr txBox="1"/>
          <p:nvPr/>
        </p:nvSpPr>
        <p:spPr>
          <a:xfrm>
            <a:off x="491613" y="737005"/>
            <a:ext cx="11208774" cy="5786199"/>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rPr>
              <a:t>My Experience at A&amp;E Dept. «GALLIERA Hospital», Genoa, Italy</a:t>
            </a:r>
          </a:p>
          <a:p>
            <a:endParaRPr lang="en-US" dirty="0"/>
          </a:p>
          <a:p>
            <a:r>
              <a:rPr lang="en-US" dirty="0"/>
              <a:t>All cases of hereditary angioedema were registered for a period of 1 year (2015) in the Emergency Dept. of “Galliera Hospital” (Genoa, Italy), using a Program called ‘PIESSE’.</a:t>
            </a:r>
          </a:p>
          <a:p>
            <a:endParaRPr lang="en-US" dirty="0"/>
          </a:p>
          <a:p>
            <a:r>
              <a:rPr lang="en-US" dirty="0"/>
              <a:t>We observed a total of 39 cases of angioedema. 11 of them were bradykinin-mediated. We are glad to point out that all the hereditary angioedema were recognized immediately by the Medical Doctors due to a particular awareness of this kind of disease. </a:t>
            </a:r>
          </a:p>
          <a:p>
            <a:r>
              <a:rPr lang="en-US" dirty="0"/>
              <a:t>6 cases were treated with Icatibant, and 5 with C1-inhibitors (Berinert ®).</a:t>
            </a:r>
          </a:p>
          <a:p>
            <a:endParaRPr lang="en-US" dirty="0"/>
          </a:p>
          <a:p>
            <a:r>
              <a:rPr lang="en-US" dirty="0"/>
              <a:t>We use both drugs, but in the A&amp;E Dept., we usually prefer Icatibant:</a:t>
            </a:r>
          </a:p>
          <a:p>
            <a:endParaRPr lang="en-US" dirty="0"/>
          </a:p>
          <a:p>
            <a:endParaRPr lang="en-US" dirty="0"/>
          </a:p>
          <a:p>
            <a:pPr marL="285750" indent="-285750">
              <a:buFont typeface="Wingdings" panose="05000000000000000000" pitchFamily="2" charset="2"/>
              <a:buChar char="Ø"/>
            </a:pPr>
            <a:r>
              <a:rPr lang="en-US" dirty="0"/>
              <a:t>Usually quick response</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a:t>Short half-life 		</a:t>
            </a:r>
          </a:p>
          <a:p>
            <a:r>
              <a:rPr lang="en-US" dirty="0"/>
              <a:t>										</a:t>
            </a:r>
            <a:r>
              <a:rPr lang="en-US" b="1" dirty="0"/>
              <a:t>AND</a:t>
            </a:r>
            <a:r>
              <a:rPr lang="en-US" dirty="0"/>
              <a:t> 				</a:t>
            </a:r>
          </a:p>
          <a:p>
            <a:pPr marL="285750" indent="-285750">
              <a:buFont typeface="Wingdings" panose="05000000000000000000" pitchFamily="2" charset="2"/>
              <a:buChar char="Ø"/>
            </a:pPr>
            <a:r>
              <a:rPr lang="en-US" dirty="0"/>
              <a:t>No need of refrigeration	</a:t>
            </a:r>
          </a:p>
          <a:p>
            <a:r>
              <a:rPr lang="en-US" dirty="0"/>
              <a:t>	</a:t>
            </a:r>
          </a:p>
          <a:p>
            <a:pPr marL="285750" indent="-285750">
              <a:buFont typeface="Wingdings" panose="05000000000000000000" pitchFamily="2" charset="2"/>
              <a:buChar char="Ø"/>
            </a:pPr>
            <a:r>
              <a:rPr lang="en-US" dirty="0"/>
              <a:t>Subcutaneous Injection									</a:t>
            </a:r>
          </a:p>
        </p:txBody>
      </p:sp>
      <p:grpSp>
        <p:nvGrpSpPr>
          <p:cNvPr id="26" name="Gruppo 25"/>
          <p:cNvGrpSpPr/>
          <p:nvPr/>
        </p:nvGrpSpPr>
        <p:grpSpPr>
          <a:xfrm>
            <a:off x="6692348" y="4194037"/>
            <a:ext cx="5008039" cy="2418798"/>
            <a:chOff x="6887497" y="4041059"/>
            <a:chExt cx="4616245" cy="2197510"/>
          </a:xfrm>
        </p:grpSpPr>
        <p:sp>
          <p:nvSpPr>
            <p:cNvPr id="24" name="Rettangolo con angoli arrotondati 23"/>
            <p:cNvSpPr/>
            <p:nvPr/>
          </p:nvSpPr>
          <p:spPr>
            <a:xfrm>
              <a:off x="6887497" y="4041059"/>
              <a:ext cx="4616245" cy="219751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25" name="CasellaDiTesto 24"/>
            <p:cNvSpPr txBox="1"/>
            <p:nvPr/>
          </p:nvSpPr>
          <p:spPr>
            <a:xfrm>
              <a:off x="7034981" y="4203290"/>
              <a:ext cx="4336025" cy="2031325"/>
            </a:xfrm>
            <a:prstGeom prst="rect">
              <a:avLst/>
            </a:prstGeom>
            <a:noFill/>
          </p:spPr>
          <p:txBody>
            <a:bodyPr wrap="square" rtlCol="0">
              <a:spAutoFit/>
            </a:bodyPr>
            <a:lstStyle/>
            <a:p>
              <a:r>
                <a:rPr lang="en-US" b="1" dirty="0"/>
                <a:t>Possibility to use it also in case of ACE-Is angioedema and in unknown causes angioedema (empiric use).</a:t>
              </a:r>
            </a:p>
            <a:p>
              <a:endParaRPr lang="en-US" b="1" i="1" dirty="0"/>
            </a:p>
            <a:p>
              <a:r>
                <a:rPr lang="en-US" b="1" i="1" dirty="0"/>
                <a:t>[Christian Longley, Icatibant and its therapeutic 	indications, Critical Care Horizon 2016; 2:1-11]</a:t>
              </a:r>
            </a:p>
          </p:txBody>
        </p:sp>
      </p:grpSp>
    </p:spTree>
    <p:extLst>
      <p:ext uri="{BB962C8B-B14F-4D97-AF65-F5344CB8AC3E}">
        <p14:creationId xmlns:p14="http://schemas.microsoft.com/office/powerpoint/2010/main" val="165599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down)">
                                      <p:cBhvr>
                                        <p:cTn id="17" dur="580">
                                          <p:stCondLst>
                                            <p:cond delay="0"/>
                                          </p:stCondLst>
                                        </p:cTn>
                                        <p:tgtEl>
                                          <p:spTgt spid="3">
                                            <p:txEl>
                                              <p:pRg st="7" end="7"/>
                                            </p:txEl>
                                          </p:spTgt>
                                        </p:tgtEl>
                                      </p:cBhvr>
                                    </p:animEffect>
                                    <p:anim calcmode="lin" valueType="num">
                                      <p:cBhvr>
                                        <p:cTn id="18"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xEl>
                                              <p:pRg st="7" end="7"/>
                                            </p:txEl>
                                          </p:spTgt>
                                        </p:tgtEl>
                                      </p:cBhvr>
                                      <p:to x="100000" y="60000"/>
                                    </p:animScale>
                                    <p:animScale>
                                      <p:cBhvr>
                                        <p:cTn id="24" dur="166" decel="50000">
                                          <p:stCondLst>
                                            <p:cond delay="676"/>
                                          </p:stCondLst>
                                        </p:cTn>
                                        <p:tgtEl>
                                          <p:spTgt spid="3">
                                            <p:txEl>
                                              <p:pRg st="7" end="7"/>
                                            </p:txEl>
                                          </p:spTgt>
                                        </p:tgtEl>
                                      </p:cBhvr>
                                      <p:to x="100000" y="100000"/>
                                    </p:animScale>
                                    <p:animScale>
                                      <p:cBhvr>
                                        <p:cTn id="25" dur="26">
                                          <p:stCondLst>
                                            <p:cond delay="1312"/>
                                          </p:stCondLst>
                                        </p:cTn>
                                        <p:tgtEl>
                                          <p:spTgt spid="3">
                                            <p:txEl>
                                              <p:pRg st="7" end="7"/>
                                            </p:txEl>
                                          </p:spTgt>
                                        </p:tgtEl>
                                      </p:cBhvr>
                                      <p:to x="100000" y="80000"/>
                                    </p:animScale>
                                    <p:animScale>
                                      <p:cBhvr>
                                        <p:cTn id="26" dur="166" decel="50000">
                                          <p:stCondLst>
                                            <p:cond delay="1338"/>
                                          </p:stCondLst>
                                        </p:cTn>
                                        <p:tgtEl>
                                          <p:spTgt spid="3">
                                            <p:txEl>
                                              <p:pRg st="7" end="7"/>
                                            </p:txEl>
                                          </p:spTgt>
                                        </p:tgtEl>
                                      </p:cBhvr>
                                      <p:to x="100000" y="100000"/>
                                    </p:animScale>
                                    <p:animScale>
                                      <p:cBhvr>
                                        <p:cTn id="27" dur="26">
                                          <p:stCondLst>
                                            <p:cond delay="1642"/>
                                          </p:stCondLst>
                                        </p:cTn>
                                        <p:tgtEl>
                                          <p:spTgt spid="3">
                                            <p:txEl>
                                              <p:pRg st="7" end="7"/>
                                            </p:txEl>
                                          </p:spTgt>
                                        </p:tgtEl>
                                      </p:cBhvr>
                                      <p:to x="100000" y="90000"/>
                                    </p:animScale>
                                    <p:animScale>
                                      <p:cBhvr>
                                        <p:cTn id="28" dur="166" decel="50000">
                                          <p:stCondLst>
                                            <p:cond delay="1668"/>
                                          </p:stCondLst>
                                        </p:cTn>
                                        <p:tgtEl>
                                          <p:spTgt spid="3">
                                            <p:txEl>
                                              <p:pRg st="7" end="7"/>
                                            </p:txEl>
                                          </p:spTgt>
                                        </p:tgtEl>
                                      </p:cBhvr>
                                      <p:to x="100000" y="100000"/>
                                    </p:animScale>
                                    <p:animScale>
                                      <p:cBhvr>
                                        <p:cTn id="29" dur="26">
                                          <p:stCondLst>
                                            <p:cond delay="1808"/>
                                          </p:stCondLst>
                                        </p:cTn>
                                        <p:tgtEl>
                                          <p:spTgt spid="3">
                                            <p:txEl>
                                              <p:pRg st="7" end="7"/>
                                            </p:txEl>
                                          </p:spTgt>
                                        </p:tgtEl>
                                      </p:cBhvr>
                                      <p:to x="100000" y="95000"/>
                                    </p:animScale>
                                    <p:animScale>
                                      <p:cBhvr>
                                        <p:cTn id="30" dur="166" decel="50000">
                                          <p:stCondLst>
                                            <p:cond delay="1834"/>
                                          </p:stCondLst>
                                        </p:cTn>
                                        <p:tgtEl>
                                          <p:spTgt spid="3">
                                            <p:txEl>
                                              <p:pRg st="7" end="7"/>
                                            </p:txEl>
                                          </p:spTgt>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wipe(down)">
                                      <p:cBhvr>
                                        <p:cTn id="33" dur="580">
                                          <p:stCondLst>
                                            <p:cond delay="0"/>
                                          </p:stCondLst>
                                        </p:cTn>
                                        <p:tgtEl>
                                          <p:spTgt spid="3">
                                            <p:txEl>
                                              <p:pRg st="10" end="10"/>
                                            </p:txEl>
                                          </p:spTgt>
                                        </p:tgtEl>
                                      </p:cBhvr>
                                    </p:animEffect>
                                    <p:anim calcmode="lin" valueType="num">
                                      <p:cBhvr>
                                        <p:cTn id="34" dur="1822" tmFilter="0,0; 0.14,0.36; 0.43,0.73; 0.71,0.91; 1.0,1.0">
                                          <p:stCondLst>
                                            <p:cond delay="0"/>
                                          </p:stCondLst>
                                        </p:cTn>
                                        <p:tgtEl>
                                          <p:spTgt spid="3">
                                            <p:txEl>
                                              <p:pRg st="10" end="10"/>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xEl>
                                              <p:pRg st="10" end="10"/>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xEl>
                                              <p:pRg st="10" end="10"/>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xEl>
                                              <p:pRg st="10" end="10"/>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xEl>
                                              <p:pRg st="10" end="10"/>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xEl>
                                              <p:pRg st="10" end="10"/>
                                            </p:txEl>
                                          </p:spTgt>
                                        </p:tgtEl>
                                      </p:cBhvr>
                                      <p:to x="100000" y="60000"/>
                                    </p:animScale>
                                    <p:animScale>
                                      <p:cBhvr>
                                        <p:cTn id="40" dur="166" decel="50000">
                                          <p:stCondLst>
                                            <p:cond delay="676"/>
                                          </p:stCondLst>
                                        </p:cTn>
                                        <p:tgtEl>
                                          <p:spTgt spid="3">
                                            <p:txEl>
                                              <p:pRg st="10" end="10"/>
                                            </p:txEl>
                                          </p:spTgt>
                                        </p:tgtEl>
                                      </p:cBhvr>
                                      <p:to x="100000" y="100000"/>
                                    </p:animScale>
                                    <p:animScale>
                                      <p:cBhvr>
                                        <p:cTn id="41" dur="26">
                                          <p:stCondLst>
                                            <p:cond delay="1312"/>
                                          </p:stCondLst>
                                        </p:cTn>
                                        <p:tgtEl>
                                          <p:spTgt spid="3">
                                            <p:txEl>
                                              <p:pRg st="10" end="10"/>
                                            </p:txEl>
                                          </p:spTgt>
                                        </p:tgtEl>
                                      </p:cBhvr>
                                      <p:to x="100000" y="80000"/>
                                    </p:animScale>
                                    <p:animScale>
                                      <p:cBhvr>
                                        <p:cTn id="42" dur="166" decel="50000">
                                          <p:stCondLst>
                                            <p:cond delay="1338"/>
                                          </p:stCondLst>
                                        </p:cTn>
                                        <p:tgtEl>
                                          <p:spTgt spid="3">
                                            <p:txEl>
                                              <p:pRg st="10" end="10"/>
                                            </p:txEl>
                                          </p:spTgt>
                                        </p:tgtEl>
                                      </p:cBhvr>
                                      <p:to x="100000" y="100000"/>
                                    </p:animScale>
                                    <p:animScale>
                                      <p:cBhvr>
                                        <p:cTn id="43" dur="26">
                                          <p:stCondLst>
                                            <p:cond delay="1642"/>
                                          </p:stCondLst>
                                        </p:cTn>
                                        <p:tgtEl>
                                          <p:spTgt spid="3">
                                            <p:txEl>
                                              <p:pRg st="10" end="10"/>
                                            </p:txEl>
                                          </p:spTgt>
                                        </p:tgtEl>
                                      </p:cBhvr>
                                      <p:to x="100000" y="90000"/>
                                    </p:animScale>
                                    <p:animScale>
                                      <p:cBhvr>
                                        <p:cTn id="44" dur="166" decel="50000">
                                          <p:stCondLst>
                                            <p:cond delay="1668"/>
                                          </p:stCondLst>
                                        </p:cTn>
                                        <p:tgtEl>
                                          <p:spTgt spid="3">
                                            <p:txEl>
                                              <p:pRg st="10" end="10"/>
                                            </p:txEl>
                                          </p:spTgt>
                                        </p:tgtEl>
                                      </p:cBhvr>
                                      <p:to x="100000" y="100000"/>
                                    </p:animScale>
                                    <p:animScale>
                                      <p:cBhvr>
                                        <p:cTn id="45" dur="26">
                                          <p:stCondLst>
                                            <p:cond delay="1808"/>
                                          </p:stCondLst>
                                        </p:cTn>
                                        <p:tgtEl>
                                          <p:spTgt spid="3">
                                            <p:txEl>
                                              <p:pRg st="10" end="10"/>
                                            </p:txEl>
                                          </p:spTgt>
                                        </p:tgtEl>
                                      </p:cBhvr>
                                      <p:to x="100000" y="95000"/>
                                    </p:animScale>
                                    <p:animScale>
                                      <p:cBhvr>
                                        <p:cTn id="46" dur="166" decel="50000">
                                          <p:stCondLst>
                                            <p:cond delay="1834"/>
                                          </p:stCondLst>
                                        </p:cTn>
                                        <p:tgtEl>
                                          <p:spTgt spid="3">
                                            <p:txEl>
                                              <p:pRg st="10" end="10"/>
                                            </p:txEl>
                                          </p:spTgt>
                                        </p:tgtEl>
                                      </p:cBhvr>
                                      <p:to x="100000" y="100000"/>
                                    </p:animScale>
                                  </p:childTnLst>
                                </p:cTn>
                              </p:par>
                              <p:par>
                                <p:cTn id="47" presetID="26" presetClass="entr" presetSubtype="0" fill="hold"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down)">
                                      <p:cBhvr>
                                        <p:cTn id="49" dur="580">
                                          <p:stCondLst>
                                            <p:cond delay="0"/>
                                          </p:stCondLst>
                                        </p:cTn>
                                        <p:tgtEl>
                                          <p:spTgt spid="3">
                                            <p:txEl>
                                              <p:pRg st="12" end="12"/>
                                            </p:txEl>
                                          </p:spTgt>
                                        </p:tgtEl>
                                      </p:cBhvr>
                                    </p:animEffect>
                                    <p:anim calcmode="lin" valueType="num">
                                      <p:cBhvr>
                                        <p:cTn id="50" dur="1822" tmFilter="0,0; 0.14,0.36; 0.43,0.73; 0.71,0.91; 1.0,1.0">
                                          <p:stCondLst>
                                            <p:cond delay="0"/>
                                          </p:stCondLst>
                                        </p:cTn>
                                        <p:tgtEl>
                                          <p:spTgt spid="3">
                                            <p:txEl>
                                              <p:pRg st="12" end="12"/>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txEl>
                                              <p:pRg st="12" end="12"/>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txEl>
                                              <p:pRg st="12" end="12"/>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txEl>
                                              <p:pRg st="12" end="12"/>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txEl>
                                              <p:pRg st="12" end="12"/>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txEl>
                                              <p:pRg st="12" end="12"/>
                                            </p:txEl>
                                          </p:spTgt>
                                        </p:tgtEl>
                                      </p:cBhvr>
                                      <p:to x="100000" y="60000"/>
                                    </p:animScale>
                                    <p:animScale>
                                      <p:cBhvr>
                                        <p:cTn id="56" dur="166" decel="50000">
                                          <p:stCondLst>
                                            <p:cond delay="676"/>
                                          </p:stCondLst>
                                        </p:cTn>
                                        <p:tgtEl>
                                          <p:spTgt spid="3">
                                            <p:txEl>
                                              <p:pRg st="12" end="12"/>
                                            </p:txEl>
                                          </p:spTgt>
                                        </p:tgtEl>
                                      </p:cBhvr>
                                      <p:to x="100000" y="100000"/>
                                    </p:animScale>
                                    <p:animScale>
                                      <p:cBhvr>
                                        <p:cTn id="57" dur="26">
                                          <p:stCondLst>
                                            <p:cond delay="1312"/>
                                          </p:stCondLst>
                                        </p:cTn>
                                        <p:tgtEl>
                                          <p:spTgt spid="3">
                                            <p:txEl>
                                              <p:pRg st="12" end="12"/>
                                            </p:txEl>
                                          </p:spTgt>
                                        </p:tgtEl>
                                      </p:cBhvr>
                                      <p:to x="100000" y="80000"/>
                                    </p:animScale>
                                    <p:animScale>
                                      <p:cBhvr>
                                        <p:cTn id="58" dur="166" decel="50000">
                                          <p:stCondLst>
                                            <p:cond delay="1338"/>
                                          </p:stCondLst>
                                        </p:cTn>
                                        <p:tgtEl>
                                          <p:spTgt spid="3">
                                            <p:txEl>
                                              <p:pRg st="12" end="12"/>
                                            </p:txEl>
                                          </p:spTgt>
                                        </p:tgtEl>
                                      </p:cBhvr>
                                      <p:to x="100000" y="100000"/>
                                    </p:animScale>
                                    <p:animScale>
                                      <p:cBhvr>
                                        <p:cTn id="59" dur="26">
                                          <p:stCondLst>
                                            <p:cond delay="1642"/>
                                          </p:stCondLst>
                                        </p:cTn>
                                        <p:tgtEl>
                                          <p:spTgt spid="3">
                                            <p:txEl>
                                              <p:pRg st="12" end="12"/>
                                            </p:txEl>
                                          </p:spTgt>
                                        </p:tgtEl>
                                      </p:cBhvr>
                                      <p:to x="100000" y="90000"/>
                                    </p:animScale>
                                    <p:animScale>
                                      <p:cBhvr>
                                        <p:cTn id="60" dur="166" decel="50000">
                                          <p:stCondLst>
                                            <p:cond delay="1668"/>
                                          </p:stCondLst>
                                        </p:cTn>
                                        <p:tgtEl>
                                          <p:spTgt spid="3">
                                            <p:txEl>
                                              <p:pRg st="12" end="12"/>
                                            </p:txEl>
                                          </p:spTgt>
                                        </p:tgtEl>
                                      </p:cBhvr>
                                      <p:to x="100000" y="100000"/>
                                    </p:animScale>
                                    <p:animScale>
                                      <p:cBhvr>
                                        <p:cTn id="61" dur="26">
                                          <p:stCondLst>
                                            <p:cond delay="1808"/>
                                          </p:stCondLst>
                                        </p:cTn>
                                        <p:tgtEl>
                                          <p:spTgt spid="3">
                                            <p:txEl>
                                              <p:pRg st="12" end="12"/>
                                            </p:txEl>
                                          </p:spTgt>
                                        </p:tgtEl>
                                      </p:cBhvr>
                                      <p:to x="100000" y="95000"/>
                                    </p:animScale>
                                    <p:animScale>
                                      <p:cBhvr>
                                        <p:cTn id="62" dur="166" decel="50000">
                                          <p:stCondLst>
                                            <p:cond delay="1834"/>
                                          </p:stCondLst>
                                        </p:cTn>
                                        <p:tgtEl>
                                          <p:spTgt spid="3">
                                            <p:txEl>
                                              <p:pRg st="12" end="12"/>
                                            </p:txEl>
                                          </p:spTgt>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Effect transition="in" filter="wipe(down)">
                                      <p:cBhvr>
                                        <p:cTn id="65" dur="580">
                                          <p:stCondLst>
                                            <p:cond delay="0"/>
                                          </p:stCondLst>
                                        </p:cTn>
                                        <p:tgtEl>
                                          <p:spTgt spid="3">
                                            <p:txEl>
                                              <p:pRg st="13" end="13"/>
                                            </p:txEl>
                                          </p:spTgt>
                                        </p:tgtEl>
                                      </p:cBhvr>
                                    </p:animEffect>
                                    <p:anim calcmode="lin" valueType="num">
                                      <p:cBhvr>
                                        <p:cTn id="66" dur="1822" tmFilter="0,0; 0.14,0.36; 0.43,0.73; 0.71,0.91; 1.0,1.0">
                                          <p:stCondLst>
                                            <p:cond delay="0"/>
                                          </p:stCondLst>
                                        </p:cTn>
                                        <p:tgtEl>
                                          <p:spTgt spid="3">
                                            <p:txEl>
                                              <p:pRg st="13" end="13"/>
                                            </p:txEl>
                                          </p:spTgt>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3">
                                            <p:txEl>
                                              <p:pRg st="13" end="13"/>
                                            </p:txEl>
                                          </p:spTgt>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3">
                                            <p:txEl>
                                              <p:pRg st="13" end="13"/>
                                            </p:txEl>
                                          </p:spTgt>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3">
                                            <p:txEl>
                                              <p:pRg st="13" end="13"/>
                                            </p:txEl>
                                          </p:spTgt>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3">
                                            <p:txEl>
                                              <p:pRg st="13" end="13"/>
                                            </p:txEl>
                                          </p:spTgt>
                                        </p:tgtEl>
                                        <p:attrNameLst>
                                          <p:attrName>ppt_y</p:attrName>
                                        </p:attrNameLst>
                                      </p:cBhvr>
                                      <p:tavLst>
                                        <p:tav tm="0" fmla="#ppt_y-sin(pi*$)/81">
                                          <p:val>
                                            <p:fltVal val="0"/>
                                          </p:val>
                                        </p:tav>
                                        <p:tav tm="100000">
                                          <p:val>
                                            <p:fltVal val="1"/>
                                          </p:val>
                                        </p:tav>
                                      </p:tavLst>
                                    </p:anim>
                                    <p:animScale>
                                      <p:cBhvr>
                                        <p:cTn id="71" dur="26">
                                          <p:stCondLst>
                                            <p:cond delay="650"/>
                                          </p:stCondLst>
                                        </p:cTn>
                                        <p:tgtEl>
                                          <p:spTgt spid="3">
                                            <p:txEl>
                                              <p:pRg st="13" end="13"/>
                                            </p:txEl>
                                          </p:spTgt>
                                        </p:tgtEl>
                                      </p:cBhvr>
                                      <p:to x="100000" y="60000"/>
                                    </p:animScale>
                                    <p:animScale>
                                      <p:cBhvr>
                                        <p:cTn id="72" dur="166" decel="50000">
                                          <p:stCondLst>
                                            <p:cond delay="676"/>
                                          </p:stCondLst>
                                        </p:cTn>
                                        <p:tgtEl>
                                          <p:spTgt spid="3">
                                            <p:txEl>
                                              <p:pRg st="13" end="13"/>
                                            </p:txEl>
                                          </p:spTgt>
                                        </p:tgtEl>
                                      </p:cBhvr>
                                      <p:to x="100000" y="100000"/>
                                    </p:animScale>
                                    <p:animScale>
                                      <p:cBhvr>
                                        <p:cTn id="73" dur="26">
                                          <p:stCondLst>
                                            <p:cond delay="1312"/>
                                          </p:stCondLst>
                                        </p:cTn>
                                        <p:tgtEl>
                                          <p:spTgt spid="3">
                                            <p:txEl>
                                              <p:pRg st="13" end="13"/>
                                            </p:txEl>
                                          </p:spTgt>
                                        </p:tgtEl>
                                      </p:cBhvr>
                                      <p:to x="100000" y="80000"/>
                                    </p:animScale>
                                    <p:animScale>
                                      <p:cBhvr>
                                        <p:cTn id="74" dur="166" decel="50000">
                                          <p:stCondLst>
                                            <p:cond delay="1338"/>
                                          </p:stCondLst>
                                        </p:cTn>
                                        <p:tgtEl>
                                          <p:spTgt spid="3">
                                            <p:txEl>
                                              <p:pRg st="13" end="13"/>
                                            </p:txEl>
                                          </p:spTgt>
                                        </p:tgtEl>
                                      </p:cBhvr>
                                      <p:to x="100000" y="100000"/>
                                    </p:animScale>
                                    <p:animScale>
                                      <p:cBhvr>
                                        <p:cTn id="75" dur="26">
                                          <p:stCondLst>
                                            <p:cond delay="1642"/>
                                          </p:stCondLst>
                                        </p:cTn>
                                        <p:tgtEl>
                                          <p:spTgt spid="3">
                                            <p:txEl>
                                              <p:pRg st="13" end="13"/>
                                            </p:txEl>
                                          </p:spTgt>
                                        </p:tgtEl>
                                      </p:cBhvr>
                                      <p:to x="100000" y="90000"/>
                                    </p:animScale>
                                    <p:animScale>
                                      <p:cBhvr>
                                        <p:cTn id="76" dur="166" decel="50000">
                                          <p:stCondLst>
                                            <p:cond delay="1668"/>
                                          </p:stCondLst>
                                        </p:cTn>
                                        <p:tgtEl>
                                          <p:spTgt spid="3">
                                            <p:txEl>
                                              <p:pRg st="13" end="13"/>
                                            </p:txEl>
                                          </p:spTgt>
                                        </p:tgtEl>
                                      </p:cBhvr>
                                      <p:to x="100000" y="100000"/>
                                    </p:animScale>
                                    <p:animScale>
                                      <p:cBhvr>
                                        <p:cTn id="77" dur="26">
                                          <p:stCondLst>
                                            <p:cond delay="1808"/>
                                          </p:stCondLst>
                                        </p:cTn>
                                        <p:tgtEl>
                                          <p:spTgt spid="3">
                                            <p:txEl>
                                              <p:pRg st="13" end="13"/>
                                            </p:txEl>
                                          </p:spTgt>
                                        </p:tgtEl>
                                      </p:cBhvr>
                                      <p:to x="100000" y="95000"/>
                                    </p:animScale>
                                    <p:animScale>
                                      <p:cBhvr>
                                        <p:cTn id="78" dur="166" decel="50000">
                                          <p:stCondLst>
                                            <p:cond delay="1834"/>
                                          </p:stCondLst>
                                        </p:cTn>
                                        <p:tgtEl>
                                          <p:spTgt spid="3">
                                            <p:txEl>
                                              <p:pRg st="13" end="13"/>
                                            </p:txEl>
                                          </p:spTgt>
                                        </p:tgtEl>
                                      </p:cBhvr>
                                      <p:to x="100000" y="100000"/>
                                    </p:animScale>
                                  </p:childTnLst>
                                </p:cTn>
                              </p:par>
                              <p:par>
                                <p:cTn id="79" presetID="26" presetClass="entr" presetSubtype="0" fill="hold" nodeType="withEffect">
                                  <p:stCondLst>
                                    <p:cond delay="0"/>
                                  </p:stCondLst>
                                  <p:childTnLst>
                                    <p:set>
                                      <p:cBhvr>
                                        <p:cTn id="80" dur="1" fill="hold">
                                          <p:stCondLst>
                                            <p:cond delay="0"/>
                                          </p:stCondLst>
                                        </p:cTn>
                                        <p:tgtEl>
                                          <p:spTgt spid="3">
                                            <p:txEl>
                                              <p:pRg st="14" end="14"/>
                                            </p:txEl>
                                          </p:spTgt>
                                        </p:tgtEl>
                                        <p:attrNameLst>
                                          <p:attrName>style.visibility</p:attrName>
                                        </p:attrNameLst>
                                      </p:cBhvr>
                                      <p:to>
                                        <p:strVal val="visible"/>
                                      </p:to>
                                    </p:set>
                                    <p:animEffect transition="in" filter="wipe(down)">
                                      <p:cBhvr>
                                        <p:cTn id="81" dur="580">
                                          <p:stCondLst>
                                            <p:cond delay="0"/>
                                          </p:stCondLst>
                                        </p:cTn>
                                        <p:tgtEl>
                                          <p:spTgt spid="3">
                                            <p:txEl>
                                              <p:pRg st="14" end="14"/>
                                            </p:txEl>
                                          </p:spTgt>
                                        </p:tgtEl>
                                      </p:cBhvr>
                                    </p:animEffect>
                                    <p:anim calcmode="lin" valueType="num">
                                      <p:cBhvr>
                                        <p:cTn id="82" dur="1822" tmFilter="0,0; 0.14,0.36; 0.43,0.73; 0.71,0.91; 1.0,1.0">
                                          <p:stCondLst>
                                            <p:cond delay="0"/>
                                          </p:stCondLst>
                                        </p:cTn>
                                        <p:tgtEl>
                                          <p:spTgt spid="3">
                                            <p:txEl>
                                              <p:pRg st="14" end="14"/>
                                            </p:txEl>
                                          </p:spTgt>
                                        </p:tgtEl>
                                        <p:attrNameLst>
                                          <p:attrName>ppt_x</p:attrName>
                                        </p:attrNameLst>
                                      </p:cBhvr>
                                      <p:tavLst>
                                        <p:tav tm="0">
                                          <p:val>
                                            <p:strVal val="#ppt_x-0.25"/>
                                          </p:val>
                                        </p:tav>
                                        <p:tav tm="100000">
                                          <p:val>
                                            <p:strVal val="#ppt_x"/>
                                          </p:val>
                                        </p:tav>
                                      </p:tavLst>
                                    </p:anim>
                                    <p:anim calcmode="lin" valueType="num">
                                      <p:cBhvr>
                                        <p:cTn id="83" dur="664" tmFilter="0.0,0.0; 0.25,0.07; 0.50,0.2; 0.75,0.467; 1.0,1.0">
                                          <p:stCondLst>
                                            <p:cond delay="0"/>
                                          </p:stCondLst>
                                        </p:cTn>
                                        <p:tgtEl>
                                          <p:spTgt spid="3">
                                            <p:txEl>
                                              <p:pRg st="14" end="14"/>
                                            </p:txEl>
                                          </p:spTgt>
                                        </p:tgtEl>
                                        <p:attrNameLst>
                                          <p:attrName>ppt_y</p:attrName>
                                        </p:attrNameLst>
                                      </p:cBhvr>
                                      <p:tavLst>
                                        <p:tav tm="0" fmla="#ppt_y-sin(pi*$)/3">
                                          <p:val>
                                            <p:fltVal val="0.5"/>
                                          </p:val>
                                        </p:tav>
                                        <p:tav tm="100000">
                                          <p:val>
                                            <p:fltVal val="1"/>
                                          </p:val>
                                        </p:tav>
                                      </p:tavLst>
                                    </p:anim>
                                    <p:anim calcmode="lin" valueType="num">
                                      <p:cBhvr>
                                        <p:cTn id="84" dur="664" tmFilter="0, 0; 0.125,0.2665; 0.25,0.4; 0.375,0.465; 0.5,0.5;  0.625,0.535; 0.75,0.6; 0.875,0.7335; 1,1">
                                          <p:stCondLst>
                                            <p:cond delay="664"/>
                                          </p:stCondLst>
                                        </p:cTn>
                                        <p:tgtEl>
                                          <p:spTgt spid="3">
                                            <p:txEl>
                                              <p:pRg st="14" end="14"/>
                                            </p:txEl>
                                          </p:spTgt>
                                        </p:tgtEl>
                                        <p:attrNameLst>
                                          <p:attrName>ppt_y</p:attrName>
                                        </p:attrNameLst>
                                      </p:cBhvr>
                                      <p:tavLst>
                                        <p:tav tm="0" fmla="#ppt_y-sin(pi*$)/9">
                                          <p:val>
                                            <p:fltVal val="0"/>
                                          </p:val>
                                        </p:tav>
                                        <p:tav tm="100000">
                                          <p:val>
                                            <p:fltVal val="1"/>
                                          </p:val>
                                        </p:tav>
                                      </p:tavLst>
                                    </p:anim>
                                    <p:anim calcmode="lin" valueType="num">
                                      <p:cBhvr>
                                        <p:cTn id="85" dur="332" tmFilter="0, 0; 0.125,0.2665; 0.25,0.4; 0.375,0.465; 0.5,0.5;  0.625,0.535; 0.75,0.6; 0.875,0.7335; 1,1">
                                          <p:stCondLst>
                                            <p:cond delay="1324"/>
                                          </p:stCondLst>
                                        </p:cTn>
                                        <p:tgtEl>
                                          <p:spTgt spid="3">
                                            <p:txEl>
                                              <p:pRg st="14" end="14"/>
                                            </p:txEl>
                                          </p:spTgt>
                                        </p:tgtEl>
                                        <p:attrNameLst>
                                          <p:attrName>ppt_y</p:attrName>
                                        </p:attrNameLst>
                                      </p:cBhvr>
                                      <p:tavLst>
                                        <p:tav tm="0" fmla="#ppt_y-sin(pi*$)/27">
                                          <p:val>
                                            <p:fltVal val="0"/>
                                          </p:val>
                                        </p:tav>
                                        <p:tav tm="100000">
                                          <p:val>
                                            <p:fltVal val="1"/>
                                          </p:val>
                                        </p:tav>
                                      </p:tavLst>
                                    </p:anim>
                                    <p:anim calcmode="lin" valueType="num">
                                      <p:cBhvr>
                                        <p:cTn id="86" dur="164" tmFilter="0, 0; 0.125,0.2665; 0.25,0.4; 0.375,0.465; 0.5,0.5;  0.625,0.535; 0.75,0.6; 0.875,0.7335; 1,1">
                                          <p:stCondLst>
                                            <p:cond delay="1656"/>
                                          </p:stCondLst>
                                        </p:cTn>
                                        <p:tgtEl>
                                          <p:spTgt spid="3">
                                            <p:txEl>
                                              <p:pRg st="14" end="14"/>
                                            </p:txEl>
                                          </p:spTgt>
                                        </p:tgtEl>
                                        <p:attrNameLst>
                                          <p:attrName>ppt_y</p:attrName>
                                        </p:attrNameLst>
                                      </p:cBhvr>
                                      <p:tavLst>
                                        <p:tav tm="0" fmla="#ppt_y-sin(pi*$)/81">
                                          <p:val>
                                            <p:fltVal val="0"/>
                                          </p:val>
                                        </p:tav>
                                        <p:tav tm="100000">
                                          <p:val>
                                            <p:fltVal val="1"/>
                                          </p:val>
                                        </p:tav>
                                      </p:tavLst>
                                    </p:anim>
                                    <p:animScale>
                                      <p:cBhvr>
                                        <p:cTn id="87" dur="26">
                                          <p:stCondLst>
                                            <p:cond delay="650"/>
                                          </p:stCondLst>
                                        </p:cTn>
                                        <p:tgtEl>
                                          <p:spTgt spid="3">
                                            <p:txEl>
                                              <p:pRg st="14" end="14"/>
                                            </p:txEl>
                                          </p:spTgt>
                                        </p:tgtEl>
                                      </p:cBhvr>
                                      <p:to x="100000" y="60000"/>
                                    </p:animScale>
                                    <p:animScale>
                                      <p:cBhvr>
                                        <p:cTn id="88" dur="166" decel="50000">
                                          <p:stCondLst>
                                            <p:cond delay="676"/>
                                          </p:stCondLst>
                                        </p:cTn>
                                        <p:tgtEl>
                                          <p:spTgt spid="3">
                                            <p:txEl>
                                              <p:pRg st="14" end="14"/>
                                            </p:txEl>
                                          </p:spTgt>
                                        </p:tgtEl>
                                      </p:cBhvr>
                                      <p:to x="100000" y="100000"/>
                                    </p:animScale>
                                    <p:animScale>
                                      <p:cBhvr>
                                        <p:cTn id="89" dur="26">
                                          <p:stCondLst>
                                            <p:cond delay="1312"/>
                                          </p:stCondLst>
                                        </p:cTn>
                                        <p:tgtEl>
                                          <p:spTgt spid="3">
                                            <p:txEl>
                                              <p:pRg st="14" end="14"/>
                                            </p:txEl>
                                          </p:spTgt>
                                        </p:tgtEl>
                                      </p:cBhvr>
                                      <p:to x="100000" y="80000"/>
                                    </p:animScale>
                                    <p:animScale>
                                      <p:cBhvr>
                                        <p:cTn id="90" dur="166" decel="50000">
                                          <p:stCondLst>
                                            <p:cond delay="1338"/>
                                          </p:stCondLst>
                                        </p:cTn>
                                        <p:tgtEl>
                                          <p:spTgt spid="3">
                                            <p:txEl>
                                              <p:pRg st="14" end="14"/>
                                            </p:txEl>
                                          </p:spTgt>
                                        </p:tgtEl>
                                      </p:cBhvr>
                                      <p:to x="100000" y="100000"/>
                                    </p:animScale>
                                    <p:animScale>
                                      <p:cBhvr>
                                        <p:cTn id="91" dur="26">
                                          <p:stCondLst>
                                            <p:cond delay="1642"/>
                                          </p:stCondLst>
                                        </p:cTn>
                                        <p:tgtEl>
                                          <p:spTgt spid="3">
                                            <p:txEl>
                                              <p:pRg st="14" end="14"/>
                                            </p:txEl>
                                          </p:spTgt>
                                        </p:tgtEl>
                                      </p:cBhvr>
                                      <p:to x="100000" y="90000"/>
                                    </p:animScale>
                                    <p:animScale>
                                      <p:cBhvr>
                                        <p:cTn id="92" dur="166" decel="50000">
                                          <p:stCondLst>
                                            <p:cond delay="1668"/>
                                          </p:stCondLst>
                                        </p:cTn>
                                        <p:tgtEl>
                                          <p:spTgt spid="3">
                                            <p:txEl>
                                              <p:pRg st="14" end="14"/>
                                            </p:txEl>
                                          </p:spTgt>
                                        </p:tgtEl>
                                      </p:cBhvr>
                                      <p:to x="100000" y="100000"/>
                                    </p:animScale>
                                    <p:animScale>
                                      <p:cBhvr>
                                        <p:cTn id="93" dur="26">
                                          <p:stCondLst>
                                            <p:cond delay="1808"/>
                                          </p:stCondLst>
                                        </p:cTn>
                                        <p:tgtEl>
                                          <p:spTgt spid="3">
                                            <p:txEl>
                                              <p:pRg st="14" end="14"/>
                                            </p:txEl>
                                          </p:spTgt>
                                        </p:tgtEl>
                                      </p:cBhvr>
                                      <p:to x="100000" y="95000"/>
                                    </p:animScale>
                                    <p:animScale>
                                      <p:cBhvr>
                                        <p:cTn id="94" dur="166" decel="50000">
                                          <p:stCondLst>
                                            <p:cond delay="1834"/>
                                          </p:stCondLst>
                                        </p:cTn>
                                        <p:tgtEl>
                                          <p:spTgt spid="3">
                                            <p:txEl>
                                              <p:pRg st="14" end="14"/>
                                            </p:txEl>
                                          </p:spTgt>
                                        </p:tgtEl>
                                      </p:cBhvr>
                                      <p:to x="100000" y="100000"/>
                                    </p:animScale>
                                  </p:childTnLst>
                                </p:cTn>
                              </p:par>
                              <p:par>
                                <p:cTn id="95" presetID="26" presetClass="entr" presetSubtype="0" fill="hold" nodeType="withEffect">
                                  <p:stCondLst>
                                    <p:cond delay="0"/>
                                  </p:stCondLst>
                                  <p:childTnLst>
                                    <p:set>
                                      <p:cBhvr>
                                        <p:cTn id="96" dur="1" fill="hold">
                                          <p:stCondLst>
                                            <p:cond delay="0"/>
                                          </p:stCondLst>
                                        </p:cTn>
                                        <p:tgtEl>
                                          <p:spTgt spid="3">
                                            <p:txEl>
                                              <p:pRg st="15" end="15"/>
                                            </p:txEl>
                                          </p:spTgt>
                                        </p:tgtEl>
                                        <p:attrNameLst>
                                          <p:attrName>style.visibility</p:attrName>
                                        </p:attrNameLst>
                                      </p:cBhvr>
                                      <p:to>
                                        <p:strVal val="visible"/>
                                      </p:to>
                                    </p:set>
                                    <p:animEffect transition="in" filter="wipe(down)">
                                      <p:cBhvr>
                                        <p:cTn id="97" dur="580">
                                          <p:stCondLst>
                                            <p:cond delay="0"/>
                                          </p:stCondLst>
                                        </p:cTn>
                                        <p:tgtEl>
                                          <p:spTgt spid="3">
                                            <p:txEl>
                                              <p:pRg st="15" end="15"/>
                                            </p:txEl>
                                          </p:spTgt>
                                        </p:tgtEl>
                                      </p:cBhvr>
                                    </p:animEffect>
                                    <p:anim calcmode="lin" valueType="num">
                                      <p:cBhvr>
                                        <p:cTn id="98" dur="1822" tmFilter="0,0; 0.14,0.36; 0.43,0.73; 0.71,0.91; 1.0,1.0">
                                          <p:stCondLst>
                                            <p:cond delay="0"/>
                                          </p:stCondLst>
                                        </p:cTn>
                                        <p:tgtEl>
                                          <p:spTgt spid="3">
                                            <p:txEl>
                                              <p:pRg st="15" end="1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15" end="1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15" end="1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15" end="1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15" end="1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15" end="15"/>
                                            </p:txEl>
                                          </p:spTgt>
                                        </p:tgtEl>
                                      </p:cBhvr>
                                      <p:to x="100000" y="60000"/>
                                    </p:animScale>
                                    <p:animScale>
                                      <p:cBhvr>
                                        <p:cTn id="104" dur="166" decel="50000">
                                          <p:stCondLst>
                                            <p:cond delay="676"/>
                                          </p:stCondLst>
                                        </p:cTn>
                                        <p:tgtEl>
                                          <p:spTgt spid="3">
                                            <p:txEl>
                                              <p:pRg st="15" end="15"/>
                                            </p:txEl>
                                          </p:spTgt>
                                        </p:tgtEl>
                                      </p:cBhvr>
                                      <p:to x="100000" y="100000"/>
                                    </p:animScale>
                                    <p:animScale>
                                      <p:cBhvr>
                                        <p:cTn id="105" dur="26">
                                          <p:stCondLst>
                                            <p:cond delay="1312"/>
                                          </p:stCondLst>
                                        </p:cTn>
                                        <p:tgtEl>
                                          <p:spTgt spid="3">
                                            <p:txEl>
                                              <p:pRg st="15" end="15"/>
                                            </p:txEl>
                                          </p:spTgt>
                                        </p:tgtEl>
                                      </p:cBhvr>
                                      <p:to x="100000" y="80000"/>
                                    </p:animScale>
                                    <p:animScale>
                                      <p:cBhvr>
                                        <p:cTn id="106" dur="166" decel="50000">
                                          <p:stCondLst>
                                            <p:cond delay="1338"/>
                                          </p:stCondLst>
                                        </p:cTn>
                                        <p:tgtEl>
                                          <p:spTgt spid="3">
                                            <p:txEl>
                                              <p:pRg st="15" end="15"/>
                                            </p:txEl>
                                          </p:spTgt>
                                        </p:tgtEl>
                                      </p:cBhvr>
                                      <p:to x="100000" y="100000"/>
                                    </p:animScale>
                                    <p:animScale>
                                      <p:cBhvr>
                                        <p:cTn id="107" dur="26">
                                          <p:stCondLst>
                                            <p:cond delay="1642"/>
                                          </p:stCondLst>
                                        </p:cTn>
                                        <p:tgtEl>
                                          <p:spTgt spid="3">
                                            <p:txEl>
                                              <p:pRg st="15" end="15"/>
                                            </p:txEl>
                                          </p:spTgt>
                                        </p:tgtEl>
                                      </p:cBhvr>
                                      <p:to x="100000" y="90000"/>
                                    </p:animScale>
                                    <p:animScale>
                                      <p:cBhvr>
                                        <p:cTn id="108" dur="166" decel="50000">
                                          <p:stCondLst>
                                            <p:cond delay="1668"/>
                                          </p:stCondLst>
                                        </p:cTn>
                                        <p:tgtEl>
                                          <p:spTgt spid="3">
                                            <p:txEl>
                                              <p:pRg st="15" end="15"/>
                                            </p:txEl>
                                          </p:spTgt>
                                        </p:tgtEl>
                                      </p:cBhvr>
                                      <p:to x="100000" y="100000"/>
                                    </p:animScale>
                                    <p:animScale>
                                      <p:cBhvr>
                                        <p:cTn id="109" dur="26">
                                          <p:stCondLst>
                                            <p:cond delay="1808"/>
                                          </p:stCondLst>
                                        </p:cTn>
                                        <p:tgtEl>
                                          <p:spTgt spid="3">
                                            <p:txEl>
                                              <p:pRg st="15" end="15"/>
                                            </p:txEl>
                                          </p:spTgt>
                                        </p:tgtEl>
                                      </p:cBhvr>
                                      <p:to x="100000" y="95000"/>
                                    </p:animScale>
                                    <p:animScale>
                                      <p:cBhvr>
                                        <p:cTn id="110" dur="166" decel="50000">
                                          <p:stCondLst>
                                            <p:cond delay="1834"/>
                                          </p:stCondLst>
                                        </p:cTn>
                                        <p:tgtEl>
                                          <p:spTgt spid="3">
                                            <p:txEl>
                                              <p:pRg st="15" end="15"/>
                                            </p:txEl>
                                          </p:spTgt>
                                        </p:tgtEl>
                                      </p:cBhvr>
                                      <p:to x="100000" y="100000"/>
                                    </p:animScale>
                                  </p:childTnLst>
                                </p:cTn>
                              </p:par>
                              <p:par>
                                <p:cTn id="111" presetID="26" presetClass="entr" presetSubtype="0" fill="hold" nodeType="withEffect">
                                  <p:stCondLst>
                                    <p:cond delay="0"/>
                                  </p:stCondLst>
                                  <p:childTnLst>
                                    <p:set>
                                      <p:cBhvr>
                                        <p:cTn id="112" dur="1" fill="hold">
                                          <p:stCondLst>
                                            <p:cond delay="0"/>
                                          </p:stCondLst>
                                        </p:cTn>
                                        <p:tgtEl>
                                          <p:spTgt spid="3">
                                            <p:txEl>
                                              <p:pRg st="16" end="16"/>
                                            </p:txEl>
                                          </p:spTgt>
                                        </p:tgtEl>
                                        <p:attrNameLst>
                                          <p:attrName>style.visibility</p:attrName>
                                        </p:attrNameLst>
                                      </p:cBhvr>
                                      <p:to>
                                        <p:strVal val="visible"/>
                                      </p:to>
                                    </p:set>
                                    <p:animEffect transition="in" filter="wipe(down)">
                                      <p:cBhvr>
                                        <p:cTn id="113" dur="580">
                                          <p:stCondLst>
                                            <p:cond delay="0"/>
                                          </p:stCondLst>
                                        </p:cTn>
                                        <p:tgtEl>
                                          <p:spTgt spid="3">
                                            <p:txEl>
                                              <p:pRg st="16" end="16"/>
                                            </p:txEl>
                                          </p:spTgt>
                                        </p:tgtEl>
                                      </p:cBhvr>
                                    </p:animEffect>
                                    <p:anim calcmode="lin" valueType="num">
                                      <p:cBhvr>
                                        <p:cTn id="114" dur="1822" tmFilter="0,0; 0.14,0.36; 0.43,0.73; 0.71,0.91; 1.0,1.0">
                                          <p:stCondLst>
                                            <p:cond delay="0"/>
                                          </p:stCondLst>
                                        </p:cTn>
                                        <p:tgtEl>
                                          <p:spTgt spid="3">
                                            <p:txEl>
                                              <p:pRg st="16" end="16"/>
                                            </p:txEl>
                                          </p:spTgt>
                                        </p:tgtEl>
                                        <p:attrNameLst>
                                          <p:attrName>ppt_x</p:attrName>
                                        </p:attrNameLst>
                                      </p:cBhvr>
                                      <p:tavLst>
                                        <p:tav tm="0">
                                          <p:val>
                                            <p:strVal val="#ppt_x-0.25"/>
                                          </p:val>
                                        </p:tav>
                                        <p:tav tm="100000">
                                          <p:val>
                                            <p:strVal val="#ppt_x"/>
                                          </p:val>
                                        </p:tav>
                                      </p:tavLst>
                                    </p:anim>
                                    <p:anim calcmode="lin" valueType="num">
                                      <p:cBhvr>
                                        <p:cTn id="115" dur="664" tmFilter="0.0,0.0; 0.25,0.07; 0.50,0.2; 0.75,0.467; 1.0,1.0">
                                          <p:stCondLst>
                                            <p:cond delay="0"/>
                                          </p:stCondLst>
                                        </p:cTn>
                                        <p:tgtEl>
                                          <p:spTgt spid="3">
                                            <p:txEl>
                                              <p:pRg st="16" end="16"/>
                                            </p:txEl>
                                          </p:spTgt>
                                        </p:tgtEl>
                                        <p:attrNameLst>
                                          <p:attrName>ppt_y</p:attrName>
                                        </p:attrNameLst>
                                      </p:cBhvr>
                                      <p:tavLst>
                                        <p:tav tm="0" fmla="#ppt_y-sin(pi*$)/3">
                                          <p:val>
                                            <p:fltVal val="0.5"/>
                                          </p:val>
                                        </p:tav>
                                        <p:tav tm="100000">
                                          <p:val>
                                            <p:fltVal val="1"/>
                                          </p:val>
                                        </p:tav>
                                      </p:tavLst>
                                    </p:anim>
                                    <p:anim calcmode="lin" valueType="num">
                                      <p:cBhvr>
                                        <p:cTn id="116" dur="664" tmFilter="0, 0; 0.125,0.2665; 0.25,0.4; 0.375,0.465; 0.5,0.5;  0.625,0.535; 0.75,0.6; 0.875,0.7335; 1,1">
                                          <p:stCondLst>
                                            <p:cond delay="664"/>
                                          </p:stCondLst>
                                        </p:cTn>
                                        <p:tgtEl>
                                          <p:spTgt spid="3">
                                            <p:txEl>
                                              <p:pRg st="16" end="16"/>
                                            </p:txEl>
                                          </p:spTgt>
                                        </p:tgtEl>
                                        <p:attrNameLst>
                                          <p:attrName>ppt_y</p:attrName>
                                        </p:attrNameLst>
                                      </p:cBhvr>
                                      <p:tavLst>
                                        <p:tav tm="0" fmla="#ppt_y-sin(pi*$)/9">
                                          <p:val>
                                            <p:fltVal val="0"/>
                                          </p:val>
                                        </p:tav>
                                        <p:tav tm="100000">
                                          <p:val>
                                            <p:fltVal val="1"/>
                                          </p:val>
                                        </p:tav>
                                      </p:tavLst>
                                    </p:anim>
                                    <p:anim calcmode="lin" valueType="num">
                                      <p:cBhvr>
                                        <p:cTn id="117" dur="332" tmFilter="0, 0; 0.125,0.2665; 0.25,0.4; 0.375,0.465; 0.5,0.5;  0.625,0.535; 0.75,0.6; 0.875,0.7335; 1,1">
                                          <p:stCondLst>
                                            <p:cond delay="1324"/>
                                          </p:stCondLst>
                                        </p:cTn>
                                        <p:tgtEl>
                                          <p:spTgt spid="3">
                                            <p:txEl>
                                              <p:pRg st="16" end="16"/>
                                            </p:txEl>
                                          </p:spTgt>
                                        </p:tgtEl>
                                        <p:attrNameLst>
                                          <p:attrName>ppt_y</p:attrName>
                                        </p:attrNameLst>
                                      </p:cBhvr>
                                      <p:tavLst>
                                        <p:tav tm="0" fmla="#ppt_y-sin(pi*$)/27">
                                          <p:val>
                                            <p:fltVal val="0"/>
                                          </p:val>
                                        </p:tav>
                                        <p:tav tm="100000">
                                          <p:val>
                                            <p:fltVal val="1"/>
                                          </p:val>
                                        </p:tav>
                                      </p:tavLst>
                                    </p:anim>
                                    <p:anim calcmode="lin" valueType="num">
                                      <p:cBhvr>
                                        <p:cTn id="118" dur="164" tmFilter="0, 0; 0.125,0.2665; 0.25,0.4; 0.375,0.465; 0.5,0.5;  0.625,0.535; 0.75,0.6; 0.875,0.7335; 1,1">
                                          <p:stCondLst>
                                            <p:cond delay="1656"/>
                                          </p:stCondLst>
                                        </p:cTn>
                                        <p:tgtEl>
                                          <p:spTgt spid="3">
                                            <p:txEl>
                                              <p:pRg st="16" end="16"/>
                                            </p:txEl>
                                          </p:spTgt>
                                        </p:tgtEl>
                                        <p:attrNameLst>
                                          <p:attrName>ppt_y</p:attrName>
                                        </p:attrNameLst>
                                      </p:cBhvr>
                                      <p:tavLst>
                                        <p:tav tm="0" fmla="#ppt_y-sin(pi*$)/81">
                                          <p:val>
                                            <p:fltVal val="0"/>
                                          </p:val>
                                        </p:tav>
                                        <p:tav tm="100000">
                                          <p:val>
                                            <p:fltVal val="1"/>
                                          </p:val>
                                        </p:tav>
                                      </p:tavLst>
                                    </p:anim>
                                    <p:animScale>
                                      <p:cBhvr>
                                        <p:cTn id="119" dur="26">
                                          <p:stCondLst>
                                            <p:cond delay="650"/>
                                          </p:stCondLst>
                                        </p:cTn>
                                        <p:tgtEl>
                                          <p:spTgt spid="3">
                                            <p:txEl>
                                              <p:pRg st="16" end="16"/>
                                            </p:txEl>
                                          </p:spTgt>
                                        </p:tgtEl>
                                      </p:cBhvr>
                                      <p:to x="100000" y="60000"/>
                                    </p:animScale>
                                    <p:animScale>
                                      <p:cBhvr>
                                        <p:cTn id="120" dur="166" decel="50000">
                                          <p:stCondLst>
                                            <p:cond delay="676"/>
                                          </p:stCondLst>
                                        </p:cTn>
                                        <p:tgtEl>
                                          <p:spTgt spid="3">
                                            <p:txEl>
                                              <p:pRg st="16" end="16"/>
                                            </p:txEl>
                                          </p:spTgt>
                                        </p:tgtEl>
                                      </p:cBhvr>
                                      <p:to x="100000" y="100000"/>
                                    </p:animScale>
                                    <p:animScale>
                                      <p:cBhvr>
                                        <p:cTn id="121" dur="26">
                                          <p:stCondLst>
                                            <p:cond delay="1312"/>
                                          </p:stCondLst>
                                        </p:cTn>
                                        <p:tgtEl>
                                          <p:spTgt spid="3">
                                            <p:txEl>
                                              <p:pRg st="16" end="16"/>
                                            </p:txEl>
                                          </p:spTgt>
                                        </p:tgtEl>
                                      </p:cBhvr>
                                      <p:to x="100000" y="80000"/>
                                    </p:animScale>
                                    <p:animScale>
                                      <p:cBhvr>
                                        <p:cTn id="122" dur="166" decel="50000">
                                          <p:stCondLst>
                                            <p:cond delay="1338"/>
                                          </p:stCondLst>
                                        </p:cTn>
                                        <p:tgtEl>
                                          <p:spTgt spid="3">
                                            <p:txEl>
                                              <p:pRg st="16" end="16"/>
                                            </p:txEl>
                                          </p:spTgt>
                                        </p:tgtEl>
                                      </p:cBhvr>
                                      <p:to x="100000" y="100000"/>
                                    </p:animScale>
                                    <p:animScale>
                                      <p:cBhvr>
                                        <p:cTn id="123" dur="26">
                                          <p:stCondLst>
                                            <p:cond delay="1642"/>
                                          </p:stCondLst>
                                        </p:cTn>
                                        <p:tgtEl>
                                          <p:spTgt spid="3">
                                            <p:txEl>
                                              <p:pRg st="16" end="16"/>
                                            </p:txEl>
                                          </p:spTgt>
                                        </p:tgtEl>
                                      </p:cBhvr>
                                      <p:to x="100000" y="90000"/>
                                    </p:animScale>
                                    <p:animScale>
                                      <p:cBhvr>
                                        <p:cTn id="124" dur="166" decel="50000">
                                          <p:stCondLst>
                                            <p:cond delay="1668"/>
                                          </p:stCondLst>
                                        </p:cTn>
                                        <p:tgtEl>
                                          <p:spTgt spid="3">
                                            <p:txEl>
                                              <p:pRg st="16" end="16"/>
                                            </p:txEl>
                                          </p:spTgt>
                                        </p:tgtEl>
                                      </p:cBhvr>
                                      <p:to x="100000" y="100000"/>
                                    </p:animScale>
                                    <p:animScale>
                                      <p:cBhvr>
                                        <p:cTn id="125" dur="26">
                                          <p:stCondLst>
                                            <p:cond delay="1808"/>
                                          </p:stCondLst>
                                        </p:cTn>
                                        <p:tgtEl>
                                          <p:spTgt spid="3">
                                            <p:txEl>
                                              <p:pRg st="16" end="16"/>
                                            </p:txEl>
                                          </p:spTgt>
                                        </p:tgtEl>
                                      </p:cBhvr>
                                      <p:to x="100000" y="95000"/>
                                    </p:animScale>
                                    <p:animScale>
                                      <p:cBhvr>
                                        <p:cTn id="126" dur="166" decel="50000">
                                          <p:stCondLst>
                                            <p:cond delay="1834"/>
                                          </p:stCondLst>
                                        </p:cTn>
                                        <p:tgtEl>
                                          <p:spTgt spid="3">
                                            <p:txEl>
                                              <p:pRg st="16" end="16"/>
                                            </p:txEl>
                                          </p:spTgt>
                                        </p:tgtEl>
                                      </p:cBhvr>
                                      <p:to x="100000" y="100000"/>
                                    </p:animScale>
                                  </p:childTnLst>
                                </p:cTn>
                              </p:par>
                            </p:childTnLst>
                          </p:cTn>
                        </p:par>
                      </p:childTnLst>
                    </p:cTn>
                  </p:par>
                  <p:par>
                    <p:cTn id="127" fill="hold">
                      <p:stCondLst>
                        <p:cond delay="indefinite"/>
                      </p:stCondLst>
                      <p:childTnLst>
                        <p:par>
                          <p:cTn id="128" fill="hold">
                            <p:stCondLst>
                              <p:cond delay="0"/>
                            </p:stCondLst>
                            <p:childTnLst>
                              <p:par>
                                <p:cTn id="129" presetID="31" presetClass="entr" presetSubtype="0" fill="hold" nodeType="click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p:cTn id="131" dur="1000" fill="hold"/>
                                        <p:tgtEl>
                                          <p:spTgt spid="26"/>
                                        </p:tgtEl>
                                        <p:attrNameLst>
                                          <p:attrName>ppt_w</p:attrName>
                                        </p:attrNameLst>
                                      </p:cBhvr>
                                      <p:tavLst>
                                        <p:tav tm="0">
                                          <p:val>
                                            <p:fltVal val="0"/>
                                          </p:val>
                                        </p:tav>
                                        <p:tav tm="100000">
                                          <p:val>
                                            <p:strVal val="#ppt_w"/>
                                          </p:val>
                                        </p:tav>
                                      </p:tavLst>
                                    </p:anim>
                                    <p:anim calcmode="lin" valueType="num">
                                      <p:cBhvr>
                                        <p:cTn id="132" dur="1000" fill="hold"/>
                                        <p:tgtEl>
                                          <p:spTgt spid="26"/>
                                        </p:tgtEl>
                                        <p:attrNameLst>
                                          <p:attrName>ppt_h</p:attrName>
                                        </p:attrNameLst>
                                      </p:cBhvr>
                                      <p:tavLst>
                                        <p:tav tm="0">
                                          <p:val>
                                            <p:fltVal val="0"/>
                                          </p:val>
                                        </p:tav>
                                        <p:tav tm="100000">
                                          <p:val>
                                            <p:strVal val="#ppt_h"/>
                                          </p:val>
                                        </p:tav>
                                      </p:tavLst>
                                    </p:anim>
                                    <p:anim calcmode="lin" valueType="num">
                                      <p:cBhvr>
                                        <p:cTn id="133" dur="1000" fill="hold"/>
                                        <p:tgtEl>
                                          <p:spTgt spid="26"/>
                                        </p:tgtEl>
                                        <p:attrNameLst>
                                          <p:attrName>style.rotation</p:attrName>
                                        </p:attrNameLst>
                                      </p:cBhvr>
                                      <p:tavLst>
                                        <p:tav tm="0">
                                          <p:val>
                                            <p:fltVal val="90"/>
                                          </p:val>
                                        </p:tav>
                                        <p:tav tm="100000">
                                          <p:val>
                                            <p:fltVal val="0"/>
                                          </p:val>
                                        </p:tav>
                                      </p:tavLst>
                                    </p:anim>
                                    <p:animEffect transition="in" filter="fade">
                                      <p:cBhvr>
                                        <p:cTn id="134"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8432799" y="20468"/>
            <a:ext cx="3622607" cy="572730"/>
          </a:xfrm>
          <a:prstGeom prst="rect">
            <a:avLst/>
          </a:prstGeom>
          <a:ln>
            <a:noFill/>
          </a:ln>
          <a:effectLst>
            <a:softEdge rad="112500"/>
          </a:effectLst>
        </p:spPr>
      </p:pic>
      <p:sp>
        <p:nvSpPr>
          <p:cNvPr id="3" name="CasellaDiTesto 2"/>
          <p:cNvSpPr txBox="1"/>
          <p:nvPr/>
        </p:nvSpPr>
        <p:spPr>
          <a:xfrm>
            <a:off x="403006" y="427480"/>
            <a:ext cx="11208774" cy="3016210"/>
          </a:xfrm>
          <a:prstGeom prst="rect">
            <a:avLst/>
          </a:prstGeom>
          <a:noFill/>
        </p:spPr>
        <p:txBody>
          <a:bodyPr wrap="square" rtlCol="0">
            <a:spAutoFit/>
          </a:bodyPr>
          <a:lstStyle/>
          <a:p>
            <a:pPr algn="ctr"/>
            <a:r>
              <a:rPr lang="it-IT" sz="2800" b="1" dirty="0">
                <a:effectLst>
                  <a:outerShdw blurRad="38100" dist="38100" dir="2700000" algn="tl">
                    <a:srgbClr val="000000">
                      <a:alpha val="43137"/>
                    </a:srgbClr>
                  </a:outerShdw>
                </a:effectLst>
              </a:rPr>
              <a:t>My Experience </a:t>
            </a:r>
            <a:r>
              <a:rPr lang="it-IT" sz="2800" b="1" dirty="0" err="1">
                <a:effectLst>
                  <a:outerShdw blurRad="38100" dist="38100" dir="2700000" algn="tl">
                    <a:srgbClr val="000000">
                      <a:alpha val="43137"/>
                    </a:srgbClr>
                  </a:outerShdw>
                </a:effectLst>
              </a:rPr>
              <a:t>at</a:t>
            </a:r>
            <a:r>
              <a:rPr lang="it-IT" sz="2800" b="1" dirty="0">
                <a:effectLst>
                  <a:outerShdw blurRad="38100" dist="38100" dir="2700000" algn="tl">
                    <a:srgbClr val="000000">
                      <a:alpha val="43137"/>
                    </a:srgbClr>
                  </a:outerShdw>
                </a:effectLst>
              </a:rPr>
              <a:t> A&amp;E </a:t>
            </a:r>
            <a:r>
              <a:rPr lang="it-IT" sz="2800" b="1" dirty="0" err="1">
                <a:effectLst>
                  <a:outerShdw blurRad="38100" dist="38100" dir="2700000" algn="tl">
                    <a:srgbClr val="000000">
                      <a:alpha val="43137"/>
                    </a:srgbClr>
                  </a:outerShdw>
                </a:effectLst>
              </a:rPr>
              <a:t>Dept</a:t>
            </a:r>
            <a:r>
              <a:rPr lang="it-IT" sz="2800" b="1" dirty="0">
                <a:effectLst>
                  <a:outerShdw blurRad="38100" dist="38100" dir="2700000" algn="tl">
                    <a:srgbClr val="000000">
                      <a:alpha val="43137"/>
                    </a:srgbClr>
                  </a:outerShdw>
                </a:effectLst>
              </a:rPr>
              <a:t>. «GALLIERA Hospital», Genoa, </a:t>
            </a:r>
            <a:r>
              <a:rPr lang="it-IT" sz="2800" b="1" dirty="0" err="1">
                <a:effectLst>
                  <a:outerShdw blurRad="38100" dist="38100" dir="2700000" algn="tl">
                    <a:srgbClr val="000000">
                      <a:alpha val="43137"/>
                    </a:srgbClr>
                  </a:outerShdw>
                </a:effectLst>
              </a:rPr>
              <a:t>Italy</a:t>
            </a:r>
            <a:endParaRPr lang="it-IT" sz="2800" b="1" dirty="0">
              <a:effectLst>
                <a:outerShdw blurRad="38100" dist="38100" dir="2700000" algn="tl">
                  <a:srgbClr val="000000">
                    <a:alpha val="43137"/>
                  </a:srgbClr>
                </a:outerShdw>
              </a:effectLst>
            </a:endParaRPr>
          </a:p>
          <a:p>
            <a:r>
              <a:rPr lang="en-US" dirty="0"/>
              <a:t>This is a case treated with Icatibant:</a:t>
            </a:r>
          </a:p>
          <a:p>
            <a:endParaRPr lang="en-US" dirty="0"/>
          </a:p>
          <a:p>
            <a:endParaRPr lang="en-US" dirty="0"/>
          </a:p>
          <a:p>
            <a:endParaRPr lang="en-US" dirty="0"/>
          </a:p>
          <a:p>
            <a:endParaRPr lang="en-US" dirty="0"/>
          </a:p>
          <a:p>
            <a:endParaRPr lang="en-US" dirty="0"/>
          </a:p>
          <a:p>
            <a:endParaRPr lang="en-US" dirty="0"/>
          </a:p>
          <a:p>
            <a:endParaRPr lang="en-US" dirty="0"/>
          </a:p>
          <a:p>
            <a:endParaRPr lang="it-IT" dirty="0"/>
          </a:p>
        </p:txBody>
      </p:sp>
      <p:grpSp>
        <p:nvGrpSpPr>
          <p:cNvPr id="21" name="Gruppo 20"/>
          <p:cNvGrpSpPr/>
          <p:nvPr/>
        </p:nvGrpSpPr>
        <p:grpSpPr>
          <a:xfrm>
            <a:off x="540271" y="1585441"/>
            <a:ext cx="3528332" cy="2135248"/>
            <a:chOff x="49161" y="4334260"/>
            <a:chExt cx="2985037" cy="1791022"/>
          </a:xfrm>
        </p:grpSpPr>
        <p:pic>
          <p:nvPicPr>
            <p:cNvPr id="22" name="Immagin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1" y="4334260"/>
              <a:ext cx="2985037" cy="1791022"/>
            </a:xfrm>
            <a:prstGeom prst="rect">
              <a:avLst/>
            </a:prstGeom>
          </p:spPr>
        </p:pic>
        <p:sp>
          <p:nvSpPr>
            <p:cNvPr id="23" name="CasellaDiTesto 22"/>
            <p:cNvSpPr txBox="1"/>
            <p:nvPr/>
          </p:nvSpPr>
          <p:spPr>
            <a:xfrm>
              <a:off x="658205" y="5631746"/>
              <a:ext cx="1766948" cy="309792"/>
            </a:xfrm>
            <a:prstGeom prst="rect">
              <a:avLst/>
            </a:prstGeom>
            <a:noFill/>
          </p:spPr>
          <p:txBody>
            <a:bodyPr wrap="square" rtlCol="0">
              <a:spAutoFit/>
            </a:bodyPr>
            <a:lstStyle/>
            <a:p>
              <a:r>
                <a:rPr lang="en-US" b="1" dirty="0"/>
                <a:t>Arrival at A&amp;E</a:t>
              </a:r>
            </a:p>
          </p:txBody>
        </p:sp>
      </p:grpSp>
      <p:grpSp>
        <p:nvGrpSpPr>
          <p:cNvPr id="24" name="Gruppo 23"/>
          <p:cNvGrpSpPr/>
          <p:nvPr/>
        </p:nvGrpSpPr>
        <p:grpSpPr>
          <a:xfrm>
            <a:off x="4499810" y="1500250"/>
            <a:ext cx="3121701" cy="3150333"/>
            <a:chOff x="3132744" y="2765648"/>
            <a:chExt cx="4267664" cy="4056990"/>
          </a:xfrm>
        </p:grpSpPr>
        <p:sp>
          <p:nvSpPr>
            <p:cNvPr id="25" name="Freccia a destra 24"/>
            <p:cNvSpPr/>
            <p:nvPr/>
          </p:nvSpPr>
          <p:spPr>
            <a:xfrm>
              <a:off x="3132744" y="4361045"/>
              <a:ext cx="490667" cy="549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6" name="Gruppo 25"/>
            <p:cNvGrpSpPr/>
            <p:nvPr/>
          </p:nvGrpSpPr>
          <p:grpSpPr>
            <a:xfrm>
              <a:off x="3793195" y="2765648"/>
              <a:ext cx="3607213" cy="4056990"/>
              <a:chOff x="3793195" y="2765648"/>
              <a:chExt cx="3607213" cy="4056990"/>
            </a:xfrm>
          </p:grpSpPr>
          <p:pic>
            <p:nvPicPr>
              <p:cNvPr id="27" name="Immagine 26"/>
              <p:cNvPicPr>
                <a:picLocks noChangeAspect="1"/>
              </p:cNvPicPr>
              <p:nvPr/>
            </p:nvPicPr>
            <p:blipFill>
              <a:blip r:embed="rId4"/>
              <a:stretch>
                <a:fillRect/>
              </a:stretch>
            </p:blipFill>
            <p:spPr>
              <a:xfrm>
                <a:off x="3793195" y="2765648"/>
                <a:ext cx="3607213" cy="4056990"/>
              </a:xfrm>
              <a:prstGeom prst="rect">
                <a:avLst/>
              </a:prstGeom>
            </p:spPr>
          </p:pic>
          <p:sp>
            <p:nvSpPr>
              <p:cNvPr id="28" name="CasellaDiTesto 27"/>
              <p:cNvSpPr txBox="1"/>
              <p:nvPr/>
            </p:nvSpPr>
            <p:spPr>
              <a:xfrm>
                <a:off x="4176540" y="5990295"/>
                <a:ext cx="2547147" cy="832343"/>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At Icatibant injection</a:t>
                </a:r>
              </a:p>
            </p:txBody>
          </p:sp>
          <p:sp>
            <p:nvSpPr>
              <p:cNvPr id="29" name="Rettangolo con angoli arrotondati 28"/>
              <p:cNvSpPr/>
              <p:nvPr/>
            </p:nvSpPr>
            <p:spPr>
              <a:xfrm>
                <a:off x="4659086" y="4334260"/>
                <a:ext cx="1582057" cy="6094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grpSp>
        <p:nvGrpSpPr>
          <p:cNvPr id="30" name="Gruppo 29"/>
          <p:cNvGrpSpPr/>
          <p:nvPr/>
        </p:nvGrpSpPr>
        <p:grpSpPr>
          <a:xfrm>
            <a:off x="8044856" y="1500250"/>
            <a:ext cx="3519072" cy="3035196"/>
            <a:chOff x="7464597" y="2956605"/>
            <a:chExt cx="4235790" cy="3675076"/>
          </a:xfrm>
        </p:grpSpPr>
        <p:sp>
          <p:nvSpPr>
            <p:cNvPr id="31" name="Freccia a destra 30"/>
            <p:cNvSpPr/>
            <p:nvPr/>
          </p:nvSpPr>
          <p:spPr>
            <a:xfrm>
              <a:off x="7464597" y="4412524"/>
              <a:ext cx="48920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32" name="Gruppo 31"/>
            <p:cNvGrpSpPr/>
            <p:nvPr/>
          </p:nvGrpSpPr>
          <p:grpSpPr>
            <a:xfrm>
              <a:off x="8268084" y="2956605"/>
              <a:ext cx="3432303" cy="3675076"/>
              <a:chOff x="8268084" y="2956605"/>
              <a:chExt cx="3432303" cy="3675076"/>
            </a:xfrm>
          </p:grpSpPr>
          <p:pic>
            <p:nvPicPr>
              <p:cNvPr id="33" name="Immagine 32"/>
              <p:cNvPicPr>
                <a:picLocks noChangeAspect="1"/>
              </p:cNvPicPr>
              <p:nvPr/>
            </p:nvPicPr>
            <p:blipFill>
              <a:blip r:embed="rId5"/>
              <a:stretch>
                <a:fillRect/>
              </a:stretch>
            </p:blipFill>
            <p:spPr>
              <a:xfrm>
                <a:off x="8268084" y="2956605"/>
                <a:ext cx="3432303" cy="3675076"/>
              </a:xfrm>
              <a:prstGeom prst="rect">
                <a:avLst/>
              </a:prstGeom>
            </p:spPr>
          </p:pic>
          <p:sp>
            <p:nvSpPr>
              <p:cNvPr id="34" name="CasellaDiTesto 33"/>
              <p:cNvSpPr txBox="1"/>
              <p:nvPr/>
            </p:nvSpPr>
            <p:spPr>
              <a:xfrm>
                <a:off x="9322954" y="3157260"/>
                <a:ext cx="1508111" cy="782590"/>
              </a:xfrm>
              <a:prstGeom prst="rect">
                <a:avLst/>
              </a:prstGeom>
              <a:noFill/>
            </p:spPr>
            <p:txBody>
              <a:bodyPr wrap="square" rtlCol="0">
                <a:spAutoFit/>
              </a:bodyPr>
              <a:lstStyle/>
              <a:p>
                <a:pPr algn="ctr"/>
                <a:r>
                  <a:rPr lang="en-US" b="1" dirty="0"/>
                  <a:t>1 hour later</a:t>
                </a:r>
              </a:p>
            </p:txBody>
          </p:sp>
          <p:sp>
            <p:nvSpPr>
              <p:cNvPr id="35" name="Rettangolo con angoli arrotondati 34"/>
              <p:cNvSpPr/>
              <p:nvPr/>
            </p:nvSpPr>
            <p:spPr>
              <a:xfrm>
                <a:off x="9415732" y="4334259"/>
                <a:ext cx="1322558" cy="4989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grpSp>
        <p:nvGrpSpPr>
          <p:cNvPr id="9" name="Gruppo 8"/>
          <p:cNvGrpSpPr/>
          <p:nvPr/>
        </p:nvGrpSpPr>
        <p:grpSpPr>
          <a:xfrm>
            <a:off x="797349" y="3854863"/>
            <a:ext cx="2782880" cy="2825366"/>
            <a:chOff x="797349" y="3854863"/>
            <a:chExt cx="2782880" cy="2825366"/>
          </a:xfrm>
        </p:grpSpPr>
        <p:pic>
          <p:nvPicPr>
            <p:cNvPr id="2" name="Immagine 1"/>
            <p:cNvPicPr>
              <a:picLocks noChangeAspect="1"/>
            </p:cNvPicPr>
            <p:nvPr/>
          </p:nvPicPr>
          <p:blipFill>
            <a:blip r:embed="rId6"/>
            <a:stretch>
              <a:fillRect/>
            </a:stretch>
          </p:blipFill>
          <p:spPr>
            <a:xfrm>
              <a:off x="797349" y="3854863"/>
              <a:ext cx="2782880" cy="2825366"/>
            </a:xfrm>
            <a:prstGeom prst="rect">
              <a:avLst/>
            </a:prstGeom>
          </p:spPr>
        </p:pic>
        <p:sp>
          <p:nvSpPr>
            <p:cNvPr id="7" name="Rettangolo con angoli arrotondati 6"/>
            <p:cNvSpPr/>
            <p:nvPr/>
          </p:nvSpPr>
          <p:spPr>
            <a:xfrm>
              <a:off x="1563329" y="4896464"/>
              <a:ext cx="1135625" cy="4005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CasellaDiTesto 7"/>
            <p:cNvSpPr txBox="1"/>
            <p:nvPr/>
          </p:nvSpPr>
          <p:spPr>
            <a:xfrm>
              <a:off x="1563328" y="6015477"/>
              <a:ext cx="1135625" cy="646331"/>
            </a:xfrm>
            <a:prstGeom prst="rect">
              <a:avLst/>
            </a:prstGeom>
            <a:noFill/>
          </p:spPr>
          <p:txBody>
            <a:bodyPr wrap="square" rtlCol="0">
              <a:spAutoFit/>
            </a:bodyPr>
            <a:lstStyle/>
            <a:p>
              <a:pPr algn="ctr"/>
              <a:r>
                <a:rPr lang="en-US" b="1" dirty="0"/>
                <a:t>3 hours later</a:t>
              </a:r>
            </a:p>
          </p:txBody>
        </p:sp>
      </p:grpSp>
    </p:spTree>
    <p:extLst>
      <p:ext uri="{BB962C8B-B14F-4D97-AF65-F5344CB8AC3E}">
        <p14:creationId xmlns:p14="http://schemas.microsoft.com/office/powerpoint/2010/main" val="141609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14006" y="0"/>
            <a:ext cx="8458105" cy="1337217"/>
          </a:xfrm>
          <a:prstGeom prst="rect">
            <a:avLst/>
          </a:prstGeom>
          <a:ln>
            <a:noFill/>
          </a:ln>
          <a:effectLst>
            <a:softEdge rad="112500"/>
          </a:effectLst>
        </p:spPr>
      </p:pic>
      <p:grpSp>
        <p:nvGrpSpPr>
          <p:cNvPr id="8" name="Gruppo 7"/>
          <p:cNvGrpSpPr/>
          <p:nvPr/>
        </p:nvGrpSpPr>
        <p:grpSpPr>
          <a:xfrm>
            <a:off x="8348849" y="152400"/>
            <a:ext cx="3566884" cy="6596743"/>
            <a:chOff x="4167187" y="0"/>
            <a:chExt cx="3857625" cy="6858000"/>
          </a:xfrm>
        </p:grpSpPr>
        <p:pic>
          <p:nvPicPr>
            <p:cNvPr id="9" name="Immagin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7187" y="0"/>
              <a:ext cx="3857625" cy="6858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Rettangolo arrotondato 9"/>
            <p:cNvSpPr/>
            <p:nvPr/>
          </p:nvSpPr>
          <p:spPr>
            <a:xfrm>
              <a:off x="5425440" y="2339340"/>
              <a:ext cx="1089660" cy="274320"/>
            </a:xfrm>
            <a:prstGeom prst="round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p:cNvSpPr txBox="1"/>
            <p:nvPr/>
          </p:nvSpPr>
          <p:spPr>
            <a:xfrm>
              <a:off x="5208270" y="4556760"/>
              <a:ext cx="1750104" cy="383959"/>
            </a:xfrm>
            <a:prstGeom prst="rect">
              <a:avLst/>
            </a:prstGeom>
            <a:noFill/>
          </p:spPr>
          <p:txBody>
            <a:bodyPr wrap="square" rtlCol="0">
              <a:spAutoFit/>
            </a:bodyPr>
            <a:lstStyle/>
            <a:p>
              <a:r>
                <a:rPr lang="en-US" b="1" dirty="0">
                  <a:effectLst>
                    <a:outerShdw blurRad="38100" dist="38100" dir="2700000" algn="tl">
                      <a:srgbClr val="000000">
                        <a:alpha val="43137"/>
                      </a:srgbClr>
                    </a:outerShdw>
                  </a:effectLst>
                </a:rPr>
                <a:t>5 hours later</a:t>
              </a:r>
            </a:p>
          </p:txBody>
        </p:sp>
      </p:grpSp>
      <p:pic>
        <p:nvPicPr>
          <p:cNvPr id="12" name="Immagin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935" y="1863331"/>
            <a:ext cx="7058790" cy="4235274"/>
          </a:xfrm>
          <a:prstGeom prst="rect">
            <a:avLst/>
          </a:prstGeom>
        </p:spPr>
      </p:pic>
    </p:spTree>
    <p:extLst>
      <p:ext uri="{BB962C8B-B14F-4D97-AF65-F5344CB8AC3E}">
        <p14:creationId xmlns:p14="http://schemas.microsoft.com/office/powerpoint/2010/main" val="22514288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2450847" y="-38"/>
            <a:ext cx="7290305" cy="1152589"/>
          </a:xfrm>
          <a:prstGeom prst="rect">
            <a:avLst/>
          </a:prstGeom>
          <a:ln>
            <a:noFill/>
          </a:ln>
          <a:effectLst>
            <a:softEdge rad="112500"/>
          </a:effectLst>
        </p:spPr>
      </p:pic>
      <p:sp>
        <p:nvSpPr>
          <p:cNvPr id="2" name="CasellaDiTesto 1"/>
          <p:cNvSpPr txBox="1"/>
          <p:nvPr/>
        </p:nvSpPr>
        <p:spPr>
          <a:xfrm>
            <a:off x="4976190" y="1088703"/>
            <a:ext cx="2239618" cy="523220"/>
          </a:xfrm>
          <a:prstGeom prst="rect">
            <a:avLst/>
          </a:prstGeom>
          <a:noFill/>
        </p:spPr>
        <p:txBody>
          <a:bodyPr wrap="square" rtlCol="0">
            <a:spAutoFit/>
          </a:bodyPr>
          <a:lstStyle/>
          <a:p>
            <a:r>
              <a:rPr lang="en-US" sz="2800" b="1" dirty="0"/>
              <a:t>References:</a:t>
            </a:r>
          </a:p>
        </p:txBody>
      </p:sp>
      <p:sp>
        <p:nvSpPr>
          <p:cNvPr id="3" name="CasellaDiTesto 2"/>
          <p:cNvSpPr txBox="1"/>
          <p:nvPr/>
        </p:nvSpPr>
        <p:spPr>
          <a:xfrm>
            <a:off x="0" y="1638815"/>
            <a:ext cx="12192000" cy="5364295"/>
          </a:xfrm>
          <a:prstGeom prst="rect">
            <a:avLst/>
          </a:prstGeom>
          <a:noFill/>
        </p:spPr>
        <p:txBody>
          <a:bodyPr wrap="square" rtlCol="0">
            <a:spAutoFit/>
          </a:bodyPr>
          <a:lstStyle/>
          <a:p>
            <a:r>
              <a:rPr lang="en-US" sz="900" dirty="0"/>
              <a:t>Bernstein JA, </a:t>
            </a:r>
            <a:r>
              <a:rPr lang="en-US" sz="900" dirty="0" err="1"/>
              <a:t>Moellman</a:t>
            </a:r>
            <a:r>
              <a:rPr lang="en-US" sz="900" dirty="0"/>
              <a:t> J. Emerging concepts in the diagnosis and treatment of patients with undifferentiated angioedema. </a:t>
            </a:r>
            <a:r>
              <a:rPr lang="en-US" sz="900" i="1" dirty="0" err="1"/>
              <a:t>Int</a:t>
            </a:r>
            <a:r>
              <a:rPr lang="en-US" sz="900" i="1" dirty="0"/>
              <a:t> J </a:t>
            </a:r>
            <a:r>
              <a:rPr lang="en-US" sz="900" i="1" dirty="0" err="1"/>
              <a:t>Emerg</a:t>
            </a:r>
            <a:r>
              <a:rPr lang="en-US" sz="900" i="1" dirty="0"/>
              <a:t> Med. </a:t>
            </a:r>
            <a:r>
              <a:rPr lang="en-US" sz="900" dirty="0"/>
              <a:t>2012;5(1):39.</a:t>
            </a:r>
          </a:p>
          <a:p>
            <a:r>
              <a:rPr lang="en-US" sz="900" dirty="0"/>
              <a:t>Kelly M, Donnelly JP, </a:t>
            </a:r>
            <a:r>
              <a:rPr lang="en-US" sz="900" dirty="0" err="1"/>
              <a:t>McAnnally</a:t>
            </a:r>
            <a:r>
              <a:rPr lang="en-US" sz="900" dirty="0"/>
              <a:t> JR, Wang HE. National estimates of emergency department visits for angioedema and allergic reactions in the United States. </a:t>
            </a:r>
            <a:r>
              <a:rPr lang="en-US" sz="900" i="1" dirty="0"/>
              <a:t>Allergy Asthma Proc. </a:t>
            </a:r>
            <a:r>
              <a:rPr lang="en-US" sz="900" dirty="0"/>
              <a:t>2013;34(2):150-154.</a:t>
            </a:r>
          </a:p>
          <a:p>
            <a:r>
              <a:rPr lang="en-US" sz="900" dirty="0"/>
              <a:t>Bernstein JA. HAE update: epidemiology and burden of disease. </a:t>
            </a:r>
            <a:r>
              <a:rPr lang="en-US" sz="900" i="1" dirty="0"/>
              <a:t>Allergy Asthma Proc. </a:t>
            </a:r>
            <a:r>
              <a:rPr lang="en-US" sz="900" dirty="0"/>
              <a:t>2013;34(1):3-6.</a:t>
            </a:r>
          </a:p>
          <a:p>
            <a:r>
              <a:rPr lang="en-US" sz="900" dirty="0"/>
              <a:t>Lombardi C, </a:t>
            </a:r>
            <a:r>
              <a:rPr lang="en-US" sz="900" dirty="0" err="1"/>
              <a:t>Crivellaro</a:t>
            </a:r>
            <a:r>
              <a:rPr lang="en-US" sz="900" dirty="0"/>
              <a:t> M, </a:t>
            </a:r>
            <a:r>
              <a:rPr lang="en-US" sz="900" dirty="0" err="1"/>
              <a:t>Dama</a:t>
            </a:r>
            <a:r>
              <a:rPr lang="en-US" sz="900" dirty="0"/>
              <a:t> A, Senna G, </a:t>
            </a:r>
            <a:r>
              <a:rPr lang="en-US" sz="900" dirty="0" err="1"/>
              <a:t>Gargioni</a:t>
            </a:r>
            <a:r>
              <a:rPr lang="en-US" sz="900" dirty="0"/>
              <a:t> S, </a:t>
            </a:r>
            <a:r>
              <a:rPr lang="en-US" sz="900" dirty="0" err="1"/>
              <a:t>Passalacqua</a:t>
            </a:r>
            <a:r>
              <a:rPr lang="en-US" sz="900" dirty="0"/>
              <a:t> G. Are physicians aware of the side effects of angiotensin-converting enzyme inhibitors?: a questionnaire survey in different medical categories. </a:t>
            </a:r>
            <a:r>
              <a:rPr lang="en-US" sz="900" i="1" dirty="0"/>
              <a:t>Chest. </a:t>
            </a:r>
            <a:r>
              <a:rPr lang="en-US" sz="900" dirty="0"/>
              <a:t>2005;128(2):976-979.</a:t>
            </a:r>
          </a:p>
          <a:p>
            <a:r>
              <a:rPr lang="en-US" sz="900" dirty="0" err="1"/>
              <a:t>Jaiganesh</a:t>
            </a:r>
            <a:r>
              <a:rPr lang="en-US" sz="900" dirty="0"/>
              <a:t> T, </a:t>
            </a:r>
            <a:r>
              <a:rPr lang="en-US" sz="900" dirty="0" err="1"/>
              <a:t>Hughan</a:t>
            </a:r>
            <a:r>
              <a:rPr lang="en-US" sz="900" dirty="0"/>
              <a:t> C, Webster A, Bethune C. Hereditary angioedema: a survey of UK emergency departments and recommendations for management. </a:t>
            </a:r>
            <a:r>
              <a:rPr lang="en-US" sz="900" i="1" dirty="0" err="1"/>
              <a:t>Eur</a:t>
            </a:r>
            <a:r>
              <a:rPr lang="en-US" sz="900" i="1" dirty="0"/>
              <a:t> J </a:t>
            </a:r>
            <a:r>
              <a:rPr lang="en-US" sz="900" i="1" dirty="0" err="1"/>
              <a:t>Emerg</a:t>
            </a:r>
            <a:r>
              <a:rPr lang="en-US" sz="900" i="1" dirty="0"/>
              <a:t> Med. </a:t>
            </a:r>
            <a:r>
              <a:rPr lang="en-US" sz="900" dirty="0"/>
              <a:t>2012;19(4):271-274.</a:t>
            </a:r>
          </a:p>
          <a:p>
            <a:r>
              <a:rPr lang="en-US" sz="900" dirty="0"/>
              <a:t>Brown NJ, Snowden M, Griffin MR. Recurrent angiotensin-converting enzyme inhibitor--associated angioedema. </a:t>
            </a:r>
            <a:r>
              <a:rPr lang="en-US" sz="900" i="1" dirty="0"/>
              <a:t>JAMA. </a:t>
            </a:r>
            <a:r>
              <a:rPr lang="en-US" sz="900" dirty="0"/>
              <a:t>1997;278(3):232-233.</a:t>
            </a:r>
          </a:p>
          <a:p>
            <a:r>
              <a:rPr lang="en-US" sz="900" dirty="0"/>
              <a:t>Roberts DS, Mahoney EJ, Hutchinson CT, </a:t>
            </a:r>
            <a:r>
              <a:rPr lang="en-US" sz="900" dirty="0" err="1"/>
              <a:t>Aliphas</a:t>
            </a:r>
            <a:r>
              <a:rPr lang="en-US" sz="900" dirty="0"/>
              <a:t> A, </a:t>
            </a:r>
            <a:r>
              <a:rPr lang="en-US" sz="900" dirty="0" err="1"/>
              <a:t>Grundfast</a:t>
            </a:r>
            <a:r>
              <a:rPr lang="en-US" sz="900" dirty="0"/>
              <a:t> KM. Analysis of recurrent angiotensin converting enzyme inhibitor-induced angioedema. </a:t>
            </a:r>
            <a:r>
              <a:rPr lang="en-US" sz="900" i="1" dirty="0"/>
              <a:t>Laryngoscope. </a:t>
            </a:r>
            <a:r>
              <a:rPr lang="en-US" sz="900" dirty="0"/>
              <a:t>2008;118(12):2115-2120.</a:t>
            </a:r>
          </a:p>
          <a:p>
            <a:r>
              <a:rPr lang="en-US" sz="900" dirty="0" err="1"/>
              <a:t>Jaiganesh</a:t>
            </a:r>
            <a:r>
              <a:rPr lang="en-US" sz="900" dirty="0"/>
              <a:t> T, Wiese M, Hollingsworth J, </a:t>
            </a:r>
            <a:r>
              <a:rPr lang="en-US" sz="900" dirty="0" err="1"/>
              <a:t>Hughan</a:t>
            </a:r>
            <a:r>
              <a:rPr lang="en-US" sz="900" dirty="0"/>
              <a:t> C, Kamara M, Wood P et al. Acute angioedema: recognition and management in the emergency department. </a:t>
            </a:r>
            <a:r>
              <a:rPr lang="en-US" sz="900" i="1" dirty="0" err="1"/>
              <a:t>Eur</a:t>
            </a:r>
            <a:r>
              <a:rPr lang="en-US" sz="900" i="1" dirty="0"/>
              <a:t> J </a:t>
            </a:r>
            <a:r>
              <a:rPr lang="en-US" sz="900" i="1" dirty="0" err="1"/>
              <a:t>Emerg</a:t>
            </a:r>
            <a:r>
              <a:rPr lang="en-US" sz="900" i="1" dirty="0"/>
              <a:t> Med. </a:t>
            </a:r>
            <a:r>
              <a:rPr lang="en-US" sz="900" dirty="0"/>
              <a:t>2013;20(1):10-17.</a:t>
            </a:r>
          </a:p>
          <a:p>
            <a:r>
              <a:rPr lang="en-US" sz="900" dirty="0"/>
              <a:t>Burton OT, </a:t>
            </a:r>
            <a:r>
              <a:rPr lang="en-US" sz="900" dirty="0" err="1"/>
              <a:t>Oettgen</a:t>
            </a:r>
            <a:r>
              <a:rPr lang="en-US" sz="900" dirty="0"/>
              <a:t> HC. Beyond immediate hypersensitivity: evolving roles for </a:t>
            </a:r>
            <a:r>
              <a:rPr lang="en-US" sz="900" dirty="0" err="1"/>
              <a:t>IgE</a:t>
            </a:r>
            <a:r>
              <a:rPr lang="en-US" sz="900" dirty="0"/>
              <a:t> antibodies in immune homeostasis and allergic diseases. </a:t>
            </a:r>
            <a:r>
              <a:rPr lang="en-US" sz="900" i="1" dirty="0" err="1"/>
              <a:t>Immunol</a:t>
            </a:r>
            <a:r>
              <a:rPr lang="en-US" sz="900" i="1" dirty="0"/>
              <a:t> Rev. </a:t>
            </a:r>
            <a:r>
              <a:rPr lang="en-US" sz="900" dirty="0"/>
              <a:t>2011;242(1):128-143.</a:t>
            </a:r>
          </a:p>
          <a:p>
            <a:r>
              <a:rPr lang="en-US" sz="900" dirty="0"/>
              <a:t>Kaplan AP, Joseph K, Silverberg M. Pathways for bradykinin formation and inflammatory disease. </a:t>
            </a:r>
            <a:r>
              <a:rPr lang="en-US" sz="900" i="1" dirty="0"/>
              <a:t>J Allergy </a:t>
            </a:r>
            <a:r>
              <a:rPr lang="en-US" sz="900" i="1" dirty="0" err="1"/>
              <a:t>Clin</a:t>
            </a:r>
            <a:r>
              <a:rPr lang="en-US" sz="900" i="1" dirty="0"/>
              <a:t> </a:t>
            </a:r>
            <a:r>
              <a:rPr lang="en-US" sz="900" i="1" dirty="0" err="1"/>
              <a:t>Immunol</a:t>
            </a:r>
            <a:r>
              <a:rPr lang="en-US" sz="900" i="1" dirty="0"/>
              <a:t>. </a:t>
            </a:r>
            <a:r>
              <a:rPr lang="en-US" sz="900" dirty="0"/>
              <a:t>2002;109(2):195-209.</a:t>
            </a:r>
          </a:p>
          <a:p>
            <a:r>
              <a:rPr lang="en-US" sz="900" dirty="0" err="1"/>
              <a:t>Zuraw</a:t>
            </a:r>
            <a:r>
              <a:rPr lang="en-US" sz="900" dirty="0"/>
              <a:t> B, Banerji A, Bernstein JA, </a:t>
            </a:r>
            <a:r>
              <a:rPr lang="en-US" sz="900" dirty="0" err="1"/>
              <a:t>Busse</a:t>
            </a:r>
            <a:r>
              <a:rPr lang="en-US" sz="900" dirty="0"/>
              <a:t> PJ, Christiansen SC, Davis-Lorton M et al. US Hereditary Angioedema Association Medical Advisory Board 2013 Recommendations for the Management of Hereditary Angioedema Due to C1 Inhibitor Deficiency. </a:t>
            </a:r>
            <a:r>
              <a:rPr lang="en-US" sz="900" i="1" dirty="0"/>
              <a:t>J Allergy </a:t>
            </a:r>
            <a:r>
              <a:rPr lang="en-US" sz="900" i="1" dirty="0" err="1"/>
              <a:t>Clin</a:t>
            </a:r>
            <a:r>
              <a:rPr lang="en-US" sz="900" i="1" dirty="0"/>
              <a:t> </a:t>
            </a:r>
            <a:r>
              <a:rPr lang="en-US" sz="900" i="1" dirty="0" err="1"/>
              <a:t>Immunol</a:t>
            </a:r>
            <a:r>
              <a:rPr lang="en-US" sz="900" i="1" dirty="0"/>
              <a:t> </a:t>
            </a:r>
            <a:r>
              <a:rPr lang="en-US" sz="900" i="1" dirty="0" err="1"/>
              <a:t>Pract</a:t>
            </a:r>
            <a:r>
              <a:rPr lang="en-US" sz="900" i="1" dirty="0"/>
              <a:t>. </a:t>
            </a:r>
            <a:r>
              <a:rPr lang="en-US" sz="900" dirty="0"/>
              <a:t>2013;1(5):458-467.</a:t>
            </a:r>
          </a:p>
          <a:p>
            <a:r>
              <a:rPr lang="en-US" sz="900" dirty="0" err="1"/>
              <a:t>Dewald</a:t>
            </a:r>
            <a:r>
              <a:rPr lang="en-US" sz="900" dirty="0"/>
              <a:t> G, Bork K. Missense mutations in the coagulation factor XII (Hageman factor) gene in hereditary angioedema with normal C1 inhibitor. </a:t>
            </a:r>
            <a:r>
              <a:rPr lang="en-US" sz="900" i="1" dirty="0" err="1"/>
              <a:t>Biochem</a:t>
            </a:r>
            <a:r>
              <a:rPr lang="en-US" sz="900" i="1" dirty="0"/>
              <a:t> </a:t>
            </a:r>
            <a:r>
              <a:rPr lang="en-US" sz="900" i="1" dirty="0" err="1"/>
              <a:t>Biophys</a:t>
            </a:r>
            <a:r>
              <a:rPr lang="en-US" sz="900" i="1" dirty="0"/>
              <a:t> Res </a:t>
            </a:r>
            <a:r>
              <a:rPr lang="en-US" sz="900" i="1" dirty="0" err="1"/>
              <a:t>Commun</a:t>
            </a:r>
            <a:r>
              <a:rPr lang="en-US" sz="900" i="1" dirty="0"/>
              <a:t>. </a:t>
            </a:r>
            <a:r>
              <a:rPr lang="en-US" sz="900" dirty="0"/>
              <a:t>2006;343(4):1286-1289.</a:t>
            </a:r>
          </a:p>
          <a:p>
            <a:r>
              <a:rPr lang="en-US" sz="900" dirty="0" err="1"/>
              <a:t>Cicardi</a:t>
            </a:r>
            <a:r>
              <a:rPr lang="en-US" sz="900" dirty="0"/>
              <a:t> M, </a:t>
            </a:r>
            <a:r>
              <a:rPr lang="en-US" sz="900" dirty="0" err="1"/>
              <a:t>Zanichelli</a:t>
            </a:r>
            <a:r>
              <a:rPr lang="en-US" sz="900" dirty="0"/>
              <a:t> A. Acquired angioedema. </a:t>
            </a:r>
            <a:r>
              <a:rPr lang="en-US" sz="900" i="1" dirty="0"/>
              <a:t>Allergy Asthma </a:t>
            </a:r>
            <a:r>
              <a:rPr lang="en-US" sz="900" i="1" dirty="0" err="1"/>
              <a:t>Clin</a:t>
            </a:r>
            <a:r>
              <a:rPr lang="en-US" sz="900" i="1" dirty="0"/>
              <a:t> </a:t>
            </a:r>
            <a:r>
              <a:rPr lang="en-US" sz="900" i="1" dirty="0" err="1"/>
              <a:t>Immunol</a:t>
            </a:r>
            <a:r>
              <a:rPr lang="en-US" sz="900" i="1" dirty="0"/>
              <a:t>. </a:t>
            </a:r>
            <a:r>
              <a:rPr lang="en-US" sz="900" dirty="0"/>
              <a:t>2010;6(1):14.</a:t>
            </a:r>
          </a:p>
          <a:p>
            <a:r>
              <a:rPr lang="en-US" sz="900" dirty="0" err="1"/>
              <a:t>Bertazzoni</a:t>
            </a:r>
            <a:r>
              <a:rPr lang="en-US" sz="900" dirty="0"/>
              <a:t> G, Spina MT, </a:t>
            </a:r>
            <a:r>
              <a:rPr lang="en-US" sz="900" dirty="0" err="1"/>
              <a:t>Scarpellini</a:t>
            </a:r>
            <a:r>
              <a:rPr lang="en-US" sz="900" dirty="0"/>
              <a:t> MG, </a:t>
            </a:r>
            <a:r>
              <a:rPr lang="en-US" sz="900" dirty="0" err="1"/>
              <a:t>Buccelletti</a:t>
            </a:r>
            <a:r>
              <a:rPr lang="en-US" sz="900" dirty="0"/>
              <a:t> F, De SM, </a:t>
            </a:r>
            <a:r>
              <a:rPr lang="en-US" sz="900" dirty="0" err="1"/>
              <a:t>Gregori</a:t>
            </a:r>
            <a:r>
              <a:rPr lang="en-US" sz="900" dirty="0"/>
              <a:t> M et al. Drug-induced angioedema: experience of Italian emergency departments. </a:t>
            </a:r>
            <a:r>
              <a:rPr lang="en-US" sz="900" i="1" dirty="0"/>
              <a:t>Intern </a:t>
            </a:r>
            <a:r>
              <a:rPr lang="en-US" sz="900" i="1" dirty="0" err="1"/>
              <a:t>Emerg</a:t>
            </a:r>
            <a:r>
              <a:rPr lang="en-US" sz="900" i="1" dirty="0"/>
              <a:t> Med. </a:t>
            </a:r>
            <a:r>
              <a:rPr lang="en-US" sz="900" dirty="0"/>
              <a:t>2013.</a:t>
            </a:r>
          </a:p>
          <a:p>
            <a:r>
              <a:rPr lang="en-US" sz="900" dirty="0" err="1"/>
              <a:t>Toh</a:t>
            </a:r>
            <a:r>
              <a:rPr lang="en-US" sz="900" dirty="0"/>
              <a:t> S, </a:t>
            </a:r>
            <a:r>
              <a:rPr lang="en-US" sz="900" dirty="0" err="1"/>
              <a:t>Reichman</a:t>
            </a:r>
            <a:r>
              <a:rPr lang="en-US" sz="900" dirty="0"/>
              <a:t> ME, </a:t>
            </a:r>
            <a:r>
              <a:rPr lang="en-US" sz="900" dirty="0" err="1"/>
              <a:t>Houstoun</a:t>
            </a:r>
            <a:r>
              <a:rPr lang="en-US" sz="900" dirty="0"/>
              <a:t> M, Ross SM, Ding X, Hernandez AF et al. Comparative risk for angioedema associated with the use of drugs that target the renin-angiotensin-aldosterone system. </a:t>
            </a:r>
            <a:r>
              <a:rPr lang="en-US" sz="900" i="1" dirty="0"/>
              <a:t>Arch Intern Med. </a:t>
            </a:r>
            <a:r>
              <a:rPr lang="en-US" sz="900" dirty="0"/>
              <a:t>2012;172(20):1582-1589.</a:t>
            </a:r>
          </a:p>
          <a:p>
            <a:r>
              <a:rPr lang="en-US" sz="900" dirty="0" err="1"/>
              <a:t>Grouzmann</a:t>
            </a:r>
            <a:r>
              <a:rPr lang="en-US" sz="900" dirty="0"/>
              <a:t> E, </a:t>
            </a:r>
            <a:r>
              <a:rPr lang="en-US" sz="900" dirty="0" err="1"/>
              <a:t>Livio</a:t>
            </a:r>
            <a:r>
              <a:rPr lang="en-US" sz="900" dirty="0"/>
              <a:t> F, </a:t>
            </a:r>
            <a:r>
              <a:rPr lang="en-US" sz="900" dirty="0" err="1"/>
              <a:t>Buclin</a:t>
            </a:r>
            <a:r>
              <a:rPr lang="en-US" sz="900" dirty="0"/>
              <a:t> T. Angiotensin-converting enzyme and dipeptidyl peptidase IV inhibitors: an increased risk of angioedema. </a:t>
            </a:r>
            <a:r>
              <a:rPr lang="en-US" sz="900" i="1" dirty="0"/>
              <a:t>Hypertension. </a:t>
            </a:r>
            <a:r>
              <a:rPr lang="en-US" sz="900" dirty="0"/>
              <a:t>2009;54(3):468-470.</a:t>
            </a:r>
          </a:p>
          <a:p>
            <a:r>
              <a:rPr lang="en-US" sz="900" dirty="0" err="1"/>
              <a:t>Cicardi</a:t>
            </a:r>
            <a:r>
              <a:rPr lang="en-US" sz="900" dirty="0"/>
              <a:t> M, </a:t>
            </a:r>
            <a:r>
              <a:rPr lang="en-US" sz="900" dirty="0" err="1"/>
              <a:t>Bergamaschini</a:t>
            </a:r>
            <a:r>
              <a:rPr lang="en-US" sz="900" dirty="0"/>
              <a:t> L, </a:t>
            </a:r>
            <a:r>
              <a:rPr lang="en-US" sz="900" dirty="0" err="1"/>
              <a:t>Zingale</a:t>
            </a:r>
            <a:r>
              <a:rPr lang="en-US" sz="900" dirty="0"/>
              <a:t> LC, Gioffre D, </a:t>
            </a:r>
            <a:r>
              <a:rPr lang="en-US" sz="900" dirty="0" err="1"/>
              <a:t>Agostoni</a:t>
            </a:r>
            <a:r>
              <a:rPr lang="en-US" sz="900" dirty="0"/>
              <a:t> A. Idiopathic non-histaminergic angioedema. </a:t>
            </a:r>
            <a:r>
              <a:rPr lang="en-US" sz="900" i="1" dirty="0"/>
              <a:t>Am J Med. </a:t>
            </a:r>
            <a:r>
              <a:rPr lang="en-US" sz="900" dirty="0"/>
              <a:t>1999;106(6):650-654.</a:t>
            </a:r>
          </a:p>
          <a:p>
            <a:r>
              <a:rPr lang="en-US" sz="900" dirty="0" err="1"/>
              <a:t>Moellman</a:t>
            </a:r>
            <a:r>
              <a:rPr lang="en-US" sz="900" dirty="0"/>
              <a:t> JJ, Bernstein JA, </a:t>
            </a:r>
            <a:r>
              <a:rPr lang="en-US" sz="900" dirty="0" err="1"/>
              <a:t>Lindsell</a:t>
            </a:r>
            <a:r>
              <a:rPr lang="en-US" sz="900" dirty="0"/>
              <a:t> C, Banerji A, </a:t>
            </a:r>
            <a:r>
              <a:rPr lang="en-US" sz="900" dirty="0" err="1"/>
              <a:t>Busse</a:t>
            </a:r>
            <a:r>
              <a:rPr lang="en-US" sz="900" dirty="0"/>
              <a:t> PJ, Camargo CA, Jr. et al. A consensus parameter for the evaluation and management of angioedema in the emergency department. </a:t>
            </a:r>
            <a:r>
              <a:rPr lang="en-US" sz="900" i="1" dirty="0" err="1"/>
              <a:t>Acad</a:t>
            </a:r>
            <a:r>
              <a:rPr lang="en-US" sz="900" i="1" dirty="0"/>
              <a:t> </a:t>
            </a:r>
            <a:r>
              <a:rPr lang="en-US" sz="900" i="1" dirty="0" err="1"/>
              <a:t>Emerg</a:t>
            </a:r>
            <a:r>
              <a:rPr lang="en-US" sz="900" i="1" dirty="0"/>
              <a:t> Med. </a:t>
            </a:r>
            <a:r>
              <a:rPr lang="en-US" sz="900" dirty="0"/>
              <a:t>2014;21(4):469-484.</a:t>
            </a:r>
          </a:p>
          <a:p>
            <a:r>
              <a:rPr lang="en-US" sz="900" dirty="0" err="1"/>
              <a:t>Zilberberg</a:t>
            </a:r>
            <a:r>
              <a:rPr lang="en-US" sz="900" dirty="0"/>
              <a:t> MD, Jacobsen T, </a:t>
            </a:r>
            <a:r>
              <a:rPr lang="en-US" sz="900" dirty="0" err="1"/>
              <a:t>Tillotson</a:t>
            </a:r>
            <a:r>
              <a:rPr lang="en-US" sz="900" dirty="0"/>
              <a:t> G. The burden of hospitalizations and emergency department visits with hereditary angioedema and angioedema in the United States, 2007. </a:t>
            </a:r>
            <a:r>
              <a:rPr lang="en-US" sz="900" i="1" dirty="0"/>
              <a:t>Allergy Asthma Proc. </a:t>
            </a:r>
            <a:r>
              <a:rPr lang="en-US" sz="900" dirty="0"/>
              <a:t>2010;31(6):511-519.</a:t>
            </a:r>
          </a:p>
          <a:p>
            <a:r>
              <a:rPr lang="en-US" sz="900" dirty="0" err="1"/>
              <a:t>Zilberberg</a:t>
            </a:r>
            <a:r>
              <a:rPr lang="en-US" sz="900" dirty="0"/>
              <a:t> MD, </a:t>
            </a:r>
            <a:r>
              <a:rPr lang="en-US" sz="900" dirty="0" err="1"/>
              <a:t>Nathanson</a:t>
            </a:r>
            <a:r>
              <a:rPr lang="en-US" sz="900" dirty="0"/>
              <a:t> BH, Jacobsen T, </a:t>
            </a:r>
            <a:r>
              <a:rPr lang="en-US" sz="900" dirty="0" err="1"/>
              <a:t>Tillotson</a:t>
            </a:r>
            <a:r>
              <a:rPr lang="en-US" sz="900" dirty="0"/>
              <a:t> G. Descriptive epidemiology of hereditary angioedema emergency department visits in the United States, 2006-2007. </a:t>
            </a:r>
            <a:r>
              <a:rPr lang="en-US" sz="900" i="1" dirty="0"/>
              <a:t>Allergy Asthma Proc. </a:t>
            </a:r>
            <a:r>
              <a:rPr lang="en-US" sz="900" dirty="0"/>
              <a:t>2011;32(5):390-394.</a:t>
            </a:r>
          </a:p>
          <a:p>
            <a:r>
              <a:rPr lang="en-US" sz="900" dirty="0"/>
              <a:t>Felder S, Curtis RM, Ball I, </a:t>
            </a:r>
            <a:r>
              <a:rPr lang="en-US" sz="900" dirty="0" err="1"/>
              <a:t>Borici-Mazi</a:t>
            </a:r>
            <a:r>
              <a:rPr lang="en-US" sz="900" dirty="0"/>
              <a:t> R. Prognostic factors in outcome of angioedema in the emergency department. </a:t>
            </a:r>
            <a:r>
              <a:rPr lang="en-US" sz="900" i="1" dirty="0"/>
              <a:t>Allergy Asthma Proc. </a:t>
            </a:r>
            <a:r>
              <a:rPr lang="en-US" sz="900" dirty="0"/>
              <a:t>2014;35(5):362-370.</a:t>
            </a:r>
          </a:p>
          <a:p>
            <a:r>
              <a:rPr lang="en-US" sz="900" dirty="0" err="1"/>
              <a:t>Jolles</a:t>
            </a:r>
            <a:r>
              <a:rPr lang="en-US" sz="900" dirty="0"/>
              <a:t> S, Williams P, Carne E, </a:t>
            </a:r>
            <a:r>
              <a:rPr lang="en-US" sz="900" dirty="0" err="1"/>
              <a:t>Mian</a:t>
            </a:r>
            <a:r>
              <a:rPr lang="en-US" sz="900" dirty="0"/>
              <a:t> H, </a:t>
            </a:r>
            <a:r>
              <a:rPr lang="en-US" sz="900" dirty="0" err="1"/>
              <a:t>Huissoon</a:t>
            </a:r>
            <a:r>
              <a:rPr lang="en-US" sz="900" dirty="0"/>
              <a:t> A, Wong G et al. A UK national audit of hereditary and acquired angioedema. </a:t>
            </a:r>
            <a:r>
              <a:rPr lang="en-US" sz="900" i="1" dirty="0" err="1"/>
              <a:t>Clin</a:t>
            </a:r>
            <a:r>
              <a:rPr lang="en-US" sz="900" i="1" dirty="0"/>
              <a:t> </a:t>
            </a:r>
            <a:r>
              <a:rPr lang="en-US" sz="900" i="1" dirty="0" err="1"/>
              <a:t>Exp</a:t>
            </a:r>
            <a:r>
              <a:rPr lang="en-US" sz="900" i="1" dirty="0"/>
              <a:t> </a:t>
            </a:r>
            <a:r>
              <a:rPr lang="en-US" sz="900" i="1" dirty="0" err="1"/>
              <a:t>Immunol</a:t>
            </a:r>
            <a:r>
              <a:rPr lang="en-US" sz="900" i="1" dirty="0"/>
              <a:t>. </a:t>
            </a:r>
            <a:r>
              <a:rPr lang="en-US" sz="900" dirty="0"/>
              <a:t>2014;175(1):59-67.</a:t>
            </a:r>
          </a:p>
          <a:p>
            <a:r>
              <a:rPr lang="en-US" sz="900" dirty="0"/>
              <a:t>Brown NJ, Ray WA, Snowden M, Griffin MR. Black Americans have an increased rate of angiotensin converting enzyme inhibitor-associated angioedema. </a:t>
            </a:r>
            <a:r>
              <a:rPr lang="en-US" sz="900" i="1" dirty="0" err="1"/>
              <a:t>Clin</a:t>
            </a:r>
            <a:r>
              <a:rPr lang="en-US" sz="900" i="1" dirty="0"/>
              <a:t> </a:t>
            </a:r>
            <a:r>
              <a:rPr lang="en-US" sz="900" i="1" dirty="0" err="1"/>
              <a:t>Pharmacol</a:t>
            </a:r>
            <a:r>
              <a:rPr lang="en-US" sz="900" i="1" dirty="0"/>
              <a:t> </a:t>
            </a:r>
            <a:r>
              <a:rPr lang="en-US" sz="900" i="1" dirty="0" err="1"/>
              <a:t>Ther</a:t>
            </a:r>
            <a:r>
              <a:rPr lang="en-US" sz="900" i="1" dirty="0"/>
              <a:t>. </a:t>
            </a:r>
            <a:r>
              <a:rPr lang="en-US" sz="900" dirty="0"/>
              <a:t>1996;60(1):8-13.</a:t>
            </a:r>
          </a:p>
          <a:p>
            <a:r>
              <a:rPr lang="en-US" sz="900" dirty="0"/>
              <a:t>Miller DR, </a:t>
            </a:r>
            <a:r>
              <a:rPr lang="en-US" sz="900" dirty="0" err="1"/>
              <a:t>Oliveria</a:t>
            </a:r>
            <a:r>
              <a:rPr lang="en-US" sz="900" dirty="0"/>
              <a:t> SA, </a:t>
            </a:r>
            <a:r>
              <a:rPr lang="en-US" sz="900" dirty="0" err="1"/>
              <a:t>Berlowitz</a:t>
            </a:r>
            <a:r>
              <a:rPr lang="en-US" sz="900" dirty="0"/>
              <a:t> DR, </a:t>
            </a:r>
            <a:r>
              <a:rPr lang="en-US" sz="900" dirty="0" err="1"/>
              <a:t>Fincke</a:t>
            </a:r>
            <a:r>
              <a:rPr lang="en-US" sz="900" dirty="0"/>
              <a:t> BG, </a:t>
            </a:r>
            <a:r>
              <a:rPr lang="en-US" sz="900" dirty="0" err="1"/>
              <a:t>Stang</a:t>
            </a:r>
            <a:r>
              <a:rPr lang="en-US" sz="900" dirty="0"/>
              <a:t> P, </a:t>
            </a:r>
            <a:r>
              <a:rPr lang="en-US" sz="900" dirty="0" err="1"/>
              <a:t>Lillienfeld</a:t>
            </a:r>
            <a:r>
              <a:rPr lang="en-US" sz="900" dirty="0"/>
              <a:t> DE. Angioedema incidence in US veterans initiating angiotensin-converting enzyme inhibitors. </a:t>
            </a:r>
            <a:r>
              <a:rPr lang="en-US" sz="900" i="1" dirty="0"/>
              <a:t>Hypertension. </a:t>
            </a:r>
            <a:r>
              <a:rPr lang="en-US" sz="900" dirty="0"/>
              <a:t>2008;51(6):1624-1630.</a:t>
            </a:r>
          </a:p>
          <a:p>
            <a:r>
              <a:rPr lang="en-US" sz="900" dirty="0" err="1"/>
              <a:t>Malde</a:t>
            </a:r>
            <a:r>
              <a:rPr lang="en-US" sz="900" dirty="0"/>
              <a:t> B, Regalado J, Greenberger PA. Investigation of angioedema associated with the use of angiotensin-converting enzyme inhibitors and angiotensin receptor blockers. </a:t>
            </a:r>
            <a:r>
              <a:rPr lang="en-US" sz="900" i="1" dirty="0"/>
              <a:t>Ann Allergy Asthma </a:t>
            </a:r>
            <a:r>
              <a:rPr lang="en-US" sz="900" i="1" dirty="0" err="1"/>
              <a:t>Immunol</a:t>
            </a:r>
            <a:r>
              <a:rPr lang="en-US" sz="900" i="1" dirty="0"/>
              <a:t>. </a:t>
            </a:r>
            <a:r>
              <a:rPr lang="en-US" sz="900" dirty="0"/>
              <a:t>2007;98(1):57-63.</a:t>
            </a:r>
          </a:p>
          <a:p>
            <a:r>
              <a:rPr lang="en-US" sz="900" dirty="0"/>
              <a:t>Banerji A, Clark S, </a:t>
            </a:r>
            <a:r>
              <a:rPr lang="en-US" sz="900" dirty="0" err="1"/>
              <a:t>Blanda</a:t>
            </a:r>
            <a:r>
              <a:rPr lang="en-US" sz="900" dirty="0"/>
              <a:t> M, </a:t>
            </a:r>
            <a:r>
              <a:rPr lang="en-US" sz="900" dirty="0" err="1"/>
              <a:t>LoVecchio</a:t>
            </a:r>
            <a:r>
              <a:rPr lang="en-US" sz="900" dirty="0"/>
              <a:t> F, Snyder B, Camargo CA, Jr. Multicenter study of patients with angiotensin-converting enzyme inhibitor-induced angioedema who present to the emergency department. </a:t>
            </a:r>
            <a:r>
              <a:rPr lang="en-US" sz="900" i="1" dirty="0"/>
              <a:t>Ann Allergy Asthma </a:t>
            </a:r>
            <a:r>
              <a:rPr lang="en-US" sz="900" i="1" dirty="0" err="1"/>
              <a:t>Immunol</a:t>
            </a:r>
            <a:r>
              <a:rPr lang="en-US" sz="900" i="1" dirty="0"/>
              <a:t>. </a:t>
            </a:r>
            <a:r>
              <a:rPr lang="en-US" sz="900" dirty="0"/>
              <a:t>2008;100(4):327-332.</a:t>
            </a:r>
          </a:p>
          <a:p>
            <a:r>
              <a:rPr lang="en-US" sz="900" dirty="0"/>
              <a:t>Bluestein HM, Hoover TA, Banerji AS, Camargo CA, Jr., </a:t>
            </a:r>
            <a:r>
              <a:rPr lang="en-US" sz="900" dirty="0" err="1"/>
              <a:t>Reshef</a:t>
            </a:r>
            <a:r>
              <a:rPr lang="en-US" sz="900" dirty="0"/>
              <a:t> A, </a:t>
            </a:r>
            <a:r>
              <a:rPr lang="en-US" sz="900" dirty="0" err="1"/>
              <a:t>Herscu</a:t>
            </a:r>
            <a:r>
              <a:rPr lang="en-US" sz="900" dirty="0"/>
              <a:t> P. Angiotensin-converting enzyme inhibitor-induced angioedema in a community hospital emergency department. </a:t>
            </a:r>
            <a:r>
              <a:rPr lang="en-US" sz="900" i="1" dirty="0"/>
              <a:t>Ann Allergy Asthma </a:t>
            </a:r>
            <a:r>
              <a:rPr lang="en-US" sz="900" i="1" dirty="0" err="1"/>
              <a:t>Immunol</a:t>
            </a:r>
            <a:r>
              <a:rPr lang="en-US" sz="900" i="1" dirty="0"/>
              <a:t>. </a:t>
            </a:r>
            <a:r>
              <a:rPr lang="en-US" sz="900" dirty="0"/>
              <a:t>2009;103(6):502-507.</a:t>
            </a:r>
          </a:p>
          <a:p>
            <a:r>
              <a:rPr lang="en-US" sz="900" dirty="0"/>
              <a:t>Gang C, </a:t>
            </a:r>
            <a:r>
              <a:rPr lang="en-US" sz="900" dirty="0" err="1"/>
              <a:t>Lindsell</a:t>
            </a:r>
            <a:r>
              <a:rPr lang="en-US" sz="900" dirty="0"/>
              <a:t> CJ, </a:t>
            </a:r>
            <a:r>
              <a:rPr lang="en-US" sz="900" dirty="0" err="1"/>
              <a:t>Moellman</a:t>
            </a:r>
            <a:r>
              <a:rPr lang="en-US" sz="900" dirty="0"/>
              <a:t> J, </a:t>
            </a:r>
            <a:r>
              <a:rPr lang="en-US" sz="900" dirty="0" err="1"/>
              <a:t>Sublett</a:t>
            </a:r>
            <a:r>
              <a:rPr lang="en-US" sz="900" dirty="0"/>
              <a:t> W, Hart K, Collins S et al. Factors associated with hospitalization of patients with angiotensin-converting enzyme inhibitor-induced angioedema. </a:t>
            </a:r>
            <a:r>
              <a:rPr lang="en-US" sz="900" i="1" dirty="0"/>
              <a:t>Allergy Asthma Proc. </a:t>
            </a:r>
            <a:r>
              <a:rPr lang="en-US" sz="900" dirty="0"/>
              <a:t>2013;34(3):267-273.</a:t>
            </a:r>
          </a:p>
        </p:txBody>
      </p:sp>
    </p:spTree>
    <p:extLst>
      <p:ext uri="{BB962C8B-B14F-4D97-AF65-F5344CB8AC3E}">
        <p14:creationId xmlns:p14="http://schemas.microsoft.com/office/powerpoint/2010/main" val="1259071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866948" y="0"/>
            <a:ext cx="8458105" cy="1337217"/>
          </a:xfrm>
          <a:prstGeom prst="rect">
            <a:avLst/>
          </a:prstGeom>
          <a:ln>
            <a:noFill/>
          </a:ln>
          <a:effectLst>
            <a:softEdge rad="112500"/>
          </a:effectLst>
        </p:spPr>
      </p:pic>
      <p:sp>
        <p:nvSpPr>
          <p:cNvPr id="2" name="CasellaDiTesto 1"/>
          <p:cNvSpPr txBox="1"/>
          <p:nvPr/>
        </p:nvSpPr>
        <p:spPr>
          <a:xfrm>
            <a:off x="0" y="2041791"/>
            <a:ext cx="12192000" cy="3831818"/>
          </a:xfrm>
          <a:prstGeom prst="rect">
            <a:avLst/>
          </a:prstGeom>
          <a:noFill/>
        </p:spPr>
        <p:txBody>
          <a:bodyPr wrap="square" rtlCol="0">
            <a:spAutoFit/>
          </a:bodyPr>
          <a:lstStyle/>
          <a:p>
            <a:r>
              <a:rPr lang="en-US" sz="900" dirty="0"/>
              <a:t>Holm JP, </a:t>
            </a:r>
            <a:r>
              <a:rPr lang="en-US" sz="900" dirty="0" err="1"/>
              <a:t>Ovesen</a:t>
            </a:r>
            <a:r>
              <a:rPr lang="en-US" sz="900" dirty="0"/>
              <a:t> T. Increasing rate of angiotensin-converting enzyme inhibitor-related upper airway angioedema. </a:t>
            </a:r>
            <a:r>
              <a:rPr lang="en-US" sz="900" i="1" dirty="0"/>
              <a:t>Dan Med J. </a:t>
            </a:r>
            <a:r>
              <a:rPr lang="en-US" sz="900" dirty="0"/>
              <a:t>2012;59(6):A4449.</a:t>
            </a:r>
          </a:p>
          <a:p>
            <a:r>
              <a:rPr lang="en-US" sz="900" dirty="0"/>
              <a:t>Williams-Johnson JA, Hemmings S, Williams EW, </a:t>
            </a:r>
            <a:r>
              <a:rPr lang="en-US" sz="900" dirty="0" err="1"/>
              <a:t>Channer</a:t>
            </a:r>
            <a:r>
              <a:rPr lang="en-US" sz="900" dirty="0"/>
              <a:t> G, McDonald AH. Six years experience of angioedema at the University Hospital of the West Indies. </a:t>
            </a:r>
            <a:r>
              <a:rPr lang="en-US" sz="900" i="1" dirty="0"/>
              <a:t>West Indian Med J. </a:t>
            </a:r>
            <a:r>
              <a:rPr lang="en-US" sz="900" dirty="0"/>
              <a:t>2007;56(3):278-281.</a:t>
            </a:r>
          </a:p>
          <a:p>
            <a:r>
              <a:rPr lang="en-US" sz="900" dirty="0"/>
              <a:t>Lin RY, Shah SN. Increasing hospitalizations due to angioedema in the United States. </a:t>
            </a:r>
            <a:r>
              <a:rPr lang="en-US" sz="900" i="1" dirty="0"/>
              <a:t>Ann Allergy Asthma </a:t>
            </a:r>
            <a:r>
              <a:rPr lang="en-US" sz="900" i="1" dirty="0" err="1"/>
              <a:t>Immunol</a:t>
            </a:r>
            <a:r>
              <a:rPr lang="en-US" sz="900" i="1" dirty="0"/>
              <a:t>. </a:t>
            </a:r>
            <a:r>
              <a:rPr lang="en-US" sz="900" dirty="0"/>
              <a:t>2008;101(2):185-192.</a:t>
            </a:r>
          </a:p>
          <a:p>
            <a:r>
              <a:rPr lang="en-US" sz="900" dirty="0"/>
              <a:t>Lin RY, Levine RJ, Lin H. Adverse drug effects and angioedema hospitalizations in the United States from 2000 to 2009. </a:t>
            </a:r>
            <a:r>
              <a:rPr lang="en-US" sz="900" i="1" dirty="0"/>
              <a:t>Allergy Asthma Proc. </a:t>
            </a:r>
            <a:r>
              <a:rPr lang="en-US" sz="900" dirty="0"/>
              <a:t>2013;34(1):65-71.</a:t>
            </a:r>
          </a:p>
          <a:p>
            <a:r>
              <a:rPr lang="en-US" sz="900" dirty="0"/>
              <a:t>Bork K, </a:t>
            </a:r>
            <a:r>
              <a:rPr lang="en-US" sz="900" dirty="0" err="1"/>
              <a:t>Hardt</a:t>
            </a:r>
            <a:r>
              <a:rPr lang="en-US" sz="900" dirty="0"/>
              <a:t> J, </a:t>
            </a:r>
            <a:r>
              <a:rPr lang="en-US" sz="900" dirty="0" err="1"/>
              <a:t>Witzke</a:t>
            </a:r>
            <a:r>
              <a:rPr lang="en-US" sz="900" dirty="0"/>
              <a:t> G. Fatal laryngeal attacks and mortality in hereditary angioedema due to C1-INH deficiency. </a:t>
            </a:r>
            <a:r>
              <a:rPr lang="en-US" sz="900" i="1" dirty="0"/>
              <a:t>J Allergy </a:t>
            </a:r>
            <a:r>
              <a:rPr lang="en-US" sz="900" i="1" dirty="0" err="1"/>
              <a:t>Clin</a:t>
            </a:r>
            <a:r>
              <a:rPr lang="en-US" sz="900" i="1" dirty="0"/>
              <a:t> </a:t>
            </a:r>
            <a:r>
              <a:rPr lang="en-US" sz="900" i="1" dirty="0" err="1"/>
              <a:t>Immunol</a:t>
            </a:r>
            <a:r>
              <a:rPr lang="en-US" sz="900" i="1" dirty="0"/>
              <a:t>. </a:t>
            </a:r>
            <a:r>
              <a:rPr lang="en-US" sz="900" dirty="0"/>
              <a:t>2012;130(3):692-697.</a:t>
            </a:r>
          </a:p>
          <a:p>
            <a:r>
              <a:rPr lang="en-US" sz="900" dirty="0"/>
              <a:t>Benson BC, Smith C, </a:t>
            </a:r>
            <a:r>
              <a:rPr lang="en-US" sz="900" dirty="0" err="1"/>
              <a:t>Laczek</a:t>
            </a:r>
            <a:r>
              <a:rPr lang="en-US" sz="900" dirty="0"/>
              <a:t> JT. Angiotensin converting enzyme inhibitor-induced gastrointestinal angioedema: a case series and literature review. </a:t>
            </a:r>
            <a:r>
              <a:rPr lang="en-US" sz="900" i="1" dirty="0"/>
              <a:t>J </a:t>
            </a:r>
            <a:r>
              <a:rPr lang="en-US" sz="900" i="1" dirty="0" err="1"/>
              <a:t>Clin</a:t>
            </a:r>
            <a:r>
              <a:rPr lang="en-US" sz="900" i="1" dirty="0"/>
              <a:t> </a:t>
            </a:r>
            <a:r>
              <a:rPr lang="en-US" sz="900" i="1" dirty="0" err="1"/>
              <a:t>Gastroenterol</a:t>
            </a:r>
            <a:r>
              <a:rPr lang="en-US" sz="900" i="1" dirty="0"/>
              <a:t>. </a:t>
            </a:r>
            <a:r>
              <a:rPr lang="en-US" sz="900" dirty="0"/>
              <a:t>2013;47(10):844-849.</a:t>
            </a:r>
          </a:p>
          <a:p>
            <a:r>
              <a:rPr lang="en-US" sz="900" dirty="0"/>
              <a:t>Craig T, </a:t>
            </a:r>
            <a:r>
              <a:rPr lang="en-US" sz="900" dirty="0" err="1"/>
              <a:t>Aygören-Pürsün</a:t>
            </a:r>
            <a:r>
              <a:rPr lang="en-US" sz="900" dirty="0"/>
              <a:t> E, Bork K, Bowen T, </a:t>
            </a:r>
            <a:r>
              <a:rPr lang="en-US" sz="900" dirty="0" err="1"/>
              <a:t>Boysen</a:t>
            </a:r>
            <a:r>
              <a:rPr lang="en-US" sz="900" dirty="0"/>
              <a:t> H, </a:t>
            </a:r>
            <a:r>
              <a:rPr lang="en-US" sz="900" dirty="0" err="1"/>
              <a:t>Farkas</a:t>
            </a:r>
            <a:r>
              <a:rPr lang="en-US" sz="900" dirty="0"/>
              <a:t> H et al. WAO guideline for the management of hereditary angioedema. </a:t>
            </a:r>
            <a:r>
              <a:rPr lang="en-US" sz="900" i="1" dirty="0"/>
              <a:t>World Allergy Organ J. </a:t>
            </a:r>
            <a:r>
              <a:rPr lang="en-US" sz="900" dirty="0"/>
              <a:t>2012;5(12):182-199.</a:t>
            </a:r>
          </a:p>
          <a:p>
            <a:r>
              <a:rPr lang="en-US" sz="900" dirty="0"/>
              <a:t>Lang DM, </a:t>
            </a:r>
            <a:r>
              <a:rPr lang="en-US" sz="900" dirty="0" err="1"/>
              <a:t>Aberer</a:t>
            </a:r>
            <a:r>
              <a:rPr lang="en-US" sz="900" dirty="0"/>
              <a:t> W, Bernstein JA, </a:t>
            </a:r>
            <a:r>
              <a:rPr lang="en-US" sz="900" dirty="0" err="1"/>
              <a:t>Chng</a:t>
            </a:r>
            <a:r>
              <a:rPr lang="en-US" sz="900" dirty="0"/>
              <a:t> HH, </a:t>
            </a:r>
            <a:r>
              <a:rPr lang="en-US" sz="900" dirty="0" err="1"/>
              <a:t>Grumach</a:t>
            </a:r>
            <a:r>
              <a:rPr lang="en-US" sz="900" dirty="0"/>
              <a:t> AS, Hide M et al. International consensus on hereditary and acquired angioedema. </a:t>
            </a:r>
            <a:r>
              <a:rPr lang="en-US" sz="900" i="1" dirty="0"/>
              <a:t>Ann Allergy Asthma </a:t>
            </a:r>
            <a:r>
              <a:rPr lang="en-US" sz="900" i="1" dirty="0" err="1"/>
              <a:t>Immunol</a:t>
            </a:r>
            <a:r>
              <a:rPr lang="en-US" sz="900" i="1" dirty="0"/>
              <a:t>. </a:t>
            </a:r>
            <a:r>
              <a:rPr lang="en-US" sz="900" dirty="0"/>
              <a:t>2012;109(6):395-402.</a:t>
            </a:r>
          </a:p>
          <a:p>
            <a:r>
              <a:rPr lang="en-US" sz="900" dirty="0" err="1"/>
              <a:t>Ishoo</a:t>
            </a:r>
            <a:r>
              <a:rPr lang="en-US" sz="900" dirty="0"/>
              <a:t> E, Shah UK, </a:t>
            </a:r>
            <a:r>
              <a:rPr lang="en-US" sz="900" dirty="0" err="1"/>
              <a:t>Grillone</a:t>
            </a:r>
            <a:r>
              <a:rPr lang="en-US" sz="900" dirty="0"/>
              <a:t> GA, </a:t>
            </a:r>
            <a:r>
              <a:rPr lang="en-US" sz="900" dirty="0" err="1"/>
              <a:t>Stram</a:t>
            </a:r>
            <a:r>
              <a:rPr lang="en-US" sz="900" dirty="0"/>
              <a:t> JR, </a:t>
            </a:r>
            <a:r>
              <a:rPr lang="en-US" sz="900" dirty="0" err="1"/>
              <a:t>Fuleihan</a:t>
            </a:r>
            <a:r>
              <a:rPr lang="en-US" sz="900" dirty="0"/>
              <a:t> NS. Predicting airway risk in angioedema: staging system based on presentation. </a:t>
            </a:r>
            <a:r>
              <a:rPr lang="en-US" sz="900" i="1" dirty="0" err="1"/>
              <a:t>Otolaryngol</a:t>
            </a:r>
            <a:r>
              <a:rPr lang="en-US" sz="900" i="1" dirty="0"/>
              <a:t> Head Neck Surg. </a:t>
            </a:r>
            <a:r>
              <a:rPr lang="en-US" sz="900" dirty="0"/>
              <a:t>1999;121(3):263-268.</a:t>
            </a:r>
          </a:p>
          <a:p>
            <a:r>
              <a:rPr lang="en-US" sz="900" dirty="0"/>
              <a:t>Beltrami L, </a:t>
            </a:r>
            <a:r>
              <a:rPr lang="en-US" sz="900" dirty="0" err="1"/>
              <a:t>Zanichelli</a:t>
            </a:r>
            <a:r>
              <a:rPr lang="en-US" sz="900" dirty="0"/>
              <a:t> A, </a:t>
            </a:r>
            <a:r>
              <a:rPr lang="en-US" sz="900" dirty="0" err="1"/>
              <a:t>Zingale</a:t>
            </a:r>
            <a:r>
              <a:rPr lang="en-US" sz="900" dirty="0"/>
              <a:t> L, </a:t>
            </a:r>
            <a:r>
              <a:rPr lang="en-US" sz="900" dirty="0" err="1"/>
              <a:t>Vacchini</a:t>
            </a:r>
            <a:r>
              <a:rPr lang="en-US" sz="900" dirty="0"/>
              <a:t> R, </a:t>
            </a:r>
            <a:r>
              <a:rPr lang="en-US" sz="900" dirty="0" err="1"/>
              <a:t>Carugo</a:t>
            </a:r>
            <a:r>
              <a:rPr lang="en-US" sz="900" dirty="0"/>
              <a:t> S, </a:t>
            </a:r>
            <a:r>
              <a:rPr lang="en-US" sz="900" dirty="0" err="1"/>
              <a:t>Cicardi</a:t>
            </a:r>
            <a:r>
              <a:rPr lang="en-US" sz="900" dirty="0"/>
              <a:t> M. Long-term follow-up of 111 patients with angiotensin-converting enzyme inhibitor-related angioedema. </a:t>
            </a:r>
            <a:r>
              <a:rPr lang="en-US" sz="900" i="1" dirty="0"/>
              <a:t>J </a:t>
            </a:r>
            <a:r>
              <a:rPr lang="en-US" sz="900" i="1" dirty="0" err="1"/>
              <a:t>Hypertens</a:t>
            </a:r>
            <a:r>
              <a:rPr lang="en-US" sz="900" i="1" dirty="0"/>
              <a:t>. </a:t>
            </a:r>
            <a:r>
              <a:rPr lang="en-US" sz="900" dirty="0"/>
              <a:t>2011;29(11):2273-2277.</a:t>
            </a:r>
          </a:p>
          <a:p>
            <a:r>
              <a:rPr lang="en-US" sz="900" dirty="0" err="1"/>
              <a:t>Jalaj</a:t>
            </a:r>
            <a:r>
              <a:rPr lang="en-US" sz="900" dirty="0"/>
              <a:t> S, </a:t>
            </a:r>
            <a:r>
              <a:rPr lang="en-US" sz="900" dirty="0" err="1"/>
              <a:t>Scolapio</a:t>
            </a:r>
            <a:r>
              <a:rPr lang="en-US" sz="900" dirty="0"/>
              <a:t> JS. Gastrointestinal manifestations, diagnosis, and management of hereditary angioedema. </a:t>
            </a:r>
            <a:r>
              <a:rPr lang="en-US" sz="900" i="1" dirty="0"/>
              <a:t>J </a:t>
            </a:r>
            <a:r>
              <a:rPr lang="en-US" sz="900" i="1" dirty="0" err="1"/>
              <a:t>Clin</a:t>
            </a:r>
            <a:r>
              <a:rPr lang="en-US" sz="900" i="1" dirty="0"/>
              <a:t> </a:t>
            </a:r>
            <a:r>
              <a:rPr lang="en-US" sz="900" i="1" dirty="0" err="1"/>
              <a:t>Gastroenterol</a:t>
            </a:r>
            <a:r>
              <a:rPr lang="en-US" sz="900" i="1" dirty="0"/>
              <a:t>. </a:t>
            </a:r>
            <a:r>
              <a:rPr lang="en-US" sz="900" dirty="0"/>
              <a:t>2013;47(10):817-823.</a:t>
            </a:r>
          </a:p>
          <a:p>
            <a:r>
              <a:rPr lang="en-US" sz="900" dirty="0" err="1"/>
              <a:t>Agostoni</a:t>
            </a:r>
            <a:r>
              <a:rPr lang="en-US" sz="900" dirty="0"/>
              <a:t> A, </a:t>
            </a:r>
            <a:r>
              <a:rPr lang="en-US" sz="900" dirty="0" err="1"/>
              <a:t>Cicardi</a:t>
            </a:r>
            <a:r>
              <a:rPr lang="en-US" sz="900" dirty="0"/>
              <a:t> M. Hereditary and acquired C1-inhibitor deficiency: biological and clinical characteristics in 235 patients. </a:t>
            </a:r>
            <a:r>
              <a:rPr lang="en-US" sz="900" i="1" dirty="0"/>
              <a:t>Medicine (Baltimore). </a:t>
            </a:r>
            <a:r>
              <a:rPr lang="en-US" sz="900" dirty="0"/>
              <a:t>1992;71206-215.</a:t>
            </a:r>
          </a:p>
          <a:p>
            <a:r>
              <a:rPr lang="en-US" sz="900" dirty="0"/>
              <a:t>de </a:t>
            </a:r>
            <a:r>
              <a:rPr lang="en-US" sz="900" dirty="0" err="1"/>
              <a:t>Graaff</a:t>
            </a:r>
            <a:r>
              <a:rPr lang="en-US" sz="900" dirty="0"/>
              <a:t> LC, van EM, </a:t>
            </a:r>
            <a:r>
              <a:rPr lang="en-US" sz="900" dirty="0" err="1"/>
              <a:t>Schipper</a:t>
            </a:r>
            <a:r>
              <a:rPr lang="en-US" sz="900" dirty="0"/>
              <a:t> EM, Boom H, </a:t>
            </a:r>
            <a:r>
              <a:rPr lang="en-US" sz="900" dirty="0" err="1"/>
              <a:t>Duschek</a:t>
            </a:r>
            <a:r>
              <a:rPr lang="en-US" sz="900" dirty="0"/>
              <a:t> EJ. Unnecessary surgery for acute abdomen secondary to angiotensin-converting enzyme inhibitor use. </a:t>
            </a:r>
            <a:r>
              <a:rPr lang="en-US" sz="900" i="1" dirty="0"/>
              <a:t>Am J </a:t>
            </a:r>
            <a:r>
              <a:rPr lang="en-US" sz="900" i="1" dirty="0" err="1"/>
              <a:t>Emerg</a:t>
            </a:r>
            <a:r>
              <a:rPr lang="en-US" sz="900" i="1" dirty="0"/>
              <a:t> Med. </a:t>
            </a:r>
            <a:r>
              <a:rPr lang="en-US" sz="900" dirty="0"/>
              <a:t>2012;30(8):1607-1612.</a:t>
            </a:r>
          </a:p>
          <a:p>
            <a:r>
              <a:rPr lang="en-US" sz="900" dirty="0"/>
              <a:t>Bork K, </a:t>
            </a:r>
            <a:r>
              <a:rPr lang="en-US" sz="900" dirty="0" err="1"/>
              <a:t>Staubach</a:t>
            </a:r>
            <a:r>
              <a:rPr lang="en-US" sz="900" dirty="0"/>
              <a:t> P, </a:t>
            </a:r>
            <a:r>
              <a:rPr lang="en-US" sz="900" dirty="0" err="1"/>
              <a:t>Eckardt</a:t>
            </a:r>
            <a:r>
              <a:rPr lang="en-US" sz="900" dirty="0"/>
              <a:t> AJ, </a:t>
            </a:r>
            <a:r>
              <a:rPr lang="en-US" sz="900" dirty="0" err="1"/>
              <a:t>Hardt</a:t>
            </a:r>
            <a:r>
              <a:rPr lang="en-US" sz="900" dirty="0"/>
              <a:t> J. Symptoms, course, and complications of abdominal attacks in hereditary angioedema due to C1 inhibitor deficiency. </a:t>
            </a:r>
            <a:r>
              <a:rPr lang="en-US" sz="900" i="1" dirty="0"/>
              <a:t>Am J </a:t>
            </a:r>
            <a:r>
              <a:rPr lang="en-US" sz="900" i="1" dirty="0" err="1"/>
              <a:t>Gastroenterol</a:t>
            </a:r>
            <a:r>
              <a:rPr lang="en-US" sz="900" i="1" dirty="0"/>
              <a:t>. </a:t>
            </a:r>
            <a:r>
              <a:rPr lang="en-US" sz="900" dirty="0"/>
              <a:t>2006;101(3):619-627.</a:t>
            </a:r>
          </a:p>
          <a:p>
            <a:r>
              <a:rPr lang="en-US" sz="900" dirty="0" err="1"/>
              <a:t>Cicardi</a:t>
            </a:r>
            <a:r>
              <a:rPr lang="en-US" sz="900" dirty="0"/>
              <a:t> M, Bork K, Caballero T, Craig T, Li HH, </a:t>
            </a:r>
            <a:r>
              <a:rPr lang="en-US" sz="900" dirty="0" err="1"/>
              <a:t>Longhurst</a:t>
            </a:r>
            <a:r>
              <a:rPr lang="en-US" sz="900" dirty="0"/>
              <a:t> H et al. Evidence-based recommendations for the therapeutic management of angioedema owing to hereditary C1 inhibitor deficiency: consensus report of an International Working Group. </a:t>
            </a:r>
            <a:r>
              <a:rPr lang="en-US" sz="900" i="1" dirty="0"/>
              <a:t>Allergy. </a:t>
            </a:r>
            <a:r>
              <a:rPr lang="en-US" sz="900" dirty="0"/>
              <a:t>2012;67(2):147-157.</a:t>
            </a:r>
          </a:p>
          <a:p>
            <a:r>
              <a:rPr lang="en-US" sz="900" dirty="0" err="1"/>
              <a:t>Nosbaum</a:t>
            </a:r>
            <a:r>
              <a:rPr lang="en-US" sz="900" dirty="0"/>
              <a:t> A, </a:t>
            </a:r>
            <a:r>
              <a:rPr lang="en-US" sz="900" dirty="0" err="1"/>
              <a:t>Bouillet</a:t>
            </a:r>
            <a:r>
              <a:rPr lang="en-US" sz="900" dirty="0"/>
              <a:t> L, </a:t>
            </a:r>
            <a:r>
              <a:rPr lang="en-US" sz="900" dirty="0" err="1"/>
              <a:t>Floccard</a:t>
            </a:r>
            <a:r>
              <a:rPr lang="en-US" sz="900" dirty="0"/>
              <a:t> B, </a:t>
            </a:r>
            <a:r>
              <a:rPr lang="en-US" sz="900" dirty="0" err="1"/>
              <a:t>Javaud</a:t>
            </a:r>
            <a:r>
              <a:rPr lang="en-US" sz="900" dirty="0"/>
              <a:t> N, </a:t>
            </a:r>
            <a:r>
              <a:rPr lang="en-US" sz="900" dirty="0" err="1"/>
              <a:t>Launay</a:t>
            </a:r>
            <a:r>
              <a:rPr lang="en-US" sz="900" dirty="0"/>
              <a:t> D, </a:t>
            </a:r>
            <a:r>
              <a:rPr lang="en-US" sz="900" dirty="0" err="1"/>
              <a:t>Boccon-Gibod</a:t>
            </a:r>
            <a:r>
              <a:rPr lang="en-US" sz="900" dirty="0"/>
              <a:t> I et al. [Management of angiotensin-converting enzyme inhibitor-related angioedema: recommendations from the French National Center for Angioedema]. </a:t>
            </a:r>
            <a:r>
              <a:rPr lang="en-US" sz="900" i="1" dirty="0"/>
              <a:t>Rev Med Interne. </a:t>
            </a:r>
            <a:r>
              <a:rPr lang="en-US" sz="900" dirty="0"/>
              <a:t>2013;34(4):209-213.</a:t>
            </a:r>
          </a:p>
          <a:p>
            <a:r>
              <a:rPr lang="en-US" sz="900" dirty="0"/>
              <a:t>Bas M, </a:t>
            </a:r>
            <a:r>
              <a:rPr lang="en-US" sz="900" dirty="0" err="1"/>
              <a:t>Greve</a:t>
            </a:r>
            <a:r>
              <a:rPr lang="en-US" sz="900" dirty="0"/>
              <a:t> J, Bier H, Knopf A, Stark T, Schuler P et al. [Emergency management of acute angioedema]. </a:t>
            </a:r>
            <a:r>
              <a:rPr lang="en-US" sz="900" i="1" dirty="0" err="1"/>
              <a:t>Dtsch</a:t>
            </a:r>
            <a:r>
              <a:rPr lang="en-US" sz="900" i="1" dirty="0"/>
              <a:t> Med </a:t>
            </a:r>
            <a:r>
              <a:rPr lang="en-US" sz="900" i="1" dirty="0" err="1"/>
              <a:t>Wochenschr</a:t>
            </a:r>
            <a:r>
              <a:rPr lang="en-US" sz="900" i="1" dirty="0"/>
              <a:t>. </a:t>
            </a:r>
            <a:r>
              <a:rPr lang="en-US" sz="900" dirty="0"/>
              <a:t>2010;135(20):1027-1031.</a:t>
            </a:r>
          </a:p>
          <a:p>
            <a:r>
              <a:rPr lang="en-US" sz="900" dirty="0" err="1"/>
              <a:t>Cicardi</a:t>
            </a:r>
            <a:r>
              <a:rPr lang="en-US" sz="900" dirty="0"/>
              <a:t> M, Bellis P, </a:t>
            </a:r>
            <a:r>
              <a:rPr lang="en-US" sz="900" dirty="0" err="1"/>
              <a:t>Bertazzoni</a:t>
            </a:r>
            <a:r>
              <a:rPr lang="en-US" sz="900" dirty="0"/>
              <a:t> G, </a:t>
            </a:r>
            <a:r>
              <a:rPr lang="en-US" sz="900" dirty="0" err="1"/>
              <a:t>Cancian</a:t>
            </a:r>
            <a:r>
              <a:rPr lang="en-US" sz="900" dirty="0"/>
              <a:t> M, Chiesa M, </a:t>
            </a:r>
            <a:r>
              <a:rPr lang="en-US" sz="900" dirty="0" err="1"/>
              <a:t>Cremonesi</a:t>
            </a:r>
            <a:r>
              <a:rPr lang="en-US" sz="900" dirty="0"/>
              <a:t> P et al. Guidance for diagnosis and treatment of acute angioedema in the emergency department: consensus statement by a panel of Italian experts. </a:t>
            </a:r>
            <a:r>
              <a:rPr lang="en-US" sz="900" i="1" dirty="0"/>
              <a:t>Intern </a:t>
            </a:r>
            <a:r>
              <a:rPr lang="en-US" sz="900" i="1" dirty="0" err="1"/>
              <a:t>Emerg</a:t>
            </a:r>
            <a:r>
              <a:rPr lang="en-US" sz="900" i="1" dirty="0"/>
              <a:t> Med. </a:t>
            </a:r>
            <a:r>
              <a:rPr lang="en-US" sz="900" dirty="0"/>
              <a:t>2014;9(1):85-92.</a:t>
            </a:r>
          </a:p>
          <a:p>
            <a:r>
              <a:rPr lang="en-US" sz="900" dirty="0"/>
              <a:t>Caballero T, </a:t>
            </a:r>
            <a:r>
              <a:rPr lang="en-US" sz="900" dirty="0" err="1"/>
              <a:t>Baeza</a:t>
            </a:r>
            <a:r>
              <a:rPr lang="en-US" sz="900" dirty="0"/>
              <a:t> ML, Cabanas R, Campos A, </a:t>
            </a:r>
            <a:r>
              <a:rPr lang="en-US" sz="900" dirty="0" err="1"/>
              <a:t>Cimbollek</a:t>
            </a:r>
            <a:r>
              <a:rPr lang="en-US" sz="900" dirty="0"/>
              <a:t> S, Gomez-</a:t>
            </a:r>
            <a:r>
              <a:rPr lang="en-US" sz="900" dirty="0" err="1"/>
              <a:t>Traseira</a:t>
            </a:r>
            <a:r>
              <a:rPr lang="en-US" sz="900" dirty="0"/>
              <a:t> C et al. Consensus statement on the diagnosis, management, and treatment of angioedema mediated by bradykinin. Part I. Classification, epidemiology, pathophysiology, genetics, clinical symptoms, and diagnosis. </a:t>
            </a:r>
            <a:r>
              <a:rPr lang="en-US" sz="900" i="1" dirty="0"/>
              <a:t>J </a:t>
            </a:r>
            <a:r>
              <a:rPr lang="en-US" sz="900" i="1" dirty="0" err="1"/>
              <a:t>Investig</a:t>
            </a:r>
            <a:r>
              <a:rPr lang="en-US" sz="900" i="1" dirty="0"/>
              <a:t> </a:t>
            </a:r>
            <a:r>
              <a:rPr lang="en-US" sz="900" i="1" dirty="0" err="1"/>
              <a:t>Allergol</a:t>
            </a:r>
            <a:r>
              <a:rPr lang="en-US" sz="900" i="1" dirty="0"/>
              <a:t> </a:t>
            </a:r>
            <a:r>
              <a:rPr lang="en-US" sz="900" i="1" dirty="0" err="1"/>
              <a:t>Clin</a:t>
            </a:r>
            <a:r>
              <a:rPr lang="en-US" sz="900" i="1" dirty="0"/>
              <a:t> </a:t>
            </a:r>
            <a:r>
              <a:rPr lang="en-US" sz="900" i="1" dirty="0" err="1"/>
              <a:t>Immunol</a:t>
            </a:r>
            <a:r>
              <a:rPr lang="en-US" sz="900" i="1" dirty="0"/>
              <a:t>. </a:t>
            </a:r>
            <a:r>
              <a:rPr lang="en-US" sz="900" dirty="0"/>
              <a:t>2011;21(5):333-347.</a:t>
            </a:r>
          </a:p>
          <a:p>
            <a:r>
              <a:rPr lang="en-US" sz="900" dirty="0"/>
              <a:t>Caballero T, </a:t>
            </a:r>
            <a:r>
              <a:rPr lang="en-US" sz="900" dirty="0" err="1"/>
              <a:t>Baeza</a:t>
            </a:r>
            <a:r>
              <a:rPr lang="en-US" sz="900" dirty="0"/>
              <a:t> ML, Cabanas R, Campos A, </a:t>
            </a:r>
            <a:r>
              <a:rPr lang="en-US" sz="900" dirty="0" err="1"/>
              <a:t>Cimbollek</a:t>
            </a:r>
            <a:r>
              <a:rPr lang="en-US" sz="900" dirty="0"/>
              <a:t> S, Gomez-</a:t>
            </a:r>
            <a:r>
              <a:rPr lang="en-US" sz="900" dirty="0" err="1"/>
              <a:t>Traseira</a:t>
            </a:r>
            <a:r>
              <a:rPr lang="en-US" sz="900" dirty="0"/>
              <a:t> C et al. Consensus statement on the diagnosis, management, and treatment of angioedema mediated by bradykinin. Part II. Treatment, follow-up, and special situations. </a:t>
            </a:r>
            <a:r>
              <a:rPr lang="en-US" sz="900" i="1" dirty="0"/>
              <a:t>J </a:t>
            </a:r>
            <a:r>
              <a:rPr lang="en-US" sz="900" i="1" dirty="0" err="1"/>
              <a:t>Investig</a:t>
            </a:r>
            <a:r>
              <a:rPr lang="en-US" sz="900" i="1" dirty="0"/>
              <a:t> </a:t>
            </a:r>
            <a:r>
              <a:rPr lang="en-US" sz="900" i="1" dirty="0" err="1"/>
              <a:t>Allergol</a:t>
            </a:r>
            <a:r>
              <a:rPr lang="en-US" sz="900" i="1" dirty="0"/>
              <a:t> </a:t>
            </a:r>
            <a:r>
              <a:rPr lang="en-US" sz="900" i="1" dirty="0" err="1"/>
              <a:t>Clin</a:t>
            </a:r>
            <a:r>
              <a:rPr lang="en-US" sz="900" i="1" dirty="0"/>
              <a:t> </a:t>
            </a:r>
            <a:r>
              <a:rPr lang="en-US" sz="900" i="1" dirty="0" err="1"/>
              <a:t>Immunol</a:t>
            </a:r>
            <a:r>
              <a:rPr lang="en-US" sz="900" i="1" dirty="0"/>
              <a:t>. </a:t>
            </a:r>
            <a:r>
              <a:rPr lang="en-US" sz="900" dirty="0"/>
              <a:t>2011;21(6):422-441.</a:t>
            </a:r>
          </a:p>
          <a:p>
            <a:r>
              <a:rPr lang="en-US" sz="900" dirty="0"/>
              <a:t>Longley C. Icatibant and its Therapeutic Indications. </a:t>
            </a:r>
            <a:r>
              <a:rPr lang="en-US" sz="900" i="1" dirty="0"/>
              <a:t>Critical Care Horizons, </a:t>
            </a:r>
            <a:r>
              <a:rPr lang="en-US" sz="900" dirty="0"/>
              <a:t>2016; 2:1-11</a:t>
            </a:r>
          </a:p>
          <a:p>
            <a:r>
              <a:rPr lang="en-US" sz="900" dirty="0"/>
              <a:t>Costantino G, </a:t>
            </a:r>
            <a:r>
              <a:rPr lang="en-US" sz="900" dirty="0" err="1"/>
              <a:t>Casazza</a:t>
            </a:r>
            <a:r>
              <a:rPr lang="en-US" sz="900" dirty="0"/>
              <a:t> G, </a:t>
            </a:r>
            <a:r>
              <a:rPr lang="en-US" sz="900" dirty="0" err="1"/>
              <a:t>Bossi</a:t>
            </a:r>
            <a:r>
              <a:rPr lang="en-US" sz="900" dirty="0"/>
              <a:t> I, </a:t>
            </a:r>
            <a:r>
              <a:rPr lang="en-US" sz="900" dirty="0" err="1"/>
              <a:t>Duca</a:t>
            </a:r>
            <a:r>
              <a:rPr lang="en-US" sz="900" dirty="0"/>
              <a:t> P, </a:t>
            </a:r>
            <a:r>
              <a:rPr lang="en-US" sz="900" dirty="0" err="1"/>
              <a:t>Cicardi</a:t>
            </a:r>
            <a:r>
              <a:rPr lang="en-US" sz="900" dirty="0"/>
              <a:t> M. Long-term prophylaxis in hereditary angioedema: a systematic review. </a:t>
            </a:r>
            <a:r>
              <a:rPr lang="en-US" sz="900" i="1" dirty="0"/>
              <a:t>BMJ Open. </a:t>
            </a:r>
            <a:r>
              <a:rPr lang="en-US" sz="900" dirty="0"/>
              <a:t>2012;2:e000524.</a:t>
            </a:r>
          </a:p>
        </p:txBody>
      </p:sp>
    </p:spTree>
    <p:extLst>
      <p:ext uri="{BB962C8B-B14F-4D97-AF65-F5344CB8AC3E}">
        <p14:creationId xmlns:p14="http://schemas.microsoft.com/office/powerpoint/2010/main" val="2131320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1866948" y="0"/>
            <a:ext cx="8458105" cy="1337217"/>
          </a:xfrm>
          <a:prstGeom prst="rect">
            <a:avLst/>
          </a:prstGeom>
          <a:ln>
            <a:noFill/>
          </a:ln>
          <a:effectLst>
            <a:softEdge rad="112500"/>
          </a:effectLst>
        </p:spPr>
      </p:pic>
      <p:sp>
        <p:nvSpPr>
          <p:cNvPr id="5" name="Rettangolo 4"/>
          <p:cNvSpPr/>
          <p:nvPr/>
        </p:nvSpPr>
        <p:spPr>
          <a:xfrm>
            <a:off x="1233" y="1481435"/>
            <a:ext cx="12189555" cy="5109091"/>
          </a:xfrm>
          <a:prstGeom prst="rect">
            <a:avLst/>
          </a:prstGeom>
          <a:noFill/>
        </p:spPr>
        <p:txBody>
          <a:bodyPr wrap="none" lIns="91440" tIns="45720" rIns="91440" bIns="45720">
            <a:spAutoFit/>
          </a:bodyPr>
          <a:lstStyle/>
          <a:p>
            <a:pPr algn="ctr"/>
            <a:r>
              <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rPr>
              <a:t>Thank you for you kind attention !</a:t>
            </a:r>
          </a:p>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2800" b="1" spc="50" dirty="0">
                <a:ln w="9525" cmpd="sng">
                  <a:solidFill>
                    <a:schemeClr val="accent1"/>
                  </a:solidFill>
                  <a:prstDash val="solid"/>
                </a:ln>
                <a:solidFill>
                  <a:srgbClr val="70AD47">
                    <a:tint val="1000"/>
                  </a:srgbClr>
                </a:solidFill>
                <a:effectLst>
                  <a:glow rad="38100">
                    <a:schemeClr val="accent1">
                      <a:alpha val="40000"/>
                    </a:schemeClr>
                  </a:glow>
                </a:effectLst>
              </a:rPr>
              <a:t>Do you have any questions?</a:t>
            </a:r>
          </a:p>
          <a:p>
            <a:pPr algn="ctr"/>
            <a:r>
              <a:rPr lang="en-US" sz="2800" b="1" spc="50" dirty="0">
                <a:ln w="9525" cmpd="sng">
                  <a:solidFill>
                    <a:schemeClr val="accent1"/>
                  </a:solidFill>
                  <a:prstDash val="solid"/>
                </a:ln>
                <a:solidFill>
                  <a:srgbClr val="70AD47">
                    <a:tint val="1000"/>
                  </a:srgbClr>
                </a:solidFill>
                <a:effectLst>
                  <a:glow rad="38100">
                    <a:schemeClr val="accent1">
                      <a:alpha val="40000"/>
                    </a:schemeClr>
                  </a:glow>
                </a:effectLst>
              </a:rPr>
              <a:t>What is your experience?</a:t>
            </a:r>
          </a:p>
          <a:p>
            <a:pPr algn="ctr"/>
            <a:r>
              <a:rPr lang="en-US" sz="2800" b="1" spc="50" dirty="0">
                <a:ln w="9525" cmpd="sng">
                  <a:solidFill>
                    <a:schemeClr val="accent1"/>
                  </a:solidFill>
                  <a:prstDash val="solid"/>
                </a:ln>
                <a:solidFill>
                  <a:srgbClr val="70AD47">
                    <a:tint val="1000"/>
                  </a:srgbClr>
                </a:solidFill>
                <a:effectLst>
                  <a:glow rad="38100">
                    <a:schemeClr val="accent1">
                      <a:alpha val="40000"/>
                    </a:schemeClr>
                  </a:glow>
                </a:effectLst>
              </a:rPr>
              <a:t>What do you think about?</a:t>
            </a:r>
          </a:p>
          <a:p>
            <a:pPr algn="ctr"/>
            <a:endParaRPr lang="en-US" sz="5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Honored to be here.</a:t>
            </a:r>
          </a:p>
          <a:p>
            <a:pPr algn="ctr"/>
            <a:r>
              <a:rPr lang="en-US" sz="4000" b="1" spc="50" dirty="0">
                <a:ln w="9525" cmpd="sng">
                  <a:solidFill>
                    <a:schemeClr val="accent1"/>
                  </a:solidFill>
                  <a:prstDash val="solid"/>
                </a:ln>
                <a:solidFill>
                  <a:srgbClr val="70AD47">
                    <a:tint val="1000"/>
                  </a:srgbClr>
                </a:solidFill>
                <a:effectLst>
                  <a:glow rad="38100">
                    <a:schemeClr val="accent1">
                      <a:alpha val="40000"/>
                    </a:schemeClr>
                  </a:glow>
                </a:effectLst>
              </a:rPr>
              <a:t>Dr. Silvia Leone, MD - drsilvialeone@gmail.com</a:t>
            </a:r>
            <a:endParaRPr lang="en-US" sz="40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968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1000"/>
                                        <p:tgtEl>
                                          <p:spTgt spid="5">
                                            <p:txEl>
                                              <p:pRg st="4" end="4"/>
                                            </p:txEl>
                                          </p:spTgt>
                                        </p:tgtEl>
                                      </p:cBhvr>
                                    </p:animEffect>
                                    <p:anim calcmode="lin" valueType="num">
                                      <p:cBhvr>
                                        <p:cTn id="2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wipe(down)">
                                      <p:cBhvr>
                                        <p:cTn id="31" dur="580">
                                          <p:stCondLst>
                                            <p:cond delay="0"/>
                                          </p:stCondLst>
                                        </p:cTn>
                                        <p:tgtEl>
                                          <p:spTgt spid="5">
                                            <p:txEl>
                                              <p:pRg st="6" end="6"/>
                                            </p:txEl>
                                          </p:spTgt>
                                        </p:tgtEl>
                                      </p:cBhvr>
                                    </p:animEffect>
                                    <p:anim calcmode="lin" valueType="num">
                                      <p:cBhvr>
                                        <p:cTn id="32" dur="1822" tmFilter="0,0; 0.14,0.36; 0.43,0.73; 0.71,0.91; 1.0,1.0">
                                          <p:stCondLst>
                                            <p:cond delay="0"/>
                                          </p:stCondLst>
                                        </p:cTn>
                                        <p:tgtEl>
                                          <p:spTgt spid="5">
                                            <p:txEl>
                                              <p:pRg st="6" end="6"/>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
                                            <p:txEl>
                                              <p:pRg st="6" end="6"/>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
                                            <p:txEl>
                                              <p:pRg st="6" end="6"/>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
                                            <p:txEl>
                                              <p:pRg st="6" end="6"/>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
                                            <p:txEl>
                                              <p:pRg st="6" end="6"/>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5">
                                            <p:txEl>
                                              <p:pRg st="6" end="6"/>
                                            </p:txEl>
                                          </p:spTgt>
                                        </p:tgtEl>
                                      </p:cBhvr>
                                      <p:to x="100000" y="60000"/>
                                    </p:animScale>
                                    <p:animScale>
                                      <p:cBhvr>
                                        <p:cTn id="38" dur="166" decel="50000">
                                          <p:stCondLst>
                                            <p:cond delay="676"/>
                                          </p:stCondLst>
                                        </p:cTn>
                                        <p:tgtEl>
                                          <p:spTgt spid="5">
                                            <p:txEl>
                                              <p:pRg st="6" end="6"/>
                                            </p:txEl>
                                          </p:spTgt>
                                        </p:tgtEl>
                                      </p:cBhvr>
                                      <p:to x="100000" y="100000"/>
                                    </p:animScale>
                                    <p:animScale>
                                      <p:cBhvr>
                                        <p:cTn id="39" dur="26">
                                          <p:stCondLst>
                                            <p:cond delay="1312"/>
                                          </p:stCondLst>
                                        </p:cTn>
                                        <p:tgtEl>
                                          <p:spTgt spid="5">
                                            <p:txEl>
                                              <p:pRg st="6" end="6"/>
                                            </p:txEl>
                                          </p:spTgt>
                                        </p:tgtEl>
                                      </p:cBhvr>
                                      <p:to x="100000" y="80000"/>
                                    </p:animScale>
                                    <p:animScale>
                                      <p:cBhvr>
                                        <p:cTn id="40" dur="166" decel="50000">
                                          <p:stCondLst>
                                            <p:cond delay="1338"/>
                                          </p:stCondLst>
                                        </p:cTn>
                                        <p:tgtEl>
                                          <p:spTgt spid="5">
                                            <p:txEl>
                                              <p:pRg st="6" end="6"/>
                                            </p:txEl>
                                          </p:spTgt>
                                        </p:tgtEl>
                                      </p:cBhvr>
                                      <p:to x="100000" y="100000"/>
                                    </p:animScale>
                                    <p:animScale>
                                      <p:cBhvr>
                                        <p:cTn id="41" dur="26">
                                          <p:stCondLst>
                                            <p:cond delay="1642"/>
                                          </p:stCondLst>
                                        </p:cTn>
                                        <p:tgtEl>
                                          <p:spTgt spid="5">
                                            <p:txEl>
                                              <p:pRg st="6" end="6"/>
                                            </p:txEl>
                                          </p:spTgt>
                                        </p:tgtEl>
                                      </p:cBhvr>
                                      <p:to x="100000" y="90000"/>
                                    </p:animScale>
                                    <p:animScale>
                                      <p:cBhvr>
                                        <p:cTn id="42" dur="166" decel="50000">
                                          <p:stCondLst>
                                            <p:cond delay="1668"/>
                                          </p:stCondLst>
                                        </p:cTn>
                                        <p:tgtEl>
                                          <p:spTgt spid="5">
                                            <p:txEl>
                                              <p:pRg st="6" end="6"/>
                                            </p:txEl>
                                          </p:spTgt>
                                        </p:tgtEl>
                                      </p:cBhvr>
                                      <p:to x="100000" y="100000"/>
                                    </p:animScale>
                                    <p:animScale>
                                      <p:cBhvr>
                                        <p:cTn id="43" dur="26">
                                          <p:stCondLst>
                                            <p:cond delay="1808"/>
                                          </p:stCondLst>
                                        </p:cTn>
                                        <p:tgtEl>
                                          <p:spTgt spid="5">
                                            <p:txEl>
                                              <p:pRg st="6" end="6"/>
                                            </p:txEl>
                                          </p:spTgt>
                                        </p:tgtEl>
                                      </p:cBhvr>
                                      <p:to x="100000" y="95000"/>
                                    </p:animScale>
                                    <p:animScale>
                                      <p:cBhvr>
                                        <p:cTn id="44" dur="166" decel="50000">
                                          <p:stCondLst>
                                            <p:cond delay="1834"/>
                                          </p:stCondLst>
                                        </p:cTn>
                                        <p:tgtEl>
                                          <p:spTgt spid="5">
                                            <p:txEl>
                                              <p:pRg st="6" end="6"/>
                                            </p:txEl>
                                          </p:spTgt>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wipe(down)">
                                      <p:cBhvr>
                                        <p:cTn id="47" dur="580">
                                          <p:stCondLst>
                                            <p:cond delay="0"/>
                                          </p:stCondLst>
                                        </p:cTn>
                                        <p:tgtEl>
                                          <p:spTgt spid="5">
                                            <p:txEl>
                                              <p:pRg st="7" end="7"/>
                                            </p:txEl>
                                          </p:spTgt>
                                        </p:tgtEl>
                                      </p:cBhvr>
                                    </p:animEffect>
                                    <p:anim calcmode="lin" valueType="num">
                                      <p:cBhvr>
                                        <p:cTn id="48" dur="1822" tmFilter="0,0; 0.14,0.36; 0.43,0.73; 0.71,0.91; 1.0,1.0">
                                          <p:stCondLst>
                                            <p:cond delay="0"/>
                                          </p:stCondLst>
                                        </p:cTn>
                                        <p:tgtEl>
                                          <p:spTgt spid="5">
                                            <p:txEl>
                                              <p:pRg st="7" end="7"/>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5">
                                            <p:txEl>
                                              <p:pRg st="7" end="7"/>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5">
                                            <p:txEl>
                                              <p:pRg st="7" end="7"/>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5">
                                            <p:txEl>
                                              <p:pRg st="7" end="7"/>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5">
                                            <p:txEl>
                                              <p:pRg st="7" end="7"/>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5">
                                            <p:txEl>
                                              <p:pRg st="7" end="7"/>
                                            </p:txEl>
                                          </p:spTgt>
                                        </p:tgtEl>
                                      </p:cBhvr>
                                      <p:to x="100000" y="60000"/>
                                    </p:animScale>
                                    <p:animScale>
                                      <p:cBhvr>
                                        <p:cTn id="54" dur="166" decel="50000">
                                          <p:stCondLst>
                                            <p:cond delay="676"/>
                                          </p:stCondLst>
                                        </p:cTn>
                                        <p:tgtEl>
                                          <p:spTgt spid="5">
                                            <p:txEl>
                                              <p:pRg st="7" end="7"/>
                                            </p:txEl>
                                          </p:spTgt>
                                        </p:tgtEl>
                                      </p:cBhvr>
                                      <p:to x="100000" y="100000"/>
                                    </p:animScale>
                                    <p:animScale>
                                      <p:cBhvr>
                                        <p:cTn id="55" dur="26">
                                          <p:stCondLst>
                                            <p:cond delay="1312"/>
                                          </p:stCondLst>
                                        </p:cTn>
                                        <p:tgtEl>
                                          <p:spTgt spid="5">
                                            <p:txEl>
                                              <p:pRg st="7" end="7"/>
                                            </p:txEl>
                                          </p:spTgt>
                                        </p:tgtEl>
                                      </p:cBhvr>
                                      <p:to x="100000" y="80000"/>
                                    </p:animScale>
                                    <p:animScale>
                                      <p:cBhvr>
                                        <p:cTn id="56" dur="166" decel="50000">
                                          <p:stCondLst>
                                            <p:cond delay="1338"/>
                                          </p:stCondLst>
                                        </p:cTn>
                                        <p:tgtEl>
                                          <p:spTgt spid="5">
                                            <p:txEl>
                                              <p:pRg st="7" end="7"/>
                                            </p:txEl>
                                          </p:spTgt>
                                        </p:tgtEl>
                                      </p:cBhvr>
                                      <p:to x="100000" y="100000"/>
                                    </p:animScale>
                                    <p:animScale>
                                      <p:cBhvr>
                                        <p:cTn id="57" dur="26">
                                          <p:stCondLst>
                                            <p:cond delay="1642"/>
                                          </p:stCondLst>
                                        </p:cTn>
                                        <p:tgtEl>
                                          <p:spTgt spid="5">
                                            <p:txEl>
                                              <p:pRg st="7" end="7"/>
                                            </p:txEl>
                                          </p:spTgt>
                                        </p:tgtEl>
                                      </p:cBhvr>
                                      <p:to x="100000" y="90000"/>
                                    </p:animScale>
                                    <p:animScale>
                                      <p:cBhvr>
                                        <p:cTn id="58" dur="166" decel="50000">
                                          <p:stCondLst>
                                            <p:cond delay="1668"/>
                                          </p:stCondLst>
                                        </p:cTn>
                                        <p:tgtEl>
                                          <p:spTgt spid="5">
                                            <p:txEl>
                                              <p:pRg st="7" end="7"/>
                                            </p:txEl>
                                          </p:spTgt>
                                        </p:tgtEl>
                                      </p:cBhvr>
                                      <p:to x="100000" y="100000"/>
                                    </p:animScale>
                                    <p:animScale>
                                      <p:cBhvr>
                                        <p:cTn id="59" dur="26">
                                          <p:stCondLst>
                                            <p:cond delay="1808"/>
                                          </p:stCondLst>
                                        </p:cTn>
                                        <p:tgtEl>
                                          <p:spTgt spid="5">
                                            <p:txEl>
                                              <p:pRg st="7" end="7"/>
                                            </p:txEl>
                                          </p:spTgt>
                                        </p:tgtEl>
                                      </p:cBhvr>
                                      <p:to x="100000" y="95000"/>
                                    </p:animScale>
                                    <p:animScale>
                                      <p:cBhvr>
                                        <p:cTn id="60" dur="166" decel="50000">
                                          <p:stCondLst>
                                            <p:cond delay="1834"/>
                                          </p:stCondLst>
                                        </p:cTn>
                                        <p:tgtEl>
                                          <p:spTgt spid="5">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1316038"/>
            <a:ext cx="103632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711200" y="2286000"/>
            <a:ext cx="10363200" cy="3771900"/>
          </a:xfrm>
        </p:spPr>
        <p:txBody>
          <a:bodyPr>
            <a:normAutofit/>
          </a:bodyPr>
          <a:lstStyle/>
          <a:p>
            <a:pPr algn="ctr"/>
            <a:r>
              <a:rPr lang="en-US" altLang="en-US" dirty="0" smtClean="0"/>
              <a:t>We welcome you to our future conferences of Conference Series LLC</a:t>
            </a:r>
          </a:p>
          <a:p>
            <a:pPr algn="ctr"/>
            <a:r>
              <a:rPr lang="en-US" altLang="en-US" dirty="0" smtClean="0"/>
              <a:t>through</a:t>
            </a:r>
          </a:p>
          <a:p>
            <a:pPr algn="ctr"/>
            <a:r>
              <a:rPr lang="en-IN" dirty="0"/>
              <a:t>9th International Conference and Exhibition </a:t>
            </a:r>
            <a:r>
              <a:rPr lang="en-IN" dirty="0" smtClean="0"/>
              <a:t>on Pharmacovigilance</a:t>
            </a:r>
            <a:endParaRPr lang="en-IN" dirty="0"/>
          </a:p>
          <a:p>
            <a:pPr algn="ctr"/>
            <a:endParaRPr lang="en-US" altLang="en-US" dirty="0" smtClean="0"/>
          </a:p>
          <a:p>
            <a:pPr algn="ctr"/>
            <a:r>
              <a:rPr lang="en-US" altLang="en-US" dirty="0" smtClean="0"/>
              <a:t> </a:t>
            </a:r>
            <a:r>
              <a:rPr lang="en-IN" dirty="0"/>
              <a:t>July 17-19, 2017 Munich, Germany</a:t>
            </a:r>
          </a:p>
          <a:p>
            <a:pPr algn="ctr"/>
            <a:endParaRPr lang="en-US" altLang="en-US" b="1" dirty="0" smtClean="0"/>
          </a:p>
          <a:p>
            <a:pPr algn="ctr"/>
            <a:endParaRPr lang="en-US" altLang="en-US" b="1" dirty="0" smtClean="0"/>
          </a:p>
          <a:p>
            <a:pPr algn="ctr"/>
            <a:endParaRPr lang="en-US" altLang="en-US" b="1" dirty="0" smtClean="0"/>
          </a:p>
          <a:p>
            <a:pPr algn="ctr"/>
            <a:r>
              <a:rPr lang="en-US" altLang="en-US" dirty="0" smtClean="0"/>
              <a:t>http://</a:t>
            </a:r>
            <a:r>
              <a:rPr lang="en-US" altLang="en-US" dirty="0" err="1" smtClean="0"/>
              <a:t>pharmacovigilance.pharmaceuticalconferences.com</a:t>
            </a:r>
            <a:r>
              <a:rPr lang="en-US" altLang="en-US" dirty="0"/>
              <a:t>/</a:t>
            </a:r>
            <a:endParaRPr lang="en-US" altLang="en-US" dirty="0" smtClean="0"/>
          </a:p>
        </p:txBody>
      </p:sp>
    </p:spTree>
    <p:extLst>
      <p:ext uri="{BB962C8B-B14F-4D97-AF65-F5344CB8AC3E}">
        <p14:creationId xmlns:p14="http://schemas.microsoft.com/office/powerpoint/2010/main" val="3765830576"/>
      </p:ext>
    </p:extLst>
  </p:cSld>
  <p:clrMapOvr>
    <a:masterClrMapping/>
  </p:clrMapOvr>
  <p:transition/>
</p:sld>
</file>

<file path=ppt/theme/theme1.xml><?xml version="1.0" encoding="utf-8"?>
<a:theme xmlns:a="http://schemas.openxmlformats.org/drawingml/2006/main" name="Sezione">
  <a:themeElements>
    <a:clrScheme name="Sezion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zion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zion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2364</TotalTime>
  <Words>4791</Words>
  <Application>Microsoft Office PowerPoint</Application>
  <PresentationFormat>Custom</PresentationFormat>
  <Paragraphs>355</Paragraphs>
  <Slides>31</Slides>
  <Notes>4</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Sezione</vt:lpstr>
      <vt:lpstr>Conference Series LLC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Silvia</dc:creator>
  <cp:lastModifiedBy>pharmacovigilance</cp:lastModifiedBy>
  <cp:revision>194</cp:revision>
  <dcterms:created xsi:type="dcterms:W3CDTF">2016-08-19T09:44:47Z</dcterms:created>
  <dcterms:modified xsi:type="dcterms:W3CDTF">2016-08-31T14:24:02Z</dcterms:modified>
</cp:coreProperties>
</file>