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2"/>
  </p:notesMasterIdLst>
  <p:sldIdLst>
    <p:sldId id="379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7" r:id="rId35"/>
    <p:sldId id="299" r:id="rId36"/>
    <p:sldId id="302" r:id="rId37"/>
    <p:sldId id="303" r:id="rId38"/>
    <p:sldId id="304" r:id="rId39"/>
    <p:sldId id="305" r:id="rId40"/>
    <p:sldId id="307" r:id="rId41"/>
    <p:sldId id="309" r:id="rId42"/>
    <p:sldId id="310" r:id="rId43"/>
    <p:sldId id="311" r:id="rId44"/>
    <p:sldId id="312" r:id="rId45"/>
    <p:sldId id="314" r:id="rId46"/>
    <p:sldId id="315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80" r:id="rId61"/>
    <p:sldId id="332" r:id="rId62"/>
    <p:sldId id="333" r:id="rId63"/>
    <p:sldId id="335" r:id="rId64"/>
    <p:sldId id="336" r:id="rId65"/>
    <p:sldId id="338" r:id="rId66"/>
    <p:sldId id="339" r:id="rId67"/>
    <p:sldId id="349" r:id="rId68"/>
    <p:sldId id="350" r:id="rId69"/>
    <p:sldId id="351" r:id="rId70"/>
    <p:sldId id="352" r:id="rId71"/>
    <p:sldId id="353" r:id="rId72"/>
    <p:sldId id="354" r:id="rId73"/>
    <p:sldId id="355" r:id="rId74"/>
    <p:sldId id="356" r:id="rId75"/>
    <p:sldId id="358" r:id="rId76"/>
    <p:sldId id="359" r:id="rId77"/>
    <p:sldId id="360" r:id="rId78"/>
    <p:sldId id="361" r:id="rId79"/>
    <p:sldId id="362" r:id="rId80"/>
    <p:sldId id="363" r:id="rId81"/>
    <p:sldId id="365" r:id="rId82"/>
    <p:sldId id="368" r:id="rId83"/>
    <p:sldId id="371" r:id="rId84"/>
    <p:sldId id="372" r:id="rId85"/>
    <p:sldId id="373" r:id="rId86"/>
    <p:sldId id="374" r:id="rId87"/>
    <p:sldId id="375" r:id="rId88"/>
    <p:sldId id="376" r:id="rId89"/>
    <p:sldId id="377" r:id="rId90"/>
    <p:sldId id="378" r:id="rId91"/>
  </p:sldIdLst>
  <p:sldSz cx="13004800" cy="9753600"/>
  <p:notesSz cx="6858000" cy="9144000"/>
  <p:defaultTextStyle>
    <a:lvl1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1pPr>
    <a:lvl2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2pPr>
    <a:lvl3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3pPr>
    <a:lvl4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4pPr>
    <a:lvl5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5pPr>
    <a:lvl6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6pPr>
    <a:lvl7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7pPr>
    <a:lvl8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8pPr>
    <a:lvl9pPr defTabSz="584200">
      <a:defRPr sz="3600">
        <a:solidFill>
          <a:srgbClr val="626262"/>
        </a:solidFill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E2E8"/>
          </a:solidFill>
        </a:fill>
      </a:tcStyle>
    </a:wholeTbl>
    <a:band2H>
      <a:tcTxStyle/>
      <a:tcStyle>
        <a:tcBdr/>
        <a:fill>
          <a:solidFill>
            <a:srgbClr val="EEF1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5ABBF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5ABB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5ABBF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2E4E9"/>
          </a:solidFill>
        </a:fill>
      </a:tcStyle>
    </a:wholeTbl>
    <a:band2H>
      <a:tcTxStyle/>
      <a:tcStyle>
        <a:tcBdr/>
        <a:fill>
          <a:solidFill>
            <a:srgbClr val="F1F2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B1C1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B1C1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BB1C1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7DED4"/>
          </a:solidFill>
        </a:fill>
      </a:tcStyle>
    </a:wholeTbl>
    <a:band2H>
      <a:tcTxStyle/>
      <a:tcStyle>
        <a:tcBdr/>
        <a:fill>
          <a:solidFill>
            <a:srgbClr val="ECEFEA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19B6E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19B6E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19B6E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A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5ABBF"/>
          </a:solidFill>
        </a:fill>
      </a:tcStyle>
    </a:firstCol>
    <a:lastRow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26262"/>
              </a:solidFill>
              <a:prstDash val="solid"/>
              <a:bevel/>
            </a:ln>
          </a:top>
          <a:bottom>
            <a:ln w="25400" cap="flat">
              <a:solidFill>
                <a:srgbClr val="626262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26262"/>
              </a:solidFill>
              <a:prstDash val="solid"/>
              <a:bevel/>
            </a:ln>
          </a:top>
          <a:bottom>
            <a:ln w="25400" cap="flat">
              <a:solidFill>
                <a:srgbClr val="626262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5ABBF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1D1D1"/>
          </a:solidFill>
        </a:fill>
      </a:tcStyle>
    </a:wholeTbl>
    <a:band2H>
      <a:tcTxStyle/>
      <a:tcStyle>
        <a:tcBdr/>
        <a:fill>
          <a:solidFill>
            <a:srgbClr val="EAEAEA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626262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626262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626262"/>
          </a:solidFill>
        </a:fill>
      </a:tcStyle>
    </a:firstRow>
  </a:tblStyle>
  <a:tblStyle styleId="{2708684C-4D16-4618-839F-0558EEFCDFE6}" styleName="">
    <a:tblBg/>
    <a:wholeTb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626262"/>
              </a:solidFill>
              <a:prstDash val="solid"/>
              <a:bevel/>
            </a:ln>
          </a:left>
          <a:right>
            <a:ln w="12700" cap="flat">
              <a:solidFill>
                <a:srgbClr val="626262"/>
              </a:solidFill>
              <a:prstDash val="solid"/>
              <a:bevel/>
            </a:ln>
          </a:right>
          <a:top>
            <a:ln w="12700" cap="flat">
              <a:solidFill>
                <a:srgbClr val="626262"/>
              </a:solidFill>
              <a:prstDash val="solid"/>
              <a:bevel/>
            </a:ln>
          </a:top>
          <a:bottom>
            <a:ln w="12700" cap="flat">
              <a:solidFill>
                <a:srgbClr val="626262"/>
              </a:solidFill>
              <a:prstDash val="solid"/>
              <a:bevel/>
            </a:ln>
          </a:bottom>
          <a:insideH>
            <a:ln w="12700" cap="flat">
              <a:solidFill>
                <a:srgbClr val="626262"/>
              </a:solidFill>
              <a:prstDash val="solid"/>
              <a:bevel/>
            </a:ln>
          </a:insideH>
          <a:insideV>
            <a:ln w="12700" cap="flat">
              <a:solidFill>
                <a:srgbClr val="626262"/>
              </a:solidFill>
              <a:prstDash val="solid"/>
              <a:bevel/>
            </a:ln>
          </a:insideV>
        </a:tcBdr>
        <a:fill>
          <a:solidFill>
            <a:srgbClr val="626262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626262"/>
              </a:solidFill>
              <a:prstDash val="solid"/>
              <a:bevel/>
            </a:ln>
          </a:left>
          <a:right>
            <a:ln w="12700" cap="flat">
              <a:solidFill>
                <a:srgbClr val="626262"/>
              </a:solidFill>
              <a:prstDash val="solid"/>
              <a:bevel/>
            </a:ln>
          </a:right>
          <a:top>
            <a:ln w="12700" cap="flat">
              <a:solidFill>
                <a:srgbClr val="626262"/>
              </a:solidFill>
              <a:prstDash val="solid"/>
              <a:bevel/>
            </a:ln>
          </a:top>
          <a:bottom>
            <a:ln w="12700" cap="flat">
              <a:solidFill>
                <a:srgbClr val="626262"/>
              </a:solidFill>
              <a:prstDash val="solid"/>
              <a:bevel/>
            </a:ln>
          </a:bottom>
          <a:insideH>
            <a:ln w="12700" cap="flat">
              <a:solidFill>
                <a:srgbClr val="626262"/>
              </a:solidFill>
              <a:prstDash val="solid"/>
              <a:bevel/>
            </a:ln>
          </a:insideH>
          <a:insideV>
            <a:ln w="12700" cap="flat">
              <a:solidFill>
                <a:srgbClr val="626262"/>
              </a:solidFill>
              <a:prstDash val="solid"/>
              <a:bevel/>
            </a:ln>
          </a:insideV>
        </a:tcBdr>
        <a:fill>
          <a:solidFill>
            <a:srgbClr val="626262">
              <a:alpha val="20000"/>
            </a:srgbClr>
          </a:solidFill>
        </a:fill>
      </a:tcStyle>
    </a:firstCol>
    <a:lastRow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626262"/>
              </a:solidFill>
              <a:prstDash val="solid"/>
              <a:bevel/>
            </a:ln>
          </a:left>
          <a:right>
            <a:ln w="12700" cap="flat">
              <a:solidFill>
                <a:srgbClr val="626262"/>
              </a:solidFill>
              <a:prstDash val="solid"/>
              <a:bevel/>
            </a:ln>
          </a:right>
          <a:top>
            <a:ln w="50800" cap="flat">
              <a:solidFill>
                <a:srgbClr val="626262"/>
              </a:solidFill>
              <a:prstDash val="solid"/>
              <a:bevel/>
            </a:ln>
          </a:top>
          <a:bottom>
            <a:ln w="12700" cap="flat">
              <a:solidFill>
                <a:srgbClr val="626262"/>
              </a:solidFill>
              <a:prstDash val="solid"/>
              <a:bevel/>
            </a:ln>
          </a:bottom>
          <a:insideH>
            <a:ln w="12700" cap="flat">
              <a:solidFill>
                <a:srgbClr val="626262"/>
              </a:solidFill>
              <a:prstDash val="solid"/>
              <a:bevel/>
            </a:ln>
          </a:insideH>
          <a:insideV>
            <a:ln w="12700" cap="flat">
              <a:solidFill>
                <a:srgbClr val="626262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626262"/>
        </a:fontRef>
        <a:srgbClr val="626262"/>
      </a:tcTxStyle>
      <a:tcStyle>
        <a:tcBdr>
          <a:left>
            <a:ln w="12700" cap="flat">
              <a:solidFill>
                <a:srgbClr val="626262"/>
              </a:solidFill>
              <a:prstDash val="solid"/>
              <a:bevel/>
            </a:ln>
          </a:left>
          <a:right>
            <a:ln w="12700" cap="flat">
              <a:solidFill>
                <a:srgbClr val="626262"/>
              </a:solidFill>
              <a:prstDash val="solid"/>
              <a:bevel/>
            </a:ln>
          </a:right>
          <a:top>
            <a:ln w="12700" cap="flat">
              <a:solidFill>
                <a:srgbClr val="626262"/>
              </a:solidFill>
              <a:prstDash val="solid"/>
              <a:bevel/>
            </a:ln>
          </a:top>
          <a:bottom>
            <a:ln w="25400" cap="flat">
              <a:solidFill>
                <a:srgbClr val="626262"/>
              </a:solidFill>
              <a:prstDash val="solid"/>
              <a:bevel/>
            </a:ln>
          </a:bottom>
          <a:insideH>
            <a:ln w="12700" cap="flat">
              <a:solidFill>
                <a:srgbClr val="626262"/>
              </a:solidFill>
              <a:prstDash val="solid"/>
              <a:bevel/>
            </a:ln>
          </a:insideH>
          <a:insideV>
            <a:ln w="12700" cap="flat">
              <a:solidFill>
                <a:srgbClr val="626262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1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4" name="Shape 3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4599545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a titolo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74A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00074A"/>
                </a:solidFill>
              </a:rPr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079500" y="5346700"/>
            <a:ext cx="11176000" cy="1397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053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02053F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Five</a:t>
            </a:r>
          </a:p>
        </p:txBody>
      </p:sp>
      <p:pic>
        <p:nvPicPr>
          <p:cNvPr id="8" name="sfondo copy.jpg"/>
          <p:cNvPicPr/>
          <p:nvPr/>
        </p:nvPicPr>
        <p:blipFill>
          <a:blip r:embed="rId2">
            <a:extLst/>
          </a:blip>
          <a:srcRect r="20930"/>
          <a:stretch>
            <a:fillRect/>
          </a:stretch>
        </p:blipFill>
        <p:spPr>
          <a:xfrm>
            <a:off x="-1" y="0"/>
            <a:ext cx="13004801" cy="9753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xfrm>
            <a:off x="887412" y="0"/>
            <a:ext cx="11217276" cy="6488113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xfrm>
            <a:off x="887412" y="6527800"/>
            <a:ext cx="11217276" cy="3225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1079500" y="5346700"/>
            <a:ext cx="55118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895350" y="519112"/>
            <a:ext cx="11217275" cy="1885951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17" name="Shape 17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>
              <a:defRPr sz="2400" b="1"/>
            </a:lvl1pPr>
            <a:lvl2pPr>
              <a:defRPr sz="2400" b="1"/>
            </a:lvl2pPr>
            <a:lvl3pPr>
              <a:defRPr sz="2400" b="1"/>
            </a:lvl3pPr>
            <a:lvl4pPr>
              <a:defRPr sz="2400" b="1"/>
            </a:lvl4pPr>
            <a:lvl5pPr>
              <a:defRPr sz="2400" b="1"/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17463"/>
                </a:solidFill>
              </a:rP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95350" y="0"/>
            <a:ext cx="4194175" cy="292576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5529262" y="1404937"/>
            <a:ext cx="6583364" cy="834866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title"/>
          </p:nvPr>
        </p:nvSpPr>
        <p:spPr>
          <a:xfrm>
            <a:off x="895350" y="0"/>
            <a:ext cx="4194175" cy="292576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26" name="Shape 26"/>
          <p:cNvSpPr>
            <a:spLocks noGrp="1"/>
          </p:cNvSpPr>
          <p:nvPr>
            <p:ph type="body" idx="1"/>
          </p:nvPr>
        </p:nvSpPr>
        <p:spPr>
          <a:xfrm>
            <a:off x="895350" y="2925763"/>
            <a:ext cx="4194175" cy="682783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16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>
            <a:spLocks noGrp="1"/>
          </p:cNvSpPr>
          <p:nvPr>
            <p:ph type="title"/>
          </p:nvPr>
        </p:nvSpPr>
        <p:spPr>
          <a:xfrm>
            <a:off x="1079500" y="2438400"/>
            <a:ext cx="11176000" cy="2921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29" name="Shape 29"/>
          <p:cNvSpPr>
            <a:spLocks noGrp="1"/>
          </p:cNvSpPr>
          <p:nvPr>
            <p:ph type="body" idx="1"/>
          </p:nvPr>
        </p:nvSpPr>
        <p:spPr>
          <a:xfrm>
            <a:off x="1079500" y="5346700"/>
            <a:ext cx="111760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461500" y="0"/>
            <a:ext cx="2794000" cy="674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17463"/>
                </a:solidFill>
              </a:rP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079500" y="2438400"/>
            <a:ext cx="8229600" cy="731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72675A"/>
                </a:solidFill>
              </a:rP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1pPr>
      <a:lvl2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2pPr>
      <a:lvl3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3pPr>
      <a:lvl4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4pPr>
      <a:lvl5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5pPr>
      <a:lvl6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6pPr>
      <a:lvl7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7pPr>
      <a:lvl8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8pPr>
      <a:lvl9pPr algn="ctr" defTabSz="584200">
        <a:defRPr sz="5800">
          <a:solidFill>
            <a:srgbClr val="817463"/>
          </a:solidFill>
          <a:latin typeface="Baskerville"/>
          <a:ea typeface="Baskerville"/>
          <a:cs typeface="Baskerville"/>
          <a:sym typeface="Baskerville"/>
        </a:defRPr>
      </a:lvl9pPr>
    </p:titleStyle>
    <p:bodyStyle>
      <a:lvl1pPr defTabSz="584200">
        <a:spcBef>
          <a:spcPts val="3800"/>
        </a:spcBef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1pPr>
      <a:lvl2pPr defTabSz="584200">
        <a:spcBef>
          <a:spcPts val="3800"/>
        </a:spcBef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2pPr>
      <a:lvl3pPr defTabSz="584200">
        <a:spcBef>
          <a:spcPts val="3800"/>
        </a:spcBef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3pPr>
      <a:lvl4pPr defTabSz="584200">
        <a:spcBef>
          <a:spcPts val="3800"/>
        </a:spcBef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4pPr>
      <a:lvl5pPr defTabSz="584200">
        <a:spcBef>
          <a:spcPts val="3800"/>
        </a:spcBef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5pPr>
      <a:lvl6pPr marL="2743200" indent="-457200" defTabSz="584200">
        <a:spcBef>
          <a:spcPts val="3800"/>
        </a:spcBef>
        <a:buSzPct val="100000"/>
        <a:buChar char="•"/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6pPr>
      <a:lvl7pPr marL="3200400" indent="-457200" defTabSz="584200">
        <a:spcBef>
          <a:spcPts val="3800"/>
        </a:spcBef>
        <a:buSzPct val="100000"/>
        <a:buChar char="•"/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7pPr>
      <a:lvl8pPr marL="3657598" indent="-457198" defTabSz="584200">
        <a:spcBef>
          <a:spcPts val="3800"/>
        </a:spcBef>
        <a:buSzPct val="100000"/>
        <a:buChar char="•"/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8pPr>
      <a:lvl9pPr marL="4114798" indent="-457198" defTabSz="584200">
        <a:spcBef>
          <a:spcPts val="3800"/>
        </a:spcBef>
        <a:buSzPct val="100000"/>
        <a:buChar char="•"/>
        <a:defRPr sz="4000">
          <a:solidFill>
            <a:srgbClr val="72675A"/>
          </a:solidFill>
          <a:latin typeface="Baskerville"/>
          <a:ea typeface="Baskerville"/>
          <a:cs typeface="Baskerville"/>
          <a:sym typeface="Baskerville"/>
        </a:defRPr>
      </a:lvl9pPr>
    </p:bodyStyle>
    <p:otherStyle>
      <a:lvl1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1pPr>
      <a:lvl2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2pPr>
      <a:lvl3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3pPr>
      <a:lvl4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4pPr>
      <a:lvl5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5pPr>
      <a:lvl6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6pPr>
      <a:lvl7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7pPr>
      <a:lvl8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8pPr>
      <a:lvl9pPr algn="r" defTabSz="584200">
        <a:defRPr sz="1200">
          <a:solidFill>
            <a:schemeClr val="tx1"/>
          </a:solidFill>
          <a:latin typeface="+mn-lt"/>
          <a:ea typeface="+mn-ea"/>
          <a:cs typeface="+mn-cs"/>
          <a:sym typeface="Baskervill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eg"/><Relationship Id="rId5" Type="http://schemas.openxmlformats.org/officeDocument/2006/relationships/image" Target="../media/image128.png"/><Relationship Id="rId10" Type="http://schemas.openxmlformats.org/officeDocument/2006/relationships/image" Target="../media/image133.png"/><Relationship Id="rId4" Type="http://schemas.openxmlformats.org/officeDocument/2006/relationships/image" Target="../media/image127.jpeg"/><Relationship Id="rId9" Type="http://schemas.openxmlformats.org/officeDocument/2006/relationships/image" Target="../media/image132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jpe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0.jpeg"/><Relationship Id="rId7" Type="http://schemas.openxmlformats.org/officeDocument/2006/relationships/image" Target="../media/image144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Relationship Id="rId9" Type="http://schemas.openxmlformats.org/officeDocument/2006/relationships/image" Target="../media/image146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rocca-silverio.com/" TargetMode="External"/><Relationship Id="rId2" Type="http://schemas.openxmlformats.org/officeDocument/2006/relationships/hyperlink" Target="mailto:sdirocca@gmai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mappa4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mappa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79400"/>
            <a:ext cx="13004800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mappa2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mappa3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mappa5.pn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mappa6.pn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mappa7.png"/>
          <p:cNvPicPr/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" name="mappa8.png"/>
          <p:cNvPicPr/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0" y="279400"/>
            <a:ext cx="13004800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mappa9.pn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" name="mappa10.png"/>
          <p:cNvPicPr/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mappa11.png"/>
          <p:cNvPicPr/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mappa12.png"/>
          <p:cNvPicPr/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" name="mappa13.png"/>
          <p:cNvPicPr/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mappa14.png"/>
          <p:cNvPicPr/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mappa15.png"/>
          <p:cNvPicPr/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mappa16.png"/>
          <p:cNvPicPr/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mappa17.png"/>
          <p:cNvPicPr/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0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" name="mappa18.png"/>
          <p:cNvPicPr/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0" y="279400"/>
            <a:ext cx="13004800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mappa19.png"/>
          <p:cNvPicPr/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mappa20.png"/>
          <p:cNvPicPr/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-1" y="279400"/>
            <a:ext cx="13004801" cy="91948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Shape 56"/>
          <p:cNvSpPr/>
          <p:nvPr/>
        </p:nvSpPr>
        <p:spPr>
          <a:xfrm>
            <a:off x="5218634" y="8619965"/>
            <a:ext cx="2567532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AUSTRALIA</a:t>
            </a:r>
          </a:p>
        </p:txBody>
      </p:sp>
      <p:sp>
        <p:nvSpPr>
          <p:cNvPr id="57" name="Shape 57"/>
          <p:cNvSpPr/>
          <p:nvPr/>
        </p:nvSpPr>
        <p:spPr>
          <a:xfrm>
            <a:off x="5625084" y="8619965"/>
            <a:ext cx="1754631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RUSSIA</a:t>
            </a:r>
          </a:p>
        </p:txBody>
      </p:sp>
      <p:sp>
        <p:nvSpPr>
          <p:cNvPr id="58" name="Shape 58"/>
          <p:cNvSpPr/>
          <p:nvPr/>
        </p:nvSpPr>
        <p:spPr>
          <a:xfrm>
            <a:off x="5999760" y="8619965"/>
            <a:ext cx="1289201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INDIA</a:t>
            </a:r>
          </a:p>
        </p:txBody>
      </p:sp>
      <p:sp>
        <p:nvSpPr>
          <p:cNvPr id="59" name="Shape 59"/>
          <p:cNvSpPr/>
          <p:nvPr/>
        </p:nvSpPr>
        <p:spPr>
          <a:xfrm>
            <a:off x="5876845" y="8619965"/>
            <a:ext cx="1238909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ITALY</a:t>
            </a:r>
          </a:p>
        </p:txBody>
      </p:sp>
      <p:sp>
        <p:nvSpPr>
          <p:cNvPr id="60" name="Shape 60"/>
          <p:cNvSpPr/>
          <p:nvPr/>
        </p:nvSpPr>
        <p:spPr>
          <a:xfrm>
            <a:off x="5030496" y="8619965"/>
            <a:ext cx="3227729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SAUDI ARABIA</a:t>
            </a:r>
          </a:p>
        </p:txBody>
      </p:sp>
      <p:sp>
        <p:nvSpPr>
          <p:cNvPr id="61" name="Shape 61"/>
          <p:cNvSpPr/>
          <p:nvPr/>
        </p:nvSpPr>
        <p:spPr>
          <a:xfrm>
            <a:off x="4818584" y="8619965"/>
            <a:ext cx="3651553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ARAB EMIRATES</a:t>
            </a:r>
          </a:p>
        </p:txBody>
      </p:sp>
      <p:sp>
        <p:nvSpPr>
          <p:cNvPr id="62" name="Shape 62"/>
          <p:cNvSpPr/>
          <p:nvPr/>
        </p:nvSpPr>
        <p:spPr>
          <a:xfrm>
            <a:off x="5887289" y="8619965"/>
            <a:ext cx="1857043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MEXICO</a:t>
            </a:r>
          </a:p>
        </p:txBody>
      </p:sp>
      <p:sp>
        <p:nvSpPr>
          <p:cNvPr id="63" name="Shape 63"/>
          <p:cNvSpPr/>
          <p:nvPr/>
        </p:nvSpPr>
        <p:spPr>
          <a:xfrm>
            <a:off x="5477180" y="8619965"/>
            <a:ext cx="2677261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ARGENTINA</a:t>
            </a:r>
          </a:p>
        </p:txBody>
      </p:sp>
      <p:sp>
        <p:nvSpPr>
          <p:cNvPr id="64" name="Shape 64"/>
          <p:cNvSpPr/>
          <p:nvPr/>
        </p:nvSpPr>
        <p:spPr>
          <a:xfrm>
            <a:off x="5940552" y="8619965"/>
            <a:ext cx="1407617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SPAIN</a:t>
            </a:r>
          </a:p>
        </p:txBody>
      </p:sp>
      <p:sp>
        <p:nvSpPr>
          <p:cNvPr id="65" name="Shape 65"/>
          <p:cNvSpPr/>
          <p:nvPr/>
        </p:nvSpPr>
        <p:spPr>
          <a:xfrm>
            <a:off x="5538517" y="8619965"/>
            <a:ext cx="1915566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FRANCE</a:t>
            </a:r>
          </a:p>
        </p:txBody>
      </p:sp>
      <p:sp>
        <p:nvSpPr>
          <p:cNvPr id="66" name="Shape 66"/>
          <p:cNvSpPr/>
          <p:nvPr/>
        </p:nvSpPr>
        <p:spPr>
          <a:xfrm>
            <a:off x="5176343" y="8619965"/>
            <a:ext cx="3278936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SWITZERLAND</a:t>
            </a:r>
          </a:p>
        </p:txBody>
      </p:sp>
      <p:sp>
        <p:nvSpPr>
          <p:cNvPr id="67" name="Shape 67"/>
          <p:cNvSpPr/>
          <p:nvPr/>
        </p:nvSpPr>
        <p:spPr>
          <a:xfrm>
            <a:off x="5544389" y="8619965"/>
            <a:ext cx="2542843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PORTUGAL</a:t>
            </a:r>
          </a:p>
        </p:txBody>
      </p:sp>
      <p:sp>
        <p:nvSpPr>
          <p:cNvPr id="68" name="Shape 68"/>
          <p:cNvSpPr/>
          <p:nvPr/>
        </p:nvSpPr>
        <p:spPr>
          <a:xfrm>
            <a:off x="6107659" y="8619965"/>
            <a:ext cx="1416303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CHILE</a:t>
            </a:r>
          </a:p>
        </p:txBody>
      </p:sp>
      <p:sp>
        <p:nvSpPr>
          <p:cNvPr id="69" name="Shape 69"/>
          <p:cNvSpPr/>
          <p:nvPr/>
        </p:nvSpPr>
        <p:spPr>
          <a:xfrm>
            <a:off x="5483124" y="8619965"/>
            <a:ext cx="2322473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ECUADOR</a:t>
            </a:r>
          </a:p>
        </p:txBody>
      </p:sp>
      <p:sp>
        <p:nvSpPr>
          <p:cNvPr id="70" name="Shape 70"/>
          <p:cNvSpPr/>
          <p:nvPr/>
        </p:nvSpPr>
        <p:spPr>
          <a:xfrm>
            <a:off x="5561076" y="8619965"/>
            <a:ext cx="2509469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COLOMBIA</a:t>
            </a:r>
          </a:p>
        </p:txBody>
      </p:sp>
      <p:sp>
        <p:nvSpPr>
          <p:cNvPr id="71" name="Shape 71"/>
          <p:cNvSpPr/>
          <p:nvPr/>
        </p:nvSpPr>
        <p:spPr>
          <a:xfrm>
            <a:off x="6154294" y="8619965"/>
            <a:ext cx="1323034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PERU</a:t>
            </a:r>
          </a:p>
        </p:txBody>
      </p:sp>
      <p:sp>
        <p:nvSpPr>
          <p:cNvPr id="72" name="Shape 72"/>
          <p:cNvSpPr/>
          <p:nvPr/>
        </p:nvSpPr>
        <p:spPr>
          <a:xfrm>
            <a:off x="6128919" y="8619965"/>
            <a:ext cx="1373783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CUBA</a:t>
            </a:r>
          </a:p>
        </p:txBody>
      </p:sp>
      <p:sp>
        <p:nvSpPr>
          <p:cNvPr id="73" name="Shape 73"/>
          <p:cNvSpPr/>
          <p:nvPr/>
        </p:nvSpPr>
        <p:spPr>
          <a:xfrm>
            <a:off x="5254524" y="8619965"/>
            <a:ext cx="2779674" cy="624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626262"/>
                </a:solidFill>
              </a:rPr>
              <a:t>COSTA RICA</a:t>
            </a:r>
          </a:p>
        </p:txBody>
      </p:sp>
      <p:sp>
        <p:nvSpPr>
          <p:cNvPr id="74" name="Shape 74"/>
          <p:cNvSpPr/>
          <p:nvPr/>
        </p:nvSpPr>
        <p:spPr>
          <a:xfrm>
            <a:off x="5125314" y="8247431"/>
            <a:ext cx="3380993" cy="1133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000">
                <a:solidFill>
                  <a:srgbClr val="FF2600"/>
                </a:solidFill>
              </a:rPr>
              <a:t>U.</a:t>
            </a:r>
            <a:r>
              <a:rPr sz="7000">
                <a:solidFill>
                  <a:srgbClr val="626262"/>
                </a:solidFill>
              </a:rPr>
              <a:t> </a:t>
            </a:r>
            <a:r>
              <a:rPr sz="7000">
                <a:solidFill>
                  <a:srgbClr val="FFFFFF"/>
                </a:solidFill>
              </a:rPr>
              <a:t>S.</a:t>
            </a:r>
            <a:r>
              <a:rPr sz="7000">
                <a:solidFill>
                  <a:srgbClr val="626262"/>
                </a:solidFill>
              </a:rPr>
              <a:t> </a:t>
            </a:r>
            <a:r>
              <a:rPr sz="7000">
                <a:solidFill>
                  <a:srgbClr val="0433FF"/>
                </a:solidFill>
              </a:rPr>
              <a:t>A.</a:t>
            </a:r>
            <a:r>
              <a:rPr sz="7000">
                <a:solidFill>
                  <a:srgbClr val="626262"/>
                </a:solidFill>
              </a:rPr>
              <a:t> </a:t>
            </a:r>
          </a:p>
        </p:txBody>
      </p:sp>
      <p:sp>
        <p:nvSpPr>
          <p:cNvPr id="75" name="Shape 75"/>
          <p:cNvSpPr/>
          <p:nvPr/>
        </p:nvSpPr>
        <p:spPr>
          <a:xfrm>
            <a:off x="-67734" y="-33867"/>
            <a:ext cx="13140267" cy="9821334"/>
          </a:xfrm>
          <a:prstGeom prst="rect">
            <a:avLst/>
          </a:prstGeom>
          <a:solidFill>
            <a:srgbClr val="FFFFFF">
              <a:alpha val="68583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/>
            <a:endParaRPr/>
          </a:p>
        </p:txBody>
      </p:sp>
      <p:pic>
        <p:nvPicPr>
          <p:cNvPr id="76" name="-13080587161D44EB07.png"/>
          <p:cNvPicPr/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3518424" y="1750863"/>
            <a:ext cx="6251874" cy="62518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1857142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0"/>
                            </p:stCondLst>
                            <p:childTnLst>
                              <p:par>
                                <p:cTn id="3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500"/>
                            </p:stCondLst>
                            <p:childTnLst>
                              <p:par>
                                <p:cTn id="5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500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50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9500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7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5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3500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86" dur="500" fill="hold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4000"/>
                            </p:stCondLst>
                            <p:childTnLst>
                              <p:par>
                                <p:cTn id="8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500"/>
                            </p:stCondLst>
                            <p:childTnLst>
                              <p:par>
                                <p:cTn id="9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7500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00" dur="500" fill="hold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9500"/>
                            </p:stCondLst>
                            <p:childTnLst>
                              <p:par>
                                <p:cTn id="10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1500"/>
                            </p:stCondLst>
                            <p:childTnLst>
                              <p:par>
                                <p:cTn id="11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14" dur="500" fill="hold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1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3500"/>
                            </p:stCondLst>
                            <p:childTnLst>
                              <p:par>
                                <p:cTn id="1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5500"/>
                            </p:stCondLst>
                            <p:childTnLst>
                              <p:par>
                                <p:cTn id="12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28" dur="500" fill="hold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6000"/>
                            </p:stCondLst>
                            <p:childTnLst>
                              <p:par>
                                <p:cTn id="1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7500"/>
                            </p:stCondLst>
                            <p:childTnLst>
                              <p:par>
                                <p:cTn id="1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7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9500"/>
                            </p:stCondLst>
                            <p:childTnLst>
                              <p:par>
                                <p:cTn id="14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42" dur="500" fill="hold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000"/>
                            </p:stCondLst>
                            <p:childTnLst>
                              <p:par>
                                <p:cTn id="14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1500"/>
                            </p:stCondLst>
                            <p:childTnLst>
                              <p:par>
                                <p:cTn id="1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3500"/>
                            </p:stCondLst>
                            <p:childTnLst>
                              <p:par>
                                <p:cTn id="15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56" dur="500" fill="hold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44000"/>
                            </p:stCondLst>
                            <p:childTnLst>
                              <p:par>
                                <p:cTn id="15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45500"/>
                            </p:stCondLst>
                            <p:childTnLst>
                              <p:par>
                                <p:cTn id="1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5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47500"/>
                            </p:stCondLst>
                            <p:childTnLst>
                              <p:par>
                                <p:cTn id="16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70" dur="500" fill="hold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8000"/>
                            </p:stCondLst>
                            <p:childTnLst>
                              <p:par>
                                <p:cTn id="17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4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49500"/>
                            </p:stCondLst>
                            <p:childTnLst>
                              <p:par>
                                <p:cTn id="17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9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1500"/>
                            </p:stCondLst>
                            <p:childTnLst>
                              <p:par>
                                <p:cTn id="18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84" dur="500" fill="hold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2000"/>
                            </p:stCondLst>
                            <p:childTnLst>
                              <p:par>
                                <p:cTn id="18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8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53500"/>
                            </p:stCondLst>
                            <p:childTnLst>
                              <p:par>
                                <p:cTn id="19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3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5500"/>
                            </p:stCondLst>
                            <p:childTnLst>
                              <p:par>
                                <p:cTn id="197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198" dur="500" fill="hold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56000"/>
                            </p:stCondLst>
                            <p:childTnLst>
                              <p:par>
                                <p:cTn id="20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2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57500"/>
                            </p:stCondLst>
                            <p:childTnLst>
                              <p:par>
                                <p:cTn id="20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7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9500"/>
                            </p:stCondLst>
                            <p:childTnLst>
                              <p:par>
                                <p:cTn id="211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12" dur="500" fill="hold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2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6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61500"/>
                            </p:stCondLst>
                            <p:childTnLst>
                              <p:par>
                                <p:cTn id="2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1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63500"/>
                            </p:stCondLst>
                            <p:childTnLst>
                              <p:par>
                                <p:cTn id="225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26" dur="500" fill="hold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64000"/>
                            </p:stCondLst>
                            <p:childTnLst>
                              <p:par>
                                <p:cTn id="2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65500"/>
                            </p:stCondLst>
                            <p:childTnLst>
                              <p:par>
                                <p:cTn id="2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5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67500"/>
                            </p:stCondLst>
                            <p:childTnLst>
                              <p:par>
                                <p:cTn id="23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40" dur="500" fill="hold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68000"/>
                            </p:stCondLst>
                            <p:childTnLst>
                              <p:par>
                                <p:cTn id="24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4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69500"/>
                            </p:stCondLst>
                            <p:childTnLst>
                              <p:par>
                                <p:cTn id="2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71500"/>
                            </p:stCondLst>
                            <p:childTnLst>
                              <p:par>
                                <p:cTn id="253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dissolve">
                                      <p:cBhvr>
                                        <p:cTn id="254" dur="500" fill="hold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57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8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9" dur="2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75500"/>
                            </p:stCondLst>
                            <p:childTnLst>
                              <p:par>
                                <p:cTn id="26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2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3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76750"/>
                            </p:stCondLst>
                            <p:childTnLst>
                              <p:par>
                                <p:cTn id="26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78750"/>
                            </p:stCondLst>
                            <p:childTnLst>
                              <p:par>
                                <p:cTn id="26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1" dur="2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 advAuto="0"/>
      <p:bldP spid="38" grpId="0" animBg="1" advAuto="0"/>
      <p:bldP spid="39" grpId="0" animBg="1" advAuto="0"/>
      <p:bldP spid="40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  <p:bldP spid="49" grpId="0" animBg="1" advAuto="0"/>
      <p:bldP spid="50" grpId="0" animBg="1" advAuto="0"/>
      <p:bldP spid="51" grpId="0" animBg="1" advAuto="0"/>
      <p:bldP spid="52" grpId="0" animBg="1" advAuto="0"/>
      <p:bldP spid="53" grpId="0" animBg="1" advAuto="0"/>
      <p:bldP spid="54" grpId="0" animBg="1" advAuto="0"/>
      <p:bldP spid="55" grpId="0" animBg="1" advAuto="0"/>
      <p:bldP spid="56" grpId="0" animBg="1" advAuto="0"/>
      <p:bldP spid="56" grpId="1" animBg="1" advAuto="0"/>
      <p:bldP spid="57" grpId="0" animBg="1" advAuto="0"/>
      <p:bldP spid="57" grpId="1" animBg="1" advAuto="0"/>
      <p:bldP spid="58" grpId="0" animBg="1" advAuto="0"/>
      <p:bldP spid="58" grpId="1" animBg="1" advAuto="0"/>
      <p:bldP spid="59" grpId="0" animBg="1" advAuto="0"/>
      <p:bldP spid="59" grpId="1" animBg="1" advAuto="0"/>
      <p:bldP spid="60" grpId="0" animBg="1" advAuto="0"/>
      <p:bldP spid="60" grpId="1" animBg="1" advAuto="0"/>
      <p:bldP spid="61" grpId="0" animBg="1" advAuto="0"/>
      <p:bldP spid="61" grpId="1" animBg="1" advAuto="0"/>
      <p:bldP spid="62" grpId="0" animBg="1" advAuto="0"/>
      <p:bldP spid="62" grpId="1" animBg="1" advAuto="0"/>
      <p:bldP spid="63" grpId="0" animBg="1" advAuto="0"/>
      <p:bldP spid="63" grpId="1" animBg="1" advAuto="0"/>
      <p:bldP spid="64" grpId="0" animBg="1" advAuto="0"/>
      <p:bldP spid="64" grpId="1" animBg="1" advAuto="0"/>
      <p:bldP spid="65" grpId="0" animBg="1" advAuto="0"/>
      <p:bldP spid="65" grpId="1" animBg="1" advAuto="0"/>
      <p:bldP spid="66" grpId="0" animBg="1" advAuto="0"/>
      <p:bldP spid="66" grpId="1" animBg="1" advAuto="0"/>
      <p:bldP spid="67" grpId="0" animBg="1" advAuto="0"/>
      <p:bldP spid="67" grpId="1" animBg="1" advAuto="0"/>
      <p:bldP spid="68" grpId="0" animBg="1" advAuto="0"/>
      <p:bldP spid="68" grpId="1" animBg="1" advAuto="0"/>
      <p:bldP spid="69" grpId="0" animBg="1" advAuto="0"/>
      <p:bldP spid="69" grpId="1" animBg="1" advAuto="0"/>
      <p:bldP spid="70" grpId="0" animBg="1" advAuto="0"/>
      <p:bldP spid="70" grpId="1" animBg="1" advAuto="0"/>
      <p:bldP spid="71" grpId="0" animBg="1" advAuto="0"/>
      <p:bldP spid="71" grpId="1" animBg="1" advAuto="0"/>
      <p:bldP spid="72" grpId="0" animBg="1" advAuto="0"/>
      <p:bldP spid="72" grpId="1" animBg="1" advAuto="0"/>
      <p:bldP spid="73" grpId="0" animBg="1" advAuto="0"/>
      <p:bldP spid="73" grpId="1" animBg="1" advAuto="0"/>
      <p:bldP spid="74" grpId="0" animBg="1" advAuto="0"/>
      <p:bldP spid="75" grpId="0" animBg="1" advAuto="0"/>
      <p:bldP spid="76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/>
          </p:cNvSpPr>
          <p:nvPr>
            <p:ph type="title"/>
          </p:nvPr>
        </p:nvSpPr>
        <p:spPr>
          <a:xfrm>
            <a:off x="1893886" y="3685578"/>
            <a:ext cx="10369155" cy="133523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b="1">
                <a:ln>
                  <a:solidFill>
                    <a:srgbClr val="021EAA"/>
                  </a:solidFill>
                </a:ln>
                <a:solidFill>
                  <a:srgbClr val="021EAA"/>
                </a:solidFill>
                <a:effectLst>
                  <a:outerShdw blurRad="12700" dist="38100" dir="2700000" rotWithShape="0">
                    <a:srgbClr val="DEE4EA"/>
                  </a:outerShdw>
                </a:effectLst>
                <a:latin typeface="Cochin"/>
                <a:ea typeface="Cochin"/>
                <a:cs typeface="Cochin"/>
                <a:sym typeface="Cochin"/>
              </a:rPr>
              <a:t>M.P.R.</a:t>
            </a:r>
            <a:br>
              <a:rPr sz="4000" b="1">
                <a:ln>
                  <a:solidFill>
                    <a:srgbClr val="021EAA"/>
                  </a:solidFill>
                </a:ln>
                <a:solidFill>
                  <a:srgbClr val="021EAA"/>
                </a:solidFill>
                <a:effectLst>
                  <a:outerShdw blurRad="12700" dist="38100" dir="2700000" rotWithShape="0">
                    <a:srgbClr val="DEE4EA"/>
                  </a:outerShdw>
                </a:effectLst>
                <a:latin typeface="Cochin"/>
                <a:ea typeface="Cochin"/>
                <a:cs typeface="Cochin"/>
                <a:sym typeface="Cochin"/>
              </a:rPr>
            </a:br>
            <a:r>
              <a:rPr sz="4000" b="1">
                <a:ln>
                  <a:solidFill>
                    <a:srgbClr val="021EAA"/>
                  </a:solidFill>
                </a:ln>
                <a:solidFill>
                  <a:srgbClr val="021EAA"/>
                </a:solidFill>
                <a:effectLst>
                  <a:outerShdw blurRad="12700" dist="38100" dir="2700000" rotWithShape="0">
                    <a:srgbClr val="DEE4EA"/>
                  </a:outerShdw>
                </a:effectLst>
                <a:latin typeface="Cochin"/>
                <a:ea typeface="Cochin"/>
                <a:cs typeface="Cochin"/>
                <a:sym typeface="Cochin"/>
              </a:rPr>
              <a:t>New point of view in rehabilitation</a:t>
            </a:r>
          </a:p>
        </p:txBody>
      </p:sp>
      <p:sp>
        <p:nvSpPr>
          <p:cNvPr id="79" name="Shape 79"/>
          <p:cNvSpPr/>
          <p:nvPr/>
        </p:nvSpPr>
        <p:spPr>
          <a:xfrm>
            <a:off x="2073906" y="5308848"/>
            <a:ext cx="10009115" cy="433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800" b="1">
                <a:solidFill>
                  <a:srgbClr val="0096FF"/>
                </a:solidFill>
                <a:latin typeface="Cochin"/>
                <a:ea typeface="Cochin"/>
                <a:cs typeface="Cochin"/>
                <a:sym typeface="Cochin"/>
              </a:rPr>
              <a:t>Myofunctional Postural Rehabilitation </a:t>
            </a:r>
            <a:endParaRPr sz="4000">
              <a:solidFill>
                <a:srgbClr val="0096FF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800" b="1">
                <a:solidFill>
                  <a:srgbClr val="0096FF"/>
                </a:solidFill>
                <a:latin typeface="Cochin"/>
                <a:ea typeface="Cochin"/>
                <a:cs typeface="Cochin"/>
                <a:sym typeface="Cochin"/>
              </a:rPr>
              <a:t>Di Rocca Method</a:t>
            </a:r>
            <a:endParaRPr sz="4000"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000"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Prof Dr Silverio Di Rocca</a:t>
            </a:r>
            <a:endParaRPr sz="4000">
              <a:solidFill>
                <a:srgbClr val="797979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000"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Dr in Dentistry </a:t>
            </a:r>
            <a:endParaRPr sz="4000">
              <a:solidFill>
                <a:srgbClr val="797979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000"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Specialist in Dento Facial Orthopeadics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000"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Expert in Postural Deseases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2800" b="1">
              <a:solidFill>
                <a:srgbClr val="797979"/>
              </a:solidFill>
              <a:latin typeface="Cochin"/>
              <a:ea typeface="Cochin"/>
              <a:cs typeface="Cochin"/>
              <a:sym typeface="Cochin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www.mpr.posturalworld.com</a:t>
            </a:r>
            <a:endParaRPr sz="4000">
              <a:solidFill>
                <a:srgbClr val="797979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www.silverstone-ch.com</a:t>
            </a:r>
            <a:endParaRPr sz="4000">
              <a:solidFill>
                <a:srgbClr val="797979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www.mpr.posturalworld.com</a:t>
            </a:r>
            <a:endParaRPr sz="4000">
              <a:solidFill>
                <a:srgbClr val="797979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b="1">
                <a:solidFill>
                  <a:srgbClr val="797979"/>
                </a:solidFill>
                <a:latin typeface="Cochin"/>
                <a:ea typeface="Cochin"/>
                <a:cs typeface="Cochin"/>
                <a:sym typeface="Cochin"/>
              </a:rPr>
              <a:t>www.dirocca-silverio.com </a:t>
            </a:r>
            <a:endParaRPr sz="4000">
              <a:solidFill>
                <a:srgbClr val="797979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2800" b="1">
              <a:solidFill>
                <a:srgbClr val="ABB1C1"/>
              </a:solidFill>
              <a:latin typeface="Cochin"/>
              <a:ea typeface="Cochin"/>
              <a:cs typeface="Cochin"/>
              <a:sym typeface="Cochin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sp>
        <p:nvSpPr>
          <p:cNvPr id="82" name="Shape 82"/>
          <p:cNvSpPr/>
          <p:nvPr/>
        </p:nvSpPr>
        <p:spPr>
          <a:xfrm>
            <a:off x="2567405" y="2111094"/>
            <a:ext cx="8575622" cy="3660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300" i="1">
                <a:solidFill>
                  <a:srgbClr val="1E4881"/>
                </a:solidFill>
                <a:latin typeface="Baskerville"/>
                <a:ea typeface="Baskerville"/>
                <a:cs typeface="Baskerville"/>
                <a:sym typeface="Baskerville"/>
              </a:rPr>
              <a:t>WALKING TOWARDS THE FUTURE</a:t>
            </a:r>
            <a:endParaRPr sz="4300"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5100" i="1">
              <a:solidFill>
                <a:srgbClr val="1E4881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5100" i="1">
                <a:solidFill>
                  <a:srgbClr val="1E4881"/>
                </a:solidFill>
                <a:latin typeface="Baskerville"/>
                <a:ea typeface="Baskerville"/>
                <a:cs typeface="Baskerville"/>
                <a:sym typeface="Baskerville"/>
              </a:rPr>
              <a:t>INCREASING 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5100" i="1">
              <a:solidFill>
                <a:srgbClr val="1E4881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5100" i="1">
                <a:solidFill>
                  <a:srgbClr val="1E4881"/>
                </a:solidFill>
                <a:latin typeface="Baskerville"/>
                <a:ea typeface="Baskerville"/>
                <a:cs typeface="Baskerville"/>
                <a:sym typeface="Baskerville"/>
              </a:rPr>
              <a:t>KNOWLEDGE</a:t>
            </a:r>
          </a:p>
        </p:txBody>
      </p:sp>
      <p:pic>
        <p:nvPicPr>
          <p:cNvPr id="83" name="image3.png"/>
          <p:cNvPicPr/>
          <p:nvPr/>
        </p:nvPicPr>
        <p:blipFill>
          <a:blip r:embed="rId2">
            <a:alphaModFix amt="26731"/>
            <a:extLst/>
          </a:blip>
          <a:stretch>
            <a:fillRect/>
          </a:stretch>
        </p:blipFill>
        <p:spPr>
          <a:xfrm>
            <a:off x="287223" y="5716794"/>
            <a:ext cx="10210405" cy="3438129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image4.png"/>
          <p:cNvPicPr/>
          <p:nvPr/>
        </p:nvPicPr>
        <p:blipFill>
          <a:blip r:embed="rId3">
            <a:alphaModFix amt="50000"/>
            <a:extLst/>
          </a:blip>
          <a:stretch>
            <a:fillRect/>
          </a:stretch>
        </p:blipFill>
        <p:spPr>
          <a:xfrm>
            <a:off x="11038651" y="5716794"/>
            <a:ext cx="1328451" cy="3438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9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1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7" name="Shape 8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508000" y="51784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9" name="Shape 89"/>
          <p:cNvSpPr>
            <a:spLocks noGrp="1"/>
          </p:cNvSpPr>
          <p:nvPr>
            <p:ph type="body" idx="1"/>
          </p:nvPr>
        </p:nvSpPr>
        <p:spPr>
          <a:xfrm>
            <a:off x="507999" y="5562600"/>
            <a:ext cx="11987215" cy="823913"/>
          </a:xfrm>
          <a:prstGeom prst="rect">
            <a:avLst/>
          </a:prstGeom>
        </p:spPr>
        <p:txBody>
          <a:bodyPr>
            <a:normAutofit/>
          </a:bodyPr>
          <a:lstStyle>
            <a:lvl1pPr defTabSz="361950">
              <a:spcBef>
                <a:spcPts val="0"/>
              </a:spcBef>
              <a:defRPr sz="24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400">
                <a:effectLst>
                  <a:outerShdw blurRad="38100" dist="38100" dir="2700000" rotWithShape="0">
                    <a:srgbClr val="C0C0C0"/>
                  </a:outerShdw>
                </a:effectLst>
              </a:rPr>
              <a:t>'THE MIND IS LIKE A PARACHUTE. IT DOESN'T WORK IF IT IS NOT OPEN.'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1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3" name="Shape 93"/>
          <p:cNvSpPr/>
          <p:nvPr/>
        </p:nvSpPr>
        <p:spPr>
          <a:xfrm>
            <a:off x="508000" y="51784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idx="1"/>
          </p:nvPr>
        </p:nvSpPr>
        <p:spPr>
          <a:xfrm>
            <a:off x="507999" y="5562600"/>
            <a:ext cx="11987215" cy="823913"/>
          </a:xfrm>
          <a:prstGeom prst="rect">
            <a:avLst/>
          </a:prstGeom>
        </p:spPr>
        <p:txBody>
          <a:bodyPr>
            <a:normAutofit/>
          </a:bodyPr>
          <a:lstStyle>
            <a:lvl1pPr defTabSz="361950">
              <a:spcBef>
                <a:spcPts val="0"/>
              </a:spcBef>
              <a:defRPr sz="24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400">
                <a:effectLst>
                  <a:outerShdw blurRad="38100" dist="38100" dir="2700000" rotWithShape="0">
                    <a:srgbClr val="C0C0C0"/>
                  </a:outerShdw>
                </a:effectLst>
              </a:rPr>
              <a:t>“IF THE ONLY TOOL YOU HAVE IS A HAMMER, YOU TEND TO SEE EVERY PROBLEM AS A NAIL.”</a:t>
            </a:r>
          </a:p>
        </p:txBody>
      </p:sp>
      <p:sp>
        <p:nvSpPr>
          <p:cNvPr id="95" name="Shape 95"/>
          <p:cNvSpPr/>
          <p:nvPr/>
        </p:nvSpPr>
        <p:spPr>
          <a:xfrm>
            <a:off x="8478838" y="6997699"/>
            <a:ext cx="3803652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519112">
              <a:defRPr sz="17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1700">
                <a:effectLst>
                  <a:outerShdw blurRad="38100" dist="38100" dir="2700000" rotWithShape="0">
                    <a:srgbClr val="C0C0C0"/>
                  </a:outerShdw>
                </a:effectLst>
              </a:rPr>
              <a:t>-ABRAHAM HAROLD MASLOW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1" animBg="1" advAuto="0"/>
      <p:bldP spid="95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/>
          </p:cNvSpPr>
          <p:nvPr>
            <p:ph type="title"/>
          </p:nvPr>
        </p:nvSpPr>
        <p:spPr>
          <a:xfrm>
            <a:off x="914398" y="-459867"/>
            <a:ext cx="11176003" cy="292100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 lvl="0">
              <a:defRPr sz="1800"/>
            </a:pPr>
            <a:r>
              <a:rPr sz="5800"/>
              <a:t>PARADIGM</a:t>
            </a:r>
          </a:p>
        </p:txBody>
      </p:sp>
      <p:sp>
        <p:nvSpPr>
          <p:cNvPr id="98" name="Shape 98"/>
          <p:cNvSpPr>
            <a:spLocks noGrp="1"/>
          </p:cNvSpPr>
          <p:nvPr>
            <p:ph type="body" idx="1"/>
          </p:nvPr>
        </p:nvSpPr>
        <p:spPr>
          <a:xfrm>
            <a:off x="914398" y="3653830"/>
            <a:ext cx="11176003" cy="526071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defTabSz="443991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3000"/>
              <a:t>The paradigm is changing the diagnosis target:</a:t>
            </a:r>
          </a:p>
          <a:p>
            <a:pPr lvl="0" defTabSz="443991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3000"/>
              <a:t>Taking  it from local to global</a:t>
            </a:r>
          </a:p>
          <a:p>
            <a:pPr lvl="0" defTabSz="443991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3000"/>
              <a:t>From sectoral to holistic.</a:t>
            </a:r>
          </a:p>
          <a:p>
            <a:pPr marL="0" lvl="5" indent="2123438" defTabSz="443991">
              <a:spcBef>
                <a:spcPts val="280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000"/>
              <a:t>… Even more so: </a:t>
            </a:r>
            <a:r>
              <a:rPr sz="3000">
                <a:latin typeface="Baskerville SemiBold"/>
                <a:ea typeface="Baskerville SemiBold"/>
                <a:cs typeface="Baskerville SemiBold"/>
                <a:sym typeface="Baskerville SemiBold"/>
              </a:rPr>
              <a:t>INTERDISCIPLINARY</a:t>
            </a:r>
            <a:r>
              <a:rPr sz="3000"/>
              <a:t> </a:t>
            </a:r>
          </a:p>
          <a:p>
            <a:pPr lvl="0" defTabSz="443991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endParaRPr sz="3000"/>
          </a:p>
          <a:p>
            <a:pPr lvl="0" defTabSz="443991">
              <a:spcBef>
                <a:spcPts val="2800"/>
              </a:spcBef>
              <a:defRPr sz="1800">
                <a:solidFill>
                  <a:srgbClr val="000000"/>
                </a:solidFill>
              </a:defRPr>
            </a:pPr>
            <a:r>
              <a:rPr sz="3000"/>
              <a:t>Speaking the same diagnostic and therapeutic language</a:t>
            </a:r>
          </a:p>
        </p:txBody>
      </p:sp>
      <p:sp>
        <p:nvSpPr>
          <p:cNvPr id="99" name="Shape 99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2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2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grpId="2" nodeType="afterEffect">
                                  <p:stCondLst>
                                    <p:cond delay="2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0"/>
                            </p:stCondLst>
                            <p:childTnLst>
                              <p:par>
                                <p:cTn id="32" presetID="10" presetClass="entr" presetSubtype="0" fill="hold" grpId="2" nodeType="afterEffect">
                                  <p:stCondLst>
                                    <p:cond delay="3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1" animBg="1" advAuto="0"/>
      <p:bldP spid="98" grpId="2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508000" y="51784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148" name="image5.jpeg" descr="image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2687" y="1612900"/>
            <a:ext cx="10637839" cy="6526215"/>
          </a:xfrm>
          <a:prstGeom prst="rect">
            <a:avLst/>
          </a:prstGeom>
          <a:ln w="76200" cap="sq">
            <a:solidFill>
              <a:srgbClr val="292929"/>
            </a:solidFill>
            <a:miter lim="0"/>
          </a:ln>
        </p:spPr>
      </p:pic>
      <p:sp>
        <p:nvSpPr>
          <p:cNvPr id="149" name="Shape 149"/>
          <p:cNvSpPr/>
          <p:nvPr/>
        </p:nvSpPr>
        <p:spPr>
          <a:xfrm>
            <a:off x="1125537" y="8477250"/>
            <a:ext cx="1075214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466725">
              <a:defRPr sz="16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1600">
                <a:effectLst>
                  <a:outerShdw blurRad="38100" dist="38100" dir="2700000" rotWithShape="0">
                    <a:srgbClr val="C0C0C0"/>
                  </a:outerShdw>
                </a:effectLst>
              </a:rPr>
              <a:t>AFTER A LONG TIME MRS. ROSE HAS DECIDED TO FIND A SOLUTION TO HER BACK PAIN, HER DIZZINESS AND HER CHRONIC FATIGUE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52" name="Shape 15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508000" y="51784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1152524" y="1493837"/>
            <a:ext cx="11027855" cy="676433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155" name="image6.jpeg" descr="image6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2525" y="1493837"/>
            <a:ext cx="11028365" cy="6764339"/>
          </a:xfrm>
          <a:prstGeom prst="rect">
            <a:avLst/>
          </a:prstGeom>
          <a:ln w="76200" cap="sq">
            <a:solidFill>
              <a:srgbClr val="292929"/>
            </a:solidFill>
            <a:miter lim="0"/>
          </a:ln>
        </p:spPr>
      </p:pic>
      <p:sp>
        <p:nvSpPr>
          <p:cNvPr id="156" name="Shape 156"/>
          <p:cNvSpPr/>
          <p:nvPr/>
        </p:nvSpPr>
        <p:spPr>
          <a:xfrm>
            <a:off x="1125537" y="8640763"/>
            <a:ext cx="10752140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525462">
              <a:defRPr sz="18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>
                <a:effectLst/>
              </a:defRPr>
            </a:pPr>
            <a:r>
              <a:rPr>
                <a:effectLst>
                  <a:outerShdw blurRad="38100" dist="38100" dir="2700000" rotWithShape="0">
                    <a:srgbClr val="C0C0C0"/>
                  </a:outerShdw>
                </a:effectLst>
              </a:rPr>
              <a:t>SHE VISITED 36 SPECIALISTS, AND NONE OF THEM COULD FIND ANYTHING WRONG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60" name="Shape 160"/>
          <p:cNvSpPr/>
          <p:nvPr/>
        </p:nvSpPr>
        <p:spPr>
          <a:xfrm>
            <a:off x="1017586" y="677862"/>
            <a:ext cx="1198721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4000" b="1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 b="0">
                <a:effectLst/>
              </a:defRPr>
            </a:pPr>
            <a:r>
              <a:rPr sz="4000" b="1">
                <a:effectLst>
                  <a:outerShdw blurRad="38100" dist="38100" dir="2700000" rotWithShape="0">
                    <a:srgbClr val="C0C0C0"/>
                  </a:outerShdw>
                </a:effectLst>
              </a:rPr>
              <a:t>THE COMMON DIAGNOSIS</a:t>
            </a:r>
          </a:p>
        </p:txBody>
      </p:sp>
      <p:grpSp>
        <p:nvGrpSpPr>
          <p:cNvPr id="163" name="Group 163"/>
          <p:cNvGrpSpPr/>
          <p:nvPr/>
        </p:nvGrpSpPr>
        <p:grpSpPr>
          <a:xfrm>
            <a:off x="1014413" y="2309812"/>
            <a:ext cx="2338388" cy="1169991"/>
            <a:chOff x="0" y="-1"/>
            <a:chExt cx="2338387" cy="1169990"/>
          </a:xfrm>
        </p:grpSpPr>
        <p:sp>
          <p:nvSpPr>
            <p:cNvPr id="161" name="Shape 161"/>
            <p:cNvSpPr/>
            <p:nvPr/>
          </p:nvSpPr>
          <p:spPr>
            <a:xfrm>
              <a:off x="0" y="-2"/>
              <a:ext cx="2338388" cy="1169991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 sz="3200"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62" name="Shape 162"/>
            <p:cNvSpPr/>
            <p:nvPr/>
          </p:nvSpPr>
          <p:spPr>
            <a:xfrm>
              <a:off x="0" y="299243"/>
              <a:ext cx="2338388" cy="57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2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200">
                  <a:solidFill>
                    <a:srgbClr val="FFFFFF"/>
                  </a:solidFill>
                </a:rPr>
                <a:t>Headaches</a:t>
              </a:r>
            </a:p>
          </p:txBody>
        </p:sp>
      </p:grpSp>
      <p:grpSp>
        <p:nvGrpSpPr>
          <p:cNvPr id="166" name="Group 166"/>
          <p:cNvGrpSpPr/>
          <p:nvPr/>
        </p:nvGrpSpPr>
        <p:grpSpPr>
          <a:xfrm>
            <a:off x="1014413" y="3789361"/>
            <a:ext cx="2338388" cy="1171578"/>
            <a:chOff x="0" y="-1"/>
            <a:chExt cx="2338387" cy="1171577"/>
          </a:xfrm>
        </p:grpSpPr>
        <p:sp>
          <p:nvSpPr>
            <p:cNvPr id="164" name="Shape 164"/>
            <p:cNvSpPr/>
            <p:nvPr/>
          </p:nvSpPr>
          <p:spPr>
            <a:xfrm>
              <a:off x="0" y="-2"/>
              <a:ext cx="2338388" cy="1171578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65" name="Shape 165"/>
            <p:cNvSpPr/>
            <p:nvPr/>
          </p:nvSpPr>
          <p:spPr>
            <a:xfrm>
              <a:off x="0" y="96837"/>
              <a:ext cx="2338388" cy="977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2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000">
                  <a:solidFill>
                    <a:srgbClr val="FFFFFF"/>
                  </a:solidFill>
                </a:rPr>
                <a:t>Relapsing orthodontic treatment</a:t>
              </a:r>
            </a:p>
          </p:txBody>
        </p:sp>
      </p:grpSp>
      <p:grpSp>
        <p:nvGrpSpPr>
          <p:cNvPr id="169" name="Group 169"/>
          <p:cNvGrpSpPr/>
          <p:nvPr/>
        </p:nvGrpSpPr>
        <p:grpSpPr>
          <a:xfrm>
            <a:off x="1014413" y="5362572"/>
            <a:ext cx="2338388" cy="1171578"/>
            <a:chOff x="0" y="-1"/>
            <a:chExt cx="2338387" cy="1171577"/>
          </a:xfrm>
        </p:grpSpPr>
        <p:sp>
          <p:nvSpPr>
            <p:cNvPr id="167" name="Shape 167"/>
            <p:cNvSpPr/>
            <p:nvPr/>
          </p:nvSpPr>
          <p:spPr>
            <a:xfrm>
              <a:off x="0" y="-2"/>
              <a:ext cx="2338388" cy="1171578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68" name="Shape 168"/>
            <p:cNvSpPr/>
            <p:nvPr/>
          </p:nvSpPr>
          <p:spPr>
            <a:xfrm>
              <a:off x="0" y="274637"/>
              <a:ext cx="2338388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TMJ click</a:t>
              </a:r>
            </a:p>
          </p:txBody>
        </p:sp>
      </p:grpSp>
      <p:grpSp>
        <p:nvGrpSpPr>
          <p:cNvPr id="172" name="Group 172"/>
          <p:cNvGrpSpPr/>
          <p:nvPr/>
        </p:nvGrpSpPr>
        <p:grpSpPr>
          <a:xfrm>
            <a:off x="1014413" y="6881812"/>
            <a:ext cx="2338388" cy="1169991"/>
            <a:chOff x="0" y="-1"/>
            <a:chExt cx="2338387" cy="1169990"/>
          </a:xfrm>
        </p:grpSpPr>
        <p:sp>
          <p:nvSpPr>
            <p:cNvPr id="170" name="Shape 170"/>
            <p:cNvSpPr/>
            <p:nvPr/>
          </p:nvSpPr>
          <p:spPr>
            <a:xfrm>
              <a:off x="0" y="-2"/>
              <a:ext cx="2338388" cy="1169991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71" name="Shape 171"/>
            <p:cNvSpPr/>
            <p:nvPr/>
          </p:nvSpPr>
          <p:spPr>
            <a:xfrm>
              <a:off x="0" y="273843"/>
              <a:ext cx="2338388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Dizziness</a:t>
              </a:r>
            </a:p>
          </p:txBody>
        </p:sp>
      </p:grpSp>
      <p:grpSp>
        <p:nvGrpSpPr>
          <p:cNvPr id="175" name="Group 175"/>
          <p:cNvGrpSpPr/>
          <p:nvPr/>
        </p:nvGrpSpPr>
        <p:grpSpPr>
          <a:xfrm>
            <a:off x="9652000" y="2303462"/>
            <a:ext cx="2336802" cy="1169991"/>
            <a:chOff x="0" y="-1"/>
            <a:chExt cx="2336801" cy="1169990"/>
          </a:xfrm>
        </p:grpSpPr>
        <p:sp>
          <p:nvSpPr>
            <p:cNvPr id="173" name="Shape 173"/>
            <p:cNvSpPr/>
            <p:nvPr/>
          </p:nvSpPr>
          <p:spPr>
            <a:xfrm>
              <a:off x="0" y="-2"/>
              <a:ext cx="2336802" cy="1169991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74" name="Shape 174"/>
            <p:cNvSpPr/>
            <p:nvPr/>
          </p:nvSpPr>
          <p:spPr>
            <a:xfrm>
              <a:off x="0" y="13493"/>
              <a:ext cx="23368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Muscle pain</a:t>
              </a:r>
            </a:p>
          </p:txBody>
        </p:sp>
      </p:grpSp>
      <p:grpSp>
        <p:nvGrpSpPr>
          <p:cNvPr id="178" name="Group 178"/>
          <p:cNvGrpSpPr/>
          <p:nvPr/>
        </p:nvGrpSpPr>
        <p:grpSpPr>
          <a:xfrm>
            <a:off x="9652000" y="3789361"/>
            <a:ext cx="2336802" cy="1169991"/>
            <a:chOff x="0" y="-1"/>
            <a:chExt cx="2336801" cy="1169990"/>
          </a:xfrm>
        </p:grpSpPr>
        <p:sp>
          <p:nvSpPr>
            <p:cNvPr id="176" name="Shape 176"/>
            <p:cNvSpPr/>
            <p:nvPr/>
          </p:nvSpPr>
          <p:spPr>
            <a:xfrm>
              <a:off x="0" y="-2"/>
              <a:ext cx="2336802" cy="1169991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77" name="Shape 177"/>
            <p:cNvSpPr/>
            <p:nvPr/>
          </p:nvSpPr>
          <p:spPr>
            <a:xfrm>
              <a:off x="0" y="273843"/>
              <a:ext cx="2336801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Joint pain</a:t>
              </a:r>
            </a:p>
          </p:txBody>
        </p:sp>
      </p:grpSp>
      <p:grpSp>
        <p:nvGrpSpPr>
          <p:cNvPr id="181" name="Group 181"/>
          <p:cNvGrpSpPr/>
          <p:nvPr/>
        </p:nvGrpSpPr>
        <p:grpSpPr>
          <a:xfrm>
            <a:off x="9652000" y="5368922"/>
            <a:ext cx="2336802" cy="1171578"/>
            <a:chOff x="0" y="-1"/>
            <a:chExt cx="2336801" cy="1171577"/>
          </a:xfrm>
        </p:grpSpPr>
        <p:sp>
          <p:nvSpPr>
            <p:cNvPr id="179" name="Shape 179"/>
            <p:cNvSpPr/>
            <p:nvPr/>
          </p:nvSpPr>
          <p:spPr>
            <a:xfrm>
              <a:off x="0" y="-2"/>
              <a:ext cx="2336802" cy="1171578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80" name="Shape 180"/>
            <p:cNvSpPr/>
            <p:nvPr/>
          </p:nvSpPr>
          <p:spPr>
            <a:xfrm>
              <a:off x="0" y="103187"/>
              <a:ext cx="2336801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FFFFFF"/>
                  </a:solidFill>
                </a:rPr>
                <a:t>Broken dental prothesis </a:t>
              </a:r>
            </a:p>
          </p:txBody>
        </p:sp>
      </p:grpSp>
      <p:grpSp>
        <p:nvGrpSpPr>
          <p:cNvPr id="184" name="Group 184"/>
          <p:cNvGrpSpPr/>
          <p:nvPr/>
        </p:nvGrpSpPr>
        <p:grpSpPr>
          <a:xfrm>
            <a:off x="9652000" y="6888162"/>
            <a:ext cx="2336802" cy="1169991"/>
            <a:chOff x="0" y="-1"/>
            <a:chExt cx="2336801" cy="1169990"/>
          </a:xfrm>
        </p:grpSpPr>
        <p:sp>
          <p:nvSpPr>
            <p:cNvPr id="182" name="Shape 182"/>
            <p:cNvSpPr/>
            <p:nvPr/>
          </p:nvSpPr>
          <p:spPr>
            <a:xfrm>
              <a:off x="0" y="-2"/>
              <a:ext cx="2336802" cy="1169991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83" name="Shape 183"/>
            <p:cNvSpPr/>
            <p:nvPr/>
          </p:nvSpPr>
          <p:spPr>
            <a:xfrm>
              <a:off x="0" y="13493"/>
              <a:ext cx="23368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Relapsing patient</a:t>
              </a:r>
            </a:p>
          </p:txBody>
        </p:sp>
      </p:grpSp>
      <p:grpSp>
        <p:nvGrpSpPr>
          <p:cNvPr id="187" name="Group 187"/>
          <p:cNvGrpSpPr/>
          <p:nvPr/>
        </p:nvGrpSpPr>
        <p:grpSpPr>
          <a:xfrm>
            <a:off x="5283200" y="1654172"/>
            <a:ext cx="2336802" cy="1171579"/>
            <a:chOff x="0" y="-1"/>
            <a:chExt cx="2336801" cy="1171577"/>
          </a:xfrm>
        </p:grpSpPr>
        <p:sp>
          <p:nvSpPr>
            <p:cNvPr id="185" name="Shape 185"/>
            <p:cNvSpPr/>
            <p:nvPr/>
          </p:nvSpPr>
          <p:spPr>
            <a:xfrm>
              <a:off x="0" y="-2"/>
              <a:ext cx="2336802" cy="1171578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86" name="Shape 186"/>
            <p:cNvSpPr/>
            <p:nvPr/>
          </p:nvSpPr>
          <p:spPr>
            <a:xfrm>
              <a:off x="0" y="14287"/>
              <a:ext cx="23368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Neurologic patient</a:t>
              </a:r>
            </a:p>
          </p:txBody>
        </p:sp>
      </p:grpSp>
      <p:grpSp>
        <p:nvGrpSpPr>
          <p:cNvPr id="190" name="Group 190"/>
          <p:cNvGrpSpPr/>
          <p:nvPr/>
        </p:nvGrpSpPr>
        <p:grpSpPr>
          <a:xfrm>
            <a:off x="5332412" y="7535862"/>
            <a:ext cx="2338390" cy="1171578"/>
            <a:chOff x="0" y="-1"/>
            <a:chExt cx="2338389" cy="1171577"/>
          </a:xfrm>
        </p:grpSpPr>
        <p:sp>
          <p:nvSpPr>
            <p:cNvPr id="188" name="Shape 188"/>
            <p:cNvSpPr/>
            <p:nvPr/>
          </p:nvSpPr>
          <p:spPr>
            <a:xfrm>
              <a:off x="-1" y="-2"/>
              <a:ext cx="2338391" cy="1171578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89" name="Shape 189"/>
            <p:cNvSpPr/>
            <p:nvPr/>
          </p:nvSpPr>
          <p:spPr>
            <a:xfrm>
              <a:off x="-1" y="274637"/>
              <a:ext cx="2338391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Neck pain</a:t>
              </a:r>
            </a:p>
          </p:txBody>
        </p:sp>
      </p:grpSp>
      <p:grpSp>
        <p:nvGrpSpPr>
          <p:cNvPr id="193" name="Group 193" descr="gray_paper_texture.png"/>
          <p:cNvGrpSpPr/>
          <p:nvPr/>
        </p:nvGrpSpPr>
        <p:grpSpPr>
          <a:xfrm>
            <a:off x="4662486" y="3973511"/>
            <a:ext cx="3678242" cy="2282828"/>
            <a:chOff x="0" y="0"/>
            <a:chExt cx="3678240" cy="2282826"/>
          </a:xfrm>
        </p:grpSpPr>
        <p:sp>
          <p:nvSpPr>
            <p:cNvPr id="191" name="Shape 191"/>
            <p:cNvSpPr/>
            <p:nvPr/>
          </p:nvSpPr>
          <p:spPr>
            <a:xfrm>
              <a:off x="-1" y="-1"/>
              <a:ext cx="3678242" cy="2282827"/>
            </a:xfrm>
            <a:prstGeom prst="rect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192" name="Shape 192"/>
            <p:cNvSpPr/>
            <p:nvPr/>
          </p:nvSpPr>
          <p:spPr>
            <a:xfrm>
              <a:off x="-1" y="620712"/>
              <a:ext cx="3678242" cy="104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rPr>
                <a:t>PSYCHIATRIC</a:t>
              </a:r>
              <a:endPara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endParaRPr>
            </a:p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rPr>
                <a:t>PATIENT</a:t>
              </a:r>
            </a:p>
          </p:txBody>
        </p:sp>
      </p:grpSp>
      <p:sp>
        <p:nvSpPr>
          <p:cNvPr id="194" name="Shape 194"/>
          <p:cNvSpPr/>
          <p:nvPr/>
        </p:nvSpPr>
        <p:spPr>
          <a:xfrm>
            <a:off x="6500812" y="2928938"/>
            <a:ext cx="2" cy="839789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 flipV="1">
            <a:off x="6500812" y="6592888"/>
            <a:ext cx="2" cy="839789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6" name="Shape 196"/>
          <p:cNvSpPr/>
          <p:nvPr/>
        </p:nvSpPr>
        <p:spPr>
          <a:xfrm>
            <a:off x="3424237" y="2882899"/>
            <a:ext cx="692152" cy="693739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7" name="Shape 197"/>
          <p:cNvSpPr/>
          <p:nvPr/>
        </p:nvSpPr>
        <p:spPr>
          <a:xfrm flipV="1">
            <a:off x="3424237" y="6784974"/>
            <a:ext cx="692152" cy="693741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8" name="Shape 198"/>
          <p:cNvSpPr/>
          <p:nvPr/>
        </p:nvSpPr>
        <p:spPr>
          <a:xfrm flipH="1">
            <a:off x="8715375" y="2986088"/>
            <a:ext cx="849314" cy="488952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99" name="Shape 199"/>
          <p:cNvSpPr/>
          <p:nvPr/>
        </p:nvSpPr>
        <p:spPr>
          <a:xfrm flipH="1" flipV="1">
            <a:off x="8886823" y="6772274"/>
            <a:ext cx="663577" cy="720727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00" name="Shape 200"/>
          <p:cNvSpPr/>
          <p:nvPr/>
        </p:nvSpPr>
        <p:spPr>
          <a:xfrm flipH="1">
            <a:off x="8723313" y="4375150"/>
            <a:ext cx="839789" cy="0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01" name="Shape 201"/>
          <p:cNvSpPr/>
          <p:nvPr/>
        </p:nvSpPr>
        <p:spPr>
          <a:xfrm flipH="1">
            <a:off x="8723313" y="5948362"/>
            <a:ext cx="839789" cy="1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3524250" y="4322445"/>
            <a:ext cx="839788" cy="1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524250" y="5895657"/>
            <a:ext cx="839788" cy="2"/>
          </a:xfrm>
          <a:prstGeom prst="line">
            <a:avLst/>
          </a:prstGeom>
          <a:ln w="25400">
            <a:solidFill>
              <a:srgbClr val="5E7385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1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1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2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2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16" fill="hold" grpId="2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1" animBg="1" advAuto="0"/>
      <p:bldP spid="163" grpId="4" animBg="1" advAuto="0"/>
      <p:bldP spid="166" grpId="5" animBg="1" advAuto="0"/>
      <p:bldP spid="169" grpId="6" animBg="1" advAuto="0"/>
      <p:bldP spid="172" grpId="7" animBg="1" advAuto="0"/>
      <p:bldP spid="175" grpId="8" animBg="1" advAuto="0"/>
      <p:bldP spid="178" grpId="9" animBg="1" advAuto="0"/>
      <p:bldP spid="181" grpId="10" animBg="1" advAuto="0"/>
      <p:bldP spid="184" grpId="11" animBg="1" advAuto="0"/>
      <p:bldP spid="187" grpId="2" animBg="1" advAuto="0"/>
      <p:bldP spid="190" grpId="3" animBg="1" advAuto="0"/>
      <p:bldP spid="193" grpId="22" animBg="1" advAuto="0"/>
      <p:bldP spid="194" grpId="14" animBg="1" advAuto="0"/>
      <p:bldP spid="195" grpId="19" animBg="1" advAuto="0"/>
      <p:bldP spid="196" grpId="12" animBg="1" advAuto="0"/>
      <p:bldP spid="197" grpId="20" animBg="1" advAuto="0"/>
      <p:bldP spid="198" grpId="13" animBg="1" advAuto="0"/>
      <p:bldP spid="199" grpId="21" animBg="1" advAuto="0"/>
      <p:bldP spid="200" grpId="16" animBg="1" advAuto="0"/>
      <p:bldP spid="201" grpId="18" animBg="1" advAuto="0"/>
      <p:bldP spid="202" grpId="15" animBg="1" advAuto="0"/>
      <p:bldP spid="203" grpId="17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06" name="Shape 20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508000" y="51784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08" name="Shape 208"/>
          <p:cNvSpPr>
            <a:spLocks noGrp="1"/>
          </p:cNvSpPr>
          <p:nvPr>
            <p:ph type="body" idx="1"/>
          </p:nvPr>
        </p:nvSpPr>
        <p:spPr>
          <a:xfrm>
            <a:off x="507999" y="2133600"/>
            <a:ext cx="11987215" cy="2409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b="1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 b="0">
                <a:effectLst/>
              </a:defRPr>
            </a:pPr>
            <a:r>
              <a:rPr sz="4000" b="1">
                <a:effectLst>
                  <a:outerShdw blurRad="38100" dist="38100" dir="2700000" rotWithShape="0">
                    <a:srgbClr val="C0C0C0"/>
                  </a:outerShdw>
                </a:effectLst>
              </a:rPr>
              <a:t>IT ALL DEPENDS ON HOW WE LOOK AT THINGS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8.jpeg" descr="image7.jpg"/>
          <p:cNvPicPr/>
          <p:nvPr/>
        </p:nvPicPr>
        <p:blipFill>
          <a:blip r:embed="rId2">
            <a:extLst/>
          </a:blip>
          <a:srcRect l="15582" t="6688" r="17960" b="6687"/>
          <a:stretch>
            <a:fillRect/>
          </a:stretch>
        </p:blipFill>
        <p:spPr>
          <a:xfrm>
            <a:off x="4492623" y="915987"/>
            <a:ext cx="4349753" cy="7559676"/>
          </a:xfrm>
          <a:prstGeom prst="rect">
            <a:avLst/>
          </a:prstGeom>
          <a:ln w="76200" cap="sq">
            <a:solidFill>
              <a:srgbClr val="EAEAEA"/>
            </a:solidFill>
            <a:miter lim="0"/>
          </a:ln>
        </p:spPr>
      </p:pic>
      <p:sp>
        <p:nvSpPr>
          <p:cNvPr id="211" name="Shape 21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1125537" y="8640763"/>
            <a:ext cx="10752140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20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000">
                <a:effectLst>
                  <a:outerShdw blurRad="38100" dist="38100" dir="2700000" rotWithShape="0">
                    <a:srgbClr val="C0C0C0"/>
                  </a:outerShdw>
                </a:effectLst>
              </a:rPr>
              <a:t>BUT THE TRUTH IS THE BODY IS ONE AND INDIVISIBLE</a:t>
            </a:r>
          </a:p>
        </p:txBody>
      </p:sp>
      <p:sp>
        <p:nvSpPr>
          <p:cNvPr id="214" name="Shape 214"/>
          <p:cNvSpPr/>
          <p:nvPr/>
        </p:nvSpPr>
        <p:spPr>
          <a:xfrm>
            <a:off x="1291429" y="458785"/>
            <a:ext cx="10752140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20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000">
                <a:effectLst>
                  <a:outerShdw blurRad="38100" dist="38100" dir="2700000" rotWithShape="0">
                    <a:srgbClr val="C0C0C0"/>
                  </a:outerShdw>
                </a:effectLst>
              </a:rPr>
              <a:t>WE SEE EVERYTHING FROM OUR SPECIALITY’S POINT OF VIEW</a:t>
            </a:r>
          </a:p>
        </p:txBody>
      </p:sp>
      <p:grpSp>
        <p:nvGrpSpPr>
          <p:cNvPr id="217" name="Group 217"/>
          <p:cNvGrpSpPr/>
          <p:nvPr/>
        </p:nvGrpSpPr>
        <p:grpSpPr>
          <a:xfrm>
            <a:off x="4510086" y="6983412"/>
            <a:ext cx="4313241" cy="1492184"/>
            <a:chOff x="0" y="0"/>
            <a:chExt cx="4313239" cy="1492183"/>
          </a:xfrm>
        </p:grpSpPr>
        <p:sp>
          <p:nvSpPr>
            <p:cNvPr id="215" name="Shape 215"/>
            <p:cNvSpPr/>
            <p:nvPr/>
          </p:nvSpPr>
          <p:spPr>
            <a:xfrm>
              <a:off x="-1" y="-1"/>
              <a:ext cx="4313040" cy="1492184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216" name="Shape 216"/>
            <p:cNvSpPr/>
            <p:nvPr/>
          </p:nvSpPr>
          <p:spPr>
            <a:xfrm>
              <a:off x="-1" y="434975"/>
              <a:ext cx="431324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Podiatrist</a:t>
              </a:r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4510086" y="5467349"/>
            <a:ext cx="4313241" cy="1490597"/>
            <a:chOff x="0" y="0"/>
            <a:chExt cx="4313239" cy="1490595"/>
          </a:xfrm>
        </p:grpSpPr>
        <p:sp>
          <p:nvSpPr>
            <p:cNvPr id="218" name="Shape 218"/>
            <p:cNvSpPr/>
            <p:nvPr/>
          </p:nvSpPr>
          <p:spPr>
            <a:xfrm>
              <a:off x="-1" y="-1"/>
              <a:ext cx="4313040" cy="1490597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219" name="Shape 219"/>
            <p:cNvSpPr/>
            <p:nvPr/>
          </p:nvSpPr>
          <p:spPr>
            <a:xfrm>
              <a:off x="-1" y="434181"/>
              <a:ext cx="431324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Osteopath</a:t>
              </a:r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4510086" y="3949699"/>
            <a:ext cx="4313241" cy="1490597"/>
            <a:chOff x="0" y="0"/>
            <a:chExt cx="4313239" cy="1490595"/>
          </a:xfrm>
        </p:grpSpPr>
        <p:sp>
          <p:nvSpPr>
            <p:cNvPr id="221" name="Shape 221"/>
            <p:cNvSpPr/>
            <p:nvPr/>
          </p:nvSpPr>
          <p:spPr>
            <a:xfrm>
              <a:off x="-1" y="-1"/>
              <a:ext cx="4313040" cy="1490597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222" name="Shape 222"/>
            <p:cNvSpPr/>
            <p:nvPr/>
          </p:nvSpPr>
          <p:spPr>
            <a:xfrm>
              <a:off x="-1" y="434181"/>
              <a:ext cx="431324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Physiotherapist</a:t>
              </a:r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4510086" y="2432048"/>
            <a:ext cx="4313241" cy="1492184"/>
            <a:chOff x="0" y="0"/>
            <a:chExt cx="4313239" cy="1492183"/>
          </a:xfrm>
        </p:grpSpPr>
        <p:sp>
          <p:nvSpPr>
            <p:cNvPr id="224" name="Shape 224"/>
            <p:cNvSpPr/>
            <p:nvPr/>
          </p:nvSpPr>
          <p:spPr>
            <a:xfrm>
              <a:off x="-1" y="-1"/>
              <a:ext cx="4313040" cy="1492184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225" name="Shape 225"/>
            <p:cNvSpPr/>
            <p:nvPr/>
          </p:nvSpPr>
          <p:spPr>
            <a:xfrm>
              <a:off x="-1" y="434975"/>
              <a:ext cx="431324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Medical Doctor</a:t>
              </a:r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4510086" y="915986"/>
            <a:ext cx="4313241" cy="1490597"/>
            <a:chOff x="0" y="0"/>
            <a:chExt cx="4313239" cy="1490596"/>
          </a:xfrm>
        </p:grpSpPr>
        <p:sp>
          <p:nvSpPr>
            <p:cNvPr id="227" name="Shape 227"/>
            <p:cNvSpPr/>
            <p:nvPr/>
          </p:nvSpPr>
          <p:spPr>
            <a:xfrm>
              <a:off x="-1" y="-1"/>
              <a:ext cx="4313040" cy="1490597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228" name="Shape 228"/>
            <p:cNvSpPr/>
            <p:nvPr/>
          </p:nvSpPr>
          <p:spPr>
            <a:xfrm>
              <a:off x="-1" y="434180"/>
              <a:ext cx="431324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Dentist</a:t>
              </a: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xit" presetSubtype="8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xit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2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2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xit" presetSubtype="8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11" animBg="1" advAuto="0"/>
      <p:bldP spid="217" grpId="9" animBg="1" advAuto="0"/>
      <p:bldP spid="217" grpId="10" animBg="1" advAuto="0"/>
      <p:bldP spid="220" grpId="5" animBg="1" advAuto="0"/>
      <p:bldP spid="220" grpId="8" animBg="1" advAuto="0"/>
      <p:bldP spid="223" grpId="4" animBg="1" advAuto="0"/>
      <p:bldP spid="223" grpId="7" animBg="1" advAuto="0"/>
      <p:bldP spid="226" grpId="3" animBg="1" advAuto="0"/>
      <p:bldP spid="226" grpId="6" animBg="1" advAuto="0"/>
      <p:bldP spid="229" grpId="1" animBg="1" advAuto="0"/>
      <p:bldP spid="229" grpId="2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233" name="image9.jpeg" descr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55850" y="1901825"/>
            <a:ext cx="8291515" cy="5948363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hape 234"/>
          <p:cNvSpPr/>
          <p:nvPr/>
        </p:nvSpPr>
        <p:spPr>
          <a:xfrm>
            <a:off x="2439988" y="3702050"/>
            <a:ext cx="8122862" cy="4060827"/>
          </a:xfrm>
          <a:prstGeom prst="rect">
            <a:avLst/>
          </a:prstGeom>
          <a:solidFill>
            <a:srgbClr val="558ED5"/>
          </a:solidFill>
          <a:ln w="25400">
            <a:solidFill>
              <a:srgbClr val="3A5E8A"/>
            </a:solidFill>
            <a:round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35" name="Shape 235"/>
          <p:cNvSpPr/>
          <p:nvPr/>
        </p:nvSpPr>
        <p:spPr>
          <a:xfrm>
            <a:off x="2930525" y="4575175"/>
            <a:ext cx="7142163" cy="856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defRPr sz="5400">
                <a:solidFill>
                  <a:srgbClr val="FFFFFF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5400">
                <a:solidFill>
                  <a:srgbClr val="FFFFFF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rPr>
              <a:t>The Tip Of The Iceberg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fill="hold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" grpId="1" animBg="1" advAuto="0"/>
      <p:bldP spid="235" grpId="2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/>
          <p:nvPr/>
        </p:nvSpPr>
        <p:spPr>
          <a:xfrm>
            <a:off x="508000" y="940339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38" name="Shape 238"/>
          <p:cNvSpPr/>
          <p:nvPr/>
        </p:nvSpPr>
        <p:spPr>
          <a:xfrm>
            <a:off x="508000" y="667384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239" name="image10.jpeg" descr="IMG_001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32063" y="2507297"/>
            <a:ext cx="3657602" cy="4876803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sp>
        <p:nvSpPr>
          <p:cNvPr id="240" name="Shape 240"/>
          <p:cNvSpPr/>
          <p:nvPr/>
        </p:nvSpPr>
        <p:spPr>
          <a:xfrm>
            <a:off x="2674938" y="6490334"/>
            <a:ext cx="1511302" cy="1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3324225" y="7066598"/>
            <a:ext cx="2879726" cy="2"/>
          </a:xfrm>
          <a:prstGeom prst="line">
            <a:avLst/>
          </a:prstGeom>
          <a:ln w="38100">
            <a:solidFill>
              <a:srgbClr val="FF000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242" name="image11.jpeg" descr="IMG_001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00850" y="2532697"/>
            <a:ext cx="3619500" cy="4824414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sp>
        <p:nvSpPr>
          <p:cNvPr id="243" name="Shape 243"/>
          <p:cNvSpPr/>
          <p:nvPr/>
        </p:nvSpPr>
        <p:spPr>
          <a:xfrm>
            <a:off x="7161213" y="6853873"/>
            <a:ext cx="2879727" cy="2"/>
          </a:xfrm>
          <a:prstGeom prst="line">
            <a:avLst/>
          </a:prstGeom>
          <a:ln w="38100">
            <a:solidFill>
              <a:srgbClr val="00FF00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1210985" y="1765142"/>
            <a:ext cx="1058227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00000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/>
            </a:pPr>
            <a:r>
              <a:rPr sz="3600"/>
              <a:t>By removing the interference of the masticatory system. </a:t>
            </a:r>
          </a:p>
        </p:txBody>
      </p:sp>
      <p:sp>
        <p:nvSpPr>
          <p:cNvPr id="245" name="Shape 245"/>
          <p:cNvSpPr/>
          <p:nvPr/>
        </p:nvSpPr>
        <p:spPr>
          <a:xfrm>
            <a:off x="1052512" y="7850823"/>
            <a:ext cx="10582276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00000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/>
            </a:pPr>
            <a:r>
              <a:rPr sz="3600"/>
              <a:t>No more torsion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1" animBg="1" advAuto="0"/>
      <p:bldP spid="240" grpId="2" animBg="1" advAuto="0"/>
      <p:bldP spid="241" grpId="3" animBg="1" advAuto="0"/>
      <p:bldP spid="242" grpId="5" animBg="1" advAuto="0"/>
      <p:bldP spid="243" grpId="6" animBg="1" advAuto="0"/>
      <p:bldP spid="244" grpId="4" animBg="1" advAuto="0"/>
      <p:bldP spid="245" grpId="7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48" name="Shape 248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249" name="image12.jpeg" descr="IMG_7584"/>
          <p:cNvPicPr/>
          <p:nvPr/>
        </p:nvPicPr>
        <p:blipFill>
          <a:blip r:embed="rId2">
            <a:extLst/>
          </a:blip>
          <a:srcRect l="13991" r="6635" b="2006"/>
          <a:stretch>
            <a:fillRect/>
          </a:stretch>
        </p:blipFill>
        <p:spPr>
          <a:xfrm>
            <a:off x="536575" y="1385888"/>
            <a:ext cx="4419600" cy="700405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50" name="image13.jpeg" descr="IMG_7581"/>
          <p:cNvPicPr/>
          <p:nvPr/>
        </p:nvPicPr>
        <p:blipFill>
          <a:blip r:embed="rId3">
            <a:extLst/>
          </a:blip>
          <a:srcRect l="16356"/>
          <a:stretch>
            <a:fillRect/>
          </a:stretch>
        </p:blipFill>
        <p:spPr>
          <a:xfrm>
            <a:off x="5245098" y="5453062"/>
            <a:ext cx="3273428" cy="2936877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51" name="image14.jpeg" descr="IMG_7583"/>
          <p:cNvPicPr/>
          <p:nvPr/>
        </p:nvPicPr>
        <p:blipFill>
          <a:blip r:embed="rId4">
            <a:extLst/>
          </a:blip>
          <a:srcRect l="10878" t="21796" r="4627" b="20032"/>
          <a:stretch>
            <a:fillRect/>
          </a:stretch>
        </p:blipFill>
        <p:spPr>
          <a:xfrm>
            <a:off x="5281612" y="1362075"/>
            <a:ext cx="7148514" cy="3690938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52" name="image15.jpeg" descr="IMG_7579"/>
          <p:cNvPicPr/>
          <p:nvPr/>
        </p:nvPicPr>
        <p:blipFill>
          <a:blip r:embed="rId5">
            <a:extLst/>
          </a:blip>
          <a:srcRect r="17699"/>
          <a:stretch>
            <a:fillRect/>
          </a:stretch>
        </p:blipFill>
        <p:spPr>
          <a:xfrm>
            <a:off x="9245600" y="5453062"/>
            <a:ext cx="3221040" cy="2936877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sp>
        <p:nvSpPr>
          <p:cNvPr id="253" name="Shape 253"/>
          <p:cNvSpPr/>
          <p:nvPr/>
        </p:nvSpPr>
        <p:spPr>
          <a:xfrm>
            <a:off x="508792" y="644525"/>
            <a:ext cx="11987216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40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 lvl="0">
              <a:defRPr sz="1800">
                <a:effectLst/>
              </a:defRPr>
            </a:pPr>
            <a:r>
              <a:rPr sz="4000">
                <a:effectLst>
                  <a:outerShdw blurRad="38100" dist="38100" dir="2700000" rotWithShape="0">
                    <a:srgbClr val="C0C0C0"/>
                  </a:outerShdw>
                </a:effectLst>
              </a:rPr>
              <a:t>HOW DO WE TREAT IT?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3" animBg="1" advAuto="0"/>
      <p:bldP spid="250" grpId="4" animBg="1" advAuto="0"/>
      <p:bldP spid="251" grpId="2" animBg="1" advAuto="0"/>
      <p:bldP spid="252" grpId="5" animBg="1" advAuto="0"/>
      <p:bldP spid="253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257" name="image16.jpeg" descr="IMG_0001 (5)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9287" y="4133850"/>
            <a:ext cx="3292477" cy="4389438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58" name="image17.jpeg" descr="IMG_0005 (4)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9287" y="1593850"/>
            <a:ext cx="3292477" cy="2470150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59" name="image18.jpeg" descr="IMG_0005 (1)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32275" y="1593850"/>
            <a:ext cx="4181475" cy="3136900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60" name="image19.jpeg" descr="IMG_0006 (1)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233862" y="5400675"/>
            <a:ext cx="4178302" cy="3135315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61" name="image20.jpeg" descr="IMG_0016 (4)"/>
          <p:cNvPicPr/>
          <p:nvPr/>
        </p:nvPicPr>
        <p:blipFill>
          <a:blip r:embed="rId6">
            <a:extLst/>
          </a:blip>
          <a:srcRect r="10158" b="13079"/>
          <a:stretch>
            <a:fillRect/>
          </a:stretch>
        </p:blipFill>
        <p:spPr>
          <a:xfrm>
            <a:off x="8702675" y="1593849"/>
            <a:ext cx="3648075" cy="4706940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sp>
        <p:nvSpPr>
          <p:cNvPr id="262" name="Shape 262"/>
          <p:cNvSpPr/>
          <p:nvPr/>
        </p:nvSpPr>
        <p:spPr>
          <a:xfrm flipH="1">
            <a:off x="1608137" y="5605462"/>
            <a:ext cx="1166814" cy="1"/>
          </a:xfrm>
          <a:prstGeom prst="line">
            <a:avLst/>
          </a:prstGeom>
          <a:ln w="76200">
            <a:solidFill>
              <a:srgbClr val="00FF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263" name="Shape 263"/>
          <p:cNvSpPr/>
          <p:nvPr/>
        </p:nvSpPr>
        <p:spPr>
          <a:xfrm>
            <a:off x="279399" y="584200"/>
            <a:ext cx="11987215" cy="48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3300" b="1">
                <a:solidFill>
                  <a:srgbClr val="5D4131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3300" b="1">
                <a:solidFill>
                  <a:srgbClr val="5D4131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rPr>
              <a:t>III PAR, V PAR  AND FOOT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" grpId="3" animBg="1" advAuto="0"/>
      <p:bldP spid="258" grpId="2" animBg="1" advAuto="0"/>
      <p:bldP spid="259" grpId="5" animBg="1" advAuto="0"/>
      <p:bldP spid="260" grpId="7" animBg="1" advAuto="0"/>
      <p:bldP spid="261" grpId="6" animBg="1" advAuto="0"/>
      <p:bldP spid="262" grpId="4" animBg="1" advAuto="0"/>
      <p:bldP spid="263" grpId="1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266" name="Shape 26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267" name="image21.jpeg" descr="IMG_0014 (4)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5787" y="649287"/>
            <a:ext cx="5638802" cy="4229102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pic>
        <p:nvPicPr>
          <p:cNvPr id="268" name="image22.jpeg" descr="IMG_0012 (4)"/>
          <p:cNvPicPr/>
          <p:nvPr/>
        </p:nvPicPr>
        <p:blipFill>
          <a:blip r:embed="rId3">
            <a:extLst/>
          </a:blip>
          <a:srcRect l="10796" t="19371" b="12536"/>
          <a:stretch>
            <a:fillRect/>
          </a:stretch>
        </p:blipFill>
        <p:spPr>
          <a:xfrm>
            <a:off x="585787" y="5330825"/>
            <a:ext cx="5638802" cy="3228975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sp>
        <p:nvSpPr>
          <p:cNvPr id="269" name="Shape 269"/>
          <p:cNvSpPr/>
          <p:nvPr/>
        </p:nvSpPr>
        <p:spPr>
          <a:xfrm>
            <a:off x="7402513" y="4621212"/>
            <a:ext cx="4762502" cy="7926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 defTabSz="914400"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5177AC"/>
                </a:solidFill>
                <a:latin typeface="Arial"/>
                <a:ea typeface="Arial"/>
                <a:cs typeface="Arial"/>
                <a:sym typeface="Arial"/>
              </a:rPr>
              <a:t>LEG LENGTH DISCREPANCY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 defTabSz="914400">
              <a:defRPr sz="1800">
                <a:solidFill>
                  <a:srgbClr val="000000"/>
                </a:solidFill>
              </a:defRPr>
            </a:pPr>
            <a:r>
              <a:rPr sz="2400" b="1">
                <a:solidFill>
                  <a:srgbClr val="5177AC"/>
                </a:solidFill>
                <a:latin typeface="Arial"/>
                <a:ea typeface="Arial"/>
                <a:cs typeface="Arial"/>
                <a:sym typeface="Arial"/>
              </a:rPr>
              <a:t>(SHORT LEFT LEG)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1" animBg="1" advAuto="0"/>
      <p:bldP spid="268" grpId="2" animBg="1" advAuto="0"/>
      <p:bldP spid="269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roup 317"/>
          <p:cNvGrpSpPr/>
          <p:nvPr/>
        </p:nvGrpSpPr>
        <p:grpSpPr>
          <a:xfrm>
            <a:off x="531813" y="942973"/>
            <a:ext cx="3992564" cy="8069267"/>
            <a:chOff x="0" y="0"/>
            <a:chExt cx="3992563" cy="8069266"/>
          </a:xfrm>
        </p:grpSpPr>
        <p:pic>
          <p:nvPicPr>
            <p:cNvPr id="314" name="image37.jpeg" descr="atm 058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77850" y="5770564"/>
              <a:ext cx="2836863" cy="2298702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15" name="image38.jpeg" descr="image36.jpg"/>
            <p:cNvPicPr/>
            <p:nvPr/>
          </p:nvPicPr>
          <p:blipFill>
            <a:blip r:embed="rId3">
              <a:extLst/>
            </a:blip>
            <a:srcRect l="9804" t="13138" r="2755"/>
            <a:stretch>
              <a:fillRect/>
            </a:stretch>
          </p:blipFill>
          <p:spPr>
            <a:xfrm>
              <a:off x="0" y="-1"/>
              <a:ext cx="3992564" cy="29051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16" name="image39.jpeg" descr="atm 059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2724" y="3057525"/>
              <a:ext cx="3568704" cy="252254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</p:grpSp>
      <p:sp>
        <p:nvSpPr>
          <p:cNvPr id="318" name="Shape 31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19" name="Shape 31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323" name="Group 323"/>
          <p:cNvGrpSpPr/>
          <p:nvPr/>
        </p:nvGrpSpPr>
        <p:grpSpPr>
          <a:xfrm>
            <a:off x="1184291" y="1454131"/>
            <a:ext cx="801656" cy="839787"/>
            <a:chOff x="0" y="-1"/>
            <a:chExt cx="801654" cy="839785"/>
          </a:xfrm>
        </p:grpSpPr>
        <p:sp>
          <p:nvSpPr>
            <p:cNvPr id="320" name="Shape 320"/>
            <p:cNvSpPr/>
            <p:nvPr/>
          </p:nvSpPr>
          <p:spPr>
            <a:xfrm rot="21463088">
              <a:off x="15815" y="15007"/>
              <a:ext cx="770025" cy="809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1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1"/>
                  </a:cubicBez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1"/>
                  </a:cubicBezTo>
                  <a:close/>
                </a:path>
              </a:pathLst>
            </a:custGeom>
            <a:solidFill>
              <a:srgbClr val="99FF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21" name="Shape 321"/>
            <p:cNvSpPr/>
            <p:nvPr/>
          </p:nvSpPr>
          <p:spPr>
            <a:xfrm rot="21463088">
              <a:off x="232547" y="256732"/>
              <a:ext cx="326907" cy="84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1"/>
                  </a:moveTo>
                  <a:cubicBezTo>
                    <a:pt x="0" y="4835"/>
                    <a:pt x="1186" y="0"/>
                    <a:pt x="2649" y="0"/>
                  </a:cubicBezTo>
                  <a:cubicBezTo>
                    <a:pt x="4113" y="0"/>
                    <a:pt x="5299" y="4835"/>
                    <a:pt x="5299" y="10801"/>
                  </a:cubicBezTo>
                  <a:cubicBezTo>
                    <a:pt x="5299" y="16765"/>
                    <a:pt x="4113" y="21600"/>
                    <a:pt x="2649" y="21600"/>
                  </a:cubicBezTo>
                  <a:cubicBezTo>
                    <a:pt x="1186" y="21600"/>
                    <a:pt x="0" y="16765"/>
                    <a:pt x="0" y="10801"/>
                  </a:cubicBezTo>
                  <a:moveTo>
                    <a:pt x="16300" y="10801"/>
                  </a:moveTo>
                  <a:cubicBezTo>
                    <a:pt x="16300" y="4835"/>
                    <a:pt x="17486" y="0"/>
                    <a:pt x="18950" y="0"/>
                  </a:cubicBezTo>
                  <a:cubicBezTo>
                    <a:pt x="20413" y="0"/>
                    <a:pt x="21600" y="4835"/>
                    <a:pt x="21600" y="10801"/>
                  </a:cubicBezTo>
                  <a:cubicBezTo>
                    <a:pt x="21600" y="16765"/>
                    <a:pt x="20413" y="21600"/>
                    <a:pt x="18950" y="21600"/>
                  </a:cubicBezTo>
                  <a:cubicBezTo>
                    <a:pt x="17486" y="21600"/>
                    <a:pt x="16300" y="16765"/>
                    <a:pt x="16300" y="10801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22" name="Shape 322"/>
            <p:cNvSpPr/>
            <p:nvPr/>
          </p:nvSpPr>
          <p:spPr>
            <a:xfrm rot="21463088">
              <a:off x="15815" y="15007"/>
              <a:ext cx="770025" cy="809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15" y="7569"/>
                  </a:moveTo>
                  <a:cubicBezTo>
                    <a:pt x="6215" y="6948"/>
                    <a:pt x="6718" y="6444"/>
                    <a:pt x="7340" y="6444"/>
                  </a:cubicBezTo>
                  <a:cubicBezTo>
                    <a:pt x="7961" y="6444"/>
                    <a:pt x="8465" y="6948"/>
                    <a:pt x="8465" y="7569"/>
                  </a:cubicBezTo>
                  <a:cubicBezTo>
                    <a:pt x="8465" y="8191"/>
                    <a:pt x="7961" y="8695"/>
                    <a:pt x="7340" y="8695"/>
                  </a:cubicBezTo>
                  <a:cubicBezTo>
                    <a:pt x="6718" y="8695"/>
                    <a:pt x="6215" y="8191"/>
                    <a:pt x="6215" y="7569"/>
                  </a:cubicBezTo>
                  <a:moveTo>
                    <a:pt x="13135" y="7569"/>
                  </a:moveTo>
                  <a:cubicBezTo>
                    <a:pt x="13135" y="6948"/>
                    <a:pt x="13638" y="6444"/>
                    <a:pt x="14260" y="6444"/>
                  </a:cubicBezTo>
                  <a:cubicBezTo>
                    <a:pt x="14881" y="6444"/>
                    <a:pt x="15385" y="6948"/>
                    <a:pt x="15385" y="7569"/>
                  </a:cubicBezTo>
                  <a:cubicBezTo>
                    <a:pt x="15385" y="8191"/>
                    <a:pt x="14881" y="8695"/>
                    <a:pt x="14260" y="8695"/>
                  </a:cubicBezTo>
                  <a:cubicBezTo>
                    <a:pt x="13638" y="8695"/>
                    <a:pt x="13135" y="8191"/>
                    <a:pt x="13135" y="7569"/>
                  </a:cubicBezTo>
                  <a:moveTo>
                    <a:pt x="4946" y="15510"/>
                  </a:moveTo>
                  <a:cubicBezTo>
                    <a:pt x="8848" y="18191"/>
                    <a:pt x="12746" y="18191"/>
                    <a:pt x="16640" y="15510"/>
                  </a:cubicBezTo>
                  <a:moveTo>
                    <a:pt x="0" y="10801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1"/>
                  </a:cubicBez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1"/>
                  </a:cubicBez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  <p:pic>
        <p:nvPicPr>
          <p:cNvPr id="324" name="image40.jpeg" descr="atm 030"/>
          <p:cNvPicPr/>
          <p:nvPr/>
        </p:nvPicPr>
        <p:blipFill>
          <a:blip r:embed="rId5">
            <a:extLst/>
          </a:blip>
          <a:srcRect l="3612" t="2646" r="21889" b="2645"/>
          <a:stretch>
            <a:fillRect/>
          </a:stretch>
        </p:blipFill>
        <p:spPr>
          <a:xfrm>
            <a:off x="7167563" y="939799"/>
            <a:ext cx="5276852" cy="8077203"/>
          </a:xfrm>
          <a:prstGeom prst="rect">
            <a:avLst/>
          </a:prstGeom>
          <a:ln w="12700">
            <a:miter lim="400000"/>
          </a:ln>
          <a:effectLst>
            <a:outerShdw blurRad="254000" rotWithShape="0">
              <a:srgbClr val="000000">
                <a:alpha val="42999"/>
              </a:srgbClr>
            </a:outerShdw>
          </a:effectLst>
        </p:spPr>
      </p:pic>
      <p:sp>
        <p:nvSpPr>
          <p:cNvPr id="325" name="Shape 325"/>
          <p:cNvSpPr/>
          <p:nvPr/>
        </p:nvSpPr>
        <p:spPr>
          <a:xfrm>
            <a:off x="4089400" y="3609975"/>
            <a:ext cx="4505325" cy="1558925"/>
          </a:xfrm>
          <a:prstGeom prst="rightArrow">
            <a:avLst>
              <a:gd name="adj1" fmla="val 47750"/>
              <a:gd name="adj2" fmla="val 40701"/>
            </a:avLst>
          </a:prstGeom>
          <a:solidFill>
            <a:srgbClr val="4F81BD"/>
          </a:solidFill>
          <a:ln>
            <a:solidFill/>
            <a:miter lim="0"/>
          </a:ln>
        </p:spPr>
        <p:txBody>
          <a:bodyPr lIns="0" tIns="0" rIns="0" bIns="0" anchor="ctr"/>
          <a:lstStyle/>
          <a:p>
            <a:pPr lvl="0"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1" animBg="1" advAuto="0"/>
      <p:bldP spid="323" grpId="4" animBg="1" advAuto="0"/>
      <p:bldP spid="324" grpId="2" animBg="1" advAuto="0"/>
      <p:bldP spid="325" grpId="3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2" name="Group 332"/>
          <p:cNvGrpSpPr/>
          <p:nvPr/>
        </p:nvGrpSpPr>
        <p:grpSpPr>
          <a:xfrm>
            <a:off x="563560" y="1211261"/>
            <a:ext cx="11679242" cy="7254880"/>
            <a:chOff x="-1" y="0"/>
            <a:chExt cx="11679240" cy="7254879"/>
          </a:xfrm>
        </p:grpSpPr>
        <p:pic>
          <p:nvPicPr>
            <p:cNvPr id="327" name="image41.jpeg" descr="atm 040"/>
            <p:cNvPicPr/>
            <p:nvPr/>
          </p:nvPicPr>
          <p:blipFill>
            <a:blip r:embed="rId2">
              <a:extLst/>
            </a:blip>
            <a:srcRect t="8333" r="5556" b="5546"/>
            <a:stretch>
              <a:fillRect/>
            </a:stretch>
          </p:blipFill>
          <p:spPr>
            <a:xfrm>
              <a:off x="355599" y="4016376"/>
              <a:ext cx="2924177" cy="316230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28" name="image42.jpeg" descr="atm 021"/>
            <p:cNvPicPr/>
            <p:nvPr/>
          </p:nvPicPr>
          <p:blipFill>
            <a:blip r:embed="rId3">
              <a:extLst/>
            </a:blip>
            <a:srcRect l="9914" t="9090"/>
            <a:stretch>
              <a:fillRect/>
            </a:stretch>
          </p:blipFill>
          <p:spPr>
            <a:xfrm>
              <a:off x="-2" y="-1"/>
              <a:ext cx="3832228" cy="31972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29" name="image43.jpeg" descr="atm 060"/>
            <p:cNvPicPr/>
            <p:nvPr/>
          </p:nvPicPr>
          <p:blipFill>
            <a:blip r:embed="rId4">
              <a:extLst/>
            </a:blip>
            <a:srcRect l="11316" t="8600"/>
            <a:stretch>
              <a:fillRect/>
            </a:stretch>
          </p:blipFill>
          <p:spPr>
            <a:xfrm>
              <a:off x="4146550" y="4694238"/>
              <a:ext cx="3584577" cy="23590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30" name="image44.jpeg" descr="atm 2 007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8910637" y="30161"/>
              <a:ext cx="2768603" cy="373697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31" name="image45.jpeg" descr="atm 051"/>
            <p:cNvPicPr/>
            <p:nvPr/>
          </p:nvPicPr>
          <p:blipFill>
            <a:blip r:embed="rId6">
              <a:extLst/>
            </a:blip>
            <a:srcRect l="15717" t="6194" b="103"/>
            <a:stretch>
              <a:fillRect/>
            </a:stretch>
          </p:blipFill>
          <p:spPr>
            <a:xfrm>
              <a:off x="8939213" y="4494212"/>
              <a:ext cx="2711453" cy="276066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</p:grpSp>
      <p:sp>
        <p:nvSpPr>
          <p:cNvPr id="333" name="Shape 333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34" name="Shape 334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338" name="Group 338"/>
          <p:cNvGrpSpPr/>
          <p:nvPr/>
        </p:nvGrpSpPr>
        <p:grpSpPr>
          <a:xfrm>
            <a:off x="1317624" y="2019299"/>
            <a:ext cx="538166" cy="627036"/>
            <a:chOff x="0" y="0"/>
            <a:chExt cx="538165" cy="627034"/>
          </a:xfrm>
        </p:grpSpPr>
        <p:sp>
          <p:nvSpPr>
            <p:cNvPr id="335" name="Shape 335"/>
            <p:cNvSpPr/>
            <p:nvPr/>
          </p:nvSpPr>
          <p:spPr>
            <a:xfrm>
              <a:off x="-1" y="-1"/>
              <a:ext cx="538166" cy="627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1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1"/>
                  </a:cubicBez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1"/>
                  </a:cubicBezTo>
                  <a:close/>
                </a:path>
              </a:pathLst>
            </a:custGeom>
            <a:solidFill>
              <a:srgbClr val="99FF3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36" name="Shape 336"/>
            <p:cNvSpPr/>
            <p:nvPr/>
          </p:nvSpPr>
          <p:spPr>
            <a:xfrm>
              <a:off x="154846" y="187103"/>
              <a:ext cx="228461" cy="6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1186" y="0"/>
                    <a:pt x="2649" y="0"/>
                  </a:cubicBezTo>
                  <a:cubicBezTo>
                    <a:pt x="4113" y="0"/>
                    <a:pt x="5299" y="4835"/>
                    <a:pt x="5299" y="10800"/>
                  </a:cubicBezTo>
                  <a:cubicBezTo>
                    <a:pt x="5299" y="16764"/>
                    <a:pt x="4113" y="21600"/>
                    <a:pt x="2649" y="21600"/>
                  </a:cubicBezTo>
                  <a:cubicBezTo>
                    <a:pt x="1186" y="21600"/>
                    <a:pt x="0" y="16764"/>
                    <a:pt x="0" y="10800"/>
                  </a:cubicBezTo>
                  <a:moveTo>
                    <a:pt x="16301" y="10800"/>
                  </a:moveTo>
                  <a:cubicBezTo>
                    <a:pt x="16301" y="4835"/>
                    <a:pt x="17487" y="0"/>
                    <a:pt x="18951" y="0"/>
                  </a:cubicBezTo>
                  <a:cubicBezTo>
                    <a:pt x="20414" y="0"/>
                    <a:pt x="21600" y="4835"/>
                    <a:pt x="21600" y="10800"/>
                  </a:cubicBezTo>
                  <a:cubicBezTo>
                    <a:pt x="21600" y="16764"/>
                    <a:pt x="20414" y="21600"/>
                    <a:pt x="18951" y="21600"/>
                  </a:cubicBezTo>
                  <a:cubicBezTo>
                    <a:pt x="17487" y="21600"/>
                    <a:pt x="16301" y="16764"/>
                    <a:pt x="16301" y="10800"/>
                  </a:cubicBezTo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37" name="Shape 337"/>
            <p:cNvSpPr/>
            <p:nvPr/>
          </p:nvSpPr>
          <p:spPr>
            <a:xfrm>
              <a:off x="-1" y="-1"/>
              <a:ext cx="538166" cy="627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15" y="7570"/>
                  </a:moveTo>
                  <a:cubicBezTo>
                    <a:pt x="6215" y="6948"/>
                    <a:pt x="6718" y="6445"/>
                    <a:pt x="7339" y="6445"/>
                  </a:cubicBezTo>
                  <a:cubicBezTo>
                    <a:pt x="7961" y="6445"/>
                    <a:pt x="8464" y="6948"/>
                    <a:pt x="8464" y="7570"/>
                  </a:cubicBezTo>
                  <a:cubicBezTo>
                    <a:pt x="8464" y="8191"/>
                    <a:pt x="7961" y="8695"/>
                    <a:pt x="7339" y="8695"/>
                  </a:cubicBezTo>
                  <a:cubicBezTo>
                    <a:pt x="6718" y="8695"/>
                    <a:pt x="6215" y="8191"/>
                    <a:pt x="6215" y="7570"/>
                  </a:cubicBezTo>
                  <a:moveTo>
                    <a:pt x="13135" y="7570"/>
                  </a:moveTo>
                  <a:cubicBezTo>
                    <a:pt x="13135" y="6948"/>
                    <a:pt x="13638" y="6445"/>
                    <a:pt x="14259" y="6445"/>
                  </a:cubicBezTo>
                  <a:cubicBezTo>
                    <a:pt x="14881" y="6445"/>
                    <a:pt x="15384" y="6948"/>
                    <a:pt x="15384" y="7570"/>
                  </a:cubicBezTo>
                  <a:cubicBezTo>
                    <a:pt x="15384" y="8191"/>
                    <a:pt x="14881" y="8695"/>
                    <a:pt x="14259" y="8695"/>
                  </a:cubicBezTo>
                  <a:cubicBezTo>
                    <a:pt x="13638" y="8695"/>
                    <a:pt x="13135" y="8191"/>
                    <a:pt x="13135" y="7570"/>
                  </a:cubicBezTo>
                  <a:moveTo>
                    <a:pt x="4946" y="17521"/>
                  </a:moveTo>
                  <a:cubicBezTo>
                    <a:pt x="8848" y="14840"/>
                    <a:pt x="12746" y="14840"/>
                    <a:pt x="16640" y="17521"/>
                  </a:cubicBezTo>
                  <a:moveTo>
                    <a:pt x="0" y="10801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600" y="4835"/>
                    <a:pt x="21600" y="10801"/>
                  </a:cubicBez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5" y="21600"/>
                    <a:pt x="0" y="16765"/>
                    <a:pt x="0" y="10801"/>
                  </a:cubicBezTo>
                  <a:close/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  <p:sp>
        <p:nvSpPr>
          <p:cNvPr id="339" name="Shape 339"/>
          <p:cNvSpPr/>
          <p:nvPr/>
        </p:nvSpPr>
        <p:spPr>
          <a:xfrm>
            <a:off x="4064000" y="2855913"/>
            <a:ext cx="5813425" cy="708027"/>
          </a:xfrm>
          <a:prstGeom prst="rightArrow">
            <a:avLst>
              <a:gd name="adj1" fmla="val 51537"/>
              <a:gd name="adj2" fmla="val 52876"/>
            </a:avLst>
          </a:prstGeom>
          <a:solidFill>
            <a:srgbClr val="4F81BD"/>
          </a:solidFill>
          <a:ln>
            <a:solidFill/>
            <a:miter lim="0"/>
          </a:ln>
        </p:spPr>
        <p:txBody>
          <a:bodyPr lIns="0" tIns="0" rIns="0" bIns="0" anchor="ctr"/>
          <a:lstStyle/>
          <a:p>
            <a:pPr lvl="0"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1" animBg="1" advAuto="0"/>
      <p:bldP spid="338" grpId="3" animBg="1" advAuto="0"/>
      <p:bldP spid="339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42" name="Shape 34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343" name="image46.jpeg" descr="IMG_0003 (2)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8962" y="1282700"/>
            <a:ext cx="5389565" cy="7186615"/>
          </a:xfrm>
          <a:prstGeom prst="rect">
            <a:avLst/>
          </a:prstGeom>
          <a:ln w="12700">
            <a:miter lim="400000"/>
          </a:ln>
          <a:effectLst>
            <a:outerShdw blurRad="254000" rotWithShape="0">
              <a:srgbClr val="000000">
                <a:alpha val="42999"/>
              </a:srgbClr>
            </a:outerShdw>
          </a:effectLst>
        </p:spPr>
      </p:pic>
      <p:grpSp>
        <p:nvGrpSpPr>
          <p:cNvPr id="346" name="Group 346"/>
          <p:cNvGrpSpPr/>
          <p:nvPr/>
        </p:nvGrpSpPr>
        <p:grpSpPr>
          <a:xfrm>
            <a:off x="7423149" y="1303338"/>
            <a:ext cx="4491040" cy="7199313"/>
            <a:chOff x="0" y="0"/>
            <a:chExt cx="4491039" cy="7199312"/>
          </a:xfrm>
        </p:grpSpPr>
        <p:pic>
          <p:nvPicPr>
            <p:cNvPr id="344" name="image47.jpeg" descr="IMG_0002 (5)"/>
            <p:cNvPicPr/>
            <p:nvPr/>
          </p:nvPicPr>
          <p:blipFill>
            <a:blip r:embed="rId3">
              <a:extLst/>
            </a:blip>
            <a:srcRect l="9238" b="4835"/>
            <a:stretch>
              <a:fillRect/>
            </a:stretch>
          </p:blipFill>
          <p:spPr>
            <a:xfrm>
              <a:off x="1587" y="0"/>
              <a:ext cx="4487864" cy="352742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  <p:pic>
          <p:nvPicPr>
            <p:cNvPr id="345" name="image48.jpeg" descr="IMG_0003 (6)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3922711"/>
              <a:ext cx="4491040" cy="3276602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54000" rotWithShape="0">
                <a:srgbClr val="000000">
                  <a:alpha val="42999"/>
                </a:srgbClr>
              </a:outerShdw>
            </a:effectLst>
          </p:spPr>
        </p:pic>
      </p:grpSp>
      <p:sp>
        <p:nvSpPr>
          <p:cNvPr id="347" name="Shape 347"/>
          <p:cNvSpPr/>
          <p:nvPr/>
        </p:nvSpPr>
        <p:spPr>
          <a:xfrm>
            <a:off x="5211762" y="3959225"/>
            <a:ext cx="2578102" cy="1833565"/>
          </a:xfrm>
          <a:prstGeom prst="rightArrow">
            <a:avLst>
              <a:gd name="adj1" fmla="val 50000"/>
              <a:gd name="adj2" fmla="val 23395"/>
            </a:avLst>
          </a:prstGeom>
          <a:solidFill>
            <a:srgbClr val="66FF33"/>
          </a:solidFill>
          <a:ln>
            <a:solidFill/>
            <a:miter lim="0"/>
          </a:ln>
        </p:spPr>
        <p:txBody>
          <a:bodyPr lIns="0" tIns="0" rIns="0" bIns="0" anchor="ctr"/>
          <a:lstStyle/>
          <a:p>
            <a:pPr lvl="0"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1" animBg="1" advAuto="0"/>
      <p:bldP spid="346" grpId="2" animBg="1" advAuto="0"/>
      <p:bldP spid="347" grpId="3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50" name="Shape 350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51" name="Shape 351"/>
          <p:cNvSpPr/>
          <p:nvPr/>
        </p:nvSpPr>
        <p:spPr>
          <a:xfrm>
            <a:off x="125411" y="4287837"/>
            <a:ext cx="1275239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000000"/>
                </a:solidFill>
                <a:latin typeface="Baskerville SemiBold"/>
                <a:ea typeface="Baskerville SemiBold"/>
                <a:cs typeface="Baskerville SemiBold"/>
                <a:sym typeface="Baskerville SemiBold"/>
              </a:defRPr>
            </a:lvl1pPr>
          </a:lstStyle>
          <a:p>
            <a:pPr lvl="0">
              <a:defRPr sz="1800"/>
            </a:pPr>
            <a:r>
              <a:rPr sz="3600"/>
              <a:t>TREATING THE NEUROPHYSIOLOGICAL INTEGRATION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54" name="Shape 354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355" name="image49.jpeg" descr="image47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65896" y="1780456"/>
            <a:ext cx="9332988" cy="6999404"/>
          </a:xfrm>
          <a:prstGeom prst="rect">
            <a:avLst/>
          </a:prstGeom>
          <a:ln w="76200" cap="sq">
            <a:solidFill>
              <a:srgbClr val="EAEAEA"/>
            </a:solidFill>
            <a:rou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" grpId="1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58" name="Shape 358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359" name="image50.jpeg" descr="image48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9910" y="1636440"/>
            <a:ext cx="9477576" cy="7109908"/>
          </a:xfrm>
          <a:prstGeom prst="rect">
            <a:avLst/>
          </a:prstGeom>
          <a:ln w="76200" cap="sq">
            <a:solidFill>
              <a:srgbClr val="EAEAEA"/>
            </a:solidFill>
            <a:rou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" grpId="1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62" name="Shape 36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365" name="Group 365"/>
          <p:cNvGrpSpPr/>
          <p:nvPr/>
        </p:nvGrpSpPr>
        <p:grpSpPr>
          <a:xfrm>
            <a:off x="1602864" y="2468563"/>
            <a:ext cx="9999159" cy="5205035"/>
            <a:chOff x="0" y="0"/>
            <a:chExt cx="9999157" cy="5205034"/>
          </a:xfrm>
        </p:grpSpPr>
        <p:sp>
          <p:nvSpPr>
            <p:cNvPr id="363" name="Shape 363"/>
            <p:cNvSpPr/>
            <p:nvPr/>
          </p:nvSpPr>
          <p:spPr>
            <a:xfrm>
              <a:off x="762607" y="0"/>
              <a:ext cx="8523756" cy="4462172"/>
            </a:xfrm>
            <a:prstGeom prst="triangle">
              <a:avLst/>
            </a:prstGeom>
            <a:noFill/>
            <a:ln w="76200" cap="flat">
              <a:solidFill>
                <a:srgbClr val="7030A0"/>
              </a:solidFill>
              <a:prstDash val="solid"/>
              <a:miter lim="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defTabSz="9144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/>
            </a:p>
          </p:txBody>
        </p:sp>
        <p:sp>
          <p:nvSpPr>
            <p:cNvPr id="364" name="Shape 364"/>
            <p:cNvSpPr/>
            <p:nvPr/>
          </p:nvSpPr>
          <p:spPr>
            <a:xfrm>
              <a:off x="-1" y="248405"/>
              <a:ext cx="9999159" cy="495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8" y="2881"/>
                  </a:moveTo>
                  <a:cubicBezTo>
                    <a:pt x="20640" y="6724"/>
                    <a:pt x="20640" y="12953"/>
                    <a:pt x="16798" y="16796"/>
                  </a:cubicBezTo>
                  <a:cubicBezTo>
                    <a:pt x="12955" y="20639"/>
                    <a:pt x="6725" y="20639"/>
                    <a:pt x="2882" y="16796"/>
                  </a:cubicBezTo>
                  <a:cubicBezTo>
                    <a:pt x="-960" y="12953"/>
                    <a:pt x="-960" y="6724"/>
                    <a:pt x="2882" y="2881"/>
                  </a:cubicBezTo>
                  <a:cubicBezTo>
                    <a:pt x="6725" y="-961"/>
                    <a:pt x="12955" y="-961"/>
                    <a:pt x="16798" y="2881"/>
                  </a:cubicBezTo>
                </a:path>
              </a:pathLst>
            </a:custGeom>
            <a:noFill/>
            <a:ln w="38100" cap="flat">
              <a:solidFill>
                <a:srgbClr val="7030A0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  <p:grpSp>
        <p:nvGrpSpPr>
          <p:cNvPr id="368" name="Group 368"/>
          <p:cNvGrpSpPr/>
          <p:nvPr/>
        </p:nvGrpSpPr>
        <p:grpSpPr>
          <a:xfrm>
            <a:off x="5351461" y="1335087"/>
            <a:ext cx="2617791" cy="727077"/>
            <a:chOff x="0" y="0"/>
            <a:chExt cx="2617790" cy="727076"/>
          </a:xfrm>
        </p:grpSpPr>
        <p:sp>
          <p:nvSpPr>
            <p:cNvPr id="366" name="Shape 366"/>
            <p:cNvSpPr/>
            <p:nvPr/>
          </p:nvSpPr>
          <p:spPr>
            <a:xfrm>
              <a:off x="-1" y="0"/>
              <a:ext cx="2617791" cy="727077"/>
            </a:xfrm>
            <a:prstGeom prst="rect">
              <a:avLst/>
            </a:prstGeom>
            <a:solidFill>
              <a:srgbClr val="FF0000"/>
            </a:solidFill>
            <a:ln w="76200" cap="flat">
              <a:solidFill>
                <a:srgbClr val="FF0000"/>
              </a:solidFill>
              <a:prstDash val="solid"/>
              <a:miter lim="0"/>
            </a:ln>
            <a:effectLst>
              <a:outerShdw blurRad="50800" dist="279401" dir="8100000" rotWithShape="0">
                <a:srgbClr val="7030A0">
                  <a:alpha val="39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67" name="Shape 367"/>
            <p:cNvSpPr/>
            <p:nvPr/>
          </p:nvSpPr>
          <p:spPr>
            <a:xfrm>
              <a:off x="-1" y="0"/>
              <a:ext cx="2617791" cy="4370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914400">
                <a:defRPr sz="2400">
                  <a:solidFill>
                    <a:srgbClr val="000000"/>
                  </a:solidFill>
                  <a:effectLst>
                    <a:outerShdw blurRad="38100" dist="38100" dir="2700000" rotWithShape="0">
                      <a:srgbClr val="FFFFFF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2400">
                  <a:effectLst>
                    <a:outerShdw blurRad="38100" dist="38100" dir="2700000" rotWithShape="0">
                      <a:srgbClr val="FFFFFF"/>
                    </a:outerShdw>
                  </a:effectLst>
                </a:rPr>
                <a:t>MIND</a:t>
              </a:r>
            </a:p>
          </p:txBody>
        </p:sp>
      </p:grpSp>
      <p:grpSp>
        <p:nvGrpSpPr>
          <p:cNvPr id="371" name="Group 371"/>
          <p:cNvGrpSpPr/>
          <p:nvPr/>
        </p:nvGrpSpPr>
        <p:grpSpPr>
          <a:xfrm>
            <a:off x="379410" y="7570787"/>
            <a:ext cx="3984629" cy="633386"/>
            <a:chOff x="-1" y="-1"/>
            <a:chExt cx="3984628" cy="633385"/>
          </a:xfrm>
        </p:grpSpPr>
        <p:sp>
          <p:nvSpPr>
            <p:cNvPr id="369" name="Shape 369"/>
            <p:cNvSpPr/>
            <p:nvPr/>
          </p:nvSpPr>
          <p:spPr>
            <a:xfrm>
              <a:off x="-2" y="-2"/>
              <a:ext cx="3984445" cy="633387"/>
            </a:xfrm>
            <a:prstGeom prst="rect">
              <a:avLst/>
            </a:prstGeom>
            <a:solidFill>
              <a:srgbClr val="FF0000"/>
            </a:solidFill>
            <a:ln w="9525" cap="flat">
              <a:solidFill>
                <a:srgbClr val="FF0000"/>
              </a:solidFill>
              <a:prstDash val="solid"/>
              <a:miter lim="0"/>
            </a:ln>
            <a:effectLst>
              <a:outerShdw blurRad="50800" dist="279401" dir="8100000" rotWithShape="0">
                <a:srgbClr val="7030A0">
                  <a:alpha val="39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70" name="Shape 370"/>
            <p:cNvSpPr/>
            <p:nvPr/>
          </p:nvSpPr>
          <p:spPr>
            <a:xfrm>
              <a:off x="0" y="-2"/>
              <a:ext cx="3984627" cy="4370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914400">
                <a:defRPr sz="2400">
                  <a:solidFill>
                    <a:srgbClr val="000000"/>
                  </a:solidFill>
                  <a:effectLst>
                    <a:outerShdw blurRad="38100" dist="38100" dir="2700000" rotWithShape="0">
                      <a:srgbClr val="FFFFFF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2400">
                  <a:effectLst>
                    <a:outerShdw blurRad="38100" dist="38100" dir="2700000" rotWithShape="0">
                      <a:srgbClr val="FFFFFF"/>
                    </a:outerShdw>
                  </a:effectLst>
                </a:rPr>
                <a:t>STRUCTURE</a:t>
              </a:r>
            </a:p>
          </p:txBody>
        </p:sp>
      </p:grpSp>
      <p:grpSp>
        <p:nvGrpSpPr>
          <p:cNvPr id="374" name="Group 374"/>
          <p:cNvGrpSpPr/>
          <p:nvPr/>
        </p:nvGrpSpPr>
        <p:grpSpPr>
          <a:xfrm>
            <a:off x="9064624" y="7570787"/>
            <a:ext cx="3559176" cy="633386"/>
            <a:chOff x="0" y="-1"/>
            <a:chExt cx="3559175" cy="633385"/>
          </a:xfrm>
        </p:grpSpPr>
        <p:sp>
          <p:nvSpPr>
            <p:cNvPr id="372" name="Shape 372"/>
            <p:cNvSpPr/>
            <p:nvPr/>
          </p:nvSpPr>
          <p:spPr>
            <a:xfrm>
              <a:off x="-1" y="-2"/>
              <a:ext cx="3559012" cy="633387"/>
            </a:xfrm>
            <a:prstGeom prst="rect">
              <a:avLst/>
            </a:prstGeom>
            <a:solidFill>
              <a:srgbClr val="FF0000"/>
            </a:solidFill>
            <a:ln w="9525" cap="flat">
              <a:solidFill>
                <a:srgbClr val="FF0000"/>
              </a:solidFill>
              <a:prstDash val="solid"/>
              <a:miter lim="0"/>
            </a:ln>
            <a:effectLst>
              <a:outerShdw blurRad="50800" dist="279401" dir="8100000" rotWithShape="0">
                <a:srgbClr val="7030A0">
                  <a:alpha val="39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73" name="Shape 373"/>
            <p:cNvSpPr/>
            <p:nvPr/>
          </p:nvSpPr>
          <p:spPr>
            <a:xfrm>
              <a:off x="0" y="-2"/>
              <a:ext cx="3559175" cy="4370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914400">
                <a:defRPr sz="2400">
                  <a:solidFill>
                    <a:srgbClr val="000000"/>
                  </a:solidFill>
                  <a:effectLst>
                    <a:outerShdw blurRad="38100" dist="38100" dir="2700000" rotWithShape="0">
                      <a:srgbClr val="FFFFFF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effectLst/>
                </a:defRPr>
              </a:pPr>
              <a:r>
                <a:rPr sz="2400">
                  <a:effectLst>
                    <a:outerShdw blurRad="38100" dist="38100" dir="2700000" rotWithShape="0">
                      <a:srgbClr val="FFFFFF"/>
                    </a:outerShdw>
                  </a:effectLst>
                </a:rPr>
                <a:t>BIOCHEMISTRY</a:t>
              </a:r>
            </a:p>
          </p:txBody>
        </p:sp>
      </p:grpSp>
      <p:grpSp>
        <p:nvGrpSpPr>
          <p:cNvPr id="377" name="Group 377"/>
          <p:cNvGrpSpPr/>
          <p:nvPr/>
        </p:nvGrpSpPr>
        <p:grpSpPr>
          <a:xfrm>
            <a:off x="4162424" y="4138611"/>
            <a:ext cx="5008565" cy="1442975"/>
            <a:chOff x="0" y="-1"/>
            <a:chExt cx="5008564" cy="1442974"/>
          </a:xfrm>
        </p:grpSpPr>
        <p:sp>
          <p:nvSpPr>
            <p:cNvPr id="375" name="Shape 375"/>
            <p:cNvSpPr/>
            <p:nvPr/>
          </p:nvSpPr>
          <p:spPr>
            <a:xfrm>
              <a:off x="-1" y="-2"/>
              <a:ext cx="5008565" cy="1442976"/>
            </a:xfrm>
            <a:prstGeom prst="rect">
              <a:avLst/>
            </a:prstGeom>
            <a:solidFill>
              <a:srgbClr val="FF0000"/>
            </a:solidFill>
            <a:ln w="76200" cap="flat">
              <a:solidFill>
                <a:srgbClr val="FF0000"/>
              </a:solidFill>
              <a:prstDash val="solid"/>
              <a:miter lim="0"/>
            </a:ln>
            <a:effectLst>
              <a:outerShdw blurRad="50800" dist="279401" dir="8100000" rotWithShape="0">
                <a:srgbClr val="7030A0">
                  <a:alpha val="39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376" name="Shape 376"/>
            <p:cNvSpPr/>
            <p:nvPr/>
          </p:nvSpPr>
          <p:spPr>
            <a:xfrm>
              <a:off x="-1" y="-2"/>
              <a:ext cx="5008565" cy="9428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914400">
                <a:defRPr sz="6000">
                  <a:solidFill>
                    <a:srgbClr val="FFFF00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  <a:effectLst/>
                </a:defRPr>
              </a:pPr>
              <a:r>
                <a:rPr sz="6000">
                  <a:solidFill>
                    <a:srgbClr val="FFFF00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</a:rPr>
                <a:t>BODY</a:t>
              </a: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" grpId="2" animBg="1" advAuto="0"/>
      <p:bldP spid="371" grpId="4" animBg="1" advAuto="0"/>
      <p:bldP spid="374" grpId="3" animBg="1" advAuto="0"/>
      <p:bldP spid="377" grpId="1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80" name="Shape 380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81" name="Shape 381"/>
          <p:cNvSpPr/>
          <p:nvPr/>
        </p:nvSpPr>
        <p:spPr>
          <a:xfrm>
            <a:off x="810541" y="1543942"/>
            <a:ext cx="1166019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914400">
              <a:defRPr sz="2800" b="1">
                <a:solidFill>
                  <a:srgbClr val="3B1A64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3B1A64"/>
                </a:solidFill>
              </a:rPr>
              <a:t>CLINIC POSTUROMETRY AND POSTUROLOGY</a:t>
            </a:r>
          </a:p>
        </p:txBody>
      </p:sp>
      <p:grpSp>
        <p:nvGrpSpPr>
          <p:cNvPr id="384" name="Group 384"/>
          <p:cNvGrpSpPr/>
          <p:nvPr/>
        </p:nvGrpSpPr>
        <p:grpSpPr>
          <a:xfrm>
            <a:off x="2480468" y="2284510"/>
            <a:ext cx="8041904" cy="6286503"/>
            <a:chOff x="0" y="0"/>
            <a:chExt cx="8041902" cy="6286501"/>
          </a:xfrm>
        </p:grpSpPr>
        <p:sp>
          <p:nvSpPr>
            <p:cNvPr id="382" name="Shape 382"/>
            <p:cNvSpPr/>
            <p:nvPr/>
          </p:nvSpPr>
          <p:spPr>
            <a:xfrm>
              <a:off x="0" y="-1"/>
              <a:ext cx="8041904" cy="6286503"/>
            </a:xfrm>
            <a:prstGeom prst="rect">
              <a:avLst/>
            </a:prstGeom>
            <a:noFill/>
            <a:ln w="190500" cap="flat">
              <a:solidFill>
                <a:srgbClr val="FF0000"/>
              </a:solidFill>
              <a:prstDash val="solid"/>
              <a:miter lim="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383" name="image51.png" descr="image50.pd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34935" y="369887"/>
              <a:ext cx="7772402" cy="54832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52400" dist="12000" dir="900056" rotWithShape="0">
                <a:srgbClr val="000000">
                  <a:alpha val="29999"/>
                </a:srgbClr>
              </a:outerShdw>
            </a:effectLst>
          </p:spPr>
        </p:pic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87" name="Shape 38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88" name="Shape 388"/>
          <p:cNvSpPr/>
          <p:nvPr/>
        </p:nvSpPr>
        <p:spPr>
          <a:xfrm>
            <a:off x="652460" y="1505719"/>
            <a:ext cx="1160939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600" b="1">
                <a:solidFill>
                  <a:srgbClr val="424242"/>
                </a:solidFill>
              </a:rPr>
              <a:t>POSTUROLOGY CANNOT BE CONCENTRATED IN:</a:t>
            </a:r>
          </a:p>
        </p:txBody>
      </p:sp>
      <p:sp>
        <p:nvSpPr>
          <p:cNvPr id="389" name="Shape 389"/>
          <p:cNvSpPr/>
          <p:nvPr/>
        </p:nvSpPr>
        <p:spPr>
          <a:xfrm>
            <a:off x="455611" y="2598738"/>
            <a:ext cx="1242219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24242"/>
                </a:solidFill>
              </a:rPr>
              <a:t>AN APPLIANCE, AN INSOLE, A PAIR OF GLASSES, A PHYSIOTHERAPEUTIC TREATMENT OR A MEDICAL TREATMENT. </a:t>
            </a:r>
          </a:p>
        </p:txBody>
      </p:sp>
      <p:sp>
        <p:nvSpPr>
          <p:cNvPr id="390" name="Shape 390"/>
          <p:cNvSpPr/>
          <p:nvPr/>
        </p:nvSpPr>
        <p:spPr>
          <a:xfrm>
            <a:off x="500061" y="3440112"/>
            <a:ext cx="11914191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24242"/>
                </a:solidFill>
              </a:rPr>
              <a:t>ITS A DIAGNOSTIC PHILOSOPHY, BASED ON THREE FUNDAMENTAL PRINCIPLES OF MEDICINE:</a:t>
            </a:r>
          </a:p>
        </p:txBody>
      </p:sp>
      <p:sp>
        <p:nvSpPr>
          <p:cNvPr id="391" name="Shape 391"/>
          <p:cNvSpPr/>
          <p:nvPr/>
        </p:nvSpPr>
        <p:spPr>
          <a:xfrm>
            <a:off x="5027612" y="4759325"/>
            <a:ext cx="192087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24242"/>
                </a:solidFill>
              </a:rPr>
              <a:t>ANATOMY</a:t>
            </a:r>
          </a:p>
        </p:txBody>
      </p:sp>
      <p:sp>
        <p:nvSpPr>
          <p:cNvPr id="392" name="Shape 392"/>
          <p:cNvSpPr/>
          <p:nvPr/>
        </p:nvSpPr>
        <p:spPr>
          <a:xfrm>
            <a:off x="4713287" y="5375275"/>
            <a:ext cx="2549527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24242"/>
                </a:solidFill>
              </a:rPr>
              <a:t>PHYSIOLOGY </a:t>
            </a:r>
          </a:p>
        </p:txBody>
      </p:sp>
      <p:sp>
        <p:nvSpPr>
          <p:cNvPr id="393" name="Shape 393"/>
          <p:cNvSpPr/>
          <p:nvPr/>
        </p:nvSpPr>
        <p:spPr>
          <a:xfrm>
            <a:off x="4110037" y="6002336"/>
            <a:ext cx="3756027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424242"/>
                </a:solidFill>
              </a:rPr>
              <a:t>PHYSIOPATHOLOGY </a:t>
            </a:r>
          </a:p>
        </p:txBody>
      </p:sp>
      <p:sp>
        <p:nvSpPr>
          <p:cNvPr id="394" name="Shape 394"/>
          <p:cNvSpPr/>
          <p:nvPr/>
        </p:nvSpPr>
        <p:spPr>
          <a:xfrm>
            <a:off x="2867025" y="8156575"/>
            <a:ext cx="6416675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800" b="1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b="1">
                <a:solidFill>
                  <a:srgbClr val="424242"/>
                </a:solidFill>
              </a:rPr>
              <a:t>INDIVIDUAL HOLISTIC DIAGNOSIS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4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ntr" presetSubtype="0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" grpId="1" animBg="1" advAuto="0"/>
      <p:bldP spid="389" grpId="2" animBg="1" advAuto="0"/>
      <p:bldP spid="390" grpId="3" animBg="1" advAuto="0"/>
      <p:bldP spid="391" grpId="4" animBg="1" advAuto="0"/>
      <p:bldP spid="392" grpId="5" animBg="1" advAuto="0"/>
      <p:bldP spid="393" grpId="6" animBg="1" advAuto="0"/>
      <p:bldP spid="394" grpId="7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97" name="Shape 39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398" name="Shape 398"/>
          <p:cNvSpPr/>
          <p:nvPr/>
        </p:nvSpPr>
        <p:spPr>
          <a:xfrm>
            <a:off x="2035174" y="4484686"/>
            <a:ext cx="8932865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500" b="1">
                <a:solidFill>
                  <a:srgbClr val="00000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/>
            </a:pPr>
            <a:r>
              <a:rPr sz="4500" b="1"/>
              <a:t>THE BASIS OF POSTUROLOGY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" grpId="1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01" name="Shape 401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402" name="image52.jpeg" descr="image5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9017" y="3017838"/>
            <a:ext cx="10926765" cy="5872163"/>
          </a:xfrm>
          <a:prstGeom prst="rect">
            <a:avLst/>
          </a:prstGeom>
          <a:ln w="12700">
            <a:miter lim="400000"/>
          </a:ln>
          <a:effectLst>
            <a:outerShdw blurRad="152400" dist="12000" dir="900056" rotWithShape="0">
              <a:srgbClr val="000000">
                <a:alpha val="29999"/>
              </a:srgbClr>
            </a:outerShdw>
          </a:effectLst>
        </p:spPr>
      </p:pic>
      <p:sp>
        <p:nvSpPr>
          <p:cNvPr id="403" name="Shape 403"/>
          <p:cNvSpPr/>
          <p:nvPr/>
        </p:nvSpPr>
        <p:spPr>
          <a:xfrm>
            <a:off x="480018" y="1903015"/>
            <a:ext cx="1242219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24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72675A"/>
                </a:solidFill>
              </a:rPr>
              <a:t>WHEN HUMANS STOPPED WALKING ON FOUR PAWS, AND ADOPTED THE ERECT POSITION, THEIR SKELETAL-MUSCLE SYSTEM REQUIRED A NEW POSTURAL REGULATION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2" grpId="2" animBg="1" advAuto="0"/>
      <p:bldP spid="403" grpId="1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06" name="Shape 40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409" name="Group 409"/>
          <p:cNvGrpSpPr/>
          <p:nvPr/>
        </p:nvGrpSpPr>
        <p:grpSpPr>
          <a:xfrm>
            <a:off x="3895722" y="3906836"/>
            <a:ext cx="5541968" cy="1905003"/>
            <a:chOff x="0" y="0"/>
            <a:chExt cx="5541966" cy="1905001"/>
          </a:xfrm>
        </p:grpSpPr>
        <p:sp>
          <p:nvSpPr>
            <p:cNvPr id="407" name="Shape 407"/>
            <p:cNvSpPr/>
            <p:nvPr/>
          </p:nvSpPr>
          <p:spPr>
            <a:xfrm>
              <a:off x="-1" y="-1"/>
              <a:ext cx="5541710" cy="1905002"/>
            </a:xfrm>
            <a:prstGeom prst="rect">
              <a:avLst/>
            </a:prstGeom>
            <a:solidFill>
              <a:srgbClr val="95AB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08" name="Shape 408"/>
            <p:cNvSpPr/>
            <p:nvPr/>
          </p:nvSpPr>
          <p:spPr>
            <a:xfrm>
              <a:off x="-1" y="692149"/>
              <a:ext cx="5541967" cy="520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600">
                  <a:solidFill>
                    <a:srgbClr val="FFFFFF"/>
                  </a:solidFill>
                </a:rPr>
                <a:t>BODY</a:t>
              </a:r>
            </a:p>
          </p:txBody>
        </p:sp>
      </p:grpSp>
      <p:grpSp>
        <p:nvGrpSpPr>
          <p:cNvPr id="414" name="Group 414"/>
          <p:cNvGrpSpPr/>
          <p:nvPr/>
        </p:nvGrpSpPr>
        <p:grpSpPr>
          <a:xfrm>
            <a:off x="3730623" y="6034084"/>
            <a:ext cx="5541967" cy="2778084"/>
            <a:chOff x="-1" y="-1"/>
            <a:chExt cx="5541965" cy="2778082"/>
          </a:xfrm>
        </p:grpSpPr>
        <p:grpSp>
          <p:nvGrpSpPr>
            <p:cNvPr id="412" name="Group 412"/>
            <p:cNvGrpSpPr/>
            <p:nvPr/>
          </p:nvGrpSpPr>
          <p:grpSpPr>
            <a:xfrm>
              <a:off x="-2" y="1781009"/>
              <a:ext cx="5541967" cy="997073"/>
              <a:chOff x="0" y="0"/>
              <a:chExt cx="5541965" cy="997071"/>
            </a:xfrm>
          </p:grpSpPr>
          <p:sp>
            <p:nvSpPr>
              <p:cNvPr id="410" name="Shape 410"/>
              <p:cNvSpPr/>
              <p:nvPr/>
            </p:nvSpPr>
            <p:spPr>
              <a:xfrm>
                <a:off x="0" y="0"/>
                <a:ext cx="5541708" cy="997073"/>
              </a:xfrm>
              <a:prstGeom prst="rect">
                <a:avLst/>
              </a:prstGeom>
              <a:gradFill flip="none" rotWithShape="1">
                <a:gsLst>
                  <a:gs pos="0">
                    <a:srgbClr val="4F687D"/>
                  </a:gs>
                  <a:gs pos="100000">
                    <a:srgbClr val="435158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sp>
            <p:nvSpPr>
              <p:cNvPr id="411" name="Shape 411"/>
              <p:cNvSpPr/>
              <p:nvPr/>
            </p:nvSpPr>
            <p:spPr>
              <a:xfrm>
                <a:off x="-1" y="187408"/>
                <a:ext cx="5541967" cy="6223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600">
                    <a:solidFill>
                      <a:srgbClr val="FFFFFF"/>
                    </a:solidFill>
                  </a:rPr>
                  <a:t>GRAVITY</a:t>
                </a:r>
              </a:p>
            </p:txBody>
          </p:sp>
        </p:grpSp>
        <p:sp>
          <p:nvSpPr>
            <p:cNvPr id="413" name="Shape 413"/>
            <p:cNvSpPr/>
            <p:nvPr/>
          </p:nvSpPr>
          <p:spPr>
            <a:xfrm rot="16200000">
              <a:off x="2156191" y="428594"/>
              <a:ext cx="1559756" cy="702564"/>
            </a:xfrm>
            <a:prstGeom prst="rightArrow">
              <a:avLst>
                <a:gd name="adj1" fmla="val 22704"/>
                <a:gd name="adj2" fmla="val 93504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  <p:grpSp>
        <p:nvGrpSpPr>
          <p:cNvPr id="419" name="Group 419"/>
          <p:cNvGrpSpPr/>
          <p:nvPr/>
        </p:nvGrpSpPr>
        <p:grpSpPr>
          <a:xfrm>
            <a:off x="3895723" y="995361"/>
            <a:ext cx="5541967" cy="2735268"/>
            <a:chOff x="-1" y="-1"/>
            <a:chExt cx="5541965" cy="2735266"/>
          </a:xfrm>
        </p:grpSpPr>
        <p:grpSp>
          <p:nvGrpSpPr>
            <p:cNvPr id="417" name="Group 417"/>
            <p:cNvGrpSpPr/>
            <p:nvPr/>
          </p:nvGrpSpPr>
          <p:grpSpPr>
            <a:xfrm>
              <a:off x="-2" y="-2"/>
              <a:ext cx="5541967" cy="997558"/>
              <a:chOff x="0" y="-1"/>
              <a:chExt cx="5541965" cy="997557"/>
            </a:xfrm>
          </p:grpSpPr>
          <p:sp>
            <p:nvSpPr>
              <p:cNvPr id="415" name="Shape 415"/>
              <p:cNvSpPr/>
              <p:nvPr/>
            </p:nvSpPr>
            <p:spPr>
              <a:xfrm>
                <a:off x="0" y="-2"/>
                <a:ext cx="5541708" cy="997559"/>
              </a:xfrm>
              <a:prstGeom prst="rect">
                <a:avLst/>
              </a:prstGeom>
              <a:gradFill flip="none" rotWithShape="1">
                <a:gsLst>
                  <a:gs pos="0">
                    <a:srgbClr val="4F687D"/>
                  </a:gs>
                  <a:gs pos="100000">
                    <a:srgbClr val="435158"/>
                  </a:gs>
                </a:gsLst>
                <a:lin ang="54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sp>
            <p:nvSpPr>
              <p:cNvPr id="416" name="Shape 416"/>
              <p:cNvSpPr/>
              <p:nvPr/>
            </p:nvSpPr>
            <p:spPr>
              <a:xfrm>
                <a:off x="-1" y="232099"/>
                <a:ext cx="5541967" cy="533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algn="ctr">
                  <a:defRPr sz="3000">
                    <a:solidFill>
                      <a:srgbClr val="FFFFFF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3000">
                    <a:solidFill>
                      <a:srgbClr val="FFFFFF"/>
                    </a:solidFill>
                  </a:rPr>
                  <a:t>ATMOSPHERIC PRESSURE</a:t>
                </a:r>
              </a:p>
            </p:txBody>
          </p:sp>
        </p:grpSp>
        <p:sp>
          <p:nvSpPr>
            <p:cNvPr id="418" name="Shape 418"/>
            <p:cNvSpPr/>
            <p:nvPr/>
          </p:nvSpPr>
          <p:spPr>
            <a:xfrm rot="5400000">
              <a:off x="1990725" y="1603728"/>
              <a:ext cx="1560511" cy="702564"/>
            </a:xfrm>
            <a:prstGeom prst="rightArrow">
              <a:avLst>
                <a:gd name="adj1" fmla="val 22704"/>
                <a:gd name="adj2" fmla="val 93504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" grpId="3" animBg="1" advAuto="0"/>
      <p:bldP spid="414" grpId="2" animBg="1" advAuto="0"/>
      <p:bldP spid="419" grpId="1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22" name="Shape 42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423" name="image53.jpeg" descr="image53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62512" y="390525"/>
            <a:ext cx="3278188" cy="5859463"/>
          </a:xfrm>
          <a:prstGeom prst="rect">
            <a:avLst/>
          </a:prstGeom>
          <a:ln w="12700">
            <a:solidFill/>
            <a:miter lim="0"/>
          </a:ln>
        </p:spPr>
      </p:pic>
      <p:sp>
        <p:nvSpPr>
          <p:cNvPr id="424" name="Shape 424"/>
          <p:cNvSpPr/>
          <p:nvPr/>
        </p:nvSpPr>
        <p:spPr>
          <a:xfrm>
            <a:off x="568324" y="6333330"/>
            <a:ext cx="1186656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These natural forces compress our body and try to crush it.</a:t>
            </a:r>
          </a:p>
        </p:txBody>
      </p:sp>
      <p:sp>
        <p:nvSpPr>
          <p:cNvPr id="425" name="Shape 425"/>
          <p:cNvSpPr/>
          <p:nvPr/>
        </p:nvSpPr>
        <p:spPr>
          <a:xfrm>
            <a:off x="1743074" y="7596981"/>
            <a:ext cx="951706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This deforms the entire physiological static posture</a:t>
            </a:r>
            <a:endParaRPr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It's not about  the structures not working properly.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" grpId="1" animBg="1" advAuto="0"/>
      <p:bldP spid="424" grpId="2" animBg="1" advAuto="0"/>
      <p:bldP spid="425" grpId="3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28" name="Shape 428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29" name="Shape 429"/>
          <p:cNvSpPr/>
          <p:nvPr/>
        </p:nvSpPr>
        <p:spPr>
          <a:xfrm>
            <a:off x="568324" y="2011908"/>
            <a:ext cx="1186656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A neurologically complex, yet functionally simple, system was developed to counteract this natural daily phenomenon:</a:t>
            </a:r>
          </a:p>
        </p:txBody>
      </p:sp>
      <p:sp>
        <p:nvSpPr>
          <p:cNvPr id="430" name="Shape 430"/>
          <p:cNvSpPr/>
          <p:nvPr/>
        </p:nvSpPr>
        <p:spPr>
          <a:xfrm>
            <a:off x="568324" y="3963987"/>
            <a:ext cx="1186656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2600"/>
                </a:solidFill>
                <a:latin typeface="Baskerville"/>
                <a:ea typeface="Baskerville"/>
                <a:cs typeface="Baskerville"/>
                <a:sym typeface="Baskerville"/>
              </a:rPr>
              <a:t>THE TONIC POSTURAL SYSTEM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(T.P.S.)</a:t>
            </a:r>
          </a:p>
        </p:txBody>
      </p:sp>
      <p:sp>
        <p:nvSpPr>
          <p:cNvPr id="431" name="Shape 431"/>
          <p:cNvSpPr/>
          <p:nvPr/>
        </p:nvSpPr>
        <p:spPr>
          <a:xfrm>
            <a:off x="768349" y="6991350"/>
            <a:ext cx="11466515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A system in charge of creating the basic muscle tone, necessary to counteract these natural forces, allowing the body to function in harmony.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9" grpId="1" animBg="1" advAuto="0"/>
      <p:bldP spid="430" grpId="2" animBg="1" advAuto="0"/>
      <p:bldP spid="431" grpId="3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Shape 433"/>
          <p:cNvSpPr/>
          <p:nvPr/>
        </p:nvSpPr>
        <p:spPr>
          <a:xfrm>
            <a:off x="487680" y="2032908"/>
            <a:ext cx="12151361" cy="7070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 w="12700">
            <a:solidFill>
              <a:srgbClr val="FF0000"/>
            </a:solidFill>
            <a:miter/>
          </a:ln>
          <a:effectLst>
            <a:outerShdw blurRad="50800" dist="38100" dir="5400000" rotWithShape="0">
              <a:srgbClr val="000000">
                <a:alpha val="39999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34" name="Shape 434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35" name="Shape 435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438" name="Group 438"/>
          <p:cNvGrpSpPr/>
          <p:nvPr/>
        </p:nvGrpSpPr>
        <p:grpSpPr>
          <a:xfrm>
            <a:off x="3895722" y="995361"/>
            <a:ext cx="5541968" cy="996907"/>
            <a:chOff x="0" y="-1"/>
            <a:chExt cx="5541966" cy="996906"/>
          </a:xfrm>
        </p:grpSpPr>
        <p:sp>
          <p:nvSpPr>
            <p:cNvPr id="436" name="Shape 436"/>
            <p:cNvSpPr/>
            <p:nvPr/>
          </p:nvSpPr>
          <p:spPr>
            <a:xfrm>
              <a:off x="-1" y="-2"/>
              <a:ext cx="5541710" cy="996908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37" name="Shape 437"/>
            <p:cNvSpPr/>
            <p:nvPr/>
          </p:nvSpPr>
          <p:spPr>
            <a:xfrm>
              <a:off x="-1" y="231774"/>
              <a:ext cx="5541967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000">
                  <a:solidFill>
                    <a:srgbClr val="FFFFFF"/>
                  </a:solidFill>
                </a:rPr>
                <a:t>T.P.S. BASIC DIAGRAM</a:t>
              </a:r>
            </a:p>
          </p:txBody>
        </p:sp>
      </p:grpSp>
      <p:grpSp>
        <p:nvGrpSpPr>
          <p:cNvPr id="441" name="Group 441"/>
          <p:cNvGrpSpPr/>
          <p:nvPr/>
        </p:nvGrpSpPr>
        <p:grpSpPr>
          <a:xfrm>
            <a:off x="4976811" y="3014662"/>
            <a:ext cx="3284540" cy="1268356"/>
            <a:chOff x="0" y="-1"/>
            <a:chExt cx="3284539" cy="1268355"/>
          </a:xfrm>
        </p:grpSpPr>
        <p:sp>
          <p:nvSpPr>
            <p:cNvPr id="439" name="Shape 439"/>
            <p:cNvSpPr/>
            <p:nvPr/>
          </p:nvSpPr>
          <p:spPr>
            <a:xfrm>
              <a:off x="-1" y="-1"/>
              <a:ext cx="3284388" cy="1268356"/>
            </a:xfrm>
            <a:prstGeom prst="rect">
              <a:avLst/>
            </a:prstGeom>
            <a:gradFill flip="none" rotWithShape="1">
              <a:gsLst>
                <a:gs pos="0">
                  <a:srgbClr val="34B3D5"/>
                </a:gs>
                <a:gs pos="20001">
                  <a:srgbClr val="37B1D1"/>
                </a:gs>
                <a:gs pos="100000">
                  <a:srgbClr val="2A869F"/>
                </a:gs>
              </a:gsLst>
              <a:lin ang="5400000" scaled="0"/>
            </a:gra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40" name="Shape 440"/>
            <p:cNvSpPr/>
            <p:nvPr/>
          </p:nvSpPr>
          <p:spPr>
            <a:xfrm>
              <a:off x="-1" y="-1"/>
              <a:ext cx="3284540" cy="9677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914400">
                <a:defRPr sz="60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6000" b="1">
                  <a:solidFill>
                    <a:srgbClr val="FF0000"/>
                  </a:solidFill>
                </a:rPr>
                <a:t>SNC</a:t>
              </a:r>
            </a:p>
          </p:txBody>
        </p:sp>
      </p:grpSp>
      <p:grpSp>
        <p:nvGrpSpPr>
          <p:cNvPr id="444" name="Group 444"/>
          <p:cNvGrpSpPr/>
          <p:nvPr/>
        </p:nvGrpSpPr>
        <p:grpSpPr>
          <a:xfrm>
            <a:off x="1252536" y="6191247"/>
            <a:ext cx="3055942" cy="1631953"/>
            <a:chOff x="-1" y="0"/>
            <a:chExt cx="3055941" cy="1631951"/>
          </a:xfrm>
        </p:grpSpPr>
        <p:sp>
          <p:nvSpPr>
            <p:cNvPr id="442" name="Shape 442"/>
            <p:cNvSpPr/>
            <p:nvPr/>
          </p:nvSpPr>
          <p:spPr>
            <a:xfrm>
              <a:off x="-2" y="-1"/>
              <a:ext cx="3055801" cy="1631952"/>
            </a:xfrm>
            <a:prstGeom prst="rect">
              <a:avLst/>
            </a:prstGeom>
            <a:gradFill flip="none" rotWithShape="1">
              <a:gsLst>
                <a:gs pos="0">
                  <a:srgbClr val="34B3D5"/>
                </a:gs>
                <a:gs pos="20001">
                  <a:srgbClr val="37B1D1"/>
                </a:gs>
                <a:gs pos="100000">
                  <a:srgbClr val="2A869F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43" name="Shape 443"/>
            <p:cNvSpPr/>
            <p:nvPr/>
          </p:nvSpPr>
          <p:spPr>
            <a:xfrm>
              <a:off x="-1" y="0"/>
              <a:ext cx="3055942" cy="5613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914400">
                <a:defRPr sz="3200" b="1">
                  <a:solidFill>
                    <a:srgbClr val="F8F8F8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  <a:effectLst/>
                </a:defRPr>
              </a:pPr>
              <a:r>
                <a:rPr sz="3200" b="1">
                  <a:solidFill>
                    <a:srgbClr val="F8F8F8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</a:rPr>
                <a:t>RECEPTORS</a:t>
              </a:r>
            </a:p>
          </p:txBody>
        </p:sp>
      </p:grpSp>
      <p:grpSp>
        <p:nvGrpSpPr>
          <p:cNvPr id="447" name="Group 447"/>
          <p:cNvGrpSpPr/>
          <p:nvPr/>
        </p:nvGrpSpPr>
        <p:grpSpPr>
          <a:xfrm>
            <a:off x="8443912" y="6191247"/>
            <a:ext cx="3916365" cy="1631953"/>
            <a:chOff x="0" y="0"/>
            <a:chExt cx="3916364" cy="1631951"/>
          </a:xfrm>
        </p:grpSpPr>
        <p:sp>
          <p:nvSpPr>
            <p:cNvPr id="445" name="Shape 445"/>
            <p:cNvSpPr/>
            <p:nvPr/>
          </p:nvSpPr>
          <p:spPr>
            <a:xfrm>
              <a:off x="-1" y="-1"/>
              <a:ext cx="3916365" cy="1631952"/>
            </a:xfrm>
            <a:prstGeom prst="rect">
              <a:avLst/>
            </a:prstGeom>
            <a:gradFill flip="none" rotWithShape="1">
              <a:gsLst>
                <a:gs pos="0">
                  <a:srgbClr val="34B3D5"/>
                </a:gs>
                <a:gs pos="20001">
                  <a:srgbClr val="37B1D1"/>
                </a:gs>
                <a:gs pos="100000">
                  <a:srgbClr val="2A869F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blurRad="381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square" lIns="0" tIns="0" rIns="0" bIns="0" numCol="1" anchor="t">
              <a:noAutofit/>
            </a:bodyPr>
            <a:lstStyle/>
            <a:p>
              <a:pPr lvl="0" algn="ctr" defTabSz="91440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46" name="Shape 446"/>
            <p:cNvSpPr/>
            <p:nvPr/>
          </p:nvSpPr>
          <p:spPr>
            <a:xfrm>
              <a:off x="-1" y="0"/>
              <a:ext cx="3916365" cy="13741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lvl="0" algn="ctr" defTabSz="914400">
                <a:defRPr sz="1800">
                  <a:solidFill>
                    <a:srgbClr val="000000"/>
                  </a:solidFill>
                </a:defRPr>
              </a:pPr>
              <a:r>
                <a:rPr sz="3200" b="1">
                  <a:solidFill>
                    <a:srgbClr val="F8F8F8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MUSCLE:</a:t>
              </a:r>
              <a:endPara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 algn="ctr" defTabSz="914400">
                <a:defRPr sz="180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F8F8F8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receptor and</a:t>
              </a:r>
              <a:endPara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endParaRPr>
            </a:p>
            <a:p>
              <a:pPr lvl="0" algn="ctr" defTabSz="914400">
                <a:defRPr sz="1800">
                  <a:solidFill>
                    <a:srgbClr val="000000"/>
                  </a:solidFill>
                </a:defRPr>
              </a:pPr>
              <a:r>
                <a:rPr sz="2800" b="1">
                  <a:solidFill>
                    <a:srgbClr val="F8F8F8"/>
                  </a:solidFill>
                  <a:effectLst>
                    <a:outerShdw blurRad="38100" dist="38100" dir="2700000" rotWithShape="0">
                      <a:srgbClr val="000000"/>
                    </a:outerShdw>
                  </a:effectLst>
                  <a:latin typeface="Calibri"/>
                  <a:ea typeface="Calibri"/>
                  <a:cs typeface="Calibri"/>
                  <a:sym typeface="Calibri"/>
                </a:rPr>
                <a:t>effector</a:t>
              </a:r>
            </a:p>
          </p:txBody>
        </p:sp>
      </p:grpSp>
      <p:sp>
        <p:nvSpPr>
          <p:cNvPr id="448" name="Shape 448"/>
          <p:cNvSpPr/>
          <p:nvPr/>
        </p:nvSpPr>
        <p:spPr>
          <a:xfrm rot="18816158">
            <a:off x="2041624" y="4582557"/>
            <a:ext cx="2880323" cy="648074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175">
            <a:solidFill>
              <a:srgbClr val="FF0000"/>
            </a:solidFill>
            <a:miter lim="0"/>
          </a:ln>
          <a:effectLst>
            <a:outerShdw blurRad="38100" dist="38100" dir="1800000" rotWithShape="0">
              <a:srgbClr val="000000">
                <a:alpha val="57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49" name="Shape 449"/>
          <p:cNvSpPr/>
          <p:nvPr/>
        </p:nvSpPr>
        <p:spPr>
          <a:xfrm rot="13397224">
            <a:off x="8420981" y="4553572"/>
            <a:ext cx="2880322" cy="648074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175">
            <a:solidFill>
              <a:srgbClr val="FF0000"/>
            </a:solidFill>
            <a:miter lim="0"/>
          </a:ln>
          <a:effectLst>
            <a:outerShdw blurRad="50800" dist="114300" rotWithShape="0">
              <a:srgbClr val="000000">
                <a:alpha val="71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50" name="Shape 450"/>
          <p:cNvSpPr/>
          <p:nvPr/>
        </p:nvSpPr>
        <p:spPr>
          <a:xfrm>
            <a:off x="5022241" y="6749008"/>
            <a:ext cx="2880322" cy="648074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3175">
            <a:solidFill>
              <a:srgbClr val="FF0000"/>
            </a:solidFill>
            <a:miter lim="0"/>
          </a:ln>
          <a:effectLst>
            <a:outerShdw blurRad="50800" dist="114300" dir="2700000" rotWithShape="0">
              <a:srgbClr val="000000">
                <a:alpha val="69000"/>
              </a:srgbClr>
            </a:outerShdw>
          </a:effectLst>
        </p:spPr>
        <p:txBody>
          <a:bodyPr lIns="0" tIns="0" rIns="0" bIns="0" anchor="ctr"/>
          <a:lstStyle/>
          <a:p>
            <a:pPr lvl="0"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" grpId="7" animBg="1" advAuto="0"/>
      <p:bldP spid="441" grpId="1" animBg="1" advAuto="0"/>
      <p:bldP spid="444" grpId="2" animBg="1" advAuto="0"/>
      <p:bldP spid="447" grpId="5" animBg="1" advAuto="0"/>
      <p:bldP spid="448" grpId="3" animBg="1" advAuto="0"/>
      <p:bldP spid="449" grpId="4" animBg="1" advAuto="0"/>
      <p:bldP spid="450" grpId="6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53" name="Shape 45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54" name="Shape 454"/>
          <p:cNvSpPr/>
          <p:nvPr/>
        </p:nvSpPr>
        <p:spPr>
          <a:xfrm>
            <a:off x="728736" y="1647825"/>
            <a:ext cx="1186656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2600"/>
                </a:solidFill>
                <a:latin typeface="Baskerville"/>
                <a:ea typeface="Baskerville"/>
                <a:cs typeface="Baskerville"/>
                <a:sym typeface="Baskerville"/>
              </a:rPr>
              <a:t>THE TONIC POSTURAL SYSTEM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(T.P.S.)</a:t>
            </a:r>
          </a:p>
        </p:txBody>
      </p:sp>
      <p:sp>
        <p:nvSpPr>
          <p:cNvPr id="455" name="Shape 455"/>
          <p:cNvSpPr/>
          <p:nvPr/>
        </p:nvSpPr>
        <p:spPr>
          <a:xfrm>
            <a:off x="946149" y="2894013"/>
            <a:ext cx="3135316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5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500" b="1">
                <a:solidFill>
                  <a:srgbClr val="72675A"/>
                </a:solidFill>
              </a:rPr>
              <a:t>RECEPTORS:</a:t>
            </a:r>
          </a:p>
        </p:txBody>
      </p:sp>
      <p:sp>
        <p:nvSpPr>
          <p:cNvPr id="456" name="Shape 456"/>
          <p:cNvSpPr/>
          <p:nvPr/>
        </p:nvSpPr>
        <p:spPr>
          <a:xfrm>
            <a:off x="733424" y="4522787"/>
            <a:ext cx="11866565" cy="217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- EYE</a:t>
            </a:r>
            <a:endParaRPr>
              <a:latin typeface="Baskerville"/>
              <a:ea typeface="Baskerville"/>
              <a:cs typeface="Baskerville"/>
              <a:sym typeface="Baskervil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- MOUTH (great disturber of the tonic postural system)</a:t>
            </a:r>
            <a:endParaRPr>
              <a:latin typeface="Baskerville"/>
              <a:ea typeface="Baskerville"/>
              <a:cs typeface="Baskerville"/>
              <a:sym typeface="Baskervil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- FOOT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" grpId="1" animBg="1" advAuto="0"/>
      <p:bldP spid="455" grpId="2" animBg="1" advAuto="0"/>
      <p:bldP spid="456" grpId="3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59" name="Shape 45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460" name="Shape 460"/>
          <p:cNvSpPr/>
          <p:nvPr/>
        </p:nvSpPr>
        <p:spPr>
          <a:xfrm>
            <a:off x="1404937" y="7281863"/>
            <a:ext cx="1019334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The system is in a closed cybernetic, self-powered loop.</a:t>
            </a:r>
          </a:p>
        </p:txBody>
      </p:sp>
      <p:sp>
        <p:nvSpPr>
          <p:cNvPr id="461" name="Shape 461"/>
          <p:cNvSpPr/>
          <p:nvPr/>
        </p:nvSpPr>
        <p:spPr>
          <a:xfrm>
            <a:off x="420686" y="7929563"/>
            <a:ext cx="1216184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It has superior centers, peripheral receptors and system buffers to balance the posture</a:t>
            </a:r>
          </a:p>
        </p:txBody>
      </p:sp>
      <p:grpSp>
        <p:nvGrpSpPr>
          <p:cNvPr id="479" name="Group 479"/>
          <p:cNvGrpSpPr/>
          <p:nvPr/>
        </p:nvGrpSpPr>
        <p:grpSpPr>
          <a:xfrm>
            <a:off x="3478063" y="1420414"/>
            <a:ext cx="6989915" cy="5451876"/>
            <a:chOff x="0" y="0"/>
            <a:chExt cx="6989913" cy="5451875"/>
          </a:xfrm>
        </p:grpSpPr>
        <p:pic>
          <p:nvPicPr>
            <p:cNvPr id="462" name="image54.jpeg" descr="image54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6989915" cy="545187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463" name="Shape 463"/>
            <p:cNvSpPr/>
            <p:nvPr/>
          </p:nvSpPr>
          <p:spPr>
            <a:xfrm>
              <a:off x="1186702" y="10185"/>
              <a:ext cx="2411571" cy="1775097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blurRad="50800" dist="38100" dir="5400000" rotWithShape="0">
                <a:srgbClr val="000000">
                  <a:alpha val="39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00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64" name="Shape 464"/>
            <p:cNvSpPr/>
            <p:nvPr/>
          </p:nvSpPr>
          <p:spPr>
            <a:xfrm>
              <a:off x="5399451" y="75659"/>
              <a:ext cx="1268732" cy="57763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blurRad="50800" dist="38100" dir="5400000" rotWithShape="0">
                <a:srgbClr val="000000">
                  <a:alpha val="39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465" name="Shape 465"/>
            <p:cNvSpPr/>
            <p:nvPr/>
          </p:nvSpPr>
          <p:spPr>
            <a:xfrm>
              <a:off x="5144866" y="513614"/>
              <a:ext cx="1776505" cy="79879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blurRad="50800" dist="38100" dir="5400000" rotWithShape="0">
                <a:srgbClr val="000000">
                  <a:alpha val="39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grpSp>
          <p:nvGrpSpPr>
            <p:cNvPr id="468" name="Group 468"/>
            <p:cNvGrpSpPr/>
            <p:nvPr/>
          </p:nvGrpSpPr>
          <p:grpSpPr>
            <a:xfrm>
              <a:off x="5779930" y="1181455"/>
              <a:ext cx="1141441" cy="856998"/>
              <a:chOff x="0" y="0"/>
              <a:chExt cx="1141439" cy="856997"/>
            </a:xfrm>
          </p:grpSpPr>
          <p:sp>
            <p:nvSpPr>
              <p:cNvPr id="466" name="Shape 466"/>
              <p:cNvSpPr/>
              <p:nvPr/>
            </p:nvSpPr>
            <p:spPr>
              <a:xfrm>
                <a:off x="0" y="-1"/>
                <a:ext cx="1141440" cy="856998"/>
              </a:xfrm>
              <a:prstGeom prst="rect">
                <a:avLst/>
              </a:prstGeom>
              <a:solidFill>
                <a:srgbClr val="000000"/>
              </a:solidFill>
              <a:ln w="50800" cap="flat">
                <a:solidFill>
                  <a:srgbClr val="000000"/>
                </a:solidFill>
                <a:prstDash val="solid"/>
                <a:miter lim="0"/>
              </a:ln>
              <a:effectLst>
                <a:outerShdw blurRad="50800" dist="38100" dir="5400000" rotWithShape="0">
                  <a:srgbClr val="000000">
                    <a:alpha val="39999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sp>
            <p:nvSpPr>
              <p:cNvPr id="467" name="Shape 467"/>
              <p:cNvSpPr/>
              <p:nvPr/>
            </p:nvSpPr>
            <p:spPr>
              <a:xfrm>
                <a:off x="0" y="174496"/>
                <a:ext cx="1141440" cy="508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1400">
                    <a:solidFill>
                      <a:srgbClr val="F3F3F3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TAMPOM</a:t>
                </a:r>
                <a:endPara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endParaRPr>
              </a:p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1400">
                    <a:solidFill>
                      <a:srgbClr val="F3F3F3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SYSTEM</a:t>
                </a:r>
              </a:p>
            </p:txBody>
          </p:sp>
        </p:grpSp>
        <p:grpSp>
          <p:nvGrpSpPr>
            <p:cNvPr id="471" name="Group 471"/>
            <p:cNvGrpSpPr/>
            <p:nvPr/>
          </p:nvGrpSpPr>
          <p:grpSpPr>
            <a:xfrm>
              <a:off x="5779930" y="2953641"/>
              <a:ext cx="1141441" cy="858451"/>
              <a:chOff x="0" y="-1"/>
              <a:chExt cx="1141439" cy="858450"/>
            </a:xfrm>
          </p:grpSpPr>
          <p:sp>
            <p:nvSpPr>
              <p:cNvPr id="469" name="Shape 469"/>
              <p:cNvSpPr/>
              <p:nvPr/>
            </p:nvSpPr>
            <p:spPr>
              <a:xfrm>
                <a:off x="0" y="-2"/>
                <a:ext cx="1141440" cy="858451"/>
              </a:xfrm>
              <a:prstGeom prst="rect">
                <a:avLst/>
              </a:prstGeom>
              <a:solidFill>
                <a:srgbClr val="000000"/>
              </a:solidFill>
              <a:ln w="50800" cap="flat">
                <a:solidFill>
                  <a:srgbClr val="000000"/>
                </a:solidFill>
                <a:prstDash val="solid"/>
                <a:miter lim="0"/>
              </a:ln>
              <a:effectLst>
                <a:outerShdw blurRad="50800" dist="38100" dir="5400000" rotWithShape="0">
                  <a:srgbClr val="000000">
                    <a:alpha val="39999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sp>
            <p:nvSpPr>
              <p:cNvPr id="470" name="Shape 470"/>
              <p:cNvSpPr/>
              <p:nvPr/>
            </p:nvSpPr>
            <p:spPr>
              <a:xfrm>
                <a:off x="0" y="175223"/>
                <a:ext cx="1141440" cy="508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1400">
                    <a:solidFill>
                      <a:srgbClr val="F3F3F3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TAMPOM</a:t>
                </a:r>
                <a:endPara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endParaRPr>
              </a:p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1400">
                    <a:solidFill>
                      <a:srgbClr val="F3F3F3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SYSTEM</a:t>
                </a:r>
              </a:p>
            </p:txBody>
          </p:sp>
        </p:grpSp>
        <p:grpSp>
          <p:nvGrpSpPr>
            <p:cNvPr id="474" name="Group 474"/>
            <p:cNvGrpSpPr/>
            <p:nvPr/>
          </p:nvGrpSpPr>
          <p:grpSpPr>
            <a:xfrm>
              <a:off x="4084559" y="1559195"/>
              <a:ext cx="1314895" cy="431801"/>
              <a:chOff x="0" y="0"/>
              <a:chExt cx="1314894" cy="431800"/>
            </a:xfrm>
          </p:grpSpPr>
          <p:sp>
            <p:nvSpPr>
              <p:cNvPr id="472" name="Shape 472"/>
              <p:cNvSpPr/>
              <p:nvPr/>
            </p:nvSpPr>
            <p:spPr>
              <a:xfrm>
                <a:off x="-1" y="18020"/>
                <a:ext cx="1314895" cy="39576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>
                <a:outerShdw blurRad="50800" dist="38100" dir="5400000" rotWithShape="0">
                  <a:srgbClr val="000000">
                    <a:alpha val="39999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sp>
            <p:nvSpPr>
              <p:cNvPr id="473" name="Shape 473"/>
              <p:cNvSpPr/>
              <p:nvPr/>
            </p:nvSpPr>
            <p:spPr>
              <a:xfrm>
                <a:off x="-1" y="0"/>
                <a:ext cx="1314895" cy="4318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>
                <a:lvl1pPr indent="228600" algn="ctr">
                  <a:defRPr sz="1100">
                    <a:solidFill>
                      <a:srgbClr val="F3F3F3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1100">
                    <a:solidFill>
                      <a:srgbClr val="F3F3F3"/>
                    </a:solidFill>
                  </a:rPr>
                  <a:t>SHOULDER GIRDLE</a:t>
                </a:r>
              </a:p>
            </p:txBody>
          </p:sp>
        </p:grpSp>
        <p:sp>
          <p:nvSpPr>
            <p:cNvPr id="475" name="Shape 475"/>
            <p:cNvSpPr/>
            <p:nvPr/>
          </p:nvSpPr>
          <p:spPr>
            <a:xfrm>
              <a:off x="2670350" y="1785280"/>
              <a:ext cx="762360" cy="1772188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blurRad="50800" dist="38100" dir="5400000" rotWithShape="0">
                <a:srgbClr val="000000">
                  <a:alpha val="39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grpSp>
          <p:nvGrpSpPr>
            <p:cNvPr id="478" name="Group 478"/>
            <p:cNvGrpSpPr/>
            <p:nvPr/>
          </p:nvGrpSpPr>
          <p:grpSpPr>
            <a:xfrm>
              <a:off x="108209" y="2038449"/>
              <a:ext cx="2474519" cy="2047184"/>
              <a:chOff x="0" y="0"/>
              <a:chExt cx="2474517" cy="2047182"/>
            </a:xfrm>
          </p:grpSpPr>
          <p:sp>
            <p:nvSpPr>
              <p:cNvPr id="476" name="Shape 476"/>
              <p:cNvSpPr/>
              <p:nvPr/>
            </p:nvSpPr>
            <p:spPr>
              <a:xfrm>
                <a:off x="-1" y="-1"/>
                <a:ext cx="2474519" cy="2047184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>
                <a:outerShdw blurRad="50800" dist="38100" dir="5400000" rotWithShape="0">
                  <a:srgbClr val="000000">
                    <a:alpha val="39999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sp>
            <p:nvSpPr>
              <p:cNvPr id="477" name="Shape 477"/>
              <p:cNvSpPr/>
              <p:nvPr/>
            </p:nvSpPr>
            <p:spPr>
              <a:xfrm>
                <a:off x="-1" y="439390"/>
                <a:ext cx="2474519" cy="1168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ctr">
                <a:spAutoFit/>
              </a:bodyPr>
              <a:lstStyle/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2400">
                    <a:solidFill>
                      <a:srgbClr val="FFFF00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FEED </a:t>
                </a:r>
                <a:endPara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endParaRPr>
              </a:p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2400">
                    <a:solidFill>
                      <a:srgbClr val="FFFF00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BACK</a:t>
                </a:r>
                <a:endPara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endParaRPr>
              </a:p>
              <a:p>
                <a:pPr lvl="0" indent="228600" algn="ctr">
                  <a:defRPr sz="1800">
                    <a:solidFill>
                      <a:srgbClr val="000000"/>
                    </a:solidFill>
                  </a:defRPr>
                </a:pPr>
                <a:r>
                  <a:rPr sz="2400">
                    <a:solidFill>
                      <a:srgbClr val="FFFF00"/>
                    </a:solidFill>
                    <a:latin typeface="Baskerville"/>
                    <a:ea typeface="Baskerville"/>
                    <a:cs typeface="Baskerville"/>
                    <a:sym typeface="Baskerville"/>
                  </a:rPr>
                  <a:t>SYSTEM</a:t>
                </a:r>
              </a:p>
            </p:txBody>
          </p:sp>
        </p:grpSp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" grpId="1" animBg="1" advAuto="0"/>
      <p:bldP spid="461" grpId="2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Shape 55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559" name="Shape 55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560" name="image55.jpeg" descr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0566" y="3076599"/>
            <a:ext cx="6442077" cy="483076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561" name="Shape 561"/>
          <p:cNvSpPr/>
          <p:nvPr/>
        </p:nvSpPr>
        <p:spPr>
          <a:xfrm>
            <a:off x="1035049" y="1620836"/>
            <a:ext cx="10933115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5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72675A"/>
                </a:solidFill>
              </a:rPr>
              <a:t>THE EYE AS A POSTURAL RECEPTOR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0" grpId="2" animBg="1" advAuto="0"/>
      <p:bldP spid="561" grpId="1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Shape 57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573" name="Shape 57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574" name="image57.jpeg" descr="image57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40212" y="1406525"/>
            <a:ext cx="4522788" cy="693896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" grpId="1" animBg="1" advAuto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Shape 60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06" name="Shape 60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607" name="image63.jpeg" descr="DSC05126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42313" y="2070100"/>
            <a:ext cx="3516314" cy="263684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08" name="image64.jpeg" descr="DSC05121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85175" y="4854575"/>
            <a:ext cx="3516313" cy="263842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609" name="Shape 609"/>
          <p:cNvSpPr/>
          <p:nvPr/>
        </p:nvSpPr>
        <p:spPr>
          <a:xfrm flipH="1">
            <a:off x="9709150" y="7405688"/>
            <a:ext cx="827088" cy="2"/>
          </a:xfrm>
          <a:prstGeom prst="line">
            <a:avLst/>
          </a:prstGeom>
          <a:ln w="38100">
            <a:solidFill>
              <a:srgbClr val="FF33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610" name="image65.png" descr="no 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3200" y="2852738"/>
            <a:ext cx="3321050" cy="3879852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611" name="image66.png" descr="occ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21237" y="2852738"/>
            <a:ext cx="3314702" cy="389096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612" name="Shape 612"/>
          <p:cNvSpPr/>
          <p:nvPr/>
        </p:nvSpPr>
        <p:spPr>
          <a:xfrm>
            <a:off x="1998663" y="7767638"/>
            <a:ext cx="2120902" cy="35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t>INOCCLUSION</a:t>
            </a:r>
          </a:p>
        </p:txBody>
      </p:sp>
      <p:sp>
        <p:nvSpPr>
          <p:cNvPr id="613" name="Shape 613"/>
          <p:cNvSpPr/>
          <p:nvPr/>
        </p:nvSpPr>
        <p:spPr>
          <a:xfrm>
            <a:off x="5549900" y="7829550"/>
            <a:ext cx="1857375" cy="35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t>OCCLUSION</a:t>
            </a:r>
          </a:p>
        </p:txBody>
      </p:sp>
      <p:sp>
        <p:nvSpPr>
          <p:cNvPr id="614" name="Shape 614"/>
          <p:cNvSpPr/>
          <p:nvPr/>
        </p:nvSpPr>
        <p:spPr>
          <a:xfrm>
            <a:off x="10204449" y="5416549"/>
            <a:ext cx="1590" cy="911227"/>
          </a:xfrm>
          <a:prstGeom prst="line">
            <a:avLst/>
          </a:prstGeom>
          <a:ln w="41275">
            <a:solidFill>
              <a:srgbClr val="FF0066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615" name="Shape 615"/>
          <p:cNvSpPr/>
          <p:nvPr/>
        </p:nvSpPr>
        <p:spPr>
          <a:xfrm>
            <a:off x="10142538" y="5913437"/>
            <a:ext cx="1589" cy="909639"/>
          </a:xfrm>
          <a:prstGeom prst="line">
            <a:avLst/>
          </a:prstGeom>
          <a:ln w="41275">
            <a:solidFill>
              <a:srgbClr val="FF0066"/>
            </a:solidFill>
            <a:round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616" name="Shape 616"/>
          <p:cNvSpPr/>
          <p:nvPr/>
        </p:nvSpPr>
        <p:spPr>
          <a:xfrm flipH="1">
            <a:off x="9180514" y="6829425"/>
            <a:ext cx="1839912" cy="0"/>
          </a:xfrm>
          <a:prstGeom prst="line">
            <a:avLst/>
          </a:prstGeom>
          <a:ln w="85725">
            <a:solidFill>
              <a:srgbClr val="0000FF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617" name="Shape 617"/>
          <p:cNvSpPr/>
          <p:nvPr/>
        </p:nvSpPr>
        <p:spPr>
          <a:xfrm>
            <a:off x="2827338" y="6153150"/>
            <a:ext cx="612777" cy="70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906"/>
                </a:moveTo>
                <a:lnTo>
                  <a:pt x="2894" y="2893"/>
                </a:lnTo>
                <a:lnTo>
                  <a:pt x="7905" y="0"/>
                </a:lnTo>
                <a:lnTo>
                  <a:pt x="13694" y="0"/>
                </a:lnTo>
                <a:lnTo>
                  <a:pt x="18705" y="2893"/>
                </a:lnTo>
                <a:lnTo>
                  <a:pt x="21600" y="7906"/>
                </a:lnTo>
                <a:lnTo>
                  <a:pt x="21600" y="13693"/>
                </a:lnTo>
                <a:lnTo>
                  <a:pt x="18705" y="18706"/>
                </a:lnTo>
                <a:lnTo>
                  <a:pt x="13694" y="21600"/>
                </a:lnTo>
                <a:lnTo>
                  <a:pt x="7905" y="21600"/>
                </a:lnTo>
                <a:lnTo>
                  <a:pt x="2894" y="18706"/>
                </a:lnTo>
                <a:lnTo>
                  <a:pt x="0" y="13693"/>
                </a:lnTo>
                <a:lnTo>
                  <a:pt x="0" y="7906"/>
                </a:lnTo>
                <a:close/>
              </a:path>
            </a:pathLst>
          </a:custGeom>
          <a:solidFill>
            <a:srgbClr val="1C4271">
              <a:alpha val="29802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18" name="Shape 618"/>
          <p:cNvSpPr/>
          <p:nvPr/>
        </p:nvSpPr>
        <p:spPr>
          <a:xfrm>
            <a:off x="6115050" y="6153150"/>
            <a:ext cx="614363" cy="7016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906"/>
                </a:moveTo>
                <a:lnTo>
                  <a:pt x="2894" y="2893"/>
                </a:lnTo>
                <a:lnTo>
                  <a:pt x="7905" y="0"/>
                </a:lnTo>
                <a:lnTo>
                  <a:pt x="13694" y="0"/>
                </a:lnTo>
                <a:lnTo>
                  <a:pt x="18705" y="2893"/>
                </a:lnTo>
                <a:lnTo>
                  <a:pt x="21600" y="7906"/>
                </a:lnTo>
                <a:lnTo>
                  <a:pt x="21600" y="13693"/>
                </a:lnTo>
                <a:lnTo>
                  <a:pt x="18705" y="18706"/>
                </a:lnTo>
                <a:lnTo>
                  <a:pt x="13694" y="21600"/>
                </a:lnTo>
                <a:lnTo>
                  <a:pt x="7905" y="21600"/>
                </a:lnTo>
                <a:lnTo>
                  <a:pt x="2894" y="18706"/>
                </a:lnTo>
                <a:lnTo>
                  <a:pt x="0" y="13693"/>
                </a:lnTo>
                <a:lnTo>
                  <a:pt x="0" y="7906"/>
                </a:lnTo>
                <a:close/>
              </a:path>
            </a:pathLst>
          </a:custGeom>
          <a:solidFill>
            <a:srgbClr val="1C4271">
              <a:alpha val="29802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19" name="Shape 619"/>
          <p:cNvSpPr/>
          <p:nvPr/>
        </p:nvSpPr>
        <p:spPr>
          <a:xfrm>
            <a:off x="3575048" y="6416674"/>
            <a:ext cx="2278065" cy="1591"/>
          </a:xfrm>
          <a:prstGeom prst="line">
            <a:avLst/>
          </a:prstGeom>
          <a:ln w="53975">
            <a:solidFill>
              <a:srgbClr val="0000FF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8837613" y="7861300"/>
            <a:ext cx="3022602" cy="313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/>
            </a:pPr>
            <a:r>
              <a:rPr sz="1600"/>
              <a:t>RIGHT LATERO-DEVIATION</a:t>
            </a:r>
          </a:p>
        </p:txBody>
      </p:sp>
      <p:grpSp>
        <p:nvGrpSpPr>
          <p:cNvPr id="623" name="Group 623"/>
          <p:cNvGrpSpPr/>
          <p:nvPr/>
        </p:nvGrpSpPr>
        <p:grpSpPr>
          <a:xfrm>
            <a:off x="4859449" y="463731"/>
            <a:ext cx="6757889" cy="2352495"/>
            <a:chOff x="0" y="0"/>
            <a:chExt cx="6757887" cy="2352494"/>
          </a:xfrm>
        </p:grpSpPr>
        <p:sp>
          <p:nvSpPr>
            <p:cNvPr id="621" name="Shape 621"/>
            <p:cNvSpPr/>
            <p:nvPr/>
          </p:nvSpPr>
          <p:spPr>
            <a:xfrm>
              <a:off x="2522548" y="917286"/>
              <a:ext cx="1712790" cy="1435209"/>
            </a:xfrm>
            <a:prstGeom prst="line">
              <a:avLst/>
            </a:prstGeom>
            <a:noFill/>
            <a:ln w="5397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22" name="Shape 622"/>
            <p:cNvSpPr/>
            <p:nvPr/>
          </p:nvSpPr>
          <p:spPr>
            <a:xfrm>
              <a:off x="-1" y="0"/>
              <a:ext cx="6757889" cy="609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500" b="1"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500" b="1">
                  <a:solidFill>
                    <a:srgbClr val="72675A"/>
                  </a:solidFill>
                </a:rPr>
                <a:t>RIGHT HYPOCONVERGENCE</a:t>
              </a: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Shape 62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26" name="Shape 62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640" name="Group 640"/>
          <p:cNvGrpSpPr/>
          <p:nvPr/>
        </p:nvGrpSpPr>
        <p:grpSpPr>
          <a:xfrm>
            <a:off x="339724" y="1868488"/>
            <a:ext cx="12184067" cy="6067858"/>
            <a:chOff x="0" y="0"/>
            <a:chExt cx="12184065" cy="6067857"/>
          </a:xfrm>
        </p:grpSpPr>
        <p:sp>
          <p:nvSpPr>
            <p:cNvPr id="627" name="Shape 627"/>
            <p:cNvSpPr/>
            <p:nvPr/>
          </p:nvSpPr>
          <p:spPr>
            <a:xfrm>
              <a:off x="1037676" y="5654799"/>
              <a:ext cx="2485663" cy="350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defTabSz="9144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/>
              <a:r>
                <a:t>INOCCLUSIONE</a:t>
              </a:r>
            </a:p>
          </p:txBody>
        </p:sp>
        <p:sp>
          <p:nvSpPr>
            <p:cNvPr id="628" name="Shape 628"/>
            <p:cNvSpPr/>
            <p:nvPr/>
          </p:nvSpPr>
          <p:spPr>
            <a:xfrm>
              <a:off x="4793887" y="5654799"/>
              <a:ext cx="2177568" cy="350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defTabSz="914400">
                <a:def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 lvl="0"/>
              <a:r>
                <a:t>OCCLUSIONE</a:t>
              </a:r>
            </a:p>
          </p:txBody>
        </p:sp>
        <p:sp>
          <p:nvSpPr>
            <p:cNvPr id="629" name="Shape 629"/>
            <p:cNvSpPr/>
            <p:nvPr/>
          </p:nvSpPr>
          <p:spPr>
            <a:xfrm>
              <a:off x="8903703" y="5525866"/>
              <a:ext cx="2479732" cy="5419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lvl="0" defTabSz="914400">
                <a:defRPr sz="1800">
                  <a:solidFill>
                    <a:srgbClr val="000000"/>
                  </a:solidFill>
                </a:defRPr>
              </a:pPr>
              <a:r>
                <a:rPr sz="1600">
                  <a:latin typeface="Arial"/>
                  <a:ea typeface="Arial"/>
                  <a:cs typeface="Arial"/>
                  <a:sym typeface="Arial"/>
                </a:rPr>
                <a:t>ANTEPOSIZIONE</a:t>
              </a:r>
              <a:endParaRPr>
                <a:latin typeface="Arial"/>
                <a:ea typeface="Arial"/>
                <a:cs typeface="Arial"/>
                <a:sym typeface="Arial"/>
              </a:endParaRPr>
            </a:p>
            <a:p>
              <a:pPr lvl="0" defTabSz="914400">
                <a:defRPr sz="1800">
                  <a:solidFill>
                    <a:srgbClr val="000000"/>
                  </a:solidFill>
                </a:defRPr>
              </a:pPr>
              <a:r>
                <a:rPr sz="1600">
                  <a:latin typeface="Arial"/>
                  <a:ea typeface="Arial"/>
                  <a:cs typeface="Arial"/>
                  <a:sym typeface="Arial"/>
                </a:rPr>
                <a:t>MANDIBOLARE</a:t>
              </a:r>
            </a:p>
          </p:txBody>
        </p:sp>
        <p:pic>
          <p:nvPicPr>
            <p:cNvPr id="630" name="image67.jpeg" descr="DSC03820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8341003" y="-1"/>
              <a:ext cx="3513131" cy="263593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631" name="image68.jpeg" descr="DSC03816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083550" y="3044825"/>
              <a:ext cx="4029077" cy="23717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632" name="image69.png" descr="no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290510"/>
              <a:ext cx="3894141" cy="458152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pic>
          <p:nvPicPr>
            <p:cNvPr id="633" name="image70.png" descr="occ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930649" y="290510"/>
              <a:ext cx="3903666" cy="456248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  <p:sp>
          <p:nvSpPr>
            <p:cNvPr id="634" name="Shape 634"/>
            <p:cNvSpPr/>
            <p:nvPr/>
          </p:nvSpPr>
          <p:spPr>
            <a:xfrm>
              <a:off x="10142496" y="3782550"/>
              <a:ext cx="2143" cy="1067639"/>
            </a:xfrm>
            <a:prstGeom prst="line">
              <a:avLst/>
            </a:prstGeom>
            <a:noFill/>
            <a:ln w="41275" cap="flat">
              <a:solidFill>
                <a:srgbClr val="FF0066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35" name="Shape 635"/>
            <p:cNvSpPr/>
            <p:nvPr/>
          </p:nvSpPr>
          <p:spPr>
            <a:xfrm>
              <a:off x="8188242" y="3321589"/>
              <a:ext cx="924284" cy="1129686"/>
            </a:xfrm>
            <a:prstGeom prst="line">
              <a:avLst/>
            </a:prstGeom>
            <a:noFill/>
            <a:ln w="85725" cap="flat">
              <a:solidFill>
                <a:srgbClr val="0000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36" name="Shape 636"/>
            <p:cNvSpPr/>
            <p:nvPr/>
          </p:nvSpPr>
          <p:spPr>
            <a:xfrm>
              <a:off x="1540468" y="4246974"/>
              <a:ext cx="718890" cy="821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906"/>
                  </a:moveTo>
                  <a:lnTo>
                    <a:pt x="2894" y="2893"/>
                  </a:lnTo>
                  <a:lnTo>
                    <a:pt x="7905" y="0"/>
                  </a:lnTo>
                  <a:lnTo>
                    <a:pt x="13694" y="0"/>
                  </a:lnTo>
                  <a:lnTo>
                    <a:pt x="18705" y="2893"/>
                  </a:lnTo>
                  <a:lnTo>
                    <a:pt x="21600" y="7906"/>
                  </a:lnTo>
                  <a:lnTo>
                    <a:pt x="21600" y="13694"/>
                  </a:lnTo>
                  <a:lnTo>
                    <a:pt x="18705" y="18707"/>
                  </a:lnTo>
                  <a:lnTo>
                    <a:pt x="13694" y="21600"/>
                  </a:lnTo>
                  <a:lnTo>
                    <a:pt x="7905" y="21600"/>
                  </a:lnTo>
                  <a:lnTo>
                    <a:pt x="2894" y="18707"/>
                  </a:lnTo>
                  <a:lnTo>
                    <a:pt x="0" y="13694"/>
                  </a:lnTo>
                  <a:lnTo>
                    <a:pt x="0" y="7906"/>
                  </a:lnTo>
                  <a:close/>
                </a:path>
              </a:pathLst>
            </a:custGeom>
            <a:solidFill>
              <a:srgbClr val="1C4271">
                <a:alpha val="29802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637" name="Shape 637"/>
            <p:cNvSpPr/>
            <p:nvPr/>
          </p:nvSpPr>
          <p:spPr>
            <a:xfrm>
              <a:off x="5545691" y="4246974"/>
              <a:ext cx="718889" cy="821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906"/>
                  </a:moveTo>
                  <a:lnTo>
                    <a:pt x="2894" y="2893"/>
                  </a:lnTo>
                  <a:lnTo>
                    <a:pt x="7905" y="0"/>
                  </a:lnTo>
                  <a:lnTo>
                    <a:pt x="13694" y="0"/>
                  </a:lnTo>
                  <a:lnTo>
                    <a:pt x="18705" y="2893"/>
                  </a:lnTo>
                  <a:lnTo>
                    <a:pt x="21600" y="7906"/>
                  </a:lnTo>
                  <a:lnTo>
                    <a:pt x="21600" y="13694"/>
                  </a:lnTo>
                  <a:lnTo>
                    <a:pt x="18705" y="18707"/>
                  </a:lnTo>
                  <a:lnTo>
                    <a:pt x="13694" y="21600"/>
                  </a:lnTo>
                  <a:lnTo>
                    <a:pt x="7905" y="21600"/>
                  </a:lnTo>
                  <a:lnTo>
                    <a:pt x="2894" y="18707"/>
                  </a:lnTo>
                  <a:lnTo>
                    <a:pt x="0" y="13694"/>
                  </a:lnTo>
                  <a:lnTo>
                    <a:pt x="0" y="7906"/>
                  </a:lnTo>
                  <a:close/>
                </a:path>
              </a:pathLst>
            </a:custGeom>
            <a:solidFill>
              <a:srgbClr val="1C4271">
                <a:alpha val="29802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638" name="Shape 638"/>
            <p:cNvSpPr/>
            <p:nvPr/>
          </p:nvSpPr>
          <p:spPr>
            <a:xfrm flipH="1" flipV="1">
              <a:off x="2464752" y="4452374"/>
              <a:ext cx="2978244" cy="2141"/>
            </a:xfrm>
            <a:prstGeom prst="line">
              <a:avLst/>
            </a:prstGeom>
            <a:noFill/>
            <a:ln w="53975" cap="flat">
              <a:solidFill>
                <a:srgbClr val="0000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39" name="Shape 639"/>
            <p:cNvSpPr/>
            <p:nvPr/>
          </p:nvSpPr>
          <p:spPr>
            <a:xfrm flipH="1">
              <a:off x="11362479" y="3320623"/>
              <a:ext cx="821587" cy="1129686"/>
            </a:xfrm>
            <a:prstGeom prst="line">
              <a:avLst/>
            </a:prstGeom>
            <a:noFill/>
            <a:ln w="85725" cap="flat">
              <a:solidFill>
                <a:srgbClr val="0000FF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</p:grpSp>
      <p:grpSp>
        <p:nvGrpSpPr>
          <p:cNvPr id="643" name="Group 643"/>
          <p:cNvGrpSpPr/>
          <p:nvPr/>
        </p:nvGrpSpPr>
        <p:grpSpPr>
          <a:xfrm>
            <a:off x="4163137" y="606495"/>
            <a:ext cx="7949860" cy="2463731"/>
            <a:chOff x="0" y="0"/>
            <a:chExt cx="7949858" cy="2463729"/>
          </a:xfrm>
        </p:grpSpPr>
        <p:sp>
          <p:nvSpPr>
            <p:cNvPr id="641" name="Shape 641"/>
            <p:cNvSpPr/>
            <p:nvPr/>
          </p:nvSpPr>
          <p:spPr>
            <a:xfrm>
              <a:off x="4501791" y="1028498"/>
              <a:ext cx="1712561" cy="1435232"/>
            </a:xfrm>
            <a:prstGeom prst="line">
              <a:avLst/>
            </a:prstGeom>
            <a:noFill/>
            <a:ln w="5397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defTabSz="457200">
                <a:defRPr sz="12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"/>
                </a:defRPr>
              </a:pPr>
              <a:endParaRPr/>
            </a:p>
          </p:txBody>
        </p:sp>
        <p:sp>
          <p:nvSpPr>
            <p:cNvPr id="642" name="Shape 642"/>
            <p:cNvSpPr/>
            <p:nvPr/>
          </p:nvSpPr>
          <p:spPr>
            <a:xfrm>
              <a:off x="0" y="-1"/>
              <a:ext cx="7949860" cy="609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500" b="1"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500" b="1">
                  <a:solidFill>
                    <a:srgbClr val="72675A"/>
                  </a:solidFill>
                </a:rPr>
                <a:t>BI-LATERAL HYPOCONVERGENCE</a:t>
              </a: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Shape 64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46" name="Shape 64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649" name="Group 649"/>
          <p:cNvGrpSpPr/>
          <p:nvPr/>
        </p:nvGrpSpPr>
        <p:grpSpPr>
          <a:xfrm>
            <a:off x="434974" y="3203576"/>
            <a:ext cx="12133267" cy="3344863"/>
            <a:chOff x="0" y="0"/>
            <a:chExt cx="12133265" cy="3344862"/>
          </a:xfrm>
        </p:grpSpPr>
        <p:sp>
          <p:nvSpPr>
            <p:cNvPr id="647" name="Shape 647"/>
            <p:cNvSpPr/>
            <p:nvPr/>
          </p:nvSpPr>
          <p:spPr>
            <a:xfrm>
              <a:off x="0" y="0"/>
              <a:ext cx="12133266" cy="334470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648" name="image71.jpeg" descr="image70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12133267" cy="334486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" grpId="1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Shape 65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52" name="Shape 65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53" name="Shape 653"/>
          <p:cNvSpPr/>
          <p:nvPr/>
        </p:nvSpPr>
        <p:spPr>
          <a:xfrm>
            <a:off x="3982120" y="857250"/>
            <a:ext cx="7500937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5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EFFECTS OF THE FOOT ON THE 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5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STATIC POSTURE </a:t>
            </a:r>
          </a:p>
        </p:txBody>
      </p:sp>
      <p:grpSp>
        <p:nvGrpSpPr>
          <p:cNvPr id="658" name="Group 658"/>
          <p:cNvGrpSpPr/>
          <p:nvPr/>
        </p:nvGrpSpPr>
        <p:grpSpPr>
          <a:xfrm>
            <a:off x="319087" y="2779712"/>
            <a:ext cx="6199190" cy="5554668"/>
            <a:chOff x="0" y="0"/>
            <a:chExt cx="6199189" cy="5554666"/>
          </a:xfrm>
        </p:grpSpPr>
        <p:grpSp>
          <p:nvGrpSpPr>
            <p:cNvPr id="656" name="Group 656"/>
            <p:cNvGrpSpPr/>
            <p:nvPr/>
          </p:nvGrpSpPr>
          <p:grpSpPr>
            <a:xfrm>
              <a:off x="-1" y="973911"/>
              <a:ext cx="6108873" cy="4580756"/>
              <a:chOff x="0" y="0"/>
              <a:chExt cx="6108871" cy="4580754"/>
            </a:xfrm>
          </p:grpSpPr>
          <p:sp>
            <p:nvSpPr>
              <p:cNvPr id="654" name="Shape 654"/>
              <p:cNvSpPr/>
              <p:nvPr/>
            </p:nvSpPr>
            <p:spPr>
              <a:xfrm>
                <a:off x="-1" y="-1"/>
                <a:ext cx="6108589" cy="458075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pic>
            <p:nvPicPr>
              <p:cNvPr id="655" name="image72.jpeg" descr="image72.jpg"/>
              <p:cNvPicPr/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-1" y="-1"/>
                <a:ext cx="6108873" cy="45807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292100" dist="139700" dir="2700000" rotWithShape="0">
                  <a:srgbClr val="333333">
                    <a:alpha val="64999"/>
                  </a:srgbClr>
                </a:outerShdw>
              </a:effectLst>
            </p:spPr>
          </p:pic>
        </p:grpSp>
        <p:sp>
          <p:nvSpPr>
            <p:cNvPr id="657" name="Shape 657"/>
            <p:cNvSpPr/>
            <p:nvPr/>
          </p:nvSpPr>
          <p:spPr>
            <a:xfrm>
              <a:off x="203542" y="-1"/>
              <a:ext cx="5995647" cy="838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2600"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600">
                  <a:solidFill>
                    <a:srgbClr val="72675A"/>
                  </a:solidFill>
                </a:rPr>
                <a:t>VALGUS FOOT INCREASES VERTEBRAL CURVES</a:t>
              </a:r>
            </a:p>
          </p:txBody>
        </p:sp>
      </p:grpSp>
      <p:grpSp>
        <p:nvGrpSpPr>
          <p:cNvPr id="663" name="Group 663"/>
          <p:cNvGrpSpPr/>
          <p:nvPr/>
        </p:nvGrpSpPr>
        <p:grpSpPr>
          <a:xfrm>
            <a:off x="6575424" y="2779713"/>
            <a:ext cx="6108707" cy="5556253"/>
            <a:chOff x="0" y="0"/>
            <a:chExt cx="6108705" cy="5556252"/>
          </a:xfrm>
        </p:grpSpPr>
        <p:grpSp>
          <p:nvGrpSpPr>
            <p:cNvPr id="661" name="Group 661"/>
            <p:cNvGrpSpPr/>
            <p:nvPr/>
          </p:nvGrpSpPr>
          <p:grpSpPr>
            <a:xfrm>
              <a:off x="-1" y="972425"/>
              <a:ext cx="6108707" cy="4583828"/>
              <a:chOff x="0" y="-1"/>
              <a:chExt cx="6108705" cy="4583827"/>
            </a:xfrm>
          </p:grpSpPr>
          <p:sp>
            <p:nvSpPr>
              <p:cNvPr id="659" name="Shape 659"/>
              <p:cNvSpPr/>
              <p:nvPr/>
            </p:nvSpPr>
            <p:spPr>
              <a:xfrm>
                <a:off x="-1" y="-2"/>
                <a:ext cx="6108424" cy="458382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pic>
            <p:nvPicPr>
              <p:cNvPr id="660" name="image73.jpeg" descr="image73.jpg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6108706" cy="458382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blurRad="292100" dist="139700" dir="2700000" rotWithShape="0">
                  <a:srgbClr val="333333">
                    <a:alpha val="64999"/>
                  </a:srgbClr>
                </a:outerShdw>
              </a:effectLst>
            </p:spPr>
          </p:pic>
        </p:grpSp>
        <p:sp>
          <p:nvSpPr>
            <p:cNvPr id="662" name="Shape 662"/>
            <p:cNvSpPr/>
            <p:nvPr/>
          </p:nvSpPr>
          <p:spPr>
            <a:xfrm>
              <a:off x="56609" y="0"/>
              <a:ext cx="5995483" cy="838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2600"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600">
                  <a:solidFill>
                    <a:srgbClr val="72675A"/>
                  </a:solidFill>
                </a:rPr>
                <a:t>VARUS FOOT DECREASES VERTEBRAL CURVES</a:t>
              </a: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3" grpId="1" animBg="1" advAuto="0"/>
      <p:bldP spid="658" grpId="2" animBg="1" advAuto="0"/>
      <p:bldP spid="663" grpId="3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Shape 67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72" name="Shape 67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675" name="Group 675"/>
          <p:cNvGrpSpPr/>
          <p:nvPr/>
        </p:nvGrpSpPr>
        <p:grpSpPr>
          <a:xfrm>
            <a:off x="730250" y="2876550"/>
            <a:ext cx="5289553" cy="3998914"/>
            <a:chOff x="0" y="0"/>
            <a:chExt cx="5289552" cy="3998913"/>
          </a:xfrm>
        </p:grpSpPr>
        <p:sp>
          <p:nvSpPr>
            <p:cNvPr id="673" name="Shape 673"/>
            <p:cNvSpPr/>
            <p:nvPr/>
          </p:nvSpPr>
          <p:spPr>
            <a:xfrm>
              <a:off x="0" y="0"/>
              <a:ext cx="5289553" cy="399891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674" name="image75.jpeg" descr="image75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289552" cy="399891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</p:grpSp>
      <p:grpSp>
        <p:nvGrpSpPr>
          <p:cNvPr id="678" name="Group 678"/>
          <p:cNvGrpSpPr/>
          <p:nvPr/>
        </p:nvGrpSpPr>
        <p:grpSpPr>
          <a:xfrm>
            <a:off x="6324599" y="2860675"/>
            <a:ext cx="5975355" cy="3998914"/>
            <a:chOff x="0" y="0"/>
            <a:chExt cx="5975353" cy="3998913"/>
          </a:xfrm>
        </p:grpSpPr>
        <p:sp>
          <p:nvSpPr>
            <p:cNvPr id="676" name="Shape 676"/>
            <p:cNvSpPr/>
            <p:nvPr/>
          </p:nvSpPr>
          <p:spPr>
            <a:xfrm>
              <a:off x="-1" y="0"/>
              <a:ext cx="5975077" cy="399891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677" name="image74.jpeg" descr="image74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5975355" cy="399891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292100" dist="139700" dir="2700000" rotWithShape="0">
                <a:srgbClr val="333333">
                  <a:alpha val="64999"/>
                </a:srgbClr>
              </a:outerShdw>
            </a:effectLst>
          </p:spPr>
        </p:pic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" grpId="1" animBg="1" advAuto="0"/>
      <p:bldP spid="678" grpId="2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87" name="Shape 68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88" name="Shape 688"/>
          <p:cNvSpPr/>
          <p:nvPr/>
        </p:nvSpPr>
        <p:spPr>
          <a:xfrm>
            <a:off x="801686" y="2741613"/>
            <a:ext cx="11399841" cy="231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500" i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“CLINICAL OPINION MAY BE TRUE OR FALSE, BUT IT REMAINS AN OPINION. WHEN IT IS MEASURED IT BECOMES SCIENCE”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r">
              <a:defRPr sz="1800">
                <a:solidFill>
                  <a:srgbClr val="000000"/>
                </a:solidFill>
              </a:defRPr>
            </a:pPr>
            <a:endParaRPr sz="2300"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r">
              <a:defRPr sz="1800">
                <a:solidFill>
                  <a:srgbClr val="000000"/>
                </a:solidFill>
              </a:defRPr>
            </a:pPr>
            <a:r>
              <a:rPr sz="23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-BERNARD JENKELSON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" grpId="1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Shape 690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91" name="Shape 691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92" name="Shape 692"/>
          <p:cNvSpPr/>
          <p:nvPr/>
        </p:nvSpPr>
        <p:spPr>
          <a:xfrm>
            <a:off x="2084386" y="3538538"/>
            <a:ext cx="9164640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POSTUROMETRY AND STABILOMETRY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A diagnostic and therapeutic viewpoint  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" grpId="1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Shape 694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95" name="Shape 695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96" name="Shape 696"/>
          <p:cNvSpPr/>
          <p:nvPr/>
        </p:nvSpPr>
        <p:spPr>
          <a:xfrm>
            <a:off x="1885949" y="4414837"/>
            <a:ext cx="9561515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53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5300" b="1">
                <a:solidFill>
                  <a:srgbClr val="72675A"/>
                </a:solidFill>
              </a:rPr>
              <a:t>WHAT IS POSTUROMETRY?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" grpId="1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Shape 69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699" name="Shape 69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00" name="Shape 700"/>
          <p:cNvSpPr/>
          <p:nvPr/>
        </p:nvSpPr>
        <p:spPr>
          <a:xfrm>
            <a:off x="1544637" y="1525586"/>
            <a:ext cx="1024414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2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It is the science that measures the body’s static posture </a:t>
            </a:r>
          </a:p>
        </p:txBody>
      </p:sp>
      <p:sp>
        <p:nvSpPr>
          <p:cNvPr id="701" name="Shape 701"/>
          <p:cNvSpPr/>
          <p:nvPr/>
        </p:nvSpPr>
        <p:spPr>
          <a:xfrm>
            <a:off x="1200149" y="2846388"/>
            <a:ext cx="1093311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2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It puts in relation the receptors’ activity (eyes, mouth, feet) </a:t>
            </a:r>
          </a:p>
        </p:txBody>
      </p:sp>
      <p:sp>
        <p:nvSpPr>
          <p:cNvPr id="702" name="Shape 702"/>
          <p:cNvSpPr/>
          <p:nvPr/>
        </p:nvSpPr>
        <p:spPr>
          <a:xfrm>
            <a:off x="2647949" y="4573586"/>
            <a:ext cx="803751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2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With it we can check if they are in balance</a:t>
            </a:r>
          </a:p>
        </p:txBody>
      </p:sp>
      <p:sp>
        <p:nvSpPr>
          <p:cNvPr id="703" name="Shape 703"/>
          <p:cNvSpPr/>
          <p:nvPr/>
        </p:nvSpPr>
        <p:spPr>
          <a:xfrm>
            <a:off x="4567237" y="5322886"/>
            <a:ext cx="4198938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2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…When they aren’t…</a:t>
            </a:r>
          </a:p>
        </p:txBody>
      </p:sp>
      <p:sp>
        <p:nvSpPr>
          <p:cNvPr id="704" name="Shape 704"/>
          <p:cNvSpPr/>
          <p:nvPr/>
        </p:nvSpPr>
        <p:spPr>
          <a:xfrm>
            <a:off x="236536" y="7121525"/>
            <a:ext cx="12530141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32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72675A"/>
                </a:solidFill>
              </a:rPr>
              <a:t>It can analyze what pathology has affected the tonic postural system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0" grpId="1" animBg="1" advAuto="0"/>
      <p:bldP spid="701" grpId="2" animBg="1" advAuto="0"/>
      <p:bldP spid="702" grpId="3" animBg="1" advAuto="0"/>
      <p:bldP spid="703" grpId="4" animBg="1" advAuto="0"/>
      <p:bldP spid="704" grpId="5" animBg="1" advAuto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Shape 710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11" name="Shape 711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716" name="Group 716"/>
          <p:cNvGrpSpPr/>
          <p:nvPr/>
        </p:nvGrpSpPr>
        <p:grpSpPr>
          <a:xfrm>
            <a:off x="634999" y="2503487"/>
            <a:ext cx="11733218" cy="4745041"/>
            <a:chOff x="0" y="0"/>
            <a:chExt cx="11733216" cy="4745039"/>
          </a:xfrm>
        </p:grpSpPr>
        <p:pic>
          <p:nvPicPr>
            <p:cNvPr id="712" name="image77.png" descr="C:\Programmi\Paint Shop Pro\poser1.gif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1146178" cy="4656140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76200" dist="38100" dir="7800002" rotWithShape="0">
                <a:srgbClr val="000000">
                  <a:alpha val="39999"/>
                </a:srgbClr>
              </a:outerShdw>
            </a:effectLst>
          </p:spPr>
        </p:pic>
        <p:pic>
          <p:nvPicPr>
            <p:cNvPr id="713" name="image78.jpeg" descr="C:\Programmi\Paint Shop Pro\poser1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606675" y="50799"/>
              <a:ext cx="2327277" cy="4640265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76200" dist="38100" dir="7800002" rotWithShape="0">
                <a:srgbClr val="000000">
                  <a:alpha val="39999"/>
                </a:srgbClr>
              </a:outerShdw>
            </a:effectLst>
          </p:spPr>
        </p:pic>
        <p:pic>
          <p:nvPicPr>
            <p:cNvPr id="714" name="image79.jpeg" descr="C:\Programmi\Paint Shop Pro\poser2.jp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249987" y="50798"/>
              <a:ext cx="2403478" cy="458470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76200" dist="38100" dir="7800002" rotWithShape="0">
                <a:srgbClr val="000000">
                  <a:alpha val="39999"/>
                </a:srgbClr>
              </a:outerShdw>
            </a:effectLst>
          </p:spPr>
        </p:pic>
        <p:pic>
          <p:nvPicPr>
            <p:cNvPr id="715" name="image80.jpeg" descr="C:\Programmi\Paint Shop Pro\poser3.jpg"/>
            <p:cNvPicPr/>
            <p:nvPr/>
          </p:nvPicPr>
          <p:blipFill>
            <a:blip r:embed="rId5">
              <a:extLst/>
            </a:blip>
            <a:srcRect l="789" t="1581" r="788"/>
            <a:stretch>
              <a:fillRect/>
            </a:stretch>
          </p:blipFill>
          <p:spPr>
            <a:xfrm>
              <a:off x="9910763" y="103185"/>
              <a:ext cx="1822454" cy="464185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76200" dist="38100" dir="7800002" rotWithShape="0">
                <a:srgbClr val="000000">
                  <a:alpha val="39999"/>
                </a:srgbClr>
              </a:outerShdw>
            </a:effectLst>
          </p:spPr>
        </p:pic>
      </p:grpSp>
      <p:sp>
        <p:nvSpPr>
          <p:cNvPr id="717" name="Shape 717"/>
          <p:cNvSpPr/>
          <p:nvPr/>
        </p:nvSpPr>
        <p:spPr>
          <a:xfrm>
            <a:off x="1046162" y="1665286"/>
            <a:ext cx="1091089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WHAT TO THESE SUBJECTS HAVE IN COMMON?</a:t>
            </a:r>
          </a:p>
        </p:txBody>
      </p:sp>
      <p:sp>
        <p:nvSpPr>
          <p:cNvPr id="718" name="Shape 718"/>
          <p:cNvSpPr/>
          <p:nvPr/>
        </p:nvSpPr>
        <p:spPr>
          <a:xfrm>
            <a:off x="2133599" y="7916863"/>
            <a:ext cx="906621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The search for the best possible center of gravity.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" grpId="2" animBg="1" advAuto="0"/>
      <p:bldP spid="717" grpId="1" animBg="1" advAuto="0"/>
      <p:bldP spid="718" grpId="3" animBg="1" advAuto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Shape 720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722" name="image81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1880" y="1636440"/>
            <a:ext cx="9753601" cy="731520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723" name="Shape 723"/>
          <p:cNvSpPr/>
          <p:nvPr/>
        </p:nvSpPr>
        <p:spPr>
          <a:xfrm>
            <a:off x="4916449" y="582749"/>
            <a:ext cx="4545431" cy="878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5400" b="1">
                <a:ln w="9524">
                  <a:solidFill>
                    <a:srgbClr val="1E4881"/>
                  </a:solidFill>
                </a:ln>
                <a:solidFill>
                  <a:srgbClr val="C8D2DC"/>
                </a:solidFill>
                <a:effectLst>
                  <a:outerShdw blurRad="12700" dist="38100" dir="2700000" rotWithShape="0">
                    <a:srgbClr val="DEE4EA"/>
                  </a:outerShdw>
                </a:effectLst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ln w="9525">
                  <a:noFill/>
                </a:ln>
                <a:solidFill>
                  <a:srgbClr val="000000"/>
                </a:solidFill>
                <a:effectLst/>
              </a:defRPr>
            </a:pPr>
            <a:r>
              <a:rPr sz="5400" b="1">
                <a:ln w="9524">
                  <a:solidFill>
                    <a:srgbClr val="1E4881"/>
                  </a:solidFill>
                </a:ln>
                <a:solidFill>
                  <a:srgbClr val="C8D2DC"/>
                </a:solidFill>
                <a:effectLst>
                  <a:outerShdw blurRad="12700" dist="38100" dir="2700000" rotWithShape="0">
                    <a:srgbClr val="DEE4EA"/>
                  </a:outerShdw>
                </a:effectLst>
              </a:rPr>
              <a:t>Posturometry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/>
          <p:nvPr/>
        </p:nvSpPr>
        <p:spPr>
          <a:xfrm>
            <a:off x="1955800" y="2046286"/>
            <a:ext cx="9421378" cy="5659440"/>
          </a:xfrm>
          <a:prstGeom prst="rect">
            <a:avLst/>
          </a:prstGeom>
          <a:gradFill>
            <a:gsLst>
              <a:gs pos="0">
                <a:srgbClr val="4F687D"/>
              </a:gs>
              <a:gs pos="100000">
                <a:srgbClr val="435158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36" name="Shape 73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37" name="Shape 73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38" name="Shape 738"/>
          <p:cNvSpPr/>
          <p:nvPr/>
        </p:nvSpPr>
        <p:spPr>
          <a:xfrm>
            <a:off x="3830637" y="3214688"/>
            <a:ext cx="1371602" cy="60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64776"/>
              </a:gs>
              <a:gs pos="50000">
                <a:srgbClr val="FF99FF"/>
              </a:gs>
              <a:gs pos="100000">
                <a:srgbClr val="764776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39" name="Shape 739"/>
          <p:cNvSpPr/>
          <p:nvPr/>
        </p:nvSpPr>
        <p:spPr>
          <a:xfrm>
            <a:off x="8783638" y="3214688"/>
            <a:ext cx="1371602" cy="60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5400" y="0"/>
                </a:lnTo>
                <a:lnTo>
                  <a:pt x="0" y="10800"/>
                </a:lnTo>
                <a:lnTo>
                  <a:pt x="540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0">
                <a:srgbClr val="764776"/>
              </a:gs>
              <a:gs pos="50000">
                <a:srgbClr val="FF99FF"/>
              </a:gs>
              <a:gs pos="100000">
                <a:srgbClr val="764776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742" name="Group 742"/>
          <p:cNvGrpSpPr/>
          <p:nvPr/>
        </p:nvGrpSpPr>
        <p:grpSpPr>
          <a:xfrm>
            <a:off x="5811837" y="3190873"/>
            <a:ext cx="2362203" cy="533380"/>
            <a:chOff x="0" y="0"/>
            <a:chExt cx="2362202" cy="533378"/>
          </a:xfrm>
        </p:grpSpPr>
        <p:sp>
          <p:nvSpPr>
            <p:cNvPr id="740" name="Shape 740"/>
            <p:cNvSpPr/>
            <p:nvPr/>
          </p:nvSpPr>
          <p:spPr>
            <a:xfrm>
              <a:off x="-1" y="-1"/>
              <a:ext cx="2362204" cy="533379"/>
            </a:xfrm>
            <a:prstGeom prst="rect">
              <a:avLst/>
            </a:prstGeom>
            <a:solidFill>
              <a:srgbClr val="4F81BD"/>
            </a:solidFill>
            <a:ln w="38100" cap="flat">
              <a:solidFill>
                <a:srgbClr val="FFFFFF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 defTabSz="914400">
                <a:def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1" name="Shape 741"/>
            <p:cNvSpPr/>
            <p:nvPr/>
          </p:nvSpPr>
          <p:spPr>
            <a:xfrm>
              <a:off x="502164" y="88899"/>
              <a:ext cx="1357872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FFFFFF"/>
                  </a:solidFill>
                </a:rPr>
                <a:t>POSTURE</a:t>
              </a:r>
            </a:p>
          </p:txBody>
        </p:sp>
      </p:grpSp>
      <p:sp>
        <p:nvSpPr>
          <p:cNvPr id="743" name="Shape 743"/>
          <p:cNvSpPr/>
          <p:nvPr/>
        </p:nvSpPr>
        <p:spPr>
          <a:xfrm>
            <a:off x="3786187" y="4543423"/>
            <a:ext cx="1371602" cy="60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64776"/>
              </a:gs>
              <a:gs pos="50000">
                <a:srgbClr val="FF99FF"/>
              </a:gs>
              <a:gs pos="100000">
                <a:srgbClr val="764776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44" name="Shape 744"/>
          <p:cNvSpPr/>
          <p:nvPr/>
        </p:nvSpPr>
        <p:spPr>
          <a:xfrm>
            <a:off x="8739188" y="4543423"/>
            <a:ext cx="1371602" cy="60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5400" y="0"/>
                </a:lnTo>
                <a:lnTo>
                  <a:pt x="0" y="10800"/>
                </a:lnTo>
                <a:lnTo>
                  <a:pt x="540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0">
                <a:srgbClr val="764776"/>
              </a:gs>
              <a:gs pos="50000">
                <a:srgbClr val="FF99FF"/>
              </a:gs>
              <a:gs pos="100000">
                <a:srgbClr val="764776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747" name="Group 747"/>
          <p:cNvGrpSpPr/>
          <p:nvPr/>
        </p:nvGrpSpPr>
        <p:grpSpPr>
          <a:xfrm>
            <a:off x="5767387" y="4519611"/>
            <a:ext cx="2362203" cy="533380"/>
            <a:chOff x="0" y="0"/>
            <a:chExt cx="2362202" cy="533378"/>
          </a:xfrm>
        </p:grpSpPr>
        <p:sp>
          <p:nvSpPr>
            <p:cNvPr id="745" name="Shape 745"/>
            <p:cNvSpPr/>
            <p:nvPr/>
          </p:nvSpPr>
          <p:spPr>
            <a:xfrm>
              <a:off x="-1" y="-1"/>
              <a:ext cx="2362204" cy="533379"/>
            </a:xfrm>
            <a:prstGeom prst="rect">
              <a:avLst/>
            </a:prstGeom>
            <a:solidFill>
              <a:srgbClr val="4F81BD"/>
            </a:solidFill>
            <a:ln w="38100" cap="flat">
              <a:solidFill>
                <a:srgbClr val="FFFFFF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46" name="Shape 746"/>
            <p:cNvSpPr/>
            <p:nvPr/>
          </p:nvSpPr>
          <p:spPr>
            <a:xfrm>
              <a:off x="270738" y="88899"/>
              <a:ext cx="182072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FFFFFF"/>
                  </a:solidFill>
                </a:rPr>
                <a:t>OCCLUSION</a:t>
              </a:r>
            </a:p>
          </p:txBody>
        </p:sp>
      </p:grpSp>
      <p:sp>
        <p:nvSpPr>
          <p:cNvPr id="748" name="Shape 748"/>
          <p:cNvSpPr/>
          <p:nvPr/>
        </p:nvSpPr>
        <p:spPr>
          <a:xfrm>
            <a:off x="3798887" y="5872162"/>
            <a:ext cx="1371602" cy="60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6200" y="0"/>
                </a:lnTo>
                <a:lnTo>
                  <a:pt x="21600" y="10800"/>
                </a:lnTo>
                <a:lnTo>
                  <a:pt x="162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764776"/>
              </a:gs>
              <a:gs pos="50000">
                <a:srgbClr val="FF99FF"/>
              </a:gs>
              <a:gs pos="100000">
                <a:srgbClr val="764776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49" name="Shape 749"/>
          <p:cNvSpPr/>
          <p:nvPr/>
        </p:nvSpPr>
        <p:spPr>
          <a:xfrm>
            <a:off x="8751888" y="5872162"/>
            <a:ext cx="1371602" cy="609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5400" y="0"/>
                </a:lnTo>
                <a:lnTo>
                  <a:pt x="0" y="10800"/>
                </a:lnTo>
                <a:lnTo>
                  <a:pt x="540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gradFill>
            <a:gsLst>
              <a:gs pos="0">
                <a:srgbClr val="764776"/>
              </a:gs>
              <a:gs pos="50000">
                <a:srgbClr val="FF99FF"/>
              </a:gs>
              <a:gs pos="100000">
                <a:srgbClr val="764776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grpSp>
        <p:nvGrpSpPr>
          <p:cNvPr id="752" name="Group 752"/>
          <p:cNvGrpSpPr/>
          <p:nvPr/>
        </p:nvGrpSpPr>
        <p:grpSpPr>
          <a:xfrm>
            <a:off x="5780087" y="5872161"/>
            <a:ext cx="2362203" cy="533380"/>
            <a:chOff x="0" y="0"/>
            <a:chExt cx="2362202" cy="533378"/>
          </a:xfrm>
        </p:grpSpPr>
        <p:sp>
          <p:nvSpPr>
            <p:cNvPr id="750" name="Shape 750"/>
            <p:cNvSpPr/>
            <p:nvPr/>
          </p:nvSpPr>
          <p:spPr>
            <a:xfrm>
              <a:off x="-1" y="-1"/>
              <a:ext cx="2362204" cy="533379"/>
            </a:xfrm>
            <a:prstGeom prst="rect">
              <a:avLst/>
            </a:prstGeom>
            <a:solidFill>
              <a:srgbClr val="4F81BD"/>
            </a:solidFill>
            <a:ln w="38100" cap="flat">
              <a:solidFill>
                <a:srgbClr val="FFFFFF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751" name="Shape 751"/>
            <p:cNvSpPr/>
            <p:nvPr/>
          </p:nvSpPr>
          <p:spPr>
            <a:xfrm>
              <a:off x="744903" y="88899"/>
              <a:ext cx="872395" cy="355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 defTabSz="914400">
                <a:defRPr sz="24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400">
                  <a:solidFill>
                    <a:srgbClr val="FFFFFF"/>
                  </a:solidFill>
                </a:rPr>
                <a:t>FOOT</a:t>
              </a:r>
            </a:p>
          </p:txBody>
        </p:sp>
      </p:grpSp>
      <p:sp>
        <p:nvSpPr>
          <p:cNvPr id="753" name="Shape 753"/>
          <p:cNvSpPr/>
          <p:nvPr/>
        </p:nvSpPr>
        <p:spPr>
          <a:xfrm rot="5400000">
            <a:off x="1550987" y="4672012"/>
            <a:ext cx="3241677" cy="46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defTabSz="474662">
              <a:defRPr sz="2600">
                <a:solidFill>
                  <a:srgbClr val="00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lvl="0">
              <a:defRPr sz="1800">
                <a:effectLst/>
              </a:defRPr>
            </a:pPr>
            <a:r>
              <a:rPr sz="2600">
                <a:effectLst>
                  <a:outerShdw blurRad="38100" dist="38100" dir="2700000" rotWithShape="0">
                    <a:srgbClr val="C0C0C0"/>
                  </a:outerShdw>
                </a:effectLst>
              </a:rPr>
              <a:t>1  	        2  	        	3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8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" grpId="1" animBg="1" advAuto="0"/>
      <p:bldP spid="739" grpId="3" animBg="1" advAuto="0"/>
      <p:bldP spid="742" grpId="2" animBg="1" advAuto="0"/>
      <p:bldP spid="743" grpId="4" animBg="1" advAuto="0"/>
      <p:bldP spid="744" grpId="6" animBg="1" advAuto="0"/>
      <p:bldP spid="747" grpId="5" animBg="1" advAuto="0"/>
      <p:bldP spid="748" grpId="7" animBg="1" advAuto="0"/>
      <p:bldP spid="749" grpId="9" animBg="1" advAuto="0"/>
      <p:bldP spid="752" grpId="8" animBg="1" advAuto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Shape 75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56" name="Shape 75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757" name="image82.png" descr="dentale"/>
          <p:cNvPicPr/>
          <p:nvPr/>
        </p:nvPicPr>
        <p:blipFill>
          <a:blip r:embed="rId2">
            <a:extLst/>
          </a:blip>
          <a:srcRect t="4550" r="2543"/>
          <a:stretch>
            <a:fillRect/>
          </a:stretch>
        </p:blipFill>
        <p:spPr>
          <a:xfrm>
            <a:off x="2117725" y="2557463"/>
            <a:ext cx="4271963" cy="522446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758" name="Shape 758"/>
          <p:cNvSpPr/>
          <p:nvPr/>
        </p:nvSpPr>
        <p:spPr>
          <a:xfrm>
            <a:off x="5527673" y="3317875"/>
            <a:ext cx="3024191" cy="0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59" name="Shape 759"/>
          <p:cNvSpPr/>
          <p:nvPr/>
        </p:nvSpPr>
        <p:spPr>
          <a:xfrm>
            <a:off x="6464298" y="4325936"/>
            <a:ext cx="2087565" cy="3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60" name="Shape 760"/>
          <p:cNvSpPr/>
          <p:nvPr/>
        </p:nvSpPr>
        <p:spPr>
          <a:xfrm flipV="1">
            <a:off x="3727449" y="6342061"/>
            <a:ext cx="4824416" cy="73028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61" name="Shape 761"/>
          <p:cNvSpPr/>
          <p:nvPr/>
        </p:nvSpPr>
        <p:spPr>
          <a:xfrm>
            <a:off x="8750300" y="3044825"/>
            <a:ext cx="1441450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2400" b="1">
                <a:solidFill>
                  <a:srgbClr val="262626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262626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rPr>
              <a:t>NORMAL</a:t>
            </a:r>
          </a:p>
        </p:txBody>
      </p:sp>
      <p:sp>
        <p:nvSpPr>
          <p:cNvPr id="762" name="Shape 762"/>
          <p:cNvSpPr/>
          <p:nvPr/>
        </p:nvSpPr>
        <p:spPr>
          <a:xfrm>
            <a:off x="8826500" y="4108450"/>
            <a:ext cx="1289050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2400" b="1">
                <a:solidFill>
                  <a:srgbClr val="262626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262626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rPr>
              <a:t>HIGHER</a:t>
            </a:r>
          </a:p>
        </p:txBody>
      </p:sp>
      <p:sp>
        <p:nvSpPr>
          <p:cNvPr id="763" name="Shape 763"/>
          <p:cNvSpPr/>
          <p:nvPr/>
        </p:nvSpPr>
        <p:spPr>
          <a:xfrm>
            <a:off x="8851900" y="6126162"/>
            <a:ext cx="1238250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defRPr sz="2400" b="1">
                <a:solidFill>
                  <a:srgbClr val="262626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effectLst/>
              </a:defRPr>
            </a:pPr>
            <a:r>
              <a:rPr sz="2400" b="1">
                <a:solidFill>
                  <a:srgbClr val="262626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rPr>
              <a:t>LOWER</a:t>
            </a:r>
          </a:p>
        </p:txBody>
      </p:sp>
      <p:sp>
        <p:nvSpPr>
          <p:cNvPr id="764" name="Shape 764"/>
          <p:cNvSpPr/>
          <p:nvPr/>
        </p:nvSpPr>
        <p:spPr>
          <a:xfrm>
            <a:off x="3294062" y="1446211"/>
            <a:ext cx="6440489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5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72675A"/>
                </a:solidFill>
              </a:rPr>
              <a:t>How to read the results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6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6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8" presetClass="entr" presetSubtype="6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" grpId="2" animBg="1" advAuto="0"/>
      <p:bldP spid="759" grpId="4" animBg="1" advAuto="0"/>
      <p:bldP spid="760" grpId="6" animBg="1" advAuto="0"/>
      <p:bldP spid="761" grpId="3" animBg="1" advAuto="0"/>
      <p:bldP spid="762" grpId="5" animBg="1" advAuto="0"/>
      <p:bldP spid="763" grpId="7" animBg="1" advAuto="0"/>
      <p:bldP spid="764" grpId="1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Shape 76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67" name="Shape 76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768" name="image83.png" descr="pasted-image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15313" y="3440112"/>
            <a:ext cx="3971927" cy="4684713"/>
          </a:xfrm>
          <a:prstGeom prst="rect">
            <a:avLst/>
          </a:prstGeom>
          <a:ln w="12700">
            <a:miter lim="400000"/>
          </a:ln>
        </p:spPr>
      </p:pic>
      <p:sp>
        <p:nvSpPr>
          <p:cNvPr id="769" name="Shape 769"/>
          <p:cNvSpPr/>
          <p:nvPr/>
        </p:nvSpPr>
        <p:spPr>
          <a:xfrm>
            <a:off x="3540123" y="1446211"/>
            <a:ext cx="5948367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5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72675A"/>
                </a:solidFill>
              </a:rPr>
              <a:t>Just like a traffic light</a:t>
            </a:r>
          </a:p>
        </p:txBody>
      </p:sp>
      <p:grpSp>
        <p:nvGrpSpPr>
          <p:cNvPr id="773" name="Group 773"/>
          <p:cNvGrpSpPr/>
          <p:nvPr/>
        </p:nvGrpSpPr>
        <p:grpSpPr>
          <a:xfrm>
            <a:off x="211137" y="5392737"/>
            <a:ext cx="7586665" cy="1139025"/>
            <a:chOff x="0" y="0"/>
            <a:chExt cx="7586663" cy="1139023"/>
          </a:xfrm>
        </p:grpSpPr>
        <p:sp>
          <p:nvSpPr>
            <p:cNvPr id="770" name="Shape 770"/>
            <p:cNvSpPr/>
            <p:nvPr/>
          </p:nvSpPr>
          <p:spPr>
            <a:xfrm>
              <a:off x="90377" y="0"/>
              <a:ext cx="3150796" cy="1139024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771" name="Shape 771"/>
            <p:cNvSpPr/>
            <p:nvPr/>
          </p:nvSpPr>
          <p:spPr>
            <a:xfrm>
              <a:off x="-1" y="137841"/>
              <a:ext cx="3331552" cy="990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 b="1">
                  <a:solidFill>
                    <a:srgbClr val="FFFB00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000" b="1">
                  <a:solidFill>
                    <a:srgbClr val="FFFB00"/>
                  </a:solidFill>
                </a:rPr>
                <a:t>YELLOW -Caution</a:t>
              </a:r>
            </a:p>
          </p:txBody>
        </p:sp>
        <p:sp>
          <p:nvSpPr>
            <p:cNvPr id="772" name="Shape 772"/>
            <p:cNvSpPr/>
            <p:nvPr/>
          </p:nvSpPr>
          <p:spPr>
            <a:xfrm>
              <a:off x="3358629" y="267795"/>
              <a:ext cx="4228035" cy="768503"/>
            </a:xfrm>
            <a:prstGeom prst="rightArrow">
              <a:avLst>
                <a:gd name="adj1" fmla="val 32000"/>
                <a:gd name="adj2" fmla="val 158708"/>
              </a:avLst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  <p:grpSp>
        <p:nvGrpSpPr>
          <p:cNvPr id="777" name="Group 777"/>
          <p:cNvGrpSpPr/>
          <p:nvPr/>
        </p:nvGrpSpPr>
        <p:grpSpPr>
          <a:xfrm>
            <a:off x="211137" y="4143373"/>
            <a:ext cx="7586665" cy="768260"/>
            <a:chOff x="0" y="0"/>
            <a:chExt cx="7586663" cy="768259"/>
          </a:xfrm>
        </p:grpSpPr>
        <p:sp>
          <p:nvSpPr>
            <p:cNvPr id="774" name="Shape 774"/>
            <p:cNvSpPr/>
            <p:nvPr/>
          </p:nvSpPr>
          <p:spPr>
            <a:xfrm>
              <a:off x="90377" y="70698"/>
              <a:ext cx="3150796" cy="626862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775" name="Shape 775"/>
            <p:cNvSpPr/>
            <p:nvPr/>
          </p:nvSpPr>
          <p:spPr>
            <a:xfrm>
              <a:off x="3358629" y="0"/>
              <a:ext cx="4228035" cy="768260"/>
            </a:xfrm>
            <a:prstGeom prst="rightArrow">
              <a:avLst>
                <a:gd name="adj1" fmla="val 32000"/>
                <a:gd name="adj2" fmla="val 158708"/>
              </a:avLst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776" name="Shape 776"/>
            <p:cNvSpPr/>
            <p:nvPr/>
          </p:nvSpPr>
          <p:spPr>
            <a:xfrm>
              <a:off x="-1" y="126331"/>
              <a:ext cx="3331552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 b="1">
                  <a:solidFill>
                    <a:srgbClr val="FF2600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000" b="1">
                  <a:solidFill>
                    <a:srgbClr val="FF2600"/>
                  </a:solidFill>
                </a:rPr>
                <a:t>RED - Alteration</a:t>
              </a:r>
            </a:p>
          </p:txBody>
        </p:sp>
      </p:grpSp>
      <p:grpSp>
        <p:nvGrpSpPr>
          <p:cNvPr id="781" name="Group 781"/>
          <p:cNvGrpSpPr/>
          <p:nvPr/>
        </p:nvGrpSpPr>
        <p:grpSpPr>
          <a:xfrm>
            <a:off x="211137" y="7013574"/>
            <a:ext cx="7586665" cy="767580"/>
            <a:chOff x="0" y="0"/>
            <a:chExt cx="7586663" cy="767579"/>
          </a:xfrm>
        </p:grpSpPr>
        <p:sp>
          <p:nvSpPr>
            <p:cNvPr id="778" name="Shape 778"/>
            <p:cNvSpPr/>
            <p:nvPr/>
          </p:nvSpPr>
          <p:spPr>
            <a:xfrm>
              <a:off x="90377" y="70635"/>
              <a:ext cx="3150796" cy="626307"/>
            </a:xfrm>
            <a:prstGeom prst="rect">
              <a:avLst/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779" name="Shape 779"/>
            <p:cNvSpPr/>
            <p:nvPr/>
          </p:nvSpPr>
          <p:spPr>
            <a:xfrm>
              <a:off x="3358629" y="0"/>
              <a:ext cx="4228035" cy="767580"/>
            </a:xfrm>
            <a:prstGeom prst="rightArrow">
              <a:avLst>
                <a:gd name="adj1" fmla="val 32000"/>
                <a:gd name="adj2" fmla="val 158708"/>
              </a:avLst>
            </a:prstGeom>
            <a:gradFill flip="none" rotWithShape="1">
              <a:gsLst>
                <a:gs pos="0">
                  <a:srgbClr val="4F687D"/>
                </a:gs>
                <a:gs pos="100000">
                  <a:srgbClr val="435158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FFFFFF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sp>
          <p:nvSpPr>
            <p:cNvPr id="780" name="Shape 780"/>
            <p:cNvSpPr/>
            <p:nvPr/>
          </p:nvSpPr>
          <p:spPr>
            <a:xfrm>
              <a:off x="-1" y="157873"/>
              <a:ext cx="3331552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>
                <a:defRPr sz="3000" b="1">
                  <a:solidFill>
                    <a:srgbClr val="00F900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lvl1pPr>
            </a:lstStyle>
            <a:p>
              <a:pPr lvl="0">
                <a:defRPr sz="1800" b="0">
                  <a:solidFill>
                    <a:srgbClr val="000000"/>
                  </a:solidFill>
                </a:defRPr>
              </a:pPr>
              <a:r>
                <a:rPr sz="3000" b="1">
                  <a:solidFill>
                    <a:srgbClr val="00F900"/>
                  </a:solidFill>
                </a:rPr>
                <a:t>GREEN - Ok</a:t>
              </a:r>
            </a:p>
          </p:txBody>
        </p:sp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" grpId="1" animBg="1" advAuto="0"/>
      <p:bldP spid="773" grpId="3" animBg="1" advAuto="0"/>
      <p:bldP spid="777" grpId="4" animBg="1" advAuto="0"/>
      <p:bldP spid="781" grpId="2" animBg="1" advAuto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Shape 783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84" name="Shape 784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85" name="Shape 785"/>
          <p:cNvSpPr/>
          <p:nvPr/>
        </p:nvSpPr>
        <p:spPr>
          <a:xfrm>
            <a:off x="-17463" y="3811587"/>
            <a:ext cx="13039727" cy="20955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72675A"/>
                </a:solidFill>
              </a:rPr>
              <a:t>THIS IS WHY M.P.R. AND THE INTEGRATED INTERDISCIPLINARY PROTOCOL WERE CREATED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5" grpId="1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Shape 787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88" name="Shape 788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89" name="Shape 789"/>
          <p:cNvSpPr/>
          <p:nvPr/>
        </p:nvSpPr>
        <p:spPr>
          <a:xfrm>
            <a:off x="479424" y="4160836"/>
            <a:ext cx="12044365" cy="13970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48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800">
                <a:solidFill>
                  <a:srgbClr val="72675A"/>
                </a:solidFill>
              </a:rPr>
              <a:t>THE INTEGRATED INTERDISCIPLINARY PROTOCOL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9" grpId="1" animBg="1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hape 791"/>
          <p:cNvSpPr/>
          <p:nvPr/>
        </p:nvSpPr>
        <p:spPr>
          <a:xfrm>
            <a:off x="2127249" y="1834356"/>
            <a:ext cx="8916990" cy="6868794"/>
          </a:xfrm>
          <a:prstGeom prst="rect">
            <a:avLst/>
          </a:prstGeom>
          <a:gradFill>
            <a:gsLst>
              <a:gs pos="0">
                <a:srgbClr val="4F687D"/>
              </a:gs>
              <a:gs pos="100000">
                <a:srgbClr val="435158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92" name="Shape 79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93" name="Shape 79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794" name="Shape 794"/>
          <p:cNvSpPr/>
          <p:nvPr/>
        </p:nvSpPr>
        <p:spPr>
          <a:xfrm>
            <a:off x="2147888" y="2447924"/>
            <a:ext cx="1123952" cy="375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buClr>
                <a:srgbClr val="BCD2FA"/>
              </a:buClr>
              <a:buSzPct val="100000"/>
              <a:buFont typeface="Arial"/>
              <a:buChar char="•"/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ACTIVE</a:t>
            </a:r>
          </a:p>
        </p:txBody>
      </p:sp>
      <p:sp>
        <p:nvSpPr>
          <p:cNvPr id="795" name="Shape 795"/>
          <p:cNvSpPr/>
          <p:nvPr/>
        </p:nvSpPr>
        <p:spPr>
          <a:xfrm>
            <a:off x="5351462" y="2636838"/>
            <a:ext cx="1944687" cy="2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96" name="Shape 796"/>
          <p:cNvSpPr/>
          <p:nvPr/>
        </p:nvSpPr>
        <p:spPr>
          <a:xfrm>
            <a:off x="2111375" y="6307135"/>
            <a:ext cx="3046413" cy="375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buClr>
                <a:srgbClr val="BCD2FA"/>
              </a:buClr>
              <a:buSzPct val="100000"/>
              <a:buFont typeface="Arial"/>
              <a:buChar char="•"/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INTERDISCIPLINARY</a:t>
            </a:r>
          </a:p>
        </p:txBody>
      </p:sp>
      <p:sp>
        <p:nvSpPr>
          <p:cNvPr id="797" name="Shape 797"/>
          <p:cNvSpPr/>
          <p:nvPr/>
        </p:nvSpPr>
        <p:spPr>
          <a:xfrm>
            <a:off x="5567362" y="6453186"/>
            <a:ext cx="1944687" cy="3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798" name="Shape 798"/>
          <p:cNvSpPr/>
          <p:nvPr/>
        </p:nvSpPr>
        <p:spPr>
          <a:xfrm>
            <a:off x="7921624" y="5972175"/>
            <a:ext cx="2738441" cy="959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IT INVOLVES DIFFERENT DISCIPLINES</a:t>
            </a:r>
          </a:p>
        </p:txBody>
      </p:sp>
      <p:sp>
        <p:nvSpPr>
          <p:cNvPr id="799" name="Shape 799"/>
          <p:cNvSpPr/>
          <p:nvPr/>
        </p:nvSpPr>
        <p:spPr>
          <a:xfrm>
            <a:off x="2127250" y="4127498"/>
            <a:ext cx="2221230" cy="375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buClr>
                <a:srgbClr val="BCD2FA"/>
              </a:buClr>
              <a:buSzPct val="100000"/>
              <a:buFont typeface="Arial"/>
              <a:buChar char="•"/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INTEGRATED</a:t>
            </a:r>
          </a:p>
        </p:txBody>
      </p:sp>
      <p:sp>
        <p:nvSpPr>
          <p:cNvPr id="800" name="Shape 800"/>
          <p:cNvSpPr/>
          <p:nvPr/>
        </p:nvSpPr>
        <p:spPr>
          <a:xfrm>
            <a:off x="5422898" y="4292600"/>
            <a:ext cx="1944690" cy="0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801" name="Shape 801"/>
          <p:cNvSpPr/>
          <p:nvPr/>
        </p:nvSpPr>
        <p:spPr>
          <a:xfrm>
            <a:off x="7680324" y="3725862"/>
            <a:ext cx="3221041" cy="154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ALL SPECIALISTS INTERVENE WITH THE SAME DIAGNOSTIC AND THERAPEUTIC STANDARDS</a:t>
            </a:r>
          </a:p>
        </p:txBody>
      </p:sp>
      <p:sp>
        <p:nvSpPr>
          <p:cNvPr id="802" name="Shape 802"/>
          <p:cNvSpPr/>
          <p:nvPr/>
        </p:nvSpPr>
        <p:spPr>
          <a:xfrm>
            <a:off x="7921624" y="2327274"/>
            <a:ext cx="2738441" cy="617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defRPr sz="18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BCD2FA"/>
                </a:solidFill>
              </a:rPr>
              <a:t>IT ADAPTS TO THE PATIENTS’ EVOLUTION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" presetClass="entr" presetSubtype="0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" presetClass="entr" presetSubtype="0" fill="hold" grpId="8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" presetClass="entr" presetSubtype="0" fill="hold" grpId="9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" presetClass="entr" presetSubtype="0" fill="hold" grpId="1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" grpId="1" animBg="1" advAuto="0"/>
      <p:bldP spid="794" grpId="2" animBg="1" advAuto="0"/>
      <p:bldP spid="795" grpId="3" animBg="1" advAuto="0"/>
      <p:bldP spid="796" grpId="8" animBg="1" advAuto="0"/>
      <p:bldP spid="797" grpId="9" animBg="1" advAuto="0"/>
      <p:bldP spid="798" grpId="10" animBg="1" advAuto="0"/>
      <p:bldP spid="799" grpId="5" animBg="1" advAuto="0"/>
      <p:bldP spid="800" grpId="6" animBg="1" advAuto="0"/>
      <p:bldP spid="801" grpId="7" animBg="1" advAuto="0"/>
      <p:bldP spid="802" grpId="4" animBg="1" advAuto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05" name="Shape 805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06" name="Shape 806"/>
          <p:cNvSpPr/>
          <p:nvPr/>
        </p:nvSpPr>
        <p:spPr>
          <a:xfrm>
            <a:off x="3290887" y="4343399"/>
            <a:ext cx="6751637" cy="10668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74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400">
                <a:solidFill>
                  <a:srgbClr val="72675A"/>
                </a:solidFill>
              </a:rPr>
              <a:t>M.			P.		R.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6" grpId="1" animBg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Shape 80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09" name="Shape 80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10" name="Shape 810"/>
          <p:cNvSpPr/>
          <p:nvPr/>
        </p:nvSpPr>
        <p:spPr>
          <a:xfrm>
            <a:off x="2605558" y="1750217"/>
            <a:ext cx="8916990" cy="6868795"/>
          </a:xfrm>
          <a:prstGeom prst="rect">
            <a:avLst/>
          </a:prstGeom>
          <a:gradFill>
            <a:gsLst>
              <a:gs pos="0">
                <a:srgbClr val="4F687D"/>
              </a:gs>
              <a:gs pos="100000">
                <a:srgbClr val="435158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11" name="Shape 811"/>
          <p:cNvSpPr/>
          <p:nvPr/>
        </p:nvSpPr>
        <p:spPr>
          <a:xfrm>
            <a:off x="2619374" y="2541588"/>
            <a:ext cx="2724787" cy="375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buClr>
                <a:srgbClr val="BCD2FA"/>
              </a:buClr>
              <a:buSzPct val="100000"/>
              <a:buFont typeface="Arial"/>
              <a:buChar char="•"/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REHABILITATION</a:t>
            </a:r>
          </a:p>
        </p:txBody>
      </p:sp>
      <p:sp>
        <p:nvSpPr>
          <p:cNvPr id="812" name="Shape 812"/>
          <p:cNvSpPr/>
          <p:nvPr/>
        </p:nvSpPr>
        <p:spPr>
          <a:xfrm>
            <a:off x="5492748" y="2687638"/>
            <a:ext cx="1944690" cy="2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813" name="Shape 813"/>
          <p:cNvSpPr/>
          <p:nvPr/>
        </p:nvSpPr>
        <p:spPr>
          <a:xfrm>
            <a:off x="2697163" y="6357937"/>
            <a:ext cx="1590677" cy="375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buClr>
                <a:srgbClr val="BCD2FA"/>
              </a:buClr>
              <a:buSzPct val="100000"/>
              <a:buFont typeface="Arial"/>
              <a:buChar char="•"/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POSTURAL</a:t>
            </a:r>
          </a:p>
        </p:txBody>
      </p:sp>
      <p:sp>
        <p:nvSpPr>
          <p:cNvPr id="814" name="Shape 814"/>
          <p:cNvSpPr/>
          <p:nvPr/>
        </p:nvSpPr>
        <p:spPr>
          <a:xfrm>
            <a:off x="5708648" y="6503988"/>
            <a:ext cx="1944690" cy="2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815" name="Shape 815"/>
          <p:cNvSpPr/>
          <p:nvPr/>
        </p:nvSpPr>
        <p:spPr>
          <a:xfrm>
            <a:off x="8459788" y="5481637"/>
            <a:ext cx="1944687" cy="2127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REHABILITATES THE STOMATOGNATHIC SYSTEM WITH THE REST OF THE BODY</a:t>
            </a:r>
          </a:p>
        </p:txBody>
      </p:sp>
      <p:sp>
        <p:nvSpPr>
          <p:cNvPr id="816" name="Shape 816"/>
          <p:cNvSpPr/>
          <p:nvPr/>
        </p:nvSpPr>
        <p:spPr>
          <a:xfrm>
            <a:off x="2619375" y="4281487"/>
            <a:ext cx="2422525" cy="375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914400">
              <a:buClr>
                <a:srgbClr val="BCD2FA"/>
              </a:buClr>
              <a:buSzPct val="100000"/>
              <a:buFont typeface="Arial"/>
              <a:buChar char="•"/>
              <a:def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</a:rPr>
              <a:t>MYOFUNCTIONAL</a:t>
            </a:r>
          </a:p>
        </p:txBody>
      </p:sp>
      <p:sp>
        <p:nvSpPr>
          <p:cNvPr id="817" name="Shape 817"/>
          <p:cNvSpPr/>
          <p:nvPr/>
        </p:nvSpPr>
        <p:spPr>
          <a:xfrm>
            <a:off x="5564187" y="4343400"/>
            <a:ext cx="1944687" cy="0"/>
          </a:xfrm>
          <a:prstGeom prst="line">
            <a:avLst/>
          </a:prstGeom>
          <a:ln w="7620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818" name="Shape 818"/>
          <p:cNvSpPr/>
          <p:nvPr/>
        </p:nvSpPr>
        <p:spPr>
          <a:xfrm>
            <a:off x="8031163" y="3665537"/>
            <a:ext cx="2749552" cy="1251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 defTabSz="914400">
              <a:defRPr sz="1800">
                <a:solidFill>
                  <a:srgbClr val="000000"/>
                </a:solidFill>
              </a:defRPr>
            </a:pPr>
            <a:r>
              <a: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rPr>
              <a:t>E PHYSIOLOGICAL SKELETAL NEUROMUSCULAR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defRPr sz="1800">
                <a:solidFill>
                  <a:srgbClr val="000000"/>
                </a:solidFill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rPr>
              <a:t>EQUILIBRIUM </a:t>
            </a:r>
          </a:p>
        </p:txBody>
      </p:sp>
      <p:sp>
        <p:nvSpPr>
          <p:cNvPr id="819" name="Shape 819"/>
          <p:cNvSpPr/>
          <p:nvPr/>
        </p:nvSpPr>
        <p:spPr>
          <a:xfrm>
            <a:off x="8151813" y="2378074"/>
            <a:ext cx="2562227" cy="617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914400">
              <a:defRPr sz="1800" b="1">
                <a:solidFill>
                  <a:srgbClr val="BCD2F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BCD2FA"/>
                </a:solidFill>
              </a:rPr>
              <a:t>REBALANCES ALL SYSTEMS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3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" presetClass="entr" presetSubtype="0" fill="hold" grpId="4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" presetClass="entr" presetSubtype="0" fill="hold" grpId="5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" presetClass="entr" presetSubtype="0" fill="hold" grpId="7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" presetClass="entr" presetSubtype="0" fill="hold" grpId="8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1" presetClass="entr" presetSubtype="0" fill="hold" grpId="9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1" presetClass="entr" presetSubtype="0" fill="hold" grpId="1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" grpId="1" animBg="1" advAuto="0"/>
      <p:bldP spid="811" grpId="2" animBg="1" advAuto="0"/>
      <p:bldP spid="812" grpId="3" animBg="1" advAuto="0"/>
      <p:bldP spid="813" grpId="8" animBg="1" advAuto="0"/>
      <p:bldP spid="814" grpId="9" animBg="1" advAuto="0"/>
      <p:bldP spid="815" grpId="10" animBg="1" advAuto="0"/>
      <p:bldP spid="816" grpId="5" animBg="1" advAuto="0"/>
      <p:bldP spid="817" grpId="6" animBg="1" advAuto="0"/>
      <p:bldP spid="818" grpId="7" animBg="1" advAuto="0"/>
      <p:bldP spid="819" grpId="4" animBg="1" advAuto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Shape 82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22" name="Shape 82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23" name="Shape 823"/>
          <p:cNvSpPr/>
          <p:nvPr/>
        </p:nvSpPr>
        <p:spPr>
          <a:xfrm>
            <a:off x="1879599" y="928686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72675A"/>
                </a:solidFill>
              </a:rPr>
              <a:t>DIAGNOSTICS</a:t>
            </a:r>
          </a:p>
        </p:txBody>
      </p:sp>
      <p:sp>
        <p:nvSpPr>
          <p:cNvPr id="824" name="Shape 824"/>
          <p:cNvSpPr/>
          <p:nvPr/>
        </p:nvSpPr>
        <p:spPr>
          <a:xfrm>
            <a:off x="1879599" y="3008313"/>
            <a:ext cx="1008221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CLINICAL</a:t>
            </a:r>
          </a:p>
        </p:txBody>
      </p:sp>
      <p:sp>
        <p:nvSpPr>
          <p:cNvPr id="825" name="Shape 825"/>
          <p:cNvSpPr/>
          <p:nvPr/>
        </p:nvSpPr>
        <p:spPr>
          <a:xfrm>
            <a:off x="1879599" y="4564061"/>
            <a:ext cx="1008221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INSTRUMENTAL</a:t>
            </a:r>
          </a:p>
        </p:txBody>
      </p:sp>
      <p:sp>
        <p:nvSpPr>
          <p:cNvPr id="826" name="Shape 826"/>
          <p:cNvSpPr/>
          <p:nvPr/>
        </p:nvSpPr>
        <p:spPr>
          <a:xfrm>
            <a:off x="1879599" y="6119811"/>
            <a:ext cx="1008221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ADDITIONAL ANALYSIS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" grpId="1" animBg="1" advAuto="0"/>
      <p:bldP spid="824" grpId="2" animBg="1" advAuto="0"/>
      <p:bldP spid="825" grpId="3" animBg="1" advAuto="0"/>
      <p:bldP spid="826" grpId="4" animBg="1" advAuto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Shape 82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29" name="Shape 82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30" name="Shape 830"/>
          <p:cNvSpPr/>
          <p:nvPr/>
        </p:nvSpPr>
        <p:spPr>
          <a:xfrm>
            <a:off x="1625599" y="966786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72675A"/>
                </a:solidFill>
              </a:rPr>
              <a:t>CLINICAL</a:t>
            </a:r>
          </a:p>
        </p:txBody>
      </p:sp>
      <p:sp>
        <p:nvSpPr>
          <p:cNvPr id="831" name="Shape 831"/>
          <p:cNvSpPr/>
          <p:nvPr/>
        </p:nvSpPr>
        <p:spPr>
          <a:xfrm>
            <a:off x="1460499" y="281940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Oculomotor system</a:t>
            </a:r>
          </a:p>
        </p:txBody>
      </p:sp>
      <p:sp>
        <p:nvSpPr>
          <p:cNvPr id="832" name="Shape 832"/>
          <p:cNvSpPr/>
          <p:nvPr/>
        </p:nvSpPr>
        <p:spPr>
          <a:xfrm>
            <a:off x="1460499" y="434975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Postural analysis</a:t>
            </a:r>
          </a:p>
        </p:txBody>
      </p:sp>
      <p:sp>
        <p:nvSpPr>
          <p:cNvPr id="833" name="Shape 833"/>
          <p:cNvSpPr/>
          <p:nvPr/>
        </p:nvSpPr>
        <p:spPr>
          <a:xfrm>
            <a:off x="1460499" y="590550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Stomatognathic analysis</a:t>
            </a:r>
          </a:p>
        </p:txBody>
      </p:sp>
      <p:sp>
        <p:nvSpPr>
          <p:cNvPr id="834" name="Shape 834"/>
          <p:cNvSpPr/>
          <p:nvPr/>
        </p:nvSpPr>
        <p:spPr>
          <a:xfrm>
            <a:off x="1460499" y="744855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Podal analysis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" grpId="1" animBg="1" advAuto="0"/>
      <p:bldP spid="831" grpId="2" animBg="1" advAuto="0"/>
      <p:bldP spid="832" grpId="3" animBg="1" advAuto="0"/>
      <p:bldP spid="833" grpId="4" animBg="1" advAuto="0"/>
      <p:bldP spid="834" grpId="5" animBg="1" advAuto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Shape 836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37" name="Shape 837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38" name="Shape 838"/>
          <p:cNvSpPr/>
          <p:nvPr/>
        </p:nvSpPr>
        <p:spPr>
          <a:xfrm>
            <a:off x="1625599" y="966786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72675A"/>
                </a:solidFill>
              </a:rPr>
              <a:t>INSTRUMENTAL</a:t>
            </a:r>
          </a:p>
        </p:txBody>
      </p:sp>
      <p:sp>
        <p:nvSpPr>
          <p:cNvPr id="839" name="Shape 839"/>
          <p:cNvSpPr/>
          <p:nvPr/>
        </p:nvSpPr>
        <p:spPr>
          <a:xfrm>
            <a:off x="1460499" y="281940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Posturometry</a:t>
            </a:r>
          </a:p>
        </p:txBody>
      </p:sp>
      <p:sp>
        <p:nvSpPr>
          <p:cNvPr id="840" name="Shape 840"/>
          <p:cNvSpPr/>
          <p:nvPr/>
        </p:nvSpPr>
        <p:spPr>
          <a:xfrm>
            <a:off x="1460499" y="434975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Stabilometry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8" grpId="1" animBg="1" advAuto="0"/>
      <p:bldP spid="839" grpId="2" animBg="1" advAuto="0"/>
      <p:bldP spid="840" grpId="3" animBg="1" advAuto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Shape 84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43" name="Shape 84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44" name="Shape 844"/>
          <p:cNvSpPr/>
          <p:nvPr/>
        </p:nvSpPr>
        <p:spPr>
          <a:xfrm>
            <a:off x="1625599" y="966786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72675A"/>
                </a:solidFill>
              </a:rPr>
              <a:t>ADDITIONAL ANALYSIS</a:t>
            </a:r>
          </a:p>
        </p:txBody>
      </p:sp>
      <p:sp>
        <p:nvSpPr>
          <p:cNvPr id="845" name="Shape 845"/>
          <p:cNvSpPr/>
          <p:nvPr/>
        </p:nvSpPr>
        <p:spPr>
          <a:xfrm>
            <a:off x="1460499" y="281940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Food intolerances</a:t>
            </a:r>
          </a:p>
        </p:txBody>
      </p:sp>
      <p:sp>
        <p:nvSpPr>
          <p:cNvPr id="846" name="Shape 846"/>
          <p:cNvSpPr/>
          <p:nvPr/>
        </p:nvSpPr>
        <p:spPr>
          <a:xfrm>
            <a:off x="1460499" y="434975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Amino-acids test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4" grpId="1" animBg="1" advAuto="0"/>
      <p:bldP spid="845" grpId="2" animBg="1" advAuto="0"/>
      <p:bldP spid="846" grpId="3" animBg="1" advAuto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Shape 848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49" name="Shape 849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50" name="Shape 850"/>
          <p:cNvSpPr/>
          <p:nvPr/>
        </p:nvSpPr>
        <p:spPr>
          <a:xfrm>
            <a:off x="3290887" y="3954462"/>
            <a:ext cx="6751637" cy="18415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74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M.			P.		R.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54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PHILOSOPHY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" grpId="1" animBg="1" advAuto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Shape 85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53" name="Shape 85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pic>
        <p:nvPicPr>
          <p:cNvPr id="854" name="image84.jpeg" descr="21771Dell_Alienware_M17X_Business_Gamers_Laptop_Compute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49750" y="2640508"/>
            <a:ext cx="4305300" cy="3749677"/>
          </a:xfrm>
          <a:prstGeom prst="rect">
            <a:avLst/>
          </a:prstGeom>
          <a:ln w="12700">
            <a:miter lim="400000"/>
          </a:ln>
          <a:effectLst>
            <a:outerShdw blurRad="152400" dist="12000" dir="900056" rotWithShape="0">
              <a:srgbClr val="000000">
                <a:alpha val="29999"/>
              </a:srgbClr>
            </a:outerShdw>
          </a:effectLst>
        </p:spPr>
      </p:pic>
      <p:pic>
        <p:nvPicPr>
          <p:cNvPr id="855" name="image85.jpeg" descr="baby_computer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68319" y="2901654"/>
            <a:ext cx="3652839" cy="2744789"/>
          </a:xfrm>
          <a:prstGeom prst="rect">
            <a:avLst/>
          </a:prstGeom>
          <a:ln w="12700">
            <a:miter lim="400000"/>
          </a:ln>
        </p:spPr>
      </p:pic>
      <p:pic>
        <p:nvPicPr>
          <p:cNvPr id="856" name="image86.jpeg" descr="computer y niña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93092" y="2734966"/>
            <a:ext cx="3076577" cy="3078166"/>
          </a:xfrm>
          <a:prstGeom prst="rect">
            <a:avLst/>
          </a:prstGeom>
          <a:ln w="88900" cap="sq">
            <a:solidFill>
              <a:srgbClr val="FFFFFF"/>
            </a:solidFill>
            <a:miter lim="0"/>
          </a:ln>
          <a:effectLst>
            <a:outerShdw blurRad="254000" rotWithShape="0">
              <a:srgbClr val="000000">
                <a:alpha val="42999"/>
              </a:srgbClr>
            </a:outerShdw>
          </a:effectLst>
        </p:spPr>
      </p:pic>
      <p:grpSp>
        <p:nvGrpSpPr>
          <p:cNvPr id="859" name="Group 859"/>
          <p:cNvGrpSpPr/>
          <p:nvPr/>
        </p:nvGrpSpPr>
        <p:grpSpPr>
          <a:xfrm>
            <a:off x="4611240" y="2025351"/>
            <a:ext cx="3668718" cy="4979990"/>
            <a:chOff x="-1" y="0"/>
            <a:chExt cx="3668716" cy="4979989"/>
          </a:xfrm>
        </p:grpSpPr>
        <p:sp>
          <p:nvSpPr>
            <p:cNvPr id="857" name="Shape 857"/>
            <p:cNvSpPr/>
            <p:nvPr/>
          </p:nvSpPr>
          <p:spPr>
            <a:xfrm>
              <a:off x="-2" y="0"/>
              <a:ext cx="3668548" cy="497999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858" name="image87.jpeg" descr="image103.jp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0"/>
              <a:ext cx="3668717" cy="4979990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0"/>
            </a:ln>
            <a:effectLst/>
          </p:spPr>
        </p:pic>
      </p:grpSp>
      <p:grpSp>
        <p:nvGrpSpPr>
          <p:cNvPr id="862" name="Group 862"/>
          <p:cNvGrpSpPr/>
          <p:nvPr/>
        </p:nvGrpSpPr>
        <p:grpSpPr>
          <a:xfrm>
            <a:off x="5089103" y="2640507"/>
            <a:ext cx="3365503" cy="3609978"/>
            <a:chOff x="-1" y="0"/>
            <a:chExt cx="3365502" cy="3609976"/>
          </a:xfrm>
        </p:grpSpPr>
        <p:sp>
          <p:nvSpPr>
            <p:cNvPr id="860" name="Shape 860"/>
            <p:cNvSpPr/>
            <p:nvPr/>
          </p:nvSpPr>
          <p:spPr>
            <a:xfrm>
              <a:off x="-2" y="-1"/>
              <a:ext cx="3365348" cy="360981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861" name="image88.png" descr="image104.pn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3365502" cy="3609977"/>
            </a:xfrm>
            <a:prstGeom prst="rect">
              <a:avLst/>
            </a:prstGeom>
            <a:ln w="190500" cap="sq">
              <a:solidFill>
                <a:srgbClr val="FFFFFF"/>
              </a:solidFill>
              <a:prstDash val="solid"/>
              <a:miter lim="0"/>
            </a:ln>
            <a:effectLst>
              <a:outerShdw blurRad="63500" dist="50800" dir="12900015" rotWithShape="0">
                <a:srgbClr val="000000">
                  <a:alpha val="29999"/>
                </a:srgbClr>
              </a:outerShdw>
            </a:effectLst>
          </p:spPr>
        </p:pic>
      </p:grpSp>
      <p:pic>
        <p:nvPicPr>
          <p:cNvPr id="863" name="image89.jpeg" descr="images.jpg"/>
          <p:cNvPicPr/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907334" y="2490191"/>
            <a:ext cx="3729040" cy="3727453"/>
          </a:xfrm>
          <a:prstGeom prst="rect">
            <a:avLst/>
          </a:prstGeom>
          <a:ln w="88900" cap="sq">
            <a:solidFill>
              <a:srgbClr val="FFFFFF"/>
            </a:solidFill>
            <a:miter lim="0"/>
          </a:ln>
          <a:effectLst>
            <a:outerShdw blurRad="254000" rotWithShape="0">
              <a:srgbClr val="000000">
                <a:alpha val="42999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395581"/>
      </p:ext>
    </p:extLst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" dur="500" fill="hold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fill="hold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fill="hold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fill="hold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fill="hold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4" grpId="0" animBg="1" advAuto="0"/>
      <p:bldP spid="854" grpId="1" animBg="1" advAuto="0"/>
      <p:bldP spid="855" grpId="0" animBg="1" advAuto="0"/>
      <p:bldP spid="855" grpId="1" animBg="1" advAuto="0"/>
      <p:bldP spid="856" grpId="0" animBg="1" advAuto="0"/>
      <p:bldP spid="856" grpId="1" animBg="1" advAuto="0"/>
      <p:bldP spid="859" grpId="0" animBg="1" advAuto="0"/>
      <p:bldP spid="859" grpId="1" animBg="1" advAuto="0"/>
      <p:bldP spid="862" grpId="0" animBg="1" advAuto="0"/>
      <p:bldP spid="862" grpId="1" animBg="1" advAuto="0"/>
      <p:bldP spid="863" grpId="0" animBg="1" advAuto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Shape 865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66" name="Shape 866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67" name="Shape 867"/>
          <p:cNvSpPr/>
          <p:nvPr/>
        </p:nvSpPr>
        <p:spPr>
          <a:xfrm>
            <a:off x="1625599" y="966786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72675A"/>
                </a:solidFill>
              </a:rPr>
              <a:t>PROTOCOL</a:t>
            </a:r>
          </a:p>
        </p:txBody>
      </p:sp>
      <p:sp>
        <p:nvSpPr>
          <p:cNvPr id="868" name="Shape 868"/>
          <p:cNvSpPr/>
          <p:nvPr/>
        </p:nvSpPr>
        <p:spPr>
          <a:xfrm>
            <a:off x="1460499" y="281940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Deprogramming</a:t>
            </a:r>
          </a:p>
        </p:txBody>
      </p:sp>
      <p:sp>
        <p:nvSpPr>
          <p:cNvPr id="869" name="Shape 869"/>
          <p:cNvSpPr/>
          <p:nvPr/>
        </p:nvSpPr>
        <p:spPr>
          <a:xfrm>
            <a:off x="1460499" y="434975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Myopostural re-equilibrium</a:t>
            </a:r>
          </a:p>
        </p:txBody>
      </p:sp>
      <p:sp>
        <p:nvSpPr>
          <p:cNvPr id="870" name="Shape 870"/>
          <p:cNvSpPr/>
          <p:nvPr/>
        </p:nvSpPr>
        <p:spPr>
          <a:xfrm>
            <a:off x="1625599" y="5880100"/>
            <a:ext cx="10082215" cy="622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Reprogramming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7" grpId="1" animBg="1" advAuto="0"/>
      <p:bldP spid="868" grpId="2" animBg="1" advAuto="0"/>
      <p:bldP spid="869" grpId="3" animBg="1" advAuto="0"/>
      <p:bldP spid="870" grpId="4" animBg="1" advAuto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Shape 87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73" name="Shape 87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74" name="Shape 874"/>
          <p:cNvSpPr/>
          <p:nvPr/>
        </p:nvSpPr>
        <p:spPr>
          <a:xfrm>
            <a:off x="2734691" y="2744788"/>
            <a:ext cx="3695702" cy="3076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b="1">
                <a:solidFill>
                  <a:srgbClr val="3B1A64"/>
                </a:solidFill>
                <a:latin typeface="Calibri"/>
                <a:ea typeface="Calibri"/>
                <a:cs typeface="Calibri"/>
                <a:sym typeface="Calibri"/>
              </a:rPr>
              <a:t>EYE</a:t>
            </a:r>
            <a:endParaRPr sz="2800" b="1">
              <a:solidFill>
                <a:srgbClr val="3B1A64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lnSpc>
                <a:spcPct val="9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800" b="1">
              <a:solidFill>
                <a:srgbClr val="3B1A64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b="1">
                <a:solidFill>
                  <a:srgbClr val="3B1A64"/>
                </a:solidFill>
                <a:latin typeface="Calibri"/>
                <a:ea typeface="Calibri"/>
                <a:cs typeface="Calibri"/>
                <a:sym typeface="Calibri"/>
              </a:rPr>
              <a:t>MOUTH</a:t>
            </a:r>
            <a:endParaRPr sz="2800" b="1">
              <a:solidFill>
                <a:srgbClr val="3B1A64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lnSpc>
                <a:spcPct val="9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800" b="1">
              <a:solidFill>
                <a:srgbClr val="3B1A64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b="1">
                <a:solidFill>
                  <a:srgbClr val="3B1A64"/>
                </a:solidFill>
                <a:latin typeface="Calibri"/>
                <a:ea typeface="Calibri"/>
                <a:cs typeface="Calibri"/>
                <a:sym typeface="Calibri"/>
              </a:rPr>
              <a:t>FOOT</a:t>
            </a:r>
            <a:endParaRPr sz="2800" b="1">
              <a:solidFill>
                <a:srgbClr val="3B1A64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lnSpc>
                <a:spcPct val="90000"/>
              </a:lnSpc>
              <a:spcBef>
                <a:spcPts val="400"/>
              </a:spcBef>
              <a:defRPr sz="1800">
                <a:solidFill>
                  <a:srgbClr val="000000"/>
                </a:solidFill>
              </a:defRPr>
            </a:pPr>
            <a:endParaRPr sz="2800" b="1">
              <a:solidFill>
                <a:srgbClr val="3B1A64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 defTabSz="914400">
              <a:lnSpc>
                <a:spcPct val="90000"/>
              </a:lnSpc>
              <a:spcBef>
                <a:spcPts val="600"/>
              </a:spcBef>
              <a:defRPr sz="1800">
                <a:solidFill>
                  <a:srgbClr val="000000"/>
                </a:solidFill>
              </a:defRPr>
            </a:pPr>
            <a:r>
              <a:rPr sz="2800" b="1">
                <a:solidFill>
                  <a:srgbClr val="3B1A64"/>
                </a:solidFill>
                <a:latin typeface="Calibri"/>
                <a:ea typeface="Calibri"/>
                <a:cs typeface="Calibri"/>
                <a:sym typeface="Calibri"/>
              </a:rPr>
              <a:t>BIOCHEMICAL</a:t>
            </a:r>
          </a:p>
        </p:txBody>
      </p:sp>
      <p:grpSp>
        <p:nvGrpSpPr>
          <p:cNvPr id="877" name="Group 877"/>
          <p:cNvGrpSpPr/>
          <p:nvPr/>
        </p:nvGrpSpPr>
        <p:grpSpPr>
          <a:xfrm>
            <a:off x="5537991" y="4802187"/>
            <a:ext cx="4559303" cy="3197227"/>
            <a:chOff x="0" y="0"/>
            <a:chExt cx="4559301" cy="3197225"/>
          </a:xfrm>
        </p:grpSpPr>
        <p:sp>
          <p:nvSpPr>
            <p:cNvPr id="875" name="Shape 875"/>
            <p:cNvSpPr/>
            <p:nvPr/>
          </p:nvSpPr>
          <p:spPr>
            <a:xfrm>
              <a:off x="0" y="0"/>
              <a:ext cx="4559302" cy="319722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876" name="image90.jpeg" descr="image107.jp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559302" cy="3197226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0"/>
            </a:ln>
            <a:effectLst/>
          </p:spPr>
        </p:pic>
      </p:grpSp>
      <p:grpSp>
        <p:nvGrpSpPr>
          <p:cNvPr id="880" name="Group 880"/>
          <p:cNvGrpSpPr/>
          <p:nvPr/>
        </p:nvGrpSpPr>
        <p:grpSpPr>
          <a:xfrm>
            <a:off x="6323954" y="4915609"/>
            <a:ext cx="3744917" cy="3744917"/>
            <a:chOff x="0" y="0"/>
            <a:chExt cx="3744916" cy="3744916"/>
          </a:xfrm>
        </p:grpSpPr>
        <p:sp>
          <p:nvSpPr>
            <p:cNvPr id="878" name="Shape 878"/>
            <p:cNvSpPr/>
            <p:nvPr/>
          </p:nvSpPr>
          <p:spPr>
            <a:xfrm>
              <a:off x="-1" y="-1"/>
              <a:ext cx="3744917" cy="374491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879" name="image91.jpeg" descr="image108.jp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1"/>
              <a:ext cx="3744917" cy="3744917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0"/>
            </a:ln>
            <a:effectLst/>
          </p:spPr>
        </p:pic>
      </p:grpSp>
      <p:pic>
        <p:nvPicPr>
          <p:cNvPr id="881" name="image92.jpeg" descr="image110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34312" y="1987105"/>
            <a:ext cx="2294857" cy="6495854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</p:spPr>
      </p:pic>
      <p:sp>
        <p:nvSpPr>
          <p:cNvPr id="882" name="Shape 882"/>
          <p:cNvSpPr/>
          <p:nvPr/>
        </p:nvSpPr>
        <p:spPr>
          <a:xfrm>
            <a:off x="1625599" y="1266824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72675A"/>
                </a:solidFill>
              </a:rPr>
              <a:t>Sensorial deprogramming</a:t>
            </a:r>
          </a:p>
        </p:txBody>
      </p:sp>
      <p:grpSp>
        <p:nvGrpSpPr>
          <p:cNvPr id="887" name="Group 887"/>
          <p:cNvGrpSpPr/>
          <p:nvPr/>
        </p:nvGrpSpPr>
        <p:grpSpPr>
          <a:xfrm>
            <a:off x="6697513" y="3013734"/>
            <a:ext cx="4664041" cy="3975759"/>
            <a:chOff x="0" y="0"/>
            <a:chExt cx="4664040" cy="3975758"/>
          </a:xfrm>
        </p:grpSpPr>
        <p:grpSp>
          <p:nvGrpSpPr>
            <p:cNvPr id="885" name="Group 885"/>
            <p:cNvGrpSpPr/>
            <p:nvPr/>
          </p:nvGrpSpPr>
          <p:grpSpPr>
            <a:xfrm>
              <a:off x="0" y="-1"/>
              <a:ext cx="4664041" cy="3975759"/>
              <a:chOff x="0" y="0"/>
              <a:chExt cx="4664040" cy="3975757"/>
            </a:xfrm>
          </p:grpSpPr>
          <p:sp>
            <p:nvSpPr>
              <p:cNvPr id="883" name="Shape 883"/>
              <p:cNvSpPr/>
              <p:nvPr/>
            </p:nvSpPr>
            <p:spPr>
              <a:xfrm>
                <a:off x="630386" y="951707"/>
                <a:ext cx="4033655" cy="3024051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>
                    <a:solidFill>
                      <a:srgbClr val="72675A"/>
                    </a:solidFill>
                    <a:latin typeface="Baskerville"/>
                    <a:ea typeface="Baskerville"/>
                    <a:cs typeface="Baskerville"/>
                    <a:sym typeface="Baskerville"/>
                  </a:defRPr>
                </a:pPr>
                <a:endParaRPr/>
              </a:p>
            </p:txBody>
          </p:sp>
          <p:pic>
            <p:nvPicPr>
              <p:cNvPr id="884" name="image93.jpeg" descr="image106.jpg"/>
              <p:cNvPicPr/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0" y="-1"/>
                <a:ext cx="4033841" cy="3024192"/>
              </a:xfrm>
              <a:prstGeom prst="rect">
                <a:avLst/>
              </a:prstGeom>
              <a:ln w="76200" cap="sq">
                <a:solidFill>
                  <a:srgbClr val="292929"/>
                </a:solidFill>
                <a:prstDash val="solid"/>
                <a:miter lim="0"/>
              </a:ln>
              <a:effectLst/>
            </p:spPr>
          </p:pic>
        </p:grpSp>
        <p:sp>
          <p:nvSpPr>
            <p:cNvPr id="886" name="Shape 886"/>
            <p:cNvSpPr/>
            <p:nvPr/>
          </p:nvSpPr>
          <p:spPr>
            <a:xfrm>
              <a:off x="2881730" y="2372838"/>
              <a:ext cx="406911" cy="398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0000"/>
              </a:solidFill>
              <a:prstDash val="solid"/>
              <a:miter lim="0"/>
            </a:ln>
            <a:effectLst>
              <a:outerShdw blurRad="50800" dist="38100" dir="5400000" rotWithShape="0">
                <a:srgbClr val="000000">
                  <a:alpha val="39999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defRPr>
                  <a:solidFill>
                    <a:srgbClr val="72675A"/>
                  </a:solidFill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</p:grpSp>
      <p:pic>
        <p:nvPicPr>
          <p:cNvPr id="888" name="image94.jpeg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505077" y="2888394"/>
            <a:ext cx="6468134" cy="40425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fill="hold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fill="hold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2" dur="500" fill="hold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6" dur="500" fill="hold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6" dur="500" fill="hold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4" grpId="1" build="p" bldLvl="5" animBg="1" advAuto="0"/>
      <p:bldP spid="877" grpId="8" animBg="1" advAuto="0"/>
      <p:bldP spid="877" grpId="9" animBg="1" advAuto="0"/>
      <p:bldP spid="880" grpId="10" animBg="1" advAuto="0"/>
      <p:bldP spid="880" grpId="11" animBg="1" advAuto="0"/>
      <p:bldP spid="881" grpId="6" animBg="1" advAuto="0"/>
      <p:bldP spid="881" grpId="7" animBg="1" advAuto="0"/>
      <p:bldP spid="887" grpId="2" animBg="1" advAuto="0"/>
      <p:bldP spid="887" grpId="3" animBg="1" advAuto="0"/>
      <p:bldP spid="888" grpId="4" animBg="1" advAuto="0"/>
      <p:bldP spid="888" grpId="5" animBg="1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Shape 892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93" name="Shape 893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94" name="Shape 894"/>
          <p:cNvSpPr/>
          <p:nvPr/>
        </p:nvSpPr>
        <p:spPr>
          <a:xfrm>
            <a:off x="100011" y="2234407"/>
            <a:ext cx="12904791" cy="12700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Interdisciplinary protocol: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3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Working in the same diagnostic and therapeutic  direction</a:t>
            </a:r>
          </a:p>
        </p:txBody>
      </p:sp>
      <p:sp>
        <p:nvSpPr>
          <p:cNvPr id="895" name="Shape 895"/>
          <p:cNvSpPr/>
          <p:nvPr/>
        </p:nvSpPr>
        <p:spPr>
          <a:xfrm>
            <a:off x="1460499" y="4305300"/>
            <a:ext cx="10082215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</a:rPr>
              <a:t>REACHING THE ROOT CAUSES NOT SIMPLY TREATING THE SYMPTOMS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" grpId="1" animBg="1" advAuto="0"/>
      <p:bldP spid="895" grpId="2" animBg="1" advAuto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Shape 897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98" name="Shape 898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899" name="Shape 899"/>
          <p:cNvSpPr/>
          <p:nvPr/>
        </p:nvSpPr>
        <p:spPr>
          <a:xfrm>
            <a:off x="1460499" y="3709988"/>
            <a:ext cx="10082215" cy="229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TREATING PATIENTS OF ALL AGES PHYSIOLOGICALLY, WITHOUT TRAUMA, LISTENING TO THE BODY’S PRIORITIES </a:t>
            </a:r>
            <a:endParaRPr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GETTING </a:t>
            </a:r>
            <a:r>
              <a:rPr sz="36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REAL, </a:t>
            </a:r>
            <a:r>
              <a:rPr sz="43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PERMANENT</a:t>
            </a:r>
            <a:r>
              <a:rPr sz="36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rPr>
              <a:t> RESULTS.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" grpId="1" animBg="1" advAuto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Shape 907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08" name="Shape 908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09" name="Shape 909"/>
          <p:cNvSpPr/>
          <p:nvPr/>
        </p:nvSpPr>
        <p:spPr>
          <a:xfrm>
            <a:off x="1366837" y="4741862"/>
            <a:ext cx="10269540" cy="8763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60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000" b="1">
                <a:solidFill>
                  <a:srgbClr val="72675A"/>
                </a:solidFill>
              </a:rPr>
              <a:t>“PRIMUM NON NOCERE”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9" grpId="1" animBg="1" advAuto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Shape 911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12" name="Shape 912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913" name="Shape 913"/>
          <p:cNvSpPr/>
          <p:nvPr/>
        </p:nvSpPr>
        <p:spPr>
          <a:xfrm>
            <a:off x="965199" y="4303712"/>
            <a:ext cx="11072815" cy="1752601"/>
          </a:xfrm>
          <a:prstGeom prst="rect">
            <a:avLst/>
          </a:prstGeom>
          <a:ln w="12700">
            <a:miter lim="400000"/>
          </a:ln>
          <a:effectLst>
            <a:outerShdw blurRad="76200" dist="38100" dir="7800002" rotWithShape="0">
              <a:srgbClr val="000000">
                <a:alpha val="39999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6000" b="1"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6000" b="1">
                <a:solidFill>
                  <a:srgbClr val="72675A"/>
                </a:solidFill>
              </a:rPr>
              <a:t>SOME SAMPLES OF DIAGNOSIS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3" grpId="1" animBg="1" advAuto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7" name="image106.jpeg" descr="C:\Users\Prof Dr Silverio Di\Pictures\rmp\casos\1osteopatia tesis\cugini cludia\DSC0095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7234" y="1189991"/>
            <a:ext cx="2098713" cy="841368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98" name="image107.jpeg" descr="C:\Users\Prof Dr Silverio Di\Pictures\rmp\casos\1osteopatia tesis\cugini cludia\DSC00957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25236" y="1189988"/>
            <a:ext cx="2224247" cy="841216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99" name="image108.jpeg" descr="C:\Users\Prof Dr Silverio Di\Pictures\rmp\casos\1osteopatia tesis\cugini cludia\DSC00956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27028" y="1189988"/>
            <a:ext cx="2354949" cy="841216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00" name="image109.jpeg" descr="C:\Users\Prof Dr Silverio Di\Pictures\rmp\casos\1osteopatia tesis\cugini cludia\DSC00958.JP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34908" y="1189988"/>
            <a:ext cx="2012176" cy="841216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01" name="Shape 1001"/>
          <p:cNvSpPr/>
          <p:nvPr/>
        </p:nvSpPr>
        <p:spPr>
          <a:xfrm>
            <a:off x="973103" y="2930593"/>
            <a:ext cx="614118" cy="307060"/>
          </a:xfrm>
          <a:prstGeom prst="rect">
            <a:avLst/>
          </a:prstGeom>
          <a:solidFill>
            <a:srgbClr val="817463"/>
          </a:solidFill>
          <a:ln w="12700">
            <a:solidFill>
              <a:srgbClr val="6D7D8B"/>
            </a:solidFill>
            <a:miter/>
          </a:ln>
        </p:spPr>
        <p:txBody>
          <a:bodyPr lIns="0" tIns="0" rIns="0" bIns="0" anchor="ctr"/>
          <a:lstStyle/>
          <a:p>
            <a:pPr lvl="0" algn="ctr">
              <a:defRPr sz="5100">
                <a:solidFill>
                  <a:srgbClr val="81746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002" name="Shape 1002"/>
          <p:cNvSpPr/>
          <p:nvPr/>
        </p:nvSpPr>
        <p:spPr>
          <a:xfrm>
            <a:off x="7936087" y="3034447"/>
            <a:ext cx="205454" cy="408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17463"/>
          </a:solidFill>
          <a:ln w="12700">
            <a:solidFill>
              <a:srgbClr val="6D7D8B"/>
            </a:solidFill>
            <a:miter/>
          </a:ln>
        </p:spPr>
        <p:txBody>
          <a:bodyPr lIns="0" tIns="0" rIns="0" bIns="0" anchor="ctr"/>
          <a:lstStyle/>
          <a:p>
            <a:pPr lvl="0" algn="ctr">
              <a:defRPr sz="5100">
                <a:solidFill>
                  <a:srgbClr val="81746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003" name="Shape 1003"/>
          <p:cNvSpPr/>
          <p:nvPr/>
        </p:nvSpPr>
        <p:spPr>
          <a:xfrm>
            <a:off x="12135553" y="2930589"/>
            <a:ext cx="203197" cy="410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19678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17463"/>
          </a:solidFill>
          <a:ln w="12700">
            <a:solidFill>
              <a:srgbClr val="6D7D8B"/>
            </a:solidFill>
            <a:miter/>
          </a:ln>
        </p:spPr>
        <p:txBody>
          <a:bodyPr lIns="0" tIns="0" rIns="0" bIns="0" anchor="ctr"/>
          <a:lstStyle/>
          <a:p>
            <a:pPr lvl="0" algn="ctr">
              <a:defRPr sz="5100">
                <a:solidFill>
                  <a:srgbClr val="81746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004" name="Shape 1004"/>
          <p:cNvSpPr/>
          <p:nvPr/>
        </p:nvSpPr>
        <p:spPr>
          <a:xfrm>
            <a:off x="666044" y="3851769"/>
            <a:ext cx="1433690" cy="103859"/>
          </a:xfrm>
          <a:prstGeom prst="line">
            <a:avLst/>
          </a:prstGeom>
          <a:ln w="28575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05" name="Shape 1005"/>
          <p:cNvSpPr/>
          <p:nvPr/>
        </p:nvSpPr>
        <p:spPr>
          <a:xfrm flipV="1">
            <a:off x="767645" y="5389317"/>
            <a:ext cx="1126634" cy="101601"/>
          </a:xfrm>
          <a:prstGeom prst="line">
            <a:avLst/>
          </a:prstGeom>
          <a:ln w="28575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06" name="Shape 1006"/>
          <p:cNvSpPr/>
          <p:nvPr/>
        </p:nvSpPr>
        <p:spPr>
          <a:xfrm flipH="1">
            <a:off x="4454595" y="882791"/>
            <a:ext cx="1" cy="8870811"/>
          </a:xfrm>
          <a:prstGeom prst="line">
            <a:avLst/>
          </a:prstGeom>
          <a:ln w="12700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07" name="Shape 1007"/>
          <p:cNvSpPr/>
          <p:nvPr/>
        </p:nvSpPr>
        <p:spPr>
          <a:xfrm flipH="1">
            <a:off x="8857264" y="819574"/>
            <a:ext cx="1" cy="8870810"/>
          </a:xfrm>
          <a:prstGeom prst="line">
            <a:avLst/>
          </a:prstGeom>
          <a:ln w="12700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08" name="Shape 1008"/>
          <p:cNvSpPr/>
          <p:nvPr/>
        </p:nvSpPr>
        <p:spPr>
          <a:xfrm flipH="1">
            <a:off x="11521440" y="781191"/>
            <a:ext cx="1" cy="8870810"/>
          </a:xfrm>
          <a:prstGeom prst="line">
            <a:avLst/>
          </a:prstGeom>
          <a:ln w="12700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0" name="image106.jpeg" descr="C:\Users\Prof Dr Silverio Di\Pictures\rmp\casos\1osteopatia tesis\cugini cludia\DSC0095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27230" y="546416"/>
            <a:ext cx="2076449" cy="8324429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11" name="Shape 1011"/>
          <p:cNvSpPr>
            <a:spLocks noGrp="1"/>
          </p:cNvSpPr>
          <p:nvPr>
            <p:ph type="body" idx="1"/>
          </p:nvPr>
        </p:nvSpPr>
        <p:spPr>
          <a:xfrm>
            <a:off x="914400" y="2249735"/>
            <a:ext cx="11176000" cy="525413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ct val="90000"/>
              </a:lnSpc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Sintomatology</a:t>
            </a:r>
          </a:p>
          <a:p>
            <a:pPr lvl="0">
              <a:lnSpc>
                <a:spcPct val="90000"/>
              </a:lnSpc>
              <a:buClr>
                <a:srgbClr val="1E4881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Headache</a:t>
            </a:r>
          </a:p>
          <a:p>
            <a:pPr lvl="0">
              <a:lnSpc>
                <a:spcPct val="90000"/>
              </a:lnSpc>
              <a:buClr>
                <a:srgbClr val="1E4881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Neck pain</a:t>
            </a:r>
          </a:p>
          <a:p>
            <a:pPr lvl="0">
              <a:lnSpc>
                <a:spcPct val="90000"/>
              </a:lnSpc>
              <a:buClr>
                <a:srgbClr val="1E4881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Diffuse muscle pain</a:t>
            </a:r>
          </a:p>
          <a:p>
            <a:pPr lvl="0">
              <a:lnSpc>
                <a:spcPct val="90000"/>
              </a:lnSpc>
              <a:buClr>
                <a:srgbClr val="1E4881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Dizziness</a:t>
            </a:r>
          </a:p>
          <a:p>
            <a:pPr lvl="0">
              <a:lnSpc>
                <a:spcPct val="90000"/>
              </a:lnSpc>
              <a:buClr>
                <a:srgbClr val="1E4881"/>
              </a:buClr>
              <a:buSzPct val="100000"/>
              <a:buFont typeface="Arial"/>
              <a:buChar char="•"/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Bilateral tmj Clicking</a:t>
            </a:r>
          </a:p>
        </p:txBody>
      </p:sp>
      <p:sp>
        <p:nvSpPr>
          <p:cNvPr id="1012" name="Shape 1012"/>
          <p:cNvSpPr/>
          <p:nvPr/>
        </p:nvSpPr>
        <p:spPr>
          <a:xfrm>
            <a:off x="9471376" y="2316481"/>
            <a:ext cx="512517" cy="205460"/>
          </a:xfrm>
          <a:prstGeom prst="rect">
            <a:avLst/>
          </a:prstGeom>
          <a:solidFill>
            <a:srgbClr val="817463"/>
          </a:solidFill>
          <a:ln w="12700">
            <a:solidFill>
              <a:srgbClr val="6D7D8B"/>
            </a:solidFill>
            <a:miter/>
          </a:ln>
        </p:spPr>
        <p:txBody>
          <a:bodyPr lIns="0" tIns="0" rIns="0" bIns="0" anchor="ctr"/>
          <a:lstStyle/>
          <a:p>
            <a:pPr lvl="0" algn="ctr">
              <a:defRPr sz="5100">
                <a:solidFill>
                  <a:srgbClr val="817463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Shape 1014"/>
          <p:cNvSpPr>
            <a:spLocks noGrp="1"/>
          </p:cNvSpPr>
          <p:nvPr>
            <p:ph type="title"/>
          </p:nvPr>
        </p:nvSpPr>
        <p:spPr>
          <a:xfrm>
            <a:off x="-1663700" y="-7874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rgbClr val="1E488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1E4881"/>
                </a:solidFill>
              </a:rPr>
              <a:t>Occular convergence</a:t>
            </a:r>
          </a:p>
        </p:txBody>
      </p:sp>
      <p:pic>
        <p:nvPicPr>
          <p:cNvPr id="1015" name="image110.jpeg" descr="C:\Users\Prof Dr Silverio Di\Pictures\rmp\casos\1osteopatia tesis\cugini cludia\DSC_2877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4516" y="3033395"/>
            <a:ext cx="7270044" cy="279617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16" name="Shape 1016"/>
          <p:cNvSpPr>
            <a:spLocks noGrp="1"/>
          </p:cNvSpPr>
          <p:nvPr>
            <p:ph type="body" idx="1"/>
          </p:nvPr>
        </p:nvSpPr>
        <p:spPr>
          <a:xfrm>
            <a:off x="1244600" y="6172200"/>
            <a:ext cx="11176000" cy="1397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1E4881"/>
                </a:solidFill>
              </a:rPr>
              <a:t>LEFT HIPO CONVERGENCE </a:t>
            </a:r>
            <a:endParaRPr sz="1600"/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1E4881"/>
                </a:solidFill>
              </a:rPr>
              <a:t>RELATED WITH MALOCCLUSION.</a:t>
            </a:r>
          </a:p>
        </p:txBody>
      </p:sp>
      <p:sp>
        <p:nvSpPr>
          <p:cNvPr id="1017" name="Shape 1017"/>
          <p:cNvSpPr/>
          <p:nvPr/>
        </p:nvSpPr>
        <p:spPr>
          <a:xfrm flipH="1">
            <a:off x="6604002" y="1702365"/>
            <a:ext cx="1230490" cy="2047807"/>
          </a:xfrm>
          <a:prstGeom prst="line">
            <a:avLst/>
          </a:prstGeom>
          <a:ln w="57150">
            <a:solidFill>
              <a:srgbClr val="FF0000"/>
            </a:solidFill>
            <a:miter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Shape 10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20" name="Shape 10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1021" name="image111.jpeg" descr="C:\Users\Prof Dr Silverio Di\Pictures\rmp\casos\1osteopatia tesis\cugini cludia\DSC_2873.JPG"/>
          <p:cNvPicPr/>
          <p:nvPr/>
        </p:nvPicPr>
        <p:blipFill>
          <a:blip r:embed="rId2">
            <a:extLst/>
          </a:blip>
          <a:srcRect l="16867"/>
          <a:stretch>
            <a:fillRect/>
          </a:stretch>
        </p:blipFill>
        <p:spPr>
          <a:xfrm>
            <a:off x="1381831" y="2214104"/>
            <a:ext cx="3277164" cy="234297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22" name="image112.jpeg" descr="C:\Users\Prof Dr Silverio Di\Pictures\rmp\casos\1osteopatia tesis\cugini cludia\DSC_2872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71051" y="2214104"/>
            <a:ext cx="3686812" cy="234496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23" name="image113.jpeg" descr="C:\Users\Prof Dr Silverio Di\Pictures\rmp\casos\1osteopatia tesis\cugini cludia\DSC_2874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69917" y="2214104"/>
            <a:ext cx="2968028" cy="234496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24" name="Shape 1024"/>
          <p:cNvSpPr/>
          <p:nvPr/>
        </p:nvSpPr>
        <p:spPr>
          <a:xfrm>
            <a:off x="2995422" y="5350933"/>
            <a:ext cx="8041242" cy="1310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1E4881"/>
                </a:solidFill>
                <a:latin typeface="Calibri"/>
                <a:ea typeface="Calibri"/>
                <a:cs typeface="Calibri"/>
                <a:sym typeface="Calibri"/>
              </a:rPr>
              <a:t>DEEP BITE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1E4881"/>
                </a:solidFill>
                <a:latin typeface="Calibri"/>
                <a:ea typeface="Calibri"/>
                <a:cs typeface="Calibri"/>
                <a:sym typeface="Calibri"/>
              </a:rPr>
              <a:t>MANDIBULAR LOCK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1E4881"/>
                </a:solidFill>
                <a:latin typeface="Calibri"/>
                <a:ea typeface="Calibri"/>
                <a:cs typeface="Calibri"/>
                <a:sym typeface="Calibri"/>
              </a:rPr>
              <a:t>ANTERIOR WIDE AND COMPENSATION CURVE LOST </a:t>
            </a:r>
          </a:p>
        </p:txBody>
      </p:sp>
      <p:sp>
        <p:nvSpPr>
          <p:cNvPr id="1025" name="Shape 1025"/>
          <p:cNvSpPr/>
          <p:nvPr/>
        </p:nvSpPr>
        <p:spPr>
          <a:xfrm>
            <a:off x="7014915" y="2009423"/>
            <a:ext cx="3" cy="2867380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26" name="Shape 1026"/>
          <p:cNvSpPr/>
          <p:nvPr/>
        </p:nvSpPr>
        <p:spPr>
          <a:xfrm flipH="1">
            <a:off x="6502400" y="4158827"/>
            <a:ext cx="921175" cy="2"/>
          </a:xfrm>
          <a:prstGeom prst="line">
            <a:avLst/>
          </a:prstGeom>
          <a:ln w="6350">
            <a:solidFill>
              <a:srgbClr val="FF0000"/>
            </a:solidFill>
            <a:miter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027" name="Shape 1027"/>
          <p:cNvSpPr/>
          <p:nvPr/>
        </p:nvSpPr>
        <p:spPr>
          <a:xfrm>
            <a:off x="5068710" y="3034452"/>
            <a:ext cx="3892412" cy="307060"/>
          </a:xfrm>
          <a:prstGeom prst="line">
            <a:avLst/>
          </a:prstGeom>
          <a:ln w="6350">
            <a:solidFill>
              <a:srgbClr val="FF0000"/>
            </a:solidFill>
            <a:miter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2" presetClass="entr" presetSubtype="8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1" grpId="1" animBg="1" advAuto="0"/>
      <p:bldP spid="1022" grpId="2" animBg="1" advAuto="0"/>
      <p:bldP spid="1023" grpId="3" animBg="1" advAuto="0"/>
      <p:bldP spid="1024" grpId="4" animBg="1" advAuto="0"/>
      <p:bldP spid="1025" grpId="6" animBg="1" advAuto="0"/>
      <p:bldP spid="1026" grpId="7" animBg="1" advAuto="0"/>
      <p:bldP spid="1027" grpId="5" animBg="1" advAuto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image114.jpeg" descr="C:\Users\Prof Dr Silverio Di\Pictures\rmp\casos\1osteopatia tesis\cugini cludia\DSC_2875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7716" y="2212502"/>
            <a:ext cx="3505271" cy="481333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30" name="image115.jpeg" descr="C:\Users\Prof Dr Silverio Di\Pictures\rmp\casos\1osteopatia tesis\cugini cludia\DSC_2876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46937" y="2212502"/>
            <a:ext cx="8563986" cy="481333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31" name="Shape 1031"/>
          <p:cNvSpPr/>
          <p:nvPr/>
        </p:nvSpPr>
        <p:spPr>
          <a:xfrm>
            <a:off x="2059520" y="7800888"/>
            <a:ext cx="8813511" cy="1107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  <a:latin typeface="Calibri"/>
                <a:ea typeface="Calibri"/>
                <a:cs typeface="Calibri"/>
                <a:sym typeface="Calibri"/>
              </a:rPr>
              <a:t>INCISOR RETRUSION AND CROWDING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  <a:latin typeface="Calibri"/>
                <a:ea typeface="Calibri"/>
                <a:cs typeface="Calibri"/>
                <a:sym typeface="Calibri"/>
              </a:rPr>
              <a:t>RELATED WITH LACK OF ANTERIOR GUIDANCE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1" animBg="1" advAuto="0"/>
      <p:bldP spid="1030" grpId="2" animBg="1" advAuto="0"/>
      <p:bldP spid="1031" grpId="3" animBg="1" advAuto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Shape 1033"/>
          <p:cNvSpPr>
            <a:spLocks noGrp="1"/>
          </p:cNvSpPr>
          <p:nvPr>
            <p:ph type="title"/>
          </p:nvPr>
        </p:nvSpPr>
        <p:spPr>
          <a:xfrm>
            <a:off x="1447268" y="-1320800"/>
            <a:ext cx="11176001" cy="292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E488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1E4881"/>
                </a:solidFill>
              </a:rPr>
              <a:t>POSTUROMETRY</a:t>
            </a:r>
          </a:p>
        </p:txBody>
      </p:sp>
      <p:pic>
        <p:nvPicPr>
          <p:cNvPr id="1034" name="image116.png" descr="C:\Users\Prof Dr Silverio Di\Pictures\rmp\casos\1osteopatia tesis\cugini cludia\Plataforma - cugini claudia - 05-05-2010 - Arcadas libres1.png"/>
          <p:cNvPicPr/>
          <p:nvPr/>
        </p:nvPicPr>
        <p:blipFill>
          <a:blip r:embed="rId2">
            <a:extLst/>
          </a:blip>
          <a:srcRect t="13364"/>
          <a:stretch>
            <a:fillRect/>
          </a:stretch>
        </p:blipFill>
        <p:spPr>
          <a:xfrm>
            <a:off x="4232414" y="2930983"/>
            <a:ext cx="5639931" cy="55762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5" name="image117.png" descr="C:\Users\Prof Dr Silverio Di\Pictures\rmp\casos\1osteopatia tesis\cugini cludia\Plataforma - cugini claudia - 05-05-2010 - Máxima intercúspidación.png"/>
          <p:cNvPicPr/>
          <p:nvPr/>
        </p:nvPicPr>
        <p:blipFill>
          <a:blip r:embed="rId3">
            <a:extLst/>
          </a:blip>
          <a:srcRect t="13372"/>
          <a:stretch>
            <a:fillRect/>
          </a:stretch>
        </p:blipFill>
        <p:spPr>
          <a:xfrm>
            <a:off x="4214083" y="2947853"/>
            <a:ext cx="5642186" cy="5576324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36" name="Shape 1036"/>
          <p:cNvSpPr/>
          <p:nvPr/>
        </p:nvSpPr>
        <p:spPr>
          <a:xfrm>
            <a:off x="6170095" y="6113943"/>
            <a:ext cx="3234794" cy="840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5100">
                <a:solidFill>
                  <a:srgbClr val="817463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817463"/>
                </a:solidFill>
              </a:rPr>
              <a:t>Free space</a:t>
            </a:r>
          </a:p>
        </p:txBody>
      </p:sp>
      <p:sp>
        <p:nvSpPr>
          <p:cNvPr id="1037" name="Shape 1037"/>
          <p:cNvSpPr/>
          <p:nvPr/>
        </p:nvSpPr>
        <p:spPr>
          <a:xfrm>
            <a:off x="6279184" y="5418944"/>
            <a:ext cx="2786338" cy="840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5100">
                <a:solidFill>
                  <a:srgbClr val="817463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100">
                <a:solidFill>
                  <a:srgbClr val="817463"/>
                </a:solidFill>
              </a:rPr>
              <a:t>occlusion</a:t>
            </a:r>
          </a:p>
        </p:txBody>
      </p:sp>
      <p:sp>
        <p:nvSpPr>
          <p:cNvPr id="1038" name="Shape 1038"/>
          <p:cNvSpPr/>
          <p:nvPr/>
        </p:nvSpPr>
        <p:spPr>
          <a:xfrm>
            <a:off x="561268" y="3851769"/>
            <a:ext cx="3091938" cy="1733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1E4881"/>
                </a:solidFill>
                <a:latin typeface="Arial"/>
                <a:ea typeface="Arial"/>
                <a:cs typeface="Arial"/>
                <a:sym typeface="Arial"/>
              </a:rPr>
              <a:t>OBSERVE THE OVER 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1E4881"/>
                </a:solidFill>
                <a:latin typeface="Arial"/>
                <a:ea typeface="Arial"/>
                <a:cs typeface="Arial"/>
                <a:sym typeface="Arial"/>
              </a:rPr>
              <a:t>LOAD TO THE RIGTH 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1E4881"/>
                </a:solidFill>
                <a:latin typeface="Arial"/>
                <a:ea typeface="Arial"/>
                <a:cs typeface="Arial"/>
                <a:sym typeface="Arial"/>
              </a:rPr>
              <a:t>MATCH WITH THE 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1E4881"/>
                </a:solidFill>
                <a:latin typeface="Arial"/>
                <a:ea typeface="Arial"/>
                <a:cs typeface="Arial"/>
                <a:sym typeface="Arial"/>
              </a:rPr>
              <a:t>JAW LATERO</a:t>
            </a:r>
            <a:endParaRPr>
              <a:solidFill>
                <a:srgbClr val="817463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1E4881"/>
                </a:solidFill>
                <a:latin typeface="Arial"/>
                <a:ea typeface="Arial"/>
                <a:cs typeface="Arial"/>
                <a:sym typeface="Arial"/>
              </a:rPr>
              <a:t>DEVIATION </a:t>
            </a:r>
          </a:p>
        </p:txBody>
      </p:sp>
      <p:sp>
        <p:nvSpPr>
          <p:cNvPr id="1039" name="Shape 1039"/>
          <p:cNvSpPr/>
          <p:nvPr/>
        </p:nvSpPr>
        <p:spPr>
          <a:xfrm>
            <a:off x="6501481" y="7642577"/>
            <a:ext cx="1025033" cy="2"/>
          </a:xfrm>
          <a:prstGeom prst="line">
            <a:avLst/>
          </a:prstGeom>
          <a:ln w="6350">
            <a:solidFill>
              <a:srgbClr val="FF0000"/>
            </a:solidFill>
            <a:miter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xit" presetSubtype="32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3" presetClass="entr" presetSubtype="10" fill="hold" grpId="5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ID="2" presetClass="entr" presetSubtype="8" fill="hold" grpId="7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" grpId="2" animBg="1" advAuto="0"/>
      <p:bldP spid="1035" grpId="5" animBg="1" advAuto="0"/>
      <p:bldP spid="1036" grpId="3" animBg="1" advAuto="0"/>
      <p:bldP spid="1036" grpId="4" animBg="1" advAuto="0"/>
      <p:bldP spid="1037" grpId="6" animBg="1" advAuto="0"/>
      <p:bldP spid="1038" grpId="1" animBg="1" advAuto="0"/>
      <p:bldP spid="1039" grpId="7" animBg="1" advAuto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Shape 1041"/>
          <p:cNvSpPr>
            <a:spLocks noGrp="1"/>
          </p:cNvSpPr>
          <p:nvPr>
            <p:ph type="title"/>
          </p:nvPr>
        </p:nvSpPr>
        <p:spPr>
          <a:xfrm>
            <a:off x="1371600" y="-13843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rgbClr val="1E488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1E4881"/>
                </a:solidFill>
              </a:rPr>
              <a:t>BARICENTER</a:t>
            </a:r>
          </a:p>
        </p:txBody>
      </p:sp>
      <p:pic>
        <p:nvPicPr>
          <p:cNvPr id="1042" name="image118.png" descr="C:\Users\Prof Dr Silverio Di\Pictures\rmp\casos\1osteopatia tesis\cugini cludia\Baricentro General - cugini claudia - 05-05-2010 - Arcadas libr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81028" y="2418926"/>
            <a:ext cx="7270044" cy="5310913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43" name="Shape 104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defTabSz="549148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1E4881"/>
                </a:solidFill>
              </a:rPr>
              <a:t>In the grafic we observe </a:t>
            </a:r>
            <a:endParaRPr sz="1500"/>
          </a:p>
          <a:p>
            <a:pPr lvl="0" defTabSz="549148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1E4881"/>
                </a:solidFill>
              </a:rPr>
              <a:t>Three  baricenters not </a:t>
            </a:r>
            <a:endParaRPr sz="1500"/>
          </a:p>
          <a:p>
            <a:pPr lvl="0" defTabSz="549148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1E4881"/>
                </a:solidFill>
              </a:rPr>
              <a:t>Match between them</a:t>
            </a:r>
          </a:p>
          <a:p>
            <a:pPr lvl="0" defTabSz="549148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1E4881"/>
                </a:solidFill>
              </a:rPr>
              <a:t>That means receivers are</a:t>
            </a:r>
            <a:endParaRPr sz="1500"/>
          </a:p>
          <a:p>
            <a:pPr lvl="0" defTabSz="549148">
              <a:spcBef>
                <a:spcPts val="3500"/>
              </a:spcBef>
              <a:defRPr sz="1800">
                <a:solidFill>
                  <a:srgbClr val="000000"/>
                </a:solidFill>
              </a:defRPr>
            </a:pPr>
            <a:r>
              <a:rPr sz="2600">
                <a:solidFill>
                  <a:srgbClr val="1E4881"/>
                </a:solidFill>
              </a:rPr>
              <a:t>Not in balance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" grpId="2" animBg="1" advAuto="0"/>
      <p:bldP spid="1043" grpId="1" build="p" bldLvl="5" animBg="1" advAuto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Shape 1045"/>
          <p:cNvSpPr>
            <a:spLocks noGrp="1"/>
          </p:cNvSpPr>
          <p:nvPr>
            <p:ph type="title"/>
          </p:nvPr>
        </p:nvSpPr>
        <p:spPr>
          <a:xfrm>
            <a:off x="1181100" y="-1320800"/>
            <a:ext cx="11176000" cy="2921000"/>
          </a:xfrm>
          <a:prstGeom prst="rect">
            <a:avLst/>
          </a:prstGeom>
        </p:spPr>
        <p:txBody>
          <a:bodyPr/>
          <a:lstStyle>
            <a:lvl1pPr>
              <a:defRPr sz="4500">
                <a:solidFill>
                  <a:srgbClr val="1E488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1E4881"/>
                </a:solidFill>
              </a:rPr>
              <a:t>TORSION</a:t>
            </a:r>
          </a:p>
        </p:txBody>
      </p:sp>
      <p:pic>
        <p:nvPicPr>
          <p:cNvPr id="1046" name="image119.png" descr="C:\Users\Prof Dr Silverio Di\Pictures\rmp\casos\1osteopatia tesis\cugini cludia\Ángulo teórico de Apoyo - cugini claudia - 05-05-2010 - Arcadas libres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25044" y="2330998"/>
            <a:ext cx="7270044" cy="5310912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sp>
        <p:nvSpPr>
          <p:cNvPr id="1047" name="Shape 104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1E4881"/>
                </a:solidFill>
              </a:rPr>
              <a:t>EVEN BODY TORSION</a:t>
            </a:r>
            <a:endParaRPr sz="1600"/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1E4881"/>
                </a:solidFill>
              </a:rPr>
              <a:t>IS DIFFERENT IN EVERY</a:t>
            </a:r>
            <a:endParaRPr sz="1600"/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2500">
                <a:solidFill>
                  <a:srgbClr val="1E4881"/>
                </a:solidFill>
              </a:rPr>
              <a:t>EXAMS.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0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0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" grpId="2" animBg="1" advAuto="0"/>
      <p:bldP spid="1047" grpId="1" build="p" bldLvl="5" animBg="1" advAuto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Shape 1052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53" name="image120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4692" y="0"/>
            <a:ext cx="3125338" cy="975360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54" name="image121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61492" y="0"/>
            <a:ext cx="3324013" cy="975360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3" grpId="1" animBg="1" advAuto="0"/>
      <p:bldP spid="1054" grpId="2" animBg="1" advAuto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Shape 1056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57" name="image122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37559" y="8541"/>
            <a:ext cx="2871332" cy="9753602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58" name="image123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84309" y="0"/>
            <a:ext cx="2844731" cy="975360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7" grpId="1" animBg="1" advAuto="0"/>
      <p:bldP spid="1058" grpId="2" animBg="1" advAuto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61" name="image124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63257" y="4994142"/>
            <a:ext cx="5478288" cy="374048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1062" name="image125.jpe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87059" y="1868058"/>
            <a:ext cx="9830683" cy="2894534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" grpId="1" animBg="1" advAuto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Shape 10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65" name="Shape 106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66" name="Shape 1066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67" name="image126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221" y="2111693"/>
            <a:ext cx="12714359" cy="5882505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7" grpId="1" animBg="1" advAuto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Shape 1069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70" name="image127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28775" y="1394813"/>
            <a:ext cx="6697472" cy="6957570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" grpId="1" animBg="1" advAuto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image128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59794" y="-26"/>
            <a:ext cx="7700865" cy="975360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2" grpId="1" animBg="1" advAuto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Shape 107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78" name="Shape 107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79" name="Shape 1079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80" name="image130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52038"/>
            <a:ext cx="13004800" cy="5049524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0" grpId="1" animBg="1" advAuto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Shape 1090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091" name="image133.jpe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8478" y="1557867"/>
            <a:ext cx="9387843" cy="6637867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1" grpId="1" animBg="1" advAuto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Shape 11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30" name="Shape 11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31" name="Shape 1131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grpSp>
        <p:nvGrpSpPr>
          <p:cNvPr id="1134" name="Group 1134" descr="C:\Users\Prof Dr Silverio Di\Pictures\1rmp\1rmpdoc\confderencias powerpoint\FLUNSEN\CARA.jpg"/>
          <p:cNvGrpSpPr/>
          <p:nvPr/>
        </p:nvGrpSpPr>
        <p:grpSpPr>
          <a:xfrm>
            <a:off x="663786" y="2072638"/>
            <a:ext cx="11677230" cy="5608325"/>
            <a:chOff x="0" y="0"/>
            <a:chExt cx="11677228" cy="5608323"/>
          </a:xfrm>
        </p:grpSpPr>
        <p:sp>
          <p:nvSpPr>
            <p:cNvPr id="1132" name="Shape 1132"/>
            <p:cNvSpPr/>
            <p:nvPr/>
          </p:nvSpPr>
          <p:spPr>
            <a:xfrm>
              <a:off x="-1" y="-1"/>
              <a:ext cx="11677229" cy="560832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33" name="image146.jpe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11677230" cy="5608325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800000"/>
            </a:ln>
            <a:effectLst>
              <a:reflection stA="33000" endPos="40000" dir="5400000" sy="-100000" algn="bl" rotWithShape="0"/>
            </a:effectLst>
          </p:spPr>
        </p:pic>
      </p:grpSp>
      <p:pic>
        <p:nvPicPr>
          <p:cNvPr id="1135" name="image147.png" descr="G:\presentaciones\curso perugia\FLUNSEN MONICA\flunser monica\bdy fr.BMP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50739" y="1395306"/>
            <a:ext cx="2237459" cy="7251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6" name="image148.jpeg" descr="G:\presentaciones\curso perugia\FLUNSEN MONICA\flunsen monica ortopsis\DSC04500.JP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14916" y="1395306"/>
            <a:ext cx="3124764" cy="7270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37" name="image149.png" descr="G:\presentaciones\curso perugia\FLUNSEN MONICA\flunser monica\ce occ.bmp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7716" y="1394813"/>
            <a:ext cx="5887935" cy="6676887"/>
          </a:xfrm>
          <a:prstGeom prst="rect">
            <a:avLst/>
          </a:prstGeom>
          <a:ln w="12700">
            <a:miter lim="400000"/>
          </a:ln>
          <a:effectLst>
            <a:outerShdw blurRad="76200" dist="38100" dir="7800000" rotWithShape="0">
              <a:srgbClr val="000000">
                <a:alpha val="40000"/>
              </a:srgbClr>
            </a:outerShdw>
          </a:effectLst>
        </p:spPr>
      </p:pic>
      <p:pic>
        <p:nvPicPr>
          <p:cNvPr id="1138" name="image150.png" descr="G:\presentaciones\curso perugia\FLUNSEN MONICA\flunser monica\bite primer control.bmp"/>
          <p:cNvPicPr/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604810" y="1394813"/>
            <a:ext cx="5837450" cy="6627480"/>
          </a:xfrm>
          <a:prstGeom prst="rect">
            <a:avLst/>
          </a:prstGeom>
          <a:ln w="12700">
            <a:miter lim="400000"/>
          </a:ln>
          <a:effectLst>
            <a:outerShdw blurRad="76200" dist="38100" dir="7800000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1000" fill="hold"/>
                                        <p:tgtEl>
                                          <p:spTgt spid="1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1000" fill="hold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1000" fill="hold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4" grpId="1" animBg="1" advAuto="0"/>
      <p:bldP spid="1134" grpId="2" animBg="1" advAuto="0"/>
      <p:bldP spid="1135" grpId="3" animBg="1" advAuto="0"/>
      <p:bldP spid="1135" grpId="5" animBg="1" advAuto="0"/>
      <p:bldP spid="1136" grpId="4" animBg="1" advAuto="0"/>
      <p:bldP spid="1136" grpId="6" animBg="1" advAuto="0"/>
      <p:bldP spid="1137" grpId="7" animBg="1" advAuto="0"/>
      <p:bldP spid="1138" grpId="8" animBg="1" advAuto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Shape 114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41" name="Shape 114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42" name="Shape 1142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grpSp>
        <p:nvGrpSpPr>
          <p:cNvPr id="1145" name="Group 1145" descr="DSC03045"/>
          <p:cNvGrpSpPr/>
          <p:nvPr/>
        </p:nvGrpSpPr>
        <p:grpSpPr>
          <a:xfrm>
            <a:off x="4044527" y="2009280"/>
            <a:ext cx="5743790" cy="5003239"/>
            <a:chOff x="0" y="0"/>
            <a:chExt cx="5743789" cy="5003238"/>
          </a:xfrm>
        </p:grpSpPr>
        <p:sp>
          <p:nvSpPr>
            <p:cNvPr id="1143" name="Shape 1143"/>
            <p:cNvSpPr/>
            <p:nvPr/>
          </p:nvSpPr>
          <p:spPr>
            <a:xfrm>
              <a:off x="-1" y="-1"/>
              <a:ext cx="5743790" cy="500323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44" name="image151.jpe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-1"/>
              <a:ext cx="5743791" cy="5003239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800000"/>
            </a:ln>
            <a:effectLst>
              <a:reflection stA="33000" endPos="40000" dir="5400000" sy="-100000" algn="bl" rotWithShape="0"/>
            </a:effectLst>
          </p:spPr>
        </p:pic>
      </p:grpSp>
      <p:grpSp>
        <p:nvGrpSpPr>
          <p:cNvPr id="1148" name="Group 1148" descr="DSC03047"/>
          <p:cNvGrpSpPr/>
          <p:nvPr/>
        </p:nvGrpSpPr>
        <p:grpSpPr>
          <a:xfrm>
            <a:off x="644277" y="2623748"/>
            <a:ext cx="5743791" cy="4307845"/>
            <a:chOff x="0" y="0"/>
            <a:chExt cx="5743789" cy="4307843"/>
          </a:xfrm>
        </p:grpSpPr>
        <p:sp>
          <p:nvSpPr>
            <p:cNvPr id="1146" name="Shape 1146"/>
            <p:cNvSpPr/>
            <p:nvPr/>
          </p:nvSpPr>
          <p:spPr>
            <a:xfrm>
              <a:off x="-1" y="-1"/>
              <a:ext cx="5743790" cy="43078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47" name="image152.jpe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5743791" cy="4307843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51" name="Group 1151" descr="DSC03051"/>
          <p:cNvGrpSpPr/>
          <p:nvPr/>
        </p:nvGrpSpPr>
        <p:grpSpPr>
          <a:xfrm>
            <a:off x="6604809" y="2623748"/>
            <a:ext cx="5743791" cy="4307845"/>
            <a:chOff x="0" y="0"/>
            <a:chExt cx="5743789" cy="4307843"/>
          </a:xfrm>
        </p:grpSpPr>
        <p:sp>
          <p:nvSpPr>
            <p:cNvPr id="1149" name="Shape 1149"/>
            <p:cNvSpPr/>
            <p:nvPr/>
          </p:nvSpPr>
          <p:spPr>
            <a:xfrm>
              <a:off x="-1" y="-1"/>
              <a:ext cx="5743790" cy="43078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50" name="image153.jpe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5743791" cy="4307843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54" name="Group 1154" descr="E:\casos terminados\postura\masten myriam\converg.bmp"/>
          <p:cNvGrpSpPr/>
          <p:nvPr/>
        </p:nvGrpSpPr>
        <p:grpSpPr>
          <a:xfrm>
            <a:off x="1791477" y="1497224"/>
            <a:ext cx="9455576" cy="6436928"/>
            <a:chOff x="0" y="0"/>
            <a:chExt cx="9455574" cy="6436927"/>
          </a:xfrm>
        </p:grpSpPr>
        <p:sp>
          <p:nvSpPr>
            <p:cNvPr id="1152" name="Shape 1152"/>
            <p:cNvSpPr/>
            <p:nvPr/>
          </p:nvSpPr>
          <p:spPr>
            <a:xfrm>
              <a:off x="0" y="-1"/>
              <a:ext cx="9455576" cy="643692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53" name="image154.pn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9455575" cy="6436927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57" name="Group 1157" descr="INTOLERANCIAS MIRIAM MASTEN 001"/>
          <p:cNvGrpSpPr/>
          <p:nvPr/>
        </p:nvGrpSpPr>
        <p:grpSpPr>
          <a:xfrm>
            <a:off x="1996298" y="1555123"/>
            <a:ext cx="8243573" cy="6496431"/>
            <a:chOff x="0" y="0"/>
            <a:chExt cx="8243571" cy="6496430"/>
          </a:xfrm>
        </p:grpSpPr>
        <p:sp>
          <p:nvSpPr>
            <p:cNvPr id="1155" name="Shape 1155"/>
            <p:cNvSpPr/>
            <p:nvPr/>
          </p:nvSpPr>
          <p:spPr>
            <a:xfrm>
              <a:off x="-1" y="0"/>
              <a:ext cx="8243572" cy="649643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56" name="image155.jpe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0"/>
              <a:ext cx="8243572" cy="6496431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800000"/>
            </a:ln>
            <a:effectLst>
              <a:reflection stA="33000" endPos="40000" dir="5400000" sy="-100000" algn="bl" rotWithShape="0"/>
            </a:effectLst>
          </p:spPr>
        </p:pic>
      </p:grpSp>
      <p:grpSp>
        <p:nvGrpSpPr>
          <p:cNvPr id="1160" name="Group 1160" descr="DSC03810"/>
          <p:cNvGrpSpPr/>
          <p:nvPr/>
        </p:nvGrpSpPr>
        <p:grpSpPr>
          <a:xfrm>
            <a:off x="1074596" y="1906871"/>
            <a:ext cx="10735737" cy="6436926"/>
            <a:chOff x="0" y="0"/>
            <a:chExt cx="10735735" cy="6436925"/>
          </a:xfrm>
        </p:grpSpPr>
        <p:sp>
          <p:nvSpPr>
            <p:cNvPr id="1158" name="Shape 1158"/>
            <p:cNvSpPr/>
            <p:nvPr/>
          </p:nvSpPr>
          <p:spPr>
            <a:xfrm>
              <a:off x="-1" y="0"/>
              <a:ext cx="10735737" cy="643692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59" name="image156.jpeg"/>
            <p:cNvPicPr/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0735736" cy="6436926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63" name="Group 1163" descr="E:\casos terminados\postura\masten myriam\posturometria.bmp"/>
          <p:cNvGrpSpPr/>
          <p:nvPr/>
        </p:nvGrpSpPr>
        <p:grpSpPr>
          <a:xfrm>
            <a:off x="473465" y="2726160"/>
            <a:ext cx="12531338" cy="4198870"/>
            <a:chOff x="0" y="0"/>
            <a:chExt cx="12531337" cy="4198868"/>
          </a:xfrm>
        </p:grpSpPr>
        <p:sp>
          <p:nvSpPr>
            <p:cNvPr id="1161" name="Shape 1161"/>
            <p:cNvSpPr/>
            <p:nvPr/>
          </p:nvSpPr>
          <p:spPr>
            <a:xfrm>
              <a:off x="-1" y="0"/>
              <a:ext cx="12531338" cy="419887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62" name="image157.png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1" y="0"/>
              <a:ext cx="12531338" cy="4198870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800000"/>
            </a:ln>
            <a:effectLst>
              <a:reflection stA="33000" endPos="40000" dir="5400000" sy="-100000" algn="bl" rotWithShape="0"/>
            </a:effectLst>
          </p:spPr>
        </p:pic>
      </p:grpSp>
      <p:grpSp>
        <p:nvGrpSpPr>
          <p:cNvPr id="1166" name="Group 1166" descr="ctr 22 12 05"/>
          <p:cNvGrpSpPr/>
          <p:nvPr/>
        </p:nvGrpSpPr>
        <p:grpSpPr>
          <a:xfrm>
            <a:off x="3225235" y="1292402"/>
            <a:ext cx="6759155" cy="7741686"/>
            <a:chOff x="0" y="0"/>
            <a:chExt cx="6759153" cy="7741685"/>
          </a:xfrm>
        </p:grpSpPr>
        <p:sp>
          <p:nvSpPr>
            <p:cNvPr id="1164" name="Shape 1164"/>
            <p:cNvSpPr/>
            <p:nvPr/>
          </p:nvSpPr>
          <p:spPr>
            <a:xfrm>
              <a:off x="-1" y="0"/>
              <a:ext cx="6759154" cy="77416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65" name="image158.png"/>
            <p:cNvPicPr/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1" y="0"/>
              <a:ext cx="6759155" cy="7741686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800000"/>
            </a:ln>
            <a:effectLst>
              <a:reflection stA="33000" endPos="40000" dir="5400000" sy="-100000" algn="bl" rotWithShape="0"/>
            </a:effectLst>
          </p:spPr>
        </p:pic>
      </p:grpSp>
      <p:pic>
        <p:nvPicPr>
          <p:cNvPr id="1167" name="image159.png"/>
          <p:cNvPicPr/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122507" y="1395306"/>
            <a:ext cx="6908801" cy="76809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2000" fill="hold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2000" fill="hold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2000" fill="hold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2000" fill="hold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2000" fill="hold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1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9" dur="2000" fill="hold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2000" fill="hold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1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9" dur="2000" fill="hold"/>
                                        <p:tgtEl>
                                          <p:spTgt spid="1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1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5" grpId="1" animBg="1" advAuto="0"/>
      <p:bldP spid="1145" grpId="2" animBg="1" advAuto="0"/>
      <p:bldP spid="1148" grpId="3" animBg="1" advAuto="0"/>
      <p:bldP spid="1148" grpId="5" animBg="1" advAuto="0"/>
      <p:bldP spid="1151" grpId="4" animBg="1" advAuto="0"/>
      <p:bldP spid="1151" grpId="6" animBg="1" advAuto="0"/>
      <p:bldP spid="1154" grpId="7" animBg="1" advAuto="0"/>
      <p:bldP spid="1154" grpId="8" animBg="1" advAuto="0"/>
      <p:bldP spid="1157" grpId="9" animBg="1" advAuto="0"/>
      <p:bldP spid="1157" grpId="10" animBg="1" advAuto="0"/>
      <p:bldP spid="1160" grpId="11" animBg="1" advAuto="0"/>
      <p:bldP spid="1160" grpId="12" animBg="1" advAuto="0"/>
      <p:bldP spid="1163" grpId="13" animBg="1" advAuto="0"/>
      <p:bldP spid="1163" grpId="14" animBg="1" advAuto="0"/>
      <p:bldP spid="1166" grpId="15" animBg="1" advAuto="0"/>
      <p:bldP spid="1166" grpId="16" animBg="1" advAuto="0"/>
      <p:bldP spid="1167" grpId="17" animBg="1" advAuto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Shape 116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70" name="Shape 117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71" name="Shape 1171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grpSp>
        <p:nvGrpSpPr>
          <p:cNvPr id="1174" name="Group 1174" descr="DSC02811"/>
          <p:cNvGrpSpPr/>
          <p:nvPr/>
        </p:nvGrpSpPr>
        <p:grpSpPr>
          <a:xfrm>
            <a:off x="971549" y="1884883"/>
            <a:ext cx="4582681" cy="6608879"/>
            <a:chOff x="0" y="0"/>
            <a:chExt cx="4582679" cy="6608877"/>
          </a:xfrm>
        </p:grpSpPr>
        <p:sp>
          <p:nvSpPr>
            <p:cNvPr id="1172" name="Shape 1172"/>
            <p:cNvSpPr/>
            <p:nvPr/>
          </p:nvSpPr>
          <p:spPr>
            <a:xfrm>
              <a:off x="-1" y="0"/>
              <a:ext cx="4582681" cy="660887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73" name="image160.jpe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4582681" cy="6608879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77" name="Group 1177" descr="DSC02812"/>
          <p:cNvGrpSpPr/>
          <p:nvPr/>
        </p:nvGrpSpPr>
        <p:grpSpPr>
          <a:xfrm>
            <a:off x="7731335" y="1804458"/>
            <a:ext cx="4439411" cy="6718655"/>
            <a:chOff x="0" y="0"/>
            <a:chExt cx="4439410" cy="6718653"/>
          </a:xfrm>
        </p:grpSpPr>
        <p:sp>
          <p:nvSpPr>
            <p:cNvPr id="1175" name="Shape 1175"/>
            <p:cNvSpPr/>
            <p:nvPr/>
          </p:nvSpPr>
          <p:spPr>
            <a:xfrm>
              <a:off x="-1" y="-1"/>
              <a:ext cx="4439411" cy="671865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76" name="image161.jpeg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4439411" cy="6718654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80" name="Group 1180" descr="DSC02822"/>
          <p:cNvGrpSpPr/>
          <p:nvPr/>
        </p:nvGrpSpPr>
        <p:grpSpPr>
          <a:xfrm>
            <a:off x="869773" y="2111692"/>
            <a:ext cx="11418148" cy="5615027"/>
            <a:chOff x="0" y="0"/>
            <a:chExt cx="11418146" cy="5615025"/>
          </a:xfrm>
        </p:grpSpPr>
        <p:sp>
          <p:nvSpPr>
            <p:cNvPr id="1178" name="Shape 1178"/>
            <p:cNvSpPr/>
            <p:nvPr/>
          </p:nvSpPr>
          <p:spPr>
            <a:xfrm>
              <a:off x="-1" y="-1"/>
              <a:ext cx="11418148" cy="561502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79" name="image162.jpeg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11418147" cy="5615027"/>
            </a:xfrm>
            <a:prstGeom prst="rect">
              <a:avLst/>
            </a:prstGeom>
            <a:ln w="76200" cap="sq">
              <a:solidFill>
                <a:srgbClr val="EAEAEA"/>
              </a:solidFill>
              <a:prstDash val="solid"/>
              <a:miter lim="800000"/>
            </a:ln>
            <a:effectLst>
              <a:reflection stA="33000" endPos="40000" dir="5400000" sy="-100000" algn="bl" rotWithShape="0"/>
            </a:effectLst>
          </p:spPr>
        </p:pic>
      </p:grpSp>
      <p:grpSp>
        <p:nvGrpSpPr>
          <p:cNvPr id="1183" name="Group 1183" descr="ctr bite 14 10 05"/>
          <p:cNvGrpSpPr/>
          <p:nvPr/>
        </p:nvGrpSpPr>
        <p:grpSpPr>
          <a:xfrm>
            <a:off x="7321690" y="1906870"/>
            <a:ext cx="5058802" cy="5949243"/>
            <a:chOff x="0" y="0"/>
            <a:chExt cx="5058800" cy="5949242"/>
          </a:xfrm>
        </p:grpSpPr>
        <p:sp>
          <p:nvSpPr>
            <p:cNvPr id="1181" name="Shape 1181"/>
            <p:cNvSpPr/>
            <p:nvPr/>
          </p:nvSpPr>
          <p:spPr>
            <a:xfrm>
              <a:off x="-1" y="0"/>
              <a:ext cx="5058801" cy="594924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82" name="image163.png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0"/>
              <a:ext cx="5058802" cy="5949243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86" name="Group 1186" descr="occ"/>
          <p:cNvGrpSpPr/>
          <p:nvPr/>
        </p:nvGrpSpPr>
        <p:grpSpPr>
          <a:xfrm>
            <a:off x="751559" y="2140517"/>
            <a:ext cx="4829009" cy="5677213"/>
            <a:chOff x="0" y="0"/>
            <a:chExt cx="4829007" cy="5677211"/>
          </a:xfrm>
        </p:grpSpPr>
        <p:sp>
          <p:nvSpPr>
            <p:cNvPr id="1184" name="Shape 1184"/>
            <p:cNvSpPr/>
            <p:nvPr/>
          </p:nvSpPr>
          <p:spPr>
            <a:xfrm>
              <a:off x="0" y="-1"/>
              <a:ext cx="4829009" cy="567721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85" name="image164.png"/>
            <p:cNvPicPr/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"/>
              <a:ext cx="4829009" cy="5677213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2000" fill="hold"/>
                                        <p:tgtEl>
                                          <p:spTgt spid="1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2000" fill="hold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2000" fill="hold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4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4" grpId="2" animBg="1" advAuto="0"/>
      <p:bldP spid="1174" grpId="4" animBg="1" advAuto="0"/>
      <p:bldP spid="1177" grpId="1" animBg="1" advAuto="0"/>
      <p:bldP spid="1177" grpId="3" animBg="1" advAuto="0"/>
      <p:bldP spid="1180" grpId="5" animBg="1" advAuto="0"/>
      <p:bldP spid="1180" grpId="6" animBg="1" advAuto="0"/>
      <p:bldP spid="1183" grpId="8" animBg="1" advAuto="0"/>
      <p:bldP spid="1186" grpId="7" animBg="1" advAuto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Shape 118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89" name="Shape 118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190" name="Shape 1190"/>
          <p:cNvSpPr/>
          <p:nvPr/>
        </p:nvSpPr>
        <p:spPr>
          <a:xfrm>
            <a:off x="8733083" y="9215261"/>
            <a:ext cx="4118189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ABA59D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700">
                <a:solidFill>
                  <a:srgbClr val="ABA59D"/>
                </a:solidFill>
              </a:rPr>
              <a:t>www.dirocca-silverio.com</a:t>
            </a:r>
          </a:p>
        </p:txBody>
      </p:sp>
      <p:pic>
        <p:nvPicPr>
          <p:cNvPr id="1191" name="image165.jpeg" descr="DSC_6591.JPG"/>
          <p:cNvPicPr/>
          <p:nvPr/>
        </p:nvPicPr>
        <p:blipFill>
          <a:blip r:embed="rId2">
            <a:extLst/>
          </a:blip>
          <a:srcRect b="586"/>
          <a:stretch>
            <a:fillRect/>
          </a:stretch>
        </p:blipFill>
        <p:spPr>
          <a:xfrm>
            <a:off x="-246100" y="2389629"/>
            <a:ext cx="4551685" cy="38711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2" name="image166.jpeg" descr="DSC00242.JPG"/>
          <p:cNvPicPr/>
          <p:nvPr/>
        </p:nvPicPr>
        <p:blipFill>
          <a:blip r:embed="rId3">
            <a:extLst/>
          </a:blip>
          <a:srcRect t="17326" b="7744"/>
          <a:stretch>
            <a:fillRect/>
          </a:stretch>
        </p:blipFill>
        <p:spPr>
          <a:xfrm>
            <a:off x="4305582" y="2418081"/>
            <a:ext cx="4551682" cy="39014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3" name="image167.jpeg" descr="MVC-007S.JPG"/>
          <p:cNvPicPr/>
          <p:nvPr/>
        </p:nvPicPr>
        <p:blipFill>
          <a:blip r:embed="rId4">
            <a:extLst/>
          </a:blip>
          <a:srcRect l="2380" t="22504" b="10148"/>
          <a:stretch>
            <a:fillRect/>
          </a:stretch>
        </p:blipFill>
        <p:spPr>
          <a:xfrm>
            <a:off x="8857263" y="2418081"/>
            <a:ext cx="4443309" cy="390144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96" name="Group 1196" descr="DSC_6596.JPG"/>
          <p:cNvGrpSpPr/>
          <p:nvPr/>
        </p:nvGrpSpPr>
        <p:grpSpPr>
          <a:xfrm>
            <a:off x="-302331" y="3038298"/>
            <a:ext cx="4551683" cy="2600964"/>
            <a:chOff x="0" y="0"/>
            <a:chExt cx="4551681" cy="2600962"/>
          </a:xfrm>
        </p:grpSpPr>
        <p:sp>
          <p:nvSpPr>
            <p:cNvPr id="1194" name="Shape 1194"/>
            <p:cNvSpPr/>
            <p:nvPr/>
          </p:nvSpPr>
          <p:spPr>
            <a:xfrm>
              <a:off x="-1" y="0"/>
              <a:ext cx="4551682" cy="260096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95" name="image168.jpeg"/>
            <p:cNvPicPr/>
            <p:nvPr/>
          </p:nvPicPr>
          <p:blipFill>
            <a:blip r:embed="rId5">
              <a:extLst/>
            </a:blip>
            <a:srcRect t="8392" b="6244"/>
            <a:stretch>
              <a:fillRect/>
            </a:stretch>
          </p:blipFill>
          <p:spPr>
            <a:xfrm>
              <a:off x="-1" y="-1"/>
              <a:ext cx="4551683" cy="2600963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199" name="Group 1199" descr="DSC00244.JPG"/>
          <p:cNvGrpSpPr/>
          <p:nvPr/>
        </p:nvGrpSpPr>
        <p:grpSpPr>
          <a:xfrm>
            <a:off x="4249348" y="3135806"/>
            <a:ext cx="4551684" cy="2457877"/>
            <a:chOff x="0" y="0"/>
            <a:chExt cx="4551682" cy="2457875"/>
          </a:xfrm>
        </p:grpSpPr>
        <p:sp>
          <p:nvSpPr>
            <p:cNvPr id="1197" name="Shape 1197"/>
            <p:cNvSpPr/>
            <p:nvPr/>
          </p:nvSpPr>
          <p:spPr>
            <a:xfrm>
              <a:off x="-1" y="0"/>
              <a:ext cx="4551684" cy="245787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198" name="image169.jpeg"/>
            <p:cNvPicPr/>
            <p:nvPr/>
          </p:nvPicPr>
          <p:blipFill>
            <a:blip r:embed="rId6">
              <a:extLst/>
            </a:blip>
            <a:srcRect t="4918" b="394"/>
            <a:stretch>
              <a:fillRect/>
            </a:stretch>
          </p:blipFill>
          <p:spPr>
            <a:xfrm>
              <a:off x="-1" y="-1"/>
              <a:ext cx="4551684" cy="2457876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202" name="Group 1202" descr="MVC-002S.JPG"/>
          <p:cNvGrpSpPr/>
          <p:nvPr/>
        </p:nvGrpSpPr>
        <p:grpSpPr>
          <a:xfrm>
            <a:off x="8801030" y="3038299"/>
            <a:ext cx="4551683" cy="2600963"/>
            <a:chOff x="0" y="0"/>
            <a:chExt cx="4551682" cy="2600962"/>
          </a:xfrm>
        </p:grpSpPr>
        <p:sp>
          <p:nvSpPr>
            <p:cNvPr id="1200" name="Shape 1200"/>
            <p:cNvSpPr/>
            <p:nvPr/>
          </p:nvSpPr>
          <p:spPr>
            <a:xfrm>
              <a:off x="-1" y="0"/>
              <a:ext cx="4551684" cy="260096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201" name="image170.jpeg"/>
            <p:cNvPicPr/>
            <p:nvPr/>
          </p:nvPicPr>
          <p:blipFill>
            <a:blip r:embed="rId7">
              <a:extLst/>
            </a:blip>
            <a:srcRect t="10034" b="7970"/>
            <a:stretch>
              <a:fillRect/>
            </a:stretch>
          </p:blipFill>
          <p:spPr>
            <a:xfrm>
              <a:off x="-1" y="-1"/>
              <a:ext cx="4551684" cy="2600963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205" name="Group 1205" descr="INICIAL.bmp"/>
          <p:cNvGrpSpPr/>
          <p:nvPr/>
        </p:nvGrpSpPr>
        <p:grpSpPr>
          <a:xfrm>
            <a:off x="357715" y="1804459"/>
            <a:ext cx="5735042" cy="6502401"/>
            <a:chOff x="0" y="0"/>
            <a:chExt cx="5735040" cy="6502400"/>
          </a:xfrm>
        </p:grpSpPr>
        <p:sp>
          <p:nvSpPr>
            <p:cNvPr id="1203" name="Shape 1203"/>
            <p:cNvSpPr/>
            <p:nvPr/>
          </p:nvSpPr>
          <p:spPr>
            <a:xfrm>
              <a:off x="-1" y="0"/>
              <a:ext cx="5735042" cy="65024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204" name="image171.png"/>
            <p:cNvPicPr/>
            <p:nvPr/>
          </p:nvPicPr>
          <p:blipFill>
            <a:blip r:embed="rId8">
              <a:extLst/>
            </a:blip>
            <a:srcRect l="65" r="683"/>
            <a:stretch>
              <a:fillRect/>
            </a:stretch>
          </p:blipFill>
          <p:spPr>
            <a:xfrm>
              <a:off x="-1" y="0"/>
              <a:ext cx="5735042" cy="6502401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  <p:grpSp>
        <p:nvGrpSpPr>
          <p:cNvPr id="1208" name="Group 1208" descr="FINAL.bmp"/>
          <p:cNvGrpSpPr/>
          <p:nvPr/>
        </p:nvGrpSpPr>
        <p:grpSpPr>
          <a:xfrm>
            <a:off x="7014457" y="1702047"/>
            <a:ext cx="5632629" cy="6502401"/>
            <a:chOff x="0" y="0"/>
            <a:chExt cx="5632628" cy="6502400"/>
          </a:xfrm>
        </p:grpSpPr>
        <p:sp>
          <p:nvSpPr>
            <p:cNvPr id="1206" name="Shape 1206"/>
            <p:cNvSpPr/>
            <p:nvPr/>
          </p:nvSpPr>
          <p:spPr>
            <a:xfrm>
              <a:off x="0" y="0"/>
              <a:ext cx="5632628" cy="65024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>
                  <a:latin typeface="Baskerville"/>
                  <a:ea typeface="Baskerville"/>
                  <a:cs typeface="Baskerville"/>
                  <a:sym typeface="Baskerville"/>
                </a:defRPr>
              </a:pPr>
              <a:endParaRPr/>
            </a:p>
          </p:txBody>
        </p:sp>
        <p:pic>
          <p:nvPicPr>
            <p:cNvPr id="1207" name="image172.png"/>
            <p:cNvPicPr/>
            <p:nvPr/>
          </p:nvPicPr>
          <p:blipFill>
            <a:blip r:embed="rId9">
              <a:extLst/>
            </a:blip>
            <a:srcRect l="1732" r="574"/>
            <a:stretch>
              <a:fillRect/>
            </a:stretch>
          </p:blipFill>
          <p:spPr>
            <a:xfrm>
              <a:off x="-1" y="0"/>
              <a:ext cx="5632630" cy="6502401"/>
            </a:xfrm>
            <a:prstGeom prst="rect">
              <a:avLst/>
            </a:prstGeom>
            <a:ln w="76200" cap="sq">
              <a:solidFill>
                <a:srgbClr val="292929"/>
              </a:solidFill>
              <a:prstDash val="solid"/>
              <a:miter lim="800000"/>
            </a:ln>
            <a:effectLst>
              <a:reflection stA="28000" endPos="40000" dir="5400000" sy="-100000" algn="bl" rotWithShape="0"/>
            </a:effectLst>
          </p:spPr>
        </p:pic>
      </p:grp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2000" fill="hold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2000" fill="hold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xit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7" dur="2000" fill="hold"/>
                                        <p:tgtEl>
                                          <p:spTgt spid="1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5" dur="2000" fill="hold"/>
                                        <p:tgtEl>
                                          <p:spTgt spid="1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xit" presetSubtype="0" fill="hold" grpId="1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2000" fill="hold"/>
                                        <p:tgtEl>
                                          <p:spTgt spid="1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xit" presetSubtype="0" fill="hold" grpId="1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2000" fill="hold"/>
                                        <p:tgtEl>
                                          <p:spTgt spid="1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1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1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1" grpId="1" animBg="1" advAuto="0"/>
      <p:bldP spid="1191" grpId="4" animBg="1" advAuto="0"/>
      <p:bldP spid="1192" grpId="2" animBg="1" advAuto="0"/>
      <p:bldP spid="1192" grpId="5" animBg="1" advAuto="0"/>
      <p:bldP spid="1193" grpId="3" animBg="1" advAuto="0"/>
      <p:bldP spid="1193" grpId="6" animBg="1" advAuto="0"/>
      <p:bldP spid="1196" grpId="7" animBg="1" advAuto="0"/>
      <p:bldP spid="1196" grpId="10" animBg="1" advAuto="0"/>
      <p:bldP spid="1199" grpId="8" animBg="1" advAuto="0"/>
      <p:bldP spid="1199" grpId="11" animBg="1" advAuto="0"/>
      <p:bldP spid="1202" grpId="9" animBg="1" advAuto="0"/>
      <p:bldP spid="1202" grpId="12" animBg="1" advAuto="0"/>
      <p:bldP spid="1205" grpId="14" animBg="1" advAuto="0"/>
      <p:bldP spid="1208" grpId="13" animBg="1" advAuto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Shape 1210"/>
          <p:cNvSpPr>
            <a:spLocks noGrp="1"/>
          </p:cNvSpPr>
          <p:nvPr>
            <p:ph type="title"/>
          </p:nvPr>
        </p:nvSpPr>
        <p:spPr>
          <a:xfrm>
            <a:off x="634435" y="164818"/>
            <a:ext cx="11704323" cy="16256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1E4881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1E4881"/>
                </a:solidFill>
              </a:rPr>
              <a:t>CONCLUSIONS</a:t>
            </a:r>
          </a:p>
        </p:txBody>
      </p:sp>
      <p:sp>
        <p:nvSpPr>
          <p:cNvPr id="1211" name="Shape 1211"/>
          <p:cNvSpPr>
            <a:spLocks noGrp="1"/>
          </p:cNvSpPr>
          <p:nvPr>
            <p:ph type="body" idx="1"/>
          </p:nvPr>
        </p:nvSpPr>
        <p:spPr>
          <a:xfrm>
            <a:off x="656014" y="3220615"/>
            <a:ext cx="11704324" cy="512124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EVIDENCE OF THE </a:t>
            </a:r>
            <a:r>
              <a:rPr sz="3400">
                <a:solidFill>
                  <a:srgbClr val="FF0000"/>
                </a:solidFill>
              </a:rPr>
              <a:t>ORIGEN</a:t>
            </a:r>
            <a:r>
              <a:rPr sz="3400">
                <a:solidFill>
                  <a:srgbClr val="1E4881"/>
                </a:solidFill>
              </a:rPr>
              <a:t> THE PROBLEM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1E4881"/>
                </a:solidFill>
              </a:rPr>
              <a:t>FOLLOW THE   </a:t>
            </a:r>
            <a:r>
              <a:rPr sz="3400">
                <a:solidFill>
                  <a:srgbClr val="FF0000"/>
                </a:solidFill>
              </a:rPr>
              <a:t>THERAPEUTIC PRIORITY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FF0000"/>
                </a:solidFill>
              </a:rPr>
              <a:t>PLANNING OF THE  THERAPY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400">
                <a:solidFill>
                  <a:srgbClr val="FF0000"/>
                </a:solidFill>
              </a:rPr>
              <a:t>LONG TERM FOLLOW UP</a:t>
            </a:r>
          </a:p>
        </p:txBody>
      </p:sp>
    </p:spTree>
  </p:cSld>
  <p:clrMapOvr>
    <a:masterClrMapping/>
  </p:clrMapOvr>
  <p:transition spd="slow">
    <p:dissolv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Shape 1213"/>
          <p:cNvSpPr/>
          <p:nvPr/>
        </p:nvSpPr>
        <p:spPr>
          <a:xfrm>
            <a:off x="508000" y="9240838"/>
            <a:ext cx="11988246" cy="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762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214" name="Shape 1214"/>
          <p:cNvSpPr/>
          <p:nvPr/>
        </p:nvSpPr>
        <p:spPr>
          <a:xfrm>
            <a:off x="508000" y="504825"/>
            <a:ext cx="11988246" cy="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444444">
                <a:alpha val="29802"/>
              </a:srgbClr>
            </a:solidFill>
            <a:miter lim="0"/>
          </a:ln>
        </p:spPr>
        <p:txBody>
          <a:bodyPr lIns="0" tIns="0" rIns="0" bIns="0" anchor="ctr"/>
          <a:lstStyle/>
          <a:p>
            <a:pPr lvl="0">
              <a:defRPr>
                <a:solidFill>
                  <a:srgbClr val="72675A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endParaRPr/>
          </a:p>
        </p:txBody>
      </p:sp>
      <p:sp>
        <p:nvSpPr>
          <p:cNvPr id="1215" name="Shape 1215"/>
          <p:cNvSpPr/>
          <p:nvPr/>
        </p:nvSpPr>
        <p:spPr>
          <a:xfrm>
            <a:off x="1625599" y="966786"/>
            <a:ext cx="1008221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200" b="1"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200" b="1">
                <a:solidFill>
                  <a:srgbClr val="424242"/>
                </a:solidFill>
              </a:rPr>
              <a:t>Conclusions</a:t>
            </a:r>
          </a:p>
        </p:txBody>
      </p:sp>
      <p:sp>
        <p:nvSpPr>
          <p:cNvPr id="1216" name="Shape 1216"/>
          <p:cNvSpPr/>
          <p:nvPr/>
        </p:nvSpPr>
        <p:spPr>
          <a:xfrm>
            <a:off x="1625599" y="1519237"/>
            <a:ext cx="1008221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The masticatory system is closely related with the tonic postural system.</a:t>
            </a:r>
          </a:p>
        </p:txBody>
      </p:sp>
      <p:sp>
        <p:nvSpPr>
          <p:cNvPr id="1217" name="Shape 1217"/>
          <p:cNvSpPr/>
          <p:nvPr/>
        </p:nvSpPr>
        <p:spPr>
          <a:xfrm>
            <a:off x="1625599" y="2982913"/>
            <a:ext cx="1008221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When it is decompensated it is constantly disturbed.</a:t>
            </a:r>
          </a:p>
        </p:txBody>
      </p:sp>
      <p:sp>
        <p:nvSpPr>
          <p:cNvPr id="1218" name="Shape 1218"/>
          <p:cNvSpPr/>
          <p:nvPr/>
        </p:nvSpPr>
        <p:spPr>
          <a:xfrm>
            <a:off x="1625599" y="3925887"/>
            <a:ext cx="1008221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With posturometry and stabilometry we can measure and detect all these situations.</a:t>
            </a:r>
          </a:p>
        </p:txBody>
      </p:sp>
      <p:sp>
        <p:nvSpPr>
          <p:cNvPr id="1219" name="Shape 1219"/>
          <p:cNvSpPr/>
          <p:nvPr/>
        </p:nvSpPr>
        <p:spPr>
          <a:xfrm>
            <a:off x="1625599" y="5389561"/>
            <a:ext cx="10082215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Measurements make clinical opinions substantial. </a:t>
            </a:r>
          </a:p>
        </p:txBody>
      </p:sp>
      <p:sp>
        <p:nvSpPr>
          <p:cNvPr id="1220" name="Shape 1220"/>
          <p:cNvSpPr/>
          <p:nvPr/>
        </p:nvSpPr>
        <p:spPr>
          <a:xfrm>
            <a:off x="1625599" y="6751638"/>
            <a:ext cx="10082215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>
                <a:solidFill>
                  <a:srgbClr val="424242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424242"/>
                </a:solidFill>
              </a:rPr>
              <a:t>Measurements allow for diagnostic evaluation. It is also useful during treatments, to identify the priorities.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5" grpId="1" animBg="1" advAuto="0"/>
      <p:bldP spid="1216" grpId="2" animBg="1" advAuto="0"/>
      <p:bldP spid="1217" grpId="3" animBg="1" advAuto="0"/>
      <p:bldP spid="1218" grpId="4" animBg="1" advAuto="0"/>
      <p:bldP spid="1219" grpId="5" animBg="1" advAuto="0"/>
      <p:bldP spid="1220" grpId="6" animBg="1" advAuto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Shape 1222"/>
          <p:cNvSpPr/>
          <p:nvPr/>
        </p:nvSpPr>
        <p:spPr>
          <a:xfrm>
            <a:off x="609599" y="3440113"/>
            <a:ext cx="12114215" cy="287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5E5E5E"/>
                </a:solidFill>
                <a:latin typeface="Baskerville"/>
                <a:ea typeface="Baskerville"/>
                <a:cs typeface="Baskerville"/>
                <a:sym typeface="Baskerville"/>
              </a:rPr>
              <a:t>“Start by doing what's necessary; then do what's possible; and suddenly you are doing the </a:t>
            </a:r>
            <a:r>
              <a:rPr sz="4800" b="1">
                <a:solidFill>
                  <a:srgbClr val="5E5E5E"/>
                </a:solidFill>
                <a:latin typeface="Baskerville"/>
                <a:ea typeface="Baskerville"/>
                <a:cs typeface="Baskerville"/>
                <a:sym typeface="Baskerville"/>
              </a:rPr>
              <a:t>impossible</a:t>
            </a:r>
            <a:r>
              <a:rPr sz="4500">
                <a:solidFill>
                  <a:srgbClr val="5E5E5E"/>
                </a:solidFill>
                <a:latin typeface="Baskerville"/>
                <a:ea typeface="Baskerville"/>
                <a:cs typeface="Baskerville"/>
                <a:sym typeface="Baskerville"/>
              </a:rPr>
              <a:t>.”</a:t>
            </a:r>
            <a:endParaRPr>
              <a:solidFill>
                <a:srgbClr val="5E5E5E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>
              <a:solidFill>
                <a:srgbClr val="5E5E5E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3600" i="1">
                <a:solidFill>
                  <a:srgbClr val="5E5E5E"/>
                </a:solidFill>
                <a:latin typeface="Baskerville"/>
                <a:ea typeface="Baskerville"/>
                <a:cs typeface="Baskerville"/>
                <a:sym typeface="Baskerville"/>
              </a:rPr>
              <a:t>Francis of Assisi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2" grpId="1" animBg="1" advAuto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Shape 1224"/>
          <p:cNvSpPr/>
          <p:nvPr/>
        </p:nvSpPr>
        <p:spPr>
          <a:xfrm>
            <a:off x="669751" y="5448796"/>
            <a:ext cx="12114215" cy="424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C0C0C0"/>
                </a:solidFill>
                <a:latin typeface="Baskerville"/>
                <a:ea typeface="Baskerville"/>
                <a:cs typeface="Baskerville"/>
                <a:sym typeface="Baskerville"/>
              </a:rPr>
              <a:t>THANK YOU 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 i="1">
                <a:solidFill>
                  <a:srgbClr val="C0C0C0"/>
                </a:solidFill>
                <a:latin typeface="Baskerville"/>
                <a:ea typeface="Baskerville"/>
                <a:cs typeface="Baskerville"/>
                <a:sym typeface="Baskerville"/>
              </a:rPr>
              <a:t>FOR YOUR ATTENTION 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 i="1">
                <a:solidFill>
                  <a:srgbClr val="C0C0C0"/>
                </a:solidFill>
                <a:latin typeface="Baskerville"/>
                <a:ea typeface="Baskerville"/>
                <a:cs typeface="Baskerville"/>
                <a:sym typeface="Baskerville"/>
              </a:rPr>
              <a:t>Prof Dr Silverio Di Rocca</a:t>
            </a:r>
            <a:endParaRPr>
              <a:solidFill>
                <a:srgbClr val="72675A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 i="1">
                <a:latin typeface="Baskerville"/>
                <a:ea typeface="Baskerville"/>
                <a:cs typeface="Baskerville"/>
                <a:sym typeface="Baskerville"/>
                <a:hlinkClick r:id="rId2"/>
              </a:rPr>
              <a:t>sdirocca@gmail.com</a:t>
            </a:r>
            <a:endParaRPr sz="4500" i="1">
              <a:solidFill>
                <a:srgbClr val="C0C0C0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 i="1">
                <a:latin typeface="Baskerville"/>
                <a:ea typeface="Baskerville"/>
                <a:cs typeface="Baskerville"/>
                <a:sym typeface="Baskerville"/>
                <a:hlinkClick r:id="rId3"/>
              </a:rPr>
              <a:t>www.dirocca-silverio.com</a:t>
            </a:r>
            <a:endParaRPr sz="4500" i="1">
              <a:solidFill>
                <a:srgbClr val="C0C0C0"/>
              </a:solidFill>
              <a:latin typeface="Baskerville"/>
              <a:ea typeface="Baskerville"/>
              <a:cs typeface="Baskerville"/>
              <a:sym typeface="Baskerville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4500" i="1">
                <a:solidFill>
                  <a:srgbClr val="548CD7"/>
                </a:solidFill>
                <a:latin typeface="Baskerville"/>
                <a:ea typeface="Baskerville"/>
                <a:cs typeface="Baskerville"/>
                <a:sym typeface="Baskerville"/>
              </a:rPr>
              <a:t>Skype:   sdirocca</a:t>
            </a:r>
            <a:endParaRPr>
              <a:latin typeface="Baskerville"/>
              <a:ea typeface="Baskerville"/>
              <a:cs typeface="Baskerville"/>
              <a:sym typeface="Baskerville"/>
            </a:endParaRPr>
          </a:p>
        </p:txBody>
      </p:sp>
      <p:pic>
        <p:nvPicPr>
          <p:cNvPr id="1225" name="image173.jpe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3" y="-235768"/>
            <a:ext cx="13004805" cy="49132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>
    <p:dissolve/>
  </p:transition>
</p:sld>
</file>

<file path=ppt/theme/theme1.xml><?xml version="1.0" encoding="utf-8"?>
<a:theme xmlns:a="http://schemas.openxmlformats.org/drawingml/2006/main" name="Default">
  <a:themeElements>
    <a:clrScheme name="Default">
      <a:dk1>
        <a:srgbClr val="626262"/>
      </a:dk1>
      <a:lt1>
        <a:srgbClr val="FFFFFF"/>
      </a:lt1>
      <a:dk2>
        <a:srgbClr val="A7A7A7"/>
      </a:dk2>
      <a:lt2>
        <a:srgbClr val="535353"/>
      </a:lt2>
      <a:accent1>
        <a:srgbClr val="95ABBF"/>
      </a:accent1>
      <a:accent2>
        <a:srgbClr val="8FAC7A"/>
      </a:accent2>
      <a:accent3>
        <a:srgbClr val="ABB1C1"/>
      </a:accent3>
      <a:accent4>
        <a:srgbClr val="6D6253"/>
      </a:accent4>
      <a:accent5>
        <a:srgbClr val="C8D2DC"/>
      </a:accent5>
      <a:accent6>
        <a:srgbClr val="819B6E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9999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9999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9999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95ABBF"/>
          </a:solidFill>
          <a:prstDash val="solid"/>
          <a:bevel/>
        </a:ln>
        <a:effectLst>
          <a:outerShdw blurRad="50800" dist="38100" dir="5400000" rotWithShape="0">
            <a:srgbClr val="000000">
              <a:alpha val="39999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26262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95ABBF"/>
          </a:solidFill>
          <a:prstDash val="solid"/>
          <a:bevel/>
        </a:ln>
        <a:effectLst>
          <a:outerShdw blurRad="50800" dist="38100" dir="5400000" rotWithShape="0">
            <a:srgbClr val="000000">
              <a:alpha val="39999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26262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5ABBF"/>
      </a:accent1>
      <a:accent2>
        <a:srgbClr val="8FAC7A"/>
      </a:accent2>
      <a:accent3>
        <a:srgbClr val="ABB1C1"/>
      </a:accent3>
      <a:accent4>
        <a:srgbClr val="6D6253"/>
      </a:accent4>
      <a:accent5>
        <a:srgbClr val="C8D2DC"/>
      </a:accent5>
      <a:accent6>
        <a:srgbClr val="819B6E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9999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9999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9999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95ABBF"/>
          </a:solidFill>
          <a:prstDash val="solid"/>
          <a:bevel/>
        </a:ln>
        <a:effectLst>
          <a:outerShdw blurRad="50800" dist="38100" dir="5400000" rotWithShape="0">
            <a:srgbClr val="000000">
              <a:alpha val="39999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26262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95ABBF"/>
          </a:solidFill>
          <a:prstDash val="solid"/>
          <a:bevel/>
        </a:ln>
        <a:effectLst>
          <a:outerShdw blurRad="50800" dist="38100" dir="5400000" rotWithShape="0">
            <a:srgbClr val="000000">
              <a:alpha val="39999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626262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1039</Words>
  <Application>Microsoft Office PowerPoint</Application>
  <PresentationFormat>Personalizzato</PresentationFormat>
  <Paragraphs>283</Paragraphs>
  <Slides>90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90</vt:i4>
      </vt:variant>
    </vt:vector>
  </HeadingPairs>
  <TitlesOfParts>
    <vt:vector size="99" baseType="lpstr">
      <vt:lpstr>Arial</vt:lpstr>
      <vt:lpstr>Arial Black</vt:lpstr>
      <vt:lpstr>Baskerville</vt:lpstr>
      <vt:lpstr>Baskerville SemiBold</vt:lpstr>
      <vt:lpstr>Calibri</vt:lpstr>
      <vt:lpstr>Cochin</vt:lpstr>
      <vt:lpstr>Helvetica</vt:lpstr>
      <vt:lpstr>Helvetica Neue</vt:lpstr>
      <vt:lpstr>Default</vt:lpstr>
      <vt:lpstr>Presentazione standard di PowerPoint</vt:lpstr>
      <vt:lpstr>M.P.R. New point of view in rehabilitation</vt:lpstr>
      <vt:lpstr>Presentazione standard di PowerPoint</vt:lpstr>
      <vt:lpstr>Presentazione standard di PowerPoint</vt:lpstr>
      <vt:lpstr>Presentazione standard di PowerPoint</vt:lpstr>
      <vt:lpstr>PARADIGM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Occular convergence</vt:lpstr>
      <vt:lpstr>Presentazione standard di PowerPoint</vt:lpstr>
      <vt:lpstr>Presentazione standard di PowerPoint</vt:lpstr>
      <vt:lpstr>POSTUROMETRY</vt:lpstr>
      <vt:lpstr>BARICENTER</vt:lpstr>
      <vt:lpstr>TORSION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CONCLUSIONS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dr silverio di rocca</dc:creator>
  <cp:lastModifiedBy>dr silverio di rocca</cp:lastModifiedBy>
  <cp:revision>5</cp:revision>
  <dcterms:modified xsi:type="dcterms:W3CDTF">2015-09-04T04:32:42Z</dcterms:modified>
</cp:coreProperties>
</file>