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snapToGrid="0" snapToObjects="1">
      <p:cViewPr varScale="1">
        <p:scale>
          <a:sx n="95" d="100"/>
          <a:sy n="95" d="100"/>
        </p:scale>
        <p:origin x="-1776" y="-12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interSettings" Target="printerSettings/printerSettings1.bin"/><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6205BF0-FAAD-B541-BBC7-47CBBD2AB799}" type="datetimeFigureOut">
              <a:rPr lang="en-US" smtClean="0"/>
              <a:t>01/09/15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E2D9DD-2750-2C47-A16A-6789B4FF2365}" type="slidenum">
              <a:rPr lang="en-US" smtClean="0"/>
              <a:t>‹#›</a:t>
            </a:fld>
            <a:endParaRPr lang="en-US"/>
          </a:p>
        </p:txBody>
      </p:sp>
    </p:spTree>
    <p:extLst>
      <p:ext uri="{BB962C8B-B14F-4D97-AF65-F5344CB8AC3E}">
        <p14:creationId xmlns:p14="http://schemas.microsoft.com/office/powerpoint/2010/main" val="40516791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205BF0-FAAD-B541-BBC7-47CBBD2AB799}" type="datetimeFigureOut">
              <a:rPr lang="en-US" smtClean="0"/>
              <a:t>01/09/15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E2D9DD-2750-2C47-A16A-6789B4FF2365}" type="slidenum">
              <a:rPr lang="en-US" smtClean="0"/>
              <a:t>‹#›</a:t>
            </a:fld>
            <a:endParaRPr lang="en-US"/>
          </a:p>
        </p:txBody>
      </p:sp>
    </p:spTree>
    <p:extLst>
      <p:ext uri="{BB962C8B-B14F-4D97-AF65-F5344CB8AC3E}">
        <p14:creationId xmlns:p14="http://schemas.microsoft.com/office/powerpoint/2010/main" val="7978183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6205BF0-FAAD-B541-BBC7-47CBBD2AB799}" type="datetimeFigureOut">
              <a:rPr lang="en-US" smtClean="0"/>
              <a:t>01/09/15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E2D9DD-2750-2C47-A16A-6789B4FF2365}" type="slidenum">
              <a:rPr lang="en-US" smtClean="0"/>
              <a:t>‹#›</a:t>
            </a:fld>
            <a:endParaRPr lang="en-US"/>
          </a:p>
        </p:txBody>
      </p:sp>
    </p:spTree>
    <p:extLst>
      <p:ext uri="{BB962C8B-B14F-4D97-AF65-F5344CB8AC3E}">
        <p14:creationId xmlns:p14="http://schemas.microsoft.com/office/powerpoint/2010/main" val="5036984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6205BF0-FAAD-B541-BBC7-47CBBD2AB799}" type="datetimeFigureOut">
              <a:rPr lang="en-US" smtClean="0"/>
              <a:t>01/09/15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E2D9DD-2750-2C47-A16A-6789B4FF2365}" type="slidenum">
              <a:rPr lang="en-US" smtClean="0"/>
              <a:t>‹#›</a:t>
            </a:fld>
            <a:endParaRPr lang="en-US"/>
          </a:p>
        </p:txBody>
      </p:sp>
    </p:spTree>
    <p:extLst>
      <p:ext uri="{BB962C8B-B14F-4D97-AF65-F5344CB8AC3E}">
        <p14:creationId xmlns:p14="http://schemas.microsoft.com/office/powerpoint/2010/main" val="42165721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6205BF0-FAAD-B541-BBC7-47CBBD2AB799}" type="datetimeFigureOut">
              <a:rPr lang="en-US" smtClean="0"/>
              <a:t>01/09/15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0E2D9DD-2750-2C47-A16A-6789B4FF2365}" type="slidenum">
              <a:rPr lang="en-US" smtClean="0"/>
              <a:t>‹#›</a:t>
            </a:fld>
            <a:endParaRPr lang="en-US"/>
          </a:p>
        </p:txBody>
      </p:sp>
    </p:spTree>
    <p:extLst>
      <p:ext uri="{BB962C8B-B14F-4D97-AF65-F5344CB8AC3E}">
        <p14:creationId xmlns:p14="http://schemas.microsoft.com/office/powerpoint/2010/main" val="10599069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6205BF0-FAAD-B541-BBC7-47CBBD2AB799}" type="datetimeFigureOut">
              <a:rPr lang="en-US" smtClean="0"/>
              <a:t>01/09/15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0E2D9DD-2750-2C47-A16A-6789B4FF2365}" type="slidenum">
              <a:rPr lang="en-US" smtClean="0"/>
              <a:t>‹#›</a:t>
            </a:fld>
            <a:endParaRPr lang="en-US"/>
          </a:p>
        </p:txBody>
      </p:sp>
    </p:spTree>
    <p:extLst>
      <p:ext uri="{BB962C8B-B14F-4D97-AF65-F5344CB8AC3E}">
        <p14:creationId xmlns:p14="http://schemas.microsoft.com/office/powerpoint/2010/main" val="13980387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205BF0-FAAD-B541-BBC7-47CBBD2AB799}" type="datetimeFigureOut">
              <a:rPr lang="en-US" smtClean="0"/>
              <a:t>01/09/15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0E2D9DD-2750-2C47-A16A-6789B4FF2365}" type="slidenum">
              <a:rPr lang="en-US" smtClean="0"/>
              <a:t>‹#›</a:t>
            </a:fld>
            <a:endParaRPr lang="en-US"/>
          </a:p>
        </p:txBody>
      </p:sp>
    </p:spTree>
    <p:extLst>
      <p:ext uri="{BB962C8B-B14F-4D97-AF65-F5344CB8AC3E}">
        <p14:creationId xmlns:p14="http://schemas.microsoft.com/office/powerpoint/2010/main" val="6112230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205BF0-FAAD-B541-BBC7-47CBBD2AB799}" type="datetimeFigureOut">
              <a:rPr lang="en-US" smtClean="0"/>
              <a:t>01/09/15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E2D9DD-2750-2C47-A16A-6789B4FF2365}" type="slidenum">
              <a:rPr lang="en-US" smtClean="0"/>
              <a:t>‹#›</a:t>
            </a:fld>
            <a:endParaRPr lang="en-US"/>
          </a:p>
        </p:txBody>
      </p:sp>
    </p:spTree>
    <p:extLst>
      <p:ext uri="{BB962C8B-B14F-4D97-AF65-F5344CB8AC3E}">
        <p14:creationId xmlns:p14="http://schemas.microsoft.com/office/powerpoint/2010/main" val="39173015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205BF0-FAAD-B541-BBC7-47CBBD2AB799}" type="datetimeFigureOut">
              <a:rPr lang="en-US" smtClean="0"/>
              <a:t>01/09/15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E2D9DD-2750-2C47-A16A-6789B4FF2365}" type="slidenum">
              <a:rPr lang="en-US" smtClean="0"/>
              <a:t>‹#›</a:t>
            </a:fld>
            <a:endParaRPr lang="en-US"/>
          </a:p>
        </p:txBody>
      </p:sp>
    </p:spTree>
    <p:extLst>
      <p:ext uri="{BB962C8B-B14F-4D97-AF65-F5344CB8AC3E}">
        <p14:creationId xmlns:p14="http://schemas.microsoft.com/office/powerpoint/2010/main" val="3959128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205BF0-FAAD-B541-BBC7-47CBBD2AB799}" type="datetimeFigureOut">
              <a:rPr lang="en-US" smtClean="0"/>
              <a:t>01/09/15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E2D9DD-2750-2C47-A16A-6789B4FF2365}" type="slidenum">
              <a:rPr lang="en-US" smtClean="0"/>
              <a:t>‹#›</a:t>
            </a:fld>
            <a:endParaRPr lang="en-US"/>
          </a:p>
        </p:txBody>
      </p:sp>
    </p:spTree>
    <p:extLst>
      <p:ext uri="{BB962C8B-B14F-4D97-AF65-F5344CB8AC3E}">
        <p14:creationId xmlns:p14="http://schemas.microsoft.com/office/powerpoint/2010/main" val="2264809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205BF0-FAAD-B541-BBC7-47CBBD2AB799}" type="datetimeFigureOut">
              <a:rPr lang="en-US" smtClean="0"/>
              <a:t>01/09/15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E2D9DD-2750-2C47-A16A-6789B4FF2365}" type="slidenum">
              <a:rPr lang="en-US" smtClean="0"/>
              <a:t>‹#›</a:t>
            </a:fld>
            <a:endParaRPr lang="en-US"/>
          </a:p>
        </p:txBody>
      </p:sp>
    </p:spTree>
    <p:extLst>
      <p:ext uri="{BB962C8B-B14F-4D97-AF65-F5344CB8AC3E}">
        <p14:creationId xmlns:p14="http://schemas.microsoft.com/office/powerpoint/2010/main" val="70051089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205BF0-FAAD-B541-BBC7-47CBBD2AB799}" type="datetimeFigureOut">
              <a:rPr lang="en-US" smtClean="0"/>
              <a:t>01/09/15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E2D9DD-2750-2C47-A16A-6789B4FF2365}" type="slidenum">
              <a:rPr lang="en-US" smtClean="0"/>
              <a:t>‹#›</a:t>
            </a:fld>
            <a:endParaRPr lang="en-US"/>
          </a:p>
        </p:txBody>
      </p:sp>
    </p:spTree>
    <p:extLst>
      <p:ext uri="{BB962C8B-B14F-4D97-AF65-F5344CB8AC3E}">
        <p14:creationId xmlns:p14="http://schemas.microsoft.com/office/powerpoint/2010/main" val="29194850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mailto:sila5damwesh@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Prescription of Best Periods for Deworming Cattle against </a:t>
            </a:r>
            <a:r>
              <a:rPr lang="en-US" dirty="0" err="1" smtClean="0"/>
              <a:t>Fasciolosis</a:t>
            </a:r>
            <a:r>
              <a:rPr lang="en-US" dirty="0" smtClean="0"/>
              <a:t> in Nigeria</a:t>
            </a:r>
            <a:br>
              <a:rPr lang="en-US" dirty="0" smtClean="0"/>
            </a:br>
            <a:r>
              <a:rPr lang="en-US" dirty="0" smtClean="0"/>
              <a:t>(A tropical </a:t>
            </a:r>
            <a:r>
              <a:rPr lang="en-US" dirty="0" err="1" smtClean="0"/>
              <a:t>sub-saharan</a:t>
            </a:r>
            <a:r>
              <a:rPr lang="en-US" dirty="0" smtClean="0"/>
              <a:t> country with dry and wet seasons)</a:t>
            </a:r>
            <a:br>
              <a:rPr lang="en-US" dirty="0" smtClean="0"/>
            </a:br>
            <a:r>
              <a:rPr lang="en-US" dirty="0"/>
              <a:t/>
            </a:r>
            <a:br>
              <a:rPr lang="en-US" dirty="0"/>
            </a:br>
            <a:r>
              <a:rPr lang="en-US" dirty="0" err="1" smtClean="0"/>
              <a:t>Damwesh</a:t>
            </a:r>
            <a:r>
              <a:rPr lang="en-US" dirty="0" smtClean="0"/>
              <a:t>, SD</a:t>
            </a:r>
            <a:br>
              <a:rPr lang="en-US" dirty="0" smtClean="0"/>
            </a:br>
            <a:r>
              <a:rPr lang="en-US" dirty="0" err="1" smtClean="0"/>
              <a:t>Nakam</a:t>
            </a:r>
            <a:r>
              <a:rPr lang="en-US" dirty="0" smtClean="0"/>
              <a:t> Memorial School, Nigeria</a:t>
            </a:r>
            <a:endParaRPr lang="en-US" dirty="0"/>
          </a:p>
        </p:txBody>
      </p:sp>
      <p:sp>
        <p:nvSpPr>
          <p:cNvPr id="3" name="Subtitle 2"/>
          <p:cNvSpPr>
            <a:spLocks noGrp="1"/>
          </p:cNvSpPr>
          <p:nvPr>
            <p:ph type="subTitle" idx="1"/>
          </p:nvPr>
        </p:nvSpPr>
        <p:spPr/>
        <p:txBody>
          <a:bodyPr/>
          <a:lstStyle/>
          <a:p>
            <a:endParaRPr lang="en-US" dirty="0" smtClean="0"/>
          </a:p>
          <a:p>
            <a:endParaRPr lang="en-US" dirty="0"/>
          </a:p>
        </p:txBody>
      </p:sp>
    </p:spTree>
    <p:extLst>
      <p:ext uri="{BB962C8B-B14F-4D97-AF65-F5344CB8AC3E}">
        <p14:creationId xmlns:p14="http://schemas.microsoft.com/office/powerpoint/2010/main" val="2682569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a:bodyPr>
          <a:lstStyle/>
          <a:p>
            <a:r>
              <a:rPr lang="en-US" dirty="0" smtClean="0"/>
              <a:t>Cattle population in Nigeria is 14.65 million (</a:t>
            </a:r>
            <a:r>
              <a:rPr lang="en-US" dirty="0" err="1" smtClean="0"/>
              <a:t>Haruna</a:t>
            </a:r>
            <a:r>
              <a:rPr lang="en-US" dirty="0" smtClean="0"/>
              <a:t> &amp; </a:t>
            </a:r>
            <a:r>
              <a:rPr lang="en-US" dirty="0" err="1" smtClean="0"/>
              <a:t>Muritala</a:t>
            </a:r>
            <a:r>
              <a:rPr lang="en-US" dirty="0" smtClean="0"/>
              <a:t>, 2005)</a:t>
            </a:r>
          </a:p>
          <a:p>
            <a:r>
              <a:rPr lang="en-US" dirty="0" smtClean="0"/>
              <a:t>90% of the cattle population is concentrated in the North and constitute a major source of </a:t>
            </a:r>
            <a:r>
              <a:rPr lang="en-US" dirty="0" err="1" smtClean="0"/>
              <a:t>prode</a:t>
            </a:r>
            <a:r>
              <a:rPr lang="en-US" dirty="0" smtClean="0"/>
              <a:t> and livelihood ( </a:t>
            </a:r>
            <a:r>
              <a:rPr lang="en-US" dirty="0" err="1" smtClean="0"/>
              <a:t>Akpabio</a:t>
            </a:r>
            <a:r>
              <a:rPr lang="en-US" dirty="0" smtClean="0"/>
              <a:t>, 2014)</a:t>
            </a:r>
          </a:p>
          <a:p>
            <a:r>
              <a:rPr lang="en-US" dirty="0" err="1" smtClean="0"/>
              <a:t>Fasciolosis</a:t>
            </a:r>
            <a:r>
              <a:rPr lang="en-US" dirty="0" smtClean="0"/>
              <a:t> is caused by the liver flukes- </a:t>
            </a:r>
            <a:r>
              <a:rPr lang="en-US" i="1" dirty="0" err="1" smtClean="0"/>
              <a:t>Fasciola</a:t>
            </a:r>
            <a:r>
              <a:rPr lang="en-US" i="1" dirty="0" smtClean="0"/>
              <a:t> </a:t>
            </a:r>
            <a:r>
              <a:rPr lang="en-US" i="1" dirty="0" err="1" smtClean="0"/>
              <a:t>gigantica</a:t>
            </a:r>
            <a:r>
              <a:rPr lang="en-US" dirty="0" smtClean="0"/>
              <a:t> and </a:t>
            </a:r>
            <a:r>
              <a:rPr lang="en-US" i="1" dirty="0" err="1" smtClean="0"/>
              <a:t>Fasciola</a:t>
            </a:r>
            <a:r>
              <a:rPr lang="en-US" i="1" dirty="0" smtClean="0"/>
              <a:t> hepatica</a:t>
            </a:r>
          </a:p>
          <a:p>
            <a:pPr marL="0" indent="0">
              <a:buNone/>
            </a:pPr>
            <a:r>
              <a:rPr lang="en-US" dirty="0" smtClean="0"/>
              <a:t/>
            </a:r>
          </a:p>
          <a:p>
            <a:endParaRPr lang="en-US" dirty="0" smtClean="0"/>
          </a:p>
          <a:p>
            <a:endParaRPr lang="en-US" dirty="0"/>
          </a:p>
        </p:txBody>
      </p:sp>
    </p:spTree>
    <p:extLst>
      <p:ext uri="{BB962C8B-B14F-4D97-AF65-F5344CB8AC3E}">
        <p14:creationId xmlns:p14="http://schemas.microsoft.com/office/powerpoint/2010/main" val="8970621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54544"/>
            <a:ext cx="8229600" cy="5571620"/>
          </a:xfrm>
        </p:spPr>
        <p:txBody>
          <a:bodyPr>
            <a:normAutofit fontScale="92500" lnSpcReduction="20000"/>
          </a:bodyPr>
          <a:lstStyle/>
          <a:p>
            <a:pPr marL="0" indent="0">
              <a:buNone/>
            </a:pPr>
            <a:r>
              <a:rPr lang="en-US" dirty="0" err="1" smtClean="0"/>
              <a:t>Fasciolosis</a:t>
            </a:r>
            <a:r>
              <a:rPr lang="en-US" dirty="0" smtClean="0"/>
              <a:t> has been recognized globally as the most destructive parasitic disease of farm animals which normally affect them at any stage causing:</a:t>
            </a:r>
          </a:p>
          <a:p>
            <a:pPr>
              <a:buFont typeface="Wingdings" charset="2"/>
              <a:buChar char="u"/>
            </a:pPr>
            <a:r>
              <a:rPr lang="en-US" dirty="0" smtClean="0"/>
              <a:t>Extensive hemorrhage on the liver</a:t>
            </a:r>
          </a:p>
          <a:p>
            <a:pPr>
              <a:buFont typeface="Wingdings" charset="2"/>
              <a:buChar char="u"/>
            </a:pPr>
            <a:r>
              <a:rPr lang="en-US" dirty="0" smtClean="0"/>
              <a:t>Decrease in weight gain</a:t>
            </a:r>
          </a:p>
          <a:p>
            <a:pPr>
              <a:buFont typeface="Wingdings" charset="2"/>
              <a:buChar char="u"/>
            </a:pPr>
            <a:r>
              <a:rPr lang="en-US" dirty="0" smtClean="0"/>
              <a:t>Reduce milk production</a:t>
            </a:r>
          </a:p>
          <a:p>
            <a:pPr>
              <a:buFont typeface="Wingdings" charset="2"/>
              <a:buChar char="u"/>
            </a:pPr>
            <a:r>
              <a:rPr lang="en-US" dirty="0" err="1" smtClean="0"/>
              <a:t>Unthriftiness</a:t>
            </a:r>
            <a:endParaRPr lang="en-US" dirty="0" smtClean="0"/>
          </a:p>
          <a:p>
            <a:pPr>
              <a:buFont typeface="Wingdings" charset="2"/>
              <a:buChar char="u"/>
            </a:pPr>
            <a:r>
              <a:rPr lang="en-US" dirty="0" smtClean="0"/>
              <a:t>Abortion</a:t>
            </a:r>
          </a:p>
          <a:p>
            <a:pPr>
              <a:buFont typeface="Wingdings" charset="2"/>
              <a:buChar char="u"/>
            </a:pPr>
            <a:r>
              <a:rPr lang="en-US" dirty="0" smtClean="0"/>
              <a:t>Total liver condemnation </a:t>
            </a:r>
          </a:p>
          <a:p>
            <a:pPr>
              <a:buFont typeface="Wingdings" charset="2"/>
              <a:buChar char="u"/>
            </a:pPr>
            <a:r>
              <a:rPr lang="en-US" dirty="0" smtClean="0"/>
              <a:t>Death and economic losses to farmers (Sewell, 1966; </a:t>
            </a:r>
            <a:r>
              <a:rPr lang="en-US" dirty="0" err="1" smtClean="0"/>
              <a:t>jemli</a:t>
            </a:r>
            <a:r>
              <a:rPr lang="en-US" dirty="0" smtClean="0"/>
              <a:t> et al., 1992; </a:t>
            </a:r>
            <a:r>
              <a:rPr lang="en-US" dirty="0" err="1" smtClean="0"/>
              <a:t>Ogunrinade</a:t>
            </a:r>
            <a:r>
              <a:rPr lang="en-US" dirty="0" smtClean="0"/>
              <a:t> &amp; </a:t>
            </a:r>
            <a:r>
              <a:rPr lang="en-US" dirty="0" err="1" smtClean="0"/>
              <a:t>Ogunrinade</a:t>
            </a:r>
            <a:r>
              <a:rPr lang="en-US" dirty="0" smtClean="0"/>
              <a:t>, 1980; </a:t>
            </a:r>
            <a:r>
              <a:rPr lang="en-US" dirty="0" err="1" smtClean="0"/>
              <a:t>Fabiyi</a:t>
            </a:r>
            <a:r>
              <a:rPr lang="en-US" dirty="0" smtClean="0"/>
              <a:t>, 1980)s</a:t>
            </a:r>
          </a:p>
        </p:txBody>
      </p:sp>
    </p:spTree>
    <p:extLst>
      <p:ext uri="{BB962C8B-B14F-4D97-AF65-F5344CB8AC3E}">
        <p14:creationId xmlns:p14="http://schemas.microsoft.com/office/powerpoint/2010/main" val="4738775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65102"/>
            <a:ext cx="8229600" cy="5661062"/>
          </a:xfrm>
        </p:spPr>
        <p:txBody>
          <a:bodyPr>
            <a:normAutofit fontScale="92500" lnSpcReduction="10000"/>
          </a:bodyPr>
          <a:lstStyle/>
          <a:p>
            <a:pPr marL="0" indent="0">
              <a:buNone/>
            </a:pPr>
            <a:r>
              <a:rPr lang="en-US" u="sng" dirty="0" smtClean="0"/>
              <a:t>How Big is the Economic Losses to Farmers?</a:t>
            </a:r>
          </a:p>
          <a:p>
            <a:pPr marL="0" indent="0">
              <a:buNone/>
            </a:pPr>
            <a:r>
              <a:rPr lang="en-US" dirty="0" err="1" smtClean="0"/>
              <a:t>Upto</a:t>
            </a:r>
            <a:r>
              <a:rPr lang="en-US" dirty="0" smtClean="0"/>
              <a:t> 700 million cattle are exposed to liver-flukes annually causing an economic loss of 3.2 billion US Dollars (WAAVP, 2005)</a:t>
            </a:r>
          </a:p>
          <a:p>
            <a:pPr marL="0" indent="0">
              <a:buNone/>
            </a:pPr>
            <a:endParaRPr lang="en-US" dirty="0"/>
          </a:p>
          <a:p>
            <a:pPr marL="0" indent="0">
              <a:buNone/>
            </a:pPr>
            <a:r>
              <a:rPr lang="en-US" dirty="0" smtClean="0"/>
              <a:t>Are Human Beings at Risk </a:t>
            </a:r>
            <a:r>
              <a:rPr lang="en-US" dirty="0"/>
              <a:t>A</a:t>
            </a:r>
            <a:r>
              <a:rPr lang="en-US" dirty="0" smtClean="0"/>
              <a:t>lso?</a:t>
            </a:r>
          </a:p>
          <a:p>
            <a:pPr marL="0" indent="0">
              <a:buNone/>
            </a:pPr>
            <a:r>
              <a:rPr lang="en-US" dirty="0" smtClean="0"/>
              <a:t>Being a </a:t>
            </a:r>
            <a:r>
              <a:rPr lang="en-US" dirty="0" err="1" smtClean="0"/>
              <a:t>zoonoss</a:t>
            </a:r>
            <a:r>
              <a:rPr lang="en-US" dirty="0" smtClean="0"/>
              <a:t>, </a:t>
            </a:r>
            <a:r>
              <a:rPr lang="en-US" dirty="0" err="1" smtClean="0"/>
              <a:t>Fasciolosis</a:t>
            </a:r>
            <a:r>
              <a:rPr lang="en-US" dirty="0" smtClean="0"/>
              <a:t> constitute an important public health problem of increasing concern. Between 2.4 and 17 million people are infected currently. 91.1 million are living at risk of infection  (WHO, 1995; Lopez et al., 2004; Keiser &amp; </a:t>
            </a:r>
            <a:r>
              <a:rPr lang="en-US" dirty="0" err="1" smtClean="0"/>
              <a:t>Ulzinger</a:t>
            </a:r>
            <a:r>
              <a:rPr lang="en-US" dirty="0" smtClean="0"/>
              <a:t>, 2005; </a:t>
            </a:r>
            <a:r>
              <a:rPr lang="en-US" dirty="0" err="1" smtClean="0"/>
              <a:t>Ashrafik</a:t>
            </a:r>
            <a:r>
              <a:rPr lang="en-US" dirty="0" smtClean="0"/>
              <a:t>, 2006; Lofty, 2015) </a:t>
            </a:r>
          </a:p>
          <a:p>
            <a:pPr marL="0" indent="0">
              <a:buNone/>
            </a:pPr>
            <a:endParaRPr lang="en-US" u="sng" dirty="0"/>
          </a:p>
        </p:txBody>
      </p:sp>
    </p:spTree>
    <p:extLst>
      <p:ext uri="{BB962C8B-B14F-4D97-AF65-F5344CB8AC3E}">
        <p14:creationId xmlns:p14="http://schemas.microsoft.com/office/powerpoint/2010/main" val="11190063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93548"/>
            <a:ext cx="8229600" cy="5732616"/>
          </a:xfrm>
        </p:spPr>
        <p:txBody>
          <a:bodyPr>
            <a:normAutofit fontScale="85000" lnSpcReduction="10000"/>
          </a:bodyPr>
          <a:lstStyle/>
          <a:p>
            <a:pPr marL="0" indent="0">
              <a:buNone/>
            </a:pPr>
            <a:r>
              <a:rPr lang="en-US" u="sng" dirty="0" smtClean="0"/>
              <a:t>Problem of Diagnosis in Nigeria</a:t>
            </a:r>
          </a:p>
          <a:p>
            <a:pPr marL="0" indent="0">
              <a:buNone/>
            </a:pPr>
            <a:r>
              <a:rPr lang="en-US" dirty="0" smtClean="0"/>
              <a:t>Unfortunately, most of the diagnosis is done through the traditional/</a:t>
            </a:r>
            <a:r>
              <a:rPr lang="en-US" dirty="0" err="1" smtClean="0"/>
              <a:t>coprological</a:t>
            </a:r>
            <a:r>
              <a:rPr lang="en-US" dirty="0" smtClean="0"/>
              <a:t> method which involved </a:t>
            </a:r>
            <a:r>
              <a:rPr lang="en-US" dirty="0" err="1" smtClean="0"/>
              <a:t>eggcounting</a:t>
            </a:r>
            <a:r>
              <a:rPr lang="en-US" dirty="0" smtClean="0"/>
              <a:t> and has limitations such as low sensitivity, late detection, its also laborious and time wasting (</a:t>
            </a:r>
            <a:r>
              <a:rPr lang="en-US" dirty="0" err="1" smtClean="0"/>
              <a:t>Happich</a:t>
            </a:r>
            <a:r>
              <a:rPr lang="en-US" dirty="0" smtClean="0"/>
              <a:t> &amp; </a:t>
            </a:r>
            <a:r>
              <a:rPr lang="en-US" dirty="0" err="1" smtClean="0"/>
              <a:t>Boray</a:t>
            </a:r>
            <a:r>
              <a:rPr lang="en-US" dirty="0" smtClean="0"/>
              <a:t>, 1969; Burger, 1992; </a:t>
            </a:r>
            <a:r>
              <a:rPr lang="en-US" dirty="0" err="1" smtClean="0"/>
              <a:t>Reichel</a:t>
            </a:r>
            <a:r>
              <a:rPr lang="en-US" dirty="0" smtClean="0"/>
              <a:t>, 2002)</a:t>
            </a:r>
          </a:p>
          <a:p>
            <a:pPr marL="0" indent="0">
              <a:buNone/>
            </a:pPr>
            <a:r>
              <a:rPr lang="en-US" u="sng" dirty="0" smtClean="0"/>
              <a:t>Late Detection</a:t>
            </a:r>
          </a:p>
          <a:p>
            <a:pPr>
              <a:buFont typeface="Wingdings" charset="2"/>
              <a:buChar char="Ø"/>
            </a:pPr>
            <a:r>
              <a:rPr lang="en-US" dirty="0" err="1" smtClean="0"/>
              <a:t>Fasciola</a:t>
            </a:r>
            <a:r>
              <a:rPr lang="en-US" dirty="0" smtClean="0"/>
              <a:t> eggs only appear on </a:t>
            </a:r>
            <a:r>
              <a:rPr lang="en-US" dirty="0" err="1" smtClean="0"/>
              <a:t>thr</a:t>
            </a:r>
            <a:r>
              <a:rPr lang="en-US" dirty="0" smtClean="0"/>
              <a:t> </a:t>
            </a:r>
            <a:r>
              <a:rPr lang="en-US" dirty="0" err="1" smtClean="0"/>
              <a:t>faeces</a:t>
            </a:r>
            <a:r>
              <a:rPr lang="en-US" dirty="0" smtClean="0"/>
              <a:t> between 77-84 days post infection. The immature flukes passing through the liver parenchyma do not lay eggs hence cannot be detected through egg count at that stage by coprology lading to late detection.</a:t>
            </a:r>
          </a:p>
          <a:p>
            <a:pPr>
              <a:buFont typeface="Wingdings" charset="2"/>
              <a:buChar char="Ø"/>
            </a:pPr>
            <a:r>
              <a:rPr lang="en-US" dirty="0" smtClean="0"/>
              <a:t>The immature flukes are the most destructive (</a:t>
            </a:r>
            <a:r>
              <a:rPr lang="en-US" dirty="0" err="1" smtClean="0"/>
              <a:t>Jemli</a:t>
            </a:r>
            <a:r>
              <a:rPr lang="en-US" dirty="0" smtClean="0"/>
              <a:t> et al., 1992; Biffa et al., 2006)</a:t>
            </a:r>
          </a:p>
          <a:p>
            <a:pPr marL="0" indent="0">
              <a:buNone/>
            </a:pPr>
            <a:endParaRPr lang="en-US" dirty="0" smtClean="0"/>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27102796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93548"/>
            <a:ext cx="8229600" cy="5732616"/>
          </a:xfrm>
        </p:spPr>
        <p:txBody>
          <a:bodyPr>
            <a:normAutofit fontScale="77500" lnSpcReduction="20000"/>
          </a:bodyPr>
          <a:lstStyle/>
          <a:p>
            <a:pPr marL="0" indent="0">
              <a:buNone/>
            </a:pPr>
            <a:r>
              <a:rPr lang="en-US" u="sng" dirty="0" smtClean="0"/>
              <a:t>Early Detection:</a:t>
            </a:r>
          </a:p>
          <a:p>
            <a:pPr>
              <a:buFont typeface="Wingdings" charset="2"/>
              <a:buChar char="Ø"/>
            </a:pPr>
            <a:r>
              <a:rPr lang="en-US" dirty="0" err="1" smtClean="0"/>
              <a:t>Fasciola</a:t>
            </a:r>
            <a:r>
              <a:rPr lang="en-US" dirty="0" smtClean="0"/>
              <a:t> parasites can be detected as early as between 7 days-35 days post infection by means of ELISA ( Sanchez et al., 2000)</a:t>
            </a:r>
          </a:p>
          <a:p>
            <a:pPr>
              <a:buFont typeface="Wingdings" charset="2"/>
              <a:buChar char="Ø"/>
            </a:pPr>
            <a:r>
              <a:rPr lang="en-US" dirty="0" smtClean="0"/>
              <a:t>The ELISA screening method for </a:t>
            </a:r>
            <a:r>
              <a:rPr lang="en-US" dirty="0" err="1" smtClean="0"/>
              <a:t>Fasciolosis</a:t>
            </a:r>
            <a:r>
              <a:rPr lang="en-US" dirty="0" smtClean="0"/>
              <a:t> is hardly used in Nigeria. A few researchers have started employing the ELISA screening method for </a:t>
            </a:r>
            <a:r>
              <a:rPr lang="en-US" dirty="0" err="1" smtClean="0"/>
              <a:t>Fasciolosis</a:t>
            </a:r>
            <a:r>
              <a:rPr lang="en-US" dirty="0" smtClean="0"/>
              <a:t> but only recently</a:t>
            </a:r>
          </a:p>
          <a:p>
            <a:pPr marL="0" indent="0">
              <a:buNone/>
            </a:pPr>
            <a:endParaRPr lang="en-US" dirty="0"/>
          </a:p>
          <a:p>
            <a:pPr marL="0" indent="0">
              <a:buNone/>
            </a:pPr>
            <a:r>
              <a:rPr lang="en-US" u="sng" dirty="0" smtClean="0"/>
              <a:t>Seasonal Prevalence:</a:t>
            </a:r>
          </a:p>
          <a:p>
            <a:pPr>
              <a:buFont typeface="Wingdings" charset="2"/>
              <a:buChar char="Ø"/>
            </a:pPr>
            <a:r>
              <a:rPr lang="en-US" dirty="0" smtClean="0"/>
              <a:t>In Nigeria this has been reported to be higher in the rainy season compared to the dry season</a:t>
            </a:r>
          </a:p>
          <a:p>
            <a:pPr>
              <a:buFont typeface="Wingdings" charset="2"/>
              <a:buChar char="Ø"/>
            </a:pPr>
            <a:r>
              <a:rPr lang="en-US" dirty="0" smtClean="0"/>
              <a:t>Conversely, higher prevalence in the dry season compared to the wet season have also been recorded hence there are 2 peaks in the seasonal prevalence of </a:t>
            </a:r>
            <a:r>
              <a:rPr lang="en-US" dirty="0" err="1" smtClean="0"/>
              <a:t>Fasciolosis</a:t>
            </a:r>
            <a:r>
              <a:rPr lang="en-US" dirty="0" smtClean="0"/>
              <a:t> in Nigeria (</a:t>
            </a:r>
            <a:r>
              <a:rPr lang="en-US" dirty="0" err="1" smtClean="0"/>
              <a:t>Ogunrinade</a:t>
            </a:r>
            <a:r>
              <a:rPr lang="en-US" dirty="0" smtClean="0"/>
              <a:t> et al., 1981; </a:t>
            </a:r>
            <a:r>
              <a:rPr lang="en-US" dirty="0" err="1" smtClean="0"/>
              <a:t>Adeokun</a:t>
            </a:r>
            <a:r>
              <a:rPr lang="en-US" dirty="0" smtClean="0"/>
              <a:t> et al., 2008)</a:t>
            </a:r>
          </a:p>
        </p:txBody>
      </p:sp>
    </p:spTree>
    <p:extLst>
      <p:ext uri="{BB962C8B-B14F-4D97-AF65-F5344CB8AC3E}">
        <p14:creationId xmlns:p14="http://schemas.microsoft.com/office/powerpoint/2010/main" val="5913069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93548"/>
            <a:ext cx="8229600" cy="5732616"/>
          </a:xfrm>
        </p:spPr>
        <p:txBody>
          <a:bodyPr>
            <a:normAutofit fontScale="92500" lnSpcReduction="10000"/>
          </a:bodyPr>
          <a:lstStyle/>
          <a:p>
            <a:pPr marL="0" indent="0">
              <a:buNone/>
            </a:pPr>
            <a:r>
              <a:rPr lang="en-US" u="sng" dirty="0" smtClean="0"/>
              <a:t>Treatment:</a:t>
            </a:r>
          </a:p>
          <a:p>
            <a:pPr marL="0" indent="0">
              <a:buNone/>
            </a:pPr>
            <a:r>
              <a:rPr lang="en-US" dirty="0" smtClean="0"/>
              <a:t>Treatment is still the main method for the control of </a:t>
            </a:r>
            <a:r>
              <a:rPr lang="en-US" dirty="0" err="1" smtClean="0"/>
              <a:t>Fasciolosis</a:t>
            </a:r>
            <a:r>
              <a:rPr lang="en-US" dirty="0" smtClean="0"/>
              <a:t> (Robert &amp; </a:t>
            </a:r>
            <a:r>
              <a:rPr lang="en-US" dirty="0" err="1" smtClean="0"/>
              <a:t>Suhardonos</a:t>
            </a:r>
            <a:r>
              <a:rPr lang="en-US" dirty="0" smtClean="0"/>
              <a:t>, 1996)</a:t>
            </a:r>
          </a:p>
          <a:p>
            <a:pPr marL="0" indent="0">
              <a:buNone/>
            </a:pPr>
            <a:r>
              <a:rPr lang="en-US" dirty="0" smtClean="0"/>
              <a:t>Recommendations by some Nigerian researchers:</a:t>
            </a:r>
          </a:p>
          <a:p>
            <a:pPr marL="514350" indent="-514350">
              <a:buAutoNum type="arabicPeriod"/>
            </a:pPr>
            <a:r>
              <a:rPr lang="en-US" dirty="0" smtClean="0"/>
              <a:t>Cattle should be dewormed at least 2-3 times in a year: At the beginning of the rainy season, mid rainy season and at the start of the dry season (Fraser &amp; Stamp, 1989)</a:t>
            </a:r>
          </a:p>
          <a:p>
            <a:pPr marL="514350" indent="-514350">
              <a:buAutoNum type="arabicPeriod"/>
            </a:pPr>
            <a:r>
              <a:rPr lang="en-US" dirty="0" smtClean="0"/>
              <a:t>Anthelmintic drugs should be administered as soon as signs of </a:t>
            </a:r>
            <a:r>
              <a:rPr lang="en-US" dirty="0" err="1" smtClean="0"/>
              <a:t>Fasciolosis</a:t>
            </a:r>
            <a:r>
              <a:rPr lang="en-US" dirty="0" smtClean="0"/>
              <a:t> show ( </a:t>
            </a:r>
            <a:r>
              <a:rPr lang="en-US" dirty="0" err="1" smtClean="0"/>
              <a:t>Losos</a:t>
            </a:r>
            <a:r>
              <a:rPr lang="en-US" dirty="0" smtClean="0"/>
              <a:t>, 1995)</a:t>
            </a:r>
          </a:p>
          <a:p>
            <a:pPr marL="514350" indent="-514350">
              <a:buAutoNum type="arabicPeriod"/>
            </a:pPr>
            <a:r>
              <a:rPr lang="en-US" dirty="0" smtClean="0"/>
              <a:t>Cattle should be dewormed always (</a:t>
            </a:r>
            <a:r>
              <a:rPr lang="en-US" dirty="0" err="1" smtClean="0"/>
              <a:t>Aliyu</a:t>
            </a:r>
            <a:r>
              <a:rPr lang="en-US" dirty="0" smtClean="0"/>
              <a:t> et al., 2014)</a:t>
            </a:r>
          </a:p>
        </p:txBody>
      </p:sp>
    </p:spTree>
    <p:extLst>
      <p:ext uri="{BB962C8B-B14F-4D97-AF65-F5344CB8AC3E}">
        <p14:creationId xmlns:p14="http://schemas.microsoft.com/office/powerpoint/2010/main" val="13312631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AIM OF THE STUDY</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In line with research findings in Nigeria that seasonal prevalence of </a:t>
            </a:r>
            <a:r>
              <a:rPr lang="en-US" dirty="0" err="1" smtClean="0"/>
              <a:t>fasciolosis</a:t>
            </a:r>
            <a:r>
              <a:rPr lang="en-US" dirty="0" smtClean="0"/>
              <a:t> was found to be highest during the period immediately before and after the onset of </a:t>
            </a:r>
            <a:r>
              <a:rPr lang="en-US" dirty="0" err="1" smtClean="0"/>
              <a:t>raians</a:t>
            </a:r>
            <a:r>
              <a:rPr lang="en-US" dirty="0" smtClean="0"/>
              <a:t> and also towards the end and immediately after rainy season ( </a:t>
            </a:r>
            <a:r>
              <a:rPr lang="en-US" dirty="0" err="1" smtClean="0"/>
              <a:t>Babalola</a:t>
            </a:r>
            <a:r>
              <a:rPr lang="en-US" dirty="0" smtClean="0"/>
              <a:t> et al., 1976); </a:t>
            </a:r>
            <a:r>
              <a:rPr lang="en-US" dirty="0" err="1" smtClean="0"/>
              <a:t>Schillhorn</a:t>
            </a:r>
            <a:r>
              <a:rPr lang="en-US" dirty="0" smtClean="0"/>
              <a:t> Van </a:t>
            </a:r>
            <a:r>
              <a:rPr lang="en-US" dirty="0" err="1" smtClean="0"/>
              <a:t>Veen</a:t>
            </a:r>
            <a:r>
              <a:rPr lang="en-US" dirty="0" smtClean="0"/>
              <a:t> et al., 1980 &amp; </a:t>
            </a:r>
            <a:r>
              <a:rPr lang="en-US" dirty="0" err="1" smtClean="0"/>
              <a:t>Akpabio</a:t>
            </a:r>
            <a:r>
              <a:rPr lang="en-US" dirty="0" smtClean="0"/>
              <a:t>, 2014)</a:t>
            </a:r>
          </a:p>
          <a:p>
            <a:r>
              <a:rPr lang="en-US" dirty="0" smtClean="0"/>
              <a:t>And in view of the fact that repetitive treatment with efficient </a:t>
            </a:r>
            <a:r>
              <a:rPr lang="en-US" dirty="0" err="1" smtClean="0"/>
              <a:t>flukicides</a:t>
            </a:r>
            <a:r>
              <a:rPr lang="en-US" dirty="0" smtClean="0"/>
              <a:t> do not seen to lower the prevalence of the disease: This study aimed at identifying one important cause of the persistent high prevalence of </a:t>
            </a:r>
            <a:r>
              <a:rPr lang="en-US" dirty="0" err="1" smtClean="0"/>
              <a:t>Fasciolosis</a:t>
            </a:r>
            <a:r>
              <a:rPr lang="en-US" dirty="0" smtClean="0"/>
              <a:t> in Nigeria and recommending specific periods for deworming/treating the animals within the 2 seasons.</a:t>
            </a:r>
          </a:p>
        </p:txBody>
      </p:sp>
    </p:spTree>
    <p:extLst>
      <p:ext uri="{BB962C8B-B14F-4D97-AF65-F5344CB8AC3E}">
        <p14:creationId xmlns:p14="http://schemas.microsoft.com/office/powerpoint/2010/main" val="24737602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MATERIALS &amp; METHODS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The study was conducted in 2 LGA’s of </a:t>
            </a:r>
            <a:r>
              <a:rPr lang="en-US" dirty="0" err="1" smtClean="0"/>
              <a:t>Andamawa</a:t>
            </a:r>
            <a:r>
              <a:rPr lang="en-US" dirty="0" smtClean="0"/>
              <a:t> State (NE Nigeria) where the rainy season commences fully in May and terminates in October</a:t>
            </a:r>
          </a:p>
          <a:p>
            <a:r>
              <a:rPr lang="en-US" dirty="0" smtClean="0"/>
              <a:t>The wettest month is August while the dry season sets in fully by November through April (Adebayo &amp; </a:t>
            </a:r>
            <a:r>
              <a:rPr lang="en-US" dirty="0" err="1" smtClean="0"/>
              <a:t>Tukur</a:t>
            </a:r>
            <a:r>
              <a:rPr lang="en-US" dirty="0" smtClean="0"/>
              <a:t>, 1999)</a:t>
            </a:r>
          </a:p>
          <a:p>
            <a:r>
              <a:rPr lang="en-US" dirty="0" smtClean="0"/>
              <a:t>The random sampling method (</a:t>
            </a:r>
            <a:r>
              <a:rPr lang="en-US" dirty="0" err="1" smtClean="0"/>
              <a:t>Plews</a:t>
            </a:r>
            <a:r>
              <a:rPr lang="en-US" dirty="0" smtClean="0"/>
              <a:t>, 1979) was used to collect blood samples from 225 field cattle.</a:t>
            </a:r>
          </a:p>
          <a:p>
            <a:r>
              <a:rPr lang="en-US" dirty="0" smtClean="0"/>
              <a:t>Sera samples were prepared from the blood and subjected to indirect ELISA screening test using the ELISA kit and protocol adopted by </a:t>
            </a:r>
            <a:r>
              <a:rPr lang="en-US" dirty="0" err="1" smtClean="0"/>
              <a:t>Institut-Pourquier</a:t>
            </a:r>
            <a:r>
              <a:rPr lang="en-US" dirty="0" smtClean="0"/>
              <a:t> from France. ( Soule et al., 1989; </a:t>
            </a:r>
            <a:r>
              <a:rPr lang="en-US" dirty="0" err="1" smtClean="0"/>
              <a:t>Leveieux</a:t>
            </a:r>
            <a:r>
              <a:rPr lang="en-US" dirty="0" smtClean="0"/>
              <a:t> et al., 1992; </a:t>
            </a:r>
            <a:r>
              <a:rPr lang="en-US" dirty="0" err="1" smtClean="0"/>
              <a:t>Crowther</a:t>
            </a:r>
            <a:r>
              <a:rPr lang="en-US" dirty="0" smtClean="0"/>
              <a:t>, 2000) </a:t>
            </a:r>
            <a:endParaRPr lang="en-US" dirty="0"/>
          </a:p>
        </p:txBody>
      </p:sp>
    </p:spTree>
    <p:extLst>
      <p:ext uri="{BB962C8B-B14F-4D97-AF65-F5344CB8AC3E}">
        <p14:creationId xmlns:p14="http://schemas.microsoft.com/office/powerpoint/2010/main" val="21240683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RESULTS &amp; DISCUSSION</a:t>
            </a:r>
            <a:br>
              <a:rPr lang="en-US" dirty="0" smtClean="0"/>
            </a:br>
            <a:r>
              <a:rPr lang="en-US" dirty="0"/>
              <a:t/>
            </a:r>
            <a:br>
              <a:rPr lang="en-US" dirty="0"/>
            </a:br>
            <a:r>
              <a:rPr lang="en-US" sz="2200" dirty="0" smtClean="0"/>
              <a:t>Table 1: ELISA result showing the prevalence rate for September &amp; October from 5 </a:t>
            </a:r>
            <a:r>
              <a:rPr lang="en-US" sz="2200" dirty="0" err="1" smtClean="0"/>
              <a:t>microplates</a:t>
            </a:r>
            <a:r>
              <a:rPr lang="en-US" sz="2200" dirty="0" smtClean="0"/>
              <a:t> (2010)</a:t>
            </a:r>
            <a:endParaRPr lang="en-US" sz="22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92222380"/>
              </p:ext>
            </p:extLst>
          </p:nvPr>
        </p:nvGraphicFramePr>
        <p:xfrm>
          <a:off x="594695" y="2405182"/>
          <a:ext cx="8092105" cy="3659016"/>
        </p:xfrm>
        <a:graphic>
          <a:graphicData uri="http://schemas.openxmlformats.org/drawingml/2006/table">
            <a:tbl>
              <a:tblPr firstRow="1" bandRow="1">
                <a:tableStyleId>{5C22544A-7EE6-4342-B048-85BDC9FD1C3A}</a:tableStyleId>
              </a:tblPr>
              <a:tblGrid>
                <a:gridCol w="1618421"/>
                <a:gridCol w="1618421"/>
                <a:gridCol w="1618421"/>
                <a:gridCol w="1618421"/>
                <a:gridCol w="1618421"/>
              </a:tblGrid>
              <a:tr h="914754">
                <a:tc>
                  <a:txBody>
                    <a:bodyPr/>
                    <a:lstStyle/>
                    <a:p>
                      <a:r>
                        <a:rPr lang="en-US" dirty="0" smtClean="0"/>
                        <a:t>Month</a:t>
                      </a:r>
                      <a:endParaRPr lang="en-US" dirty="0"/>
                    </a:p>
                  </a:txBody>
                  <a:tcPr/>
                </a:tc>
                <a:tc>
                  <a:txBody>
                    <a:bodyPr/>
                    <a:lstStyle/>
                    <a:p>
                      <a:r>
                        <a:rPr lang="en-US" dirty="0" smtClean="0"/>
                        <a:t>Number of Animals</a:t>
                      </a:r>
                      <a:r>
                        <a:rPr lang="en-US" baseline="0" dirty="0" smtClean="0"/>
                        <a:t> examined</a:t>
                      </a:r>
                      <a:endParaRPr lang="en-US" dirty="0"/>
                    </a:p>
                  </a:txBody>
                  <a:tcPr/>
                </a:tc>
                <a:tc>
                  <a:txBody>
                    <a:bodyPr/>
                    <a:lstStyle/>
                    <a:p>
                      <a:r>
                        <a:rPr lang="en-US" dirty="0" smtClean="0"/>
                        <a:t>Number</a:t>
                      </a:r>
                      <a:r>
                        <a:rPr lang="en-US" baseline="0" dirty="0" smtClean="0"/>
                        <a:t> of positive cases</a:t>
                      </a:r>
                      <a:endParaRPr lang="en-US" dirty="0"/>
                    </a:p>
                  </a:txBody>
                  <a:tcPr/>
                </a:tc>
                <a:tc>
                  <a:txBody>
                    <a:bodyPr/>
                    <a:lstStyle/>
                    <a:p>
                      <a:r>
                        <a:rPr lang="en-US" dirty="0" smtClean="0"/>
                        <a:t>Average positive cases per plate</a:t>
                      </a:r>
                      <a:endParaRPr lang="en-US" dirty="0"/>
                    </a:p>
                  </a:txBody>
                  <a:tcPr/>
                </a:tc>
                <a:tc>
                  <a:txBody>
                    <a:bodyPr/>
                    <a:lstStyle/>
                    <a:p>
                      <a:r>
                        <a:rPr lang="en-US" dirty="0" smtClean="0"/>
                        <a:t>Prevalence rate</a:t>
                      </a:r>
                      <a:endParaRPr lang="en-US" dirty="0"/>
                    </a:p>
                  </a:txBody>
                  <a:tcPr/>
                </a:tc>
              </a:tr>
              <a:tr h="914754">
                <a:tc>
                  <a:txBody>
                    <a:bodyPr/>
                    <a:lstStyle/>
                    <a:p>
                      <a:r>
                        <a:rPr lang="en-US" dirty="0" smtClean="0"/>
                        <a:t>September</a:t>
                      </a:r>
                      <a:endParaRPr lang="en-US" dirty="0"/>
                    </a:p>
                  </a:txBody>
                  <a:tcPr/>
                </a:tc>
                <a:tc>
                  <a:txBody>
                    <a:bodyPr/>
                    <a:lstStyle/>
                    <a:p>
                      <a:r>
                        <a:rPr lang="en-US" dirty="0" smtClean="0"/>
                        <a:t>90</a:t>
                      </a:r>
                      <a:endParaRPr lang="en-US" dirty="0"/>
                    </a:p>
                  </a:txBody>
                  <a:tcPr/>
                </a:tc>
                <a:tc>
                  <a:txBody>
                    <a:bodyPr/>
                    <a:lstStyle/>
                    <a:p>
                      <a:r>
                        <a:rPr lang="en-US" dirty="0" smtClean="0"/>
                        <a:t>51</a:t>
                      </a:r>
                      <a:endParaRPr lang="en-US" dirty="0"/>
                    </a:p>
                  </a:txBody>
                  <a:tcPr/>
                </a:tc>
                <a:tc>
                  <a:txBody>
                    <a:bodyPr/>
                    <a:lstStyle/>
                    <a:p>
                      <a:r>
                        <a:rPr lang="en-US" dirty="0" smtClean="0"/>
                        <a:t>25.5</a:t>
                      </a:r>
                      <a:endParaRPr lang="en-US" dirty="0"/>
                    </a:p>
                  </a:txBody>
                  <a:tcPr/>
                </a:tc>
                <a:tc>
                  <a:txBody>
                    <a:bodyPr/>
                    <a:lstStyle/>
                    <a:p>
                      <a:r>
                        <a:rPr lang="en-US" dirty="0" smtClean="0"/>
                        <a:t>56.7%</a:t>
                      </a:r>
                      <a:endParaRPr lang="en-US" dirty="0"/>
                    </a:p>
                  </a:txBody>
                  <a:tcPr/>
                </a:tc>
              </a:tr>
              <a:tr h="914754">
                <a:tc>
                  <a:txBody>
                    <a:bodyPr/>
                    <a:lstStyle/>
                    <a:p>
                      <a:r>
                        <a:rPr lang="en-US" dirty="0" smtClean="0"/>
                        <a:t>October</a:t>
                      </a:r>
                      <a:endParaRPr lang="en-US" dirty="0"/>
                    </a:p>
                  </a:txBody>
                  <a:tcPr/>
                </a:tc>
                <a:tc>
                  <a:txBody>
                    <a:bodyPr/>
                    <a:lstStyle/>
                    <a:p>
                      <a:r>
                        <a:rPr lang="en-US" dirty="0" smtClean="0"/>
                        <a:t>135</a:t>
                      </a:r>
                      <a:endParaRPr lang="en-US" dirty="0"/>
                    </a:p>
                  </a:txBody>
                  <a:tcPr/>
                </a:tc>
                <a:tc>
                  <a:txBody>
                    <a:bodyPr/>
                    <a:lstStyle/>
                    <a:p>
                      <a:r>
                        <a:rPr lang="en-US" dirty="0" smtClean="0"/>
                        <a:t>111</a:t>
                      </a:r>
                      <a:endParaRPr lang="en-US" dirty="0"/>
                    </a:p>
                  </a:txBody>
                  <a:tcPr/>
                </a:tc>
                <a:tc>
                  <a:txBody>
                    <a:bodyPr/>
                    <a:lstStyle/>
                    <a:p>
                      <a:r>
                        <a:rPr lang="en-US" dirty="0" smtClean="0"/>
                        <a:t>37</a:t>
                      </a:r>
                      <a:endParaRPr lang="en-US" dirty="0"/>
                    </a:p>
                  </a:txBody>
                  <a:tcPr/>
                </a:tc>
                <a:tc>
                  <a:txBody>
                    <a:bodyPr/>
                    <a:lstStyle/>
                    <a:p>
                      <a:r>
                        <a:rPr lang="en-US" dirty="0" smtClean="0"/>
                        <a:t>82.2%</a:t>
                      </a:r>
                      <a:endParaRPr lang="en-US" dirty="0"/>
                    </a:p>
                  </a:txBody>
                  <a:tcPr/>
                </a:tc>
              </a:tr>
              <a:tr h="914754">
                <a:tc>
                  <a:txBody>
                    <a:bodyPr/>
                    <a:lstStyle/>
                    <a:p>
                      <a:r>
                        <a:rPr lang="en-US" b="1" dirty="0" smtClean="0"/>
                        <a:t>Total</a:t>
                      </a:r>
                      <a:endParaRPr lang="en-US" b="1" dirty="0"/>
                    </a:p>
                  </a:txBody>
                  <a:tcPr/>
                </a:tc>
                <a:tc>
                  <a:txBody>
                    <a:bodyPr/>
                    <a:lstStyle/>
                    <a:p>
                      <a:r>
                        <a:rPr lang="en-US" b="1" dirty="0" smtClean="0"/>
                        <a:t>225</a:t>
                      </a:r>
                      <a:endParaRPr lang="en-US" b="1" dirty="0"/>
                    </a:p>
                  </a:txBody>
                  <a:tcPr/>
                </a:tc>
                <a:tc>
                  <a:txBody>
                    <a:bodyPr/>
                    <a:lstStyle/>
                    <a:p>
                      <a:r>
                        <a:rPr lang="en-US" b="1" dirty="0" smtClean="0"/>
                        <a:t>162</a:t>
                      </a:r>
                      <a:endParaRPr lang="en-US" b="1" dirty="0"/>
                    </a:p>
                  </a:txBody>
                  <a:tcPr/>
                </a:tc>
                <a:tc>
                  <a:txBody>
                    <a:bodyPr/>
                    <a:lstStyle/>
                    <a:p>
                      <a:endParaRPr lang="en-US" b="1" dirty="0"/>
                    </a:p>
                  </a:txBody>
                  <a:tcPr/>
                </a:tc>
                <a:tc>
                  <a:txBody>
                    <a:bodyPr/>
                    <a:lstStyle/>
                    <a:p>
                      <a:r>
                        <a:rPr lang="en-US" b="1" dirty="0" smtClean="0"/>
                        <a:t>72%</a:t>
                      </a:r>
                      <a:endParaRPr lang="en-US" b="1" dirty="0"/>
                    </a:p>
                  </a:txBody>
                  <a:tcPr/>
                </a:tc>
              </a:tr>
            </a:tbl>
          </a:graphicData>
        </a:graphic>
      </p:graphicFrame>
    </p:spTree>
    <p:extLst>
      <p:ext uri="{BB962C8B-B14F-4D97-AF65-F5344CB8AC3E}">
        <p14:creationId xmlns:p14="http://schemas.microsoft.com/office/powerpoint/2010/main" val="32479696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93548"/>
            <a:ext cx="8229600" cy="5732616"/>
          </a:xfrm>
        </p:spPr>
        <p:txBody>
          <a:bodyPr>
            <a:normAutofit fontScale="85000" lnSpcReduction="20000"/>
          </a:bodyPr>
          <a:lstStyle/>
          <a:p>
            <a:r>
              <a:rPr lang="en-US" dirty="0" smtClean="0"/>
              <a:t>The result is a confirmation that despite repetitive treatment of </a:t>
            </a:r>
            <a:r>
              <a:rPr lang="en-US" dirty="0" err="1" smtClean="0"/>
              <a:t>Fasciolosis</a:t>
            </a:r>
            <a:r>
              <a:rPr lang="en-US" dirty="0" smtClean="0"/>
              <a:t> with effective </a:t>
            </a:r>
            <a:r>
              <a:rPr lang="en-US" dirty="0" err="1" smtClean="0"/>
              <a:t>dewormers</a:t>
            </a:r>
            <a:r>
              <a:rPr lang="en-US" dirty="0" smtClean="0"/>
              <a:t>, the prevalence rate remains high (</a:t>
            </a:r>
            <a:r>
              <a:rPr lang="en-US" dirty="0" err="1" smtClean="0"/>
              <a:t>Maizels</a:t>
            </a:r>
            <a:r>
              <a:rPr lang="en-US" dirty="0" smtClean="0"/>
              <a:t> et al., 2014)</a:t>
            </a:r>
          </a:p>
          <a:p>
            <a:r>
              <a:rPr lang="en-US" dirty="0" smtClean="0"/>
              <a:t>This is a reflection of the situation in the whole country</a:t>
            </a:r>
          </a:p>
          <a:p>
            <a:r>
              <a:rPr lang="en-US" dirty="0" smtClean="0"/>
              <a:t>The incidence per plate at the end of October is higher (37) compared with the incidence per plate at the end of September (25.5). Prevalence rate is also higher in October (82.2%) compared with September (56.7%).</a:t>
            </a:r>
          </a:p>
          <a:p>
            <a:r>
              <a:rPr lang="en-US" dirty="0" smtClean="0"/>
              <a:t>This is in line with earlier findings that seasonal prevalence in Nigeria is highest towards the end of the rainy season (</a:t>
            </a:r>
            <a:r>
              <a:rPr lang="en-US" dirty="0" err="1" smtClean="0"/>
              <a:t>Babalola</a:t>
            </a:r>
            <a:r>
              <a:rPr lang="en-US" dirty="0" smtClean="0"/>
              <a:t> &amp; </a:t>
            </a:r>
            <a:r>
              <a:rPr lang="en-US" dirty="0" err="1" smtClean="0"/>
              <a:t>Schillhorn</a:t>
            </a:r>
            <a:r>
              <a:rPr lang="en-US" dirty="0" smtClean="0"/>
              <a:t> Van </a:t>
            </a:r>
            <a:r>
              <a:rPr lang="en-US" dirty="0" err="1" smtClean="0"/>
              <a:t>Veen</a:t>
            </a:r>
            <a:r>
              <a:rPr lang="en-US" dirty="0" smtClean="0"/>
              <a:t>, 1976; </a:t>
            </a:r>
            <a:r>
              <a:rPr lang="en-US" dirty="0" err="1" smtClean="0"/>
              <a:t>Schillhorn</a:t>
            </a:r>
            <a:r>
              <a:rPr lang="en-US" dirty="0" smtClean="0"/>
              <a:t> Van </a:t>
            </a:r>
            <a:r>
              <a:rPr lang="en-US" dirty="0" err="1" smtClean="0"/>
              <a:t>Veen</a:t>
            </a:r>
            <a:r>
              <a:rPr lang="en-US" dirty="0" smtClean="0"/>
              <a:t> et al., 1980; </a:t>
            </a:r>
            <a:r>
              <a:rPr lang="en-US" dirty="0" err="1" smtClean="0"/>
              <a:t>Akpabio</a:t>
            </a:r>
            <a:r>
              <a:rPr lang="en-US" dirty="0" smtClean="0"/>
              <a:t>, 2014)</a:t>
            </a:r>
          </a:p>
          <a:p>
            <a:r>
              <a:rPr lang="en-US" dirty="0" smtClean="0"/>
              <a:t>This is because the availability of water in September and October supports the survival of more viable </a:t>
            </a:r>
            <a:r>
              <a:rPr lang="en-US" dirty="0" err="1" smtClean="0"/>
              <a:t>metacercarial</a:t>
            </a:r>
            <a:r>
              <a:rPr lang="en-US" dirty="0" smtClean="0"/>
              <a:t> </a:t>
            </a:r>
            <a:r>
              <a:rPr lang="en-US" dirty="0" err="1" smtClean="0"/>
              <a:t>cycts</a:t>
            </a:r>
            <a:r>
              <a:rPr lang="en-US" dirty="0" smtClean="0"/>
              <a:t> which are immediately ingested during feeding.</a:t>
            </a:r>
            <a:endParaRPr lang="en-US" dirty="0"/>
          </a:p>
        </p:txBody>
      </p:sp>
    </p:spTree>
    <p:extLst>
      <p:ext uri="{BB962C8B-B14F-4D97-AF65-F5344CB8AC3E}">
        <p14:creationId xmlns:p14="http://schemas.microsoft.com/office/powerpoint/2010/main" val="27007123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75658"/>
            <a:ext cx="8229600" cy="5750505"/>
          </a:xfrm>
        </p:spPr>
        <p:txBody>
          <a:bodyPr/>
          <a:lstStyle/>
          <a:p>
            <a:r>
              <a:rPr lang="en-US" dirty="0" smtClean="0"/>
              <a:t>This tendency is less in August (the wettest month) due to the availability of heavy rain and running water which helps to wash off viable </a:t>
            </a:r>
            <a:r>
              <a:rPr lang="en-US" dirty="0" err="1" smtClean="0"/>
              <a:t>metacercarial</a:t>
            </a:r>
            <a:r>
              <a:rPr lang="en-US" dirty="0" smtClean="0"/>
              <a:t> cysts from pasture.</a:t>
            </a:r>
          </a:p>
          <a:p>
            <a:r>
              <a:rPr lang="en-US" dirty="0" smtClean="0"/>
              <a:t>A paired sample t-test statistical analysis model showed a significant difference (P&lt;0.05) between the infection recorded in September ending and October ending</a:t>
            </a:r>
          </a:p>
          <a:p>
            <a:r>
              <a:rPr lang="en-US" dirty="0" smtClean="0"/>
              <a:t>The significant difference recorded is an indication of an increasing level of infection which shows increasing level of Fluke intake</a:t>
            </a:r>
            <a:endParaRPr lang="en-US" dirty="0"/>
          </a:p>
        </p:txBody>
      </p:sp>
    </p:spTree>
    <p:extLst>
      <p:ext uri="{BB962C8B-B14F-4D97-AF65-F5344CB8AC3E}">
        <p14:creationId xmlns:p14="http://schemas.microsoft.com/office/powerpoint/2010/main" val="31195991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86216"/>
            <a:ext cx="8229600" cy="5839947"/>
          </a:xfrm>
        </p:spPr>
        <p:txBody>
          <a:bodyPr>
            <a:normAutofit fontScale="77500" lnSpcReduction="20000"/>
          </a:bodyPr>
          <a:lstStyle/>
          <a:p>
            <a:r>
              <a:rPr lang="en-US" dirty="0" smtClean="0"/>
              <a:t>This implies that the safer period to deworm animals during the rainy season should be early </a:t>
            </a:r>
            <a:r>
              <a:rPr lang="en-US" dirty="0"/>
              <a:t>S</a:t>
            </a:r>
            <a:r>
              <a:rPr lang="en-US" dirty="0" smtClean="0"/>
              <a:t>eptember to early October and not in November as earlier recommended by Fraser ( Fraser &amp; Stamp, 1989)</a:t>
            </a:r>
          </a:p>
          <a:p>
            <a:r>
              <a:rPr lang="en-US" dirty="0" smtClean="0"/>
              <a:t>Deworming the animals before the end of the rains as recommended in this study is also partly contrary to the earlier recommendation that anthelmintic drugs should be administered as soon as signs of </a:t>
            </a:r>
            <a:r>
              <a:rPr lang="en-US" dirty="0" err="1" smtClean="0"/>
              <a:t>Fasciolosis</a:t>
            </a:r>
            <a:r>
              <a:rPr lang="en-US" dirty="0" smtClean="0"/>
              <a:t> show (</a:t>
            </a:r>
            <a:r>
              <a:rPr lang="en-US" dirty="0" err="1" smtClean="0"/>
              <a:t>Losos</a:t>
            </a:r>
            <a:r>
              <a:rPr lang="en-US" dirty="0" smtClean="0"/>
              <a:t>, 1995(</a:t>
            </a:r>
          </a:p>
          <a:p>
            <a:r>
              <a:rPr lang="en-US" dirty="0" smtClean="0"/>
              <a:t>Waiting until signs of </a:t>
            </a:r>
            <a:r>
              <a:rPr lang="en-US" dirty="0" err="1" smtClean="0"/>
              <a:t>Fasciolosis</a:t>
            </a:r>
            <a:r>
              <a:rPr lang="en-US" dirty="0" smtClean="0"/>
              <a:t> show before taking an action on the animal means delaying treatment until around November which will be late as irreparable damage might have occurred in the liver</a:t>
            </a:r>
          </a:p>
          <a:p>
            <a:r>
              <a:rPr lang="en-US" dirty="0" smtClean="0"/>
              <a:t>Cattle should rather be dewormed based on the period when these animals pick up the </a:t>
            </a:r>
            <a:r>
              <a:rPr lang="en-US" dirty="0" err="1" smtClean="0"/>
              <a:t>metacercarial</a:t>
            </a:r>
            <a:r>
              <a:rPr lang="en-US" dirty="0" smtClean="0"/>
              <a:t> cysts of </a:t>
            </a:r>
            <a:r>
              <a:rPr lang="en-US" dirty="0" err="1" smtClean="0"/>
              <a:t>fasciola</a:t>
            </a:r>
            <a:r>
              <a:rPr lang="en-US" dirty="0" smtClean="0"/>
              <a:t> so as to break the life cycle of the parasites and not at a period when the animals are already PREGNANT with flukes</a:t>
            </a:r>
          </a:p>
        </p:txBody>
      </p:sp>
    </p:spTree>
    <p:extLst>
      <p:ext uri="{BB962C8B-B14F-4D97-AF65-F5344CB8AC3E}">
        <p14:creationId xmlns:p14="http://schemas.microsoft.com/office/powerpoint/2010/main" val="36098356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29621280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 the dry season</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The period of intense scarcity of crop residues when most pastoralist often graze their animals in lowland/marshy areas in Nigeria in between January and March hence most cattle become infected with liver flukes especially around areas where they drink water.</a:t>
            </a:r>
          </a:p>
          <a:p>
            <a:r>
              <a:rPr lang="en-US" dirty="0" smtClean="0"/>
              <a:t>Hence it is recommended that cattle should be dewormed by January/February so as to break the life-cycle of the flukes by killing the immature parasites (the most destructive) in side the liver.</a:t>
            </a:r>
          </a:p>
          <a:p>
            <a:r>
              <a:rPr lang="en-US" dirty="0" smtClean="0"/>
              <a:t>This is also contrary to the earlier recommendation (Fraser &amp; Stamp, 1989) that cattle should be dewormed at the beginning of the rainy season.</a:t>
            </a:r>
          </a:p>
        </p:txBody>
      </p:sp>
    </p:spTree>
    <p:extLst>
      <p:ext uri="{BB962C8B-B14F-4D97-AF65-F5344CB8AC3E}">
        <p14:creationId xmlns:p14="http://schemas.microsoft.com/office/powerpoint/2010/main" val="32947493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61874"/>
            <a:ext cx="8229600" cy="5464289"/>
          </a:xfrm>
        </p:spPr>
        <p:txBody>
          <a:bodyPr>
            <a:normAutofit fontScale="85000" lnSpcReduction="10000"/>
          </a:bodyPr>
          <a:lstStyle/>
          <a:p>
            <a:r>
              <a:rPr lang="en-US" dirty="0" smtClean="0"/>
              <a:t>When cattle pick up </a:t>
            </a:r>
            <a:r>
              <a:rPr lang="en-US" dirty="0" err="1" smtClean="0"/>
              <a:t>Fasciola</a:t>
            </a:r>
            <a:r>
              <a:rPr lang="en-US" dirty="0" smtClean="0"/>
              <a:t> parasites around January/February and they are dewormed in April/May (commencement of the rainy season):</a:t>
            </a:r>
          </a:p>
          <a:p>
            <a:r>
              <a:rPr lang="en-US" dirty="0" smtClean="0"/>
              <a:t>It will increase not only the tendency of contaminating pasture with fluke eggs but will also cause higher economic losses as it will increase the level of liver damage and condemnation</a:t>
            </a:r>
            <a:endParaRPr lang="en-US" dirty="0"/>
          </a:p>
          <a:p>
            <a:r>
              <a:rPr lang="en-US" dirty="0" smtClean="0"/>
              <a:t>Finally, another group of Nigerian researchers recommended that cattle should be dewormed regularly (</a:t>
            </a:r>
            <a:r>
              <a:rPr lang="en-US" dirty="0" err="1" smtClean="0"/>
              <a:t>Aliyu</a:t>
            </a:r>
            <a:r>
              <a:rPr lang="en-US" dirty="0" smtClean="0"/>
              <a:t> et al., 2014)</a:t>
            </a:r>
          </a:p>
          <a:p>
            <a:r>
              <a:rPr lang="en-US" dirty="0" smtClean="0"/>
              <a:t>The “Regularity” recommended here makes it </a:t>
            </a:r>
            <a:r>
              <a:rPr lang="en-US" dirty="0" err="1" smtClean="0"/>
              <a:t>impracticabe</a:t>
            </a:r>
            <a:r>
              <a:rPr lang="en-US" dirty="0" smtClean="0"/>
              <a:t> as farmers would not like to feed their cattle with </a:t>
            </a:r>
            <a:r>
              <a:rPr lang="en-US" dirty="0" err="1" smtClean="0"/>
              <a:t>dewormers</a:t>
            </a:r>
            <a:r>
              <a:rPr lang="en-US" dirty="0" smtClean="0"/>
              <a:t>, which are also expensive.</a:t>
            </a:r>
            <a:endParaRPr lang="en-US" dirty="0"/>
          </a:p>
        </p:txBody>
      </p:sp>
    </p:spTree>
    <p:extLst>
      <p:ext uri="{BB962C8B-B14F-4D97-AF65-F5344CB8AC3E}">
        <p14:creationId xmlns:p14="http://schemas.microsoft.com/office/powerpoint/2010/main" val="13273230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The use of ELISA screening method should be employed more often as it leads to early diagnosis of the parasites.</a:t>
            </a:r>
          </a:p>
          <a:p>
            <a:r>
              <a:rPr lang="en-US" dirty="0" smtClean="0"/>
              <a:t>Wrong timing for administering </a:t>
            </a:r>
            <a:r>
              <a:rPr lang="en-US" dirty="0" err="1" smtClean="0"/>
              <a:t>dewormers</a:t>
            </a:r>
            <a:r>
              <a:rPr lang="en-US" dirty="0" smtClean="0"/>
              <a:t> has contributed immensely to the lingering disease in Nigeria, so cattle should be dewormed at the right time:</a:t>
            </a:r>
          </a:p>
          <a:p>
            <a:r>
              <a:rPr lang="en-US" dirty="0" smtClean="0"/>
              <a:t>Before the beginning of the rainy season (BBRS), before the beginning of the dry season (BBDS) AND at any other time when the farmer suspects the presence of </a:t>
            </a:r>
            <a:r>
              <a:rPr lang="en-US" dirty="0" err="1" smtClean="0"/>
              <a:t>Fasciolosis</a:t>
            </a:r>
            <a:r>
              <a:rPr lang="en-US" dirty="0" smtClean="0"/>
              <a:t>.</a:t>
            </a:r>
          </a:p>
          <a:p>
            <a:pPr marL="0" indent="0">
              <a:buNone/>
            </a:pPr>
            <a:endParaRPr lang="en-US" dirty="0" smtClean="0"/>
          </a:p>
          <a:p>
            <a:pPr marL="0" indent="0">
              <a:buNone/>
            </a:pPr>
            <a:endParaRPr lang="en-US" dirty="0" smtClean="0"/>
          </a:p>
          <a:p>
            <a:pPr marL="0" indent="0">
              <a:buNone/>
            </a:pPr>
            <a:r>
              <a:rPr lang="en-US" b="1" u="sng" dirty="0" smtClean="0"/>
              <a:t>Appeal</a:t>
            </a:r>
            <a:r>
              <a:rPr lang="en-US" dirty="0" smtClean="0"/>
              <a:t>: What specific role can OMICS International play to help enforce a change towards the eradication of </a:t>
            </a:r>
            <a:r>
              <a:rPr lang="en-US" dirty="0" err="1" smtClean="0"/>
              <a:t>Fasciolosis</a:t>
            </a:r>
            <a:r>
              <a:rPr lang="en-US" dirty="0" smtClean="0"/>
              <a:t> in Nigeria and other developing nations?</a:t>
            </a:r>
            <a:endParaRPr lang="en-US" dirty="0"/>
          </a:p>
        </p:txBody>
      </p:sp>
    </p:spTree>
    <p:extLst>
      <p:ext uri="{BB962C8B-B14F-4D97-AF65-F5344CB8AC3E}">
        <p14:creationId xmlns:p14="http://schemas.microsoft.com/office/powerpoint/2010/main" val="11570954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33428"/>
            <a:ext cx="8229600" cy="5392735"/>
          </a:xfrm>
        </p:spPr>
        <p:txBody>
          <a:bodyPr>
            <a:normAutofit/>
          </a:bodyPr>
          <a:lstStyle/>
          <a:p>
            <a:pPr marL="0" indent="0" algn="ctr">
              <a:buNone/>
            </a:pPr>
            <a:endParaRPr lang="en-US" sz="6000" dirty="0" smtClean="0"/>
          </a:p>
          <a:p>
            <a:pPr marL="0" indent="0" algn="ctr">
              <a:buNone/>
            </a:pPr>
            <a:r>
              <a:rPr lang="en-US" sz="6000" dirty="0" smtClean="0"/>
              <a:t>Thank you</a:t>
            </a:r>
          </a:p>
          <a:p>
            <a:pPr marL="0" indent="0" algn="ctr">
              <a:buNone/>
            </a:pPr>
            <a:endParaRPr lang="en-US" sz="2800" dirty="0" smtClean="0"/>
          </a:p>
          <a:p>
            <a:pPr marL="0" indent="0" algn="ctr">
              <a:buNone/>
            </a:pPr>
            <a:r>
              <a:rPr lang="en-US" sz="2800" dirty="0" smtClean="0"/>
              <a:t>Email: </a:t>
            </a:r>
            <a:r>
              <a:rPr lang="en-US" sz="2800" dirty="0" smtClean="0">
                <a:hlinkClick r:id="rId2"/>
              </a:rPr>
              <a:t>sila5damwesh@gmail.com</a:t>
            </a:r>
            <a:endParaRPr lang="en-US" sz="2800" dirty="0" smtClean="0"/>
          </a:p>
          <a:p>
            <a:pPr marL="0" indent="0" algn="ctr">
              <a:buNone/>
            </a:pPr>
            <a:r>
              <a:rPr lang="en-US" sz="2800" dirty="0" smtClean="0"/>
              <a:t>Phone: +2348064642606</a:t>
            </a:r>
            <a:endParaRPr lang="en-US" sz="2800" dirty="0"/>
          </a:p>
        </p:txBody>
      </p:sp>
    </p:spTree>
    <p:extLst>
      <p:ext uri="{BB962C8B-B14F-4D97-AF65-F5344CB8AC3E}">
        <p14:creationId xmlns:p14="http://schemas.microsoft.com/office/powerpoint/2010/main" val="10877535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81</TotalTime>
  <Words>1571</Words>
  <Application>Microsoft Macintosh PowerPoint</Application>
  <PresentationFormat>On-screen Show (4:3)</PresentationFormat>
  <Paragraphs>98</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Prescription of Best Periods for Deworming Cattle against Fasciolosis in Nigeria (A tropical sub-saharan country with dry and wet seasons)  Damwesh, SD Nakam Memorial School, Nigeria</vt:lpstr>
      <vt:lpstr>Introduction</vt:lpstr>
      <vt:lpstr>PowerPoint Presentation</vt:lpstr>
      <vt:lpstr>PowerPoint Presentation</vt:lpstr>
      <vt:lpstr>PowerPoint Presentation</vt:lpstr>
      <vt:lpstr>PowerPoint Presentation</vt:lpstr>
      <vt:lpstr>PowerPoint Presentation</vt:lpstr>
      <vt:lpstr>AIM OF THE STUDY</vt:lpstr>
      <vt:lpstr>MATERIALS &amp; METHODS</vt:lpstr>
      <vt:lpstr> RESULTS &amp; DISCUSSION  Table 1: ELISA result showing the prevalence rate for September &amp; October from 5 microplates (2010)</vt:lpstr>
      <vt:lpstr>PowerPoint Presentation</vt:lpstr>
      <vt:lpstr>PowerPoint Presentation</vt:lpstr>
      <vt:lpstr>PowerPoint Presentation</vt:lpstr>
      <vt:lpstr>PowerPoint Presentation</vt:lpstr>
      <vt:lpstr>For the dry season</vt:lpstr>
      <vt:lpstr>PowerPoint Presentation</vt:lpstr>
      <vt:lpstr>CONCLUSION</vt:lpstr>
      <vt:lpstr>PowerPoint Presentation</vt:lpstr>
    </vt:vector>
  </TitlesOfParts>
  <Company>OMICS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Sudhakar Yakkanti</dc:creator>
  <cp:lastModifiedBy>Sudhakar Yakkanti</cp:lastModifiedBy>
  <cp:revision>10</cp:revision>
  <dcterms:created xsi:type="dcterms:W3CDTF">2015-09-01T14:33:45Z</dcterms:created>
  <dcterms:modified xsi:type="dcterms:W3CDTF">2015-09-01T15:54:46Z</dcterms:modified>
</cp:coreProperties>
</file>