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81" r:id="rId2"/>
    <p:sldId id="257" r:id="rId3"/>
    <p:sldId id="258" r:id="rId4"/>
    <p:sldId id="276" r:id="rId5"/>
    <p:sldId id="259" r:id="rId6"/>
    <p:sldId id="291" r:id="rId7"/>
    <p:sldId id="292" r:id="rId8"/>
    <p:sldId id="284" r:id="rId9"/>
    <p:sldId id="287" r:id="rId10"/>
    <p:sldId id="289" r:id="rId11"/>
    <p:sldId id="288" r:id="rId12"/>
    <p:sldId id="290" r:id="rId13"/>
    <p:sldId id="260" r:id="rId14"/>
    <p:sldId id="266" r:id="rId15"/>
    <p:sldId id="306" r:id="rId16"/>
    <p:sldId id="297" r:id="rId17"/>
    <p:sldId id="307" r:id="rId18"/>
    <p:sldId id="295" r:id="rId19"/>
    <p:sldId id="305" r:id="rId20"/>
    <p:sldId id="304" r:id="rId21"/>
    <p:sldId id="303" r:id="rId22"/>
    <p:sldId id="300" r:id="rId23"/>
    <p:sldId id="301" r:id="rId24"/>
    <p:sldId id="302" r:id="rId25"/>
    <p:sldId id="267" r:id="rId26"/>
    <p:sldId id="268" r:id="rId27"/>
    <p:sldId id="269" r:id="rId28"/>
    <p:sldId id="261" r:id="rId29"/>
    <p:sldId id="272" r:id="rId30"/>
    <p:sldId id="262" r:id="rId31"/>
    <p:sldId id="308" r:id="rId32"/>
    <p:sldId id="271" r:id="rId33"/>
    <p:sldId id="263" r:id="rId34"/>
    <p:sldId id="310" r:id="rId35"/>
    <p:sldId id="270" r:id="rId36"/>
    <p:sldId id="264" r:id="rId37"/>
    <p:sldId id="312" r:id="rId38"/>
    <p:sldId id="265" r:id="rId39"/>
    <p:sldId id="313"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6" d="100"/>
          <a:sy n="66" d="100"/>
        </p:scale>
        <p:origin x="-1272" y="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7C1926-89CB-7441-9CB4-7644BC9218D3}" type="datetimeFigureOut">
              <a:rPr lang="en-US" smtClean="0"/>
              <a:t>21.07.15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092D61-103E-FC42-8037-0EE8556EE2DD}" type="slidenum">
              <a:rPr lang="en-US" smtClean="0"/>
              <a:t>‹#›</a:t>
            </a:fld>
            <a:endParaRPr lang="en-US"/>
          </a:p>
        </p:txBody>
      </p:sp>
    </p:spTree>
    <p:extLst>
      <p:ext uri="{BB962C8B-B14F-4D97-AF65-F5344CB8AC3E}">
        <p14:creationId xmlns:p14="http://schemas.microsoft.com/office/powerpoint/2010/main" val="35495091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Undubtedly</a:t>
            </a:r>
            <a:r>
              <a:rPr lang="en-US" dirty="0" smtClean="0"/>
              <a:t>,</a:t>
            </a:r>
            <a:r>
              <a:rPr lang="en-US" baseline="0" dirty="0" smtClean="0"/>
              <a:t> poplar type </a:t>
            </a:r>
            <a:r>
              <a:rPr lang="en-US" baseline="0" dirty="0" err="1" smtClean="0"/>
              <a:t>propolis</a:t>
            </a:r>
            <a:r>
              <a:rPr lang="en-US" baseline="0" dirty="0" smtClean="0"/>
              <a:t> is the most studied and the best known type of </a:t>
            </a:r>
            <a:r>
              <a:rPr lang="en-US" baseline="0" dirty="0" err="1" smtClean="0"/>
              <a:t>propolis</a:t>
            </a:r>
            <a:r>
              <a:rPr lang="en-US" baseline="0" dirty="0" smtClean="0"/>
              <a:t>, both from chemical and pharmacological point of view.</a:t>
            </a:r>
            <a:endParaRPr lang="en-US" dirty="0"/>
          </a:p>
        </p:txBody>
      </p:sp>
      <p:sp>
        <p:nvSpPr>
          <p:cNvPr id="4" name="Slide Number Placeholder 3"/>
          <p:cNvSpPr>
            <a:spLocks noGrp="1"/>
          </p:cNvSpPr>
          <p:nvPr>
            <p:ph type="sldNum" sz="quarter" idx="10"/>
          </p:nvPr>
        </p:nvSpPr>
        <p:spPr/>
        <p:txBody>
          <a:bodyPr/>
          <a:lstStyle/>
          <a:p>
            <a:fld id="{D1817F6E-C4D0-3546-A29A-7AED4C212B5E}" type="slidenum">
              <a:rPr lang="en-US" smtClean="0"/>
              <a:t>16</a:t>
            </a:fld>
            <a:endParaRPr lang="en-US"/>
          </a:p>
        </p:txBody>
      </p:sp>
    </p:spTree>
    <p:extLst>
      <p:ext uri="{BB962C8B-B14F-4D97-AF65-F5344CB8AC3E}">
        <p14:creationId xmlns:p14="http://schemas.microsoft.com/office/powerpoint/2010/main" val="371904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Propoliisn</a:t>
            </a:r>
            <a:r>
              <a:rPr lang="en-US" dirty="0" smtClean="0"/>
              <a:t> </a:t>
            </a:r>
            <a:r>
              <a:rPr lang="en-US" dirty="0" err="1" smtClean="0"/>
              <a:t>bitkisel</a:t>
            </a:r>
            <a:r>
              <a:rPr lang="en-US" dirty="0" smtClean="0"/>
              <a:t> </a:t>
            </a:r>
            <a:r>
              <a:rPr lang="en-US" dirty="0" err="1" smtClean="0"/>
              <a:t>orijini</a:t>
            </a:r>
            <a:r>
              <a:rPr lang="en-US" dirty="0" smtClean="0"/>
              <a:t> </a:t>
            </a:r>
            <a:r>
              <a:rPr lang="en-US" dirty="0" err="1" smtClean="0"/>
              <a:t>Türkiye</a:t>
            </a:r>
            <a:r>
              <a:rPr lang="en-US" dirty="0" smtClean="0"/>
              <a:t> </a:t>
            </a:r>
            <a:r>
              <a:rPr lang="en-US" dirty="0" err="1" smtClean="0"/>
              <a:t>ve</a:t>
            </a:r>
            <a:r>
              <a:rPr lang="en-US" dirty="0" smtClean="0"/>
              <a:t> </a:t>
            </a:r>
            <a:r>
              <a:rPr lang="en-US" dirty="0" err="1" smtClean="0"/>
              <a:t>dünyada</a:t>
            </a:r>
            <a:endParaRPr lang="en-US" dirty="0"/>
          </a:p>
        </p:txBody>
      </p:sp>
      <p:sp>
        <p:nvSpPr>
          <p:cNvPr id="4" name="Slide Number Placeholder 3"/>
          <p:cNvSpPr>
            <a:spLocks noGrp="1"/>
          </p:cNvSpPr>
          <p:nvPr>
            <p:ph type="sldNum" sz="quarter" idx="10"/>
          </p:nvPr>
        </p:nvSpPr>
        <p:spPr/>
        <p:txBody>
          <a:bodyPr/>
          <a:lstStyle/>
          <a:p>
            <a:fld id="{D1817F6E-C4D0-3546-A29A-7AED4C212B5E}" type="slidenum">
              <a:rPr lang="en-US" smtClean="0"/>
              <a:t>18</a:t>
            </a:fld>
            <a:endParaRPr lang="en-US"/>
          </a:p>
        </p:txBody>
      </p:sp>
    </p:spTree>
    <p:extLst>
      <p:ext uri="{BB962C8B-B14F-4D97-AF65-F5344CB8AC3E}">
        <p14:creationId xmlns:p14="http://schemas.microsoft.com/office/powerpoint/2010/main" val="1898238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Propolis</a:t>
            </a:r>
            <a:r>
              <a:rPr lang="en-US" baseline="0" dirty="0" smtClean="0"/>
              <a:t> collecting is quite basic: scraping or trapping.  </a:t>
            </a:r>
            <a:r>
              <a:rPr lang="en-US" sz="1200" b="0" i="0" u="none" strike="noStrike" kern="1200" baseline="0" dirty="0" smtClean="0">
                <a:solidFill>
                  <a:schemeClr val="tx1"/>
                </a:solidFill>
                <a:latin typeface="+mn-lt"/>
                <a:ea typeface="+mn-ea"/>
                <a:cs typeface="+mn-cs"/>
              </a:rPr>
              <a:t>Although of plant origin, </a:t>
            </a:r>
            <a:r>
              <a:rPr lang="en-US" sz="1200" b="0" i="0" u="none" strike="noStrike" kern="1200" baseline="0" dirty="0" err="1" smtClean="0">
                <a:solidFill>
                  <a:schemeClr val="tx1"/>
                </a:solidFill>
                <a:latin typeface="+mn-lt"/>
                <a:ea typeface="+mn-ea"/>
                <a:cs typeface="+mn-cs"/>
              </a:rPr>
              <a:t>propolis</a:t>
            </a:r>
            <a:r>
              <a:rPr lang="en-US" sz="1200" b="0" i="0" u="none" strike="noStrike" kern="1200" baseline="0" dirty="0" smtClean="0">
                <a:solidFill>
                  <a:schemeClr val="tx1"/>
                </a:solidFill>
                <a:latin typeface="+mn-lt"/>
                <a:ea typeface="+mn-ea"/>
                <a:cs typeface="+mn-cs"/>
              </a:rPr>
              <a:t> is a bee product and in different ecosystems bees collect it from different source plants, choosing appropriate representatives of the</a:t>
            </a:r>
          </a:p>
          <a:p>
            <a:r>
              <a:rPr lang="en-US" sz="1200" b="0" i="0" u="none" strike="noStrike" kern="1200" baseline="0" dirty="0" smtClean="0">
                <a:solidFill>
                  <a:schemeClr val="tx1"/>
                </a:solidFill>
                <a:latin typeface="+mn-lt"/>
                <a:ea typeface="+mn-ea"/>
                <a:cs typeface="+mn-cs"/>
              </a:rPr>
              <a:t>local flora. For example, Brazilian green </a:t>
            </a:r>
            <a:r>
              <a:rPr lang="en-US" sz="1200" b="0" i="0" u="none" strike="noStrike" kern="1200" baseline="0" dirty="0" err="1" smtClean="0">
                <a:solidFill>
                  <a:schemeClr val="tx1"/>
                </a:solidFill>
                <a:latin typeface="+mn-lt"/>
                <a:ea typeface="+mn-ea"/>
                <a:cs typeface="+mn-cs"/>
              </a:rPr>
              <a:t>propolis</a:t>
            </a:r>
            <a:r>
              <a:rPr lang="en-US" sz="1200" b="0" i="0" u="none" strike="noStrike" kern="1200" baseline="0" dirty="0" smtClean="0">
                <a:solidFill>
                  <a:schemeClr val="tx1"/>
                </a:solidFill>
                <a:latin typeface="+mn-lt"/>
                <a:ea typeface="+mn-ea"/>
                <a:cs typeface="+mn-cs"/>
              </a:rPr>
              <a:t> is derived mainly from </a:t>
            </a:r>
            <a:r>
              <a:rPr lang="en-US" sz="1200" b="0" i="0" u="none" strike="noStrike" kern="1200" baseline="0" dirty="0" err="1" smtClean="0">
                <a:solidFill>
                  <a:schemeClr val="tx1"/>
                </a:solidFill>
                <a:latin typeface="+mn-lt"/>
                <a:ea typeface="+mn-ea"/>
                <a:cs typeface="+mn-cs"/>
              </a:rPr>
              <a:t>alecrim</a:t>
            </a:r>
            <a:r>
              <a:rPr lang="en-US" sz="1200" b="0" i="0" u="none" strike="noStrike" kern="1200" baseline="0" dirty="0" smtClean="0">
                <a:solidFill>
                  <a:schemeClr val="tx1"/>
                </a:solidFill>
                <a:latin typeface="+mn-lt"/>
                <a:ea typeface="+mn-ea"/>
                <a:cs typeface="+mn-cs"/>
              </a:rPr>
              <a:t> plant (</a:t>
            </a:r>
            <a:r>
              <a:rPr lang="en-US" sz="1200" b="0" i="0" u="none" strike="noStrike" kern="1200" baseline="0" dirty="0" err="1" smtClean="0">
                <a:solidFill>
                  <a:schemeClr val="tx1"/>
                </a:solidFill>
                <a:latin typeface="+mn-lt"/>
                <a:ea typeface="+mn-ea"/>
                <a:cs typeface="+mn-cs"/>
              </a:rPr>
              <a:t>Baccharis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dracunculifolia</a:t>
            </a:r>
            <a:endParaRPr lang="en-US" baseline="0" dirty="0" smtClean="0"/>
          </a:p>
          <a:p>
            <a:r>
              <a:rPr lang="en-US" dirty="0" smtClean="0"/>
              <a:t>The amount of balsam extracted from</a:t>
            </a:r>
            <a:r>
              <a:rPr lang="en-US" baseline="0" dirty="0" smtClean="0"/>
              <a:t> crude </a:t>
            </a:r>
            <a:r>
              <a:rPr lang="en-US" baseline="0" dirty="0" err="1" smtClean="0"/>
              <a:t>propolis</a:t>
            </a:r>
            <a:r>
              <a:rPr lang="en-US" baseline="0" dirty="0" smtClean="0"/>
              <a:t> is an important characteristic because high percentage of balsam means the </a:t>
            </a:r>
            <a:r>
              <a:rPr lang="en-US" baseline="0" dirty="0" err="1" smtClean="0"/>
              <a:t>propolis</a:t>
            </a:r>
            <a:r>
              <a:rPr lang="en-US" baseline="0" dirty="0" smtClean="0"/>
              <a:t> contained a low percentage of wax and insoluble </a:t>
            </a:r>
            <a:r>
              <a:rPr lang="en-US" baseline="0" dirty="0" err="1" smtClean="0"/>
              <a:t>mattter</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1817F6E-C4D0-3546-A29A-7AED4C212B5E}" type="slidenum">
              <a:rPr lang="en-US" smtClean="0"/>
              <a:t>22</a:t>
            </a:fld>
            <a:endParaRPr lang="en-US"/>
          </a:p>
        </p:txBody>
      </p:sp>
    </p:spTree>
    <p:extLst>
      <p:ext uri="{BB962C8B-B14F-4D97-AF65-F5344CB8AC3E}">
        <p14:creationId xmlns:p14="http://schemas.microsoft.com/office/powerpoint/2010/main" val="3849222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most</a:t>
            </a:r>
            <a:r>
              <a:rPr lang="en-US" baseline="0" dirty="0" smtClean="0"/>
              <a:t> common </a:t>
            </a:r>
            <a:r>
              <a:rPr lang="en-US" baseline="0" dirty="0" err="1" smtClean="0"/>
              <a:t>propolis</a:t>
            </a:r>
            <a:r>
              <a:rPr lang="en-US" baseline="0" dirty="0" smtClean="0"/>
              <a:t> extracting process is uses ethanol as the solvent.</a:t>
            </a:r>
            <a:endParaRPr lang="en-US" dirty="0"/>
          </a:p>
        </p:txBody>
      </p:sp>
      <p:sp>
        <p:nvSpPr>
          <p:cNvPr id="4" name="Slide Number Placeholder 3"/>
          <p:cNvSpPr>
            <a:spLocks noGrp="1"/>
          </p:cNvSpPr>
          <p:nvPr>
            <p:ph type="sldNum" sz="quarter" idx="10"/>
          </p:nvPr>
        </p:nvSpPr>
        <p:spPr/>
        <p:txBody>
          <a:bodyPr/>
          <a:lstStyle/>
          <a:p>
            <a:fld id="{D1817F6E-C4D0-3546-A29A-7AED4C212B5E}" type="slidenum">
              <a:rPr lang="en-US" smtClean="0"/>
              <a:t>23</a:t>
            </a:fld>
            <a:endParaRPr lang="en-US"/>
          </a:p>
        </p:txBody>
      </p:sp>
    </p:spTree>
    <p:extLst>
      <p:ext uri="{BB962C8B-B14F-4D97-AF65-F5344CB8AC3E}">
        <p14:creationId xmlns:p14="http://schemas.microsoft.com/office/powerpoint/2010/main" val="2930427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research groups have found evidence of several biological activities of Turkish </a:t>
            </a:r>
            <a:r>
              <a:rPr lang="en-US" dirty="0" err="1" smtClean="0"/>
              <a:t>propolis</a:t>
            </a:r>
            <a:r>
              <a:rPr lang="en-US" baseline="0" dirty="0" smtClean="0"/>
              <a:t> extract, mainly poplar </a:t>
            </a:r>
            <a:r>
              <a:rPr lang="en-US" baseline="0" dirty="0" err="1" smtClean="0"/>
              <a:t>propolis.The</a:t>
            </a:r>
            <a:r>
              <a:rPr lang="en-US" baseline="0" dirty="0" smtClean="0"/>
              <a:t> studies were focused on the antimicrobial, antioxidant, </a:t>
            </a:r>
            <a:r>
              <a:rPr lang="en-US" baseline="0" dirty="0" err="1" smtClean="0"/>
              <a:t>anticarcnogenic</a:t>
            </a:r>
            <a:r>
              <a:rPr lang="en-US" baseline="0" dirty="0" smtClean="0"/>
              <a:t>, anti-</a:t>
            </a:r>
            <a:r>
              <a:rPr lang="en-US" baseline="0" dirty="0" err="1" smtClean="0"/>
              <a:t>leshmanial</a:t>
            </a:r>
            <a:r>
              <a:rPr lang="en-US" baseline="0" dirty="0" smtClean="0"/>
              <a:t> ……activities.</a:t>
            </a:r>
            <a:endParaRPr lang="en-US" dirty="0"/>
          </a:p>
        </p:txBody>
      </p:sp>
      <p:sp>
        <p:nvSpPr>
          <p:cNvPr id="4" name="Slide Number Placeholder 3"/>
          <p:cNvSpPr>
            <a:spLocks noGrp="1"/>
          </p:cNvSpPr>
          <p:nvPr>
            <p:ph type="sldNum" sz="quarter" idx="10"/>
          </p:nvPr>
        </p:nvSpPr>
        <p:spPr/>
        <p:txBody>
          <a:bodyPr/>
          <a:lstStyle/>
          <a:p>
            <a:fld id="{D1817F6E-C4D0-3546-A29A-7AED4C212B5E}" type="slidenum">
              <a:rPr lang="en-US" smtClean="0"/>
              <a:t>24</a:t>
            </a:fld>
            <a:endParaRPr lang="en-US"/>
          </a:p>
        </p:txBody>
      </p:sp>
    </p:spTree>
    <p:extLst>
      <p:ext uri="{BB962C8B-B14F-4D97-AF65-F5344CB8AC3E}">
        <p14:creationId xmlns:p14="http://schemas.microsoft.com/office/powerpoint/2010/main" val="408220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D25CE464-CE8C-424F-9A54-8473DC429961}" type="datetimeFigureOut">
              <a:rPr lang="en-US" smtClean="0"/>
              <a:t>21.07.15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2812432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D25CE464-CE8C-424F-9A54-8473DC429961}" type="datetimeFigureOut">
              <a:rPr lang="en-US" smtClean="0"/>
              <a:t>21.07.15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815904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D25CE464-CE8C-424F-9A54-8473DC429961}" type="datetimeFigureOut">
              <a:rPr lang="en-US" smtClean="0"/>
              <a:t>21.07.15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716815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D25CE464-CE8C-424F-9A54-8473DC429961}" type="datetimeFigureOut">
              <a:rPr lang="en-US" smtClean="0"/>
              <a:t>21.07.15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1142823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D25CE464-CE8C-424F-9A54-8473DC429961}" type="datetimeFigureOut">
              <a:rPr lang="en-US" smtClean="0"/>
              <a:t>21.07.15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2494713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D25CE464-CE8C-424F-9A54-8473DC429961}" type="datetimeFigureOut">
              <a:rPr lang="en-US" smtClean="0"/>
              <a:t>21.07.15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40555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5CE464-CE8C-424F-9A54-8473DC429961}" type="datetimeFigureOut">
              <a:rPr lang="en-US" smtClean="0"/>
              <a:t>21.07.15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2719020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D25CE464-CE8C-424F-9A54-8473DC429961}" type="datetimeFigureOut">
              <a:rPr lang="en-US" smtClean="0"/>
              <a:t>21.07.15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970136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D25CE464-CE8C-424F-9A54-8473DC429961}" type="datetimeFigureOut">
              <a:rPr lang="en-US" smtClean="0"/>
              <a:t>21.07.15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1962884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D25CE464-CE8C-424F-9A54-8473DC429961}" type="datetimeFigureOut">
              <a:rPr lang="en-US" smtClean="0"/>
              <a:t>21.07.15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774109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D25CE464-CE8C-424F-9A54-8473DC429961}" type="datetimeFigureOut">
              <a:rPr lang="en-US" smtClean="0"/>
              <a:t>21.07.15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683EF-0AB1-2641-97DA-5CA1A1150FDF}" type="slidenum">
              <a:rPr lang="en-US" smtClean="0"/>
              <a:t>‹#›</a:t>
            </a:fld>
            <a:endParaRPr lang="en-US"/>
          </a:p>
        </p:txBody>
      </p:sp>
    </p:spTree>
    <p:extLst>
      <p:ext uri="{BB962C8B-B14F-4D97-AF65-F5344CB8AC3E}">
        <p14:creationId xmlns:p14="http://schemas.microsoft.com/office/powerpoint/2010/main" val="26328248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CE464-CE8C-424F-9A54-8473DC429961}" type="datetimeFigureOut">
              <a:rPr lang="en-US" smtClean="0"/>
              <a:t>21.07.15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683EF-0AB1-2641-97DA-5CA1A1150FDF}" type="slidenum">
              <a:rPr lang="en-US" smtClean="0"/>
              <a:t>‹#›</a:t>
            </a:fld>
            <a:endParaRPr lang="en-US"/>
          </a:p>
        </p:txBody>
      </p:sp>
    </p:spTree>
    <p:extLst>
      <p:ext uri="{BB962C8B-B14F-4D97-AF65-F5344CB8AC3E}">
        <p14:creationId xmlns:p14="http://schemas.microsoft.com/office/powerpoint/2010/main" val="191465607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file:///\\localhost\Users\apple\Desktop\kongreler\Document1!OLE_LINK1" TargetMode="External"/><Relationship Id="rId5" Type="http://schemas.openxmlformats.org/officeDocument/2006/relationships/image" Target="../media/image12.emf"/><Relationship Id="rId6"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png"/><Relationship Id="rId6" Type="http://schemas.openxmlformats.org/officeDocument/2006/relationships/image" Target="../media/image23.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6"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6" Type="http://schemas.openxmlformats.org/officeDocument/2006/relationships/image" Target="../media/image31.jpeg"/><Relationship Id="rId7" Type="http://schemas.openxmlformats.org/officeDocument/2006/relationships/image" Target="../media/image32.jpeg"/><Relationship Id="rId8" Type="http://schemas.openxmlformats.org/officeDocument/2006/relationships/image" Target="../media/image33.jpeg"/><Relationship Id="rId9" Type="http://schemas.openxmlformats.org/officeDocument/2006/relationships/image" Target="../media/image34.jpeg"/><Relationship Id="rId10" Type="http://schemas.openxmlformats.org/officeDocument/2006/relationships/image" Target="../media/image35.jpeg"/><Relationship Id="rId11"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3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228600" y="427505"/>
            <a:ext cx="4572000" cy="4216539"/>
          </a:xfrm>
          <a:prstGeom prst="rect">
            <a:avLst/>
          </a:prstGeom>
        </p:spPr>
        <p:txBody>
          <a:bodyPr>
            <a:spAutoFit/>
          </a:bodyPr>
          <a:lstStyle/>
          <a:p>
            <a:r>
              <a:rPr lang="en-US" sz="2800" b="1" dirty="0"/>
              <a:t>EFFICIENCY OF PROPOLIS ON EXPERIMENTAL ENDOTOXEMIC RENAL DAMAGE </a:t>
            </a:r>
            <a:endParaRPr lang="en-US" sz="2800" b="1" dirty="0" smtClean="0"/>
          </a:p>
          <a:p>
            <a:endParaRPr lang="en-US" sz="2800" b="1" dirty="0" smtClean="0"/>
          </a:p>
          <a:p>
            <a:r>
              <a:rPr lang="tr-TR" sz="2000" b="1" dirty="0"/>
              <a:t>Züleyha </a:t>
            </a:r>
            <a:r>
              <a:rPr lang="tr-TR" sz="2000" b="1" dirty="0" smtClean="0"/>
              <a:t>DOGANYİGİT</a:t>
            </a:r>
            <a:r>
              <a:rPr lang="tr-TR" sz="2000" b="1" baseline="30000" dirty="0" smtClean="0"/>
              <a:t>,</a:t>
            </a:r>
            <a:r>
              <a:rPr lang="tr-TR" sz="2000" b="1" dirty="0" smtClean="0"/>
              <a:t> </a:t>
            </a:r>
            <a:r>
              <a:rPr lang="tr-TR" sz="2000" b="1" dirty="0" err="1" smtClean="0"/>
              <a:t>PhD</a:t>
            </a:r>
            <a:r>
              <a:rPr lang="tr-TR" sz="2000" b="1" dirty="0" smtClean="0"/>
              <a:t> </a:t>
            </a:r>
            <a:r>
              <a:rPr lang="tr-TR" sz="2000" b="1" dirty="0" err="1" smtClean="0"/>
              <a:t>BirkanYAKAN,MD</a:t>
            </a:r>
            <a:endParaRPr lang="tr-TR" sz="2000" b="1" dirty="0" smtClean="0"/>
          </a:p>
          <a:p>
            <a:r>
              <a:rPr lang="tr-TR" sz="2000" b="1" dirty="0" smtClean="0"/>
              <a:t> </a:t>
            </a:r>
            <a:r>
              <a:rPr lang="tr-TR" sz="2000" b="1" dirty="0"/>
              <a:t>Derya </a:t>
            </a:r>
            <a:r>
              <a:rPr lang="tr-TR" sz="2000" b="1" dirty="0" err="1" smtClean="0"/>
              <a:t>AKKUŞ,PhD</a:t>
            </a:r>
            <a:endParaRPr lang="tr-TR" sz="2000" b="1" dirty="0" smtClean="0"/>
          </a:p>
          <a:p>
            <a:r>
              <a:rPr lang="tr-TR" sz="2000" b="1" dirty="0" smtClean="0"/>
              <a:t> </a:t>
            </a:r>
            <a:r>
              <a:rPr lang="tr-TR" sz="2000" b="1" dirty="0" err="1"/>
              <a:t>A.Timucin</a:t>
            </a:r>
            <a:r>
              <a:rPr lang="tr-TR" sz="2000" b="1" dirty="0"/>
              <a:t> </a:t>
            </a:r>
            <a:r>
              <a:rPr lang="tr-TR" sz="2000" b="1" dirty="0" smtClean="0"/>
              <a:t>ATAYOGLU, MD</a:t>
            </a:r>
          </a:p>
          <a:p>
            <a:r>
              <a:rPr lang="tr-TR" sz="2000" b="1" dirty="0" smtClean="0"/>
              <a:t> </a:t>
            </a:r>
            <a:r>
              <a:rPr lang="tr-TR" sz="2000" b="1" dirty="0"/>
              <a:t>Sibel </a:t>
            </a:r>
            <a:r>
              <a:rPr lang="tr-TR" sz="2000" b="1" dirty="0" smtClean="0"/>
              <a:t>SİLİCİ, </a:t>
            </a:r>
            <a:r>
              <a:rPr lang="tr-TR" sz="2000" b="1" dirty="0" err="1" smtClean="0"/>
              <a:t>PhD</a:t>
            </a:r>
            <a:endParaRPr lang="tr-TR" sz="2000" dirty="0"/>
          </a:p>
          <a:p>
            <a:endParaRPr lang="tr-TR" sz="2800" dirty="0">
              <a:solidFill>
                <a:schemeClr val="bg1"/>
              </a:solidFill>
            </a:endParaRPr>
          </a:p>
        </p:txBody>
      </p:sp>
      <p:pic>
        <p:nvPicPr>
          <p:cNvPr id="5" name="Picture 4" descr="Unknown-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7135" y="293457"/>
            <a:ext cx="2113428" cy="1989725"/>
          </a:xfrm>
          <a:prstGeom prst="rect">
            <a:avLst/>
          </a:prstGeom>
        </p:spPr>
      </p:pic>
      <p:pic>
        <p:nvPicPr>
          <p:cNvPr id="6" name="Picture 5" descr="545364_446640245354886_361537493_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4976" y="293457"/>
            <a:ext cx="2114224" cy="1989725"/>
          </a:xfrm>
          <a:prstGeom prst="rect">
            <a:avLst/>
          </a:prstGeom>
        </p:spPr>
      </p:pic>
      <p:pic>
        <p:nvPicPr>
          <p:cNvPr id="9" name="Resim 2" descr="C:\Users\HP\Desktop\tez\tez2\540527_446640482021529_1750627946_n.jpg"/>
          <p:cNvPicPr>
            <a:picLocks/>
          </p:cNvPicPr>
          <p:nvPr/>
        </p:nvPicPr>
        <p:blipFill>
          <a:blip r:embed="rId4" cstate="print"/>
          <a:srcRect l="16538" r="16538"/>
          <a:stretch>
            <a:fillRect/>
          </a:stretch>
        </p:blipFill>
        <p:spPr bwMode="auto">
          <a:xfrm>
            <a:off x="6724976" y="2421236"/>
            <a:ext cx="2172102" cy="1915032"/>
          </a:xfrm>
          <a:prstGeom prst="rect">
            <a:avLst/>
          </a:prstGeom>
          <a:noFill/>
          <a:ln w="9525">
            <a:noFill/>
            <a:miter lim="800000"/>
            <a:headEnd/>
            <a:tailEnd/>
          </a:ln>
        </p:spPr>
      </p:pic>
      <p:pic>
        <p:nvPicPr>
          <p:cNvPr id="10" name="Picture 9" descr="Ekran Resmi 2015-07-16 01.58.3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5350" y="4624668"/>
            <a:ext cx="7366000" cy="1727200"/>
          </a:xfrm>
          <a:prstGeom prst="rect">
            <a:avLst/>
          </a:prstGeom>
        </p:spPr>
      </p:pic>
      <p:pic>
        <p:nvPicPr>
          <p:cNvPr id="11" name="Picture 10"/>
          <p:cNvPicPr>
            <a:picLocks noChangeAspect="1"/>
          </p:cNvPicPr>
          <p:nvPr/>
        </p:nvPicPr>
        <p:blipFill>
          <a:blip r:embed="rId6"/>
          <a:stretch>
            <a:fillRect/>
          </a:stretch>
        </p:blipFill>
        <p:spPr>
          <a:xfrm>
            <a:off x="4657135" y="2283182"/>
            <a:ext cx="2291982" cy="2053086"/>
          </a:xfrm>
          <a:prstGeom prst="rect">
            <a:avLst/>
          </a:prstGeom>
        </p:spPr>
      </p:pic>
    </p:spTree>
    <p:extLst>
      <p:ext uri="{BB962C8B-B14F-4D97-AF65-F5344CB8AC3E}">
        <p14:creationId xmlns:p14="http://schemas.microsoft.com/office/powerpoint/2010/main" val="192951563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err="1"/>
              <a:t>Endotoxic</a:t>
            </a:r>
            <a:r>
              <a:rPr lang="en-US" b="1" dirty="0"/>
              <a:t> shock</a:t>
            </a:r>
            <a:r>
              <a:rPr lang="en-US" dirty="0"/>
              <a:t>,</a:t>
            </a:r>
            <a:br>
              <a:rPr lang="en-US" dirty="0"/>
            </a:br>
            <a:endParaRPr lang="en-US" dirty="0"/>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marL="0" indent="0">
              <a:buNone/>
            </a:pPr>
            <a:r>
              <a:rPr lang="en-US" dirty="0" smtClean="0"/>
              <a:t>*</a:t>
            </a:r>
            <a:r>
              <a:rPr lang="en-US" dirty="0" smtClean="0"/>
              <a:t>is </a:t>
            </a:r>
            <a:r>
              <a:rPr lang="en-US" dirty="0"/>
              <a:t>a leading life-threatening complication among critically ill patients in </a:t>
            </a:r>
            <a:r>
              <a:rPr lang="en-US" dirty="0" smtClean="0"/>
              <a:t>hospitals</a:t>
            </a:r>
          </a:p>
          <a:p>
            <a:pPr marL="0" indent="0">
              <a:buNone/>
            </a:pPr>
            <a:r>
              <a:rPr lang="en-US" dirty="0" smtClean="0"/>
              <a:t> *is </a:t>
            </a:r>
            <a:r>
              <a:rPr lang="en-US" dirty="0"/>
              <a:t>characterized by </a:t>
            </a:r>
            <a:endParaRPr lang="en-US" dirty="0" smtClean="0"/>
          </a:p>
          <a:p>
            <a:pPr marL="0" indent="0">
              <a:buNone/>
            </a:pPr>
            <a:r>
              <a:rPr lang="en-US" dirty="0" smtClean="0"/>
              <a:t>hypotension</a:t>
            </a:r>
            <a:r>
              <a:rPr lang="en-US" dirty="0"/>
              <a:t>, </a:t>
            </a:r>
            <a:endParaRPr lang="en-US" dirty="0" smtClean="0"/>
          </a:p>
          <a:p>
            <a:pPr marL="0" indent="0">
              <a:buNone/>
            </a:pPr>
            <a:r>
              <a:rPr lang="en-US" dirty="0" smtClean="0"/>
              <a:t>poor </a:t>
            </a:r>
            <a:r>
              <a:rPr lang="en-US" dirty="0"/>
              <a:t>tissue perfusion and </a:t>
            </a:r>
            <a:endParaRPr lang="en-US" dirty="0" smtClean="0"/>
          </a:p>
          <a:p>
            <a:pPr marL="0" indent="0">
              <a:buNone/>
            </a:pPr>
            <a:r>
              <a:rPr lang="en-US" dirty="0" smtClean="0"/>
              <a:t>multi</a:t>
            </a:r>
            <a:r>
              <a:rPr lang="en-US" dirty="0"/>
              <a:t>-organ dysfunction </a:t>
            </a:r>
          </a:p>
        </p:txBody>
      </p:sp>
    </p:spTree>
    <p:extLst>
      <p:ext uri="{BB962C8B-B14F-4D97-AF65-F5344CB8AC3E}">
        <p14:creationId xmlns:p14="http://schemas.microsoft.com/office/powerpoint/2010/main" val="354685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t>Lipopolysaccharide (LPS; also known as endotoxin)</a:t>
            </a:r>
            <a:br>
              <a:rPr lang="en-US" sz="3200" b="1" dirty="0"/>
            </a:br>
            <a:endParaRPr lang="en-US" sz="3200" b="1" dirty="0"/>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buNone/>
            </a:pPr>
            <a:r>
              <a:rPr lang="en-US" dirty="0"/>
              <a:t>*</a:t>
            </a:r>
            <a:r>
              <a:rPr lang="en-US" dirty="0" smtClean="0"/>
              <a:t>major </a:t>
            </a:r>
            <a:r>
              <a:rPr lang="en-US" dirty="0"/>
              <a:t>structural and functional component of </a:t>
            </a:r>
            <a:r>
              <a:rPr lang="en-US" dirty="0" err="1"/>
              <a:t>endotoxic</a:t>
            </a:r>
            <a:r>
              <a:rPr lang="en-US" dirty="0"/>
              <a:t> shock </a:t>
            </a:r>
          </a:p>
          <a:p>
            <a:pPr marL="0" indent="0">
              <a:buNone/>
            </a:pPr>
            <a:r>
              <a:rPr lang="en-US" dirty="0" smtClean="0"/>
              <a:t>*In </a:t>
            </a:r>
            <a:r>
              <a:rPr lang="en-US" dirty="0"/>
              <a:t>Gram-negative bacteria, LPS plays a dominant </a:t>
            </a:r>
            <a:r>
              <a:rPr lang="en-US" dirty="0" smtClean="0"/>
              <a:t>role</a:t>
            </a:r>
          </a:p>
          <a:p>
            <a:pPr marL="0" indent="0">
              <a:buNone/>
            </a:pPr>
            <a:r>
              <a:rPr lang="en-US" dirty="0"/>
              <a:t>*</a:t>
            </a:r>
            <a:r>
              <a:rPr lang="en-US" dirty="0" smtClean="0"/>
              <a:t>The </a:t>
            </a:r>
            <a:r>
              <a:rPr lang="en-US" dirty="0"/>
              <a:t>outer membrane of Gram-negative bacteria is constructed of a lipid bilayer and separated from the inner cytoplasmic membrane by </a:t>
            </a:r>
            <a:r>
              <a:rPr lang="en-US" dirty="0" smtClean="0"/>
              <a:t>peptidoglycan</a:t>
            </a:r>
            <a:r>
              <a:rPr lang="tr-TR" dirty="0" smtClean="0"/>
              <a:t> </a:t>
            </a:r>
            <a:endParaRPr lang="en-US" dirty="0"/>
          </a:p>
        </p:txBody>
      </p:sp>
    </p:spTree>
    <p:extLst>
      <p:ext uri="{BB962C8B-B14F-4D97-AF65-F5344CB8AC3E}">
        <p14:creationId xmlns:p14="http://schemas.microsoft.com/office/powerpoint/2010/main" val="27371035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18258" r="-18258"/>
          <a:stretch>
            <a:fillRect/>
          </a:stretch>
        </p:blipFill>
        <p:spPr>
          <a:xfrm>
            <a:off x="457200" y="293043"/>
            <a:ext cx="8686800" cy="5851525"/>
          </a:xfrm>
        </p:spPr>
      </p:pic>
    </p:spTree>
    <p:extLst>
      <p:ext uri="{BB962C8B-B14F-4D97-AF65-F5344CB8AC3E}">
        <p14:creationId xmlns:p14="http://schemas.microsoft.com/office/powerpoint/2010/main" val="22893445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marL="0" indent="0">
              <a:buNone/>
            </a:pPr>
            <a:r>
              <a:rPr lang="en-US" dirty="0" smtClean="0"/>
              <a:t>*The </a:t>
            </a:r>
            <a:r>
              <a:rPr lang="en-US" dirty="0"/>
              <a:t>LPS molecule is embedded in the outer membrane and the lipid A portion of the molecule serves to anchor LPS in the bacterial cell </a:t>
            </a:r>
            <a:r>
              <a:rPr lang="en-US" dirty="0" smtClean="0"/>
              <a:t>wall</a:t>
            </a:r>
          </a:p>
          <a:p>
            <a:pPr marL="0" indent="0">
              <a:buNone/>
            </a:pPr>
            <a:r>
              <a:rPr lang="en-US" dirty="0" smtClean="0"/>
              <a:t>*Bacterial </a:t>
            </a:r>
            <a:r>
              <a:rPr lang="en-US" dirty="0"/>
              <a:t>lipopolysaccharide (LPS), the major structural component of the outer wall of Gram-negative bacteria, is a potent activator of macrophages and activated macrophages produce a variety of inflammatory cytokines </a:t>
            </a:r>
          </a:p>
          <a:p>
            <a:pPr marL="0" indent="0">
              <a:buNone/>
            </a:pPr>
            <a:r>
              <a:rPr lang="tr-TR" dirty="0" smtClean="0"/>
              <a:t>LPS </a:t>
            </a:r>
            <a:r>
              <a:rPr lang="tr-TR" dirty="0" err="1"/>
              <a:t>cause</a:t>
            </a:r>
            <a:r>
              <a:rPr lang="tr-TR" dirty="0"/>
              <a:t> </a:t>
            </a:r>
            <a:r>
              <a:rPr lang="tr-TR" dirty="0" err="1"/>
              <a:t>oxidative</a:t>
            </a:r>
            <a:r>
              <a:rPr lang="tr-TR" dirty="0"/>
              <a:t> </a:t>
            </a:r>
            <a:r>
              <a:rPr lang="tr-TR" dirty="0" err="1"/>
              <a:t>stress</a:t>
            </a:r>
            <a:r>
              <a:rPr lang="tr-TR" dirty="0"/>
              <a:t> </a:t>
            </a:r>
            <a:r>
              <a:rPr lang="tr-TR" dirty="0" err="1"/>
              <a:t>through</a:t>
            </a:r>
            <a:r>
              <a:rPr lang="tr-TR" dirty="0"/>
              <a:t> </a:t>
            </a:r>
            <a:r>
              <a:rPr lang="tr-TR" dirty="0" err="1"/>
              <a:t>the</a:t>
            </a:r>
            <a:r>
              <a:rPr lang="tr-TR" dirty="0"/>
              <a:t> </a:t>
            </a:r>
            <a:r>
              <a:rPr lang="tr-TR" dirty="0" err="1"/>
              <a:t>generation</a:t>
            </a:r>
            <a:r>
              <a:rPr lang="tr-TR" dirty="0"/>
              <a:t> of </a:t>
            </a:r>
            <a:r>
              <a:rPr lang="tr-TR" dirty="0" err="1"/>
              <a:t>free</a:t>
            </a:r>
            <a:r>
              <a:rPr lang="tr-TR" dirty="0"/>
              <a:t> </a:t>
            </a:r>
            <a:r>
              <a:rPr lang="tr-TR" dirty="0" err="1"/>
              <a:t>radicals</a:t>
            </a:r>
            <a:r>
              <a:rPr lang="tr-TR" dirty="0"/>
              <a:t> </a:t>
            </a:r>
            <a:r>
              <a:rPr lang="tr-TR" dirty="0" err="1"/>
              <a:t>and</a:t>
            </a:r>
            <a:r>
              <a:rPr lang="tr-TR" dirty="0"/>
              <a:t> </a:t>
            </a:r>
            <a:r>
              <a:rPr lang="tr-TR" dirty="0" err="1"/>
              <a:t>changes</a:t>
            </a:r>
            <a:r>
              <a:rPr lang="tr-TR" dirty="0"/>
              <a:t> in </a:t>
            </a:r>
            <a:r>
              <a:rPr lang="tr-TR" dirty="0" err="1"/>
              <a:t>antioxidant</a:t>
            </a:r>
            <a:r>
              <a:rPr lang="tr-TR" dirty="0"/>
              <a:t> </a:t>
            </a:r>
            <a:r>
              <a:rPr lang="tr-TR" dirty="0" err="1"/>
              <a:t>enzymes</a:t>
            </a:r>
            <a:r>
              <a:rPr lang="tr-TR" dirty="0"/>
              <a:t> </a:t>
            </a:r>
            <a:r>
              <a:rPr lang="tr-TR" dirty="0" err="1"/>
              <a:t>and</a:t>
            </a:r>
            <a:r>
              <a:rPr lang="tr-TR" dirty="0"/>
              <a:t> </a:t>
            </a:r>
            <a:r>
              <a:rPr lang="tr-TR" dirty="0" err="1"/>
              <a:t>oxygen-free</a:t>
            </a:r>
            <a:r>
              <a:rPr lang="tr-TR" dirty="0"/>
              <a:t> </a:t>
            </a:r>
            <a:r>
              <a:rPr lang="tr-TR" dirty="0" err="1"/>
              <a:t>radical</a:t>
            </a:r>
            <a:r>
              <a:rPr lang="tr-TR" dirty="0"/>
              <a:t> </a:t>
            </a:r>
            <a:r>
              <a:rPr lang="tr-TR" dirty="0" err="1"/>
              <a:t>scavengers</a:t>
            </a:r>
            <a:r>
              <a:rPr lang="tr-TR" dirty="0"/>
              <a:t>. </a:t>
            </a:r>
            <a:r>
              <a:rPr lang="en-US" dirty="0"/>
              <a:t>Lipid peroxidation is known to be one of the molecular mechanisms of LPS-induced toxicity </a:t>
            </a:r>
            <a:endParaRPr lang="tr-TR" dirty="0"/>
          </a:p>
          <a:p>
            <a:pPr marL="0" indent="0">
              <a:buNone/>
            </a:pPr>
            <a:endParaRPr lang="en-US" dirty="0"/>
          </a:p>
        </p:txBody>
      </p:sp>
    </p:spTree>
    <p:extLst>
      <p:ext uri="{BB962C8B-B14F-4D97-AF65-F5344CB8AC3E}">
        <p14:creationId xmlns:p14="http://schemas.microsoft.com/office/powerpoint/2010/main" val="387025198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51512"/>
            <a:ext cx="8229600" cy="4911462"/>
          </a:xfrm>
        </p:spPr>
        <p:style>
          <a:lnRef idx="3">
            <a:schemeClr val="lt1"/>
          </a:lnRef>
          <a:fillRef idx="1">
            <a:schemeClr val="accent1"/>
          </a:fillRef>
          <a:effectRef idx="1">
            <a:schemeClr val="accent1"/>
          </a:effectRef>
          <a:fontRef idx="minor">
            <a:schemeClr val="lt1"/>
          </a:fontRef>
        </p:style>
        <p:txBody>
          <a:bodyPr>
            <a:normAutofit fontScale="92500"/>
          </a:bodyPr>
          <a:lstStyle/>
          <a:p>
            <a:pPr marL="0" indent="0">
              <a:buNone/>
            </a:pPr>
            <a:r>
              <a:rPr lang="en-US" dirty="0"/>
              <a:t>Gram negative bacteria, contributing greatly to the structural integrity of the bacteria, and protecting the membrane from certain kinds of chemical </a:t>
            </a:r>
            <a:r>
              <a:rPr lang="en-US" dirty="0" smtClean="0"/>
              <a:t>attack.</a:t>
            </a:r>
          </a:p>
          <a:p>
            <a:pPr marL="0" indent="0">
              <a:buNone/>
            </a:pPr>
            <a:r>
              <a:rPr lang="en-US" dirty="0"/>
              <a:t>LPS also increases the negative charge of the cell membrane and helps stabilize the overall </a:t>
            </a:r>
            <a:r>
              <a:rPr lang="en-US" dirty="0" err="1"/>
              <a:t>mmebrane</a:t>
            </a:r>
            <a:r>
              <a:rPr lang="en-US" dirty="0"/>
              <a:t> </a:t>
            </a:r>
            <a:r>
              <a:rPr lang="en-US" dirty="0" smtClean="0"/>
              <a:t>structure</a:t>
            </a:r>
          </a:p>
          <a:p>
            <a:pPr marL="0" indent="0">
              <a:buNone/>
            </a:pPr>
            <a:r>
              <a:rPr lang="en-US" dirty="0"/>
              <a:t>Within Gram-negative bacteria, the membrane lipopolysaccharides protect the bacterium against the action of bile salts and lipophilic antibiotics </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0008148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lnSpcReduction="10000"/>
          </a:bodyPr>
          <a:lstStyle/>
          <a:p>
            <a:pPr marL="0" indent="0">
              <a:buNone/>
            </a:pPr>
            <a:r>
              <a:rPr lang="en-US" dirty="0"/>
              <a:t>It is crucial importance to gram-negative bacteria, whose death results if it is mutated or </a:t>
            </a:r>
            <a:r>
              <a:rPr lang="en-US" dirty="0" smtClean="0"/>
              <a:t>removed.</a:t>
            </a:r>
          </a:p>
          <a:p>
            <a:pPr marL="0" indent="0">
              <a:buNone/>
            </a:pPr>
            <a:r>
              <a:rPr lang="en-US" dirty="0"/>
              <a:t>LPS induced a strong response from normal animal immune systems. It has also been implicated in non-pathogenic aspects of bacterial ecology, including surface adhesion, bacteriophage sensitivity, and interaction with predators such as amoebae</a:t>
            </a:r>
            <a:endParaRPr lang="en-US" dirty="0" smtClean="0"/>
          </a:p>
          <a:p>
            <a:pPr marL="0" indent="0">
              <a:buNone/>
            </a:pPr>
            <a:endParaRPr lang="en-US" dirty="0"/>
          </a:p>
        </p:txBody>
      </p:sp>
    </p:spTree>
    <p:extLst>
      <p:ext uri="{BB962C8B-B14F-4D97-AF65-F5344CB8AC3E}">
        <p14:creationId xmlns:p14="http://schemas.microsoft.com/office/powerpoint/2010/main" val="823743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15" y="0"/>
            <a:ext cx="4560570" cy="6858000"/>
          </a:xfrm>
          <a:prstGeom prst="rect">
            <a:avLst/>
          </a:prstGeom>
        </p:spPr>
      </p:pic>
      <p:sp>
        <p:nvSpPr>
          <p:cNvPr id="6" name="Rectangle 5"/>
          <p:cNvSpPr/>
          <p:nvPr/>
        </p:nvSpPr>
        <p:spPr>
          <a:xfrm>
            <a:off x="4566285" y="79942"/>
            <a:ext cx="4210750" cy="1477328"/>
          </a:xfrm>
          <a:prstGeom prst="rect">
            <a:avLst/>
          </a:prstGeom>
        </p:spPr>
        <p:txBody>
          <a:bodyPr wrap="square">
            <a:spAutoFit/>
          </a:bodyPr>
          <a:lstStyle/>
          <a:p>
            <a:r>
              <a:rPr lang="en-US" dirty="0"/>
              <a:t>General structure for bacterial lipopolysaccharides. </a:t>
            </a:r>
            <a:r>
              <a:rPr lang="en-US" dirty="0" smtClean="0"/>
              <a:t>KDO</a:t>
            </a:r>
            <a:r>
              <a:rPr lang="en-US" dirty="0"/>
              <a:t>: 3‑deoxy-α-D-</a:t>
            </a:r>
            <a:r>
              <a:rPr lang="en-US" dirty="0" err="1"/>
              <a:t>mannooctulosonic</a:t>
            </a:r>
            <a:r>
              <a:rPr lang="en-US" dirty="0"/>
              <a:t> acid; </a:t>
            </a:r>
            <a:r>
              <a:rPr lang="en-US" dirty="0" err="1"/>
              <a:t>Hep</a:t>
            </a:r>
            <a:r>
              <a:rPr lang="en-US" dirty="0"/>
              <a:t>: </a:t>
            </a:r>
            <a:r>
              <a:rPr lang="en-US" dirty="0" err="1"/>
              <a:t>Heptulose</a:t>
            </a:r>
            <a:r>
              <a:rPr lang="en-US" dirty="0"/>
              <a:t> (</a:t>
            </a:r>
            <a:r>
              <a:rPr lang="en-US" dirty="0" err="1"/>
              <a:t>ketoheptose</a:t>
            </a:r>
            <a:r>
              <a:rPr lang="en-US" dirty="0"/>
              <a:t>); </a:t>
            </a:r>
            <a:r>
              <a:rPr lang="en-US" dirty="0" err="1"/>
              <a:t>NGa</a:t>
            </a:r>
            <a:r>
              <a:rPr lang="en-US" dirty="0"/>
              <a:t>: </a:t>
            </a:r>
            <a:r>
              <a:rPr lang="en-US" dirty="0" err="1"/>
              <a:t>Galactosamine</a:t>
            </a:r>
            <a:r>
              <a:rPr lang="en-US" dirty="0"/>
              <a:t>; </a:t>
            </a:r>
            <a:r>
              <a:rPr lang="en-US" dirty="0" err="1"/>
              <a:t>NGc</a:t>
            </a:r>
            <a:r>
              <a:rPr lang="en-US" dirty="0" smtClean="0"/>
              <a:t>: </a:t>
            </a:r>
            <a:r>
              <a:rPr lang="en-US" dirty="0" err="1"/>
              <a:t>NGc</a:t>
            </a:r>
            <a:r>
              <a:rPr lang="en-US" dirty="0"/>
              <a:t>: Glucosamine.</a:t>
            </a:r>
          </a:p>
        </p:txBody>
      </p:sp>
      <p:sp>
        <p:nvSpPr>
          <p:cNvPr id="8" name="Rectangle 7"/>
          <p:cNvSpPr/>
          <p:nvPr/>
        </p:nvSpPr>
        <p:spPr>
          <a:xfrm>
            <a:off x="4566285" y="1712696"/>
            <a:ext cx="4662580" cy="830997"/>
          </a:xfrm>
          <a:prstGeom prst="rect">
            <a:avLst/>
          </a:prstGeom>
          <a:noFill/>
        </p:spPr>
        <p:txBody>
          <a:bodyPr wrap="square" lIns="91440" tIns="45720" rIns="91440" bIns="45720">
            <a:spAutoFit/>
          </a:bodyPr>
          <a:lstStyle/>
          <a:p>
            <a:pPr algn="ct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The</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lipid</a:t>
            </a:r>
            <a:r>
              <a:rPr lang="tr-TR" sz="1600"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A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core</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is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made</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up</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of a beta-</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glucosamine</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-(1-6)-glucosamine-1-phosphate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base</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with</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fatty</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acid</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esters</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attached</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to</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both</a:t>
            </a:r>
            <a:r>
              <a:rPr lang="tr-TR" sz="1600"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tr-TR" sz="1600"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carbohydrates</a:t>
            </a:r>
            <a:endParaRPr lang="tr-TR" sz="5400" cap="none" spc="0"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p:txBody>
      </p:sp>
      <p:sp>
        <p:nvSpPr>
          <p:cNvPr id="9" name="TextBox 8"/>
          <p:cNvSpPr txBox="1"/>
          <p:nvPr/>
        </p:nvSpPr>
        <p:spPr>
          <a:xfrm>
            <a:off x="4566285" y="2620668"/>
            <a:ext cx="4210749" cy="923330"/>
          </a:xfrm>
          <a:prstGeom prst="rect">
            <a:avLst/>
          </a:prstGeom>
          <a:noFill/>
        </p:spPr>
        <p:txBody>
          <a:bodyPr wrap="square" rtlCol="0">
            <a:spAutoFit/>
          </a:bodyPr>
          <a:lstStyle/>
          <a:p>
            <a:r>
              <a:rPr lang="en-US" dirty="0"/>
              <a:t>The inner polysaccharide core typically contains between 1 and 4 molecules of the KDO </a:t>
            </a:r>
          </a:p>
        </p:txBody>
      </p:sp>
      <p:sp>
        <p:nvSpPr>
          <p:cNvPr id="10" name="TextBox 9"/>
          <p:cNvSpPr txBox="1"/>
          <p:nvPr/>
        </p:nvSpPr>
        <p:spPr>
          <a:xfrm>
            <a:off x="4566285" y="3518350"/>
            <a:ext cx="4577715" cy="1477328"/>
          </a:xfrm>
          <a:prstGeom prst="rect">
            <a:avLst/>
          </a:prstGeom>
          <a:noFill/>
        </p:spPr>
        <p:txBody>
          <a:bodyPr wrap="square" rtlCol="0">
            <a:spAutoFit/>
          </a:bodyPr>
          <a:lstStyle/>
          <a:p>
            <a:r>
              <a:rPr lang="en-US" dirty="0" smtClean="0"/>
              <a:t>The </a:t>
            </a:r>
            <a:r>
              <a:rPr lang="en-US" dirty="0"/>
              <a:t>outer core of the lipopolysaccharide contains more common hexoses, including glucose, </a:t>
            </a:r>
            <a:r>
              <a:rPr lang="en-US" dirty="0" err="1"/>
              <a:t>galactose</a:t>
            </a:r>
            <a:r>
              <a:rPr lang="en-US" dirty="0"/>
              <a:t>, and N-</a:t>
            </a:r>
            <a:r>
              <a:rPr lang="en-US" dirty="0" err="1"/>
              <a:t>acetylglucosamine</a:t>
            </a:r>
            <a:r>
              <a:rPr lang="en-US" dirty="0"/>
              <a:t> and is structurally more diverse than the inner core</a:t>
            </a:r>
            <a:r>
              <a:rPr lang="en-US" dirty="0" smtClean="0"/>
              <a:t>.</a:t>
            </a:r>
            <a:endParaRPr lang="en-US" dirty="0"/>
          </a:p>
        </p:txBody>
      </p:sp>
      <p:sp>
        <p:nvSpPr>
          <p:cNvPr id="11" name="TextBox 10"/>
          <p:cNvSpPr txBox="1"/>
          <p:nvPr/>
        </p:nvSpPr>
        <p:spPr>
          <a:xfrm>
            <a:off x="4566285" y="4985315"/>
            <a:ext cx="4577715" cy="646331"/>
          </a:xfrm>
          <a:prstGeom prst="rect">
            <a:avLst/>
          </a:prstGeom>
          <a:noFill/>
        </p:spPr>
        <p:txBody>
          <a:bodyPr wrap="square" rtlCol="0">
            <a:spAutoFit/>
          </a:bodyPr>
          <a:lstStyle/>
          <a:p>
            <a:r>
              <a:rPr lang="en-US" dirty="0"/>
              <a:t>The O-antigen is a repeating oligosaccharide unit typically comprised of two to six sugars </a:t>
            </a:r>
          </a:p>
        </p:txBody>
      </p:sp>
      <p:sp>
        <p:nvSpPr>
          <p:cNvPr id="12" name="TextBox 11"/>
          <p:cNvSpPr txBox="1"/>
          <p:nvPr/>
        </p:nvSpPr>
        <p:spPr>
          <a:xfrm>
            <a:off x="4566285" y="5623229"/>
            <a:ext cx="4577715" cy="923330"/>
          </a:xfrm>
          <a:prstGeom prst="rect">
            <a:avLst/>
          </a:prstGeom>
          <a:noFill/>
        </p:spPr>
        <p:txBody>
          <a:bodyPr wrap="square" rtlCol="0">
            <a:spAutoFit/>
          </a:bodyPr>
          <a:lstStyle/>
          <a:p>
            <a:r>
              <a:rPr lang="en-US" dirty="0"/>
              <a:t>The core section and the lipid A section of a lipopolysaccharide may have some variability in </a:t>
            </a:r>
            <a:r>
              <a:rPr lang="en-US" dirty="0" smtClean="0"/>
              <a:t>structure..</a:t>
            </a:r>
            <a:endParaRPr lang="en-US" dirty="0"/>
          </a:p>
        </p:txBody>
      </p:sp>
    </p:spTree>
    <p:extLst>
      <p:ext uri="{BB962C8B-B14F-4D97-AF65-F5344CB8AC3E}">
        <p14:creationId xmlns:p14="http://schemas.microsoft.com/office/powerpoint/2010/main" val="6426898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buNone/>
            </a:pPr>
            <a:r>
              <a:rPr lang="en-US" dirty="0"/>
              <a:t>Lipopolysaccharides are heat stable endotoxins and have long been recognized as a key factor in septic shock (septicemia) in </a:t>
            </a:r>
            <a:r>
              <a:rPr lang="en-US" dirty="0" smtClean="0"/>
              <a:t>humans </a:t>
            </a:r>
            <a:r>
              <a:rPr lang="en-US" dirty="0"/>
              <a:t>and, more generally, in inducing a strong immune response in normal mammalian cells</a:t>
            </a:r>
            <a:r>
              <a:rPr lang="en-US" dirty="0" smtClean="0"/>
              <a:t>.</a:t>
            </a:r>
          </a:p>
          <a:p>
            <a:pPr marL="0" indent="0">
              <a:buNone/>
            </a:pPr>
            <a:r>
              <a:rPr lang="en-US" dirty="0" smtClean="0"/>
              <a:t> </a:t>
            </a:r>
            <a:r>
              <a:rPr lang="en-US" dirty="0"/>
              <a:t>The lipid A moiety has been identified as critical to the endotoxin activity of lipopolysaccharide. </a:t>
            </a:r>
          </a:p>
        </p:txBody>
      </p:sp>
    </p:spTree>
    <p:extLst>
      <p:ext uri="{BB962C8B-B14F-4D97-AF65-F5344CB8AC3E}">
        <p14:creationId xmlns:p14="http://schemas.microsoft.com/office/powerpoint/2010/main" val="21490632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rcRect l="1140" r="1140"/>
          <a:stretch>
            <a:fillRect/>
          </a:stretch>
        </p:blipFill>
        <p:spPr/>
      </p:pic>
    </p:spTree>
    <p:extLst>
      <p:ext uri="{BB962C8B-B14F-4D97-AF65-F5344CB8AC3E}">
        <p14:creationId xmlns:p14="http://schemas.microsoft.com/office/powerpoint/2010/main" val="211551058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92500" lnSpcReduction="10000"/>
          </a:bodyPr>
          <a:lstStyle/>
          <a:p>
            <a:pPr marL="0" indent="0">
              <a:buNone/>
            </a:pPr>
            <a:r>
              <a:rPr lang="en-US" dirty="0"/>
              <a:t>Lipopolysaccharide preparations have been used in research for the elucidation of LPS structure</a:t>
            </a:r>
            <a:r>
              <a:rPr lang="en-US" dirty="0" smtClean="0"/>
              <a:t>, </a:t>
            </a:r>
            <a:r>
              <a:rPr lang="en-US" dirty="0" err="1"/>
              <a:t>metabolism</a:t>
            </a:r>
            <a:r>
              <a:rPr lang="en-US" dirty="0" err="1" smtClean="0"/>
              <a:t>,immunology</a:t>
            </a:r>
            <a:r>
              <a:rPr lang="en-US" dirty="0" smtClean="0"/>
              <a:t>, </a:t>
            </a:r>
            <a:r>
              <a:rPr lang="en-US" dirty="0"/>
              <a:t>physiology</a:t>
            </a:r>
            <a:r>
              <a:rPr lang="en-US" dirty="0" smtClean="0"/>
              <a:t>, </a:t>
            </a:r>
            <a:r>
              <a:rPr lang="en-US" dirty="0"/>
              <a:t>toxicity</a:t>
            </a:r>
            <a:r>
              <a:rPr lang="en-US" dirty="0" smtClean="0"/>
              <a:t>, </a:t>
            </a:r>
            <a:r>
              <a:rPr lang="en-US" dirty="0"/>
              <a:t>and biosynthesis</a:t>
            </a:r>
            <a:r>
              <a:rPr lang="en-US" dirty="0" smtClean="0"/>
              <a:t>.</a:t>
            </a:r>
            <a:endParaRPr lang="en-US" dirty="0"/>
          </a:p>
          <a:p>
            <a:pPr marL="0" indent="0">
              <a:buNone/>
            </a:pPr>
            <a:r>
              <a:rPr lang="en-US" dirty="0" smtClean="0"/>
              <a:t>They </a:t>
            </a:r>
            <a:r>
              <a:rPr lang="en-US" dirty="0"/>
              <a:t>have also been used to induce synthesis and secretion of growth promoting factors such as </a:t>
            </a:r>
            <a:r>
              <a:rPr lang="en-US" dirty="0" smtClean="0"/>
              <a:t>interleukins. Because </a:t>
            </a:r>
            <a:r>
              <a:rPr lang="en-US" dirty="0"/>
              <a:t>of its connection to septicemia, lipopolysaccharide has been studied to identify possible targets for antibodies and inhibitors to LPS biosynthesis. </a:t>
            </a:r>
          </a:p>
        </p:txBody>
      </p:sp>
    </p:spTree>
    <p:extLst>
      <p:ext uri="{BB962C8B-B14F-4D97-AF65-F5344CB8AC3E}">
        <p14:creationId xmlns:p14="http://schemas.microsoft.com/office/powerpoint/2010/main" val="39214965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18258" r="-18258"/>
          <a:stretch>
            <a:fillRect/>
          </a:stretch>
        </p:blipFill>
        <p:spPr/>
      </p:pic>
    </p:spTree>
    <p:extLst>
      <p:ext uri="{BB962C8B-B14F-4D97-AF65-F5344CB8AC3E}">
        <p14:creationId xmlns:p14="http://schemas.microsoft.com/office/powerpoint/2010/main" val="357130769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marL="0" indent="0">
              <a:buNone/>
            </a:pPr>
            <a:r>
              <a:rPr lang="en-US" dirty="0"/>
              <a:t>Despite antibiotic therapy and intensive care management, the morbidity and mortality rates of Gram-negative septic shock remain </a:t>
            </a:r>
            <a:r>
              <a:rPr lang="en-US" dirty="0" smtClean="0"/>
              <a:t>high. </a:t>
            </a:r>
            <a:r>
              <a:rPr lang="en-US" dirty="0"/>
              <a:t>Endotoxin mediates its effects through interaction with receptors on the surface of a variety of host cells. These interactions result in the production and release of numerous biochemical mediators that exert toxic effects during </a:t>
            </a:r>
            <a:r>
              <a:rPr lang="en-US" dirty="0" err="1"/>
              <a:t>endotoxic</a:t>
            </a:r>
            <a:r>
              <a:rPr lang="en-US" dirty="0"/>
              <a:t> shock </a:t>
            </a:r>
          </a:p>
        </p:txBody>
      </p:sp>
    </p:spTree>
    <p:extLst>
      <p:ext uri="{BB962C8B-B14F-4D97-AF65-F5344CB8AC3E}">
        <p14:creationId xmlns:p14="http://schemas.microsoft.com/office/powerpoint/2010/main" val="398029466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marL="0" indent="0">
              <a:buNone/>
            </a:pPr>
            <a:r>
              <a:rPr lang="tr-TR" dirty="0" err="1"/>
              <a:t>Lipid</a:t>
            </a:r>
            <a:r>
              <a:rPr lang="tr-TR" dirty="0"/>
              <a:t> </a:t>
            </a:r>
            <a:r>
              <a:rPr lang="tr-TR" dirty="0" err="1"/>
              <a:t>peroxidation</a:t>
            </a:r>
            <a:r>
              <a:rPr lang="tr-TR" dirty="0"/>
              <a:t> is </a:t>
            </a:r>
            <a:r>
              <a:rPr lang="tr-TR" dirty="0" err="1"/>
              <a:t>the</a:t>
            </a:r>
            <a:r>
              <a:rPr lang="tr-TR" dirty="0"/>
              <a:t> </a:t>
            </a:r>
            <a:r>
              <a:rPr lang="tr-TR" dirty="0" err="1"/>
              <a:t>initial</a:t>
            </a:r>
            <a:r>
              <a:rPr lang="tr-TR" dirty="0"/>
              <a:t> step of </a:t>
            </a:r>
            <a:r>
              <a:rPr lang="tr-TR" dirty="0" err="1"/>
              <a:t>cellular</a:t>
            </a:r>
            <a:r>
              <a:rPr lang="tr-TR" dirty="0"/>
              <a:t> </a:t>
            </a:r>
            <a:r>
              <a:rPr lang="tr-TR" dirty="0" err="1"/>
              <a:t>membrane</a:t>
            </a:r>
            <a:r>
              <a:rPr lang="tr-TR" dirty="0"/>
              <a:t> </a:t>
            </a:r>
            <a:r>
              <a:rPr lang="tr-TR" dirty="0" err="1"/>
              <a:t>damage</a:t>
            </a:r>
            <a:r>
              <a:rPr lang="tr-TR" dirty="0"/>
              <a:t> </a:t>
            </a:r>
            <a:r>
              <a:rPr lang="tr-TR" dirty="0" err="1"/>
              <a:t>caused</a:t>
            </a:r>
            <a:r>
              <a:rPr lang="tr-TR" dirty="0"/>
              <a:t> </a:t>
            </a:r>
            <a:r>
              <a:rPr lang="tr-TR" dirty="0" err="1"/>
              <a:t>by</a:t>
            </a:r>
            <a:r>
              <a:rPr lang="tr-TR" dirty="0"/>
              <a:t> </a:t>
            </a:r>
            <a:r>
              <a:rPr lang="tr-TR" dirty="0" err="1"/>
              <a:t>pesticides</a:t>
            </a:r>
            <a:r>
              <a:rPr lang="tr-TR" dirty="0"/>
              <a:t>, </a:t>
            </a:r>
            <a:r>
              <a:rPr lang="tr-TR" dirty="0" err="1"/>
              <a:t>metals</a:t>
            </a:r>
            <a:r>
              <a:rPr lang="tr-TR" dirty="0"/>
              <a:t>, </a:t>
            </a:r>
            <a:r>
              <a:rPr lang="tr-TR" dirty="0" err="1"/>
              <a:t>other</a:t>
            </a:r>
            <a:r>
              <a:rPr lang="tr-TR" dirty="0"/>
              <a:t> </a:t>
            </a:r>
            <a:r>
              <a:rPr lang="tr-TR" dirty="0" err="1"/>
              <a:t>xenobiotics</a:t>
            </a:r>
            <a:r>
              <a:rPr lang="tr-TR" dirty="0"/>
              <a:t>, </a:t>
            </a:r>
            <a:r>
              <a:rPr lang="tr-TR" dirty="0" err="1"/>
              <a:t>and</a:t>
            </a:r>
            <a:r>
              <a:rPr lang="tr-TR" dirty="0"/>
              <a:t> </a:t>
            </a:r>
            <a:r>
              <a:rPr lang="tr-TR" dirty="0" err="1"/>
              <a:t>antibiotics</a:t>
            </a:r>
            <a:r>
              <a:rPr lang="tr-TR" dirty="0"/>
              <a:t> </a:t>
            </a:r>
            <a:r>
              <a:rPr lang="tr-TR" dirty="0" err="1"/>
              <a:t>and</a:t>
            </a:r>
            <a:r>
              <a:rPr lang="tr-TR" dirty="0"/>
              <a:t> </a:t>
            </a:r>
            <a:r>
              <a:rPr lang="tr-TR" dirty="0" err="1"/>
              <a:t>considered</a:t>
            </a:r>
            <a:r>
              <a:rPr lang="tr-TR" dirty="0"/>
              <a:t> </a:t>
            </a:r>
            <a:r>
              <a:rPr lang="tr-TR" dirty="0" err="1"/>
              <a:t>to</a:t>
            </a:r>
            <a:r>
              <a:rPr lang="tr-TR" dirty="0"/>
              <a:t> be a </a:t>
            </a:r>
            <a:r>
              <a:rPr lang="tr-TR" dirty="0" err="1"/>
              <a:t>valuable</a:t>
            </a:r>
            <a:r>
              <a:rPr lang="tr-TR" dirty="0"/>
              <a:t> </a:t>
            </a:r>
            <a:r>
              <a:rPr lang="tr-TR" dirty="0" err="1"/>
              <a:t>indicator</a:t>
            </a:r>
            <a:r>
              <a:rPr lang="tr-TR" dirty="0"/>
              <a:t> of </a:t>
            </a:r>
            <a:r>
              <a:rPr lang="tr-TR" dirty="0" err="1"/>
              <a:t>oxidative</a:t>
            </a:r>
            <a:r>
              <a:rPr lang="tr-TR" dirty="0"/>
              <a:t> </a:t>
            </a:r>
            <a:r>
              <a:rPr lang="tr-TR" dirty="0" err="1"/>
              <a:t>damage</a:t>
            </a:r>
            <a:r>
              <a:rPr lang="tr-TR" dirty="0"/>
              <a:t> of </a:t>
            </a:r>
            <a:r>
              <a:rPr lang="tr-TR" dirty="0" err="1"/>
              <a:t>cellular</a:t>
            </a:r>
            <a:r>
              <a:rPr lang="tr-TR" dirty="0"/>
              <a:t> </a:t>
            </a:r>
            <a:r>
              <a:rPr lang="tr-TR" dirty="0" err="1"/>
              <a:t>components</a:t>
            </a:r>
            <a:r>
              <a:rPr lang="tr-TR" dirty="0"/>
              <a:t>.. </a:t>
            </a:r>
            <a:r>
              <a:rPr lang="tr-TR" dirty="0" err="1"/>
              <a:t>This</a:t>
            </a:r>
            <a:r>
              <a:rPr lang="tr-TR" dirty="0"/>
              <a:t> </a:t>
            </a:r>
            <a:r>
              <a:rPr lang="tr-TR" dirty="0" err="1"/>
              <a:t>may</a:t>
            </a:r>
            <a:r>
              <a:rPr lang="tr-TR" dirty="0"/>
              <a:t> </a:t>
            </a:r>
            <a:r>
              <a:rPr lang="tr-TR" dirty="0" err="1"/>
              <a:t>lead</a:t>
            </a:r>
            <a:r>
              <a:rPr lang="tr-TR" dirty="0"/>
              <a:t> </a:t>
            </a:r>
            <a:r>
              <a:rPr lang="tr-TR" dirty="0" err="1"/>
              <a:t>to</a:t>
            </a:r>
            <a:r>
              <a:rPr lang="tr-TR" dirty="0"/>
              <a:t> </a:t>
            </a:r>
            <a:r>
              <a:rPr lang="tr-TR" dirty="0" err="1"/>
              <a:t>muscle</a:t>
            </a:r>
            <a:r>
              <a:rPr lang="tr-TR" dirty="0"/>
              <a:t> </a:t>
            </a:r>
            <a:r>
              <a:rPr lang="tr-TR" dirty="0" err="1"/>
              <a:t>degradation</a:t>
            </a:r>
            <a:r>
              <a:rPr lang="tr-TR" dirty="0"/>
              <a:t>, </a:t>
            </a:r>
            <a:r>
              <a:rPr lang="tr-TR" dirty="0" err="1"/>
              <a:t>impairment</a:t>
            </a:r>
            <a:r>
              <a:rPr lang="tr-TR" dirty="0"/>
              <a:t> of </a:t>
            </a:r>
            <a:r>
              <a:rPr lang="tr-TR" dirty="0" err="1"/>
              <a:t>the</a:t>
            </a:r>
            <a:r>
              <a:rPr lang="tr-TR" dirty="0"/>
              <a:t> </a:t>
            </a:r>
            <a:r>
              <a:rPr lang="tr-TR" dirty="0" err="1"/>
              <a:t>nervous</a:t>
            </a:r>
            <a:r>
              <a:rPr lang="tr-TR" dirty="0"/>
              <a:t> </a:t>
            </a:r>
            <a:r>
              <a:rPr lang="tr-TR" dirty="0" err="1"/>
              <a:t>system</a:t>
            </a:r>
            <a:r>
              <a:rPr lang="tr-TR" dirty="0"/>
              <a:t>, </a:t>
            </a:r>
            <a:r>
              <a:rPr lang="tr-TR" dirty="0" err="1"/>
              <a:t>haemolysis</a:t>
            </a:r>
            <a:r>
              <a:rPr lang="tr-TR" dirty="0"/>
              <a:t>, </a:t>
            </a:r>
            <a:r>
              <a:rPr lang="tr-TR" dirty="0" err="1"/>
              <a:t>the</a:t>
            </a:r>
            <a:r>
              <a:rPr lang="tr-TR" dirty="0"/>
              <a:t> general </a:t>
            </a:r>
            <a:r>
              <a:rPr lang="tr-TR" dirty="0" err="1"/>
              <a:t>deterioration</a:t>
            </a:r>
            <a:r>
              <a:rPr lang="tr-TR" dirty="0"/>
              <a:t> of </a:t>
            </a:r>
            <a:r>
              <a:rPr lang="tr-TR" dirty="0" err="1"/>
              <a:t>cellular</a:t>
            </a:r>
            <a:r>
              <a:rPr lang="tr-TR" dirty="0"/>
              <a:t> </a:t>
            </a:r>
            <a:r>
              <a:rPr lang="tr-TR" dirty="0" err="1"/>
              <a:t>metabolism</a:t>
            </a:r>
            <a:r>
              <a:rPr lang="tr-TR" dirty="0"/>
              <a:t>, </a:t>
            </a:r>
            <a:r>
              <a:rPr lang="tr-TR" dirty="0" err="1"/>
              <a:t>and</a:t>
            </a:r>
            <a:r>
              <a:rPr lang="tr-TR" dirty="0"/>
              <a:t> </a:t>
            </a:r>
            <a:r>
              <a:rPr lang="tr-TR" dirty="0" err="1"/>
              <a:t>eventually</a:t>
            </a:r>
            <a:r>
              <a:rPr lang="tr-TR" dirty="0"/>
              <a:t> </a:t>
            </a:r>
            <a:r>
              <a:rPr lang="tr-TR" dirty="0" err="1"/>
              <a:t>cell</a:t>
            </a:r>
            <a:r>
              <a:rPr lang="tr-TR" dirty="0"/>
              <a:t> </a:t>
            </a:r>
            <a:r>
              <a:rPr lang="tr-TR" dirty="0" err="1" smtClean="0"/>
              <a:t>death</a:t>
            </a:r>
            <a:r>
              <a:rPr lang="tr-TR" dirty="0"/>
              <a:t>.</a:t>
            </a:r>
          </a:p>
          <a:p>
            <a:pPr marL="0" indent="0">
              <a:buNone/>
            </a:pPr>
            <a:endParaRPr lang="en-US" dirty="0"/>
          </a:p>
        </p:txBody>
      </p:sp>
    </p:spTree>
    <p:extLst>
      <p:ext uri="{BB962C8B-B14F-4D97-AF65-F5344CB8AC3E}">
        <p14:creationId xmlns:p14="http://schemas.microsoft.com/office/powerpoint/2010/main" val="10009061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err="1" smtClean="0"/>
              <a:t>Propolis</a:t>
            </a:r>
            <a:endParaRPr lang="en-US" b="1" dirty="0"/>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marL="0" indent="0">
              <a:buNone/>
            </a:pPr>
            <a:r>
              <a:rPr lang="en-US" b="1" dirty="0" err="1"/>
              <a:t>Propolis</a:t>
            </a:r>
            <a:r>
              <a:rPr lang="en-US" b="1" dirty="0"/>
              <a:t> is a resinous material collected by honey bees from exudates and bud of the plants and mixed with wax and bee </a:t>
            </a:r>
            <a:r>
              <a:rPr lang="en-US" b="1" dirty="0" smtClean="0"/>
              <a:t>enzymes.</a:t>
            </a:r>
          </a:p>
          <a:p>
            <a:pPr marL="0" indent="0">
              <a:buNone/>
            </a:pPr>
            <a:endParaRPr lang="en-US" b="1" dirty="0"/>
          </a:p>
          <a:p>
            <a:pPr marL="0" indent="0">
              <a:buNone/>
            </a:pPr>
            <a:r>
              <a:rPr lang="en-US" b="1" dirty="0">
                <a:solidFill>
                  <a:srgbClr val="FFFFFF"/>
                </a:solidFill>
              </a:rPr>
              <a:t>It is a complex resinous mixture which contains approximately 50% resin and balsam, 30% wax, 10% essential and aromatic oils, 5% pollen, and 5% </a:t>
            </a:r>
            <a:r>
              <a:rPr lang="en-US" b="1" dirty="0" smtClean="0">
                <a:solidFill>
                  <a:srgbClr val="FFFFFF"/>
                </a:solidFill>
              </a:rPr>
              <a:t>impurities. </a:t>
            </a:r>
            <a:endParaRPr lang="en-US" b="1" dirty="0">
              <a:solidFill>
                <a:srgbClr val="FFFFFF"/>
              </a:solidFill>
            </a:endParaRPr>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2801759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1073323_415834185197571_1685642289_o.jpg"/>
          <p:cNvPicPr>
            <a:picLocks noGrp="1" noChangeAspect="1"/>
          </p:cNvPicPr>
          <p:nvPr>
            <p:ph idx="1"/>
          </p:nvPr>
        </p:nvPicPr>
        <p:blipFill>
          <a:blip r:embed="rId3">
            <a:extLst>
              <a:ext uri="{28A0092B-C50C-407E-A947-70E740481C1C}">
                <a14:useLocalDpi xmlns:a14="http://schemas.microsoft.com/office/drawing/2010/main" val="0"/>
              </a:ext>
            </a:extLst>
          </a:blip>
          <a:srcRect l="-19435" r="-19435"/>
          <a:stretch>
            <a:fillRect/>
          </a:stretch>
        </p:blipFill>
        <p:spPr>
          <a:xfrm>
            <a:off x="-912995" y="107576"/>
            <a:ext cx="8042276" cy="4343400"/>
          </a:xfrm>
          <a:prstGeom prst="ellipse">
            <a:avLst/>
          </a:prstGeom>
          <a:ln>
            <a:noFill/>
          </a:ln>
          <a:effectLst>
            <a:softEdge rad="112500"/>
          </a:effectLst>
        </p:spPr>
      </p:pic>
      <p:pic>
        <p:nvPicPr>
          <p:cNvPr id="5" name="Picture 4" descr="532548_121574001336621_210956240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9149" y="2886862"/>
            <a:ext cx="5294851" cy="3971138"/>
          </a:xfrm>
          <a:prstGeom prst="ellipse">
            <a:avLst/>
          </a:prstGeom>
          <a:ln>
            <a:noFill/>
          </a:ln>
          <a:effectLst>
            <a:softEdge rad="112500"/>
          </a:effectLst>
        </p:spPr>
      </p:pic>
      <p:sp>
        <p:nvSpPr>
          <p:cNvPr id="3" name="Right Arrow 2"/>
          <p:cNvSpPr/>
          <p:nvPr/>
        </p:nvSpPr>
        <p:spPr>
          <a:xfrm>
            <a:off x="1054870" y="2886862"/>
            <a:ext cx="667367" cy="793697"/>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428484949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92500"/>
          </a:bodyPr>
          <a:lstStyle/>
          <a:p>
            <a:pPr marL="0" indent="0">
              <a:buNone/>
            </a:pPr>
            <a:r>
              <a:rPr lang="en-US" b="1" dirty="0" err="1">
                <a:solidFill>
                  <a:srgbClr val="FFFFFF"/>
                </a:solidFill>
              </a:rPr>
              <a:t>Propolis</a:t>
            </a:r>
            <a:r>
              <a:rPr lang="en-US" b="1" dirty="0">
                <a:solidFill>
                  <a:srgbClr val="FFFFFF"/>
                </a:solidFill>
              </a:rPr>
              <a:t> is one of the most abundant sources of polyphenols, and mainly contains </a:t>
            </a:r>
            <a:r>
              <a:rPr lang="en-US" b="1" dirty="0" err="1">
                <a:solidFill>
                  <a:srgbClr val="FFFFFF"/>
                </a:solidFill>
              </a:rPr>
              <a:t>flavonoides</a:t>
            </a:r>
            <a:r>
              <a:rPr lang="en-US" b="1" dirty="0">
                <a:solidFill>
                  <a:srgbClr val="FFFFFF"/>
                </a:solidFill>
              </a:rPr>
              <a:t>, phenolic acids, and their esters </a:t>
            </a:r>
            <a:endParaRPr lang="en-US" b="1" dirty="0" smtClean="0">
              <a:solidFill>
                <a:srgbClr val="FFFFFF"/>
              </a:solidFill>
            </a:endParaRPr>
          </a:p>
          <a:p>
            <a:pPr marL="0" indent="0" algn="just">
              <a:buNone/>
            </a:pPr>
            <a:r>
              <a:rPr lang="en-US" b="1" dirty="0">
                <a:solidFill>
                  <a:srgbClr val="FFFFFF"/>
                </a:solidFill>
              </a:rPr>
              <a:t>The principal flavonoids in </a:t>
            </a:r>
            <a:r>
              <a:rPr lang="en-US" b="1" dirty="0" err="1">
                <a:solidFill>
                  <a:srgbClr val="FFFFFF"/>
                </a:solidFill>
              </a:rPr>
              <a:t>propolis</a:t>
            </a:r>
            <a:r>
              <a:rPr lang="en-US" b="1" dirty="0">
                <a:solidFill>
                  <a:srgbClr val="FFFFFF"/>
                </a:solidFill>
              </a:rPr>
              <a:t> </a:t>
            </a:r>
            <a:r>
              <a:rPr lang="it-IT" b="1" dirty="0">
                <a:solidFill>
                  <a:srgbClr val="FFFFFF"/>
                </a:solidFill>
              </a:rPr>
              <a:t>are</a:t>
            </a:r>
            <a:r>
              <a:rPr lang="it-IT" b="1" dirty="0" smtClean="0">
                <a:solidFill>
                  <a:srgbClr val="FFFFFF"/>
                </a:solidFill>
              </a:rPr>
              <a:t>: </a:t>
            </a:r>
            <a:r>
              <a:rPr lang="it-IT" b="1" dirty="0" err="1">
                <a:solidFill>
                  <a:srgbClr val="FFFFFF"/>
                </a:solidFill>
              </a:rPr>
              <a:t>flavones</a:t>
            </a:r>
            <a:r>
              <a:rPr lang="it-IT" b="1" dirty="0">
                <a:solidFill>
                  <a:srgbClr val="FFFFFF"/>
                </a:solidFill>
              </a:rPr>
              <a:t>, </a:t>
            </a:r>
            <a:r>
              <a:rPr lang="it-IT" b="1" dirty="0" err="1">
                <a:solidFill>
                  <a:srgbClr val="FFFFFF"/>
                </a:solidFill>
              </a:rPr>
              <a:t>flavonols</a:t>
            </a:r>
            <a:r>
              <a:rPr lang="it-IT" b="1" dirty="0">
                <a:solidFill>
                  <a:srgbClr val="FFFFFF"/>
                </a:solidFill>
              </a:rPr>
              <a:t>, and </a:t>
            </a:r>
            <a:r>
              <a:rPr lang="it-IT" b="1" dirty="0" err="1">
                <a:solidFill>
                  <a:srgbClr val="FFFFFF"/>
                </a:solidFill>
              </a:rPr>
              <a:t>flavanones</a:t>
            </a:r>
            <a:r>
              <a:rPr lang="it-IT" b="1" dirty="0">
                <a:solidFill>
                  <a:srgbClr val="FFFFFF"/>
                </a:solidFill>
              </a:rPr>
              <a:t> </a:t>
            </a:r>
            <a:endParaRPr lang="en-US" b="1" dirty="0">
              <a:solidFill>
                <a:srgbClr val="FFFFFF"/>
              </a:solidFill>
            </a:endParaRPr>
          </a:p>
          <a:p>
            <a:pPr marL="0" indent="0" algn="just">
              <a:buNone/>
            </a:pPr>
            <a:r>
              <a:rPr lang="en-US" b="1" dirty="0">
                <a:solidFill>
                  <a:srgbClr val="FFFFFF"/>
                </a:solidFill>
              </a:rPr>
              <a:t>Flavone is a class of flavonoids (</a:t>
            </a:r>
            <a:r>
              <a:rPr lang="en-US" b="1" dirty="0" err="1">
                <a:solidFill>
                  <a:srgbClr val="FFFFFF"/>
                </a:solidFill>
              </a:rPr>
              <a:t>chrysin</a:t>
            </a:r>
            <a:r>
              <a:rPr lang="en-US" b="1" dirty="0">
                <a:solidFill>
                  <a:srgbClr val="FFFFFF"/>
                </a:solidFill>
              </a:rPr>
              <a:t>, </a:t>
            </a:r>
            <a:r>
              <a:rPr lang="en-US" b="1" dirty="0" err="1">
                <a:solidFill>
                  <a:srgbClr val="FFFFFF"/>
                </a:solidFill>
              </a:rPr>
              <a:t>apigenin</a:t>
            </a:r>
            <a:r>
              <a:rPr lang="en-US" b="1" dirty="0">
                <a:solidFill>
                  <a:srgbClr val="FFFFFF"/>
                </a:solidFill>
              </a:rPr>
              <a:t>, </a:t>
            </a:r>
            <a:r>
              <a:rPr lang="en-US" b="1" dirty="0" err="1">
                <a:solidFill>
                  <a:srgbClr val="FFFFFF"/>
                </a:solidFill>
              </a:rPr>
              <a:t>luteolin</a:t>
            </a:r>
            <a:r>
              <a:rPr lang="en-US" b="1" dirty="0">
                <a:solidFill>
                  <a:srgbClr val="FFFFFF"/>
                </a:solidFill>
              </a:rPr>
              <a:t>, and </a:t>
            </a:r>
            <a:r>
              <a:rPr lang="en-US" b="1" dirty="0" err="1">
                <a:solidFill>
                  <a:srgbClr val="FFFFFF"/>
                </a:solidFill>
              </a:rPr>
              <a:t>rutin</a:t>
            </a:r>
            <a:r>
              <a:rPr lang="en-US" b="1" dirty="0">
                <a:solidFill>
                  <a:srgbClr val="FFFFFF"/>
                </a:solidFill>
              </a:rPr>
              <a:t> ) </a:t>
            </a:r>
          </a:p>
          <a:p>
            <a:pPr marL="0" indent="0" algn="just">
              <a:buNone/>
            </a:pPr>
            <a:r>
              <a:rPr lang="en-US" b="1" dirty="0" err="1">
                <a:solidFill>
                  <a:srgbClr val="FFFFFF"/>
                </a:solidFill>
              </a:rPr>
              <a:t>Flavonol</a:t>
            </a:r>
            <a:r>
              <a:rPr lang="en-US" b="1" dirty="0">
                <a:solidFill>
                  <a:srgbClr val="FFFFFF"/>
                </a:solidFill>
              </a:rPr>
              <a:t> is  a class of flavonoids such as </a:t>
            </a:r>
            <a:r>
              <a:rPr lang="en-US" b="1" dirty="0" err="1">
                <a:solidFill>
                  <a:srgbClr val="FFFFFF"/>
                </a:solidFill>
              </a:rPr>
              <a:t>galangin</a:t>
            </a:r>
            <a:r>
              <a:rPr lang="en-US" b="1" dirty="0">
                <a:solidFill>
                  <a:srgbClr val="FFFFFF"/>
                </a:solidFill>
              </a:rPr>
              <a:t>, </a:t>
            </a:r>
            <a:r>
              <a:rPr lang="en-US" b="1" dirty="0" err="1">
                <a:solidFill>
                  <a:srgbClr val="FFFFFF"/>
                </a:solidFill>
              </a:rPr>
              <a:t>quercetin</a:t>
            </a:r>
            <a:r>
              <a:rPr lang="en-US" b="1" dirty="0">
                <a:solidFill>
                  <a:srgbClr val="FFFFFF"/>
                </a:solidFill>
              </a:rPr>
              <a:t>, </a:t>
            </a:r>
            <a:r>
              <a:rPr lang="en-US" b="1" dirty="0" err="1">
                <a:solidFill>
                  <a:srgbClr val="FFFFFF"/>
                </a:solidFill>
              </a:rPr>
              <a:t>kaempferol</a:t>
            </a:r>
            <a:r>
              <a:rPr lang="en-US" b="1" dirty="0">
                <a:solidFill>
                  <a:srgbClr val="FFFFFF"/>
                </a:solidFill>
              </a:rPr>
              <a:t> and </a:t>
            </a:r>
            <a:r>
              <a:rPr lang="en-US" b="1" dirty="0" err="1">
                <a:solidFill>
                  <a:srgbClr val="FFFFFF"/>
                </a:solidFill>
              </a:rPr>
              <a:t>rhamnazin</a:t>
            </a:r>
            <a:r>
              <a:rPr lang="en-US" b="1" dirty="0">
                <a:solidFill>
                  <a:srgbClr val="FFFFFF"/>
                </a:solidFill>
              </a:rPr>
              <a:t>. </a:t>
            </a:r>
          </a:p>
          <a:p>
            <a:pPr marL="0" indent="0">
              <a:buNone/>
            </a:pPr>
            <a:endParaRPr lang="en-US" b="1" dirty="0">
              <a:solidFill>
                <a:srgbClr val="FFFFFF"/>
              </a:solidFill>
            </a:endParaRPr>
          </a:p>
          <a:p>
            <a:pPr marL="0" indent="0">
              <a:buNone/>
            </a:pPr>
            <a:endParaRPr lang="en-US" dirty="0"/>
          </a:p>
        </p:txBody>
      </p:sp>
    </p:spTree>
    <p:extLst>
      <p:ext uri="{BB962C8B-B14F-4D97-AF65-F5344CB8AC3E}">
        <p14:creationId xmlns:p14="http://schemas.microsoft.com/office/powerpoint/2010/main" val="38955042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9193" y="107576"/>
            <a:ext cx="5362357" cy="1336956"/>
          </a:xfrm>
        </p:spPr>
        <p:style>
          <a:lnRef idx="2">
            <a:schemeClr val="accent2"/>
          </a:lnRef>
          <a:fillRef idx="1">
            <a:schemeClr val="lt1"/>
          </a:fillRef>
          <a:effectRef idx="0">
            <a:schemeClr val="accent2"/>
          </a:effectRef>
          <a:fontRef idx="minor">
            <a:schemeClr val="dk1"/>
          </a:fontRef>
        </p:style>
        <p:txBody>
          <a:bodyPr/>
          <a:lstStyle/>
          <a:p>
            <a:r>
              <a:rPr lang="en-US" sz="3200" b="1" dirty="0" err="1" smtClean="0">
                <a:solidFill>
                  <a:srgbClr val="FF6600"/>
                </a:solidFill>
              </a:rPr>
              <a:t>Propolis</a:t>
            </a:r>
            <a:r>
              <a:rPr lang="en-US" sz="3200" b="1" dirty="0" smtClean="0">
                <a:solidFill>
                  <a:srgbClr val="FF6600"/>
                </a:solidFill>
              </a:rPr>
              <a:t> sources in the world</a:t>
            </a:r>
            <a:endParaRPr lang="en-US" sz="3200" b="1" dirty="0">
              <a:solidFill>
                <a:srgbClr val="FF6600"/>
              </a:solidFill>
            </a:endParaRPr>
          </a:p>
        </p:txBody>
      </p:sp>
      <p:sp>
        <p:nvSpPr>
          <p:cNvPr id="3" name="Content Placeholder 2"/>
          <p:cNvSpPr>
            <a:spLocks noGrp="1"/>
          </p:cNvSpPr>
          <p:nvPr>
            <p:ph idx="1"/>
          </p:nvPr>
        </p:nvSpPr>
        <p:spPr/>
        <p:txBody>
          <a:bodyPr/>
          <a:lstStyle/>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4268247587"/>
              </p:ext>
            </p:extLst>
          </p:nvPr>
        </p:nvGraphicFramePr>
        <p:xfrm>
          <a:off x="152400" y="1735308"/>
          <a:ext cx="8991600" cy="5122692"/>
        </p:xfrm>
        <a:graphic>
          <a:graphicData uri="http://schemas.openxmlformats.org/presentationml/2006/ole">
            <mc:AlternateContent xmlns:mc="http://schemas.openxmlformats.org/markup-compatibility/2006">
              <mc:Choice xmlns:v="urn:schemas-microsoft-com:vml" Requires="v">
                <p:oleObj spid="_x0000_s2055" name="Document" r:id="rId4" imgW="8991600" imgH="3454400" progId="Word.Document.12">
                  <p:link updateAutomatic="1"/>
                </p:oleObj>
              </mc:Choice>
              <mc:Fallback>
                <p:oleObj name="Document" r:id="rId4" imgW="8991600" imgH="3454400" progId="Word.Document.12">
                  <p:link updateAutomatic="1"/>
                  <p:pic>
                    <p:nvPicPr>
                      <p:cNvPr id="0" name=""/>
                      <p:cNvPicPr/>
                      <p:nvPr/>
                    </p:nvPicPr>
                    <p:blipFill>
                      <a:blip r:embed="rId5"/>
                      <a:stretch>
                        <a:fillRect/>
                      </a:stretch>
                    </p:blipFill>
                    <p:spPr>
                      <a:xfrm>
                        <a:off x="152400" y="1735308"/>
                        <a:ext cx="8991600" cy="5122692"/>
                      </a:xfrm>
                      <a:prstGeom prst="rect">
                        <a:avLst/>
                      </a:prstGeom>
                    </p:spPr>
                  </p:pic>
                </p:oleObj>
              </mc:Fallback>
            </mc:AlternateContent>
          </a:graphicData>
        </a:graphic>
      </p:graphicFrame>
      <p:pic>
        <p:nvPicPr>
          <p:cNvPr id="7" name="Picture 6"/>
          <p:cNvPicPr>
            <a:picLocks noChangeAspect="1"/>
          </p:cNvPicPr>
          <p:nvPr/>
        </p:nvPicPr>
        <p:blipFill>
          <a:blip r:embed="rId6"/>
          <a:stretch>
            <a:fillRect/>
          </a:stretch>
        </p:blipFill>
        <p:spPr>
          <a:xfrm>
            <a:off x="-1" y="0"/>
            <a:ext cx="3229193" cy="1735308"/>
          </a:xfrm>
          <a:prstGeom prst="ellipse">
            <a:avLst/>
          </a:prstGeom>
          <a:ln>
            <a:noFill/>
          </a:ln>
          <a:effectLst>
            <a:softEdge rad="112500"/>
          </a:effectLst>
        </p:spPr>
      </p:pic>
    </p:spTree>
    <p:extLst>
      <p:ext uri="{BB962C8B-B14F-4D97-AF65-F5344CB8AC3E}">
        <p14:creationId xmlns:p14="http://schemas.microsoft.com/office/powerpoint/2010/main" val="292880371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kran Resmi 2014-04-09 19.30.39.png"/>
          <p:cNvPicPr>
            <a:picLocks noChangeAspect="1"/>
          </p:cNvPicPr>
          <p:nvPr/>
        </p:nvPicPr>
        <p:blipFill>
          <a:blip r:embed="rId2">
            <a:extLst>
              <a:ext uri="{28A0092B-C50C-407E-A947-70E740481C1C}">
                <a14:useLocalDpi xmlns:a14="http://schemas.microsoft.com/office/drawing/2010/main" val="0"/>
              </a:ext>
            </a:extLst>
          </a:blip>
          <a:srcRect t="-16309" b="-16309"/>
          <a:stretch>
            <a:fillRect/>
          </a:stretch>
        </p:blipFill>
        <p:spPr>
          <a:xfrm>
            <a:off x="0" y="-14122"/>
            <a:ext cx="9143999" cy="4275821"/>
          </a:xfrm>
          <a:prstGeom prst="rect">
            <a:avLst/>
          </a:prstGeom>
        </p:spPr>
        <p:style>
          <a:lnRef idx="2">
            <a:schemeClr val="accent3">
              <a:shade val="50000"/>
            </a:schemeClr>
          </a:lnRef>
          <a:fillRef idx="1">
            <a:schemeClr val="accent3"/>
          </a:fillRef>
          <a:effectRef idx="0">
            <a:schemeClr val="accent3"/>
          </a:effectRef>
          <a:fontRef idx="minor">
            <a:schemeClr val="lt1"/>
          </a:fontRef>
        </p:style>
      </p:pic>
      <p:pic>
        <p:nvPicPr>
          <p:cNvPr id="5" name="Content Placeholder 3" descr="Ekran Resmi 2014-04-09 21.29.54.png"/>
          <p:cNvPicPr>
            <a:picLocks noGrp="1" noChangeAspect="1"/>
          </p:cNvPicPr>
          <p:nvPr>
            <p:ph idx="1"/>
          </p:nvPr>
        </p:nvPicPr>
        <p:blipFill>
          <a:blip r:embed="rId3">
            <a:extLst>
              <a:ext uri="{28A0092B-C50C-407E-A947-70E740481C1C}">
                <a14:useLocalDpi xmlns:a14="http://schemas.microsoft.com/office/drawing/2010/main" val="0"/>
              </a:ext>
            </a:extLst>
          </a:blip>
          <a:srcRect l="1768" r="1768"/>
          <a:stretch>
            <a:fillRect/>
          </a:stretch>
        </p:blipFill>
        <p:spPr>
          <a:xfrm>
            <a:off x="-1" y="4067986"/>
            <a:ext cx="9143999" cy="2790014"/>
          </a:xfrm>
        </p:spPr>
        <p:style>
          <a:lnRef idx="2">
            <a:schemeClr val="accent3">
              <a:shade val="50000"/>
            </a:schemeClr>
          </a:lnRef>
          <a:fillRef idx="1">
            <a:schemeClr val="accent3"/>
          </a:fillRef>
          <a:effectRef idx="0">
            <a:schemeClr val="accent3"/>
          </a:effectRef>
          <a:fontRef idx="minor">
            <a:schemeClr val="lt1"/>
          </a:fontRef>
        </p:style>
      </p:pic>
    </p:spTree>
    <p:extLst>
      <p:ext uri="{BB962C8B-B14F-4D97-AF65-F5344CB8AC3E}">
        <p14:creationId xmlns:p14="http://schemas.microsoft.com/office/powerpoint/2010/main" val="323639175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kran Resmi 2014-04-09 19.02.03.png"/>
          <p:cNvPicPr>
            <a:picLocks noChangeAspect="1"/>
          </p:cNvPicPr>
          <p:nvPr/>
        </p:nvPicPr>
        <p:blipFill>
          <a:blip r:embed="rId2">
            <a:extLst>
              <a:ext uri="{28A0092B-C50C-407E-A947-70E740481C1C}">
                <a14:useLocalDpi xmlns:a14="http://schemas.microsoft.com/office/drawing/2010/main" val="0"/>
              </a:ext>
            </a:extLst>
          </a:blip>
          <a:srcRect t="-82983" b="-82983"/>
          <a:stretch>
            <a:fillRect/>
          </a:stretch>
        </p:blipFill>
        <p:spPr>
          <a:xfrm>
            <a:off x="0" y="0"/>
            <a:ext cx="9143999" cy="4326271"/>
          </a:xfrm>
          <a:prstGeom prst="rect">
            <a:avLst/>
          </a:prstGeom>
          <a:solidFill>
            <a:srgbClr val="CCFFCC"/>
          </a:solidFill>
        </p:spPr>
        <p:style>
          <a:lnRef idx="1">
            <a:schemeClr val="accent2"/>
          </a:lnRef>
          <a:fillRef idx="2">
            <a:schemeClr val="accent2"/>
          </a:fillRef>
          <a:effectRef idx="1">
            <a:schemeClr val="accent2"/>
          </a:effectRef>
          <a:fontRef idx="minor">
            <a:schemeClr val="dk1"/>
          </a:fontRef>
        </p:style>
      </p:pic>
      <p:pic>
        <p:nvPicPr>
          <p:cNvPr id="5" name="Content Placeholder 3" descr="Ekran Resmi 2014-04-09 21.35.07.png"/>
          <p:cNvPicPr>
            <a:picLocks noGrp="1" noChangeAspect="1"/>
          </p:cNvPicPr>
          <p:nvPr>
            <p:ph idx="1"/>
          </p:nvPr>
        </p:nvPicPr>
        <p:blipFill>
          <a:blip r:embed="rId3">
            <a:extLst>
              <a:ext uri="{28A0092B-C50C-407E-A947-70E740481C1C}">
                <a14:useLocalDpi xmlns:a14="http://schemas.microsoft.com/office/drawing/2010/main" val="0"/>
              </a:ext>
            </a:extLst>
          </a:blip>
          <a:srcRect t="-44942" b="-44942"/>
          <a:stretch>
            <a:fillRect/>
          </a:stretch>
        </p:blipFill>
        <p:spPr>
          <a:xfrm>
            <a:off x="-1" y="3594463"/>
            <a:ext cx="9143999" cy="3425323"/>
          </a:xfrm>
          <a:solidFill>
            <a:srgbClr val="CCFFCC"/>
          </a:solidFill>
        </p:spPr>
        <p:style>
          <a:lnRef idx="1">
            <a:schemeClr val="dk1"/>
          </a:lnRef>
          <a:fillRef idx="2">
            <a:schemeClr val="dk1"/>
          </a:fillRef>
          <a:effectRef idx="1">
            <a:schemeClr val="dk1"/>
          </a:effectRef>
          <a:fontRef idx="minor">
            <a:schemeClr val="dk1"/>
          </a:fontRef>
        </p:style>
      </p:pic>
    </p:spTree>
    <p:extLst>
      <p:ext uri="{BB962C8B-B14F-4D97-AF65-F5344CB8AC3E}">
        <p14:creationId xmlns:p14="http://schemas.microsoft.com/office/powerpoint/2010/main" val="262939504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descr="Ekran Resmi 2014-04-09 21.30.37.png"/>
          <p:cNvPicPr>
            <a:picLocks noChangeAspect="1"/>
          </p:cNvPicPr>
          <p:nvPr/>
        </p:nvPicPr>
        <p:blipFill>
          <a:blip r:embed="rId2">
            <a:extLst>
              <a:ext uri="{28A0092B-C50C-407E-A947-70E740481C1C}">
                <a14:useLocalDpi xmlns:a14="http://schemas.microsoft.com/office/drawing/2010/main" val="0"/>
              </a:ext>
            </a:extLst>
          </a:blip>
          <a:srcRect t="-8624" b="-8624"/>
          <a:stretch>
            <a:fillRect/>
          </a:stretch>
        </p:blipFill>
        <p:spPr>
          <a:xfrm>
            <a:off x="-1" y="107576"/>
            <a:ext cx="9143999" cy="4525963"/>
          </a:xfrm>
          <a:prstGeom prst="rect">
            <a:avLst/>
          </a:prstGeom>
        </p:spPr>
        <p:style>
          <a:lnRef idx="2">
            <a:schemeClr val="accent6">
              <a:shade val="50000"/>
            </a:schemeClr>
          </a:lnRef>
          <a:fillRef idx="1">
            <a:schemeClr val="accent6"/>
          </a:fillRef>
          <a:effectRef idx="0">
            <a:schemeClr val="accent6"/>
          </a:effectRef>
          <a:fontRef idx="minor">
            <a:schemeClr val="lt1"/>
          </a:fontRef>
        </p:style>
      </p:pic>
      <p:pic>
        <p:nvPicPr>
          <p:cNvPr id="5" name="Content Placeholder 3" descr="Ekran Resmi 2014-04-09 21.32.37.png"/>
          <p:cNvPicPr>
            <a:picLocks noChangeAspect="1"/>
          </p:cNvPicPr>
          <p:nvPr/>
        </p:nvPicPr>
        <p:blipFill>
          <a:blip r:embed="rId3">
            <a:extLst>
              <a:ext uri="{28A0092B-C50C-407E-A947-70E740481C1C}">
                <a14:useLocalDpi xmlns:a14="http://schemas.microsoft.com/office/drawing/2010/main" val="0"/>
              </a:ext>
            </a:extLst>
          </a:blip>
          <a:srcRect t="-12279" b="-12279"/>
          <a:stretch>
            <a:fillRect/>
          </a:stretch>
        </p:blipFill>
        <p:spPr>
          <a:xfrm>
            <a:off x="0" y="3809701"/>
            <a:ext cx="9143999" cy="3481023"/>
          </a:xfrm>
          <a:prstGeom prst="rect">
            <a:avLst/>
          </a:prstGeom>
        </p:spPr>
        <p:style>
          <a:lnRef idx="2">
            <a:schemeClr val="accent6">
              <a:shade val="50000"/>
            </a:schemeClr>
          </a:lnRef>
          <a:fillRef idx="1">
            <a:schemeClr val="accent6"/>
          </a:fillRef>
          <a:effectRef idx="0">
            <a:schemeClr val="accent6"/>
          </a:effectRef>
          <a:fontRef idx="minor">
            <a:schemeClr val="lt1"/>
          </a:fontRef>
        </p:style>
      </p:pic>
    </p:spTree>
    <p:extLst>
      <p:ext uri="{BB962C8B-B14F-4D97-AF65-F5344CB8AC3E}">
        <p14:creationId xmlns:p14="http://schemas.microsoft.com/office/powerpoint/2010/main" val="287823171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67051_499390126763301_1794122355_n.jpg"/>
          <p:cNvPicPr>
            <a:picLocks noGrp="1" noChangeAspect="1"/>
          </p:cNvPicPr>
          <p:nvPr>
            <p:ph idx="1"/>
          </p:nvPr>
        </p:nvPicPr>
        <p:blipFill>
          <a:blip r:embed="rId3">
            <a:extLst>
              <a:ext uri="{28A0092B-C50C-407E-A947-70E740481C1C}">
                <a14:useLocalDpi xmlns:a14="http://schemas.microsoft.com/office/drawing/2010/main" val="0"/>
              </a:ext>
            </a:extLst>
          </a:blip>
          <a:srcRect t="13995" b="13995"/>
          <a:stretch>
            <a:fillRect/>
          </a:stretch>
        </p:blipFill>
        <p:spPr>
          <a:xfrm>
            <a:off x="0" y="1"/>
            <a:ext cx="4570189" cy="3771780"/>
          </a:xfrm>
        </p:spPr>
      </p:pic>
      <p:pic>
        <p:nvPicPr>
          <p:cNvPr id="5" name="Picture 4" descr="DSCF048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6361" y="1"/>
            <a:ext cx="4717639" cy="3771779"/>
          </a:xfrm>
          <a:prstGeom prst="rect">
            <a:avLst/>
          </a:prstGeom>
        </p:spPr>
      </p:pic>
      <p:pic>
        <p:nvPicPr>
          <p:cNvPr id="6" name="Picture 5" descr="propoliscol.bm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71781"/>
            <a:ext cx="4570189" cy="3086220"/>
          </a:xfrm>
          <a:prstGeom prst="rect">
            <a:avLst/>
          </a:prstGeom>
        </p:spPr>
      </p:pic>
      <p:pic>
        <p:nvPicPr>
          <p:cNvPr id="7" name="Content Placeholder 5" descr="401887_3825517328083_1120667696_n.jpg"/>
          <p:cNvPicPr>
            <a:picLocks noChangeAspect="1"/>
          </p:cNvPicPr>
          <p:nvPr/>
        </p:nvPicPr>
        <p:blipFill>
          <a:blip r:embed="rId6">
            <a:extLst>
              <a:ext uri="{28A0092B-C50C-407E-A947-70E740481C1C}">
                <a14:useLocalDpi xmlns:a14="http://schemas.microsoft.com/office/drawing/2010/main" val="0"/>
              </a:ext>
            </a:extLst>
          </a:blip>
          <a:srcRect t="29747" b="29747"/>
          <a:stretch>
            <a:fillRect/>
          </a:stretch>
        </p:blipFill>
        <p:spPr>
          <a:xfrm>
            <a:off x="4426361" y="3771781"/>
            <a:ext cx="4717639" cy="3086219"/>
          </a:xfrm>
          <a:prstGeom prst="rect">
            <a:avLst/>
          </a:prstGeom>
        </p:spPr>
      </p:pic>
      <p:sp>
        <p:nvSpPr>
          <p:cNvPr id="3" name="TextBox 2"/>
          <p:cNvSpPr txBox="1"/>
          <p:nvPr/>
        </p:nvSpPr>
        <p:spPr>
          <a:xfrm>
            <a:off x="0" y="484733"/>
            <a:ext cx="4502254" cy="523220"/>
          </a:xfrm>
          <a:prstGeom prst="rect">
            <a:avLst/>
          </a:prstGeom>
          <a:noFill/>
        </p:spPr>
        <p:txBody>
          <a:bodyPr wrap="square" rtlCol="0">
            <a:spAutoFit/>
          </a:bodyPr>
          <a:lstStyle/>
          <a:p>
            <a:r>
              <a:rPr lang="en-US" sz="2800" b="1" dirty="0" err="1" smtClean="0"/>
              <a:t>Propolis</a:t>
            </a:r>
            <a:r>
              <a:rPr lang="en-US" sz="2800" b="1" dirty="0" smtClean="0"/>
              <a:t> harvesting</a:t>
            </a:r>
            <a:endParaRPr lang="en-US" sz="2800" b="1" dirty="0"/>
          </a:p>
        </p:txBody>
      </p:sp>
    </p:spTree>
    <p:extLst>
      <p:ext uri="{BB962C8B-B14F-4D97-AF65-F5344CB8AC3E}">
        <p14:creationId xmlns:p14="http://schemas.microsoft.com/office/powerpoint/2010/main" val="21444719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5" descr="DSC03180"/>
          <p:cNvPicPr>
            <a:picLocks noGrp="1" noChangeAspect="1" noChangeArrowheads="1"/>
          </p:cNvPicPr>
          <p:nvPr>
            <p:ph idx="1"/>
          </p:nvPr>
        </p:nvPicPr>
        <p:blipFill>
          <a:blip r:embed="rId3"/>
          <a:srcRect t="14473" b="14473"/>
          <a:stretch>
            <a:fillRect/>
          </a:stretch>
        </p:blipFill>
        <p:spPr bwMode="auto">
          <a:xfrm>
            <a:off x="4143372" y="0"/>
            <a:ext cx="5000628" cy="3429000"/>
          </a:xfrm>
          <a:prstGeom prst="rect">
            <a:avLst/>
          </a:prstGeom>
          <a:noFill/>
          <a:ln w="9525">
            <a:noFill/>
            <a:miter lim="800000"/>
            <a:headEnd/>
            <a:tailEnd/>
          </a:ln>
        </p:spPr>
      </p:pic>
      <p:pic>
        <p:nvPicPr>
          <p:cNvPr id="4" name="Picture 4" descr="DSC03172"/>
          <p:cNvPicPr>
            <a:picLocks noChangeAspect="1" noChangeArrowheads="1"/>
          </p:cNvPicPr>
          <p:nvPr/>
        </p:nvPicPr>
        <p:blipFill>
          <a:blip r:embed="rId4"/>
          <a:srcRect/>
          <a:stretch>
            <a:fillRect/>
          </a:stretch>
        </p:blipFill>
        <p:spPr bwMode="auto">
          <a:xfrm>
            <a:off x="0" y="0"/>
            <a:ext cx="4143372" cy="3429000"/>
          </a:xfrm>
          <a:prstGeom prst="rect">
            <a:avLst/>
          </a:prstGeom>
          <a:noFill/>
          <a:ln w="9525">
            <a:noFill/>
            <a:miter lim="800000"/>
            <a:headEnd/>
            <a:tailEnd/>
          </a:ln>
        </p:spPr>
      </p:pic>
      <p:pic>
        <p:nvPicPr>
          <p:cNvPr id="6" name="Picture 6" descr="DSC03184"/>
          <p:cNvPicPr>
            <a:picLocks noChangeAspect="1" noChangeArrowheads="1"/>
          </p:cNvPicPr>
          <p:nvPr/>
        </p:nvPicPr>
        <p:blipFill>
          <a:blip r:embed="rId5"/>
          <a:srcRect/>
          <a:stretch>
            <a:fillRect/>
          </a:stretch>
        </p:blipFill>
        <p:spPr bwMode="auto">
          <a:xfrm>
            <a:off x="0" y="3429000"/>
            <a:ext cx="4191000" cy="3429000"/>
          </a:xfrm>
          <a:prstGeom prst="rect">
            <a:avLst/>
          </a:prstGeom>
          <a:noFill/>
          <a:ln w="9525">
            <a:noFill/>
            <a:miter lim="800000"/>
            <a:headEnd/>
            <a:tailEnd/>
          </a:ln>
        </p:spPr>
      </p:pic>
      <p:pic>
        <p:nvPicPr>
          <p:cNvPr id="7" name="Picture 8" descr="DSC03188"/>
          <p:cNvPicPr>
            <a:picLocks noChangeAspect="1" noChangeArrowheads="1"/>
          </p:cNvPicPr>
          <p:nvPr/>
        </p:nvPicPr>
        <p:blipFill>
          <a:blip r:embed="rId6" cstate="print"/>
          <a:srcRect/>
          <a:stretch>
            <a:fillRect/>
          </a:stretch>
        </p:blipFill>
        <p:spPr bwMode="auto">
          <a:xfrm>
            <a:off x="4191000" y="3429000"/>
            <a:ext cx="4953000" cy="3429000"/>
          </a:xfrm>
          <a:prstGeom prst="rect">
            <a:avLst/>
          </a:prstGeom>
          <a:noFill/>
          <a:ln w="9525">
            <a:noFill/>
            <a:miter lim="800000"/>
            <a:headEnd/>
            <a:tailEnd/>
          </a:ln>
        </p:spPr>
      </p:pic>
      <p:sp>
        <p:nvSpPr>
          <p:cNvPr id="8" name="1 Yuvarlatılmış Dikdörtgen"/>
          <p:cNvSpPr txBox="1">
            <a:spLocks/>
          </p:cNvSpPr>
          <p:nvPr/>
        </p:nvSpPr>
        <p:spPr>
          <a:xfrm>
            <a:off x="914400" y="-112093"/>
            <a:ext cx="8229600" cy="773462"/>
          </a:xfrm>
          <a:prstGeom prst="roundRect">
            <a:avLst/>
          </a:prstGeom>
          <a:solidFill>
            <a:schemeClr val="bg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1"/>
            <a:r>
              <a:rPr lang="tr-TR" sz="3600" b="1" i="1" dirty="0" smtClean="0">
                <a:solidFill>
                  <a:schemeClr val="tx1"/>
                </a:solidFill>
                <a:latin typeface="Bookman Old Style" pitchFamily="18" charset="0"/>
              </a:rPr>
              <a:t>Erciyes </a:t>
            </a:r>
            <a:r>
              <a:rPr lang="tr-TR" sz="3600" b="1" i="1" dirty="0" err="1">
                <a:solidFill>
                  <a:schemeClr val="tx1"/>
                </a:solidFill>
                <a:latin typeface="Bookman Old Style" pitchFamily="18" charset="0"/>
              </a:rPr>
              <a:t>U</a:t>
            </a:r>
            <a:r>
              <a:rPr lang="tr-TR" sz="3600" b="1" i="1" dirty="0" err="1" smtClean="0">
                <a:solidFill>
                  <a:schemeClr val="tx1"/>
                </a:solidFill>
                <a:latin typeface="Bookman Old Style" pitchFamily="18" charset="0"/>
              </a:rPr>
              <a:t>ni</a:t>
            </a:r>
            <a:r>
              <a:rPr lang="tr-TR" sz="3600" b="1" i="1" dirty="0" smtClean="0">
                <a:solidFill>
                  <a:schemeClr val="tx1"/>
                </a:solidFill>
                <a:latin typeface="Bookman Old Style" pitchFamily="18" charset="0"/>
              </a:rPr>
              <a:t>. </a:t>
            </a:r>
            <a:r>
              <a:rPr lang="tr-TR" sz="3600" b="1" i="1" dirty="0" err="1" smtClean="0">
                <a:solidFill>
                  <a:schemeClr val="tx1"/>
                </a:solidFill>
                <a:latin typeface="Bookman Old Style" pitchFamily="18" charset="0"/>
              </a:rPr>
              <a:t>Biotechnology</a:t>
            </a:r>
            <a:r>
              <a:rPr lang="tr-TR" sz="3600" b="1" i="1" dirty="0" smtClean="0">
                <a:solidFill>
                  <a:schemeClr val="tx1"/>
                </a:solidFill>
                <a:latin typeface="Bookman Old Style" pitchFamily="18" charset="0"/>
              </a:rPr>
              <a:t> </a:t>
            </a:r>
            <a:r>
              <a:rPr lang="tr-TR" sz="3600" b="1" i="1" dirty="0" err="1" smtClean="0">
                <a:solidFill>
                  <a:schemeClr val="tx1"/>
                </a:solidFill>
                <a:latin typeface="Bookman Old Style" pitchFamily="18" charset="0"/>
              </a:rPr>
              <a:t>Lab</a:t>
            </a:r>
            <a:r>
              <a:rPr lang="tr-TR" sz="3600" b="1" i="1" dirty="0" smtClean="0">
                <a:solidFill>
                  <a:schemeClr val="tx1"/>
                </a:solidFill>
                <a:latin typeface="Bookman Old Style" pitchFamily="18" charset="0"/>
              </a:rPr>
              <a:t>.</a:t>
            </a:r>
            <a:endParaRPr lang="tr-TR" sz="3600" b="1" i="1" dirty="0">
              <a:solidFill>
                <a:schemeClr val="tx1"/>
              </a:solidFill>
              <a:latin typeface="Bookman Old Style" pitchFamily="18" charset="0"/>
            </a:endParaRPr>
          </a:p>
        </p:txBody>
      </p:sp>
      <p:sp>
        <p:nvSpPr>
          <p:cNvPr id="3" name="TextBox 2"/>
          <p:cNvSpPr txBox="1"/>
          <p:nvPr/>
        </p:nvSpPr>
        <p:spPr>
          <a:xfrm>
            <a:off x="5060225" y="2886566"/>
            <a:ext cx="3136185" cy="400110"/>
          </a:xfrm>
          <a:prstGeom prst="rect">
            <a:avLst/>
          </a:prstGeom>
          <a:noFill/>
        </p:spPr>
        <p:txBody>
          <a:bodyPr wrap="square" rtlCol="0">
            <a:spAutoFit/>
          </a:bodyPr>
          <a:lstStyle/>
          <a:p>
            <a:r>
              <a:rPr lang="en-US" sz="2000" b="1" dirty="0" err="1" smtClean="0"/>
              <a:t>Propolis</a:t>
            </a:r>
            <a:r>
              <a:rPr lang="en-US" sz="2000" b="1" dirty="0" smtClean="0"/>
              <a:t> extracting</a:t>
            </a:r>
            <a:endParaRPr lang="en-US" sz="2000" b="1" dirty="0"/>
          </a:p>
        </p:txBody>
      </p:sp>
      <p:sp>
        <p:nvSpPr>
          <p:cNvPr id="9" name="TextBox 8"/>
          <p:cNvSpPr txBox="1"/>
          <p:nvPr/>
        </p:nvSpPr>
        <p:spPr>
          <a:xfrm>
            <a:off x="1654674" y="6138764"/>
            <a:ext cx="2488698" cy="400110"/>
          </a:xfrm>
          <a:prstGeom prst="rect">
            <a:avLst/>
          </a:prstGeom>
          <a:noFill/>
        </p:spPr>
        <p:txBody>
          <a:bodyPr wrap="square" rtlCol="0">
            <a:spAutoFit/>
          </a:bodyPr>
          <a:lstStyle/>
          <a:p>
            <a:r>
              <a:rPr lang="en-US" sz="2000" b="1" dirty="0" smtClean="0"/>
              <a:t>Filtration</a:t>
            </a:r>
            <a:endParaRPr lang="en-US" sz="2000" b="1" dirty="0"/>
          </a:p>
        </p:txBody>
      </p:sp>
      <p:sp>
        <p:nvSpPr>
          <p:cNvPr id="10" name="TextBox 9"/>
          <p:cNvSpPr txBox="1"/>
          <p:nvPr/>
        </p:nvSpPr>
        <p:spPr>
          <a:xfrm>
            <a:off x="6849582" y="4164427"/>
            <a:ext cx="2294418" cy="400110"/>
          </a:xfrm>
          <a:prstGeom prst="rect">
            <a:avLst/>
          </a:prstGeom>
          <a:noFill/>
        </p:spPr>
        <p:txBody>
          <a:bodyPr wrap="square" rtlCol="0">
            <a:spAutoFit/>
          </a:bodyPr>
          <a:lstStyle/>
          <a:p>
            <a:r>
              <a:rPr lang="en-US" sz="2000" b="1" dirty="0" smtClean="0"/>
              <a:t>Evaporation</a:t>
            </a:r>
            <a:endParaRPr lang="en-US" sz="2000" b="1" dirty="0"/>
          </a:p>
        </p:txBody>
      </p:sp>
      <p:sp>
        <p:nvSpPr>
          <p:cNvPr id="11" name="TextBox 10"/>
          <p:cNvSpPr txBox="1"/>
          <p:nvPr/>
        </p:nvSpPr>
        <p:spPr>
          <a:xfrm>
            <a:off x="2154925" y="2886566"/>
            <a:ext cx="1616193" cy="400110"/>
          </a:xfrm>
          <a:prstGeom prst="rect">
            <a:avLst/>
          </a:prstGeom>
          <a:noFill/>
        </p:spPr>
        <p:txBody>
          <a:bodyPr wrap="square" rtlCol="0">
            <a:spAutoFit/>
          </a:bodyPr>
          <a:lstStyle/>
          <a:p>
            <a:r>
              <a:rPr lang="en-US" sz="2000" b="1" dirty="0" smtClean="0"/>
              <a:t>Pounding</a:t>
            </a:r>
            <a:endParaRPr lang="en-US" sz="2000" b="1" dirty="0"/>
          </a:p>
        </p:txBody>
      </p:sp>
    </p:spTree>
    <p:extLst>
      <p:ext uri="{BB962C8B-B14F-4D97-AF65-F5344CB8AC3E}">
        <p14:creationId xmlns:p14="http://schemas.microsoft.com/office/powerpoint/2010/main" val="83455719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PROPOLİS VE SAĞLIK</a:t>
            </a:r>
            <a:endParaRPr lang="en-US" dirty="0"/>
          </a:p>
        </p:txBody>
      </p:sp>
      <p:pic>
        <p:nvPicPr>
          <p:cNvPr id="5" name="Picture 4" descr="http://t1.gstatic.com/images?q=tbn:ANd9GcRhdvDZRdujuugHfq3YhmC_ssUBzziYwTytQ-I_8pIVUPbEaFzGZ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2724506" cy="25447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www.yasarozgok.com/UserFiles/Image/mesan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564021"/>
            <a:ext cx="2451834" cy="22939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www.oralcancerfoundation.org/dental/images/Candida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1835" y="4568587"/>
            <a:ext cx="3457086" cy="23076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t1.gstatic.com/images?q=tbn:ANd9GcRla4rc4XT7MTCYmQ2GmkAPEGGh2EDMs3kolbAsuxb5Q4JPG4R5M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7018" y="2544720"/>
            <a:ext cx="2944557" cy="20193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t0.gstatic.com/images?q=tbn:ANd9GcRtQkIA4kYAcyEMuMhZDsrP8_W_8yv9QfgAzsDq0Hp1Z6HBfFD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4508" y="0"/>
            <a:ext cx="2873666" cy="254471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t1.gstatic.com/images?q=tbn:ANd9GcRv0Rm7a_M_NC9XF_OhEMq9msdSuHMkVsSQuVeVourIEHpgDMPHU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72120" y="4568587"/>
            <a:ext cx="3371880" cy="220015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3.gstatic.com/images?q=tbn:ANd9GcQzAcZlhqisNzw3Q3Zfp7qDbTE_2-tIENFYgijjZdr6PcJOYKt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1575" y="2544720"/>
            <a:ext cx="2822425" cy="20193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0.gstatic.com/images?q=tbn:ANd9GcQ30GBvagdP0CV3HxJXzmJLf-YyYtqm7pT_p3cOUP-faJW40uBKQw"/>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 y="2544720"/>
            <a:ext cx="3377017" cy="20193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2097633"/>
            <a:ext cx="2724508" cy="338554"/>
          </a:xfrm>
          <a:prstGeom prst="rect">
            <a:avLst/>
          </a:prstGeom>
          <a:noFill/>
        </p:spPr>
        <p:txBody>
          <a:bodyPr wrap="square" rtlCol="0">
            <a:spAutoFit/>
          </a:bodyPr>
          <a:lstStyle/>
          <a:p>
            <a:r>
              <a:rPr lang="en-US" sz="1600" b="1" dirty="0" err="1" smtClean="0">
                <a:solidFill>
                  <a:srgbClr val="FFFFFF"/>
                </a:solidFill>
              </a:rPr>
              <a:t>Koc</a:t>
            </a:r>
            <a:r>
              <a:rPr lang="en-US" sz="1600" b="1" dirty="0" smtClean="0">
                <a:solidFill>
                  <a:srgbClr val="FFFFFF"/>
                </a:solidFill>
              </a:rPr>
              <a:t> et al. 2005, Mycoses</a:t>
            </a:r>
            <a:endParaRPr lang="en-US" sz="1600" b="1" dirty="0">
              <a:solidFill>
                <a:srgbClr val="FFFFFF"/>
              </a:solidFill>
            </a:endParaRPr>
          </a:p>
        </p:txBody>
      </p:sp>
      <p:sp>
        <p:nvSpPr>
          <p:cNvPr id="4" name="TextBox 3"/>
          <p:cNvSpPr txBox="1"/>
          <p:nvPr/>
        </p:nvSpPr>
        <p:spPr>
          <a:xfrm>
            <a:off x="2724507" y="2097633"/>
            <a:ext cx="3184413" cy="338554"/>
          </a:xfrm>
          <a:prstGeom prst="rect">
            <a:avLst/>
          </a:prstGeom>
          <a:noFill/>
        </p:spPr>
        <p:txBody>
          <a:bodyPr wrap="square" rtlCol="0">
            <a:spAutoFit/>
          </a:bodyPr>
          <a:lstStyle/>
          <a:p>
            <a:r>
              <a:rPr lang="en-US" sz="1600" b="1" dirty="0" err="1" smtClean="0"/>
              <a:t>Silici</a:t>
            </a:r>
            <a:r>
              <a:rPr lang="en-US" sz="1600" b="1" dirty="0" smtClean="0"/>
              <a:t> et al.,2005 J </a:t>
            </a:r>
            <a:r>
              <a:rPr lang="en-US" sz="1600" b="1" dirty="0" err="1" smtClean="0"/>
              <a:t>Pharm.Sci</a:t>
            </a:r>
            <a:endParaRPr lang="en-US" sz="1600" b="1" dirty="0"/>
          </a:p>
        </p:txBody>
      </p:sp>
      <p:pic>
        <p:nvPicPr>
          <p:cNvPr id="10" name="Picture 9"/>
          <p:cNvPicPr>
            <a:picLocks noChangeAspect="1"/>
          </p:cNvPicPr>
          <p:nvPr/>
        </p:nvPicPr>
        <p:blipFill>
          <a:blip r:embed="rId11"/>
          <a:stretch>
            <a:fillRect/>
          </a:stretch>
        </p:blipFill>
        <p:spPr>
          <a:xfrm>
            <a:off x="5598174" y="0"/>
            <a:ext cx="3545826" cy="2544720"/>
          </a:xfrm>
          <a:prstGeom prst="rect">
            <a:avLst/>
          </a:prstGeom>
        </p:spPr>
      </p:pic>
      <p:sp>
        <p:nvSpPr>
          <p:cNvPr id="17" name="TextBox 16"/>
          <p:cNvSpPr txBox="1"/>
          <p:nvPr/>
        </p:nvSpPr>
        <p:spPr>
          <a:xfrm>
            <a:off x="-153923" y="4230033"/>
            <a:ext cx="3809599" cy="338554"/>
          </a:xfrm>
          <a:prstGeom prst="rect">
            <a:avLst/>
          </a:prstGeom>
          <a:noFill/>
        </p:spPr>
        <p:txBody>
          <a:bodyPr wrap="square" rtlCol="0">
            <a:spAutoFit/>
          </a:bodyPr>
          <a:lstStyle/>
          <a:p>
            <a:r>
              <a:rPr lang="en-US" sz="1600" b="1" dirty="0" err="1" smtClean="0">
                <a:solidFill>
                  <a:srgbClr val="FFFFFF"/>
                </a:solidFill>
              </a:rPr>
              <a:t>Arslan</a:t>
            </a:r>
            <a:r>
              <a:rPr lang="en-US" sz="1600" b="1" dirty="0" smtClean="0">
                <a:solidFill>
                  <a:srgbClr val="FFFFFF"/>
                </a:solidFill>
              </a:rPr>
              <a:t> et al 2012, Lasers Med </a:t>
            </a:r>
            <a:r>
              <a:rPr lang="en-US" sz="1600" b="1" dirty="0" err="1" smtClean="0">
                <a:solidFill>
                  <a:srgbClr val="FFFFFF"/>
                </a:solidFill>
              </a:rPr>
              <a:t>Sci</a:t>
            </a:r>
            <a:endParaRPr lang="en-US" sz="1600" b="1" dirty="0">
              <a:solidFill>
                <a:srgbClr val="FFFFFF"/>
              </a:solidFill>
            </a:endParaRPr>
          </a:p>
        </p:txBody>
      </p:sp>
      <p:sp>
        <p:nvSpPr>
          <p:cNvPr id="18" name="TextBox 17"/>
          <p:cNvSpPr txBox="1"/>
          <p:nvPr/>
        </p:nvSpPr>
        <p:spPr>
          <a:xfrm>
            <a:off x="5908922" y="4230033"/>
            <a:ext cx="3518874" cy="338554"/>
          </a:xfrm>
          <a:prstGeom prst="rect">
            <a:avLst/>
          </a:prstGeom>
          <a:noFill/>
        </p:spPr>
        <p:txBody>
          <a:bodyPr wrap="square" rtlCol="0">
            <a:spAutoFit/>
          </a:bodyPr>
          <a:lstStyle/>
          <a:p>
            <a:r>
              <a:rPr lang="en-US" sz="1600" b="1" dirty="0" err="1" smtClean="0">
                <a:solidFill>
                  <a:srgbClr val="FFFFFF"/>
                </a:solidFill>
              </a:rPr>
              <a:t>Kaynar</a:t>
            </a:r>
            <a:r>
              <a:rPr lang="en-US" sz="1600" b="1" dirty="0" smtClean="0">
                <a:solidFill>
                  <a:srgbClr val="FFFFFF"/>
                </a:solidFill>
              </a:rPr>
              <a:t> et al 2012, </a:t>
            </a:r>
            <a:r>
              <a:rPr lang="en-US" sz="1600" b="1" dirty="0" err="1" smtClean="0">
                <a:solidFill>
                  <a:srgbClr val="FFFFFF"/>
                </a:solidFill>
              </a:rPr>
              <a:t>Afr</a:t>
            </a:r>
            <a:r>
              <a:rPr lang="en-US" sz="1600" b="1" dirty="0" smtClean="0">
                <a:solidFill>
                  <a:srgbClr val="FFFFFF"/>
                </a:solidFill>
              </a:rPr>
              <a:t> J </a:t>
            </a:r>
            <a:r>
              <a:rPr lang="en-US" sz="1600" b="1" dirty="0" err="1" smtClean="0">
                <a:solidFill>
                  <a:srgbClr val="FFFFFF"/>
                </a:solidFill>
              </a:rPr>
              <a:t>Tradit</a:t>
            </a:r>
            <a:endParaRPr lang="en-US" sz="1600" b="1" dirty="0">
              <a:solidFill>
                <a:srgbClr val="FFFFFF"/>
              </a:solidFill>
            </a:endParaRPr>
          </a:p>
        </p:txBody>
      </p:sp>
      <p:sp>
        <p:nvSpPr>
          <p:cNvPr id="19" name="TextBox 18"/>
          <p:cNvSpPr txBox="1"/>
          <p:nvPr/>
        </p:nvSpPr>
        <p:spPr>
          <a:xfrm>
            <a:off x="3377018" y="3937645"/>
            <a:ext cx="3164717" cy="338554"/>
          </a:xfrm>
          <a:prstGeom prst="rect">
            <a:avLst/>
          </a:prstGeom>
          <a:noFill/>
        </p:spPr>
        <p:txBody>
          <a:bodyPr wrap="square" rtlCol="0">
            <a:spAutoFit/>
          </a:bodyPr>
          <a:lstStyle/>
          <a:p>
            <a:r>
              <a:rPr lang="en-US" sz="1600" b="1" dirty="0" err="1" smtClean="0"/>
              <a:t>Artan</a:t>
            </a:r>
            <a:r>
              <a:rPr lang="en-US" sz="1600" b="1" dirty="0" smtClean="0"/>
              <a:t> et al 2012, </a:t>
            </a:r>
            <a:r>
              <a:rPr lang="en-US" sz="1600" b="1" dirty="0"/>
              <a:t>S</a:t>
            </a:r>
            <a:r>
              <a:rPr lang="en-US" sz="1600" b="1" dirty="0" smtClean="0"/>
              <a:t>audi Med J</a:t>
            </a:r>
            <a:endParaRPr lang="en-US" sz="1600" b="1" dirty="0"/>
          </a:p>
        </p:txBody>
      </p:sp>
      <p:sp>
        <p:nvSpPr>
          <p:cNvPr id="20" name="TextBox 19"/>
          <p:cNvSpPr txBox="1"/>
          <p:nvPr/>
        </p:nvSpPr>
        <p:spPr>
          <a:xfrm>
            <a:off x="2724507" y="6581371"/>
            <a:ext cx="2873667" cy="338554"/>
          </a:xfrm>
          <a:prstGeom prst="rect">
            <a:avLst/>
          </a:prstGeom>
          <a:noFill/>
        </p:spPr>
        <p:txBody>
          <a:bodyPr wrap="square" rtlCol="0">
            <a:spAutoFit/>
          </a:bodyPr>
          <a:lstStyle/>
          <a:p>
            <a:r>
              <a:rPr lang="en-US" sz="1600" b="1" dirty="0" err="1" smtClean="0"/>
              <a:t>Koc</a:t>
            </a:r>
            <a:r>
              <a:rPr lang="en-US" sz="1600" b="1" dirty="0" smtClean="0"/>
              <a:t> et al 2011, J </a:t>
            </a:r>
            <a:r>
              <a:rPr lang="en-US" sz="1600" b="1" dirty="0"/>
              <a:t>M</a:t>
            </a:r>
            <a:r>
              <a:rPr lang="en-US" sz="1600" b="1" dirty="0" smtClean="0"/>
              <a:t>ed Food</a:t>
            </a:r>
            <a:endParaRPr lang="en-US" sz="1600" b="1" dirty="0"/>
          </a:p>
        </p:txBody>
      </p:sp>
      <p:sp>
        <p:nvSpPr>
          <p:cNvPr id="22" name="TextBox 21"/>
          <p:cNvSpPr txBox="1"/>
          <p:nvPr/>
        </p:nvSpPr>
        <p:spPr>
          <a:xfrm>
            <a:off x="5598174" y="6519446"/>
            <a:ext cx="3545826" cy="338554"/>
          </a:xfrm>
          <a:prstGeom prst="rect">
            <a:avLst/>
          </a:prstGeom>
          <a:noFill/>
        </p:spPr>
        <p:txBody>
          <a:bodyPr wrap="square" rtlCol="0">
            <a:spAutoFit/>
          </a:bodyPr>
          <a:lstStyle/>
          <a:p>
            <a:r>
              <a:rPr lang="en-US" sz="1600" b="1" dirty="0" err="1" smtClean="0">
                <a:solidFill>
                  <a:srgbClr val="FFFFFF"/>
                </a:solidFill>
              </a:rPr>
              <a:t>Silici</a:t>
            </a:r>
            <a:r>
              <a:rPr lang="en-US" sz="1600" b="1" dirty="0" smtClean="0">
                <a:solidFill>
                  <a:srgbClr val="FFFFFF"/>
                </a:solidFill>
              </a:rPr>
              <a:t> and </a:t>
            </a:r>
            <a:r>
              <a:rPr lang="en-US" sz="1600" b="1" dirty="0" err="1" smtClean="0">
                <a:solidFill>
                  <a:srgbClr val="FFFFFF"/>
                </a:solidFill>
              </a:rPr>
              <a:t>Koc</a:t>
            </a:r>
            <a:r>
              <a:rPr lang="en-US" sz="1600" b="1" dirty="0" smtClean="0">
                <a:solidFill>
                  <a:srgbClr val="FFFFFF"/>
                </a:solidFill>
              </a:rPr>
              <a:t> 2011, Let </a:t>
            </a:r>
            <a:r>
              <a:rPr lang="en-US" sz="1600" b="1" dirty="0" err="1" smtClean="0">
                <a:solidFill>
                  <a:srgbClr val="FFFFFF"/>
                </a:solidFill>
              </a:rPr>
              <a:t>Apl</a:t>
            </a:r>
            <a:r>
              <a:rPr lang="en-US" sz="1600" b="1" dirty="0" smtClean="0">
                <a:solidFill>
                  <a:srgbClr val="FFFFFF"/>
                </a:solidFill>
              </a:rPr>
              <a:t> </a:t>
            </a:r>
            <a:r>
              <a:rPr lang="en-US" sz="1600" b="1" dirty="0" err="1" smtClean="0">
                <a:solidFill>
                  <a:srgbClr val="FFFFFF"/>
                </a:solidFill>
              </a:rPr>
              <a:t>Mic</a:t>
            </a:r>
            <a:endParaRPr lang="en-US" sz="1600" b="1" dirty="0">
              <a:solidFill>
                <a:srgbClr val="FFFFFF"/>
              </a:solidFill>
            </a:endParaRPr>
          </a:p>
        </p:txBody>
      </p:sp>
    </p:spTree>
    <p:extLst>
      <p:ext uri="{BB962C8B-B14F-4D97-AF65-F5344CB8AC3E}">
        <p14:creationId xmlns:p14="http://schemas.microsoft.com/office/powerpoint/2010/main" val="357514282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74638"/>
            <a:ext cx="8229600" cy="5851525"/>
          </a:xfrm>
        </p:spPr>
        <p:style>
          <a:lnRef idx="3">
            <a:schemeClr val="lt1"/>
          </a:lnRef>
          <a:fillRef idx="1">
            <a:schemeClr val="accent1"/>
          </a:fillRef>
          <a:effectRef idx="1">
            <a:schemeClr val="accent1"/>
          </a:effectRef>
          <a:fontRef idx="minor">
            <a:schemeClr val="lt1"/>
          </a:fontRef>
        </p:style>
        <p:txBody>
          <a:bodyPr>
            <a:normAutofit fontScale="85000" lnSpcReduction="10000"/>
          </a:bodyPr>
          <a:lstStyle/>
          <a:p>
            <a:pPr marL="0" indent="0" algn="just">
              <a:buNone/>
            </a:pPr>
            <a:r>
              <a:rPr lang="tr-TR" dirty="0" smtClean="0"/>
              <a:t>*</a:t>
            </a:r>
            <a:r>
              <a:rPr lang="tr-TR" dirty="0" err="1"/>
              <a:t>A</a:t>
            </a:r>
            <a:r>
              <a:rPr lang="tr-TR" dirty="0" err="1" smtClean="0"/>
              <a:t>ntioxidant</a:t>
            </a:r>
            <a:r>
              <a:rPr lang="tr-TR" dirty="0" smtClean="0"/>
              <a:t> </a:t>
            </a:r>
            <a:r>
              <a:rPr lang="tr-TR" dirty="0" err="1"/>
              <a:t>agents</a:t>
            </a:r>
            <a:r>
              <a:rPr lang="tr-TR" dirty="0"/>
              <a:t> </a:t>
            </a:r>
            <a:r>
              <a:rPr lang="tr-TR" dirty="0" err="1"/>
              <a:t>improve</a:t>
            </a:r>
            <a:r>
              <a:rPr lang="tr-TR" dirty="0"/>
              <a:t> </a:t>
            </a:r>
            <a:r>
              <a:rPr lang="tr-TR" dirty="0" err="1"/>
              <a:t>renal</a:t>
            </a:r>
            <a:r>
              <a:rPr lang="tr-TR" dirty="0"/>
              <a:t> </a:t>
            </a:r>
            <a:r>
              <a:rPr lang="tr-TR" dirty="0" err="1"/>
              <a:t>damage</a:t>
            </a:r>
            <a:r>
              <a:rPr lang="tr-TR" dirty="0"/>
              <a:t> </a:t>
            </a:r>
            <a:r>
              <a:rPr lang="tr-TR" dirty="0" err="1"/>
              <a:t>when</a:t>
            </a:r>
            <a:r>
              <a:rPr lang="tr-TR" dirty="0"/>
              <a:t> </a:t>
            </a:r>
            <a:r>
              <a:rPr lang="tr-TR" dirty="0" err="1"/>
              <a:t>used</a:t>
            </a:r>
            <a:r>
              <a:rPr lang="tr-TR" dirty="0"/>
              <a:t> </a:t>
            </a:r>
            <a:r>
              <a:rPr lang="tr-TR" dirty="0" err="1"/>
              <a:t>immediately</a:t>
            </a:r>
            <a:r>
              <a:rPr lang="tr-TR" dirty="0"/>
              <a:t> </a:t>
            </a:r>
            <a:r>
              <a:rPr lang="tr-TR" dirty="0" err="1"/>
              <a:t>after</a:t>
            </a:r>
            <a:r>
              <a:rPr lang="tr-TR" dirty="0"/>
              <a:t> </a:t>
            </a:r>
            <a:r>
              <a:rPr lang="tr-TR" dirty="0" err="1"/>
              <a:t>bacterial</a:t>
            </a:r>
            <a:r>
              <a:rPr lang="tr-TR" dirty="0"/>
              <a:t> </a:t>
            </a:r>
            <a:r>
              <a:rPr lang="tr-TR" dirty="0" err="1"/>
              <a:t>inoculation</a:t>
            </a:r>
            <a:r>
              <a:rPr lang="tr-TR" dirty="0" smtClean="0"/>
              <a:t>. </a:t>
            </a:r>
            <a:r>
              <a:rPr lang="tr-TR" dirty="0" err="1" smtClean="0"/>
              <a:t>For</a:t>
            </a:r>
            <a:r>
              <a:rPr lang="tr-TR" dirty="0" smtClean="0"/>
              <a:t> </a:t>
            </a:r>
            <a:r>
              <a:rPr lang="tr-TR" dirty="0" err="1" smtClean="0"/>
              <a:t>example</a:t>
            </a:r>
            <a:endParaRPr lang="tr-TR" dirty="0" smtClean="0"/>
          </a:p>
          <a:p>
            <a:pPr marL="0" indent="0" algn="just">
              <a:buNone/>
            </a:pPr>
            <a:r>
              <a:rPr lang="tr-TR" dirty="0" smtClean="0"/>
              <a:t> </a:t>
            </a:r>
            <a:r>
              <a:rPr lang="tr-TR" dirty="0" err="1" smtClean="0"/>
              <a:t>treatment</a:t>
            </a:r>
            <a:r>
              <a:rPr lang="tr-TR" dirty="0" smtClean="0"/>
              <a:t> </a:t>
            </a:r>
            <a:r>
              <a:rPr lang="tr-TR" dirty="0" err="1"/>
              <a:t>by</a:t>
            </a:r>
            <a:r>
              <a:rPr lang="tr-TR" dirty="0"/>
              <a:t> </a:t>
            </a:r>
            <a:r>
              <a:rPr lang="tr-TR" dirty="0" err="1"/>
              <a:t>thymoquinone</a:t>
            </a:r>
            <a:r>
              <a:rPr lang="tr-TR" dirty="0"/>
              <a:t> </a:t>
            </a:r>
            <a:r>
              <a:rPr lang="tr-TR" dirty="0" err="1"/>
              <a:t>before</a:t>
            </a:r>
            <a:r>
              <a:rPr lang="tr-TR" dirty="0"/>
              <a:t> </a:t>
            </a:r>
            <a:r>
              <a:rPr lang="tr-TR" dirty="0" err="1"/>
              <a:t>or</a:t>
            </a:r>
            <a:r>
              <a:rPr lang="tr-TR" dirty="0"/>
              <a:t> </a:t>
            </a:r>
            <a:r>
              <a:rPr lang="tr-TR" dirty="0" err="1"/>
              <a:t>during</a:t>
            </a:r>
            <a:r>
              <a:rPr lang="tr-TR" dirty="0"/>
              <a:t> </a:t>
            </a:r>
            <a:r>
              <a:rPr lang="tr-TR" i="1" dirty="0" err="1"/>
              <a:t>Escherichia</a:t>
            </a:r>
            <a:r>
              <a:rPr lang="tr-TR" i="1" dirty="0"/>
              <a:t> </a:t>
            </a:r>
            <a:r>
              <a:rPr lang="tr-TR" i="1" dirty="0" err="1"/>
              <a:t>coli</a:t>
            </a:r>
            <a:r>
              <a:rPr lang="tr-TR" dirty="0"/>
              <a:t> </a:t>
            </a:r>
            <a:r>
              <a:rPr lang="tr-TR" dirty="0" err="1"/>
              <a:t>inoculation</a:t>
            </a:r>
            <a:r>
              <a:rPr lang="tr-TR" dirty="0"/>
              <a:t> </a:t>
            </a:r>
            <a:r>
              <a:rPr lang="tr-TR" dirty="0" err="1"/>
              <a:t>prevented</a:t>
            </a:r>
            <a:r>
              <a:rPr lang="tr-TR" dirty="0"/>
              <a:t> </a:t>
            </a:r>
            <a:r>
              <a:rPr lang="tr-TR" dirty="0" err="1"/>
              <a:t>oxidative</a:t>
            </a:r>
            <a:r>
              <a:rPr lang="tr-TR" dirty="0"/>
              <a:t> </a:t>
            </a:r>
            <a:r>
              <a:rPr lang="tr-TR" dirty="0" err="1"/>
              <a:t>damage</a:t>
            </a:r>
            <a:r>
              <a:rPr lang="tr-TR" dirty="0"/>
              <a:t> in </a:t>
            </a:r>
            <a:r>
              <a:rPr lang="tr-TR" dirty="0" err="1"/>
              <a:t>acute</a:t>
            </a:r>
            <a:r>
              <a:rPr lang="tr-TR" dirty="0"/>
              <a:t> </a:t>
            </a:r>
            <a:r>
              <a:rPr lang="tr-TR" dirty="0" err="1"/>
              <a:t>pyelonephritis</a:t>
            </a:r>
            <a:r>
              <a:rPr lang="tr-TR" dirty="0"/>
              <a:t> in an </a:t>
            </a:r>
            <a:r>
              <a:rPr lang="tr-TR" dirty="0" err="1"/>
              <a:t>ascending</a:t>
            </a:r>
            <a:r>
              <a:rPr lang="tr-TR" dirty="0"/>
              <a:t> </a:t>
            </a:r>
            <a:r>
              <a:rPr lang="tr-TR" dirty="0" err="1"/>
              <a:t>obstructive</a:t>
            </a:r>
            <a:r>
              <a:rPr lang="tr-TR" dirty="0"/>
              <a:t> </a:t>
            </a:r>
            <a:r>
              <a:rPr lang="tr-TR" dirty="0" err="1"/>
              <a:t>rat</a:t>
            </a:r>
            <a:r>
              <a:rPr lang="tr-TR" dirty="0"/>
              <a:t> model </a:t>
            </a:r>
            <a:endParaRPr lang="tr-TR" dirty="0" smtClean="0"/>
          </a:p>
          <a:p>
            <a:pPr marL="0" indent="0" algn="just">
              <a:buNone/>
            </a:pPr>
            <a:endParaRPr lang="tr-TR" dirty="0" smtClean="0"/>
          </a:p>
          <a:p>
            <a:pPr marL="0" indent="0" algn="just">
              <a:buNone/>
            </a:pPr>
            <a:r>
              <a:rPr lang="tr-TR" dirty="0" smtClean="0"/>
              <a:t>LPS</a:t>
            </a:r>
            <a:r>
              <a:rPr lang="tr-TR" dirty="0"/>
              <a:t>-</a:t>
            </a:r>
            <a:r>
              <a:rPr lang="tr-TR" dirty="0" err="1"/>
              <a:t>induced</a:t>
            </a:r>
            <a:r>
              <a:rPr lang="tr-TR" dirty="0"/>
              <a:t> NO </a:t>
            </a:r>
            <a:r>
              <a:rPr lang="tr-TR" dirty="0" err="1"/>
              <a:t>generation</a:t>
            </a:r>
            <a:r>
              <a:rPr lang="tr-TR" dirty="0"/>
              <a:t> </a:t>
            </a:r>
            <a:r>
              <a:rPr lang="tr-TR" dirty="0" err="1"/>
              <a:t>resulted</a:t>
            </a:r>
            <a:r>
              <a:rPr lang="tr-TR" dirty="0"/>
              <a:t> in </a:t>
            </a:r>
            <a:r>
              <a:rPr lang="tr-TR" dirty="0" err="1"/>
              <a:t>peroxynitrite</a:t>
            </a:r>
            <a:r>
              <a:rPr lang="tr-TR" dirty="0"/>
              <a:t> </a:t>
            </a:r>
            <a:r>
              <a:rPr lang="tr-TR" dirty="0" err="1"/>
              <a:t>formation</a:t>
            </a:r>
            <a:r>
              <a:rPr lang="tr-TR" dirty="0"/>
              <a:t> </a:t>
            </a:r>
            <a:r>
              <a:rPr lang="tr-TR" dirty="0" err="1"/>
              <a:t>and</a:t>
            </a:r>
            <a:r>
              <a:rPr lang="tr-TR" dirty="0"/>
              <a:t> </a:t>
            </a:r>
            <a:r>
              <a:rPr lang="tr-TR" dirty="0" err="1"/>
              <a:t>oxidant</a:t>
            </a:r>
            <a:r>
              <a:rPr lang="tr-TR" dirty="0"/>
              <a:t> </a:t>
            </a:r>
            <a:r>
              <a:rPr lang="tr-TR" dirty="0" err="1"/>
              <a:t>stress</a:t>
            </a:r>
            <a:r>
              <a:rPr lang="tr-TR" dirty="0"/>
              <a:t> in </a:t>
            </a:r>
            <a:r>
              <a:rPr lang="tr-TR" dirty="0" err="1"/>
              <a:t>the</a:t>
            </a:r>
            <a:r>
              <a:rPr lang="tr-TR" dirty="0"/>
              <a:t> </a:t>
            </a:r>
            <a:r>
              <a:rPr lang="tr-TR" dirty="0" err="1"/>
              <a:t>kidney</a:t>
            </a:r>
            <a:r>
              <a:rPr lang="tr-TR" dirty="0"/>
              <a:t> </a:t>
            </a:r>
            <a:r>
              <a:rPr lang="tr-TR" dirty="0" err="1"/>
              <a:t>and</a:t>
            </a:r>
            <a:r>
              <a:rPr lang="tr-TR" dirty="0"/>
              <a:t> </a:t>
            </a:r>
            <a:r>
              <a:rPr lang="tr-TR" dirty="0" err="1"/>
              <a:t>that</a:t>
            </a:r>
            <a:r>
              <a:rPr lang="tr-TR" dirty="0"/>
              <a:t> </a:t>
            </a:r>
            <a:r>
              <a:rPr lang="tr-TR" dirty="0" err="1"/>
              <a:t>inhibitors</a:t>
            </a:r>
            <a:r>
              <a:rPr lang="tr-TR" dirty="0"/>
              <a:t> of </a:t>
            </a:r>
            <a:r>
              <a:rPr lang="tr-TR" dirty="0" err="1"/>
              <a:t>iNOS</a:t>
            </a:r>
            <a:r>
              <a:rPr lang="tr-TR" dirty="0"/>
              <a:t> </a:t>
            </a:r>
            <a:r>
              <a:rPr lang="tr-TR" dirty="0" err="1"/>
              <a:t>may</a:t>
            </a:r>
            <a:r>
              <a:rPr lang="tr-TR" dirty="0"/>
              <a:t> </a:t>
            </a:r>
            <a:r>
              <a:rPr lang="tr-TR" dirty="0" err="1"/>
              <a:t>offer</a:t>
            </a:r>
            <a:r>
              <a:rPr lang="tr-TR" dirty="0"/>
              <a:t> </a:t>
            </a:r>
            <a:r>
              <a:rPr lang="tr-TR" dirty="0" err="1"/>
              <a:t>protection</a:t>
            </a:r>
            <a:r>
              <a:rPr lang="tr-TR" dirty="0"/>
              <a:t> </a:t>
            </a:r>
            <a:r>
              <a:rPr lang="tr-TR" dirty="0" err="1"/>
              <a:t>against</a:t>
            </a:r>
            <a:r>
              <a:rPr lang="tr-TR" dirty="0"/>
              <a:t> LPS-</a:t>
            </a:r>
            <a:r>
              <a:rPr lang="tr-TR" dirty="0" err="1"/>
              <a:t>induced</a:t>
            </a:r>
            <a:r>
              <a:rPr lang="tr-TR" dirty="0"/>
              <a:t> </a:t>
            </a:r>
            <a:r>
              <a:rPr lang="tr-TR" dirty="0" err="1"/>
              <a:t>renal</a:t>
            </a:r>
            <a:r>
              <a:rPr lang="tr-TR" dirty="0"/>
              <a:t> </a:t>
            </a:r>
            <a:r>
              <a:rPr lang="tr-TR" dirty="0" err="1" smtClean="0"/>
              <a:t>toxicity</a:t>
            </a:r>
            <a:endParaRPr lang="tr-TR" dirty="0" smtClean="0"/>
          </a:p>
          <a:p>
            <a:pPr marL="0" indent="0" algn="just">
              <a:buNone/>
            </a:pPr>
            <a:r>
              <a:rPr lang="tr-TR" dirty="0"/>
              <a:t>*</a:t>
            </a:r>
            <a:r>
              <a:rPr lang="tr-TR" dirty="0" err="1" smtClean="0"/>
              <a:t>the</a:t>
            </a:r>
            <a:r>
              <a:rPr lang="tr-TR" dirty="0" smtClean="0"/>
              <a:t> </a:t>
            </a:r>
            <a:r>
              <a:rPr lang="tr-TR" dirty="0" err="1"/>
              <a:t>protective</a:t>
            </a:r>
            <a:r>
              <a:rPr lang="tr-TR" dirty="0"/>
              <a:t> </a:t>
            </a:r>
            <a:r>
              <a:rPr lang="tr-TR" dirty="0" err="1"/>
              <a:t>effect</a:t>
            </a:r>
            <a:r>
              <a:rPr lang="tr-TR" dirty="0"/>
              <a:t> of </a:t>
            </a:r>
            <a:r>
              <a:rPr lang="tr-TR" dirty="0" err="1"/>
              <a:t>chelating</a:t>
            </a:r>
            <a:r>
              <a:rPr lang="tr-TR" dirty="0"/>
              <a:t> </a:t>
            </a:r>
            <a:r>
              <a:rPr lang="tr-TR" dirty="0" err="1"/>
              <a:t>agent</a:t>
            </a:r>
            <a:r>
              <a:rPr lang="tr-TR" dirty="0"/>
              <a:t>, N-(2-hydroxy </a:t>
            </a:r>
            <a:r>
              <a:rPr lang="tr-TR" dirty="0" err="1"/>
              <a:t>ethyl</a:t>
            </a:r>
            <a:r>
              <a:rPr lang="tr-TR" dirty="0"/>
              <a:t> </a:t>
            </a:r>
            <a:r>
              <a:rPr lang="tr-TR" dirty="0" err="1"/>
              <a:t>ethylene</a:t>
            </a:r>
            <a:r>
              <a:rPr lang="tr-TR" dirty="0"/>
              <a:t> </a:t>
            </a:r>
            <a:r>
              <a:rPr lang="tr-TR" dirty="0" err="1"/>
              <a:t>diamine</a:t>
            </a:r>
            <a:r>
              <a:rPr lang="tr-TR" dirty="0"/>
              <a:t> </a:t>
            </a:r>
            <a:r>
              <a:rPr lang="tr-TR" dirty="0" err="1"/>
              <a:t>triacetic</a:t>
            </a:r>
            <a:r>
              <a:rPr lang="tr-TR" dirty="0"/>
              <a:t> </a:t>
            </a:r>
            <a:r>
              <a:rPr lang="tr-TR" dirty="0" err="1"/>
              <a:t>acid</a:t>
            </a:r>
            <a:r>
              <a:rPr lang="tr-TR" dirty="0"/>
              <a:t>, HEDTA) </a:t>
            </a:r>
            <a:r>
              <a:rPr lang="tr-TR" dirty="0" err="1"/>
              <a:t>with</a:t>
            </a:r>
            <a:r>
              <a:rPr lang="tr-TR" dirty="0"/>
              <a:t> </a:t>
            </a:r>
            <a:r>
              <a:rPr lang="tr-TR" dirty="0" err="1"/>
              <a:t>and</a:t>
            </a:r>
            <a:r>
              <a:rPr lang="tr-TR" dirty="0"/>
              <a:t> </a:t>
            </a:r>
            <a:r>
              <a:rPr lang="tr-TR" dirty="0" err="1"/>
              <a:t>without</a:t>
            </a:r>
            <a:r>
              <a:rPr lang="tr-TR" dirty="0"/>
              <a:t> </a:t>
            </a:r>
            <a:r>
              <a:rPr lang="tr-TR" dirty="0" err="1"/>
              <a:t>propolis</a:t>
            </a:r>
            <a:r>
              <a:rPr lang="tr-TR" dirty="0"/>
              <a:t> </a:t>
            </a:r>
            <a:r>
              <a:rPr lang="tr-TR" dirty="0" err="1"/>
              <a:t>against</a:t>
            </a:r>
            <a:r>
              <a:rPr lang="tr-TR" dirty="0"/>
              <a:t> </a:t>
            </a:r>
            <a:r>
              <a:rPr lang="tr-TR" dirty="0" err="1"/>
              <a:t>aluminum</a:t>
            </a:r>
            <a:r>
              <a:rPr lang="tr-TR" dirty="0"/>
              <a:t> (Al) </a:t>
            </a:r>
            <a:r>
              <a:rPr lang="tr-TR" dirty="0" err="1"/>
              <a:t>induced</a:t>
            </a:r>
            <a:r>
              <a:rPr lang="tr-TR" dirty="0"/>
              <a:t> </a:t>
            </a:r>
            <a:r>
              <a:rPr lang="tr-TR" dirty="0" err="1"/>
              <a:t>toxicity</a:t>
            </a:r>
            <a:r>
              <a:rPr lang="tr-TR" dirty="0"/>
              <a:t> in </a:t>
            </a:r>
            <a:r>
              <a:rPr lang="tr-TR" dirty="0" err="1"/>
              <a:t>rats</a:t>
            </a:r>
            <a:r>
              <a:rPr lang="tr-TR" dirty="0"/>
              <a:t>. </a:t>
            </a:r>
            <a:endParaRPr lang="en-US" dirty="0"/>
          </a:p>
        </p:txBody>
      </p:sp>
    </p:spTree>
    <p:extLst>
      <p:ext uri="{BB962C8B-B14F-4D97-AF65-F5344CB8AC3E}">
        <p14:creationId xmlns:p14="http://schemas.microsoft.com/office/powerpoint/2010/main" val="323908870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lgn="just">
              <a:buNone/>
            </a:pPr>
            <a:r>
              <a:rPr lang="tr-TR" dirty="0" smtClean="0"/>
              <a:t>*</a:t>
            </a:r>
            <a:r>
              <a:rPr lang="tr-TR" dirty="0" err="1" smtClean="0"/>
              <a:t>combined</a:t>
            </a:r>
            <a:r>
              <a:rPr lang="tr-TR" dirty="0" smtClean="0"/>
              <a:t> </a:t>
            </a:r>
            <a:r>
              <a:rPr lang="tr-TR" dirty="0" err="1"/>
              <a:t>treatment</a:t>
            </a:r>
            <a:r>
              <a:rPr lang="tr-TR" dirty="0"/>
              <a:t> of HEDTA </a:t>
            </a:r>
            <a:r>
              <a:rPr lang="tr-TR" dirty="0" err="1"/>
              <a:t>and</a:t>
            </a:r>
            <a:r>
              <a:rPr lang="tr-TR" dirty="0"/>
              <a:t> </a:t>
            </a:r>
            <a:r>
              <a:rPr lang="tr-TR" dirty="0" err="1"/>
              <a:t>propolis</a:t>
            </a:r>
            <a:r>
              <a:rPr lang="tr-TR" dirty="0"/>
              <a:t> </a:t>
            </a:r>
            <a:r>
              <a:rPr lang="tr-TR" dirty="0" err="1"/>
              <a:t>preserved</a:t>
            </a:r>
            <a:r>
              <a:rPr lang="tr-TR" dirty="0"/>
              <a:t> </a:t>
            </a:r>
            <a:r>
              <a:rPr lang="tr-TR" dirty="0" err="1"/>
              <a:t>histological</a:t>
            </a:r>
            <a:r>
              <a:rPr lang="tr-TR" dirty="0"/>
              <a:t> </a:t>
            </a:r>
            <a:r>
              <a:rPr lang="tr-TR" dirty="0" err="1"/>
              <a:t>features</a:t>
            </a:r>
            <a:r>
              <a:rPr lang="tr-TR" dirty="0"/>
              <a:t>, </a:t>
            </a:r>
            <a:r>
              <a:rPr lang="tr-TR" dirty="0" err="1"/>
              <a:t>mitigated</a:t>
            </a:r>
            <a:r>
              <a:rPr lang="tr-TR" dirty="0"/>
              <a:t> </a:t>
            </a:r>
            <a:r>
              <a:rPr lang="tr-TR" dirty="0" err="1"/>
              <a:t>oxidative</a:t>
            </a:r>
            <a:r>
              <a:rPr lang="tr-TR" dirty="0"/>
              <a:t> </a:t>
            </a:r>
            <a:r>
              <a:rPr lang="tr-TR" dirty="0" err="1"/>
              <a:t>stress</a:t>
            </a:r>
            <a:r>
              <a:rPr lang="tr-TR" dirty="0"/>
              <a:t> </a:t>
            </a:r>
            <a:r>
              <a:rPr lang="tr-TR" dirty="0" err="1"/>
              <a:t>and</a:t>
            </a:r>
            <a:r>
              <a:rPr lang="tr-TR" dirty="0"/>
              <a:t> </a:t>
            </a:r>
            <a:r>
              <a:rPr lang="tr-TR" dirty="0" err="1"/>
              <a:t>improved</a:t>
            </a:r>
            <a:r>
              <a:rPr lang="tr-TR" dirty="0"/>
              <a:t> </a:t>
            </a:r>
            <a:r>
              <a:rPr lang="tr-TR" dirty="0" err="1"/>
              <a:t>liver</a:t>
            </a:r>
            <a:r>
              <a:rPr lang="tr-TR" dirty="0"/>
              <a:t>, </a:t>
            </a:r>
            <a:r>
              <a:rPr lang="tr-TR" dirty="0" err="1"/>
              <a:t>kidney</a:t>
            </a:r>
            <a:r>
              <a:rPr lang="tr-TR" dirty="0"/>
              <a:t> </a:t>
            </a:r>
            <a:r>
              <a:rPr lang="tr-TR" dirty="0" err="1"/>
              <a:t>and</a:t>
            </a:r>
            <a:r>
              <a:rPr lang="tr-TR" dirty="0"/>
              <a:t> </a:t>
            </a:r>
            <a:r>
              <a:rPr lang="tr-TR" dirty="0" err="1"/>
              <a:t>brain</a:t>
            </a:r>
            <a:r>
              <a:rPr lang="tr-TR" dirty="0"/>
              <a:t> </a:t>
            </a:r>
            <a:r>
              <a:rPr lang="tr-TR" dirty="0" err="1"/>
              <a:t>functions</a:t>
            </a:r>
            <a:r>
              <a:rPr lang="tr-TR" dirty="0"/>
              <a:t> </a:t>
            </a:r>
            <a:r>
              <a:rPr lang="tr-TR" dirty="0" err="1"/>
              <a:t>more</a:t>
            </a:r>
            <a:r>
              <a:rPr lang="tr-TR" dirty="0"/>
              <a:t> </a:t>
            </a:r>
            <a:r>
              <a:rPr lang="tr-TR" dirty="0" err="1"/>
              <a:t>profoundly</a:t>
            </a:r>
            <a:r>
              <a:rPr lang="tr-TR" dirty="0"/>
              <a:t> </a:t>
            </a:r>
            <a:r>
              <a:rPr lang="tr-TR" dirty="0" smtClean="0"/>
              <a:t> </a:t>
            </a:r>
          </a:p>
          <a:p>
            <a:pPr marL="0" indent="0" algn="just">
              <a:buNone/>
            </a:pPr>
            <a:r>
              <a:rPr lang="tr-TR" dirty="0"/>
              <a:t>*</a:t>
            </a:r>
            <a:r>
              <a:rPr lang="tr-TR" dirty="0" err="1" smtClean="0"/>
              <a:t>the</a:t>
            </a:r>
            <a:r>
              <a:rPr lang="tr-TR" dirty="0" smtClean="0"/>
              <a:t> </a:t>
            </a:r>
            <a:r>
              <a:rPr lang="tr-TR" dirty="0" err="1"/>
              <a:t>biochemical</a:t>
            </a:r>
            <a:r>
              <a:rPr lang="tr-TR" dirty="0"/>
              <a:t> </a:t>
            </a:r>
            <a:r>
              <a:rPr lang="tr-TR" dirty="0" err="1"/>
              <a:t>changes</a:t>
            </a:r>
            <a:r>
              <a:rPr lang="tr-TR" dirty="0"/>
              <a:t> in </a:t>
            </a:r>
            <a:r>
              <a:rPr lang="tr-TR" dirty="0" err="1"/>
              <a:t>cobalt-exposed</a:t>
            </a:r>
            <a:r>
              <a:rPr lang="tr-TR" dirty="0"/>
              <a:t> </a:t>
            </a:r>
            <a:r>
              <a:rPr lang="tr-TR" dirty="0" err="1"/>
              <a:t>rats</a:t>
            </a:r>
            <a:r>
              <a:rPr lang="tr-TR" dirty="0"/>
              <a:t> </a:t>
            </a:r>
            <a:r>
              <a:rPr lang="tr-TR" dirty="0" err="1"/>
              <a:t>and</a:t>
            </a:r>
            <a:r>
              <a:rPr lang="tr-TR" dirty="0"/>
              <a:t>  </a:t>
            </a:r>
            <a:r>
              <a:rPr lang="tr-TR" dirty="0" err="1"/>
              <a:t>investigated</a:t>
            </a:r>
            <a:r>
              <a:rPr lang="tr-TR" dirty="0"/>
              <a:t> </a:t>
            </a:r>
            <a:r>
              <a:rPr lang="tr-TR" dirty="0" err="1"/>
              <a:t>the</a:t>
            </a:r>
            <a:r>
              <a:rPr lang="tr-TR" dirty="0"/>
              <a:t> </a:t>
            </a:r>
            <a:r>
              <a:rPr lang="tr-TR" dirty="0" err="1"/>
              <a:t>potential</a:t>
            </a:r>
            <a:r>
              <a:rPr lang="tr-TR" dirty="0"/>
              <a:t> role of </a:t>
            </a:r>
            <a:r>
              <a:rPr lang="tr-TR" dirty="0" err="1"/>
              <a:t>Tunisian</a:t>
            </a:r>
            <a:r>
              <a:rPr lang="tr-TR" dirty="0"/>
              <a:t> </a:t>
            </a:r>
            <a:r>
              <a:rPr lang="tr-TR" dirty="0" err="1"/>
              <a:t>propolis</a:t>
            </a:r>
            <a:r>
              <a:rPr lang="tr-TR" dirty="0"/>
              <a:t> </a:t>
            </a:r>
            <a:r>
              <a:rPr lang="tr-TR" dirty="0" err="1"/>
              <a:t>against</a:t>
            </a:r>
            <a:r>
              <a:rPr lang="tr-TR" dirty="0"/>
              <a:t> </a:t>
            </a:r>
            <a:r>
              <a:rPr lang="tr-TR" dirty="0" err="1"/>
              <a:t>the</a:t>
            </a:r>
            <a:r>
              <a:rPr lang="tr-TR" dirty="0"/>
              <a:t> </a:t>
            </a:r>
            <a:r>
              <a:rPr lang="tr-TR" dirty="0" err="1"/>
              <a:t>cobalt-induced</a:t>
            </a:r>
            <a:r>
              <a:rPr lang="tr-TR" dirty="0"/>
              <a:t> </a:t>
            </a:r>
            <a:r>
              <a:rPr lang="tr-TR" dirty="0" err="1"/>
              <a:t>renal</a:t>
            </a:r>
            <a:r>
              <a:rPr lang="tr-TR" dirty="0"/>
              <a:t> </a:t>
            </a:r>
            <a:r>
              <a:rPr lang="tr-TR" dirty="0" err="1" smtClean="0"/>
              <a:t>damage</a:t>
            </a:r>
            <a:endParaRPr lang="tr-TR" dirty="0" smtClean="0"/>
          </a:p>
        </p:txBody>
      </p:sp>
    </p:spTree>
    <p:extLst>
      <p:ext uri="{BB962C8B-B14F-4D97-AF65-F5344CB8AC3E}">
        <p14:creationId xmlns:p14="http://schemas.microsoft.com/office/powerpoint/2010/main" val="222089968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buNone/>
            </a:pPr>
            <a:r>
              <a:rPr lang="tr-TR" dirty="0" err="1"/>
              <a:t>C</a:t>
            </a:r>
            <a:r>
              <a:rPr lang="tr-TR" dirty="0" err="1" smtClean="0"/>
              <a:t>affeic</a:t>
            </a:r>
            <a:r>
              <a:rPr lang="tr-TR" dirty="0" smtClean="0"/>
              <a:t> </a:t>
            </a:r>
            <a:r>
              <a:rPr lang="tr-TR" dirty="0" err="1"/>
              <a:t>acid</a:t>
            </a:r>
            <a:r>
              <a:rPr lang="tr-TR" dirty="0"/>
              <a:t> </a:t>
            </a:r>
            <a:r>
              <a:rPr lang="tr-TR" dirty="0" err="1"/>
              <a:t>phenethyl</a:t>
            </a:r>
            <a:r>
              <a:rPr lang="tr-TR" dirty="0"/>
              <a:t> ester (CAPE), a </a:t>
            </a:r>
            <a:r>
              <a:rPr lang="tr-TR" dirty="0" err="1"/>
              <a:t>bioactive</a:t>
            </a:r>
            <a:r>
              <a:rPr lang="tr-TR" dirty="0"/>
              <a:t> </a:t>
            </a:r>
            <a:r>
              <a:rPr lang="tr-TR" dirty="0" err="1"/>
              <a:t>component</a:t>
            </a:r>
            <a:r>
              <a:rPr lang="tr-TR" dirty="0"/>
              <a:t> of </a:t>
            </a:r>
            <a:r>
              <a:rPr lang="tr-TR" dirty="0" err="1"/>
              <a:t>propolis</a:t>
            </a:r>
            <a:r>
              <a:rPr lang="tr-TR" dirty="0"/>
              <a:t> </a:t>
            </a:r>
            <a:r>
              <a:rPr lang="tr-TR" dirty="0" err="1"/>
              <a:t>extract</a:t>
            </a:r>
            <a:r>
              <a:rPr lang="tr-TR" dirty="0"/>
              <a:t>, </a:t>
            </a:r>
            <a:r>
              <a:rPr lang="tr-TR" dirty="0" err="1"/>
              <a:t>exhibits</a:t>
            </a:r>
            <a:r>
              <a:rPr lang="tr-TR" dirty="0"/>
              <a:t> </a:t>
            </a:r>
            <a:r>
              <a:rPr lang="tr-TR" dirty="0" err="1"/>
              <a:t>antioxidant</a:t>
            </a:r>
            <a:r>
              <a:rPr lang="tr-TR" dirty="0"/>
              <a:t> </a:t>
            </a:r>
            <a:r>
              <a:rPr lang="tr-TR" dirty="0" err="1"/>
              <a:t>and</a:t>
            </a:r>
            <a:r>
              <a:rPr lang="tr-TR" dirty="0"/>
              <a:t> anti-</a:t>
            </a:r>
            <a:r>
              <a:rPr lang="tr-TR" dirty="0" err="1"/>
              <a:t>inflammatory</a:t>
            </a:r>
            <a:r>
              <a:rPr lang="tr-TR" dirty="0"/>
              <a:t> </a:t>
            </a:r>
            <a:r>
              <a:rPr lang="tr-TR" dirty="0" err="1"/>
              <a:t>properties</a:t>
            </a:r>
            <a:r>
              <a:rPr lang="tr-TR" dirty="0"/>
              <a:t>. </a:t>
            </a:r>
            <a:endParaRPr lang="tr-TR" dirty="0" smtClean="0"/>
          </a:p>
          <a:p>
            <a:pPr marL="0" indent="0">
              <a:buNone/>
            </a:pPr>
            <a:r>
              <a:rPr lang="tr-TR" dirty="0" err="1" smtClean="0"/>
              <a:t>protective</a:t>
            </a:r>
            <a:r>
              <a:rPr lang="tr-TR" dirty="0" smtClean="0"/>
              <a:t> </a:t>
            </a:r>
            <a:r>
              <a:rPr lang="tr-TR" dirty="0" err="1"/>
              <a:t>effect</a:t>
            </a:r>
            <a:r>
              <a:rPr lang="tr-TR" dirty="0"/>
              <a:t> of CAPE on </a:t>
            </a:r>
            <a:r>
              <a:rPr lang="tr-TR" dirty="0" err="1"/>
              <a:t>carbon</a:t>
            </a:r>
            <a:r>
              <a:rPr lang="tr-TR" dirty="0"/>
              <a:t> </a:t>
            </a:r>
            <a:r>
              <a:rPr lang="tr-TR" dirty="0" err="1"/>
              <a:t>tetrachloride</a:t>
            </a:r>
            <a:r>
              <a:rPr lang="tr-TR" dirty="0"/>
              <a:t> (CCl</a:t>
            </a:r>
            <a:r>
              <a:rPr lang="tr-TR" baseline="-25000" dirty="0"/>
              <a:t>4</a:t>
            </a:r>
            <a:r>
              <a:rPr lang="tr-TR" dirty="0"/>
              <a:t>)-</a:t>
            </a:r>
            <a:r>
              <a:rPr lang="tr-TR" dirty="0" err="1"/>
              <a:t>induced</a:t>
            </a:r>
            <a:r>
              <a:rPr lang="tr-TR" dirty="0"/>
              <a:t> </a:t>
            </a:r>
            <a:r>
              <a:rPr lang="tr-TR" dirty="0" err="1"/>
              <a:t>renal</a:t>
            </a:r>
            <a:r>
              <a:rPr lang="tr-TR" dirty="0"/>
              <a:t> </a:t>
            </a:r>
            <a:r>
              <a:rPr lang="tr-TR" dirty="0" err="1"/>
              <a:t>damage</a:t>
            </a:r>
            <a:r>
              <a:rPr lang="tr-TR" dirty="0"/>
              <a:t>. </a:t>
            </a:r>
            <a:endParaRPr lang="en-US" dirty="0"/>
          </a:p>
        </p:txBody>
      </p:sp>
    </p:spTree>
    <p:extLst>
      <p:ext uri="{BB962C8B-B14F-4D97-AF65-F5344CB8AC3E}">
        <p14:creationId xmlns:p14="http://schemas.microsoft.com/office/powerpoint/2010/main" val="180973825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Study groups</a:t>
            </a:r>
            <a:endParaRPr lang="en-US" dirty="0"/>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85000" lnSpcReduction="10000"/>
          </a:bodyPr>
          <a:lstStyle/>
          <a:p>
            <a:r>
              <a:rPr lang="en-US" dirty="0"/>
              <a:t>Group 1 (Control): 0.1ml of normal saline (NS), </a:t>
            </a:r>
            <a:r>
              <a:rPr lang="en-US" dirty="0" err="1"/>
              <a:t>ie</a:t>
            </a:r>
            <a:r>
              <a:rPr lang="en-US" dirty="0"/>
              <a:t>. 0.9 % </a:t>
            </a:r>
            <a:r>
              <a:rPr lang="en-US" dirty="0" err="1"/>
              <a:t>NaCl</a:t>
            </a:r>
            <a:r>
              <a:rPr lang="en-US" dirty="0"/>
              <a:t> solution </a:t>
            </a:r>
            <a:r>
              <a:rPr lang="en-US" dirty="0" err="1"/>
              <a:t>i.p</a:t>
            </a:r>
            <a:r>
              <a:rPr lang="en-US" dirty="0"/>
              <a:t>. 30 minutes apart as twice; (n=10)</a:t>
            </a:r>
            <a:endParaRPr lang="tr-TR" dirty="0"/>
          </a:p>
          <a:p>
            <a:r>
              <a:rPr lang="en-US" dirty="0"/>
              <a:t>Group 2 (LPS): 30 mg/kg of LPS </a:t>
            </a:r>
            <a:r>
              <a:rPr lang="en-US" dirty="0" err="1"/>
              <a:t>i.p</a:t>
            </a:r>
            <a:r>
              <a:rPr lang="en-US" dirty="0"/>
              <a:t>., 30 minutes after NS administration (n=10)</a:t>
            </a:r>
            <a:endParaRPr lang="tr-TR" dirty="0"/>
          </a:p>
          <a:p>
            <a:r>
              <a:rPr lang="en-US" dirty="0"/>
              <a:t>Group 3 (</a:t>
            </a:r>
            <a:r>
              <a:rPr lang="en-US" dirty="0" err="1"/>
              <a:t>Propolis</a:t>
            </a:r>
            <a:r>
              <a:rPr lang="en-US" dirty="0"/>
              <a:t>): 250 mg/kg of </a:t>
            </a:r>
            <a:r>
              <a:rPr lang="en-US" dirty="0" err="1"/>
              <a:t>p</a:t>
            </a:r>
            <a:r>
              <a:rPr lang="en-US" dirty="0" err="1" smtClean="0"/>
              <a:t>ropolis</a:t>
            </a:r>
            <a:r>
              <a:rPr lang="en-US" dirty="0" smtClean="0"/>
              <a:t> </a:t>
            </a:r>
            <a:r>
              <a:rPr lang="en-US" dirty="0"/>
              <a:t>orally, 30 minutes after NS administration (n=10)</a:t>
            </a:r>
            <a:endParaRPr lang="tr-TR" dirty="0"/>
          </a:p>
          <a:p>
            <a:r>
              <a:rPr lang="en-US" dirty="0"/>
              <a:t>Group 4 (</a:t>
            </a:r>
            <a:r>
              <a:rPr lang="en-US" dirty="0" err="1"/>
              <a:t>Propolis</a:t>
            </a:r>
            <a:r>
              <a:rPr lang="en-US" dirty="0"/>
              <a:t> + LPS): 250 mg/kg of </a:t>
            </a:r>
            <a:r>
              <a:rPr lang="en-US" dirty="0" err="1"/>
              <a:t>p</a:t>
            </a:r>
            <a:r>
              <a:rPr lang="en-US" dirty="0" err="1" smtClean="0"/>
              <a:t>ropolis</a:t>
            </a:r>
            <a:r>
              <a:rPr lang="en-US" dirty="0" smtClean="0"/>
              <a:t> </a:t>
            </a:r>
            <a:r>
              <a:rPr lang="en-US" dirty="0"/>
              <a:t>orally, 60 minutes before LPS administration (n=10), </a:t>
            </a:r>
            <a:endParaRPr lang="tr-TR" dirty="0"/>
          </a:p>
          <a:p>
            <a:r>
              <a:rPr lang="en-US" dirty="0"/>
              <a:t>Group 5 (LPS + </a:t>
            </a:r>
            <a:r>
              <a:rPr lang="en-US" dirty="0" err="1"/>
              <a:t>Propolis</a:t>
            </a:r>
            <a:r>
              <a:rPr lang="en-US" dirty="0"/>
              <a:t>): 250mg/kg of </a:t>
            </a:r>
            <a:r>
              <a:rPr lang="en-US" dirty="0" err="1"/>
              <a:t>p</a:t>
            </a:r>
            <a:r>
              <a:rPr lang="en-US" dirty="0" err="1" smtClean="0"/>
              <a:t>ropolis</a:t>
            </a:r>
            <a:r>
              <a:rPr lang="en-US" dirty="0" smtClean="0"/>
              <a:t> </a:t>
            </a:r>
            <a:r>
              <a:rPr lang="en-US" dirty="0"/>
              <a:t>orally, 60 minutes after LPS administration (n=10), </a:t>
            </a:r>
            <a:endParaRPr lang="tr-TR" dirty="0"/>
          </a:p>
          <a:p>
            <a:pPr marL="0" indent="0">
              <a:buNone/>
            </a:pPr>
            <a:endParaRPr lang="en-US" dirty="0"/>
          </a:p>
        </p:txBody>
      </p:sp>
    </p:spTree>
    <p:extLst>
      <p:ext uri="{BB962C8B-B14F-4D97-AF65-F5344CB8AC3E}">
        <p14:creationId xmlns:p14="http://schemas.microsoft.com/office/powerpoint/2010/main" val="44124265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134436924"/>
              </p:ext>
            </p:extLst>
          </p:nvPr>
        </p:nvGraphicFramePr>
        <p:xfrm>
          <a:off x="901975" y="274639"/>
          <a:ext cx="6140727" cy="6583362"/>
        </p:xfrm>
        <a:graphic>
          <a:graphicData uri="http://schemas.openxmlformats.org/presentationml/2006/ole">
            <mc:AlternateContent xmlns:mc="http://schemas.openxmlformats.org/markup-compatibility/2006">
              <mc:Choice xmlns:v="urn:schemas-microsoft-com:vml" Requires="v">
                <p:oleObj spid="_x0000_s1037" name="Document" r:id="rId3" imgW="5905500" imgH="5969000" progId="Word.Document.12">
                  <p:embed/>
                </p:oleObj>
              </mc:Choice>
              <mc:Fallback>
                <p:oleObj name="Document" r:id="rId3" imgW="5905500" imgH="5969000" progId="Word.Document.12">
                  <p:embed/>
                  <p:pic>
                    <p:nvPicPr>
                      <p:cNvPr id="0" name=""/>
                      <p:cNvPicPr/>
                      <p:nvPr/>
                    </p:nvPicPr>
                    <p:blipFill>
                      <a:blip r:embed="rId4"/>
                      <a:stretch>
                        <a:fillRect/>
                      </a:stretch>
                    </p:blipFill>
                    <p:spPr>
                      <a:xfrm>
                        <a:off x="901975" y="274639"/>
                        <a:ext cx="6140727" cy="6583362"/>
                      </a:xfrm>
                      <a:prstGeom prst="rect">
                        <a:avLst/>
                      </a:prstGeom>
                    </p:spPr>
                  </p:pic>
                </p:oleObj>
              </mc:Fallback>
            </mc:AlternateContent>
          </a:graphicData>
        </a:graphic>
      </p:graphicFrame>
    </p:spTree>
    <p:extLst>
      <p:ext uri="{BB962C8B-B14F-4D97-AF65-F5344CB8AC3E}">
        <p14:creationId xmlns:p14="http://schemas.microsoft.com/office/powerpoint/2010/main" val="51345597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(biochemical changes)</a:t>
            </a:r>
            <a:endParaRPr lang="en-US" dirty="0"/>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buNone/>
            </a:pPr>
            <a:r>
              <a:rPr lang="tr-TR" dirty="0" err="1"/>
              <a:t>Compared</a:t>
            </a:r>
            <a:r>
              <a:rPr lang="tr-TR" dirty="0"/>
              <a:t> </a:t>
            </a:r>
            <a:r>
              <a:rPr lang="tr-TR" dirty="0" err="1"/>
              <a:t>with</a:t>
            </a:r>
            <a:r>
              <a:rPr lang="tr-TR" dirty="0"/>
              <a:t> </a:t>
            </a:r>
            <a:r>
              <a:rPr lang="tr-TR" dirty="0" err="1"/>
              <a:t>the</a:t>
            </a:r>
            <a:r>
              <a:rPr lang="tr-TR" dirty="0"/>
              <a:t> </a:t>
            </a:r>
            <a:r>
              <a:rPr lang="tr-TR" dirty="0" err="1"/>
              <a:t>control</a:t>
            </a:r>
            <a:r>
              <a:rPr lang="tr-TR" dirty="0"/>
              <a:t> </a:t>
            </a:r>
            <a:r>
              <a:rPr lang="tr-TR" dirty="0" err="1"/>
              <a:t>group</a:t>
            </a:r>
            <a:r>
              <a:rPr lang="tr-TR" dirty="0"/>
              <a:t> </a:t>
            </a:r>
            <a:r>
              <a:rPr lang="tr-TR" dirty="0" err="1"/>
              <a:t>the</a:t>
            </a:r>
            <a:r>
              <a:rPr lang="tr-TR" dirty="0"/>
              <a:t> MDA </a:t>
            </a:r>
            <a:r>
              <a:rPr lang="tr-TR" dirty="0" err="1"/>
              <a:t>levels</a:t>
            </a:r>
            <a:r>
              <a:rPr lang="tr-TR" dirty="0"/>
              <a:t> </a:t>
            </a:r>
            <a:r>
              <a:rPr lang="tr-TR" dirty="0" err="1"/>
              <a:t>increased</a:t>
            </a:r>
            <a:r>
              <a:rPr lang="tr-TR" dirty="0"/>
              <a:t> in </a:t>
            </a:r>
            <a:r>
              <a:rPr lang="tr-TR" dirty="0" err="1"/>
              <a:t>the</a:t>
            </a:r>
            <a:r>
              <a:rPr lang="tr-TR" dirty="0"/>
              <a:t> </a:t>
            </a:r>
            <a:r>
              <a:rPr lang="tr-TR" dirty="0" err="1"/>
              <a:t>group</a:t>
            </a:r>
            <a:r>
              <a:rPr lang="tr-TR" dirty="0"/>
              <a:t> </a:t>
            </a:r>
            <a:r>
              <a:rPr lang="tr-TR" dirty="0" err="1"/>
              <a:t>administered</a:t>
            </a:r>
            <a:r>
              <a:rPr lang="tr-TR" dirty="0"/>
              <a:t> LPS </a:t>
            </a:r>
            <a:r>
              <a:rPr lang="tr-TR" dirty="0" err="1" smtClean="0"/>
              <a:t>only</a:t>
            </a:r>
            <a:endParaRPr lang="tr-TR" dirty="0" smtClean="0"/>
          </a:p>
          <a:p>
            <a:pPr marL="0" indent="0">
              <a:buNone/>
            </a:pPr>
            <a:r>
              <a:rPr lang="tr-TR" dirty="0" smtClean="0"/>
              <a:t> </a:t>
            </a:r>
            <a:r>
              <a:rPr lang="tr-TR" dirty="0" err="1"/>
              <a:t>In</a:t>
            </a:r>
            <a:r>
              <a:rPr lang="tr-TR" dirty="0"/>
              <a:t> </a:t>
            </a:r>
            <a:r>
              <a:rPr lang="tr-TR" dirty="0" err="1"/>
              <a:t>the</a:t>
            </a:r>
            <a:r>
              <a:rPr lang="tr-TR" dirty="0"/>
              <a:t> </a:t>
            </a:r>
            <a:r>
              <a:rPr lang="tr-TR" dirty="0" err="1"/>
              <a:t>group</a:t>
            </a:r>
            <a:r>
              <a:rPr lang="tr-TR" dirty="0"/>
              <a:t> </a:t>
            </a:r>
            <a:r>
              <a:rPr lang="tr-TR" dirty="0" err="1"/>
              <a:t>administered</a:t>
            </a:r>
            <a:r>
              <a:rPr lang="tr-TR" dirty="0"/>
              <a:t> </a:t>
            </a:r>
            <a:r>
              <a:rPr lang="tr-TR" dirty="0" err="1"/>
              <a:t>propolis</a:t>
            </a:r>
            <a:r>
              <a:rPr lang="tr-TR" dirty="0"/>
              <a:t> </a:t>
            </a:r>
            <a:r>
              <a:rPr lang="tr-TR" dirty="0" err="1"/>
              <a:t>only</a:t>
            </a:r>
            <a:r>
              <a:rPr lang="tr-TR" dirty="0"/>
              <a:t>, </a:t>
            </a:r>
            <a:r>
              <a:rPr lang="tr-TR" dirty="0" err="1"/>
              <a:t>the</a:t>
            </a:r>
            <a:r>
              <a:rPr lang="tr-TR" dirty="0"/>
              <a:t> MDA </a:t>
            </a:r>
            <a:r>
              <a:rPr lang="tr-TR" dirty="0" err="1"/>
              <a:t>levels</a:t>
            </a:r>
            <a:r>
              <a:rPr lang="tr-TR" dirty="0"/>
              <a:t> </a:t>
            </a:r>
            <a:r>
              <a:rPr lang="tr-TR" dirty="0" err="1"/>
              <a:t>increased</a:t>
            </a:r>
            <a:r>
              <a:rPr lang="tr-TR" dirty="0"/>
              <a:t> </a:t>
            </a:r>
            <a:r>
              <a:rPr lang="tr-TR" dirty="0" err="1"/>
              <a:t>compared</a:t>
            </a:r>
            <a:r>
              <a:rPr lang="tr-TR" dirty="0"/>
              <a:t> </a:t>
            </a:r>
            <a:r>
              <a:rPr lang="tr-TR" dirty="0" err="1"/>
              <a:t>with</a:t>
            </a:r>
            <a:r>
              <a:rPr lang="tr-TR" dirty="0"/>
              <a:t> </a:t>
            </a:r>
            <a:r>
              <a:rPr lang="tr-TR" dirty="0" err="1"/>
              <a:t>the</a:t>
            </a:r>
            <a:r>
              <a:rPr lang="tr-TR" dirty="0"/>
              <a:t> </a:t>
            </a:r>
            <a:r>
              <a:rPr lang="tr-TR" dirty="0" err="1"/>
              <a:t>control</a:t>
            </a:r>
            <a:r>
              <a:rPr lang="tr-TR" dirty="0"/>
              <a:t> </a:t>
            </a:r>
            <a:r>
              <a:rPr lang="tr-TR" dirty="0" err="1"/>
              <a:t>group</a:t>
            </a:r>
            <a:r>
              <a:rPr lang="tr-TR" dirty="0"/>
              <a:t> </a:t>
            </a:r>
            <a:r>
              <a:rPr lang="tr-TR" dirty="0" err="1"/>
              <a:t>while</a:t>
            </a:r>
            <a:r>
              <a:rPr lang="tr-TR" dirty="0"/>
              <a:t> </a:t>
            </a:r>
            <a:r>
              <a:rPr lang="tr-TR" dirty="0" err="1"/>
              <a:t>decreased</a:t>
            </a:r>
            <a:r>
              <a:rPr lang="tr-TR" dirty="0"/>
              <a:t> </a:t>
            </a:r>
            <a:r>
              <a:rPr lang="tr-TR" dirty="0" err="1"/>
              <a:t>compared</a:t>
            </a:r>
            <a:r>
              <a:rPr lang="tr-TR" dirty="0"/>
              <a:t> </a:t>
            </a:r>
            <a:r>
              <a:rPr lang="tr-TR" dirty="0" err="1"/>
              <a:t>with</a:t>
            </a:r>
            <a:r>
              <a:rPr lang="tr-TR" dirty="0"/>
              <a:t> </a:t>
            </a:r>
            <a:r>
              <a:rPr lang="tr-TR" dirty="0" err="1"/>
              <a:t>the</a:t>
            </a:r>
            <a:r>
              <a:rPr lang="tr-TR" dirty="0"/>
              <a:t> </a:t>
            </a:r>
            <a:r>
              <a:rPr lang="tr-TR" dirty="0" err="1"/>
              <a:t>group</a:t>
            </a:r>
            <a:r>
              <a:rPr lang="tr-TR" dirty="0"/>
              <a:t> </a:t>
            </a:r>
            <a:r>
              <a:rPr lang="tr-TR" dirty="0" err="1"/>
              <a:t>administered</a:t>
            </a:r>
            <a:r>
              <a:rPr lang="tr-TR" dirty="0"/>
              <a:t> LPS </a:t>
            </a:r>
            <a:r>
              <a:rPr lang="tr-TR" dirty="0" err="1" smtClean="0"/>
              <a:t>only</a:t>
            </a:r>
            <a:r>
              <a:rPr lang="tr-TR" dirty="0" smtClean="0"/>
              <a:t>. </a:t>
            </a:r>
            <a:endParaRPr lang="tr-TR" dirty="0" smtClean="0"/>
          </a:p>
          <a:p>
            <a:pPr marL="0" indent="0">
              <a:buNone/>
            </a:pPr>
            <a:endParaRPr lang="en-US" dirty="0"/>
          </a:p>
        </p:txBody>
      </p:sp>
    </p:spTree>
    <p:extLst>
      <p:ext uri="{BB962C8B-B14F-4D97-AF65-F5344CB8AC3E}">
        <p14:creationId xmlns:p14="http://schemas.microsoft.com/office/powerpoint/2010/main" val="151498365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marL="0" indent="0" algn="just">
              <a:buNone/>
            </a:pPr>
            <a:r>
              <a:rPr lang="tr-TR" dirty="0" err="1"/>
              <a:t>In</a:t>
            </a:r>
            <a:r>
              <a:rPr lang="tr-TR" dirty="0"/>
              <a:t> </a:t>
            </a:r>
            <a:r>
              <a:rPr lang="tr-TR" dirty="0" err="1"/>
              <a:t>the</a:t>
            </a:r>
            <a:r>
              <a:rPr lang="tr-TR" dirty="0"/>
              <a:t> </a:t>
            </a:r>
            <a:r>
              <a:rPr lang="tr-TR" dirty="0" err="1"/>
              <a:t>group</a:t>
            </a:r>
            <a:r>
              <a:rPr lang="tr-TR" dirty="0"/>
              <a:t> </a:t>
            </a:r>
            <a:r>
              <a:rPr lang="tr-TR" dirty="0" err="1"/>
              <a:t>administered</a:t>
            </a:r>
            <a:r>
              <a:rPr lang="tr-TR" dirty="0"/>
              <a:t> </a:t>
            </a:r>
            <a:r>
              <a:rPr lang="tr-TR" dirty="0" err="1"/>
              <a:t>propolis</a:t>
            </a:r>
            <a:r>
              <a:rPr lang="tr-TR" dirty="0"/>
              <a:t> </a:t>
            </a:r>
            <a:r>
              <a:rPr lang="tr-TR" dirty="0" err="1"/>
              <a:t>before</a:t>
            </a:r>
            <a:r>
              <a:rPr lang="tr-TR" dirty="0"/>
              <a:t> LPS, </a:t>
            </a:r>
            <a:r>
              <a:rPr lang="tr-TR" dirty="0" err="1"/>
              <a:t>the</a:t>
            </a:r>
            <a:r>
              <a:rPr lang="tr-TR" dirty="0"/>
              <a:t> MDA </a:t>
            </a:r>
            <a:r>
              <a:rPr lang="tr-TR" dirty="0" err="1"/>
              <a:t>levels</a:t>
            </a:r>
            <a:r>
              <a:rPr lang="tr-TR" dirty="0"/>
              <a:t> </a:t>
            </a:r>
            <a:r>
              <a:rPr lang="tr-TR" dirty="0" err="1"/>
              <a:t>increased</a:t>
            </a:r>
            <a:r>
              <a:rPr lang="tr-TR" dirty="0"/>
              <a:t> </a:t>
            </a:r>
            <a:r>
              <a:rPr lang="tr-TR" dirty="0" err="1"/>
              <a:t>compared</a:t>
            </a:r>
            <a:r>
              <a:rPr lang="tr-TR" dirty="0"/>
              <a:t> </a:t>
            </a:r>
            <a:r>
              <a:rPr lang="tr-TR" dirty="0" err="1"/>
              <a:t>with</a:t>
            </a:r>
            <a:r>
              <a:rPr lang="tr-TR" dirty="0"/>
              <a:t> </a:t>
            </a:r>
            <a:r>
              <a:rPr lang="tr-TR" dirty="0" err="1"/>
              <a:t>the</a:t>
            </a:r>
            <a:r>
              <a:rPr lang="tr-TR" dirty="0"/>
              <a:t> </a:t>
            </a:r>
            <a:r>
              <a:rPr lang="tr-TR" dirty="0" err="1"/>
              <a:t>control</a:t>
            </a:r>
            <a:r>
              <a:rPr lang="tr-TR" dirty="0"/>
              <a:t> </a:t>
            </a:r>
            <a:r>
              <a:rPr lang="tr-TR" dirty="0" err="1"/>
              <a:t>group</a:t>
            </a:r>
            <a:r>
              <a:rPr lang="tr-TR" dirty="0"/>
              <a:t> </a:t>
            </a:r>
            <a:r>
              <a:rPr lang="tr-TR" dirty="0" err="1"/>
              <a:t>while</a:t>
            </a:r>
            <a:r>
              <a:rPr lang="tr-TR" dirty="0"/>
              <a:t> </a:t>
            </a:r>
            <a:r>
              <a:rPr lang="tr-TR" dirty="0" err="1"/>
              <a:t>decreased</a:t>
            </a:r>
            <a:r>
              <a:rPr lang="tr-TR" dirty="0"/>
              <a:t> </a:t>
            </a:r>
            <a:r>
              <a:rPr lang="tr-TR" dirty="0" err="1"/>
              <a:t>compared</a:t>
            </a:r>
            <a:r>
              <a:rPr lang="tr-TR" dirty="0"/>
              <a:t> </a:t>
            </a:r>
            <a:r>
              <a:rPr lang="tr-TR" dirty="0" err="1"/>
              <a:t>with</a:t>
            </a:r>
            <a:r>
              <a:rPr lang="tr-TR" dirty="0"/>
              <a:t> </a:t>
            </a:r>
            <a:r>
              <a:rPr lang="tr-TR" dirty="0" err="1"/>
              <a:t>the</a:t>
            </a:r>
            <a:r>
              <a:rPr lang="tr-TR" dirty="0"/>
              <a:t> </a:t>
            </a:r>
            <a:r>
              <a:rPr lang="tr-TR" dirty="0" err="1"/>
              <a:t>group</a:t>
            </a:r>
            <a:r>
              <a:rPr lang="tr-TR" dirty="0"/>
              <a:t> </a:t>
            </a:r>
            <a:r>
              <a:rPr lang="tr-TR" dirty="0" err="1"/>
              <a:t>administered</a:t>
            </a:r>
            <a:r>
              <a:rPr lang="tr-TR" dirty="0"/>
              <a:t> LPS </a:t>
            </a:r>
            <a:r>
              <a:rPr lang="tr-TR" dirty="0" err="1"/>
              <a:t>only</a:t>
            </a:r>
            <a:r>
              <a:rPr lang="tr-TR" dirty="0"/>
              <a:t>. </a:t>
            </a:r>
          </a:p>
          <a:p>
            <a:pPr marL="0" indent="0" algn="just">
              <a:buNone/>
            </a:pPr>
            <a:r>
              <a:rPr lang="tr-TR" dirty="0" err="1"/>
              <a:t>In</a:t>
            </a:r>
            <a:r>
              <a:rPr lang="tr-TR" dirty="0"/>
              <a:t> </a:t>
            </a:r>
            <a:r>
              <a:rPr lang="tr-TR" dirty="0" err="1"/>
              <a:t>the</a:t>
            </a:r>
            <a:r>
              <a:rPr lang="tr-TR" dirty="0"/>
              <a:t> </a:t>
            </a:r>
            <a:r>
              <a:rPr lang="tr-TR" dirty="0" err="1"/>
              <a:t>group</a:t>
            </a:r>
            <a:r>
              <a:rPr lang="tr-TR" dirty="0"/>
              <a:t> </a:t>
            </a:r>
            <a:r>
              <a:rPr lang="tr-TR" dirty="0" err="1"/>
              <a:t>administered</a:t>
            </a:r>
            <a:r>
              <a:rPr lang="tr-TR" dirty="0"/>
              <a:t> </a:t>
            </a:r>
            <a:r>
              <a:rPr lang="tr-TR" dirty="0" err="1"/>
              <a:t>propolis</a:t>
            </a:r>
            <a:r>
              <a:rPr lang="tr-TR" dirty="0"/>
              <a:t> </a:t>
            </a:r>
            <a:r>
              <a:rPr lang="tr-TR" dirty="0" err="1"/>
              <a:t>after</a:t>
            </a:r>
            <a:r>
              <a:rPr lang="tr-TR" dirty="0"/>
              <a:t> LPS, </a:t>
            </a:r>
            <a:r>
              <a:rPr lang="tr-TR" dirty="0" err="1"/>
              <a:t>the</a:t>
            </a:r>
            <a:r>
              <a:rPr lang="tr-TR" dirty="0"/>
              <a:t> MDA </a:t>
            </a:r>
            <a:r>
              <a:rPr lang="tr-TR" dirty="0" err="1"/>
              <a:t>levels</a:t>
            </a:r>
            <a:r>
              <a:rPr lang="tr-TR" dirty="0"/>
              <a:t> </a:t>
            </a:r>
            <a:r>
              <a:rPr lang="tr-TR" dirty="0" err="1"/>
              <a:t>increased</a:t>
            </a:r>
            <a:r>
              <a:rPr lang="tr-TR" dirty="0"/>
              <a:t> </a:t>
            </a:r>
            <a:r>
              <a:rPr lang="tr-TR" dirty="0" err="1"/>
              <a:t>compared</a:t>
            </a:r>
            <a:r>
              <a:rPr lang="tr-TR" dirty="0"/>
              <a:t> </a:t>
            </a:r>
            <a:r>
              <a:rPr lang="tr-TR" dirty="0" err="1"/>
              <a:t>with</a:t>
            </a:r>
            <a:r>
              <a:rPr lang="tr-TR" dirty="0"/>
              <a:t> </a:t>
            </a:r>
            <a:r>
              <a:rPr lang="tr-TR" dirty="0" err="1"/>
              <a:t>the</a:t>
            </a:r>
            <a:r>
              <a:rPr lang="tr-TR" dirty="0"/>
              <a:t> </a:t>
            </a:r>
            <a:r>
              <a:rPr lang="tr-TR" dirty="0" err="1"/>
              <a:t>control</a:t>
            </a:r>
            <a:r>
              <a:rPr lang="tr-TR" dirty="0"/>
              <a:t> </a:t>
            </a:r>
            <a:r>
              <a:rPr lang="tr-TR" dirty="0" err="1"/>
              <a:t>group</a:t>
            </a:r>
            <a:r>
              <a:rPr lang="tr-TR" dirty="0"/>
              <a:t> </a:t>
            </a:r>
          </a:p>
          <a:p>
            <a:pPr marL="0" indent="0" algn="just">
              <a:buNone/>
            </a:pPr>
            <a:r>
              <a:rPr lang="tr-TR" dirty="0" smtClean="0"/>
              <a:t> </a:t>
            </a:r>
            <a:r>
              <a:rPr lang="tr-TR" dirty="0" err="1"/>
              <a:t>The</a:t>
            </a:r>
            <a:r>
              <a:rPr lang="tr-TR" dirty="0"/>
              <a:t> MDA </a:t>
            </a:r>
            <a:r>
              <a:rPr lang="tr-TR" dirty="0" err="1"/>
              <a:t>levels</a:t>
            </a:r>
            <a:r>
              <a:rPr lang="tr-TR" dirty="0"/>
              <a:t> </a:t>
            </a:r>
            <a:r>
              <a:rPr lang="tr-TR" dirty="0" err="1"/>
              <a:t>increased</a:t>
            </a:r>
            <a:r>
              <a:rPr lang="tr-TR" dirty="0"/>
              <a:t> in </a:t>
            </a:r>
            <a:r>
              <a:rPr lang="tr-TR" dirty="0" err="1"/>
              <a:t>the</a:t>
            </a:r>
            <a:r>
              <a:rPr lang="tr-TR" dirty="0"/>
              <a:t> </a:t>
            </a:r>
            <a:r>
              <a:rPr lang="tr-TR" dirty="0" err="1"/>
              <a:t>group</a:t>
            </a:r>
            <a:r>
              <a:rPr lang="tr-TR" dirty="0"/>
              <a:t> </a:t>
            </a:r>
            <a:r>
              <a:rPr lang="tr-TR" dirty="0" err="1"/>
              <a:t>administered</a:t>
            </a:r>
            <a:r>
              <a:rPr lang="tr-TR" dirty="0"/>
              <a:t> LPS </a:t>
            </a:r>
            <a:r>
              <a:rPr lang="tr-TR" dirty="0" err="1"/>
              <a:t>only</a:t>
            </a:r>
            <a:r>
              <a:rPr lang="tr-TR" dirty="0"/>
              <a:t> </a:t>
            </a:r>
            <a:r>
              <a:rPr lang="tr-TR" dirty="0" err="1"/>
              <a:t>and</a:t>
            </a:r>
            <a:r>
              <a:rPr lang="tr-TR" dirty="0"/>
              <a:t> </a:t>
            </a:r>
            <a:r>
              <a:rPr lang="tr-TR" dirty="0" err="1"/>
              <a:t>decreased</a:t>
            </a:r>
            <a:r>
              <a:rPr lang="tr-TR" dirty="0"/>
              <a:t> in </a:t>
            </a:r>
            <a:r>
              <a:rPr lang="tr-TR" dirty="0" err="1"/>
              <a:t>the</a:t>
            </a:r>
            <a:r>
              <a:rPr lang="tr-TR" dirty="0"/>
              <a:t> </a:t>
            </a:r>
            <a:r>
              <a:rPr lang="tr-TR" dirty="0" err="1"/>
              <a:t>groups</a:t>
            </a:r>
            <a:r>
              <a:rPr lang="tr-TR" dirty="0"/>
              <a:t> </a:t>
            </a:r>
            <a:r>
              <a:rPr lang="tr-TR" dirty="0" err="1"/>
              <a:t>pre-treated</a:t>
            </a:r>
            <a:r>
              <a:rPr lang="tr-TR" dirty="0"/>
              <a:t>, </a:t>
            </a:r>
            <a:r>
              <a:rPr lang="tr-TR" dirty="0" err="1"/>
              <a:t>posttreated</a:t>
            </a:r>
            <a:r>
              <a:rPr lang="tr-TR" dirty="0"/>
              <a:t> </a:t>
            </a:r>
            <a:r>
              <a:rPr lang="tr-TR" dirty="0" err="1"/>
              <a:t>and</a:t>
            </a:r>
            <a:r>
              <a:rPr lang="tr-TR" dirty="0"/>
              <a:t> </a:t>
            </a:r>
            <a:r>
              <a:rPr lang="tr-TR" dirty="0" err="1"/>
              <a:t>simultaneously</a:t>
            </a:r>
            <a:r>
              <a:rPr lang="tr-TR" dirty="0"/>
              <a:t> </a:t>
            </a:r>
            <a:r>
              <a:rPr lang="tr-TR" dirty="0" err="1"/>
              <a:t>treated</a:t>
            </a:r>
            <a:r>
              <a:rPr lang="tr-TR" dirty="0"/>
              <a:t> </a:t>
            </a:r>
            <a:r>
              <a:rPr lang="tr-TR" dirty="0" err="1"/>
              <a:t>with</a:t>
            </a:r>
            <a:r>
              <a:rPr lang="tr-TR" dirty="0"/>
              <a:t> </a:t>
            </a:r>
            <a:r>
              <a:rPr lang="tr-TR" dirty="0" err="1"/>
              <a:t>propolis</a:t>
            </a:r>
            <a:r>
              <a:rPr lang="tr-TR" dirty="0"/>
              <a:t>. </a:t>
            </a:r>
            <a:r>
              <a:rPr lang="tr-TR" dirty="0" err="1"/>
              <a:t>The</a:t>
            </a:r>
            <a:r>
              <a:rPr lang="tr-TR" dirty="0"/>
              <a:t> </a:t>
            </a:r>
            <a:r>
              <a:rPr lang="tr-TR" dirty="0" err="1"/>
              <a:t>group</a:t>
            </a:r>
            <a:r>
              <a:rPr lang="tr-TR" dirty="0"/>
              <a:t> </a:t>
            </a:r>
            <a:r>
              <a:rPr lang="tr-TR" dirty="0" err="1"/>
              <a:t>that</a:t>
            </a:r>
            <a:r>
              <a:rPr lang="tr-TR" dirty="0"/>
              <a:t> </a:t>
            </a:r>
            <a:r>
              <a:rPr lang="tr-TR" dirty="0" err="1"/>
              <a:t>was</a:t>
            </a:r>
            <a:r>
              <a:rPr lang="tr-TR" dirty="0"/>
              <a:t> </a:t>
            </a:r>
            <a:r>
              <a:rPr lang="tr-TR" dirty="0" err="1"/>
              <a:t>administered</a:t>
            </a:r>
            <a:r>
              <a:rPr lang="tr-TR" dirty="0"/>
              <a:t> </a:t>
            </a:r>
            <a:r>
              <a:rPr lang="tr-TR" dirty="0" err="1"/>
              <a:t>propolis</a:t>
            </a:r>
            <a:r>
              <a:rPr lang="tr-TR" dirty="0"/>
              <a:t> </a:t>
            </a:r>
            <a:r>
              <a:rPr lang="tr-TR" dirty="0" err="1"/>
              <a:t>only</a:t>
            </a:r>
            <a:r>
              <a:rPr lang="tr-TR" dirty="0"/>
              <a:t> </a:t>
            </a:r>
            <a:r>
              <a:rPr lang="tr-TR" dirty="0" err="1"/>
              <a:t>showed</a:t>
            </a:r>
            <a:r>
              <a:rPr lang="tr-TR" dirty="0"/>
              <a:t> </a:t>
            </a:r>
            <a:r>
              <a:rPr lang="tr-TR" dirty="0" err="1"/>
              <a:t>no</a:t>
            </a:r>
            <a:r>
              <a:rPr lang="tr-TR" dirty="0"/>
              <a:t> </a:t>
            </a:r>
            <a:r>
              <a:rPr lang="tr-TR" dirty="0" err="1"/>
              <a:t>statistically</a:t>
            </a:r>
            <a:r>
              <a:rPr lang="tr-TR" dirty="0"/>
              <a:t> </a:t>
            </a:r>
            <a:r>
              <a:rPr lang="tr-TR" dirty="0" err="1"/>
              <a:t>significant</a:t>
            </a:r>
            <a:r>
              <a:rPr lang="tr-TR" dirty="0"/>
              <a:t> </a:t>
            </a:r>
            <a:r>
              <a:rPr lang="tr-TR" dirty="0" err="1"/>
              <a:t>difference</a:t>
            </a:r>
            <a:r>
              <a:rPr lang="tr-TR" dirty="0"/>
              <a:t> </a:t>
            </a:r>
            <a:r>
              <a:rPr lang="tr-TR" dirty="0" err="1"/>
              <a:t>from</a:t>
            </a:r>
            <a:r>
              <a:rPr lang="tr-TR" dirty="0"/>
              <a:t> </a:t>
            </a:r>
            <a:r>
              <a:rPr lang="tr-TR" dirty="0" err="1"/>
              <a:t>the</a:t>
            </a:r>
            <a:r>
              <a:rPr lang="tr-TR" dirty="0"/>
              <a:t> </a:t>
            </a:r>
            <a:r>
              <a:rPr lang="tr-TR" dirty="0" err="1"/>
              <a:t>control</a:t>
            </a:r>
            <a:r>
              <a:rPr lang="tr-TR" dirty="0"/>
              <a:t> </a:t>
            </a:r>
            <a:r>
              <a:rPr lang="tr-TR" dirty="0" err="1"/>
              <a:t>group</a:t>
            </a:r>
            <a:r>
              <a:rPr lang="tr-TR" dirty="0"/>
              <a:t>.</a:t>
            </a:r>
          </a:p>
          <a:p>
            <a:endParaRPr lang="en-US" dirty="0"/>
          </a:p>
        </p:txBody>
      </p:sp>
    </p:spTree>
    <p:extLst>
      <p:ext uri="{BB962C8B-B14F-4D97-AF65-F5344CB8AC3E}">
        <p14:creationId xmlns:p14="http://schemas.microsoft.com/office/powerpoint/2010/main" val="2330633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833722" y="1600200"/>
            <a:ext cx="7853077" cy="3544382"/>
          </a:xfrm>
          <a:prstGeom prst="rect">
            <a:avLst/>
          </a:prstGeom>
          <a:noFill/>
          <a:ln>
            <a:noFill/>
          </a:ln>
        </p:spPr>
      </p:pic>
    </p:spTree>
    <p:extLst>
      <p:ext uri="{BB962C8B-B14F-4D97-AF65-F5344CB8AC3E}">
        <p14:creationId xmlns:p14="http://schemas.microsoft.com/office/powerpoint/2010/main" val="45574616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pPr marL="0" indent="0" algn="just">
              <a:buNone/>
            </a:pPr>
            <a:r>
              <a:rPr lang="en-US" dirty="0"/>
              <a:t>All sections were collected in slides and then stained with PAS. </a:t>
            </a:r>
            <a:r>
              <a:rPr lang="en-US" dirty="0" err="1"/>
              <a:t>Histopathological</a:t>
            </a:r>
            <a:r>
              <a:rPr lang="en-US" dirty="0"/>
              <a:t> examination of kidney sections from Group 1 (control animals) revealed normal structures (Figure1A). Compared with normal kidney tissues from the control group, Group 2 (NS+LPS) kidney sections of rats treated with only LPS demonstrated slight tubular damage, mild ischemic injury, ischemic damage in the form of vacuolization, tubule epithelial vacuolization, vascular congestion and glomerular atrophy (Figure 1B). </a:t>
            </a:r>
          </a:p>
        </p:txBody>
      </p:sp>
    </p:spTree>
    <p:extLst>
      <p:ext uri="{BB962C8B-B14F-4D97-AF65-F5344CB8AC3E}">
        <p14:creationId xmlns:p14="http://schemas.microsoft.com/office/powerpoint/2010/main" val="342315379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lnSpcReduction="10000"/>
          </a:bodyPr>
          <a:lstStyle/>
          <a:p>
            <a:pPr marL="0" indent="0" algn="just">
              <a:buNone/>
            </a:pPr>
            <a:r>
              <a:rPr lang="en-US" dirty="0"/>
              <a:t>Group 3 (</a:t>
            </a:r>
            <a:r>
              <a:rPr lang="en-US" dirty="0" err="1"/>
              <a:t>NS+Propolis</a:t>
            </a:r>
            <a:r>
              <a:rPr lang="en-US" dirty="0"/>
              <a:t>) kidney sections of rats treated with only </a:t>
            </a:r>
            <a:r>
              <a:rPr lang="en-US" dirty="0" err="1"/>
              <a:t>propolis</a:t>
            </a:r>
            <a:r>
              <a:rPr lang="en-US" dirty="0"/>
              <a:t> showed mild ischemic injury (Figure 1C). While in Group 4 (</a:t>
            </a:r>
            <a:r>
              <a:rPr lang="en-US" dirty="0" err="1"/>
              <a:t>propolis+LPS</a:t>
            </a:r>
            <a:r>
              <a:rPr lang="en-US" dirty="0"/>
              <a:t>) kidney sections of rats treated with </a:t>
            </a:r>
            <a:r>
              <a:rPr lang="en-US" dirty="0" err="1"/>
              <a:t>propolis</a:t>
            </a:r>
            <a:r>
              <a:rPr lang="en-US" dirty="0"/>
              <a:t> prior to LPS challenge showed mild ischemic injury (Figure 1D), in Group 5 (</a:t>
            </a:r>
            <a:r>
              <a:rPr lang="en-US" dirty="0" err="1"/>
              <a:t>LPS+propolis</a:t>
            </a:r>
            <a:r>
              <a:rPr lang="en-US" dirty="0"/>
              <a:t>) sections of rats treated with </a:t>
            </a:r>
            <a:r>
              <a:rPr lang="en-US" dirty="0" err="1"/>
              <a:t>propolis</a:t>
            </a:r>
            <a:r>
              <a:rPr lang="en-US" dirty="0"/>
              <a:t> after LPS challenge showed mild ischemic injury, tubule epithelial vacuolization, vascular congestion and glomerular atrophy (Figure 1E).</a:t>
            </a:r>
            <a:endParaRPr lang="tr-TR" dirty="0"/>
          </a:p>
          <a:p>
            <a:pPr marL="0" indent="0">
              <a:buNone/>
            </a:pPr>
            <a:endParaRPr lang="en-US" dirty="0"/>
          </a:p>
        </p:txBody>
      </p:sp>
    </p:spTree>
    <p:extLst>
      <p:ext uri="{BB962C8B-B14F-4D97-AF65-F5344CB8AC3E}">
        <p14:creationId xmlns:p14="http://schemas.microsoft.com/office/powerpoint/2010/main" val="413647930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Resim 1" descr="C:\Users\derya\Desktop\Resim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270" y="274638"/>
            <a:ext cx="2971800" cy="2425700"/>
          </a:xfrm>
          <a:prstGeom prst="rect">
            <a:avLst/>
          </a:prstGeom>
          <a:noFill/>
          <a:ln>
            <a:noFill/>
          </a:ln>
        </p:spPr>
      </p:pic>
      <p:pic>
        <p:nvPicPr>
          <p:cNvPr id="5" name="Resim 4"/>
          <p:cNvPicPr/>
          <p:nvPr/>
        </p:nvPicPr>
        <p:blipFill>
          <a:blip r:embed="rId3">
            <a:extLst>
              <a:ext uri="{28A0092B-C50C-407E-A947-70E740481C1C}">
                <a14:useLocalDpi xmlns:a14="http://schemas.microsoft.com/office/drawing/2010/main" val="0"/>
              </a:ext>
            </a:extLst>
          </a:blip>
          <a:srcRect/>
          <a:stretch>
            <a:fillRect/>
          </a:stretch>
        </p:blipFill>
        <p:spPr bwMode="auto">
          <a:xfrm>
            <a:off x="3141758" y="716348"/>
            <a:ext cx="2971800" cy="2286000"/>
          </a:xfrm>
          <a:prstGeom prst="rect">
            <a:avLst/>
          </a:prstGeom>
          <a:noFill/>
          <a:ln>
            <a:noFill/>
          </a:ln>
        </p:spPr>
      </p:pic>
      <p:pic>
        <p:nvPicPr>
          <p:cNvPr id="6" name="Resim 5"/>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098550"/>
            <a:ext cx="2971800" cy="2330450"/>
          </a:xfrm>
          <a:prstGeom prst="rect">
            <a:avLst/>
          </a:prstGeom>
          <a:noFill/>
          <a:ln>
            <a:noFill/>
          </a:ln>
        </p:spPr>
      </p:pic>
      <p:pic>
        <p:nvPicPr>
          <p:cNvPr id="7" name="Resim 6"/>
          <p:cNvPicPr/>
          <p:nvPr/>
        </p:nvPicPr>
        <p:blipFill>
          <a:blip r:embed="rId5">
            <a:extLst>
              <a:ext uri="{28A0092B-C50C-407E-A947-70E740481C1C}">
                <a14:useLocalDpi xmlns:a14="http://schemas.microsoft.com/office/drawing/2010/main" val="0"/>
              </a:ext>
            </a:extLst>
          </a:blip>
          <a:srcRect/>
          <a:stretch>
            <a:fillRect/>
          </a:stretch>
        </p:blipFill>
        <p:spPr bwMode="auto">
          <a:xfrm>
            <a:off x="457200" y="3350418"/>
            <a:ext cx="2971800" cy="2184400"/>
          </a:xfrm>
          <a:prstGeom prst="rect">
            <a:avLst/>
          </a:prstGeom>
          <a:noFill/>
          <a:ln>
            <a:noFill/>
          </a:ln>
        </p:spPr>
      </p:pic>
      <p:grpSp>
        <p:nvGrpSpPr>
          <p:cNvPr id="8" name="Group 7"/>
          <p:cNvGrpSpPr>
            <a:grpSpLocks/>
          </p:cNvGrpSpPr>
          <p:nvPr/>
        </p:nvGrpSpPr>
        <p:grpSpPr bwMode="auto">
          <a:xfrm>
            <a:off x="4019616" y="4149389"/>
            <a:ext cx="3448617" cy="2255353"/>
            <a:chOff x="1321" y="877"/>
            <a:chExt cx="9096" cy="6864"/>
          </a:xfrm>
        </p:grpSpPr>
        <p:pic>
          <p:nvPicPr>
            <p:cNvPr id="9" name="Resim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1" y="877"/>
              <a:ext cx="9096" cy="6864"/>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4"/>
            <p:cNvSpPr>
              <a:spLocks noChangeArrowheads="1"/>
            </p:cNvSpPr>
            <p:nvPr/>
          </p:nvSpPr>
          <p:spPr bwMode="auto">
            <a:xfrm rot="2295840">
              <a:off x="7453" y="6037"/>
              <a:ext cx="900" cy="180"/>
            </a:xfrm>
            <a:prstGeom prst="rightArrow">
              <a:avLst>
                <a:gd name="adj1" fmla="val 50000"/>
                <a:gd name="adj2" fmla="val 125000"/>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endParaRPr lang="en-US"/>
            </a:p>
          </p:txBody>
        </p:sp>
      </p:grpSp>
    </p:spTree>
    <p:extLst>
      <p:ext uri="{BB962C8B-B14F-4D97-AF65-F5344CB8AC3E}">
        <p14:creationId xmlns:p14="http://schemas.microsoft.com/office/powerpoint/2010/main" val="300500034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lgn="just">
              <a:buNone/>
            </a:pPr>
            <a:r>
              <a:rPr lang="tr-TR" dirty="0" err="1"/>
              <a:t>It</a:t>
            </a:r>
            <a:r>
              <a:rPr lang="tr-TR" dirty="0"/>
              <a:t> is </a:t>
            </a:r>
            <a:r>
              <a:rPr lang="tr-TR" dirty="0" err="1"/>
              <a:t>known</a:t>
            </a:r>
            <a:r>
              <a:rPr lang="tr-TR" dirty="0"/>
              <a:t> </a:t>
            </a:r>
            <a:r>
              <a:rPr lang="tr-TR" dirty="0" err="1"/>
              <a:t>that</a:t>
            </a:r>
            <a:r>
              <a:rPr lang="tr-TR" dirty="0"/>
              <a:t> </a:t>
            </a:r>
            <a:r>
              <a:rPr lang="tr-TR" dirty="0" err="1"/>
              <a:t>pharmacological</a:t>
            </a:r>
            <a:r>
              <a:rPr lang="tr-TR" dirty="0"/>
              <a:t> </a:t>
            </a:r>
            <a:r>
              <a:rPr lang="tr-TR" dirty="0" err="1"/>
              <a:t>properties</a:t>
            </a:r>
            <a:r>
              <a:rPr lang="tr-TR" dirty="0"/>
              <a:t> of </a:t>
            </a:r>
            <a:r>
              <a:rPr lang="tr-TR" dirty="0" err="1"/>
              <a:t>propolis</a:t>
            </a:r>
            <a:r>
              <a:rPr lang="tr-TR" dirty="0"/>
              <a:t> </a:t>
            </a:r>
            <a:r>
              <a:rPr lang="tr-TR" dirty="0" err="1"/>
              <a:t>are</a:t>
            </a:r>
            <a:r>
              <a:rPr lang="tr-TR" dirty="0"/>
              <a:t> </a:t>
            </a:r>
            <a:r>
              <a:rPr lang="tr-TR" dirty="0" err="1"/>
              <a:t>due</a:t>
            </a:r>
            <a:r>
              <a:rPr lang="tr-TR" dirty="0"/>
              <a:t> </a:t>
            </a:r>
            <a:r>
              <a:rPr lang="tr-TR" dirty="0" err="1"/>
              <a:t>to</a:t>
            </a:r>
            <a:r>
              <a:rPr lang="tr-TR" dirty="0"/>
              <a:t> </a:t>
            </a:r>
            <a:r>
              <a:rPr lang="tr-TR" dirty="0" err="1"/>
              <a:t>the</a:t>
            </a:r>
            <a:r>
              <a:rPr lang="tr-TR" dirty="0"/>
              <a:t> </a:t>
            </a:r>
            <a:r>
              <a:rPr lang="tr-TR" dirty="0" err="1"/>
              <a:t>high</a:t>
            </a:r>
            <a:r>
              <a:rPr lang="tr-TR" dirty="0"/>
              <a:t> </a:t>
            </a:r>
            <a:r>
              <a:rPr lang="tr-TR" dirty="0" err="1"/>
              <a:t>polyphenolic</a:t>
            </a:r>
            <a:r>
              <a:rPr lang="tr-TR" dirty="0"/>
              <a:t> </a:t>
            </a:r>
            <a:r>
              <a:rPr lang="tr-TR" dirty="0" err="1" smtClean="0"/>
              <a:t>contents</a:t>
            </a:r>
            <a:r>
              <a:rPr lang="tr-TR" dirty="0" smtClean="0"/>
              <a:t>. </a:t>
            </a:r>
            <a:r>
              <a:rPr lang="tr-TR" dirty="0" err="1"/>
              <a:t>Flavonoids</a:t>
            </a:r>
            <a:r>
              <a:rPr lang="tr-TR" dirty="0"/>
              <a:t> </a:t>
            </a:r>
            <a:r>
              <a:rPr lang="tr-TR" dirty="0" err="1"/>
              <a:t>are</a:t>
            </a:r>
            <a:r>
              <a:rPr lang="tr-TR" dirty="0"/>
              <a:t> </a:t>
            </a:r>
            <a:r>
              <a:rPr lang="tr-TR" dirty="0" err="1"/>
              <a:t>polyphenolic</a:t>
            </a:r>
            <a:r>
              <a:rPr lang="tr-TR" dirty="0"/>
              <a:t> </a:t>
            </a:r>
            <a:r>
              <a:rPr lang="tr-TR" dirty="0" err="1"/>
              <a:t>compounds</a:t>
            </a:r>
            <a:r>
              <a:rPr lang="tr-TR" dirty="0"/>
              <a:t> </a:t>
            </a:r>
            <a:r>
              <a:rPr lang="tr-TR" dirty="0" err="1"/>
              <a:t>that</a:t>
            </a:r>
            <a:r>
              <a:rPr lang="tr-TR" dirty="0"/>
              <a:t> </a:t>
            </a:r>
            <a:r>
              <a:rPr lang="tr-TR" dirty="0" err="1"/>
              <a:t>are</a:t>
            </a:r>
            <a:r>
              <a:rPr lang="tr-TR" dirty="0"/>
              <a:t> </a:t>
            </a:r>
            <a:r>
              <a:rPr lang="tr-TR" dirty="0" err="1"/>
              <a:t>present</a:t>
            </a:r>
            <a:r>
              <a:rPr lang="tr-TR" dirty="0"/>
              <a:t> in </a:t>
            </a:r>
            <a:r>
              <a:rPr lang="tr-TR" dirty="0" err="1"/>
              <a:t>plants</a:t>
            </a:r>
            <a:r>
              <a:rPr lang="tr-TR" dirty="0"/>
              <a:t>. </a:t>
            </a:r>
            <a:r>
              <a:rPr lang="tr-TR" dirty="0" err="1"/>
              <a:t>They</a:t>
            </a:r>
            <a:r>
              <a:rPr lang="tr-TR" dirty="0"/>
              <a:t> </a:t>
            </a:r>
            <a:r>
              <a:rPr lang="tr-TR" dirty="0" err="1"/>
              <a:t>have</a:t>
            </a:r>
            <a:r>
              <a:rPr lang="tr-TR" dirty="0"/>
              <a:t> </a:t>
            </a:r>
            <a:r>
              <a:rPr lang="tr-TR" dirty="0" err="1"/>
              <a:t>been</a:t>
            </a:r>
            <a:r>
              <a:rPr lang="tr-TR" dirty="0"/>
              <a:t> </a:t>
            </a:r>
            <a:r>
              <a:rPr lang="tr-TR" dirty="0" err="1"/>
              <a:t>shown</a:t>
            </a:r>
            <a:r>
              <a:rPr lang="tr-TR" dirty="0"/>
              <a:t> </a:t>
            </a:r>
            <a:r>
              <a:rPr lang="tr-TR" dirty="0" err="1"/>
              <a:t>to</a:t>
            </a:r>
            <a:r>
              <a:rPr lang="tr-TR" dirty="0"/>
              <a:t> </a:t>
            </a:r>
            <a:r>
              <a:rPr lang="tr-TR" dirty="0" err="1"/>
              <a:t>possess</a:t>
            </a:r>
            <a:r>
              <a:rPr lang="tr-TR" dirty="0"/>
              <a:t> a </a:t>
            </a:r>
            <a:r>
              <a:rPr lang="tr-TR" dirty="0" err="1"/>
              <a:t>variety</a:t>
            </a:r>
            <a:r>
              <a:rPr lang="tr-TR" dirty="0"/>
              <a:t> of </a:t>
            </a:r>
            <a:r>
              <a:rPr lang="tr-TR" dirty="0" err="1"/>
              <a:t>biological</a:t>
            </a:r>
            <a:r>
              <a:rPr lang="tr-TR" dirty="0"/>
              <a:t> </a:t>
            </a:r>
            <a:r>
              <a:rPr lang="tr-TR" dirty="0" err="1"/>
              <a:t>activities</a:t>
            </a:r>
            <a:r>
              <a:rPr lang="tr-TR" dirty="0"/>
              <a:t>. </a:t>
            </a:r>
            <a:r>
              <a:rPr lang="tr-TR" dirty="0" err="1"/>
              <a:t>For</a:t>
            </a:r>
            <a:r>
              <a:rPr lang="tr-TR" dirty="0"/>
              <a:t> </a:t>
            </a:r>
            <a:r>
              <a:rPr lang="tr-TR" dirty="0" err="1"/>
              <a:t>example</a:t>
            </a:r>
            <a:r>
              <a:rPr lang="tr-TR" dirty="0"/>
              <a:t>,  </a:t>
            </a:r>
            <a:r>
              <a:rPr lang="tr-TR" dirty="0" err="1"/>
              <a:t>chrysin</a:t>
            </a:r>
            <a:r>
              <a:rPr lang="tr-TR" dirty="0"/>
              <a:t> is </a:t>
            </a:r>
            <a:r>
              <a:rPr lang="tr-TR" dirty="0" err="1"/>
              <a:t>present</a:t>
            </a:r>
            <a:r>
              <a:rPr lang="tr-TR" dirty="0"/>
              <a:t> in </a:t>
            </a:r>
            <a:r>
              <a:rPr lang="tr-TR" dirty="0" err="1"/>
              <a:t>honey</a:t>
            </a:r>
            <a:r>
              <a:rPr lang="tr-TR" dirty="0"/>
              <a:t> </a:t>
            </a:r>
            <a:r>
              <a:rPr lang="tr-TR" dirty="0" err="1"/>
              <a:t>and</a:t>
            </a:r>
            <a:r>
              <a:rPr lang="tr-TR" dirty="0"/>
              <a:t> </a:t>
            </a:r>
            <a:r>
              <a:rPr lang="tr-TR" dirty="0" err="1"/>
              <a:t>propolis</a:t>
            </a:r>
            <a:r>
              <a:rPr lang="tr-TR" dirty="0"/>
              <a:t> </a:t>
            </a:r>
            <a:r>
              <a:rPr lang="tr-TR" dirty="0" err="1"/>
              <a:t>and</a:t>
            </a:r>
            <a:r>
              <a:rPr lang="tr-TR" dirty="0"/>
              <a:t> in </a:t>
            </a:r>
            <a:r>
              <a:rPr lang="tr-TR" dirty="0" err="1"/>
              <a:t>low</a:t>
            </a:r>
            <a:r>
              <a:rPr lang="tr-TR" dirty="0"/>
              <a:t> </a:t>
            </a:r>
            <a:r>
              <a:rPr lang="tr-TR" dirty="0" err="1"/>
              <a:t>concentrations</a:t>
            </a:r>
            <a:r>
              <a:rPr lang="tr-TR" dirty="0"/>
              <a:t> in </a:t>
            </a:r>
            <a:r>
              <a:rPr lang="tr-TR" dirty="0" err="1"/>
              <a:t>fruits</a:t>
            </a:r>
            <a:r>
              <a:rPr lang="tr-TR" dirty="0"/>
              <a:t>, </a:t>
            </a:r>
            <a:r>
              <a:rPr lang="tr-TR" dirty="0" err="1"/>
              <a:t>vegetables</a:t>
            </a:r>
            <a:r>
              <a:rPr lang="tr-TR" dirty="0"/>
              <a:t>, </a:t>
            </a:r>
            <a:r>
              <a:rPr lang="tr-TR" dirty="0" err="1"/>
              <a:t>and</a:t>
            </a:r>
            <a:r>
              <a:rPr lang="tr-TR" dirty="0"/>
              <a:t> </a:t>
            </a:r>
            <a:r>
              <a:rPr lang="tr-TR" dirty="0" err="1"/>
              <a:t>certain</a:t>
            </a:r>
            <a:r>
              <a:rPr lang="tr-TR" dirty="0"/>
              <a:t> </a:t>
            </a:r>
            <a:r>
              <a:rPr lang="tr-TR" dirty="0" err="1"/>
              <a:t>beverages</a:t>
            </a:r>
            <a:r>
              <a:rPr lang="tr-TR" dirty="0" smtClean="0"/>
              <a:t>. </a:t>
            </a:r>
            <a:endParaRPr lang="en-US" dirty="0"/>
          </a:p>
        </p:txBody>
      </p:sp>
    </p:spTree>
    <p:extLst>
      <p:ext uri="{BB962C8B-B14F-4D97-AF65-F5344CB8AC3E}">
        <p14:creationId xmlns:p14="http://schemas.microsoft.com/office/powerpoint/2010/main" val="194150159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1">
            <a:schemeClr val="accent1"/>
          </a:lnRef>
          <a:fillRef idx="3">
            <a:schemeClr val="accent1"/>
          </a:fillRef>
          <a:effectRef idx="2">
            <a:schemeClr val="accent1"/>
          </a:effectRef>
          <a:fontRef idx="minor">
            <a:schemeClr val="lt1"/>
          </a:fontRef>
        </p:style>
        <p:txBody>
          <a:bodyPr>
            <a:normAutofit/>
          </a:bodyPr>
          <a:lstStyle/>
          <a:p>
            <a:pPr marL="0" indent="0" algn="just">
              <a:buNone/>
            </a:pPr>
            <a:r>
              <a:rPr lang="tr-TR" dirty="0" err="1" smtClean="0"/>
              <a:t>It</a:t>
            </a:r>
            <a:r>
              <a:rPr lang="tr-TR" dirty="0" smtClean="0"/>
              <a:t> </a:t>
            </a:r>
            <a:r>
              <a:rPr lang="tr-TR" dirty="0"/>
              <a:t>has </a:t>
            </a:r>
            <a:r>
              <a:rPr lang="tr-TR" dirty="0" err="1"/>
              <a:t>been</a:t>
            </a:r>
            <a:r>
              <a:rPr lang="tr-TR" dirty="0"/>
              <a:t> </a:t>
            </a:r>
            <a:r>
              <a:rPr lang="tr-TR" dirty="0" err="1"/>
              <a:t>reported</a:t>
            </a:r>
            <a:r>
              <a:rPr lang="tr-TR" dirty="0"/>
              <a:t> </a:t>
            </a:r>
            <a:r>
              <a:rPr lang="tr-TR" dirty="0" err="1"/>
              <a:t>that</a:t>
            </a:r>
            <a:r>
              <a:rPr lang="tr-TR" dirty="0"/>
              <a:t> </a:t>
            </a:r>
            <a:r>
              <a:rPr lang="tr-TR" dirty="0" err="1"/>
              <a:t>chrysin</a:t>
            </a:r>
            <a:r>
              <a:rPr lang="tr-TR" dirty="0"/>
              <a:t> has </a:t>
            </a:r>
            <a:r>
              <a:rPr lang="tr-TR" dirty="0" err="1"/>
              <a:t>potent</a:t>
            </a:r>
            <a:r>
              <a:rPr lang="tr-TR" dirty="0"/>
              <a:t> anti-</a:t>
            </a:r>
            <a:r>
              <a:rPr lang="tr-TR" dirty="0" err="1"/>
              <a:t>inflammatory</a:t>
            </a:r>
            <a:r>
              <a:rPr lang="tr-TR" dirty="0"/>
              <a:t>, anti-</a:t>
            </a:r>
            <a:r>
              <a:rPr lang="tr-TR" dirty="0" err="1"/>
              <a:t>cancer</a:t>
            </a:r>
            <a:r>
              <a:rPr lang="tr-TR" dirty="0"/>
              <a:t>, </a:t>
            </a:r>
            <a:r>
              <a:rPr lang="tr-TR" dirty="0" err="1"/>
              <a:t>and</a:t>
            </a:r>
            <a:r>
              <a:rPr lang="tr-TR" dirty="0"/>
              <a:t> </a:t>
            </a:r>
            <a:r>
              <a:rPr lang="tr-TR" dirty="0" err="1"/>
              <a:t>antioxidant</a:t>
            </a:r>
            <a:r>
              <a:rPr lang="tr-TR" dirty="0"/>
              <a:t> </a:t>
            </a:r>
            <a:r>
              <a:rPr lang="tr-TR" dirty="0" err="1"/>
              <a:t>properties</a:t>
            </a:r>
            <a:r>
              <a:rPr lang="tr-TR" dirty="0"/>
              <a:t>. </a:t>
            </a:r>
            <a:r>
              <a:rPr lang="tr-TR" dirty="0" err="1"/>
              <a:t>The</a:t>
            </a:r>
            <a:r>
              <a:rPr lang="tr-TR" dirty="0"/>
              <a:t> </a:t>
            </a:r>
            <a:r>
              <a:rPr lang="tr-TR" dirty="0" err="1"/>
              <a:t>flavanone</a:t>
            </a:r>
            <a:r>
              <a:rPr lang="tr-TR" dirty="0"/>
              <a:t> </a:t>
            </a:r>
            <a:r>
              <a:rPr lang="tr-TR" dirty="0" err="1"/>
              <a:t>pinocembrin</a:t>
            </a:r>
            <a:r>
              <a:rPr lang="tr-TR" dirty="0"/>
              <a:t> has </a:t>
            </a:r>
            <a:r>
              <a:rPr lang="tr-TR" dirty="0" err="1"/>
              <a:t>strong</a:t>
            </a:r>
            <a:r>
              <a:rPr lang="tr-TR" dirty="0"/>
              <a:t> </a:t>
            </a:r>
            <a:r>
              <a:rPr lang="tr-TR" dirty="0" err="1"/>
              <a:t>antifeedant</a:t>
            </a:r>
            <a:r>
              <a:rPr lang="tr-TR" dirty="0"/>
              <a:t>, anti-</a:t>
            </a:r>
            <a:r>
              <a:rPr lang="tr-TR" dirty="0" err="1"/>
              <a:t>inflammatory</a:t>
            </a:r>
            <a:r>
              <a:rPr lang="tr-TR" dirty="0"/>
              <a:t>, </a:t>
            </a:r>
            <a:r>
              <a:rPr lang="tr-TR" dirty="0" err="1"/>
              <a:t>and</a:t>
            </a:r>
            <a:r>
              <a:rPr lang="tr-TR" dirty="0"/>
              <a:t> </a:t>
            </a:r>
            <a:r>
              <a:rPr lang="tr-TR" dirty="0" err="1"/>
              <a:t>antioxidant</a:t>
            </a:r>
            <a:r>
              <a:rPr lang="tr-TR" dirty="0"/>
              <a:t> </a:t>
            </a:r>
            <a:r>
              <a:rPr lang="tr-TR" dirty="0" err="1"/>
              <a:t>activities</a:t>
            </a:r>
            <a:r>
              <a:rPr lang="tr-TR" dirty="0"/>
              <a:t> . </a:t>
            </a:r>
            <a:r>
              <a:rPr lang="tr-TR" dirty="0" err="1"/>
              <a:t>Results</a:t>
            </a:r>
            <a:r>
              <a:rPr lang="tr-TR" dirty="0"/>
              <a:t> </a:t>
            </a:r>
            <a:r>
              <a:rPr lang="tr-TR" dirty="0" err="1"/>
              <a:t>from</a:t>
            </a:r>
            <a:r>
              <a:rPr lang="tr-TR" dirty="0"/>
              <a:t> in </a:t>
            </a:r>
            <a:r>
              <a:rPr lang="tr-TR" dirty="0" err="1"/>
              <a:t>vitro</a:t>
            </a:r>
            <a:r>
              <a:rPr lang="tr-TR" dirty="0"/>
              <a:t> </a:t>
            </a:r>
            <a:r>
              <a:rPr lang="tr-TR" dirty="0" err="1"/>
              <a:t>and</a:t>
            </a:r>
            <a:r>
              <a:rPr lang="tr-TR" dirty="0"/>
              <a:t> in </a:t>
            </a:r>
            <a:r>
              <a:rPr lang="tr-TR" dirty="0" err="1"/>
              <a:t>vivo</a:t>
            </a:r>
            <a:r>
              <a:rPr lang="tr-TR" dirty="0"/>
              <a:t> </a:t>
            </a:r>
            <a:r>
              <a:rPr lang="tr-TR" dirty="0" err="1"/>
              <a:t>studies</a:t>
            </a:r>
            <a:r>
              <a:rPr lang="tr-TR" dirty="0"/>
              <a:t> </a:t>
            </a:r>
            <a:r>
              <a:rPr lang="tr-TR" dirty="0" err="1"/>
              <a:t>indicate</a:t>
            </a:r>
            <a:r>
              <a:rPr lang="tr-TR" dirty="0"/>
              <a:t> </a:t>
            </a:r>
            <a:r>
              <a:rPr lang="tr-TR" dirty="0" err="1"/>
              <a:t>that</a:t>
            </a:r>
            <a:r>
              <a:rPr lang="tr-TR" dirty="0"/>
              <a:t> </a:t>
            </a:r>
            <a:r>
              <a:rPr lang="tr-TR" dirty="0" err="1"/>
              <a:t>galangin</a:t>
            </a:r>
            <a:r>
              <a:rPr lang="tr-TR" dirty="0"/>
              <a:t>, </a:t>
            </a:r>
            <a:r>
              <a:rPr lang="tr-TR" dirty="0" err="1"/>
              <a:t>with</a:t>
            </a:r>
            <a:r>
              <a:rPr lang="tr-TR" dirty="0"/>
              <a:t> </a:t>
            </a:r>
            <a:r>
              <a:rPr lang="tr-TR" dirty="0" err="1"/>
              <a:t>its</a:t>
            </a:r>
            <a:r>
              <a:rPr lang="tr-TR" dirty="0"/>
              <a:t> </a:t>
            </a:r>
            <a:r>
              <a:rPr lang="tr-TR" dirty="0" err="1"/>
              <a:t>antioxidant</a:t>
            </a:r>
            <a:r>
              <a:rPr lang="tr-TR" dirty="0"/>
              <a:t> </a:t>
            </a:r>
            <a:r>
              <a:rPr lang="tr-TR" dirty="0" err="1"/>
              <a:t>and</a:t>
            </a:r>
            <a:r>
              <a:rPr lang="tr-TR" dirty="0"/>
              <a:t> </a:t>
            </a:r>
            <a:r>
              <a:rPr lang="tr-TR" dirty="0" err="1"/>
              <a:t>radical</a:t>
            </a:r>
            <a:r>
              <a:rPr lang="tr-TR" dirty="0"/>
              <a:t> </a:t>
            </a:r>
            <a:r>
              <a:rPr lang="tr-TR" dirty="0" err="1"/>
              <a:t>scavenging</a:t>
            </a:r>
            <a:r>
              <a:rPr lang="tr-TR" dirty="0"/>
              <a:t> </a:t>
            </a:r>
            <a:r>
              <a:rPr lang="tr-TR" dirty="0" err="1"/>
              <a:t>activities</a:t>
            </a:r>
            <a:r>
              <a:rPr lang="tr-TR" dirty="0"/>
              <a:t>, is </a:t>
            </a:r>
            <a:r>
              <a:rPr lang="tr-TR" dirty="0" err="1"/>
              <a:t>capable</a:t>
            </a:r>
            <a:r>
              <a:rPr lang="tr-TR" dirty="0"/>
              <a:t> of </a:t>
            </a:r>
            <a:r>
              <a:rPr lang="tr-TR" dirty="0" err="1"/>
              <a:t>modulating</a:t>
            </a:r>
            <a:r>
              <a:rPr lang="tr-TR" dirty="0"/>
              <a:t> </a:t>
            </a:r>
            <a:r>
              <a:rPr lang="tr-TR" dirty="0" err="1"/>
              <a:t>enzyme</a:t>
            </a:r>
            <a:r>
              <a:rPr lang="tr-TR" dirty="0"/>
              <a:t> </a:t>
            </a:r>
            <a:r>
              <a:rPr lang="tr-TR" dirty="0" err="1"/>
              <a:t>activities</a:t>
            </a:r>
            <a:r>
              <a:rPr lang="tr-TR" dirty="0"/>
              <a:t> </a:t>
            </a:r>
            <a:r>
              <a:rPr lang="tr-TR" dirty="0" err="1"/>
              <a:t>and</a:t>
            </a:r>
            <a:r>
              <a:rPr lang="tr-TR" dirty="0"/>
              <a:t> </a:t>
            </a:r>
            <a:r>
              <a:rPr lang="tr-TR" dirty="0" err="1"/>
              <a:t>suppressing</a:t>
            </a:r>
            <a:r>
              <a:rPr lang="tr-TR" dirty="0"/>
              <a:t> </a:t>
            </a:r>
            <a:r>
              <a:rPr lang="tr-TR" dirty="0" err="1"/>
              <a:t>the</a:t>
            </a:r>
            <a:r>
              <a:rPr lang="tr-TR" dirty="0"/>
              <a:t> </a:t>
            </a:r>
            <a:r>
              <a:rPr lang="tr-TR" dirty="0" err="1"/>
              <a:t>genotoxicity</a:t>
            </a:r>
            <a:r>
              <a:rPr lang="tr-TR" dirty="0"/>
              <a:t> of </a:t>
            </a:r>
            <a:r>
              <a:rPr lang="tr-TR" dirty="0" err="1"/>
              <a:t>chemicals</a:t>
            </a:r>
            <a:r>
              <a:rPr lang="tr-TR" dirty="0"/>
              <a:t>. </a:t>
            </a:r>
          </a:p>
          <a:p>
            <a:endParaRPr lang="en-US" dirty="0"/>
          </a:p>
        </p:txBody>
      </p:sp>
    </p:spTree>
    <p:extLst>
      <p:ext uri="{BB962C8B-B14F-4D97-AF65-F5344CB8AC3E}">
        <p14:creationId xmlns:p14="http://schemas.microsoft.com/office/powerpoint/2010/main" val="2166787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lgn="just">
              <a:buNone/>
            </a:pPr>
            <a:r>
              <a:rPr lang="en-US" dirty="0"/>
              <a:t>In the present study, it was demonstrated that compared with the normal kidney tissues from the control group, kidney sections of rats treated with only LPS demonstrated slight tubular damage, ischemic injury, ischemic damage in the form of vacuolization, tubule epithelial vacuolization, vascular congestion and glomerular atrophy</a:t>
            </a:r>
            <a:r>
              <a:rPr lang="en-US" dirty="0" smtClean="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92934999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marL="0" indent="0" algn="just">
              <a:buNone/>
            </a:pPr>
            <a:r>
              <a:rPr lang="en-US" dirty="0"/>
              <a:t>In comparison with the kidney sections of rats treated with only LPS, administration of </a:t>
            </a:r>
            <a:r>
              <a:rPr lang="en-US" dirty="0" err="1"/>
              <a:t>propolis</a:t>
            </a:r>
            <a:r>
              <a:rPr lang="en-US" dirty="0"/>
              <a:t> showed a mild but not a significant effect against LPS-induced renal damage. In addition, in the present study the increase in serum MDA levels in the group that was administered LPS only demonstrates lipid peroxidation to have developed.</a:t>
            </a:r>
            <a:endParaRPr lang="tr-TR" dirty="0"/>
          </a:p>
          <a:p>
            <a:pPr marL="0" indent="0">
              <a:buNone/>
            </a:pPr>
            <a:endParaRPr lang="en-US" dirty="0"/>
          </a:p>
        </p:txBody>
      </p:sp>
    </p:spTree>
    <p:extLst>
      <p:ext uri="{BB962C8B-B14F-4D97-AF65-F5344CB8AC3E}">
        <p14:creationId xmlns:p14="http://schemas.microsoft.com/office/powerpoint/2010/main" val="692192072"/>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169</TotalTime>
  <Words>1969</Words>
  <Application>Microsoft Macintosh PowerPoint</Application>
  <PresentationFormat>On-screen Show (4:3)</PresentationFormat>
  <Paragraphs>100</Paragraphs>
  <Slides>39</Slides>
  <Notes>5</Notes>
  <HiddenSlides>0</HiddenSlides>
  <MMClips>0</MMClips>
  <ScaleCrop>false</ScaleCrop>
  <HeadingPairs>
    <vt:vector size="8" baseType="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39</vt:i4>
      </vt:variant>
    </vt:vector>
  </HeadingPairs>
  <TitlesOfParts>
    <vt:vector size="42" baseType="lpstr">
      <vt:lpstr>Default Theme</vt:lpstr>
      <vt:lpstr>\\localhost\Users\apple\Desktop\kongreler\Document1!OLE_LINK1</vt:lpstr>
      <vt:lpstr>Document</vt:lpstr>
      <vt:lpstr>PowerPoint Presentation</vt:lpstr>
      <vt:lpstr>Endotoxic shock, </vt:lpstr>
      <vt:lpstr>Lipopolysaccharide (LPS; also known as endotoxin)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Propolis</vt:lpstr>
      <vt:lpstr>PowerPoint Presentation</vt:lpstr>
      <vt:lpstr>PowerPoint Presentation</vt:lpstr>
      <vt:lpstr>Propolis sources in the world</vt:lpstr>
      <vt:lpstr>PowerPoint Presentation</vt:lpstr>
      <vt:lpstr>PowerPoint Presentation</vt:lpstr>
      <vt:lpstr>PowerPoint Presentation</vt:lpstr>
      <vt:lpstr>PowerPoint Presentation</vt:lpstr>
      <vt:lpstr>PowerPoint Presentation</vt:lpstr>
      <vt:lpstr>PROPOLİS VE SAĞLIK</vt:lpstr>
      <vt:lpstr>PowerPoint Presentation</vt:lpstr>
      <vt:lpstr>PowerPoint Presentation</vt:lpstr>
      <vt:lpstr>PowerPoint Presentation</vt:lpstr>
      <vt:lpstr>Study groups</vt:lpstr>
      <vt:lpstr>Results</vt:lpstr>
      <vt:lpstr>Results (biochemical changes)</vt:lpstr>
      <vt:lpstr>PowerPoint Presentation</vt:lpstr>
      <vt:lpstr>PowerPoint Presentation</vt:lpstr>
      <vt:lpstr>PowerPoint Presentation</vt:lpstr>
      <vt:lpstr>PowerPoint Presentation</vt:lpstr>
      <vt:lpstr>PowerPoint Presentation</vt:lpstr>
      <vt:lpstr>Discussion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EFFICIENCY OF PROPOLIS ON EXPERIMENTAL ENDOTOXEMIC RENAL DAMAGE  </dc:title>
  <dc:creator>Apple</dc:creator>
  <cp:lastModifiedBy>Apple</cp:lastModifiedBy>
  <cp:revision>18</cp:revision>
  <dcterms:created xsi:type="dcterms:W3CDTF">2015-07-16T00:01:20Z</dcterms:created>
  <dcterms:modified xsi:type="dcterms:W3CDTF">2015-07-20T22:12:24Z</dcterms:modified>
</cp:coreProperties>
</file>