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38"/>
  </p:notesMasterIdLst>
  <p:sldIdLst>
    <p:sldId id="258" r:id="rId2"/>
    <p:sldId id="257" r:id="rId3"/>
    <p:sldId id="305" r:id="rId4"/>
    <p:sldId id="261" r:id="rId5"/>
    <p:sldId id="260" r:id="rId6"/>
    <p:sldId id="267" r:id="rId7"/>
    <p:sldId id="287" r:id="rId8"/>
    <p:sldId id="288" r:id="rId9"/>
    <p:sldId id="322" r:id="rId10"/>
    <p:sldId id="323" r:id="rId11"/>
    <p:sldId id="324" r:id="rId12"/>
    <p:sldId id="301" r:id="rId13"/>
    <p:sldId id="266" r:id="rId14"/>
    <p:sldId id="262" r:id="rId15"/>
    <p:sldId id="304" r:id="rId16"/>
    <p:sldId id="290" r:id="rId17"/>
    <p:sldId id="320" r:id="rId18"/>
    <p:sldId id="302" r:id="rId19"/>
    <p:sldId id="268" r:id="rId20"/>
    <p:sldId id="308" r:id="rId21"/>
    <p:sldId id="309" r:id="rId22"/>
    <p:sldId id="313" r:id="rId23"/>
    <p:sldId id="327" r:id="rId24"/>
    <p:sldId id="315" r:id="rId25"/>
    <p:sldId id="326" r:id="rId26"/>
    <p:sldId id="269" r:id="rId27"/>
    <p:sldId id="282" r:id="rId28"/>
    <p:sldId id="317" r:id="rId29"/>
    <p:sldId id="318" r:id="rId30"/>
    <p:sldId id="328" r:id="rId31"/>
    <p:sldId id="270" r:id="rId32"/>
    <p:sldId id="319" r:id="rId33"/>
    <p:sldId id="306" r:id="rId34"/>
    <p:sldId id="321" r:id="rId35"/>
    <p:sldId id="272" r:id="rId36"/>
    <p:sldId id="259" r:id="rId3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E9639D4-E3E2-4D34-9284-5A2195B3D0D7}" styleName="浅色样式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75DCB02-9BB8-47FD-8907-85C794F793BA}" styleName="主题样式 1 - 强调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主题样式 1 - 强调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284E427A-3D55-4303-BF80-6455036E1DE7}" styleName="主题样式 1 - 强调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8507" autoAdjust="0"/>
    <p:restoredTop sz="88000" autoAdjust="0"/>
  </p:normalViewPr>
  <p:slideViewPr>
    <p:cSldViewPr snapToGrid="0">
      <p:cViewPr varScale="1">
        <p:scale>
          <a:sx n="64" d="100"/>
          <a:sy n="64" d="100"/>
        </p:scale>
        <p:origin x="-1446"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1.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520B2B-CAF0-447C-A814-84CA9D497444}" type="datetimeFigureOut">
              <a:rPr lang="zh-CN" altLang="en-US" smtClean="0"/>
              <a:pPr/>
              <a:t>2014/7/29</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5E43-67FB-45F1-9030-53223287B747}" type="slidenum">
              <a:rPr lang="zh-CN" altLang="en-US" smtClean="0"/>
              <a:pPr/>
              <a:t>‹#›</a:t>
            </a:fld>
            <a:endParaRPr lang="zh-CN" altLang="en-US"/>
          </a:p>
        </p:txBody>
      </p:sp>
    </p:spTree>
    <p:extLst>
      <p:ext uri="{BB962C8B-B14F-4D97-AF65-F5344CB8AC3E}">
        <p14:creationId xmlns:p14="http://schemas.microsoft.com/office/powerpoint/2010/main" xmlns="" val="360084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a:t>
            </a:fld>
            <a:endParaRPr lang="zh-CN" altLang="en-US"/>
          </a:p>
        </p:txBody>
      </p:sp>
    </p:spTree>
    <p:extLst>
      <p:ext uri="{BB962C8B-B14F-4D97-AF65-F5344CB8AC3E}">
        <p14:creationId xmlns:p14="http://schemas.microsoft.com/office/powerpoint/2010/main" xmlns="" val="34213717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The overall magnitude of the anthropogenic emissions is estimated at about 2000 Mg/year</a:t>
            </a:r>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4</a:t>
            </a:fld>
            <a:endParaRPr lang="zh-CN" altLang="en-US"/>
          </a:p>
        </p:txBody>
      </p:sp>
    </p:spTree>
    <p:extLst>
      <p:ext uri="{BB962C8B-B14F-4D97-AF65-F5344CB8AC3E}">
        <p14:creationId xmlns:p14="http://schemas.microsoft.com/office/powerpoint/2010/main" xmlns="" val="27811563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The chemical speciation of mercury emissions is also not well known. Until now, </a:t>
            </a:r>
            <a:r>
              <a:rPr lang="en-US" altLang="zh-CN" sz="1200" b="0" i="0" u="none" strike="noStrike" kern="1200" baseline="0" dirty="0" err="1" smtClean="0">
                <a:solidFill>
                  <a:schemeClr val="tx1"/>
                </a:solidFill>
                <a:latin typeface="+mn-lt"/>
                <a:ea typeface="+mn-ea"/>
                <a:cs typeface="+mn-cs"/>
              </a:rPr>
              <a:t>speciated</a:t>
            </a:r>
            <a:r>
              <a:rPr lang="en-US" altLang="zh-CN" sz="1200" b="0" i="0" u="none" strike="noStrike" kern="1200" baseline="0" dirty="0" smtClean="0">
                <a:solidFill>
                  <a:schemeClr val="tx1"/>
                </a:solidFill>
                <a:latin typeface="+mn-lt"/>
                <a:ea typeface="+mn-ea"/>
                <a:cs typeface="+mn-cs"/>
              </a:rPr>
              <a:t> mercury sampling has been conducted only for a few source categories, </a:t>
            </a:r>
            <a:r>
              <a:rPr lang="en-US" altLang="zh-CN" sz="1200" b="0" i="0" u="none" strike="noStrike" kern="1200" baseline="0" dirty="0" err="1" smtClean="0">
                <a:solidFill>
                  <a:schemeClr val="tx1"/>
                </a:solidFill>
                <a:latin typeface="+mn-lt"/>
                <a:ea typeface="+mn-ea"/>
                <a:cs typeface="+mn-cs"/>
              </a:rPr>
              <a:t>hence,there</a:t>
            </a:r>
            <a:r>
              <a:rPr lang="en-US" altLang="zh-CN" sz="1200" b="0" i="0" u="none" strike="noStrike" kern="1200" baseline="0" dirty="0" smtClean="0">
                <a:solidFill>
                  <a:schemeClr val="tx1"/>
                </a:solidFill>
                <a:latin typeface="+mn-lt"/>
                <a:ea typeface="+mn-ea"/>
                <a:cs typeface="+mn-cs"/>
              </a:rPr>
              <a:t> is typically a paucity of </a:t>
            </a:r>
            <a:r>
              <a:rPr lang="en-US" altLang="zh-CN" sz="1200" b="0" i="0" u="none" strike="noStrike" kern="1200" baseline="0" dirty="0" err="1" smtClean="0">
                <a:solidFill>
                  <a:schemeClr val="tx1"/>
                </a:solidFill>
                <a:latin typeface="+mn-lt"/>
                <a:ea typeface="+mn-ea"/>
                <a:cs typeface="+mn-cs"/>
              </a:rPr>
              <a:t>speciated</a:t>
            </a:r>
            <a:r>
              <a:rPr lang="en-US" altLang="zh-CN" sz="1200" b="0" i="0" u="none" strike="noStrike" kern="1200" baseline="0" dirty="0" smtClean="0">
                <a:solidFill>
                  <a:schemeClr val="tx1"/>
                </a:solidFill>
                <a:latin typeface="+mn-lt"/>
                <a:ea typeface="+mn-ea"/>
                <a:cs typeface="+mn-cs"/>
              </a:rPr>
              <a:t> data for most source categories.</a:t>
            </a:r>
          </a:p>
          <a:p>
            <a:r>
              <a:rPr lang="en-US" altLang="zh-CN" sz="1200" b="0" i="0" u="none" strike="noStrike" kern="1200" baseline="0" dirty="0" smtClean="0">
                <a:solidFill>
                  <a:schemeClr val="tx1"/>
                </a:solidFill>
                <a:latin typeface="+mn-lt"/>
                <a:ea typeface="+mn-ea"/>
                <a:cs typeface="+mn-cs"/>
              </a:rPr>
              <a:t>Emission speciation is an important source of uncertainty when assessing the atmospheric fate of mercury because Hg(0), Hg(II) and Hg(p) have very</a:t>
            </a:r>
          </a:p>
          <a:p>
            <a:r>
              <a:rPr lang="en-US" altLang="zh-CN" sz="1200" b="0" i="0" u="none" strike="noStrike" kern="1200" baseline="0" dirty="0" smtClean="0">
                <a:solidFill>
                  <a:schemeClr val="tx1"/>
                </a:solidFill>
                <a:latin typeface="+mn-lt"/>
                <a:ea typeface="+mn-ea"/>
                <a:cs typeface="+mn-cs"/>
              </a:rPr>
              <a:t>different </a:t>
            </a:r>
            <a:r>
              <a:rPr lang="en-US" altLang="zh-CN" sz="1200" b="0" i="0" u="none" strike="noStrike" kern="1200" baseline="0" dirty="0" err="1" smtClean="0">
                <a:solidFill>
                  <a:schemeClr val="tx1"/>
                </a:solidFill>
                <a:latin typeface="+mn-lt"/>
                <a:ea typeface="+mn-ea"/>
                <a:cs typeface="+mn-cs"/>
              </a:rPr>
              <a:t>physico</a:t>
            </a:r>
            <a:r>
              <a:rPr lang="en-US" altLang="zh-CN" sz="1200" b="0" i="0" u="none" strike="noStrike" kern="1200" baseline="0" dirty="0" smtClean="0">
                <a:solidFill>
                  <a:schemeClr val="tx1"/>
                </a:solidFill>
                <a:latin typeface="+mn-lt"/>
                <a:ea typeface="+mn-ea"/>
                <a:cs typeface="+mn-cs"/>
              </a:rPr>
              <a:t>-chemical characteristics and, consequently, have very different</a:t>
            </a:r>
          </a:p>
          <a:p>
            <a:r>
              <a:rPr lang="en-US" altLang="zh-CN" sz="1200" b="0" i="0" u="none" strike="noStrike" kern="1200" baseline="0" dirty="0" smtClean="0">
                <a:solidFill>
                  <a:schemeClr val="tx1"/>
                </a:solidFill>
                <a:latin typeface="+mn-lt"/>
                <a:ea typeface="+mn-ea"/>
                <a:cs typeface="+mn-cs"/>
              </a:rPr>
              <a:t>atmospheric lifetimes.</a:t>
            </a:r>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5</a:t>
            </a:fld>
            <a:endParaRPr lang="zh-CN" altLang="en-US"/>
          </a:p>
        </p:txBody>
      </p:sp>
    </p:spTree>
    <p:extLst>
      <p:ext uri="{BB962C8B-B14F-4D97-AF65-F5344CB8AC3E}">
        <p14:creationId xmlns:p14="http://schemas.microsoft.com/office/powerpoint/2010/main" xmlns="" val="12914992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342900" indent="-342900">
              <a:spcBef>
                <a:spcPts val="600"/>
              </a:spcBef>
              <a:buFont typeface="Wingdings" panose="05000000000000000000" pitchFamily="2" charset="2"/>
              <a:buChar char="Ø"/>
            </a:pPr>
            <a:r>
              <a:rPr lang="en-US" altLang="zh-CN" sz="1200" b="1" dirty="0" smtClean="0">
                <a:latin typeface="Times New Roman" panose="02020603050405020304" pitchFamily="18" charset="0"/>
                <a:cs typeface="Times New Roman" panose="02020603050405020304" pitchFamily="18" charset="0"/>
              </a:rPr>
              <a:t>Cl in coal promotes Hg</a:t>
            </a:r>
            <a:r>
              <a:rPr lang="en-US" altLang="zh-CN" sz="1200" b="1" baseline="30000" dirty="0" smtClean="0">
                <a:latin typeface="Times New Roman" panose="02020603050405020304" pitchFamily="18" charset="0"/>
                <a:cs typeface="Times New Roman" panose="02020603050405020304" pitchFamily="18" charset="0"/>
              </a:rPr>
              <a:t>0</a:t>
            </a:r>
            <a:r>
              <a:rPr lang="en-US" altLang="zh-CN" sz="1200" b="1" dirty="0" smtClean="0">
                <a:latin typeface="Times New Roman" panose="02020603050405020304" pitchFamily="18" charset="0"/>
                <a:cs typeface="Times New Roman" panose="02020603050405020304" pitchFamily="18" charset="0"/>
              </a:rPr>
              <a:t> oxidation</a:t>
            </a:r>
          </a:p>
          <a:p>
            <a:pPr marL="342900" indent="-342900">
              <a:spcBef>
                <a:spcPts val="600"/>
              </a:spcBef>
              <a:buFont typeface="Wingdings" panose="05000000000000000000" pitchFamily="2" charset="2"/>
              <a:buChar char="Ø"/>
            </a:pPr>
            <a:r>
              <a:rPr lang="en-US" altLang="zh-CN" sz="1200" b="1" dirty="0" smtClean="0">
                <a:latin typeface="Times New Roman" panose="02020603050405020304" pitchFamily="18" charset="0"/>
                <a:cs typeface="Times New Roman" panose="02020603050405020304" pitchFamily="18" charset="0"/>
              </a:rPr>
              <a:t>Ammonia might decrease Hg</a:t>
            </a:r>
            <a:r>
              <a:rPr lang="en-US" altLang="zh-CN" sz="1200" b="1" baseline="30000" dirty="0" smtClean="0">
                <a:latin typeface="Times New Roman" panose="02020603050405020304" pitchFamily="18" charset="0"/>
                <a:cs typeface="Times New Roman" panose="02020603050405020304" pitchFamily="18" charset="0"/>
              </a:rPr>
              <a:t>0</a:t>
            </a:r>
            <a:r>
              <a:rPr lang="en-US" altLang="zh-CN" sz="1200" b="1" dirty="0" smtClean="0">
                <a:latin typeface="Times New Roman" panose="02020603050405020304" pitchFamily="18" charset="0"/>
                <a:cs typeface="Times New Roman" panose="02020603050405020304" pitchFamily="18" charset="0"/>
              </a:rPr>
              <a:t> oxidation</a:t>
            </a:r>
            <a:endParaRPr lang="zh-CN" altLang="en-US" sz="1200" b="1" baseline="30000" dirty="0" smtClean="0">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9</a:t>
            </a:fld>
            <a:endParaRPr lang="zh-CN" altLang="en-US"/>
          </a:p>
        </p:txBody>
      </p:sp>
    </p:spTree>
    <p:extLst>
      <p:ext uri="{BB962C8B-B14F-4D97-AF65-F5344CB8AC3E}">
        <p14:creationId xmlns:p14="http://schemas.microsoft.com/office/powerpoint/2010/main" xmlns="" val="18165863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10</a:t>
            </a:fld>
            <a:endParaRPr lang="zh-CN" altLang="en-US"/>
          </a:p>
        </p:txBody>
      </p:sp>
    </p:spTree>
    <p:extLst>
      <p:ext uri="{BB962C8B-B14F-4D97-AF65-F5344CB8AC3E}">
        <p14:creationId xmlns:p14="http://schemas.microsoft.com/office/powerpoint/2010/main" xmlns="" val="18165863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11</a:t>
            </a:fld>
            <a:endParaRPr lang="zh-CN" altLang="en-US"/>
          </a:p>
        </p:txBody>
      </p:sp>
    </p:spTree>
    <p:extLst>
      <p:ext uri="{BB962C8B-B14F-4D97-AF65-F5344CB8AC3E}">
        <p14:creationId xmlns:p14="http://schemas.microsoft.com/office/powerpoint/2010/main" xmlns="" val="18165863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12</a:t>
            </a:fld>
            <a:endParaRPr lang="zh-CN" altLang="en-US"/>
          </a:p>
        </p:txBody>
      </p:sp>
    </p:spTree>
    <p:extLst>
      <p:ext uri="{BB962C8B-B14F-4D97-AF65-F5344CB8AC3E}">
        <p14:creationId xmlns:p14="http://schemas.microsoft.com/office/powerpoint/2010/main" xmlns="" val="35244539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14</a:t>
            </a:fld>
            <a:endParaRPr lang="zh-CN" altLang="en-US"/>
          </a:p>
        </p:txBody>
      </p:sp>
    </p:spTree>
    <p:extLst>
      <p:ext uri="{BB962C8B-B14F-4D97-AF65-F5344CB8AC3E}">
        <p14:creationId xmlns:p14="http://schemas.microsoft.com/office/powerpoint/2010/main" xmlns="" val="24459971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effectLst/>
              </a:rPr>
              <a:t>P31</a:t>
            </a:r>
            <a:r>
              <a:rPr lang="zh-CN" altLang="en-US" dirty="0" smtClean="0">
                <a:effectLst/>
              </a:rPr>
              <a:t>页的柱状图中，蓝色深浅的百分比柱子是最终的形态分布，虚线的位置是进入制酸系统之前的形态分布，箭头表示制酸系统对各个厂的气态汞的形态分布带来的影响。</a:t>
            </a:r>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16</a:t>
            </a:fld>
            <a:endParaRPr lang="zh-CN" altLang="en-US"/>
          </a:p>
        </p:txBody>
      </p:sp>
    </p:spTree>
    <p:extLst>
      <p:ext uri="{BB962C8B-B14F-4D97-AF65-F5344CB8AC3E}">
        <p14:creationId xmlns:p14="http://schemas.microsoft.com/office/powerpoint/2010/main" xmlns="" val="42006237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18</a:t>
            </a:fld>
            <a:endParaRPr lang="zh-CN" altLang="en-US"/>
          </a:p>
        </p:txBody>
      </p:sp>
    </p:spTree>
    <p:extLst>
      <p:ext uri="{BB962C8B-B14F-4D97-AF65-F5344CB8AC3E}">
        <p14:creationId xmlns:p14="http://schemas.microsoft.com/office/powerpoint/2010/main" xmlns="" val="24862471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smtClean="0">
                <a:solidFill>
                  <a:schemeClr val="tx1"/>
                </a:solidFill>
                <a:latin typeface="+mn-lt"/>
                <a:ea typeface="+mn-ea"/>
                <a:cs typeface="+mn-cs"/>
              </a:rPr>
              <a:t>Mercury emitted from cement production originates from coal and other fuels used and raw</a:t>
            </a:r>
          </a:p>
          <a:p>
            <a:r>
              <a:rPr lang="en-US" altLang="zh-CN" sz="1200" b="0" i="0" u="none" strike="noStrike" kern="1200" baseline="0" dirty="0" smtClean="0">
                <a:solidFill>
                  <a:schemeClr val="tx1"/>
                </a:solidFill>
                <a:latin typeface="+mn-lt"/>
                <a:ea typeface="+mn-ea"/>
                <a:cs typeface="+mn-cs"/>
              </a:rPr>
              <a:t>material such as limestone and other additives. Mercury concentrations are highly variable in</a:t>
            </a:r>
          </a:p>
          <a:p>
            <a:r>
              <a:rPr lang="en-US" altLang="zh-CN" sz="1200" b="0" i="0" u="none" strike="noStrike" kern="1200" baseline="0" dirty="0" smtClean="0">
                <a:solidFill>
                  <a:schemeClr val="tx1"/>
                </a:solidFill>
                <a:latin typeface="+mn-lt"/>
                <a:ea typeface="+mn-ea"/>
                <a:cs typeface="+mn-cs"/>
              </a:rPr>
              <a:t>fuels and raw materials and significant emission reductions can be achieved by switching to</a:t>
            </a:r>
          </a:p>
          <a:p>
            <a:r>
              <a:rPr lang="en-US" altLang="zh-CN" sz="1200" b="0" i="0" u="none" strike="noStrike" kern="1200" baseline="0" dirty="0" smtClean="0">
                <a:solidFill>
                  <a:schemeClr val="tx1"/>
                </a:solidFill>
                <a:latin typeface="+mn-lt"/>
                <a:ea typeface="+mn-ea"/>
                <a:cs typeface="+mn-cs"/>
              </a:rPr>
              <a:t>lower mercury fuels and raw materials.</a:t>
            </a:r>
          </a:p>
          <a:p>
            <a:r>
              <a:rPr lang="en-US" altLang="zh-CN" sz="1200" b="0" i="0" u="none" strike="noStrike" kern="1200" baseline="0" dirty="0" smtClean="0">
                <a:solidFill>
                  <a:schemeClr val="tx1"/>
                </a:solidFill>
                <a:latin typeface="+mn-lt"/>
                <a:ea typeface="+mn-ea"/>
                <a:cs typeface="+mn-cs"/>
              </a:rPr>
              <a:t>18. Adsorption of mercury to cement kiln dust in cement production is highly dependent on the</a:t>
            </a:r>
          </a:p>
          <a:p>
            <a:r>
              <a:rPr lang="en-US" altLang="zh-CN" sz="1200" b="0" i="0" u="none" strike="noStrike" kern="1200" baseline="0" dirty="0" smtClean="0">
                <a:solidFill>
                  <a:schemeClr val="tx1"/>
                </a:solidFill>
                <a:latin typeface="+mn-lt"/>
                <a:ea typeface="+mn-ea"/>
                <a:cs typeface="+mn-cs"/>
              </a:rPr>
              <a:t>operating conditions in the plant, where lower temperatures promote adsorption. Removal of</a:t>
            </a:r>
          </a:p>
          <a:p>
            <a:r>
              <a:rPr lang="en-US" altLang="zh-CN" sz="1200" b="0" i="0" u="none" strike="noStrike" kern="1200" baseline="0" dirty="0" smtClean="0">
                <a:solidFill>
                  <a:schemeClr val="tx1"/>
                </a:solidFill>
                <a:latin typeface="+mn-lt"/>
                <a:ea typeface="+mn-ea"/>
                <a:cs typeface="+mn-cs"/>
              </a:rPr>
              <a:t>mercury from the process can be achieved by removal of dust from the particle control device,</a:t>
            </a:r>
          </a:p>
          <a:p>
            <a:r>
              <a:rPr lang="en-US" altLang="zh-CN" sz="1200" b="0" i="0" u="none" strike="noStrike" kern="1200" baseline="0" dirty="0" smtClean="0">
                <a:solidFill>
                  <a:schemeClr val="tx1"/>
                </a:solidFill>
                <a:latin typeface="+mn-lt"/>
                <a:ea typeface="+mn-ea"/>
                <a:cs typeface="+mn-cs"/>
              </a:rPr>
              <a:t>if the temperature of the exhaust gases is low. Since cement kiln dust removed from stack</a:t>
            </a:r>
          </a:p>
          <a:p>
            <a:r>
              <a:rPr lang="en-US" altLang="zh-CN" sz="1200" b="0" i="0" u="none" strike="noStrike" kern="1200" baseline="0" dirty="0" smtClean="0">
                <a:solidFill>
                  <a:schemeClr val="tx1"/>
                </a:solidFill>
                <a:latin typeface="+mn-lt"/>
                <a:ea typeface="+mn-ea"/>
                <a:cs typeface="+mn-cs"/>
              </a:rPr>
              <a:t>gases in cement production to a large extent is recirculated in the process,</a:t>
            </a:r>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20</a:t>
            </a:fld>
            <a:endParaRPr lang="zh-CN" altLang="en-US"/>
          </a:p>
        </p:txBody>
      </p:sp>
    </p:spTree>
    <p:extLst>
      <p:ext uri="{BB962C8B-B14F-4D97-AF65-F5344CB8AC3E}">
        <p14:creationId xmlns:p14="http://schemas.microsoft.com/office/powerpoint/2010/main" xmlns="" val="1900344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u="none" strike="noStrike" kern="1200" baseline="0" dirty="0" err="1" smtClean="0">
                <a:solidFill>
                  <a:schemeClr val="tx1"/>
                </a:solidFill>
                <a:latin typeface="+mn-lt"/>
                <a:ea typeface="+mn-ea"/>
                <a:cs typeface="+mn-cs"/>
              </a:rPr>
              <a:t>Volatilised</a:t>
            </a:r>
            <a:r>
              <a:rPr lang="en-US" altLang="zh-CN" sz="1200" b="0" i="0" u="none" strike="noStrike" kern="1200" baseline="0" dirty="0" smtClean="0">
                <a:solidFill>
                  <a:schemeClr val="tx1"/>
                </a:solidFill>
                <a:latin typeface="+mn-lt"/>
                <a:ea typeface="+mn-ea"/>
                <a:cs typeface="+mn-cs"/>
              </a:rPr>
              <a:t> mercury condenses at relatively low temperature (120-150°C) on raw</a:t>
            </a:r>
          </a:p>
          <a:p>
            <a:r>
              <a:rPr lang="en-US" altLang="zh-CN" sz="1200" b="0" i="0" u="none" strike="noStrike" kern="1200" baseline="0" dirty="0" smtClean="0">
                <a:solidFill>
                  <a:schemeClr val="tx1"/>
                </a:solidFill>
                <a:latin typeface="+mn-lt"/>
                <a:ea typeface="+mn-ea"/>
                <a:cs typeface="+mn-cs"/>
              </a:rPr>
              <a:t>material particles in the kiln system (UNEP Toolkit, 2010). With a low enough temperature of</a:t>
            </a:r>
          </a:p>
          <a:p>
            <a:r>
              <a:rPr lang="en-US" altLang="zh-CN" sz="1200" b="0" i="0" u="none" strike="noStrike" kern="1200" baseline="0" dirty="0" smtClean="0">
                <a:solidFill>
                  <a:schemeClr val="tx1"/>
                </a:solidFill>
                <a:latin typeface="+mn-lt"/>
                <a:ea typeface="+mn-ea"/>
                <a:cs typeface="+mn-cs"/>
              </a:rPr>
              <a:t>the flue gas, mercury adsorbed on particles will be collected together with the particles in a</a:t>
            </a:r>
          </a:p>
          <a:p>
            <a:r>
              <a:rPr lang="en-US" altLang="zh-CN" sz="1200" b="0" i="0" u="none" strike="noStrike" kern="1200" baseline="0" dirty="0" smtClean="0">
                <a:solidFill>
                  <a:schemeClr val="tx1"/>
                </a:solidFill>
                <a:latin typeface="+mn-lt"/>
                <a:ea typeface="+mn-ea"/>
                <a:cs typeface="+mn-cs"/>
              </a:rPr>
              <a:t>particle collection device. It is common that the dust collected in the particle control device</a:t>
            </a:r>
          </a:p>
          <a:p>
            <a:r>
              <a:rPr lang="en-US" altLang="zh-CN" sz="1200" b="0" i="0" u="none" strike="noStrike" kern="1200" baseline="0" dirty="0" smtClean="0">
                <a:solidFill>
                  <a:schemeClr val="tx1"/>
                </a:solidFill>
                <a:latin typeface="+mn-lt"/>
                <a:ea typeface="+mn-ea"/>
                <a:cs typeface="+mn-cs"/>
              </a:rPr>
              <a:t>(often called cement kiln dust, CKD) is recycled back into the production process (Senior,</a:t>
            </a:r>
          </a:p>
          <a:p>
            <a:r>
              <a:rPr lang="en-US" altLang="zh-CN" sz="1200" b="0" i="0" u="none" strike="noStrike" kern="1200" baseline="0" dirty="0" smtClean="0">
                <a:solidFill>
                  <a:schemeClr val="tx1"/>
                </a:solidFill>
                <a:latin typeface="+mn-lt"/>
                <a:ea typeface="+mn-ea"/>
                <a:cs typeface="+mn-cs"/>
              </a:rPr>
              <a:t>2010).</a:t>
            </a:r>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21</a:t>
            </a:fld>
            <a:endParaRPr lang="zh-CN" altLang="en-US"/>
          </a:p>
        </p:txBody>
      </p:sp>
    </p:spTree>
    <p:extLst>
      <p:ext uri="{BB962C8B-B14F-4D97-AF65-F5344CB8AC3E}">
        <p14:creationId xmlns:p14="http://schemas.microsoft.com/office/powerpoint/2010/main" xmlns="" val="1279490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22</a:t>
            </a:fld>
            <a:endParaRPr lang="zh-CN" altLang="en-US"/>
          </a:p>
        </p:txBody>
      </p:sp>
    </p:spTree>
    <p:extLst>
      <p:ext uri="{BB962C8B-B14F-4D97-AF65-F5344CB8AC3E}">
        <p14:creationId xmlns:p14="http://schemas.microsoft.com/office/powerpoint/2010/main" xmlns="" val="41417847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23</a:t>
            </a:fld>
            <a:endParaRPr lang="zh-CN" altLang="en-US"/>
          </a:p>
        </p:txBody>
      </p:sp>
    </p:spTree>
    <p:extLst>
      <p:ext uri="{BB962C8B-B14F-4D97-AF65-F5344CB8AC3E}">
        <p14:creationId xmlns:p14="http://schemas.microsoft.com/office/powerpoint/2010/main" xmlns="" val="12831463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24</a:t>
            </a:fld>
            <a:endParaRPr lang="zh-CN" altLang="en-US"/>
          </a:p>
        </p:txBody>
      </p:sp>
    </p:spTree>
    <p:extLst>
      <p:ext uri="{BB962C8B-B14F-4D97-AF65-F5344CB8AC3E}">
        <p14:creationId xmlns:p14="http://schemas.microsoft.com/office/powerpoint/2010/main" xmlns="" val="25731826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25</a:t>
            </a:fld>
            <a:endParaRPr lang="zh-CN" altLang="en-US"/>
          </a:p>
        </p:txBody>
      </p:sp>
    </p:spTree>
    <p:extLst>
      <p:ext uri="{BB962C8B-B14F-4D97-AF65-F5344CB8AC3E}">
        <p14:creationId xmlns:p14="http://schemas.microsoft.com/office/powerpoint/2010/main" xmlns="" val="25731826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fontAlgn="t">
              <a:spcBef>
                <a:spcPts val="600"/>
              </a:spcBef>
              <a:buFont typeface="Wingdings" panose="05000000000000000000" pitchFamily="2" charset="2"/>
              <a:buChar char="Ø"/>
            </a:pPr>
            <a:r>
              <a:rPr lang="en-US" altLang="zh-CN" sz="1200" b="1" dirty="0" smtClean="0">
                <a:latin typeface="Times New Roman" panose="02020603050405020304" pitchFamily="18" charset="0"/>
                <a:cs typeface="Times New Roman" panose="02020603050405020304" pitchFamily="18" charset="0"/>
              </a:rPr>
              <a:t>The Hg emissions from the sintering machine accounted for over 90% of total mercury emissions from iron and steel production</a:t>
            </a:r>
          </a:p>
          <a:p>
            <a:pPr fontAlgn="t">
              <a:spcBef>
                <a:spcPts val="600"/>
              </a:spcBef>
              <a:buFont typeface="Wingdings" panose="05000000000000000000" pitchFamily="2" charset="2"/>
              <a:buChar char="Ø"/>
            </a:pPr>
            <a:r>
              <a:rPr kumimoji="0" lang="en-US" altLang="zh-CN" sz="1200" b="1" i="0" u="none" strike="noStrike" cap="none" normalizeH="0" baseline="0" dirty="0" smtClean="0">
                <a:ln>
                  <a:noFill/>
                </a:ln>
                <a:effectLst/>
                <a:latin typeface="Times New Roman" panose="02020603050405020304" pitchFamily="18" charset="0"/>
                <a:cs typeface="Times New Roman" panose="02020603050405020304" pitchFamily="18" charset="0"/>
              </a:rPr>
              <a:t>ESPs</a:t>
            </a:r>
            <a:r>
              <a:rPr kumimoji="0" lang="en-US" altLang="zh-CN" sz="1200" b="1" i="0" u="none" strike="noStrike" cap="none" normalizeH="0" dirty="0" smtClean="0">
                <a:ln>
                  <a:noFill/>
                </a:ln>
                <a:effectLst/>
                <a:latin typeface="Times New Roman" panose="02020603050405020304" pitchFamily="18" charset="0"/>
                <a:cs typeface="Times New Roman" panose="02020603050405020304" pitchFamily="18" charset="0"/>
              </a:rPr>
              <a:t> are installed to clean the flue gas, and flue gas desulfurization devices are installed for sintering machine flue gas</a:t>
            </a:r>
            <a:endParaRPr kumimoji="0" lang="en-US" altLang="zh-CN" sz="1200" b="1" i="0" u="none" strike="noStrike" cap="none" normalizeH="0" baseline="0" dirty="0" smtClean="0">
              <a:ln>
                <a:noFill/>
              </a:ln>
              <a:effectLst/>
              <a:latin typeface="Times New Roman" panose="02020603050405020304" pitchFamily="18" charset="0"/>
              <a:cs typeface="Times New Roman" panose="02020603050405020304" pitchFamily="18" charset="0"/>
            </a:endParaRPr>
          </a:p>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27</a:t>
            </a:fld>
            <a:endParaRPr lang="zh-CN" altLang="en-US"/>
          </a:p>
        </p:txBody>
      </p:sp>
    </p:spTree>
    <p:extLst>
      <p:ext uri="{BB962C8B-B14F-4D97-AF65-F5344CB8AC3E}">
        <p14:creationId xmlns:p14="http://schemas.microsoft.com/office/powerpoint/2010/main" xmlns="" val="3456656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29</a:t>
            </a:fld>
            <a:endParaRPr lang="zh-CN" altLang="en-US"/>
          </a:p>
        </p:txBody>
      </p:sp>
    </p:spTree>
    <p:extLst>
      <p:ext uri="{BB962C8B-B14F-4D97-AF65-F5344CB8AC3E}">
        <p14:creationId xmlns:p14="http://schemas.microsoft.com/office/powerpoint/2010/main" xmlns="" val="9351609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30</a:t>
            </a:fld>
            <a:endParaRPr lang="zh-CN" altLang="en-US"/>
          </a:p>
        </p:txBody>
      </p:sp>
    </p:spTree>
    <p:extLst>
      <p:ext uri="{BB962C8B-B14F-4D97-AF65-F5344CB8AC3E}">
        <p14:creationId xmlns:p14="http://schemas.microsoft.com/office/powerpoint/2010/main" xmlns="" val="935160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effectLst/>
              </a:rPr>
              <a:t>针对每个行业，结合不同控制措施的形态分布和不同污控设施组合的安装比例就得到该行业的总体形态分布。</a:t>
            </a:r>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32</a:t>
            </a:fld>
            <a:endParaRPr lang="zh-CN" altLang="en-US"/>
          </a:p>
        </p:txBody>
      </p:sp>
    </p:spTree>
    <p:extLst>
      <p:ext uri="{BB962C8B-B14F-4D97-AF65-F5344CB8AC3E}">
        <p14:creationId xmlns:p14="http://schemas.microsoft.com/office/powerpoint/2010/main" xmlns="" val="163462713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Incorporating the most recent new test results</a:t>
            </a:r>
          </a:p>
          <a:p>
            <a:r>
              <a:rPr lang="en-US" altLang="zh-CN" dirty="0" smtClean="0"/>
              <a:t>Considering the improved knowledge of chemical mechanism</a:t>
            </a:r>
          </a:p>
          <a:p>
            <a:r>
              <a:rPr lang="en-US" altLang="zh-CN" dirty="0" smtClean="0"/>
              <a:t>Improvement of Novel/updated processes</a:t>
            </a:r>
          </a:p>
          <a:p>
            <a:r>
              <a:rPr lang="en-US" altLang="zh-CN" dirty="0" smtClean="0"/>
              <a:t>Application of advanced air pollution control technologies</a:t>
            </a:r>
          </a:p>
          <a:p>
            <a:r>
              <a:rPr lang="en-US" altLang="zh-CN" dirty="0" smtClean="0"/>
              <a:t>Relatively lower Hg content in fuels/raw materials</a:t>
            </a:r>
          </a:p>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33</a:t>
            </a:fld>
            <a:endParaRPr lang="zh-CN" altLang="en-US"/>
          </a:p>
        </p:txBody>
      </p:sp>
    </p:spTree>
    <p:extLst>
      <p:ext uri="{BB962C8B-B14F-4D97-AF65-F5344CB8AC3E}">
        <p14:creationId xmlns:p14="http://schemas.microsoft.com/office/powerpoint/2010/main" xmlns="" val="32395428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smtClean="0"/>
              <a:t>Flue gas composition, e.g. </a:t>
            </a:r>
            <a:r>
              <a:rPr lang="en-US" altLang="zh-CN" dirty="0" err="1" smtClean="0"/>
              <a:t>HCl</a:t>
            </a:r>
            <a:r>
              <a:rPr lang="en-US" altLang="zh-CN" dirty="0" smtClean="0"/>
              <a:t>, </a:t>
            </a:r>
            <a:r>
              <a:rPr lang="en-US" altLang="zh-CN" dirty="0" err="1" smtClean="0"/>
              <a:t>HBr</a:t>
            </a:r>
            <a:r>
              <a:rPr lang="en-US" altLang="zh-CN" dirty="0" smtClean="0"/>
              <a:t>, Hg, SO2, NO, NH3, O2, SO3, PM concentration</a:t>
            </a:r>
          </a:p>
          <a:p>
            <a:r>
              <a:rPr lang="en-US" altLang="zh-CN" dirty="0" smtClean="0"/>
              <a:t>Fly ash properties, e.g. specific surface area (SSA), LOI, Fe, catalytic composition</a:t>
            </a:r>
          </a:p>
          <a:p>
            <a:r>
              <a:rPr lang="en-US" altLang="zh-CN" dirty="0" smtClean="0"/>
              <a:t>Catalysts in devices, e.g. SCR catalyst, conversion catalyst in acid plant</a:t>
            </a:r>
          </a:p>
          <a:p>
            <a:r>
              <a:rPr lang="en-US" altLang="zh-CN" dirty="0" smtClean="0"/>
              <a:t>Operational conditions, e.g. flue gas temperature, NH3 injection rate of SCR, slurry spray rate of WFGD</a:t>
            </a:r>
          </a:p>
          <a:p>
            <a:r>
              <a:rPr lang="en-US" altLang="zh-CN" dirty="0" smtClean="0"/>
              <a:t>Conventional air pollution control device (APCD), e.g. ESP, FF, WFGD, SCR, acid plant</a:t>
            </a:r>
          </a:p>
          <a:p>
            <a:r>
              <a:rPr lang="en-US" altLang="zh-CN" dirty="0" smtClean="0"/>
              <a:t>Dedicated mercury control technologies, e.g. Hg reclaiming tower in smelters</a:t>
            </a:r>
          </a:p>
          <a:p>
            <a:endParaRPr lang="zh-CN" altLang="en-US" dirty="0"/>
          </a:p>
        </p:txBody>
      </p:sp>
      <p:sp>
        <p:nvSpPr>
          <p:cNvPr id="4" name="灯片编号占位符 3"/>
          <p:cNvSpPr>
            <a:spLocks noGrp="1"/>
          </p:cNvSpPr>
          <p:nvPr>
            <p:ph type="sldNum" sz="quarter" idx="10"/>
          </p:nvPr>
        </p:nvSpPr>
        <p:spPr/>
        <p:txBody>
          <a:bodyPr/>
          <a:lstStyle/>
          <a:p>
            <a:fld id="{BCAC5E43-67FB-45F1-9030-53223287B747}" type="slidenum">
              <a:rPr lang="zh-CN" altLang="en-US" smtClean="0"/>
              <a:pPr/>
              <a:t>35</a:t>
            </a:fld>
            <a:endParaRPr lang="zh-CN" altLang="en-US"/>
          </a:p>
        </p:txBody>
      </p:sp>
    </p:spTree>
    <p:extLst>
      <p:ext uri="{BB962C8B-B14F-4D97-AF65-F5344CB8AC3E}">
        <p14:creationId xmlns:p14="http://schemas.microsoft.com/office/powerpoint/2010/main" xmlns="" val="25324406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368" y="1122585"/>
            <a:ext cx="6857264" cy="2387818"/>
          </a:xfrm>
        </p:spPr>
        <p:txBody>
          <a:bodyPr anchor="b"/>
          <a:lstStyle>
            <a:lvl1pPr algn="ctr">
              <a:defRPr sz="5561"/>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368" y="3601885"/>
            <a:ext cx="6857264" cy="1655967"/>
          </a:xfrm>
        </p:spPr>
        <p:txBody>
          <a:bodyPr/>
          <a:lstStyle>
            <a:lvl1pPr marL="0" indent="0" algn="ctr">
              <a:buNone/>
              <a:defRPr sz="2225"/>
            </a:lvl1pPr>
            <a:lvl2pPr marL="423779" indent="0" algn="ctr">
              <a:buNone/>
              <a:defRPr sz="1854"/>
            </a:lvl2pPr>
            <a:lvl3pPr marL="847557" indent="0" algn="ctr">
              <a:buNone/>
              <a:defRPr sz="1668"/>
            </a:lvl3pPr>
            <a:lvl4pPr marL="1271336" indent="0" algn="ctr">
              <a:buNone/>
              <a:defRPr sz="1483"/>
            </a:lvl4pPr>
            <a:lvl5pPr marL="1695115" indent="0" algn="ctr">
              <a:buNone/>
              <a:defRPr sz="1483"/>
            </a:lvl5pPr>
            <a:lvl6pPr marL="2118893" indent="0" algn="ctr">
              <a:buNone/>
              <a:defRPr sz="1483"/>
            </a:lvl6pPr>
            <a:lvl7pPr marL="2542672" indent="0" algn="ctr">
              <a:buNone/>
              <a:defRPr sz="1483"/>
            </a:lvl7pPr>
            <a:lvl8pPr marL="2966451" indent="0" algn="ctr">
              <a:buNone/>
              <a:defRPr sz="1483"/>
            </a:lvl8pPr>
            <a:lvl9pPr marL="3390229" indent="0" algn="ctr">
              <a:buNone/>
              <a:defRPr sz="1483"/>
            </a:lvl9pPr>
          </a:lstStyle>
          <a:p>
            <a:r>
              <a:rPr lang="zh-CN" altLang="en-US" smtClean="0"/>
              <a:t>单击此处编辑母版副标题样式</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E211E298-538C-4997-8E15-D8D7D12BF2F0}"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2247085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AAD30D7-90A8-437B-8A16-2C9C7F93A659}"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42583946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23" y="1710237"/>
            <a:ext cx="7887325" cy="2852977"/>
          </a:xfrm>
        </p:spPr>
        <p:txBody>
          <a:bodyPr anchor="b"/>
          <a:lstStyle>
            <a:lvl1pPr>
              <a:defRPr sz="5561"/>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923" y="4589573"/>
            <a:ext cx="7887325" cy="1499364"/>
          </a:xfrm>
        </p:spPr>
        <p:txBody>
          <a:bodyPr/>
          <a:lstStyle>
            <a:lvl1pPr marL="0" indent="0">
              <a:buNone/>
              <a:defRPr sz="2225"/>
            </a:lvl1pPr>
            <a:lvl2pPr marL="423779" indent="0">
              <a:buNone/>
              <a:defRPr sz="1854"/>
            </a:lvl2pPr>
            <a:lvl3pPr marL="847557" indent="0">
              <a:buNone/>
              <a:defRPr sz="1668"/>
            </a:lvl3pPr>
            <a:lvl4pPr marL="1271336" indent="0">
              <a:buNone/>
              <a:defRPr sz="1483"/>
            </a:lvl4pPr>
            <a:lvl5pPr marL="1695115" indent="0">
              <a:buNone/>
              <a:defRPr sz="1483"/>
            </a:lvl5pPr>
            <a:lvl6pPr marL="2118893" indent="0">
              <a:buNone/>
              <a:defRPr sz="1483"/>
            </a:lvl6pPr>
            <a:lvl7pPr marL="2542672" indent="0">
              <a:buNone/>
              <a:defRPr sz="1483"/>
            </a:lvl7pPr>
            <a:lvl8pPr marL="2966451" indent="0">
              <a:buNone/>
              <a:defRPr sz="1483"/>
            </a:lvl8pPr>
            <a:lvl9pPr marL="3390229" indent="0">
              <a:buNone/>
              <a:defRPr sz="1483"/>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DDAF0F3-979F-4FA6-9DB8-D497405FD8D5}"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18782018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642" y="1600149"/>
            <a:ext cx="4043726" cy="452600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2633" y="1600149"/>
            <a:ext cx="4043726" cy="452600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040619E-92CE-48B8-BC60-720B0E64094E}"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26984818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09" y="364375"/>
            <a:ext cx="7887325" cy="1325704"/>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09" y="1680776"/>
            <a:ext cx="3868616" cy="824883"/>
          </a:xfrm>
        </p:spPr>
        <p:txBody>
          <a:bodyPr anchor="b"/>
          <a:lstStyle>
            <a:lvl1pPr marL="0" indent="0">
              <a:buNone/>
              <a:defRPr sz="2225" b="1"/>
            </a:lvl1pPr>
            <a:lvl2pPr marL="423779" indent="0">
              <a:buNone/>
              <a:defRPr sz="1854" b="1"/>
            </a:lvl2pPr>
            <a:lvl3pPr marL="847557" indent="0">
              <a:buNone/>
              <a:defRPr sz="1668" b="1"/>
            </a:lvl3pPr>
            <a:lvl4pPr marL="1271336" indent="0">
              <a:buNone/>
              <a:defRPr sz="1483" b="1"/>
            </a:lvl4pPr>
            <a:lvl5pPr marL="1695115" indent="0">
              <a:buNone/>
              <a:defRPr sz="1483" b="1"/>
            </a:lvl5pPr>
            <a:lvl6pPr marL="2118893" indent="0">
              <a:buNone/>
              <a:defRPr sz="1483" b="1"/>
            </a:lvl6pPr>
            <a:lvl7pPr marL="2542672" indent="0">
              <a:buNone/>
              <a:defRPr sz="1483" b="1"/>
            </a:lvl7pPr>
            <a:lvl8pPr marL="2966451" indent="0">
              <a:buNone/>
              <a:defRPr sz="1483" b="1"/>
            </a:lvl8pPr>
            <a:lvl9pPr marL="3390229" indent="0">
              <a:buNone/>
              <a:defRPr sz="1483" b="1"/>
            </a:lvl9pPr>
          </a:lstStyle>
          <a:p>
            <a:pPr lvl="0"/>
            <a:r>
              <a:rPr lang="zh-CN" altLang="en-US" smtClean="0"/>
              <a:t>单击此处编辑母版文本样式</a:t>
            </a:r>
          </a:p>
        </p:txBody>
      </p:sp>
      <p:sp>
        <p:nvSpPr>
          <p:cNvPr id="4" name="内容占位符 3"/>
          <p:cNvSpPr>
            <a:spLocks noGrp="1"/>
          </p:cNvSpPr>
          <p:nvPr>
            <p:ph sz="half" idx="2"/>
          </p:nvPr>
        </p:nvSpPr>
        <p:spPr>
          <a:xfrm>
            <a:off x="629809" y="2505658"/>
            <a:ext cx="3868616" cy="36840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390" y="1680776"/>
            <a:ext cx="3887745" cy="824883"/>
          </a:xfrm>
        </p:spPr>
        <p:txBody>
          <a:bodyPr anchor="b"/>
          <a:lstStyle>
            <a:lvl1pPr marL="0" indent="0">
              <a:buNone/>
              <a:defRPr sz="2225" b="1"/>
            </a:lvl1pPr>
            <a:lvl2pPr marL="423779" indent="0">
              <a:buNone/>
              <a:defRPr sz="1854" b="1"/>
            </a:lvl2pPr>
            <a:lvl3pPr marL="847557" indent="0">
              <a:buNone/>
              <a:defRPr sz="1668" b="1"/>
            </a:lvl3pPr>
            <a:lvl4pPr marL="1271336" indent="0">
              <a:buNone/>
              <a:defRPr sz="1483" b="1"/>
            </a:lvl4pPr>
            <a:lvl5pPr marL="1695115" indent="0">
              <a:buNone/>
              <a:defRPr sz="1483" b="1"/>
            </a:lvl5pPr>
            <a:lvl6pPr marL="2118893" indent="0">
              <a:buNone/>
              <a:defRPr sz="1483" b="1"/>
            </a:lvl6pPr>
            <a:lvl7pPr marL="2542672" indent="0">
              <a:buNone/>
              <a:defRPr sz="1483" b="1"/>
            </a:lvl7pPr>
            <a:lvl8pPr marL="2966451" indent="0">
              <a:buNone/>
              <a:defRPr sz="1483" b="1"/>
            </a:lvl8pPr>
            <a:lvl9pPr marL="3390229" indent="0">
              <a:buNone/>
              <a:defRPr sz="1483" b="1"/>
            </a:lvl9pPr>
          </a:lstStyle>
          <a:p>
            <a:pPr lvl="0"/>
            <a:r>
              <a:rPr lang="zh-CN" altLang="en-US" smtClean="0"/>
              <a:t>单击此处编辑母版文本样式</a:t>
            </a:r>
          </a:p>
        </p:txBody>
      </p:sp>
      <p:sp>
        <p:nvSpPr>
          <p:cNvPr id="6" name="内容占位符 5"/>
          <p:cNvSpPr>
            <a:spLocks noGrp="1"/>
          </p:cNvSpPr>
          <p:nvPr>
            <p:ph sz="quarter" idx="4"/>
          </p:nvPr>
        </p:nvSpPr>
        <p:spPr>
          <a:xfrm>
            <a:off x="4629390" y="2505658"/>
            <a:ext cx="3887745" cy="36840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F9462A31-931C-478C-B20D-7E7C1CE90378}"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59756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96670420-BB6B-46E9-83B5-05EB5AF3860F}"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3312161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9C815A20-D380-4B25-8A63-23776DE9AE21}"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1946424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09" y="457407"/>
            <a:ext cx="2948918" cy="1600148"/>
          </a:xfrm>
        </p:spPr>
        <p:txBody>
          <a:bodyPr anchor="b"/>
          <a:lstStyle>
            <a:lvl1pPr>
              <a:defRPr sz="2966"/>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746" y="987689"/>
            <a:ext cx="4629389" cy="4873319"/>
          </a:xfrm>
        </p:spPr>
        <p:txBody>
          <a:bodyPr/>
          <a:lstStyle>
            <a:lvl1pPr>
              <a:defRPr sz="2966"/>
            </a:lvl1pPr>
            <a:lvl2pPr>
              <a:defRPr sz="2595"/>
            </a:lvl2pPr>
            <a:lvl3pPr>
              <a:defRPr sz="2225"/>
            </a:lvl3pPr>
            <a:lvl4pPr>
              <a:defRPr sz="1854"/>
            </a:lvl4pPr>
            <a:lvl5pPr>
              <a:defRPr sz="1854"/>
            </a:lvl5pPr>
            <a:lvl6pPr>
              <a:defRPr sz="1854"/>
            </a:lvl6pPr>
            <a:lvl7pPr>
              <a:defRPr sz="1854"/>
            </a:lvl7pPr>
            <a:lvl8pPr>
              <a:defRPr sz="1854"/>
            </a:lvl8pPr>
            <a:lvl9pPr>
              <a:defRPr sz="1854"/>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09" y="2057556"/>
            <a:ext cx="2948918" cy="3811206"/>
          </a:xfrm>
        </p:spPr>
        <p:txBody>
          <a:bodyPr/>
          <a:lstStyle>
            <a:lvl1pPr marL="0" indent="0">
              <a:buNone/>
              <a:defRPr sz="1483"/>
            </a:lvl1pPr>
            <a:lvl2pPr marL="423779" indent="0">
              <a:buNone/>
              <a:defRPr sz="1298"/>
            </a:lvl2pPr>
            <a:lvl3pPr marL="847557" indent="0">
              <a:buNone/>
              <a:defRPr sz="1112"/>
            </a:lvl3pPr>
            <a:lvl4pPr marL="1271336" indent="0">
              <a:buNone/>
              <a:defRPr sz="927"/>
            </a:lvl4pPr>
            <a:lvl5pPr marL="1695115" indent="0">
              <a:buNone/>
              <a:defRPr sz="927"/>
            </a:lvl5pPr>
            <a:lvl6pPr marL="2118893" indent="0">
              <a:buNone/>
              <a:defRPr sz="927"/>
            </a:lvl6pPr>
            <a:lvl7pPr marL="2542672" indent="0">
              <a:buNone/>
              <a:defRPr sz="927"/>
            </a:lvl7pPr>
            <a:lvl8pPr marL="2966451" indent="0">
              <a:buNone/>
              <a:defRPr sz="927"/>
            </a:lvl8pPr>
            <a:lvl9pPr marL="3390229" indent="0">
              <a:buNone/>
              <a:defRPr sz="927"/>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219E8790-EFD9-4B8F-BD38-3AE55F984846}"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23847407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09" y="457407"/>
            <a:ext cx="2948918" cy="1600148"/>
          </a:xfrm>
        </p:spPr>
        <p:txBody>
          <a:bodyPr anchor="b"/>
          <a:lstStyle>
            <a:lvl1pPr>
              <a:defRPr sz="2966"/>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746" y="987689"/>
            <a:ext cx="4629389" cy="4873319"/>
          </a:xfrm>
        </p:spPr>
        <p:txBody>
          <a:bodyPr/>
          <a:lstStyle>
            <a:lvl1pPr marL="0" indent="0">
              <a:buNone/>
              <a:defRPr sz="2966"/>
            </a:lvl1pPr>
            <a:lvl2pPr marL="423779" indent="0">
              <a:buNone/>
              <a:defRPr sz="2595"/>
            </a:lvl2pPr>
            <a:lvl3pPr marL="847557" indent="0">
              <a:buNone/>
              <a:defRPr sz="2225"/>
            </a:lvl3pPr>
            <a:lvl4pPr marL="1271336" indent="0">
              <a:buNone/>
              <a:defRPr sz="1854"/>
            </a:lvl4pPr>
            <a:lvl5pPr marL="1695115" indent="0">
              <a:buNone/>
              <a:defRPr sz="1854"/>
            </a:lvl5pPr>
            <a:lvl6pPr marL="2118893" indent="0">
              <a:buNone/>
              <a:defRPr sz="1854"/>
            </a:lvl6pPr>
            <a:lvl7pPr marL="2542672" indent="0">
              <a:buNone/>
              <a:defRPr sz="1854"/>
            </a:lvl7pPr>
            <a:lvl8pPr marL="2966451" indent="0">
              <a:buNone/>
              <a:defRPr sz="1854"/>
            </a:lvl8pPr>
            <a:lvl9pPr marL="3390229" indent="0">
              <a:buNone/>
              <a:defRPr sz="1854"/>
            </a:lvl9pPr>
          </a:lstStyle>
          <a:p>
            <a:pPr lvl="0"/>
            <a:endParaRPr lang="zh-CN" altLang="en-US" noProof="0" smtClean="0"/>
          </a:p>
        </p:txBody>
      </p:sp>
      <p:sp>
        <p:nvSpPr>
          <p:cNvPr id="4" name="文本占位符 3"/>
          <p:cNvSpPr>
            <a:spLocks noGrp="1"/>
          </p:cNvSpPr>
          <p:nvPr>
            <p:ph type="body" sz="half" idx="2"/>
          </p:nvPr>
        </p:nvSpPr>
        <p:spPr>
          <a:xfrm>
            <a:off x="629809" y="2057556"/>
            <a:ext cx="2948918" cy="3811206"/>
          </a:xfrm>
        </p:spPr>
        <p:txBody>
          <a:bodyPr/>
          <a:lstStyle>
            <a:lvl1pPr marL="0" indent="0">
              <a:buNone/>
              <a:defRPr sz="1483"/>
            </a:lvl1pPr>
            <a:lvl2pPr marL="423779" indent="0">
              <a:buNone/>
              <a:defRPr sz="1298"/>
            </a:lvl2pPr>
            <a:lvl3pPr marL="847557" indent="0">
              <a:buNone/>
              <a:defRPr sz="1112"/>
            </a:lvl3pPr>
            <a:lvl4pPr marL="1271336" indent="0">
              <a:buNone/>
              <a:defRPr sz="927"/>
            </a:lvl4pPr>
            <a:lvl5pPr marL="1695115" indent="0">
              <a:buNone/>
              <a:defRPr sz="927"/>
            </a:lvl5pPr>
            <a:lvl6pPr marL="2118893" indent="0">
              <a:buNone/>
              <a:defRPr sz="927"/>
            </a:lvl6pPr>
            <a:lvl7pPr marL="2542672" indent="0">
              <a:buNone/>
              <a:defRPr sz="927"/>
            </a:lvl7pPr>
            <a:lvl8pPr marL="2966451" indent="0">
              <a:buNone/>
              <a:defRPr sz="927"/>
            </a:lvl8pPr>
            <a:lvl9pPr marL="3390229" indent="0">
              <a:buNone/>
              <a:defRPr sz="927"/>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6552978-9959-4461-9093-B422B64179A5}"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32173850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7075E7E5-E8F3-476A-A674-A91AFE42CD38}"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3936418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180" y="274445"/>
            <a:ext cx="2057179" cy="585170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643" y="274445"/>
            <a:ext cx="6030272" cy="585170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C5D34A4A-06EA-40BA-BB32-0B95F3DBFF74}" type="slidenum">
              <a:rPr lang="en-US" altLang="zh-CN">
                <a:solidFill>
                  <a:srgbClr val="000000"/>
                </a:solidFill>
              </a:rPr>
              <a:pPr>
                <a:defRPr/>
              </a:pPr>
              <a:t>‹#›</a:t>
            </a:fld>
            <a:endParaRPr lang="en-US" altLang="zh-CN">
              <a:solidFill>
                <a:srgbClr val="000000"/>
              </a:solidFill>
            </a:endParaRPr>
          </a:p>
        </p:txBody>
      </p:sp>
    </p:spTree>
    <p:extLst>
      <p:ext uri="{BB962C8B-B14F-4D97-AF65-F5344CB8AC3E}">
        <p14:creationId xmlns:p14="http://schemas.microsoft.com/office/powerpoint/2010/main" xmlns="" val="33063798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642" y="274445"/>
            <a:ext cx="8228717" cy="11427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lvl="0"/>
            <a:r>
              <a:rPr lang="zh-CN" altLang="en-US" smtClean="0"/>
              <a:t>单击此处编辑母版标题样式</a:t>
            </a:r>
          </a:p>
        </p:txBody>
      </p:sp>
      <p:sp>
        <p:nvSpPr>
          <p:cNvPr id="1027" name="Rectangle 3"/>
          <p:cNvSpPr>
            <a:spLocks noGrp="1" noChangeArrowheads="1"/>
          </p:cNvSpPr>
          <p:nvPr>
            <p:ph type="body" idx="1"/>
          </p:nvPr>
        </p:nvSpPr>
        <p:spPr bwMode="auto">
          <a:xfrm>
            <a:off x="457642" y="1600149"/>
            <a:ext cx="8228717" cy="45260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8" name="Rectangle 4"/>
          <p:cNvSpPr>
            <a:spLocks noGrp="1" noChangeArrowheads="1"/>
          </p:cNvSpPr>
          <p:nvPr>
            <p:ph type="dt" sz="half" idx="2"/>
          </p:nvPr>
        </p:nvSpPr>
        <p:spPr bwMode="auto">
          <a:xfrm>
            <a:off x="457642" y="6245540"/>
            <a:ext cx="2133698" cy="4760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t" anchorCtr="0" compatLnSpc="1">
            <a:prstTxWarp prst="textNoShape">
              <a:avLst/>
            </a:prstTxWarp>
          </a:bodyPr>
          <a:lstStyle>
            <a:lvl1pPr defTabSz="894644" eaLnBrk="1" hangingPunct="1">
              <a:defRPr sz="1390" smtClean="0"/>
            </a:lvl1pPr>
          </a:lstStyle>
          <a:p>
            <a:pPr fontAlgn="base">
              <a:spcBef>
                <a:spcPct val="0"/>
              </a:spcBef>
              <a:spcAft>
                <a:spcPct val="0"/>
              </a:spcAft>
              <a:defRPr/>
            </a:pPr>
            <a:endParaRPr lang="en-US" altLang="zh-CN">
              <a:solidFill>
                <a:srgbClr val="000000"/>
              </a:solidFill>
            </a:endParaRPr>
          </a:p>
        </p:txBody>
      </p:sp>
      <p:sp>
        <p:nvSpPr>
          <p:cNvPr id="1029" name="Rectangle 5"/>
          <p:cNvSpPr>
            <a:spLocks noGrp="1" noChangeArrowheads="1"/>
          </p:cNvSpPr>
          <p:nvPr>
            <p:ph type="ftr" sz="quarter" idx="3"/>
          </p:nvPr>
        </p:nvSpPr>
        <p:spPr bwMode="auto">
          <a:xfrm>
            <a:off x="3124029" y="6245540"/>
            <a:ext cx="2895943" cy="4760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t" anchorCtr="0" compatLnSpc="1">
            <a:prstTxWarp prst="textNoShape">
              <a:avLst/>
            </a:prstTxWarp>
          </a:bodyPr>
          <a:lstStyle>
            <a:lvl1pPr algn="ctr" defTabSz="894644" eaLnBrk="1" hangingPunct="1">
              <a:defRPr sz="1390" smtClean="0"/>
            </a:lvl1pPr>
          </a:lstStyle>
          <a:p>
            <a:pPr fontAlgn="base">
              <a:spcBef>
                <a:spcPct val="0"/>
              </a:spcBef>
              <a:spcAft>
                <a:spcPct val="0"/>
              </a:spcAft>
              <a:defRPr/>
            </a:pPr>
            <a:endParaRPr lang="en-US" altLang="zh-CN">
              <a:solidFill>
                <a:srgbClr val="000000"/>
              </a:solidFill>
            </a:endParaRPr>
          </a:p>
        </p:txBody>
      </p:sp>
      <p:sp>
        <p:nvSpPr>
          <p:cNvPr id="1030" name="Rectangle 6"/>
          <p:cNvSpPr>
            <a:spLocks noGrp="1" noChangeArrowheads="1"/>
          </p:cNvSpPr>
          <p:nvPr>
            <p:ph type="sldNum" sz="quarter" idx="4"/>
          </p:nvPr>
        </p:nvSpPr>
        <p:spPr bwMode="auto">
          <a:xfrm>
            <a:off x="6552661" y="6245540"/>
            <a:ext cx="2133698" cy="47601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t" anchorCtr="0" compatLnSpc="1">
            <a:prstTxWarp prst="textNoShape">
              <a:avLst/>
            </a:prstTxWarp>
          </a:bodyPr>
          <a:lstStyle>
            <a:lvl1pPr algn="r" defTabSz="894644" eaLnBrk="1" hangingPunct="1">
              <a:defRPr sz="1390" smtClean="0"/>
            </a:lvl1pPr>
          </a:lstStyle>
          <a:p>
            <a:pPr fontAlgn="base">
              <a:spcBef>
                <a:spcPct val="0"/>
              </a:spcBef>
              <a:spcAft>
                <a:spcPct val="0"/>
              </a:spcAft>
              <a:defRPr/>
            </a:pPr>
            <a:fld id="{51CEE413-BC6F-406F-8429-331F88E56E1A}" type="slidenum">
              <a:rPr lang="en-US" altLang="zh-CN">
                <a:solidFill>
                  <a:srgbClr val="000000"/>
                </a:solidFill>
              </a:rPr>
              <a:pPr fontAlgn="base">
                <a:spcBef>
                  <a:spcPct val="0"/>
                </a:spcBef>
                <a:spcAft>
                  <a:spcPct val="0"/>
                </a:spcAft>
                <a:defRPr/>
              </a:pPr>
              <a:t>‹#›</a:t>
            </a:fld>
            <a:endParaRPr lang="en-US" altLang="zh-CN">
              <a:solidFill>
                <a:srgbClr val="000000"/>
              </a:solidFill>
            </a:endParaRPr>
          </a:p>
        </p:txBody>
      </p:sp>
    </p:spTree>
    <p:extLst>
      <p:ext uri="{BB962C8B-B14F-4D97-AF65-F5344CB8AC3E}">
        <p14:creationId xmlns:p14="http://schemas.microsoft.com/office/powerpoint/2010/main" xmlns="" val="3104162215"/>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p:titleStyle>
    <p:bodyStyle>
      <a:lvl1pPr marL="335491" indent="-335491" algn="l" defTabSz="894644" rtl="0" eaLnBrk="0" fontAlgn="base" hangingPunct="0">
        <a:spcBef>
          <a:spcPct val="20000"/>
        </a:spcBef>
        <a:spcAft>
          <a:spcPct val="0"/>
        </a:spcAft>
        <a:buChar char="•"/>
        <a:defRPr sz="3151" kern="1200">
          <a:solidFill>
            <a:schemeClr val="tx1"/>
          </a:solidFill>
          <a:latin typeface="+mn-lt"/>
          <a:ea typeface="+mn-ea"/>
          <a:cs typeface="+mn-cs"/>
        </a:defRPr>
      </a:lvl1pPr>
      <a:lvl2pPr marL="726898" indent="-279576" algn="l" defTabSz="894644" rtl="0" eaLnBrk="0" fontAlgn="base" hangingPunct="0">
        <a:spcBef>
          <a:spcPct val="20000"/>
        </a:spcBef>
        <a:spcAft>
          <a:spcPct val="0"/>
        </a:spcAft>
        <a:buChar char="–"/>
        <a:defRPr sz="2781" kern="1200">
          <a:solidFill>
            <a:schemeClr val="tx1"/>
          </a:solidFill>
          <a:latin typeface="+mn-lt"/>
          <a:ea typeface="+mn-ea"/>
          <a:cs typeface="+mn-cs"/>
        </a:defRPr>
      </a:lvl2pPr>
      <a:lvl3pPr marL="1118305" indent="-223661" algn="l" defTabSz="894644" rtl="0" eaLnBrk="0" fontAlgn="base" hangingPunct="0">
        <a:spcBef>
          <a:spcPct val="20000"/>
        </a:spcBef>
        <a:spcAft>
          <a:spcPct val="0"/>
        </a:spcAft>
        <a:buChar char="•"/>
        <a:defRPr sz="2317" kern="1200">
          <a:solidFill>
            <a:schemeClr val="tx1"/>
          </a:solidFill>
          <a:latin typeface="+mn-lt"/>
          <a:ea typeface="+mn-ea"/>
          <a:cs typeface="+mn-cs"/>
        </a:defRPr>
      </a:lvl3pPr>
      <a:lvl4pPr marL="1565627" indent="-223661" algn="l" defTabSz="894644" rtl="0" eaLnBrk="0" fontAlgn="base" hangingPunct="0">
        <a:spcBef>
          <a:spcPct val="20000"/>
        </a:spcBef>
        <a:spcAft>
          <a:spcPct val="0"/>
        </a:spcAft>
        <a:buChar char="–"/>
        <a:defRPr sz="1946" kern="1200">
          <a:solidFill>
            <a:schemeClr val="tx1"/>
          </a:solidFill>
          <a:latin typeface="+mn-lt"/>
          <a:ea typeface="+mn-ea"/>
          <a:cs typeface="+mn-cs"/>
        </a:defRPr>
      </a:lvl4pPr>
      <a:lvl5pPr marL="2012949" indent="-223661" algn="l" defTabSz="894644" rtl="0" eaLnBrk="0" fontAlgn="base" hangingPunct="0">
        <a:spcBef>
          <a:spcPct val="20000"/>
        </a:spcBef>
        <a:spcAft>
          <a:spcPct val="0"/>
        </a:spcAft>
        <a:buChar char="»"/>
        <a:defRPr sz="1946" kern="1200">
          <a:solidFill>
            <a:schemeClr val="tx1"/>
          </a:solidFill>
          <a:latin typeface="+mn-lt"/>
          <a:ea typeface="+mn-ea"/>
          <a:cs typeface="+mn-cs"/>
        </a:defRPr>
      </a:lvl5pPr>
      <a:lvl6pPr marL="2330783" indent="-211889" algn="l" defTabSz="847557"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6pPr>
      <a:lvl7pPr marL="2754561" indent="-211889" algn="l" defTabSz="847557"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7pPr>
      <a:lvl8pPr marL="3178340" indent="-211889" algn="l" defTabSz="847557"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8pPr>
      <a:lvl9pPr marL="3602119" indent="-211889" algn="l" defTabSz="847557" rtl="0" eaLnBrk="1" latinLnBrk="0" hangingPunct="1">
        <a:lnSpc>
          <a:spcPct val="90000"/>
        </a:lnSpc>
        <a:spcBef>
          <a:spcPts val="463"/>
        </a:spcBef>
        <a:buFont typeface="Arial" panose="020B0604020202020204" pitchFamily="34" charset="0"/>
        <a:buChar char="•"/>
        <a:defRPr sz="1668" kern="1200">
          <a:solidFill>
            <a:schemeClr val="tx1"/>
          </a:solidFill>
          <a:latin typeface="+mn-lt"/>
          <a:ea typeface="+mn-ea"/>
          <a:cs typeface="+mn-cs"/>
        </a:defRPr>
      </a:lvl9pPr>
    </p:bodyStyle>
    <p:otherStyle>
      <a:defPPr>
        <a:defRPr lang="zh-CN"/>
      </a:defPPr>
      <a:lvl1pPr marL="0" algn="l" defTabSz="847557" rtl="0" eaLnBrk="1" latinLnBrk="0" hangingPunct="1">
        <a:defRPr sz="1668" kern="1200">
          <a:solidFill>
            <a:schemeClr val="tx1"/>
          </a:solidFill>
          <a:latin typeface="+mn-lt"/>
          <a:ea typeface="+mn-ea"/>
          <a:cs typeface="+mn-cs"/>
        </a:defRPr>
      </a:lvl1pPr>
      <a:lvl2pPr marL="423779" algn="l" defTabSz="847557" rtl="0" eaLnBrk="1" latinLnBrk="0" hangingPunct="1">
        <a:defRPr sz="1668" kern="1200">
          <a:solidFill>
            <a:schemeClr val="tx1"/>
          </a:solidFill>
          <a:latin typeface="+mn-lt"/>
          <a:ea typeface="+mn-ea"/>
          <a:cs typeface="+mn-cs"/>
        </a:defRPr>
      </a:lvl2pPr>
      <a:lvl3pPr marL="847557" algn="l" defTabSz="847557" rtl="0" eaLnBrk="1" latinLnBrk="0" hangingPunct="1">
        <a:defRPr sz="1668" kern="1200">
          <a:solidFill>
            <a:schemeClr val="tx1"/>
          </a:solidFill>
          <a:latin typeface="+mn-lt"/>
          <a:ea typeface="+mn-ea"/>
          <a:cs typeface="+mn-cs"/>
        </a:defRPr>
      </a:lvl3pPr>
      <a:lvl4pPr marL="1271336" algn="l" defTabSz="847557" rtl="0" eaLnBrk="1" latinLnBrk="0" hangingPunct="1">
        <a:defRPr sz="1668" kern="1200">
          <a:solidFill>
            <a:schemeClr val="tx1"/>
          </a:solidFill>
          <a:latin typeface="+mn-lt"/>
          <a:ea typeface="+mn-ea"/>
          <a:cs typeface="+mn-cs"/>
        </a:defRPr>
      </a:lvl4pPr>
      <a:lvl5pPr marL="1695115" algn="l" defTabSz="847557" rtl="0" eaLnBrk="1" latinLnBrk="0" hangingPunct="1">
        <a:defRPr sz="1668" kern="1200">
          <a:solidFill>
            <a:schemeClr val="tx1"/>
          </a:solidFill>
          <a:latin typeface="+mn-lt"/>
          <a:ea typeface="+mn-ea"/>
          <a:cs typeface="+mn-cs"/>
        </a:defRPr>
      </a:lvl5pPr>
      <a:lvl6pPr marL="2118893" algn="l" defTabSz="847557" rtl="0" eaLnBrk="1" latinLnBrk="0" hangingPunct="1">
        <a:defRPr sz="1668" kern="1200">
          <a:solidFill>
            <a:schemeClr val="tx1"/>
          </a:solidFill>
          <a:latin typeface="+mn-lt"/>
          <a:ea typeface="+mn-ea"/>
          <a:cs typeface="+mn-cs"/>
        </a:defRPr>
      </a:lvl6pPr>
      <a:lvl7pPr marL="2542672" algn="l" defTabSz="847557" rtl="0" eaLnBrk="1" latinLnBrk="0" hangingPunct="1">
        <a:defRPr sz="1668" kern="1200">
          <a:solidFill>
            <a:schemeClr val="tx1"/>
          </a:solidFill>
          <a:latin typeface="+mn-lt"/>
          <a:ea typeface="+mn-ea"/>
          <a:cs typeface="+mn-cs"/>
        </a:defRPr>
      </a:lvl7pPr>
      <a:lvl8pPr marL="2966451" algn="l" defTabSz="847557" rtl="0" eaLnBrk="1" latinLnBrk="0" hangingPunct="1">
        <a:defRPr sz="1668" kern="1200">
          <a:solidFill>
            <a:schemeClr val="tx1"/>
          </a:solidFill>
          <a:latin typeface="+mn-lt"/>
          <a:ea typeface="+mn-ea"/>
          <a:cs typeface="+mn-cs"/>
        </a:defRPr>
      </a:lvl8pPr>
      <a:lvl9pPr marL="3390229" algn="l" defTabSz="847557" rtl="0" eaLnBrk="1" latinLnBrk="0" hangingPunct="1">
        <a:defRPr sz="166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Layout" Target="../slideLayouts/slideLayout6.xml"/><Relationship Id="rId6" Type="http://schemas.openxmlformats.org/officeDocument/2006/relationships/image" Target="../media/image10.emf"/><Relationship Id="rId5" Type="http://schemas.openxmlformats.org/officeDocument/2006/relationships/image" Target="../media/image9.emf"/><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5.emf"/></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6.emf"/><Relationship Id="rId4" Type="http://schemas.openxmlformats.org/officeDocument/2006/relationships/image" Target="../media/image25.emf"/></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80008"/>
            <a:ext cx="8252261" cy="1534791"/>
          </a:xfrm>
        </p:spPr>
        <p:txBody>
          <a:bodyPr/>
          <a:lstStyle/>
          <a:p>
            <a:pPr eaLnBrk="1" hangingPunct="1"/>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Overview of </a:t>
            </a:r>
            <a:r>
              <a:rPr lang="en-US" altLang="zh-CN" sz="4000" b="1" dirty="0" err="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Speciated</a:t>
            </a:r>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Mercury at Anthropogenic Emission Sources</a:t>
            </a:r>
          </a:p>
        </p:txBody>
      </p:sp>
      <p:sp>
        <p:nvSpPr>
          <p:cNvPr id="3" name="Rectangle 9"/>
          <p:cNvSpPr>
            <a:spLocks noChangeArrowheads="1"/>
          </p:cNvSpPr>
          <p:nvPr/>
        </p:nvSpPr>
        <p:spPr bwMode="auto">
          <a:xfrm>
            <a:off x="4637660" y="4529970"/>
            <a:ext cx="4054206" cy="15368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89438" tIns="44719" rIns="89438" bIns="44719"/>
          <a:lstStyle>
            <a:lvl1pPr defTabSz="965200">
              <a:spcBef>
                <a:spcPct val="20000"/>
              </a:spcBef>
              <a:buChar char="•"/>
              <a:defRPr sz="3400">
                <a:solidFill>
                  <a:schemeClr val="tx1"/>
                </a:solidFill>
                <a:latin typeface="Arial" panose="020B0604020202020204" pitchFamily="34" charset="0"/>
                <a:ea typeface="宋体" panose="02010600030101010101" pitchFamily="2" charset="-122"/>
              </a:defRPr>
            </a:lvl1pPr>
            <a:lvl2pPr marL="482600" indent="-301625" defTabSz="965200">
              <a:spcBef>
                <a:spcPct val="20000"/>
              </a:spcBef>
              <a:buChar char="–"/>
              <a:defRPr sz="3000">
                <a:solidFill>
                  <a:schemeClr val="tx1"/>
                </a:solidFill>
                <a:latin typeface="Arial" panose="020B0604020202020204" pitchFamily="34" charset="0"/>
                <a:ea typeface="宋体" panose="02010600030101010101" pitchFamily="2" charset="-122"/>
              </a:defRPr>
            </a:lvl2pPr>
            <a:lvl3pPr marL="965200" indent="-241300" defTabSz="965200">
              <a:spcBef>
                <a:spcPct val="20000"/>
              </a:spcBef>
              <a:buChar char="•"/>
              <a:defRPr sz="2500">
                <a:solidFill>
                  <a:schemeClr val="tx1"/>
                </a:solidFill>
                <a:latin typeface="Arial" panose="020B0604020202020204" pitchFamily="34" charset="0"/>
                <a:ea typeface="宋体" panose="02010600030101010101" pitchFamily="2" charset="-122"/>
              </a:defRPr>
            </a:lvl3pPr>
            <a:lvl4pPr marL="1447800" indent="-241300" defTabSz="965200">
              <a:spcBef>
                <a:spcPct val="20000"/>
              </a:spcBef>
              <a:buChar char="–"/>
              <a:defRPr sz="2100">
                <a:solidFill>
                  <a:schemeClr val="tx1"/>
                </a:solidFill>
                <a:latin typeface="Arial" panose="020B0604020202020204" pitchFamily="34" charset="0"/>
                <a:ea typeface="宋体" panose="02010600030101010101" pitchFamily="2" charset="-122"/>
              </a:defRPr>
            </a:lvl4pPr>
            <a:lvl5pPr marL="1930400" indent="-241300" defTabSz="965200">
              <a:spcBef>
                <a:spcPct val="20000"/>
              </a:spcBef>
              <a:buChar char="»"/>
              <a:defRPr sz="2100">
                <a:solidFill>
                  <a:schemeClr val="tx1"/>
                </a:solidFill>
                <a:latin typeface="Arial" panose="020B0604020202020204" pitchFamily="34" charset="0"/>
                <a:ea typeface="宋体" panose="02010600030101010101" pitchFamily="2" charset="-122"/>
              </a:defRPr>
            </a:lvl5pPr>
            <a:lvl6pPr marL="2387600" indent="-241300" defTabSz="965200" eaLnBrk="0" fontAlgn="base" hangingPunct="0">
              <a:spcBef>
                <a:spcPct val="20000"/>
              </a:spcBef>
              <a:spcAft>
                <a:spcPct val="0"/>
              </a:spcAft>
              <a:buChar char="»"/>
              <a:defRPr sz="2100">
                <a:solidFill>
                  <a:schemeClr val="tx1"/>
                </a:solidFill>
                <a:latin typeface="Arial" panose="020B0604020202020204" pitchFamily="34" charset="0"/>
                <a:ea typeface="宋体" panose="02010600030101010101" pitchFamily="2" charset="-122"/>
              </a:defRPr>
            </a:lvl6pPr>
            <a:lvl7pPr marL="2844800" indent="-241300" defTabSz="965200" eaLnBrk="0" fontAlgn="base" hangingPunct="0">
              <a:spcBef>
                <a:spcPct val="20000"/>
              </a:spcBef>
              <a:spcAft>
                <a:spcPct val="0"/>
              </a:spcAft>
              <a:buChar char="»"/>
              <a:defRPr sz="2100">
                <a:solidFill>
                  <a:schemeClr val="tx1"/>
                </a:solidFill>
                <a:latin typeface="Arial" panose="020B0604020202020204" pitchFamily="34" charset="0"/>
                <a:ea typeface="宋体" panose="02010600030101010101" pitchFamily="2" charset="-122"/>
              </a:defRPr>
            </a:lvl7pPr>
            <a:lvl8pPr marL="3302000" indent="-241300" defTabSz="965200" eaLnBrk="0" fontAlgn="base" hangingPunct="0">
              <a:spcBef>
                <a:spcPct val="20000"/>
              </a:spcBef>
              <a:spcAft>
                <a:spcPct val="0"/>
              </a:spcAft>
              <a:buChar char="»"/>
              <a:defRPr sz="2100">
                <a:solidFill>
                  <a:schemeClr val="tx1"/>
                </a:solidFill>
                <a:latin typeface="Arial" panose="020B0604020202020204" pitchFamily="34" charset="0"/>
                <a:ea typeface="宋体" panose="02010600030101010101" pitchFamily="2" charset="-122"/>
              </a:defRPr>
            </a:lvl8pPr>
            <a:lvl9pPr marL="3759200" indent="-241300" defTabSz="965200" eaLnBrk="0" fontAlgn="base" hangingPunct="0">
              <a:spcBef>
                <a:spcPct val="20000"/>
              </a:spcBef>
              <a:spcAft>
                <a:spcPct val="0"/>
              </a:spcAft>
              <a:buChar char="»"/>
              <a:defRPr sz="2100">
                <a:solidFill>
                  <a:schemeClr val="tx1"/>
                </a:solidFill>
                <a:latin typeface="Arial" panose="020B0604020202020204" pitchFamily="34" charset="0"/>
                <a:ea typeface="宋体" panose="02010600030101010101" pitchFamily="2" charset="-122"/>
              </a:defRPr>
            </a:lvl9pPr>
          </a:lstStyle>
          <a:p>
            <a:pPr algn="ctr" fontAlgn="base">
              <a:spcBef>
                <a:spcPts val="600"/>
              </a:spcBef>
              <a:spcAft>
                <a:spcPts val="600"/>
              </a:spcAft>
              <a:buFontTx/>
              <a:buNone/>
            </a:pPr>
            <a:r>
              <a:rPr lang="en-US" altLang="zh-CN" sz="2400" b="1" dirty="0" err="1" smtClean="0">
                <a:latin typeface="Times New Roman" panose="02020603050405020304" pitchFamily="18" charset="0"/>
                <a:ea typeface="微软雅黑" panose="020B0503020204020204" pitchFamily="34" charset="-122"/>
                <a:cs typeface="Times New Roman" panose="02020603050405020304" pitchFamily="18" charset="0"/>
              </a:rPr>
              <a:t>Shuxiao</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 Wang</a:t>
            </a:r>
          </a:p>
          <a:p>
            <a:pPr algn="ctr" fontAlgn="base">
              <a:spcBef>
                <a:spcPts val="600"/>
              </a:spcBef>
              <a:spcAft>
                <a:spcPts val="600"/>
              </a:spcAft>
              <a:buFontTx/>
              <a:buNone/>
            </a:pP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Tsinghua University</a:t>
            </a:r>
            <a:endPar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2" name="矩形 1"/>
          <p:cNvSpPr/>
          <p:nvPr/>
        </p:nvSpPr>
        <p:spPr>
          <a:xfrm>
            <a:off x="221226" y="312625"/>
            <a:ext cx="8908026" cy="338554"/>
          </a:xfrm>
          <a:prstGeom prst="rect">
            <a:avLst/>
          </a:prstGeom>
        </p:spPr>
        <p:txBody>
          <a:bodyPr wrap="square">
            <a:spAutoFit/>
          </a:bodyPr>
          <a:lstStyle/>
          <a:p>
            <a:r>
              <a:rPr lang="en-US" altLang="zh-CN" sz="1600" b="1" dirty="0" smtClean="0">
                <a:latin typeface="Times New Roman" panose="02020603050405020304" pitchFamily="18" charset="0"/>
                <a:cs typeface="Times New Roman" panose="02020603050405020304" pitchFamily="18" charset="0"/>
              </a:rPr>
              <a:t>3</a:t>
            </a:r>
            <a:r>
              <a:rPr lang="en-US" altLang="zh-CN" sz="1600" b="1" baseline="30000" dirty="0" smtClean="0">
                <a:latin typeface="Times New Roman" panose="02020603050405020304" pitchFamily="18" charset="0"/>
                <a:cs typeface="Times New Roman" panose="02020603050405020304" pitchFamily="18" charset="0"/>
              </a:rPr>
              <a:t>rd</a:t>
            </a:r>
            <a:r>
              <a:rPr lang="en-US" altLang="zh-CN" sz="1600" b="1" dirty="0" smtClean="0">
                <a:latin typeface="Times New Roman" panose="02020603050405020304" pitchFamily="18" charset="0"/>
                <a:cs typeface="Times New Roman" panose="02020603050405020304" pitchFamily="18" charset="0"/>
              </a:rPr>
              <a:t> </a:t>
            </a:r>
            <a:r>
              <a:rPr lang="en-US" altLang="zh-CN" sz="1600" b="1" dirty="0">
                <a:latin typeface="Times New Roman" panose="02020603050405020304" pitchFamily="18" charset="0"/>
                <a:cs typeface="Times New Roman" panose="02020603050405020304" pitchFamily="18" charset="0"/>
              </a:rPr>
              <a:t>I</a:t>
            </a:r>
            <a:r>
              <a:rPr lang="en-US" altLang="zh-CN" sz="1600" b="1" dirty="0" smtClean="0">
                <a:latin typeface="Times New Roman" panose="02020603050405020304" pitchFamily="18" charset="0"/>
                <a:cs typeface="Times New Roman" panose="02020603050405020304" pitchFamily="18" charset="0"/>
              </a:rPr>
              <a:t>nternational Conference on Earth </a:t>
            </a:r>
            <a:r>
              <a:rPr lang="en-US" altLang="zh-CN" sz="1600" b="1" dirty="0">
                <a:latin typeface="Times New Roman" panose="02020603050405020304" pitchFamily="18" charset="0"/>
                <a:cs typeface="Times New Roman" panose="02020603050405020304" pitchFamily="18" charset="0"/>
              </a:rPr>
              <a:t>Science &amp; Climate </a:t>
            </a:r>
            <a:r>
              <a:rPr lang="en-US" altLang="zh-CN" sz="1600" b="1" dirty="0" smtClean="0">
                <a:latin typeface="Times New Roman" panose="02020603050405020304" pitchFamily="18" charset="0"/>
                <a:cs typeface="Times New Roman" panose="02020603050405020304" pitchFamily="18" charset="0"/>
              </a:rPr>
              <a:t>Change</a:t>
            </a:r>
            <a:r>
              <a:rPr lang="en-US" altLang="zh-CN" sz="1600" b="1" dirty="0">
                <a:latin typeface="Times New Roman" panose="02020603050405020304" pitchFamily="18" charset="0"/>
                <a:cs typeface="Times New Roman" panose="02020603050405020304" pitchFamily="18" charset="0"/>
              </a:rPr>
              <a:t>, San Francisco, July 28-30, </a:t>
            </a:r>
            <a:r>
              <a:rPr lang="en-US" altLang="zh-CN" sz="1600" b="1" dirty="0" smtClean="0">
                <a:latin typeface="Times New Roman" panose="02020603050405020304" pitchFamily="18" charset="0"/>
                <a:cs typeface="Times New Roman" panose="02020603050405020304" pitchFamily="18" charset="0"/>
              </a:rPr>
              <a:t>2014 </a:t>
            </a:r>
            <a:endParaRPr lang="zh-CN" alt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865119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Contents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p:cNvSpPr txBox="1"/>
          <p:nvPr/>
        </p:nvSpPr>
        <p:spPr>
          <a:xfrm>
            <a:off x="672029" y="1222341"/>
            <a:ext cx="7776000" cy="4955203"/>
          </a:xfrm>
          <a:prstGeom prst="rect">
            <a:avLst/>
          </a:prstGeom>
          <a:noFill/>
        </p:spPr>
        <p:txBody>
          <a:bodyPr wrap="square" rtlCol="0">
            <a:spAutoFit/>
          </a:bodyPr>
          <a:lstStyle/>
          <a:p>
            <a:pPr marL="432000" indent="-432000">
              <a:spcBef>
                <a:spcPts val="1200"/>
              </a:spcBef>
              <a:spcAft>
                <a:spcPts val="12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Introduction </a:t>
            </a:r>
            <a:r>
              <a:rPr lang="en-US" altLang="zh-CN" sz="2400" b="1" dirty="0">
                <a:latin typeface="Times New Roman" panose="02020603050405020304" pitchFamily="18" charset="0"/>
                <a:cs typeface="Times New Roman" panose="02020603050405020304" pitchFamily="18" charset="0"/>
              </a:rPr>
              <a:t>of </a:t>
            </a:r>
            <a:r>
              <a:rPr lang="en-US" altLang="zh-CN" sz="2400" b="1" dirty="0" smtClean="0">
                <a:latin typeface="Times New Roman" panose="02020603050405020304" pitchFamily="18" charset="0"/>
                <a:cs typeface="Times New Roman" panose="02020603050405020304" pitchFamily="18" charset="0"/>
              </a:rPr>
              <a:t>Hg emission and speciation</a:t>
            </a:r>
            <a:endParaRPr lang="en-US" altLang="zh-CN" sz="2400" b="1" dirty="0">
              <a:latin typeface="Times New Roman" panose="02020603050405020304" pitchFamily="18" charset="0"/>
              <a:cs typeface="Times New Roman" panose="02020603050405020304" pitchFamily="18" charset="0"/>
            </a:endParaRPr>
          </a:p>
          <a:p>
            <a:pPr marL="432000" indent="-432000">
              <a:spcBef>
                <a:spcPts val="1200"/>
              </a:spcBef>
              <a:spcAft>
                <a:spcPts val="1200"/>
              </a:spcAft>
              <a:buFont typeface="Wingdings" panose="05000000000000000000" pitchFamily="2" charset="2"/>
              <a:buChar char="l"/>
            </a:pPr>
            <a:r>
              <a:rPr lang="en-US" altLang="zh-CN" sz="2400" b="1" dirty="0" smtClean="0">
                <a:latin typeface="Times New Roman" panose="02020603050405020304" pitchFamily="18" charset="0"/>
                <a:ea typeface="Verdana" panose="020B0604030504040204" pitchFamily="34" charset="0"/>
                <a:cs typeface="Times New Roman" panose="02020603050405020304" pitchFamily="18" charset="0"/>
              </a:rPr>
              <a:t>Hg speciation and transformation in flue gas</a:t>
            </a:r>
          </a:p>
          <a:p>
            <a:pPr marL="889200" lvl="1" indent="-432000">
              <a:spcBef>
                <a:spcPts val="1200"/>
              </a:spcBef>
              <a:spcAft>
                <a:spcPts val="1200"/>
              </a:spcAft>
              <a:buFont typeface="Wingdings" panose="05000000000000000000" pitchFamily="2" charset="2"/>
              <a:buChar char="Ø"/>
            </a:pPr>
            <a:r>
              <a:rPr lang="en-US" altLang="zh-CN" sz="2000" b="1" i="1" dirty="0" smtClean="0">
                <a:latin typeface="Times New Roman" panose="02020603050405020304" pitchFamily="18" charset="0"/>
                <a:cs typeface="Times New Roman" panose="02020603050405020304" pitchFamily="18" charset="0"/>
              </a:rPr>
              <a:t>Coal combustion</a:t>
            </a:r>
          </a:p>
          <a:p>
            <a:pPr marL="889200" lvl="1" indent="-432000">
              <a:spcBef>
                <a:spcPts val="1200"/>
              </a:spcBef>
              <a:spcAft>
                <a:spcPts val="1200"/>
              </a:spcAft>
              <a:buFont typeface="Wingdings" panose="05000000000000000000" pitchFamily="2" charset="2"/>
              <a:buChar char="Ø"/>
            </a:pPr>
            <a:r>
              <a:rPr lang="en-US" altLang="zh-CN" sz="2000" b="1" i="1" dirty="0">
                <a:latin typeface="Times New Roman" panose="02020603050405020304" pitchFamily="18" charset="0"/>
                <a:cs typeface="Times New Roman" panose="02020603050405020304" pitchFamily="18" charset="0"/>
              </a:rPr>
              <a:t>Cement production</a:t>
            </a:r>
          </a:p>
          <a:p>
            <a:pPr marL="889200" lvl="1" indent="-432000">
              <a:spcBef>
                <a:spcPts val="1200"/>
              </a:spcBef>
              <a:spcAft>
                <a:spcPts val="1200"/>
              </a:spcAft>
              <a:buFont typeface="Wingdings" panose="05000000000000000000" pitchFamily="2" charset="2"/>
              <a:buChar char="Ø"/>
            </a:pPr>
            <a:r>
              <a:rPr lang="en-US" altLang="zh-CN" sz="2000" b="1" i="1" dirty="0" smtClean="0">
                <a:latin typeface="Times New Roman" panose="02020603050405020304" pitchFamily="18" charset="0"/>
                <a:cs typeface="Times New Roman" panose="02020603050405020304" pitchFamily="18" charset="0"/>
              </a:rPr>
              <a:t>Non-ferrous metal smelting</a:t>
            </a:r>
          </a:p>
          <a:p>
            <a:pPr marL="889200" lvl="1" indent="-432000">
              <a:spcBef>
                <a:spcPts val="1200"/>
              </a:spcBef>
              <a:spcAft>
                <a:spcPts val="1200"/>
              </a:spcAft>
              <a:buFont typeface="Wingdings" panose="05000000000000000000" pitchFamily="2" charset="2"/>
              <a:buChar char="Ø"/>
            </a:pPr>
            <a:r>
              <a:rPr lang="en-US" altLang="zh-CN" sz="2000" b="1" i="1" dirty="0" smtClean="0">
                <a:latin typeface="Times New Roman" panose="02020603050405020304" pitchFamily="18" charset="0"/>
                <a:cs typeface="Times New Roman" panose="02020603050405020304" pitchFamily="18" charset="0"/>
              </a:rPr>
              <a:t>Iron and steel production</a:t>
            </a:r>
          </a:p>
          <a:p>
            <a:pPr marL="432000" indent="-432000">
              <a:spcBef>
                <a:spcPts val="1200"/>
              </a:spcBef>
              <a:spcAft>
                <a:spcPts val="1200"/>
              </a:spcAft>
              <a:buFont typeface="Wingdings" panose="05000000000000000000" pitchFamily="2" charset="2"/>
              <a:buChar char="l"/>
            </a:pPr>
            <a:r>
              <a:rPr lang="en-US" altLang="zh-CN" sz="2400" b="1" dirty="0" err="1" smtClean="0">
                <a:latin typeface="Times New Roman" panose="02020603050405020304" pitchFamily="18" charset="0"/>
                <a:cs typeface="Times New Roman" panose="02020603050405020304" pitchFamily="18" charset="0"/>
              </a:rPr>
              <a:t>Speciated</a:t>
            </a:r>
            <a:r>
              <a:rPr lang="en-US" altLang="zh-CN" sz="2400" b="1" dirty="0" smtClean="0">
                <a:latin typeface="Times New Roman" panose="02020603050405020304" pitchFamily="18" charset="0"/>
                <a:cs typeface="Times New Roman" panose="02020603050405020304" pitchFamily="18" charset="0"/>
              </a:rPr>
              <a:t> Hg emissions for China</a:t>
            </a:r>
          </a:p>
          <a:p>
            <a:pPr marL="432000" indent="-432000">
              <a:spcBef>
                <a:spcPts val="1200"/>
              </a:spcBef>
              <a:spcAft>
                <a:spcPts val="12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Conclusions</a:t>
            </a:r>
            <a:endParaRPr lang="zh-CN" altLang="en-US" sz="2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7959011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51308"/>
            <a:ext cx="8252261" cy="1534791"/>
          </a:xfrm>
        </p:spPr>
        <p:txBody>
          <a:bodyPr/>
          <a:lstStyle/>
          <a:p>
            <a:pPr algn="l" eaLnBrk="1" hangingPunct="1"/>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Introduction </a:t>
            </a:r>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of </a:t>
            </a:r>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mercury emission and speciation</a:t>
            </a:r>
            <a:endPar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34270779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隶书" panose="02010509060101010101" pitchFamily="49" charset="-122"/>
                <a:cs typeface="Times New Roman" panose="02020603050405020304" pitchFamily="18" charset="0"/>
              </a:rPr>
              <a:t>Global anthropogenic Hg emissions to air</a:t>
            </a:r>
            <a:endParaRPr lang="en-US" altLang="zh-CN" sz="3200" b="1" dirty="0">
              <a:solidFill>
                <a:schemeClr val="bg1"/>
              </a:solidFill>
              <a:latin typeface="Times New Roman" panose="02020603050405020304" pitchFamily="18" charset="0"/>
              <a:ea typeface="隶书" panose="02010509060101010101" pitchFamily="49" charset="-122"/>
              <a:cs typeface="Times New Roman" panose="02020603050405020304" pitchFamily="18" charset="0"/>
            </a:endParaRPr>
          </a:p>
        </p:txBody>
      </p:sp>
      <p:sp>
        <p:nvSpPr>
          <p:cNvPr id="4" name="矩形 3"/>
          <p:cNvSpPr/>
          <p:nvPr/>
        </p:nvSpPr>
        <p:spPr>
          <a:xfrm>
            <a:off x="6131688" y="6313770"/>
            <a:ext cx="2895664" cy="276999"/>
          </a:xfrm>
          <a:prstGeom prst="rect">
            <a:avLst/>
          </a:prstGeom>
        </p:spPr>
        <p:txBody>
          <a:bodyPr wrap="none">
            <a:spAutoFit/>
          </a:bodyPr>
          <a:lstStyle/>
          <a:p>
            <a:r>
              <a:rPr lang="en-US" altLang="zh-CN" sz="1200" b="1" dirty="0" smtClean="0">
                <a:latin typeface="Times New Roman" panose="02020603050405020304" pitchFamily="18" charset="0"/>
                <a:cs typeface="Times New Roman" panose="02020603050405020304" pitchFamily="18" charset="0"/>
              </a:rPr>
              <a:t>UNEP. Global Mercury Assessment, 2013</a:t>
            </a:r>
            <a:endParaRPr lang="zh-CN" altLang="en-US" sz="1200" b="1" dirty="0">
              <a:latin typeface="Times New Roman" panose="02020603050405020304" pitchFamily="18" charset="0"/>
              <a:cs typeface="Times New Roman" panose="02020603050405020304" pitchFamily="18" charset="0"/>
            </a:endParaRPr>
          </a:p>
        </p:txBody>
      </p:sp>
      <p:pic>
        <p:nvPicPr>
          <p:cNvPr id="5" name="图片 4"/>
          <p:cNvPicPr>
            <a:picLocks noChangeAspect="1"/>
          </p:cNvPicPr>
          <p:nvPr/>
        </p:nvPicPr>
        <p:blipFill rotWithShape="1">
          <a:blip r:embed="rId3">
            <a:extLst>
              <a:ext uri="{28A0092B-C50C-407E-A947-70E740481C1C}">
                <a14:useLocalDpi xmlns:a14="http://schemas.microsoft.com/office/drawing/2010/main" xmlns="" val="0"/>
              </a:ext>
            </a:extLst>
          </a:blip>
          <a:srcRect l="3889" t="18167"/>
          <a:stretch/>
        </p:blipFill>
        <p:spPr>
          <a:xfrm>
            <a:off x="321972" y="1339404"/>
            <a:ext cx="8543577" cy="4559120"/>
          </a:xfrm>
          <a:prstGeom prst="rect">
            <a:avLst/>
          </a:prstGeom>
        </p:spPr>
      </p:pic>
    </p:spTree>
    <p:extLst>
      <p:ext uri="{BB962C8B-B14F-4D97-AF65-F5344CB8AC3E}">
        <p14:creationId xmlns:p14="http://schemas.microsoft.com/office/powerpoint/2010/main" xmlns="" val="22876727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Speciation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profile of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emissions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2" name="图片 1"/>
          <p:cNvPicPr>
            <a:picLocks noChangeAspect="1"/>
          </p:cNvPicPr>
          <p:nvPr/>
        </p:nvPicPr>
        <p:blipFill rotWithShape="1">
          <a:blip r:embed="rId3"/>
          <a:srcRect r="5188" b="17894"/>
          <a:stretch/>
        </p:blipFill>
        <p:spPr>
          <a:xfrm>
            <a:off x="145146" y="990827"/>
            <a:ext cx="8823143" cy="5261909"/>
          </a:xfrm>
          <a:prstGeom prst="rect">
            <a:avLst/>
          </a:prstGeom>
        </p:spPr>
      </p:pic>
      <p:sp>
        <p:nvSpPr>
          <p:cNvPr id="4" name="矩形 3"/>
          <p:cNvSpPr/>
          <p:nvPr/>
        </p:nvSpPr>
        <p:spPr>
          <a:xfrm>
            <a:off x="7414223" y="6278803"/>
            <a:ext cx="1376146" cy="276999"/>
          </a:xfrm>
          <a:prstGeom prst="rect">
            <a:avLst/>
          </a:prstGeom>
        </p:spPr>
        <p:txBody>
          <a:bodyPr wrap="none">
            <a:spAutoFit/>
          </a:bodyPr>
          <a:lstStyle/>
          <a:p>
            <a:r>
              <a:rPr lang="en-US" altLang="zh-CN" sz="1200" b="1" dirty="0" smtClean="0">
                <a:latin typeface="Times New Roman" panose="02020603050405020304" pitchFamily="18" charset="0"/>
                <a:cs typeface="Times New Roman" panose="02020603050405020304" pitchFamily="18" charset="0"/>
              </a:rPr>
              <a:t>Streets et al., 2005</a:t>
            </a:r>
            <a:endParaRPr lang="zh-CN" altLang="en-US" sz="1200" b="1" dirty="0">
              <a:latin typeface="Times New Roman" panose="02020603050405020304" pitchFamily="18" charset="0"/>
              <a:cs typeface="Times New Roman" panose="02020603050405020304" pitchFamily="18" charset="0"/>
            </a:endParaRPr>
          </a:p>
        </p:txBody>
      </p:sp>
      <p:sp>
        <p:nvSpPr>
          <p:cNvPr id="3" name="矩形 2"/>
          <p:cNvSpPr/>
          <p:nvPr/>
        </p:nvSpPr>
        <p:spPr>
          <a:xfrm>
            <a:off x="263997" y="5375436"/>
            <a:ext cx="8640000" cy="1169551"/>
          </a:xfrm>
          <a:prstGeom prst="rect">
            <a:avLst/>
          </a:prstGeom>
          <a:solidFill>
            <a:schemeClr val="bg1"/>
          </a:solidFill>
        </p:spPr>
        <p:txBody>
          <a:bodyPr>
            <a:spAutoFit/>
          </a:bodyPr>
          <a:lstStyle/>
          <a:p>
            <a:pPr>
              <a:spcBef>
                <a:spcPts val="600"/>
              </a:spcBef>
            </a:pPr>
            <a:r>
              <a:rPr lang="en-US" altLang="zh-CN" sz="2000" b="1" dirty="0" smtClean="0">
                <a:latin typeface="Times New Roman" panose="02020603050405020304" pitchFamily="18" charset="0"/>
                <a:cs typeface="Times New Roman" panose="02020603050405020304" pitchFamily="18" charset="0"/>
              </a:rPr>
              <a:t>The data used is</a:t>
            </a:r>
          </a:p>
          <a:p>
            <a:pPr marL="432000" indent="-432000">
              <a:spcBef>
                <a:spcPts val="600"/>
              </a:spcBef>
              <a:buFont typeface="Wingdings" panose="05000000000000000000" pitchFamily="2" charset="2"/>
              <a:buChar char="l"/>
            </a:pPr>
            <a:r>
              <a:rPr lang="en-US" altLang="zh-CN" sz="2000" b="1" dirty="0">
                <a:latin typeface="Times New Roman" panose="02020603050405020304" pitchFamily="18" charset="0"/>
                <a:cs typeface="Times New Roman" panose="02020603050405020304" pitchFamily="18" charset="0"/>
              </a:rPr>
              <a:t>f</a:t>
            </a:r>
            <a:r>
              <a:rPr lang="en-US" altLang="zh-CN" sz="2000" b="1" dirty="0" smtClean="0">
                <a:latin typeface="Times New Roman" panose="02020603050405020304" pitchFamily="18" charset="0"/>
                <a:cs typeface="Times New Roman" panose="02020603050405020304" pitchFamily="18" charset="0"/>
              </a:rPr>
              <a:t>or outdated industrial process/air pollution control techniques</a:t>
            </a:r>
          </a:p>
          <a:p>
            <a:pPr marL="432000" indent="-432000">
              <a:spcBef>
                <a:spcPts val="600"/>
              </a:spcBef>
              <a:buFont typeface="Wingdings" panose="05000000000000000000" pitchFamily="2" charset="2"/>
              <a:buChar char="l"/>
            </a:pPr>
            <a:r>
              <a:rPr lang="en-US" altLang="zh-CN" sz="2000" b="1" dirty="0">
                <a:latin typeface="Times New Roman" panose="02020603050405020304" pitchFamily="18" charset="0"/>
                <a:cs typeface="Times New Roman" panose="02020603050405020304" pitchFamily="18" charset="0"/>
              </a:rPr>
              <a:t>n</a:t>
            </a:r>
            <a:r>
              <a:rPr lang="en-US" altLang="zh-CN" sz="2000" b="1" dirty="0" smtClean="0">
                <a:latin typeface="Times New Roman" panose="02020603050405020304" pitchFamily="18" charset="0"/>
                <a:cs typeface="Times New Roman" panose="02020603050405020304" pitchFamily="18" charset="0"/>
              </a:rPr>
              <a:t>ot from field tests</a:t>
            </a:r>
            <a:endParaRPr lang="en-US" altLang="zh-CN"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99292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64008"/>
            <a:ext cx="8252261" cy="153479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and transformation in coal combustion</a:t>
            </a:r>
          </a:p>
        </p:txBody>
      </p:sp>
    </p:spTree>
    <p:extLst>
      <p:ext uri="{BB962C8B-B14F-4D97-AF65-F5344CB8AC3E}">
        <p14:creationId xmlns:p14="http://schemas.microsoft.com/office/powerpoint/2010/main" xmlns="" val="30435014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Configuration of coal-fired power plants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07504" y="1377455"/>
            <a:ext cx="9000000" cy="4507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文本框 1"/>
          <p:cNvSpPr txBox="1"/>
          <p:nvPr/>
        </p:nvSpPr>
        <p:spPr>
          <a:xfrm>
            <a:off x="4649118" y="4406746"/>
            <a:ext cx="1080000" cy="369332"/>
          </a:xfrm>
          <a:prstGeom prst="rect">
            <a:avLst/>
          </a:prstGeom>
          <a:solidFill>
            <a:schemeClr val="bg1"/>
          </a:solidFill>
        </p:spPr>
        <p:txBody>
          <a:bodyPr wrap="square" rtlCol="0">
            <a:spAutoFit/>
          </a:bodyPr>
          <a:lstStyle/>
          <a:p>
            <a:pPr algn="ctr"/>
            <a:r>
              <a:rPr lang="en-US" altLang="zh-CN" b="1" dirty="0" smtClean="0">
                <a:solidFill>
                  <a:srgbClr val="0070C0"/>
                </a:solidFill>
                <a:latin typeface="Times New Roman" panose="02020603050405020304" pitchFamily="18" charset="0"/>
                <a:cs typeface="Times New Roman" panose="02020603050405020304" pitchFamily="18" charset="0"/>
              </a:rPr>
              <a:t>ESP/FF</a:t>
            </a:r>
            <a:endParaRPr lang="zh-CN" altLang="en-US" b="1" dirty="0">
              <a:solidFill>
                <a:srgbClr val="0070C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5821340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4402417" y="5754262"/>
            <a:ext cx="3822328" cy="276999"/>
          </a:xfrm>
          <a:prstGeom prst="rect">
            <a:avLst/>
          </a:prstGeom>
        </p:spPr>
        <p:txBody>
          <a:bodyPr wrap="none">
            <a:spAutoFit/>
          </a:bodyPr>
          <a:lstStyle/>
          <a:p>
            <a:pPr algn="ctr"/>
            <a:r>
              <a:rPr lang="en-US" altLang="zh-CN" sz="1200" b="1" dirty="0" err="1" smtClean="0">
                <a:latin typeface="Times New Roman" panose="02020603050405020304" pitchFamily="18" charset="0"/>
                <a:cs typeface="Times New Roman" panose="02020603050405020304" pitchFamily="18" charset="0"/>
              </a:rPr>
              <a:t>Galbreath</a:t>
            </a:r>
            <a:r>
              <a:rPr lang="en-US" altLang="zh-CN" sz="1200" b="1" dirty="0" smtClean="0">
                <a:latin typeface="Times New Roman" panose="02020603050405020304" pitchFamily="18" charset="0"/>
                <a:cs typeface="Times New Roman" panose="02020603050405020304" pitchFamily="18" charset="0"/>
              </a:rPr>
              <a:t> K C &amp; </a:t>
            </a:r>
            <a:r>
              <a:rPr lang="en-US" altLang="zh-CN" sz="1200" b="1" dirty="0" err="1" smtClean="0">
                <a:latin typeface="Times New Roman" panose="02020603050405020304" pitchFamily="18" charset="0"/>
                <a:cs typeface="Times New Roman" panose="02020603050405020304" pitchFamily="18" charset="0"/>
              </a:rPr>
              <a:t>Zygarlicke</a:t>
            </a:r>
            <a:r>
              <a:rPr lang="en-US" altLang="zh-CN" sz="1200" b="1" dirty="0" smtClean="0">
                <a:latin typeface="Times New Roman" panose="02020603050405020304" pitchFamily="18" charset="0"/>
                <a:cs typeface="Times New Roman" panose="02020603050405020304" pitchFamily="18" charset="0"/>
              </a:rPr>
              <a:t> C J, 2000, 65–66: 289–310</a:t>
            </a:r>
            <a:endParaRPr lang="en-US" altLang="zh-CN" sz="1200" b="1" dirty="0">
              <a:latin typeface="Times New Roman" panose="02020603050405020304" pitchFamily="18" charset="0"/>
              <a:cs typeface="Times New Roman" panose="02020603050405020304" pitchFamily="18" charset="0"/>
            </a:endParaRPr>
          </a:p>
        </p:txBody>
      </p:sp>
      <p:pic>
        <p:nvPicPr>
          <p:cNvPr id="1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727963" y="1789728"/>
            <a:ext cx="5326378" cy="388180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in coal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combustion flue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gas</a:t>
            </a:r>
          </a:p>
        </p:txBody>
      </p:sp>
      <p:pic>
        <p:nvPicPr>
          <p:cNvPr id="3"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84715" y="3786254"/>
            <a:ext cx="3240000" cy="2536527"/>
          </a:xfrm>
          <a:prstGeom prst="rect">
            <a:avLst/>
          </a:prstGeom>
          <a:noFill/>
          <a:ln w="19050">
            <a:solidFill>
              <a:srgbClr val="0070C0"/>
            </a:solidFill>
          </a:ln>
          <a:extLst>
            <a:ext uri="{909E8E84-426E-40DD-AFC4-6F175D3DCCD1}">
              <a14:hiddenFill xmlns:a14="http://schemas.microsoft.com/office/drawing/2010/main" xmlns="">
                <a:solidFill>
                  <a:srgbClr val="FFFFFF"/>
                </a:solidFill>
              </a14:hiddenFill>
            </a:ext>
          </a:extLst>
        </p:spPr>
      </p:pic>
      <p:pic>
        <p:nvPicPr>
          <p:cNvPr id="17" name="Picture 2"/>
          <p:cNvPicPr>
            <a:picLocks noChangeAspect="1" noChangeArrowheads="1"/>
          </p:cNvPicPr>
          <p:nvPr/>
        </p:nvPicPr>
        <p:blipFill>
          <a:blip r:embed="rId4" cstate="print">
            <a:extLst>
              <a:ext uri="{28A0092B-C50C-407E-A947-70E740481C1C}">
                <a14:useLocalDpi xmlns:a14="http://schemas.microsoft.com/office/drawing/2010/main" xmlns="" val="0"/>
              </a:ext>
            </a:extLst>
          </a:blip>
          <a:srcRect b="3813"/>
          <a:stretch>
            <a:fillRect/>
          </a:stretch>
        </p:blipFill>
        <p:spPr bwMode="auto">
          <a:xfrm>
            <a:off x="5610170" y="4042088"/>
            <a:ext cx="3240000" cy="2257873"/>
          </a:xfrm>
          <a:prstGeom prst="rect">
            <a:avLst/>
          </a:prstGeom>
          <a:solidFill>
            <a:schemeClr val="bg1"/>
          </a:solidFill>
          <a:ln w="19050">
            <a:solidFill>
              <a:srgbClr val="0070C0"/>
            </a:solidFill>
          </a:ln>
          <a:extLst/>
        </p:spPr>
      </p:pic>
      <p:pic>
        <p:nvPicPr>
          <p:cNvPr id="18" name="Picture 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84715" y="991227"/>
            <a:ext cx="3240000" cy="2519021"/>
          </a:xfrm>
          <a:prstGeom prst="rect">
            <a:avLst/>
          </a:prstGeom>
          <a:solidFill>
            <a:schemeClr val="bg1"/>
          </a:solidFill>
          <a:ln w="19050">
            <a:solidFill>
              <a:srgbClr val="0070C0"/>
            </a:solidFill>
          </a:ln>
          <a:extLst/>
        </p:spPr>
      </p:pic>
      <p:pic>
        <p:nvPicPr>
          <p:cNvPr id="19" name="Picture 2"/>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5610170" y="999615"/>
            <a:ext cx="3240000" cy="2781604"/>
          </a:xfrm>
          <a:prstGeom prst="rect">
            <a:avLst/>
          </a:prstGeom>
          <a:noFill/>
          <a:ln w="19050">
            <a:solidFill>
              <a:srgbClr val="0070C0"/>
            </a:solidFill>
            <a:miter lim="800000"/>
            <a:headEnd/>
            <a:tailEnd/>
          </a:ln>
          <a:extLst>
            <a:ext uri="{909E8E84-426E-40DD-AFC4-6F175D3DCCD1}">
              <a14:hiddenFill xmlns:a14="http://schemas.microsoft.com/office/drawing/2010/main" xmlns="">
                <a:solidFill>
                  <a:srgbClr val="FFFFFF"/>
                </a:solidFill>
              </a14:hiddenFill>
            </a:ext>
          </a:extLst>
        </p:spPr>
      </p:pic>
      <p:sp>
        <p:nvSpPr>
          <p:cNvPr id="13" name="TextBox 16"/>
          <p:cNvSpPr txBox="1"/>
          <p:nvPr/>
        </p:nvSpPr>
        <p:spPr>
          <a:xfrm>
            <a:off x="841410" y="1005357"/>
            <a:ext cx="2633908" cy="369332"/>
          </a:xfrm>
          <a:prstGeom prst="rect">
            <a:avLst/>
          </a:prstGeom>
          <a:solidFill>
            <a:schemeClr val="bg1"/>
          </a:solidFill>
        </p:spPr>
        <p:txBody>
          <a:bodyPr wrap="square" rtlCol="0">
            <a:spAutoFit/>
          </a:bodyPr>
          <a:lstStyle/>
          <a:p>
            <a:pPr algn="ctr"/>
            <a:r>
              <a:rPr lang="en-US" altLang="zh-CN" b="1" dirty="0" smtClean="0">
                <a:solidFill>
                  <a:srgbClr val="FF0000"/>
                </a:solidFill>
                <a:latin typeface="Times New Roman" panose="02020603050405020304" pitchFamily="18" charset="0"/>
                <a:ea typeface="微软雅黑"/>
                <a:cs typeface="Times New Roman" panose="02020603050405020304" pitchFamily="18" charset="0"/>
              </a:rPr>
              <a:t>Chlorine concentration</a:t>
            </a:r>
            <a:endParaRPr lang="zh-CN" altLang="en-US" b="1" dirty="0">
              <a:solidFill>
                <a:srgbClr val="FF0000"/>
              </a:solidFill>
              <a:latin typeface="Times New Roman" panose="02020603050405020304" pitchFamily="18" charset="0"/>
              <a:ea typeface="微软雅黑"/>
              <a:cs typeface="Times New Roman" panose="02020603050405020304" pitchFamily="18" charset="0"/>
            </a:endParaRPr>
          </a:p>
        </p:txBody>
      </p:sp>
      <p:sp>
        <p:nvSpPr>
          <p:cNvPr id="14" name="TextBox 18"/>
          <p:cNvSpPr txBox="1"/>
          <p:nvPr/>
        </p:nvSpPr>
        <p:spPr>
          <a:xfrm>
            <a:off x="6790765" y="1033654"/>
            <a:ext cx="2019063" cy="369332"/>
          </a:xfrm>
          <a:prstGeom prst="rect">
            <a:avLst/>
          </a:prstGeom>
          <a:solidFill>
            <a:schemeClr val="bg1"/>
          </a:solidFill>
        </p:spPr>
        <p:txBody>
          <a:bodyPr wrap="square" rtlCol="0">
            <a:spAutoFit/>
          </a:bodyPr>
          <a:lstStyle/>
          <a:p>
            <a:pPr algn="ctr"/>
            <a:r>
              <a:rPr lang="en-US" altLang="zh-CN" b="1" dirty="0" smtClean="0">
                <a:solidFill>
                  <a:srgbClr val="FF0000"/>
                </a:solidFill>
                <a:latin typeface="Times New Roman" panose="02020603050405020304" pitchFamily="18" charset="0"/>
                <a:ea typeface="微软雅黑"/>
                <a:cs typeface="Times New Roman" panose="02020603050405020304" pitchFamily="18" charset="0"/>
              </a:rPr>
              <a:t>Hg concentration</a:t>
            </a:r>
            <a:endParaRPr lang="zh-CN" altLang="en-US" b="1" dirty="0">
              <a:solidFill>
                <a:srgbClr val="FF0000"/>
              </a:solidFill>
              <a:latin typeface="Times New Roman" panose="02020603050405020304" pitchFamily="18" charset="0"/>
              <a:ea typeface="微软雅黑"/>
              <a:cs typeface="Times New Roman" panose="02020603050405020304" pitchFamily="18" charset="0"/>
            </a:endParaRPr>
          </a:p>
        </p:txBody>
      </p:sp>
      <p:sp>
        <p:nvSpPr>
          <p:cNvPr id="15" name="TextBox 19"/>
          <p:cNvSpPr txBox="1"/>
          <p:nvPr/>
        </p:nvSpPr>
        <p:spPr>
          <a:xfrm>
            <a:off x="6261916" y="4106593"/>
            <a:ext cx="1510483" cy="369332"/>
          </a:xfrm>
          <a:prstGeom prst="rect">
            <a:avLst/>
          </a:prstGeom>
          <a:solidFill>
            <a:schemeClr val="bg1"/>
          </a:solidFill>
        </p:spPr>
        <p:txBody>
          <a:bodyPr wrap="square" rtlCol="0">
            <a:spAutoFit/>
          </a:bodyPr>
          <a:lstStyle/>
          <a:p>
            <a:pPr algn="ctr"/>
            <a:r>
              <a:rPr lang="en-US" altLang="zh-CN" b="1" dirty="0" smtClean="0">
                <a:solidFill>
                  <a:srgbClr val="FF0000"/>
                </a:solidFill>
                <a:latin typeface="Times New Roman" panose="02020603050405020304" pitchFamily="18" charset="0"/>
                <a:ea typeface="微软雅黑"/>
                <a:cs typeface="Times New Roman" panose="02020603050405020304" pitchFamily="18" charset="0"/>
              </a:rPr>
              <a:t>temperature</a:t>
            </a:r>
            <a:endParaRPr lang="zh-CN" altLang="en-US" b="1" dirty="0">
              <a:solidFill>
                <a:srgbClr val="FF0000"/>
              </a:solidFill>
              <a:latin typeface="Times New Roman" panose="02020603050405020304" pitchFamily="18" charset="0"/>
              <a:ea typeface="微软雅黑"/>
              <a:cs typeface="Times New Roman" panose="02020603050405020304" pitchFamily="18" charset="0"/>
            </a:endParaRPr>
          </a:p>
        </p:txBody>
      </p:sp>
      <p:sp>
        <p:nvSpPr>
          <p:cNvPr id="20" name="TextBox 16"/>
          <p:cNvSpPr txBox="1"/>
          <p:nvPr/>
        </p:nvSpPr>
        <p:spPr>
          <a:xfrm>
            <a:off x="841410" y="3841245"/>
            <a:ext cx="1497997" cy="369332"/>
          </a:xfrm>
          <a:prstGeom prst="rect">
            <a:avLst/>
          </a:prstGeom>
          <a:solidFill>
            <a:schemeClr val="bg1"/>
          </a:solidFill>
        </p:spPr>
        <p:txBody>
          <a:bodyPr wrap="square" rtlCol="0">
            <a:spAutoFit/>
          </a:bodyPr>
          <a:lstStyle/>
          <a:p>
            <a:pPr algn="ctr"/>
            <a:r>
              <a:rPr lang="en-US" altLang="zh-CN" b="1" dirty="0" smtClean="0">
                <a:solidFill>
                  <a:srgbClr val="FF0000"/>
                </a:solidFill>
                <a:latin typeface="Times New Roman" panose="02020603050405020304" pitchFamily="18" charset="0"/>
                <a:ea typeface="微软雅黑"/>
                <a:cs typeface="Times New Roman" panose="02020603050405020304" pitchFamily="18" charset="0"/>
              </a:rPr>
              <a:t>Surface area</a:t>
            </a:r>
            <a:endParaRPr lang="zh-CN" altLang="en-US" b="1" dirty="0">
              <a:solidFill>
                <a:srgbClr val="FF0000"/>
              </a:solidFill>
              <a:latin typeface="Times New Roman" panose="02020603050405020304" pitchFamily="18" charset="0"/>
              <a:ea typeface="微软雅黑"/>
              <a:cs typeface="Times New Roman" panose="02020603050405020304" pitchFamily="18" charset="0"/>
            </a:endParaRPr>
          </a:p>
        </p:txBody>
      </p:sp>
      <p:sp>
        <p:nvSpPr>
          <p:cNvPr id="12" name="矩形 11"/>
          <p:cNvSpPr/>
          <p:nvPr/>
        </p:nvSpPr>
        <p:spPr>
          <a:xfrm>
            <a:off x="315561" y="6335480"/>
            <a:ext cx="1994905" cy="276999"/>
          </a:xfrm>
          <a:prstGeom prst="rect">
            <a:avLst/>
          </a:prstGeom>
        </p:spPr>
        <p:txBody>
          <a:bodyPr wrap="none">
            <a:spAutoFit/>
          </a:bodyPr>
          <a:lstStyle/>
          <a:p>
            <a:pPr algn="ctr"/>
            <a:r>
              <a:rPr lang="en-US" altLang="zh-CN" sz="1200" b="1" dirty="0" smtClean="0">
                <a:latin typeface="Times New Roman" panose="02020603050405020304" pitchFamily="18" charset="0"/>
                <a:cs typeface="Times New Roman" panose="02020603050405020304" pitchFamily="18" charset="0"/>
              </a:rPr>
              <a:t>Zhang et al., in preparation</a:t>
            </a:r>
            <a:endParaRPr lang="zh-CN" altLang="en-U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4881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528"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anim calcmode="lin" valueType="num">
                                      <p:cBhvr>
                                        <p:cTn id="10" dur="500" fill="hold"/>
                                        <p:tgtEl>
                                          <p:spTgt spid="18"/>
                                        </p:tgtEl>
                                        <p:attrNameLst>
                                          <p:attrName>ppt_x</p:attrName>
                                        </p:attrNameLst>
                                      </p:cBhvr>
                                      <p:tavLst>
                                        <p:tav tm="0">
                                          <p:val>
                                            <p:fltVal val="0.5"/>
                                          </p:val>
                                        </p:tav>
                                        <p:tav tm="100000">
                                          <p:val>
                                            <p:strVal val="#ppt_x"/>
                                          </p:val>
                                        </p:tav>
                                      </p:tavLst>
                                    </p:anim>
                                    <p:anim calcmode="lin" valueType="num">
                                      <p:cBhvr>
                                        <p:cTn id="11" dur="500" fill="hold"/>
                                        <p:tgtEl>
                                          <p:spTgt spid="18"/>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anim calcmode="lin" valueType="num">
                                      <p:cBhvr>
                                        <p:cTn id="17" dur="500" fill="hold"/>
                                        <p:tgtEl>
                                          <p:spTgt spid="3"/>
                                        </p:tgtEl>
                                        <p:attrNameLst>
                                          <p:attrName>ppt_x</p:attrName>
                                        </p:attrNameLst>
                                      </p:cBhvr>
                                      <p:tavLst>
                                        <p:tav tm="0">
                                          <p:val>
                                            <p:fltVal val="0.5"/>
                                          </p:val>
                                        </p:tav>
                                        <p:tav tm="100000">
                                          <p:val>
                                            <p:strVal val="#ppt_x"/>
                                          </p:val>
                                        </p:tav>
                                      </p:tavLst>
                                    </p:anim>
                                    <p:anim calcmode="lin" valueType="num">
                                      <p:cBhvr>
                                        <p:cTn id="18" dur="500" fill="hold"/>
                                        <p:tgtEl>
                                          <p:spTgt spid="3"/>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anim calcmode="lin" valueType="num">
                                      <p:cBhvr>
                                        <p:cTn id="24" dur="500" fill="hold"/>
                                        <p:tgtEl>
                                          <p:spTgt spid="19"/>
                                        </p:tgtEl>
                                        <p:attrNameLst>
                                          <p:attrName>ppt_x</p:attrName>
                                        </p:attrNameLst>
                                      </p:cBhvr>
                                      <p:tavLst>
                                        <p:tav tm="0">
                                          <p:val>
                                            <p:fltVal val="0.5"/>
                                          </p:val>
                                        </p:tav>
                                        <p:tav tm="100000">
                                          <p:val>
                                            <p:strVal val="#ppt_x"/>
                                          </p:val>
                                        </p:tav>
                                      </p:tavLst>
                                    </p:anim>
                                    <p:anim calcmode="lin" valueType="num">
                                      <p:cBhvr>
                                        <p:cTn id="25" dur="500" fill="hold"/>
                                        <p:tgtEl>
                                          <p:spTgt spid="19"/>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anim calcmode="lin" valueType="num">
                                      <p:cBhvr>
                                        <p:cTn id="31" dur="500" fill="hold"/>
                                        <p:tgtEl>
                                          <p:spTgt spid="17"/>
                                        </p:tgtEl>
                                        <p:attrNameLst>
                                          <p:attrName>ppt_x</p:attrName>
                                        </p:attrNameLst>
                                      </p:cBhvr>
                                      <p:tavLst>
                                        <p:tav tm="0">
                                          <p:val>
                                            <p:fltVal val="0.5"/>
                                          </p:val>
                                        </p:tav>
                                        <p:tav tm="100000">
                                          <p:val>
                                            <p:strVal val="#ppt_x"/>
                                          </p:val>
                                        </p:tav>
                                      </p:tavLst>
                                    </p:anim>
                                    <p:anim calcmode="lin" valueType="num">
                                      <p:cBhvr>
                                        <p:cTn id="32" dur="500" fill="hold"/>
                                        <p:tgtEl>
                                          <p:spTgt spid="1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53" presetClass="entr" presetSubtype="16"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Effect transition="in" filter="fade">
                                      <p:cBhvr>
                                        <p:cTn id="38" dur="500"/>
                                        <p:tgtEl>
                                          <p:spTgt spid="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500" fill="hold"/>
                                        <p:tgtEl>
                                          <p:spTgt spid="14"/>
                                        </p:tgtEl>
                                        <p:attrNameLst>
                                          <p:attrName>ppt_w</p:attrName>
                                        </p:attrNameLst>
                                      </p:cBhvr>
                                      <p:tavLst>
                                        <p:tav tm="0">
                                          <p:val>
                                            <p:fltVal val="0"/>
                                          </p:val>
                                        </p:tav>
                                        <p:tav tm="100000">
                                          <p:val>
                                            <p:strVal val="#ppt_w"/>
                                          </p:val>
                                        </p:tav>
                                      </p:tavLst>
                                    </p:anim>
                                    <p:anim calcmode="lin" valueType="num">
                                      <p:cBhvr>
                                        <p:cTn id="42" dur="500" fill="hold"/>
                                        <p:tgtEl>
                                          <p:spTgt spid="14"/>
                                        </p:tgtEl>
                                        <p:attrNameLst>
                                          <p:attrName>ppt_h</p:attrName>
                                        </p:attrNameLst>
                                      </p:cBhvr>
                                      <p:tavLst>
                                        <p:tav tm="0">
                                          <p:val>
                                            <p:fltVal val="0"/>
                                          </p:val>
                                        </p:tav>
                                        <p:tav tm="100000">
                                          <p:val>
                                            <p:strVal val="#ppt_h"/>
                                          </p:val>
                                        </p:tav>
                                      </p:tavLst>
                                    </p:anim>
                                    <p:animEffect transition="in" filter="fade">
                                      <p:cBhvr>
                                        <p:cTn id="43" dur="500"/>
                                        <p:tgtEl>
                                          <p:spTgt spid="1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ppt_w</p:attrName>
                                        </p:attrNameLst>
                                      </p:cBhvr>
                                      <p:tavLst>
                                        <p:tav tm="0">
                                          <p:val>
                                            <p:fltVal val="0"/>
                                          </p:val>
                                        </p:tav>
                                        <p:tav tm="100000">
                                          <p:val>
                                            <p:strVal val="#ppt_w"/>
                                          </p:val>
                                        </p:tav>
                                      </p:tavLst>
                                    </p:anim>
                                    <p:anim calcmode="lin" valueType="num">
                                      <p:cBhvr>
                                        <p:cTn id="47" dur="500" fill="hold"/>
                                        <p:tgtEl>
                                          <p:spTgt spid="15"/>
                                        </p:tgtEl>
                                        <p:attrNameLst>
                                          <p:attrName>ppt_h</p:attrName>
                                        </p:attrNameLst>
                                      </p:cBhvr>
                                      <p:tavLst>
                                        <p:tav tm="0">
                                          <p:val>
                                            <p:fltVal val="0"/>
                                          </p:val>
                                        </p:tav>
                                        <p:tav tm="100000">
                                          <p:val>
                                            <p:strVal val="#ppt_h"/>
                                          </p:val>
                                        </p:tav>
                                      </p:tavLst>
                                    </p:anim>
                                    <p:animEffect transition="in" filter="fade">
                                      <p:cBhvr>
                                        <p:cTn id="48" dur="500"/>
                                        <p:tgtEl>
                                          <p:spTgt spid="1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1"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20" grpId="0" animBg="1"/>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oxidation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across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SCR</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988" y="1557761"/>
            <a:ext cx="9000000" cy="4507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5" name="矩形 4"/>
          <p:cNvSpPr/>
          <p:nvPr/>
        </p:nvSpPr>
        <p:spPr>
          <a:xfrm>
            <a:off x="3461508" y="2659476"/>
            <a:ext cx="900000" cy="1152000"/>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Times New Roman" panose="02020603050405020304" pitchFamily="18" charset="0"/>
              <a:cs typeface="Times New Roman" panose="02020603050405020304" pitchFamily="18" charset="0"/>
            </a:endParaRPr>
          </a:p>
        </p:txBody>
      </p:sp>
      <p:grpSp>
        <p:nvGrpSpPr>
          <p:cNvPr id="8" name="组合 7"/>
          <p:cNvGrpSpPr/>
          <p:nvPr/>
        </p:nvGrpSpPr>
        <p:grpSpPr>
          <a:xfrm>
            <a:off x="1789900" y="1097264"/>
            <a:ext cx="4701054" cy="460497"/>
            <a:chOff x="1789900" y="1097264"/>
            <a:chExt cx="4701054" cy="460497"/>
          </a:xfrm>
        </p:grpSpPr>
        <p:sp>
          <p:nvSpPr>
            <p:cNvPr id="4" name="圆角矩形标注 3"/>
            <p:cNvSpPr/>
            <p:nvPr/>
          </p:nvSpPr>
          <p:spPr bwMode="auto">
            <a:xfrm>
              <a:off x="1789900" y="1097264"/>
              <a:ext cx="4443475" cy="460497"/>
            </a:xfrm>
            <a:prstGeom prst="wedgeRoundRectCallout">
              <a:avLst>
                <a:gd name="adj1" fmla="val 889"/>
                <a:gd name="adj2" fmla="val 294501"/>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 name="文本框 2"/>
            <p:cNvSpPr txBox="1"/>
            <p:nvPr/>
          </p:nvSpPr>
          <p:spPr>
            <a:xfrm>
              <a:off x="1789900" y="1097264"/>
              <a:ext cx="4701054" cy="400110"/>
            </a:xfrm>
            <a:prstGeom prst="rect">
              <a:avLst/>
            </a:prstGeom>
            <a:noFill/>
          </p:spPr>
          <p:txBody>
            <a:bodyPr wrap="square" rtlCol="0">
              <a:spAutoFit/>
            </a:bodyPr>
            <a:lstStyle/>
            <a:p>
              <a:pPr>
                <a:spcBef>
                  <a:spcPts val="600"/>
                </a:spcBef>
              </a:pPr>
              <a:r>
                <a:rPr lang="en-US" altLang="zh-CN" sz="2000" b="1" dirty="0" smtClean="0">
                  <a:latin typeface="Times New Roman" panose="02020603050405020304" pitchFamily="18" charset="0"/>
                  <a:cs typeface="Times New Roman" panose="02020603050405020304" pitchFamily="18" charset="0"/>
                </a:rPr>
                <a:t>SCR catalysts significantly oxidize Hg</a:t>
              </a:r>
              <a:r>
                <a:rPr lang="en-US" altLang="zh-CN" sz="2000" b="1" baseline="30000" dirty="0" smtClean="0">
                  <a:latin typeface="Times New Roman" panose="02020603050405020304" pitchFamily="18" charset="0"/>
                  <a:cs typeface="Times New Roman" panose="02020603050405020304" pitchFamily="18" charset="0"/>
                </a:rPr>
                <a:t>0</a:t>
              </a:r>
              <a:endParaRPr lang="zh-CN" altLang="en-US" sz="2000" b="1" baseline="30000" dirty="0">
                <a:latin typeface="Times New Roman" panose="02020603050405020304" pitchFamily="18" charset="0"/>
                <a:cs typeface="Times New Roman" panose="02020603050405020304" pitchFamily="18" charset="0"/>
              </a:endParaRPr>
            </a:p>
          </p:txBody>
        </p:sp>
      </p:grpSp>
      <p:sp>
        <p:nvSpPr>
          <p:cNvPr id="7" name="矩形 6"/>
          <p:cNvSpPr/>
          <p:nvPr/>
        </p:nvSpPr>
        <p:spPr>
          <a:xfrm>
            <a:off x="476386" y="6309694"/>
            <a:ext cx="983283" cy="276999"/>
          </a:xfrm>
          <a:prstGeom prst="rect">
            <a:avLst/>
          </a:prstGeom>
        </p:spPr>
        <p:txBody>
          <a:bodyPr wrap="none">
            <a:spAutoFit/>
          </a:bodyPr>
          <a:lstStyle/>
          <a:p>
            <a:pPr algn="ctr"/>
            <a:r>
              <a:rPr lang="en-US" altLang="zh-CN" sz="1200" b="1" dirty="0" smtClean="0">
                <a:latin typeface="Times New Roman" panose="02020603050405020304" pitchFamily="18" charset="0"/>
                <a:cs typeface="Times New Roman" panose="02020603050405020304" pitchFamily="18" charset="0"/>
              </a:rPr>
              <a:t>Senior, 2005</a:t>
            </a:r>
            <a:endParaRPr lang="zh-CN" altLang="en-US" sz="1200" b="1" dirty="0">
              <a:latin typeface="Times New Roman" panose="02020603050405020304" pitchFamily="18" charset="0"/>
              <a:cs typeface="Times New Roman" panose="02020603050405020304" pitchFamily="18" charset="0"/>
            </a:endParaRPr>
          </a:p>
        </p:txBody>
      </p:sp>
      <p:sp>
        <p:nvSpPr>
          <p:cNvPr id="14" name="矩形 13"/>
          <p:cNvSpPr/>
          <p:nvPr/>
        </p:nvSpPr>
        <p:spPr>
          <a:xfrm>
            <a:off x="4543109" y="2503073"/>
            <a:ext cx="4175888" cy="1231106"/>
          </a:xfrm>
          <a:prstGeom prst="rect">
            <a:avLst/>
          </a:prstGeom>
          <a:solidFill>
            <a:schemeClr val="accent1">
              <a:lumMod val="90000"/>
            </a:schemeClr>
          </a:solidFill>
        </p:spPr>
        <p:txBody>
          <a:bodyPr wrap="square">
            <a:spAutoFit/>
          </a:bodyPr>
          <a:lstStyle/>
          <a:p>
            <a:pPr algn="ctr">
              <a:spcBef>
                <a:spcPts val="600"/>
              </a:spcBef>
              <a:spcAft>
                <a:spcPts val="600"/>
              </a:spcAft>
            </a:pPr>
            <a:r>
              <a:rPr lang="pt-BR" altLang="zh-CN" b="1" dirty="0" smtClean="0">
                <a:latin typeface="Times New Roman" panose="02020603050405020304" pitchFamily="18" charset="0"/>
                <a:cs typeface="Times New Roman" panose="02020603050405020304" pitchFamily="18" charset="0"/>
              </a:rPr>
              <a:t>2HCl </a:t>
            </a:r>
            <a:r>
              <a:rPr lang="pt-BR" altLang="zh-CN" b="1" dirty="0">
                <a:latin typeface="Times New Roman" panose="02020603050405020304" pitchFamily="18" charset="0"/>
                <a:cs typeface="Times New Roman" panose="02020603050405020304" pitchFamily="18" charset="0"/>
              </a:rPr>
              <a:t>+ Hg</a:t>
            </a:r>
            <a:r>
              <a:rPr lang="pt-BR" altLang="zh-CN" sz="2000" b="1" baseline="30000" dirty="0">
                <a:latin typeface="Times New Roman" panose="02020603050405020304" pitchFamily="18" charset="0"/>
                <a:cs typeface="Times New Roman" panose="02020603050405020304" pitchFamily="18" charset="0"/>
              </a:rPr>
              <a:t>0</a:t>
            </a:r>
            <a:r>
              <a:rPr lang="pt-BR" altLang="zh-CN" b="1" dirty="0">
                <a:latin typeface="Times New Roman" panose="02020603050405020304" pitchFamily="18" charset="0"/>
                <a:cs typeface="Times New Roman" panose="02020603050405020304" pitchFamily="18" charset="0"/>
              </a:rPr>
              <a:t> + 1/2 O</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 ↔ HgCl</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 + H</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O</a:t>
            </a:r>
          </a:p>
          <a:p>
            <a:pPr algn="ctr">
              <a:spcBef>
                <a:spcPts val="600"/>
              </a:spcBef>
              <a:spcAft>
                <a:spcPts val="600"/>
              </a:spcAft>
            </a:pPr>
            <a:r>
              <a:rPr lang="pt-BR" altLang="zh-CN" b="1" dirty="0" smtClean="0">
                <a:latin typeface="Times New Roman" panose="02020603050405020304" pitchFamily="18" charset="0"/>
                <a:cs typeface="Times New Roman" panose="02020603050405020304" pitchFamily="18" charset="0"/>
              </a:rPr>
              <a:t>2NH</a:t>
            </a:r>
            <a:r>
              <a:rPr lang="pt-BR" altLang="zh-CN" b="1" baseline="-25000" dirty="0" smtClean="0">
                <a:latin typeface="Times New Roman" panose="02020603050405020304" pitchFamily="18" charset="0"/>
                <a:cs typeface="Times New Roman" panose="02020603050405020304" pitchFamily="18" charset="0"/>
              </a:rPr>
              <a:t>3</a:t>
            </a:r>
            <a:r>
              <a:rPr lang="pt-BR" altLang="zh-CN" b="1" dirty="0" smtClean="0">
                <a:latin typeface="Times New Roman" panose="02020603050405020304" pitchFamily="18" charset="0"/>
                <a:cs typeface="Times New Roman" panose="02020603050405020304" pitchFamily="18" charset="0"/>
              </a:rPr>
              <a:t> </a:t>
            </a:r>
            <a:r>
              <a:rPr lang="pt-BR" altLang="zh-CN" b="1" dirty="0">
                <a:latin typeface="Times New Roman" panose="02020603050405020304" pitchFamily="18" charset="0"/>
                <a:cs typeface="Times New Roman" panose="02020603050405020304" pitchFamily="18" charset="0"/>
              </a:rPr>
              <a:t>+ 3 HgCl</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 ↔ N</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 + 3 Hg</a:t>
            </a:r>
            <a:r>
              <a:rPr lang="pt-BR" altLang="zh-CN" sz="2000" b="1" baseline="30000" dirty="0">
                <a:latin typeface="Times New Roman" panose="02020603050405020304" pitchFamily="18" charset="0"/>
                <a:cs typeface="Times New Roman" panose="02020603050405020304" pitchFamily="18" charset="0"/>
              </a:rPr>
              <a:t>0</a:t>
            </a:r>
            <a:r>
              <a:rPr lang="pt-BR" altLang="zh-CN" b="1" dirty="0">
                <a:latin typeface="Times New Roman" panose="02020603050405020304" pitchFamily="18" charset="0"/>
                <a:cs typeface="Times New Roman" panose="02020603050405020304" pitchFamily="18" charset="0"/>
              </a:rPr>
              <a:t> + 6 HCl</a:t>
            </a:r>
          </a:p>
          <a:p>
            <a:pPr algn="ctr">
              <a:spcBef>
                <a:spcPts val="600"/>
              </a:spcBef>
              <a:spcAft>
                <a:spcPts val="600"/>
              </a:spcAft>
            </a:pPr>
            <a:r>
              <a:rPr lang="pt-BR" altLang="zh-CN" b="1" dirty="0" smtClean="0">
                <a:latin typeface="Times New Roman" panose="02020603050405020304" pitchFamily="18" charset="0"/>
                <a:cs typeface="Times New Roman" panose="02020603050405020304" pitchFamily="18" charset="0"/>
              </a:rPr>
              <a:t>2NO </a:t>
            </a:r>
            <a:r>
              <a:rPr lang="pt-BR" altLang="zh-CN" b="1" dirty="0">
                <a:latin typeface="Times New Roman" panose="02020603050405020304" pitchFamily="18" charset="0"/>
                <a:cs typeface="Times New Roman" panose="02020603050405020304" pitchFamily="18" charset="0"/>
              </a:rPr>
              <a:t>+ 2 NH</a:t>
            </a:r>
            <a:r>
              <a:rPr lang="pt-BR" altLang="zh-CN" b="1" baseline="-25000" dirty="0">
                <a:latin typeface="Times New Roman" panose="02020603050405020304" pitchFamily="18" charset="0"/>
                <a:cs typeface="Times New Roman" panose="02020603050405020304" pitchFamily="18" charset="0"/>
              </a:rPr>
              <a:t>3</a:t>
            </a:r>
            <a:r>
              <a:rPr lang="pt-BR" altLang="zh-CN" b="1" dirty="0">
                <a:latin typeface="Times New Roman" panose="02020603050405020304" pitchFamily="18" charset="0"/>
                <a:cs typeface="Times New Roman" panose="02020603050405020304" pitchFamily="18" charset="0"/>
              </a:rPr>
              <a:t> + 1/2 O</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 ↔ 2 N</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 + 3 H</a:t>
            </a:r>
            <a:r>
              <a:rPr lang="pt-BR" altLang="zh-CN" b="1" baseline="-25000" dirty="0">
                <a:latin typeface="Times New Roman" panose="02020603050405020304" pitchFamily="18" charset="0"/>
                <a:cs typeface="Times New Roman" panose="02020603050405020304" pitchFamily="18" charset="0"/>
              </a:rPr>
              <a:t>2</a:t>
            </a:r>
            <a:r>
              <a:rPr lang="pt-BR" altLang="zh-CN" b="1" dirty="0">
                <a:latin typeface="Times New Roman" panose="02020603050405020304" pitchFamily="18" charset="0"/>
                <a:cs typeface="Times New Roman" panose="02020603050405020304" pitchFamily="18" charset="0"/>
              </a:rPr>
              <a:t>O</a:t>
            </a:r>
            <a:endParaRPr lang="zh-CN" alt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1000306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transformation across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ESP/FF</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5988" y="1557761"/>
            <a:ext cx="9000000" cy="4507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文本框 1"/>
          <p:cNvSpPr txBox="1"/>
          <p:nvPr/>
        </p:nvSpPr>
        <p:spPr>
          <a:xfrm>
            <a:off x="4623360" y="4432504"/>
            <a:ext cx="1080000" cy="369332"/>
          </a:xfrm>
          <a:prstGeom prst="rect">
            <a:avLst/>
          </a:prstGeom>
          <a:solidFill>
            <a:schemeClr val="bg1"/>
          </a:solidFill>
        </p:spPr>
        <p:txBody>
          <a:bodyPr wrap="square" rtlCol="0">
            <a:spAutoFit/>
          </a:bodyPr>
          <a:lstStyle/>
          <a:p>
            <a:pPr algn="ctr"/>
            <a:r>
              <a:rPr lang="en-US" altLang="zh-CN" b="1" dirty="0" smtClean="0">
                <a:solidFill>
                  <a:srgbClr val="0070C0"/>
                </a:solidFill>
                <a:latin typeface="Times New Roman" panose="02020603050405020304" pitchFamily="18" charset="0"/>
                <a:cs typeface="Times New Roman" panose="02020603050405020304" pitchFamily="18" charset="0"/>
              </a:rPr>
              <a:t>ESP/FF</a:t>
            </a:r>
            <a:endParaRPr lang="zh-CN" altLang="en-US" b="1" dirty="0">
              <a:solidFill>
                <a:srgbClr val="0070C0"/>
              </a:solidFill>
              <a:latin typeface="Times New Roman" panose="02020603050405020304" pitchFamily="18" charset="0"/>
              <a:cs typeface="Times New Roman" panose="02020603050405020304" pitchFamily="18" charset="0"/>
            </a:endParaRPr>
          </a:p>
        </p:txBody>
      </p:sp>
      <p:sp>
        <p:nvSpPr>
          <p:cNvPr id="10" name="矩形 9"/>
          <p:cNvSpPr/>
          <p:nvPr/>
        </p:nvSpPr>
        <p:spPr>
          <a:xfrm>
            <a:off x="4555988" y="4250028"/>
            <a:ext cx="1147372" cy="1146220"/>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Times New Roman" panose="02020603050405020304" pitchFamily="18" charset="0"/>
              <a:cs typeface="Times New Roman" panose="02020603050405020304" pitchFamily="18" charset="0"/>
            </a:endParaRPr>
          </a:p>
        </p:txBody>
      </p:sp>
      <p:grpSp>
        <p:nvGrpSpPr>
          <p:cNvPr id="14" name="组合 13"/>
          <p:cNvGrpSpPr/>
          <p:nvPr/>
        </p:nvGrpSpPr>
        <p:grpSpPr>
          <a:xfrm>
            <a:off x="2588654" y="1146220"/>
            <a:ext cx="5937159" cy="1963568"/>
            <a:chOff x="2588654" y="1146220"/>
            <a:chExt cx="5937159" cy="1963568"/>
          </a:xfrm>
        </p:grpSpPr>
        <p:grpSp>
          <p:nvGrpSpPr>
            <p:cNvPr id="11" name="组合 10"/>
            <p:cNvGrpSpPr/>
            <p:nvPr/>
          </p:nvGrpSpPr>
          <p:grpSpPr>
            <a:xfrm>
              <a:off x="2588654" y="1146220"/>
              <a:ext cx="5937159" cy="1963568"/>
              <a:chOff x="1647716" y="585891"/>
              <a:chExt cx="4738418" cy="1539079"/>
            </a:xfrm>
          </p:grpSpPr>
          <p:sp>
            <p:nvSpPr>
              <p:cNvPr id="12" name="圆角矩形标注 11"/>
              <p:cNvSpPr/>
              <p:nvPr/>
            </p:nvSpPr>
            <p:spPr bwMode="auto">
              <a:xfrm>
                <a:off x="1647716" y="585891"/>
                <a:ext cx="4681438" cy="1343726"/>
              </a:xfrm>
              <a:prstGeom prst="wedgeRoundRectCallout">
                <a:avLst>
                  <a:gd name="adj1" fmla="val -7534"/>
                  <a:gd name="adj2" fmla="val 135171"/>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文本框 2"/>
              <p:cNvSpPr txBox="1"/>
              <p:nvPr/>
            </p:nvSpPr>
            <p:spPr>
              <a:xfrm>
                <a:off x="1685080" y="665464"/>
                <a:ext cx="4701054" cy="1459506"/>
              </a:xfrm>
              <a:prstGeom prst="rect">
                <a:avLst/>
              </a:prstGeom>
              <a:noFill/>
            </p:spPr>
            <p:txBody>
              <a:bodyPr wrap="square" rtlCol="0">
                <a:spAutoFit/>
              </a:bodyPr>
              <a:lstStyle/>
              <a:p>
                <a:pPr marL="342900" indent="-342900">
                  <a:spcBef>
                    <a:spcPts val="600"/>
                  </a:spcBef>
                  <a:buFont typeface="Wingdings" panose="05000000000000000000" pitchFamily="2" charset="2"/>
                  <a:buChar char="Ø"/>
                </a:pPr>
                <a:r>
                  <a:rPr lang="en-US" altLang="zh-CN" sz="2000" b="1" dirty="0">
                    <a:latin typeface="Times New Roman" panose="02020603050405020304" pitchFamily="18" charset="0"/>
                    <a:cs typeface="Times New Roman" panose="02020603050405020304" pitchFamily="18" charset="0"/>
                  </a:rPr>
                  <a:t>Over 99% of </a:t>
                </a:r>
                <a:r>
                  <a:rPr lang="en-US" altLang="zh-CN" sz="2000" b="1" dirty="0" err="1">
                    <a:latin typeface="Times New Roman" panose="02020603050405020304" pitchFamily="18" charset="0"/>
                    <a:cs typeface="Times New Roman" panose="02020603050405020304" pitchFamily="18" charset="0"/>
                  </a:rPr>
                  <a:t>Hg</a:t>
                </a:r>
                <a:r>
                  <a:rPr lang="en-US" altLang="zh-CN" sz="2000" b="1" baseline="-25000" dirty="0" err="1">
                    <a:latin typeface="Times New Roman" panose="02020603050405020304" pitchFamily="18" charset="0"/>
                    <a:cs typeface="Times New Roman" panose="02020603050405020304" pitchFamily="18" charset="0"/>
                  </a:rPr>
                  <a:t>p</a:t>
                </a:r>
                <a:r>
                  <a:rPr lang="en-US" altLang="zh-CN" sz="2000" b="1" dirty="0">
                    <a:latin typeface="Times New Roman" panose="02020603050405020304" pitchFamily="18" charset="0"/>
                    <a:cs typeface="Times New Roman" panose="02020603050405020304" pitchFamily="18" charset="0"/>
                  </a:rPr>
                  <a:t> can be removed by </a:t>
                </a:r>
                <a:r>
                  <a:rPr lang="en-US" altLang="zh-CN" sz="2000" b="1" dirty="0" smtClean="0">
                    <a:latin typeface="Times New Roman" panose="02020603050405020304" pitchFamily="18" charset="0"/>
                    <a:cs typeface="Times New Roman" panose="02020603050405020304" pitchFamily="18" charset="0"/>
                  </a:rPr>
                  <a:t>ESP/FF</a:t>
                </a:r>
                <a:endParaRPr lang="en-US" altLang="zh-CN" sz="2000" b="1" dirty="0">
                  <a:latin typeface="Times New Roman" panose="02020603050405020304" pitchFamily="18" charset="0"/>
                  <a:cs typeface="Times New Roman" panose="02020603050405020304" pitchFamily="18" charset="0"/>
                </a:endParaRPr>
              </a:p>
              <a:p>
                <a:pPr marL="342900" indent="-342900">
                  <a:spcBef>
                    <a:spcPts val="600"/>
                  </a:spcBef>
                  <a:buFont typeface="Wingdings" panose="05000000000000000000" pitchFamily="2" charset="2"/>
                  <a:buChar char="Ø"/>
                </a:pPr>
                <a:r>
                  <a:rPr lang="en-US" altLang="zh-CN" sz="2000" b="1" dirty="0" smtClean="0">
                    <a:latin typeface="Times New Roman" panose="02020603050405020304" pitchFamily="18" charset="0"/>
                    <a:cs typeface="Times New Roman" panose="02020603050405020304" pitchFamily="18" charset="0"/>
                  </a:rPr>
                  <a:t>Complicated Hg</a:t>
                </a:r>
                <a:r>
                  <a:rPr lang="en-US" altLang="zh-CN" sz="2000" b="1" baseline="30000" dirty="0" smtClean="0">
                    <a:latin typeface="Times New Roman" panose="02020603050405020304" pitchFamily="18" charset="0"/>
                    <a:cs typeface="Times New Roman" panose="02020603050405020304" pitchFamily="18" charset="0"/>
                  </a:rPr>
                  <a:t>0          </a:t>
                </a:r>
                <a:r>
                  <a:rPr lang="en-US" altLang="zh-CN" sz="2000" b="1" dirty="0" smtClean="0">
                    <a:latin typeface="Times New Roman" panose="02020603050405020304" pitchFamily="18" charset="0"/>
                    <a:cs typeface="Times New Roman" panose="02020603050405020304" pitchFamily="18" charset="0"/>
                  </a:rPr>
                  <a:t>Hg</a:t>
                </a:r>
                <a:r>
                  <a:rPr lang="en-US" altLang="zh-CN" sz="2000" b="1" baseline="30000" dirty="0">
                    <a:latin typeface="Times New Roman" panose="02020603050405020304" pitchFamily="18" charset="0"/>
                    <a:cs typeface="Times New Roman" panose="02020603050405020304" pitchFamily="18" charset="0"/>
                  </a:rPr>
                  <a:t>2</a:t>
                </a:r>
                <a:r>
                  <a:rPr lang="en-US" altLang="zh-CN" sz="2000" b="1" baseline="30000" dirty="0" smtClean="0">
                    <a:latin typeface="Times New Roman" panose="02020603050405020304" pitchFamily="18" charset="0"/>
                    <a:cs typeface="Times New Roman" panose="02020603050405020304" pitchFamily="18" charset="0"/>
                  </a:rPr>
                  <a:t>+ </a:t>
                </a:r>
                <a:r>
                  <a:rPr lang="en-US" altLang="zh-CN" sz="2000" b="1" dirty="0" smtClean="0">
                    <a:latin typeface="Times New Roman" panose="02020603050405020304" pitchFamily="18" charset="0"/>
                    <a:cs typeface="Times New Roman" panose="02020603050405020304" pitchFamily="18" charset="0"/>
                  </a:rPr>
                  <a:t>transformation in ESP</a:t>
                </a:r>
                <a:r>
                  <a:rPr lang="en-US" altLang="zh-CN" sz="2000" b="1" baseline="30000" dirty="0" smtClean="0">
                    <a:latin typeface="Times New Roman" panose="02020603050405020304" pitchFamily="18" charset="0"/>
                    <a:cs typeface="Times New Roman" panose="02020603050405020304" pitchFamily="18" charset="0"/>
                  </a:rPr>
                  <a:t> </a:t>
                </a:r>
                <a:endParaRPr lang="en-US" altLang="zh-CN" sz="2000" b="1" dirty="0" smtClean="0">
                  <a:latin typeface="Times New Roman" panose="02020603050405020304" pitchFamily="18" charset="0"/>
                  <a:cs typeface="Times New Roman" panose="02020603050405020304" pitchFamily="18" charset="0"/>
                </a:endParaRPr>
              </a:p>
              <a:p>
                <a:pPr marL="342900" indent="-342900">
                  <a:spcBef>
                    <a:spcPts val="600"/>
                  </a:spcBef>
                  <a:buFont typeface="Wingdings" panose="05000000000000000000" pitchFamily="2" charset="2"/>
                  <a:buChar char="Ø"/>
                </a:pPr>
                <a:r>
                  <a:rPr lang="en-US" altLang="zh-CN" sz="2000" b="1" dirty="0" smtClean="0">
                    <a:latin typeface="Times New Roman" panose="02020603050405020304" pitchFamily="18" charset="0"/>
                    <a:cs typeface="Times New Roman" panose="02020603050405020304" pitchFamily="18" charset="0"/>
                  </a:rPr>
                  <a:t>About </a:t>
                </a:r>
                <a:r>
                  <a:rPr lang="en-US" altLang="zh-CN" sz="2000" b="1" dirty="0">
                    <a:latin typeface="Times New Roman" panose="02020603050405020304" pitchFamily="18" charset="0"/>
                    <a:cs typeface="Times New Roman" panose="02020603050405020304" pitchFamily="18" charset="0"/>
                  </a:rPr>
                  <a:t>60% of Hg</a:t>
                </a:r>
                <a:r>
                  <a:rPr lang="en-US" altLang="zh-CN" sz="2000" b="1" baseline="30000" dirty="0">
                    <a:latin typeface="Times New Roman" panose="02020603050405020304" pitchFamily="18" charset="0"/>
                    <a:cs typeface="Times New Roman" panose="02020603050405020304" pitchFamily="18" charset="0"/>
                  </a:rPr>
                  <a:t>2+</a:t>
                </a:r>
                <a:r>
                  <a:rPr lang="en-US" altLang="zh-CN" sz="2000" b="1" dirty="0">
                    <a:latin typeface="Times New Roman" panose="02020603050405020304" pitchFamily="18" charset="0"/>
                    <a:cs typeface="Times New Roman" panose="02020603050405020304" pitchFamily="18" charset="0"/>
                  </a:rPr>
                  <a:t> can be removed by </a:t>
                </a:r>
                <a:r>
                  <a:rPr lang="en-US" altLang="zh-CN" sz="2000" b="1" dirty="0" smtClean="0">
                    <a:latin typeface="Times New Roman" panose="02020603050405020304" pitchFamily="18" charset="0"/>
                    <a:cs typeface="Times New Roman" panose="02020603050405020304" pitchFamily="18" charset="0"/>
                  </a:rPr>
                  <a:t>FF</a:t>
                </a:r>
              </a:p>
              <a:p>
                <a:pPr marL="342900" indent="-342900">
                  <a:spcBef>
                    <a:spcPts val="600"/>
                  </a:spcBef>
                  <a:buFont typeface="Wingdings" panose="05000000000000000000" pitchFamily="2" charset="2"/>
                  <a:buChar char="Ø"/>
                </a:pPr>
                <a:r>
                  <a:rPr lang="en-US" altLang="zh-CN" sz="2000" b="1" dirty="0" smtClean="0">
                    <a:latin typeface="Times New Roman" panose="02020603050405020304" pitchFamily="18" charset="0"/>
                    <a:cs typeface="Times New Roman" panose="02020603050405020304" pitchFamily="18" charset="0"/>
                  </a:rPr>
                  <a:t>FF </a:t>
                </a:r>
                <a:r>
                  <a:rPr lang="en-US" altLang="zh-CN" sz="2000" b="1" dirty="0">
                    <a:latin typeface="Times New Roman" panose="02020603050405020304" pitchFamily="18" charset="0"/>
                    <a:cs typeface="Times New Roman" panose="02020603050405020304" pitchFamily="18" charset="0"/>
                  </a:rPr>
                  <a:t>has no influence on </a:t>
                </a:r>
                <a:r>
                  <a:rPr lang="en-US" altLang="zh-CN" sz="2000" b="1" dirty="0" smtClean="0">
                    <a:latin typeface="Times New Roman" panose="02020603050405020304" pitchFamily="18" charset="0"/>
                    <a:cs typeface="Times New Roman" panose="02020603050405020304" pitchFamily="18" charset="0"/>
                  </a:rPr>
                  <a:t>Hg</a:t>
                </a:r>
                <a:r>
                  <a:rPr lang="en-US" altLang="zh-CN" sz="2000" b="1" baseline="30000" dirty="0" smtClean="0">
                    <a:latin typeface="Times New Roman" panose="02020603050405020304" pitchFamily="18" charset="0"/>
                    <a:cs typeface="Times New Roman" panose="02020603050405020304" pitchFamily="18" charset="0"/>
                  </a:rPr>
                  <a:t>0</a:t>
                </a:r>
                <a:endParaRPr lang="zh-CN" altLang="en-US" sz="2000" b="1" baseline="30000" dirty="0">
                  <a:latin typeface="Times New Roman" panose="02020603050405020304" pitchFamily="18" charset="0"/>
                  <a:cs typeface="Times New Roman" panose="02020603050405020304" pitchFamily="18" charset="0"/>
                </a:endParaRPr>
              </a:p>
            </p:txBody>
          </p:sp>
        </p:grpSp>
        <p:sp>
          <p:nvSpPr>
            <p:cNvPr id="9" name="左右箭头 8"/>
            <p:cNvSpPr/>
            <p:nvPr/>
          </p:nvSpPr>
          <p:spPr bwMode="auto">
            <a:xfrm>
              <a:off x="4923611" y="1790164"/>
              <a:ext cx="412125" cy="141667"/>
            </a:xfrm>
            <a:prstGeom prst="leftRight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grpSp>
    </p:spTree>
    <p:extLst>
      <p:ext uri="{BB962C8B-B14F-4D97-AF65-F5344CB8AC3E}">
        <p14:creationId xmlns:p14="http://schemas.microsoft.com/office/powerpoint/2010/main" xmlns="" val="409586446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transformation across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WFGD</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3"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5988" y="1557761"/>
            <a:ext cx="9000000" cy="4507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2" name="文本框 1"/>
          <p:cNvSpPr txBox="1"/>
          <p:nvPr/>
        </p:nvSpPr>
        <p:spPr>
          <a:xfrm>
            <a:off x="4623360" y="4432504"/>
            <a:ext cx="1080000" cy="369332"/>
          </a:xfrm>
          <a:prstGeom prst="rect">
            <a:avLst/>
          </a:prstGeom>
          <a:solidFill>
            <a:schemeClr val="bg1"/>
          </a:solidFill>
        </p:spPr>
        <p:txBody>
          <a:bodyPr wrap="square" rtlCol="0">
            <a:spAutoFit/>
          </a:bodyPr>
          <a:lstStyle/>
          <a:p>
            <a:pPr algn="ctr"/>
            <a:r>
              <a:rPr lang="en-US" altLang="zh-CN" b="1" dirty="0" smtClean="0">
                <a:solidFill>
                  <a:srgbClr val="0070C0"/>
                </a:solidFill>
                <a:latin typeface="Times New Roman" panose="02020603050405020304" pitchFamily="18" charset="0"/>
                <a:cs typeface="Times New Roman" panose="02020603050405020304" pitchFamily="18" charset="0"/>
              </a:rPr>
              <a:t>ESP/FF</a:t>
            </a:r>
            <a:endParaRPr lang="zh-CN" altLang="en-US" b="1" dirty="0">
              <a:solidFill>
                <a:srgbClr val="0070C0"/>
              </a:solidFill>
              <a:latin typeface="Times New Roman" panose="02020603050405020304" pitchFamily="18" charset="0"/>
              <a:cs typeface="Times New Roman" panose="02020603050405020304" pitchFamily="18" charset="0"/>
            </a:endParaRPr>
          </a:p>
        </p:txBody>
      </p:sp>
      <p:sp>
        <p:nvSpPr>
          <p:cNvPr id="10" name="矩形 9"/>
          <p:cNvSpPr/>
          <p:nvPr/>
        </p:nvSpPr>
        <p:spPr>
          <a:xfrm>
            <a:off x="6590850" y="3202665"/>
            <a:ext cx="1147372" cy="2232220"/>
          </a:xfrm>
          <a:prstGeom prst="rect">
            <a:avLst/>
          </a:prstGeom>
          <a:solidFill>
            <a:srgbClr val="4F81BD">
              <a:alpha val="50196"/>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latin typeface="Times New Roman" panose="02020603050405020304" pitchFamily="18" charset="0"/>
              <a:cs typeface="Times New Roman" panose="02020603050405020304" pitchFamily="18" charset="0"/>
            </a:endParaRPr>
          </a:p>
        </p:txBody>
      </p:sp>
      <p:grpSp>
        <p:nvGrpSpPr>
          <p:cNvPr id="11" name="组合 10"/>
          <p:cNvGrpSpPr/>
          <p:nvPr/>
        </p:nvGrpSpPr>
        <p:grpSpPr>
          <a:xfrm>
            <a:off x="2990231" y="917182"/>
            <a:ext cx="5612852" cy="737423"/>
            <a:chOff x="1746751" y="468072"/>
            <a:chExt cx="4701054" cy="554589"/>
          </a:xfrm>
        </p:grpSpPr>
        <p:sp>
          <p:nvSpPr>
            <p:cNvPr id="12" name="圆角矩形标注 11"/>
            <p:cNvSpPr/>
            <p:nvPr/>
          </p:nvSpPr>
          <p:spPr bwMode="auto">
            <a:xfrm>
              <a:off x="1755586" y="495040"/>
              <a:ext cx="4681438" cy="356873"/>
            </a:xfrm>
            <a:prstGeom prst="wedgeRoundRectCallout">
              <a:avLst>
                <a:gd name="adj1" fmla="val 25513"/>
                <a:gd name="adj2" fmla="val 445625"/>
                <a:gd name="adj3" fmla="val 16667"/>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13" name="文本框 2"/>
            <p:cNvSpPr txBox="1"/>
            <p:nvPr/>
          </p:nvSpPr>
          <p:spPr>
            <a:xfrm>
              <a:off x="1746751" y="468072"/>
              <a:ext cx="4701054" cy="554589"/>
            </a:xfrm>
            <a:prstGeom prst="rect">
              <a:avLst/>
            </a:prstGeom>
            <a:noFill/>
          </p:spPr>
          <p:txBody>
            <a:bodyPr wrap="square" rtlCol="0">
              <a:spAutoFit/>
            </a:bodyPr>
            <a:lstStyle/>
            <a:p>
              <a:pPr marL="342900" indent="-342900">
                <a:lnSpc>
                  <a:spcPct val="150000"/>
                </a:lnSpc>
                <a:buFont typeface="Wingdings" panose="05000000000000000000" pitchFamily="2" charset="2"/>
                <a:buChar char="Ø"/>
              </a:pPr>
              <a:r>
                <a:rPr lang="en-US" altLang="zh-CN" sz="2000" b="1" dirty="0">
                  <a:latin typeface="Times New Roman" panose="02020603050405020304" pitchFamily="18" charset="0"/>
                  <a:cs typeface="Times New Roman" panose="02020603050405020304" pitchFamily="18" charset="0"/>
                </a:rPr>
                <a:t>About 80% of Hg</a:t>
              </a:r>
              <a:r>
                <a:rPr lang="en-US" altLang="zh-CN" sz="2000" b="1" baseline="30000" dirty="0">
                  <a:latin typeface="Times New Roman" panose="02020603050405020304" pitchFamily="18" charset="0"/>
                  <a:cs typeface="Times New Roman" panose="02020603050405020304" pitchFamily="18" charset="0"/>
                </a:rPr>
                <a:t>2+</a:t>
              </a:r>
              <a:r>
                <a:rPr lang="en-US" altLang="zh-CN" sz="2000" b="1" dirty="0">
                  <a:latin typeface="Times New Roman" panose="02020603050405020304" pitchFamily="18" charset="0"/>
                  <a:cs typeface="Times New Roman" panose="02020603050405020304" pitchFamily="18" charset="0"/>
                </a:rPr>
                <a:t> can be removed by WFGD</a:t>
              </a:r>
            </a:p>
          </p:txBody>
        </p:sp>
      </p:grpSp>
      <p:graphicFrame>
        <p:nvGraphicFramePr>
          <p:cNvPr id="4" name="对象 3"/>
          <p:cNvGraphicFramePr>
            <a:graphicFrameLocks noChangeAspect="1"/>
          </p:cNvGraphicFramePr>
          <p:nvPr>
            <p:extLst>
              <p:ext uri="{D42A27DB-BD31-4B8C-83A1-F6EECF244321}">
                <p14:modId xmlns:p14="http://schemas.microsoft.com/office/powerpoint/2010/main" xmlns="" val="379275369"/>
              </p:ext>
            </p:extLst>
          </p:nvPr>
        </p:nvGraphicFramePr>
        <p:xfrm>
          <a:off x="687059" y="5164428"/>
          <a:ext cx="7484440" cy="1176350"/>
        </p:xfrm>
        <a:graphic>
          <a:graphicData uri="http://schemas.openxmlformats.org/presentationml/2006/ole">
            <p:oleObj spid="_x0000_s6159" name="Equation" r:id="rId5" imgW="4394200" imgH="698500" progId="">
              <p:embed/>
            </p:oleObj>
          </a:graphicData>
        </a:graphic>
      </p:graphicFrame>
    </p:spTree>
    <p:extLst>
      <p:ext uri="{BB962C8B-B14F-4D97-AF65-F5344CB8AC3E}">
        <p14:creationId xmlns:p14="http://schemas.microsoft.com/office/powerpoint/2010/main" xmlns="" val="2005834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defPPr>
              <a:defRPr lang="zh-CN"/>
            </a:defPPr>
            <a:lvl1pPr defTabSz="894644" fontAlgn="base">
              <a:spcBef>
                <a:spcPct val="0"/>
              </a:spcBef>
              <a:spcAft>
                <a:spcPct val="0"/>
              </a:spcAft>
              <a:defRPr sz="320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vl2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r>
              <a:rPr lang="en-US" altLang="zh-CN" dirty="0"/>
              <a:t>Summary of Hg speciation after APCDs</a:t>
            </a:r>
          </a:p>
        </p:txBody>
      </p:sp>
      <p:graphicFrame>
        <p:nvGraphicFramePr>
          <p:cNvPr id="3" name="表格 2"/>
          <p:cNvGraphicFramePr>
            <a:graphicFrameLocks noGrp="1"/>
          </p:cNvGraphicFramePr>
          <p:nvPr>
            <p:extLst>
              <p:ext uri="{D42A27DB-BD31-4B8C-83A1-F6EECF244321}">
                <p14:modId xmlns:p14="http://schemas.microsoft.com/office/powerpoint/2010/main" xmlns="" val="4173670152"/>
              </p:ext>
            </p:extLst>
          </p:nvPr>
        </p:nvGraphicFramePr>
        <p:xfrm>
          <a:off x="365762" y="1167946"/>
          <a:ext cx="8352001" cy="4534353"/>
        </p:xfrm>
        <a:graphic>
          <a:graphicData uri="http://schemas.openxmlformats.org/drawingml/2006/table">
            <a:tbl>
              <a:tblPr firstRow="1" firstCol="1">
                <a:tableStyleId>{21E4AEA4-8DFA-4A89-87EB-49C32662AFE0}</a:tableStyleId>
              </a:tblPr>
              <a:tblGrid>
                <a:gridCol w="2767365"/>
                <a:gridCol w="1396159"/>
                <a:gridCol w="1396159"/>
                <a:gridCol w="1396159"/>
                <a:gridCol w="1396159"/>
              </a:tblGrid>
              <a:tr h="503817">
                <a:tc>
                  <a:txBody>
                    <a:bodyPr/>
                    <a:lstStyle/>
                    <a:p>
                      <a:pPr algn="ctr" fontAlgn="ctr"/>
                      <a:r>
                        <a:rPr lang="zh-CN" altLang="en-US" sz="2000" b="1" u="none" strike="noStrike" dirty="0">
                          <a:effectLst/>
                          <a:latin typeface="Times New Roman" panose="02020603050405020304" pitchFamily="18" charset="0"/>
                          <a:cs typeface="Times New Roman" panose="02020603050405020304" pitchFamily="18" charset="0"/>
                        </a:rPr>
                        <a:t>　</a:t>
                      </a:r>
                      <a:endParaRPr lang="zh-CN" alt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Hg</a:t>
                      </a:r>
                      <a:r>
                        <a:rPr lang="en-US" sz="2000" b="1" u="none" strike="noStrike" baseline="30000" dirty="0">
                          <a:effectLst/>
                          <a:latin typeface="Times New Roman" panose="02020603050405020304" pitchFamily="18" charset="0"/>
                          <a:cs typeface="Times New Roman" panose="02020603050405020304" pitchFamily="18" charset="0"/>
                        </a:rPr>
                        <a:t>0</a:t>
                      </a:r>
                      <a:endParaRPr lang="en-US" sz="2000" b="1" i="0" u="none" strike="noStrike" baseline="300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Hg</a:t>
                      </a:r>
                      <a:r>
                        <a:rPr lang="en-US" sz="2000" b="1" u="none" strike="noStrike" baseline="30000" dirty="0">
                          <a:effectLst/>
                          <a:latin typeface="Times New Roman" panose="02020603050405020304" pitchFamily="18" charset="0"/>
                          <a:cs typeface="Times New Roman" panose="02020603050405020304" pitchFamily="18" charset="0"/>
                        </a:rPr>
                        <a:t>2+</a:t>
                      </a:r>
                      <a:endParaRPr lang="en-US" sz="2000" b="1" i="0" u="none" strike="noStrike" baseline="300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sz="2000" b="1" u="none" strike="noStrike" dirty="0" err="1">
                          <a:effectLst/>
                          <a:latin typeface="Times New Roman" panose="02020603050405020304" pitchFamily="18" charset="0"/>
                          <a:cs typeface="Times New Roman" panose="02020603050405020304" pitchFamily="18" charset="0"/>
                        </a:rPr>
                        <a:t>Hg</a:t>
                      </a:r>
                      <a:r>
                        <a:rPr lang="en-US" sz="2000" b="1" u="none" strike="noStrike" baseline="-25000" dirty="0" err="1">
                          <a:effectLst/>
                          <a:latin typeface="Times New Roman" panose="02020603050405020304" pitchFamily="18" charset="0"/>
                          <a:cs typeface="Times New Roman" panose="02020603050405020304" pitchFamily="18" charset="0"/>
                        </a:rPr>
                        <a:t>p</a:t>
                      </a:r>
                      <a:endParaRPr lang="en-US" sz="2000" b="1" i="0" u="none" strike="noStrike" baseline="-250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marL="0" algn="ctr" defTabSz="847557" rtl="0" eaLnBrk="1" fontAlgn="ctr" latinLnBrk="0" hangingPunct="1"/>
                      <a:r>
                        <a:rPr lang="en-US" sz="2000" b="1" u="none" strike="noStrike" kern="1200" dirty="0" smtClean="0">
                          <a:solidFill>
                            <a:schemeClr val="lt1"/>
                          </a:solidFill>
                          <a:effectLst/>
                          <a:latin typeface="Times New Roman" panose="02020603050405020304" pitchFamily="18" charset="0"/>
                          <a:ea typeface="+mn-ea"/>
                          <a:cs typeface="Times New Roman" panose="02020603050405020304" pitchFamily="18" charset="0"/>
                        </a:rPr>
                        <a:t>No.</a:t>
                      </a:r>
                      <a:r>
                        <a:rPr lang="en-US" sz="2000" b="1" u="none" strike="noStrike" kern="1200" baseline="0" dirty="0" smtClean="0">
                          <a:solidFill>
                            <a:schemeClr val="lt1"/>
                          </a:solidFill>
                          <a:effectLst/>
                          <a:latin typeface="Times New Roman" panose="02020603050405020304" pitchFamily="18" charset="0"/>
                          <a:ea typeface="+mn-ea"/>
                          <a:cs typeface="Times New Roman" panose="02020603050405020304" pitchFamily="18" charset="0"/>
                        </a:rPr>
                        <a:t> of tests</a:t>
                      </a:r>
                      <a:endParaRPr lang="en-US" sz="2000" b="1" u="none" strike="noStrike" kern="1200" dirty="0">
                        <a:solidFill>
                          <a:schemeClr val="lt1"/>
                        </a:solidFill>
                        <a:effectLst/>
                        <a:latin typeface="Times New Roman" panose="02020603050405020304" pitchFamily="18" charset="0"/>
                        <a:ea typeface="+mn-ea"/>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None</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56 (8-94)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34 (5-82)</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10 (1-28)</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13</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ESP</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58 (16-95)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41 (5-84)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1.3 (0.1-10)</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31</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ESP+WFGD</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84 (74-96)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16 (4-25)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0.6 (0.1-1.9)</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7</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FF</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31 (10-58)</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58 (34-76)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11 (1-25)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3</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WS</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65 (39-87)</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33 (10-60)</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2.0 (0.2-4.5)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SCR+ESP+WFGD</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73.8 (16-96)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26 (4-84)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0.2 (0.1-0.4)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FF+WFGD</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78</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21</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0.9</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03817">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(CFB+)ESP</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72</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27.4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0.6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1</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bl>
          </a:graphicData>
        </a:graphic>
      </p:graphicFrame>
      <p:sp>
        <p:nvSpPr>
          <p:cNvPr id="5" name="矩形 4"/>
          <p:cNvSpPr/>
          <p:nvPr/>
        </p:nvSpPr>
        <p:spPr>
          <a:xfrm>
            <a:off x="517794" y="5849668"/>
            <a:ext cx="8064000" cy="461665"/>
          </a:xfrm>
          <a:prstGeom prst="rect">
            <a:avLst/>
          </a:prstGeom>
        </p:spPr>
        <p:txBody>
          <a:bodyPr wrap="square">
            <a:spAutoFit/>
          </a:bodyPr>
          <a:lstStyle/>
          <a:p>
            <a:pPr algn="ctr"/>
            <a:r>
              <a:rPr lang="en-US" altLang="zh-CN" sz="1200" dirty="0">
                <a:latin typeface="Times New Roman" panose="02020603050405020304" pitchFamily="18" charset="0"/>
                <a:cs typeface="Times New Roman" panose="02020603050405020304" pitchFamily="18" charset="0"/>
              </a:rPr>
              <a:t>Chen et al., </a:t>
            </a:r>
            <a:r>
              <a:rPr lang="en-US" altLang="zh-CN" sz="1200" dirty="0" smtClean="0">
                <a:latin typeface="Times New Roman" panose="02020603050405020304" pitchFamily="18" charset="0"/>
                <a:cs typeface="Times New Roman" panose="02020603050405020304" pitchFamily="18" charset="0"/>
              </a:rPr>
              <a:t>2007; Zhou </a:t>
            </a:r>
            <a:r>
              <a:rPr lang="en-US" altLang="zh-CN" sz="1200" dirty="0">
                <a:latin typeface="Times New Roman" panose="02020603050405020304" pitchFamily="18" charset="0"/>
                <a:cs typeface="Times New Roman" panose="02020603050405020304" pitchFamily="18" charset="0"/>
              </a:rPr>
              <a:t>et al., </a:t>
            </a:r>
            <a:r>
              <a:rPr lang="en-US" altLang="zh-CN" sz="1200" dirty="0" smtClean="0">
                <a:latin typeface="Times New Roman" panose="02020603050405020304" pitchFamily="18" charset="0"/>
                <a:cs typeface="Times New Roman" panose="02020603050405020304" pitchFamily="18" charset="0"/>
              </a:rPr>
              <a:t>2008; Wang </a:t>
            </a:r>
            <a:r>
              <a:rPr lang="en-US" altLang="zh-CN" sz="1200" dirty="0">
                <a:latin typeface="Times New Roman" panose="02020603050405020304" pitchFamily="18" charset="0"/>
                <a:cs typeface="Times New Roman" panose="02020603050405020304" pitchFamily="18" charset="0"/>
              </a:rPr>
              <a:t>et al., </a:t>
            </a:r>
            <a:r>
              <a:rPr lang="en-US" altLang="zh-CN" sz="1200" dirty="0" smtClean="0">
                <a:latin typeface="Times New Roman" panose="02020603050405020304" pitchFamily="18" charset="0"/>
                <a:cs typeface="Times New Roman" panose="02020603050405020304" pitchFamily="18" charset="0"/>
              </a:rPr>
              <a:t>2008; Yang </a:t>
            </a:r>
            <a:r>
              <a:rPr lang="en-US" altLang="zh-CN" sz="1200" dirty="0">
                <a:latin typeface="Times New Roman" panose="02020603050405020304" pitchFamily="18" charset="0"/>
                <a:cs typeface="Times New Roman" panose="02020603050405020304" pitchFamily="18" charset="0"/>
              </a:rPr>
              <a:t>et al., </a:t>
            </a:r>
            <a:r>
              <a:rPr lang="en-US" altLang="zh-CN" sz="1200" dirty="0" smtClean="0">
                <a:latin typeface="Times New Roman" panose="02020603050405020304" pitchFamily="18" charset="0"/>
                <a:cs typeface="Times New Roman" panose="02020603050405020304" pitchFamily="18" charset="0"/>
              </a:rPr>
              <a:t>2007; </a:t>
            </a:r>
            <a:r>
              <a:rPr lang="en-US" altLang="zh-CN" sz="1200" dirty="0" err="1" smtClean="0">
                <a:latin typeface="Times New Roman" panose="02020603050405020304" pitchFamily="18" charset="0"/>
                <a:cs typeface="Times New Roman" panose="02020603050405020304" pitchFamily="18" charset="0"/>
              </a:rPr>
              <a:t>Duan</a:t>
            </a:r>
            <a:r>
              <a:rPr lang="en-US" altLang="zh-CN" sz="1200" dirty="0" smtClean="0">
                <a:latin typeface="Times New Roman" panose="02020603050405020304" pitchFamily="18" charset="0"/>
                <a:cs typeface="Times New Roman" panose="02020603050405020304" pitchFamily="18" charset="0"/>
              </a:rPr>
              <a:t> </a:t>
            </a:r>
            <a:r>
              <a:rPr lang="en-US" altLang="zh-CN" sz="1200" dirty="0">
                <a:latin typeface="Times New Roman" panose="02020603050405020304" pitchFamily="18" charset="0"/>
                <a:cs typeface="Times New Roman" panose="02020603050405020304" pitchFamily="18" charset="0"/>
              </a:rPr>
              <a:t>et al., </a:t>
            </a:r>
            <a:r>
              <a:rPr lang="en-US" altLang="zh-CN" sz="1200" dirty="0" smtClean="0">
                <a:latin typeface="Times New Roman" panose="02020603050405020304" pitchFamily="18" charset="0"/>
                <a:cs typeface="Times New Roman" panose="02020603050405020304" pitchFamily="18" charset="0"/>
              </a:rPr>
              <a:t>2005; </a:t>
            </a:r>
            <a:r>
              <a:rPr lang="da-DK" altLang="zh-CN" sz="1200" dirty="0">
                <a:latin typeface="Times New Roman" panose="02020603050405020304" pitchFamily="18" charset="0"/>
                <a:cs typeface="Times New Roman" panose="02020603050405020304" pitchFamily="18" charset="0"/>
              </a:rPr>
              <a:t>Kellie et al., </a:t>
            </a:r>
            <a:r>
              <a:rPr lang="da-DK" altLang="zh-CN" sz="1200" dirty="0" smtClean="0">
                <a:latin typeface="Times New Roman" panose="02020603050405020304" pitchFamily="18" charset="0"/>
                <a:cs typeface="Times New Roman" panose="02020603050405020304" pitchFamily="18" charset="0"/>
              </a:rPr>
              <a:t>2004; Shah </a:t>
            </a:r>
            <a:r>
              <a:rPr lang="da-DK" altLang="zh-CN" sz="1200" dirty="0">
                <a:latin typeface="Times New Roman" panose="02020603050405020304" pitchFamily="18" charset="0"/>
                <a:cs typeface="Times New Roman" panose="02020603050405020304" pitchFamily="18" charset="0"/>
              </a:rPr>
              <a:t>et al., </a:t>
            </a:r>
            <a:r>
              <a:rPr lang="da-DK" altLang="zh-CN" sz="1200" dirty="0" smtClean="0">
                <a:latin typeface="Times New Roman" panose="02020603050405020304" pitchFamily="18" charset="0"/>
                <a:cs typeface="Times New Roman" panose="02020603050405020304" pitchFamily="18" charset="0"/>
              </a:rPr>
              <a:t>2010; Guo </a:t>
            </a:r>
            <a:r>
              <a:rPr lang="da-DK" altLang="zh-CN" sz="1200" dirty="0">
                <a:latin typeface="Times New Roman" panose="02020603050405020304" pitchFamily="18" charset="0"/>
                <a:cs typeface="Times New Roman" panose="02020603050405020304" pitchFamily="18" charset="0"/>
              </a:rPr>
              <a:t>et al., </a:t>
            </a:r>
            <a:r>
              <a:rPr lang="da-DK" altLang="zh-CN" sz="1200" dirty="0" smtClean="0">
                <a:latin typeface="Times New Roman" panose="02020603050405020304" pitchFamily="18" charset="0"/>
                <a:cs typeface="Times New Roman" panose="02020603050405020304" pitchFamily="18" charset="0"/>
              </a:rPr>
              <a:t>2004; Tang</a:t>
            </a:r>
            <a:r>
              <a:rPr lang="da-DK" altLang="zh-CN" sz="1200" dirty="0">
                <a:latin typeface="Times New Roman" panose="02020603050405020304" pitchFamily="18" charset="0"/>
                <a:cs typeface="Times New Roman" panose="02020603050405020304" pitchFamily="18" charset="0"/>
              </a:rPr>
              <a:t>, 2004; Goodarzi, 2004; Lee et al., </a:t>
            </a:r>
            <a:r>
              <a:rPr lang="da-DK" altLang="zh-CN" sz="1200" dirty="0" smtClean="0">
                <a:latin typeface="Times New Roman" panose="02020603050405020304" pitchFamily="18" charset="0"/>
                <a:cs typeface="Times New Roman" panose="02020603050405020304" pitchFamily="18" charset="0"/>
              </a:rPr>
              <a:t>2006; Kim </a:t>
            </a:r>
            <a:r>
              <a:rPr lang="da-DK" altLang="zh-CN" sz="1200" dirty="0">
                <a:latin typeface="Times New Roman" panose="02020603050405020304" pitchFamily="18" charset="0"/>
                <a:cs typeface="Times New Roman" panose="02020603050405020304" pitchFamily="18" charset="0"/>
              </a:rPr>
              <a:t>et al., </a:t>
            </a:r>
            <a:r>
              <a:rPr lang="da-DK" altLang="zh-CN" sz="1200" dirty="0" smtClean="0">
                <a:latin typeface="Times New Roman" panose="02020603050405020304" pitchFamily="18" charset="0"/>
                <a:cs typeface="Times New Roman" panose="02020603050405020304" pitchFamily="18" charset="0"/>
              </a:rPr>
              <a:t>2009; Wang et al., 2010; Zhang et al., 2012</a:t>
            </a:r>
            <a:endParaRPr lang="da-DK" altLang="zh-CN" sz="1200" dirty="0">
              <a:latin typeface="Times New Roman" panose="02020603050405020304" pitchFamily="18" charset="0"/>
              <a:cs typeface="Times New Roman" panose="02020603050405020304" pitchFamily="18" charset="0"/>
            </a:endParaRPr>
          </a:p>
        </p:txBody>
      </p:sp>
      <p:sp>
        <p:nvSpPr>
          <p:cNvPr id="4" name="椭圆 3"/>
          <p:cNvSpPr/>
          <p:nvPr/>
        </p:nvSpPr>
        <p:spPr bwMode="auto">
          <a:xfrm>
            <a:off x="403412" y="2550017"/>
            <a:ext cx="8404412" cy="731066"/>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6" name="椭圆 5"/>
          <p:cNvSpPr/>
          <p:nvPr/>
        </p:nvSpPr>
        <p:spPr bwMode="auto">
          <a:xfrm>
            <a:off x="407895" y="4105828"/>
            <a:ext cx="8404412" cy="611841"/>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xmlns="" val="14653844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64008"/>
            <a:ext cx="8252261" cy="153479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and transformation in non-ferrous metal </a:t>
            </a:r>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smelters</a:t>
            </a:r>
            <a:endPar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40755315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Configuration of non-ferrous metal smelter</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1121" y="894789"/>
            <a:ext cx="8011926" cy="561926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78966772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t="3992"/>
          <a:stretch/>
        </p:blipFill>
        <p:spPr bwMode="auto">
          <a:xfrm>
            <a:off x="159205" y="915596"/>
            <a:ext cx="3643202" cy="561299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矩形 6"/>
          <p:cNvSpPr/>
          <p:nvPr/>
        </p:nvSpPr>
        <p:spPr>
          <a:xfrm>
            <a:off x="7099848" y="6251591"/>
            <a:ext cx="1309526" cy="276999"/>
          </a:xfrm>
          <a:prstGeom prst="rect">
            <a:avLst/>
          </a:prstGeom>
        </p:spPr>
        <p:txBody>
          <a:bodyPr wrap="none">
            <a:spAutoFit/>
          </a:bodyPr>
          <a:lstStyle/>
          <a:p>
            <a:r>
              <a:rPr lang="en-US" altLang="zh-CN" sz="1200" b="1" dirty="0" smtClean="0">
                <a:latin typeface="Times New Roman" panose="02020603050405020304" pitchFamily="18" charset="0"/>
                <a:cs typeface="Times New Roman" panose="02020603050405020304" pitchFamily="18" charset="0"/>
              </a:rPr>
              <a:t>Wang et al., 2010</a:t>
            </a:r>
            <a:endParaRPr lang="zh-CN" altLang="en-US" sz="1200" b="1" dirty="0">
              <a:latin typeface="Times New Roman" panose="02020603050405020304" pitchFamily="18" charset="0"/>
              <a:cs typeface="Times New Roman" panose="02020603050405020304" pitchFamily="18" charset="0"/>
            </a:endParaRPr>
          </a:p>
        </p:txBody>
      </p:sp>
      <p:sp>
        <p:nvSpPr>
          <p:cNvPr id="8"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transformation across ROA process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cxnSp>
        <p:nvCxnSpPr>
          <p:cNvPr id="13" name="直接箭头连接符 12"/>
          <p:cNvCxnSpPr>
            <a:endCxn id="14" idx="1"/>
          </p:cNvCxnSpPr>
          <p:nvPr/>
        </p:nvCxnSpPr>
        <p:spPr bwMode="auto">
          <a:xfrm flipV="1">
            <a:off x="3240741" y="2030374"/>
            <a:ext cx="1295829" cy="995214"/>
          </a:xfrm>
          <a:prstGeom prst="straightConnector1">
            <a:avLst/>
          </a:prstGeom>
          <a:solidFill>
            <a:schemeClr val="accent1"/>
          </a:solidFill>
          <a:ln w="19050" cap="flat" cmpd="sng" algn="ctr">
            <a:solidFill>
              <a:srgbClr val="0070C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4" name="文本框 13"/>
          <p:cNvSpPr txBox="1"/>
          <p:nvPr/>
        </p:nvSpPr>
        <p:spPr>
          <a:xfrm>
            <a:off x="4536570" y="1830319"/>
            <a:ext cx="3894413" cy="400110"/>
          </a:xfrm>
          <a:prstGeom prst="rect">
            <a:avLst/>
          </a:prstGeom>
          <a:noFill/>
          <a:ln w="19050">
            <a:solidFill>
              <a:srgbClr val="0070C0"/>
            </a:solidFill>
          </a:ln>
        </p:spPr>
        <p:txBody>
          <a:bodyPr wrap="square" rtlCol="0">
            <a:spAutoFit/>
          </a:bodyPr>
          <a:lstStyle/>
          <a:p>
            <a:pPr algn="just"/>
            <a:r>
              <a:rPr lang="en-US" altLang="zh-CN" sz="2000" b="1" dirty="0" smtClean="0">
                <a:solidFill>
                  <a:srgbClr val="0070C0"/>
                </a:solidFill>
                <a:latin typeface="Times New Roman" panose="02020603050405020304" pitchFamily="18" charset="0"/>
                <a:cs typeface="Times New Roman" panose="02020603050405020304" pitchFamily="18" charset="0"/>
              </a:rPr>
              <a:t>Remove over 98% of </a:t>
            </a:r>
            <a:r>
              <a:rPr lang="en-US" altLang="zh-CN" sz="2000" b="1" dirty="0" err="1" smtClean="0">
                <a:solidFill>
                  <a:srgbClr val="0070C0"/>
                </a:solidFill>
                <a:latin typeface="Times New Roman" panose="02020603050405020304" pitchFamily="18" charset="0"/>
                <a:cs typeface="Times New Roman" panose="02020603050405020304" pitchFamily="18" charset="0"/>
              </a:rPr>
              <a:t>Hg</a:t>
            </a:r>
            <a:r>
              <a:rPr lang="en-US" altLang="zh-CN" sz="2000" b="1" baseline="-25000" dirty="0" err="1" smtClean="0">
                <a:solidFill>
                  <a:srgbClr val="0070C0"/>
                </a:solidFill>
                <a:latin typeface="Times New Roman" panose="02020603050405020304" pitchFamily="18" charset="0"/>
                <a:cs typeface="Times New Roman" panose="02020603050405020304" pitchFamily="18" charset="0"/>
              </a:rPr>
              <a:t>p</a:t>
            </a:r>
            <a:endParaRPr lang="zh-CN" altLang="en-US" sz="2000" b="1" baseline="-25000" dirty="0">
              <a:solidFill>
                <a:srgbClr val="0070C0"/>
              </a:solidFill>
              <a:latin typeface="Times New Roman" panose="02020603050405020304" pitchFamily="18" charset="0"/>
              <a:cs typeface="Times New Roman" panose="02020603050405020304" pitchFamily="18" charset="0"/>
            </a:endParaRPr>
          </a:p>
        </p:txBody>
      </p:sp>
      <p:cxnSp>
        <p:nvCxnSpPr>
          <p:cNvPr id="17" name="直接箭头连接符 16"/>
          <p:cNvCxnSpPr>
            <a:endCxn id="18" idx="1"/>
          </p:cNvCxnSpPr>
          <p:nvPr/>
        </p:nvCxnSpPr>
        <p:spPr bwMode="auto">
          <a:xfrm flipV="1">
            <a:off x="2635624" y="1198102"/>
            <a:ext cx="1900948" cy="232109"/>
          </a:xfrm>
          <a:prstGeom prst="straightConnector1">
            <a:avLst/>
          </a:prstGeom>
          <a:solidFill>
            <a:schemeClr val="accent1"/>
          </a:solidFill>
          <a:ln w="19050" cap="flat" cmpd="sng" algn="ctr">
            <a:solidFill>
              <a:srgbClr val="0070C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8" name="文本框 17"/>
          <p:cNvSpPr txBox="1"/>
          <p:nvPr/>
        </p:nvSpPr>
        <p:spPr>
          <a:xfrm>
            <a:off x="4536572" y="998047"/>
            <a:ext cx="3894413" cy="400110"/>
          </a:xfrm>
          <a:prstGeom prst="rect">
            <a:avLst/>
          </a:prstGeom>
          <a:noFill/>
          <a:ln w="19050">
            <a:solidFill>
              <a:srgbClr val="0070C0"/>
            </a:solidFill>
          </a:ln>
        </p:spPr>
        <p:txBody>
          <a:bodyPr wrap="square" rtlCol="0">
            <a:spAutoFit/>
          </a:bodyPr>
          <a:lstStyle/>
          <a:p>
            <a:pPr algn="just"/>
            <a:r>
              <a:rPr lang="en-US" altLang="zh-CN" sz="2000" b="1" dirty="0" smtClean="0">
                <a:solidFill>
                  <a:srgbClr val="0070C0"/>
                </a:solidFill>
                <a:latin typeface="Times New Roman" panose="02020603050405020304" pitchFamily="18" charset="0"/>
                <a:cs typeface="Times New Roman" panose="02020603050405020304" pitchFamily="18" charset="0"/>
              </a:rPr>
              <a:t>Oxidize Hg</a:t>
            </a:r>
            <a:r>
              <a:rPr lang="en-US" altLang="zh-CN" sz="2000" b="1" baseline="30000" dirty="0" smtClean="0">
                <a:solidFill>
                  <a:srgbClr val="0070C0"/>
                </a:solidFill>
                <a:latin typeface="Times New Roman" panose="02020603050405020304" pitchFamily="18" charset="0"/>
                <a:cs typeface="Times New Roman" panose="02020603050405020304" pitchFamily="18" charset="0"/>
              </a:rPr>
              <a:t>0</a:t>
            </a:r>
            <a:r>
              <a:rPr lang="en-US" altLang="zh-CN" sz="2000" b="1" dirty="0" smtClean="0">
                <a:solidFill>
                  <a:srgbClr val="0070C0"/>
                </a:solidFill>
                <a:latin typeface="Times New Roman" panose="02020603050405020304" pitchFamily="18" charset="0"/>
                <a:cs typeface="Times New Roman" panose="02020603050405020304" pitchFamily="18" charset="0"/>
              </a:rPr>
              <a:t> to Hg</a:t>
            </a:r>
            <a:r>
              <a:rPr lang="en-US" altLang="zh-CN" sz="2000" b="1" baseline="30000" dirty="0" smtClean="0">
                <a:solidFill>
                  <a:srgbClr val="0070C0"/>
                </a:solidFill>
                <a:latin typeface="Times New Roman" panose="02020603050405020304" pitchFamily="18" charset="0"/>
                <a:cs typeface="Times New Roman" panose="02020603050405020304" pitchFamily="18" charset="0"/>
              </a:rPr>
              <a:t>2+</a:t>
            </a:r>
            <a:r>
              <a:rPr lang="en-US" altLang="zh-CN" sz="2000" b="1" dirty="0" smtClean="0">
                <a:solidFill>
                  <a:srgbClr val="0070C0"/>
                </a:solidFill>
                <a:latin typeface="Times New Roman" panose="02020603050405020304" pitchFamily="18" charset="0"/>
                <a:cs typeface="Times New Roman" panose="02020603050405020304" pitchFamily="18" charset="0"/>
              </a:rPr>
              <a:t> by O and Cl</a:t>
            </a:r>
            <a:endParaRPr lang="zh-CN" altLang="en-US" sz="2000" b="1" baseline="-25000" dirty="0">
              <a:solidFill>
                <a:srgbClr val="0070C0"/>
              </a:solidFill>
              <a:latin typeface="Times New Roman" panose="02020603050405020304" pitchFamily="18" charset="0"/>
              <a:cs typeface="Times New Roman" panose="02020603050405020304" pitchFamily="18" charset="0"/>
            </a:endParaRPr>
          </a:p>
        </p:txBody>
      </p:sp>
      <p:cxnSp>
        <p:nvCxnSpPr>
          <p:cNvPr id="21" name="直接箭头连接符 20"/>
          <p:cNvCxnSpPr>
            <a:endCxn id="22" idx="1"/>
          </p:cNvCxnSpPr>
          <p:nvPr/>
        </p:nvCxnSpPr>
        <p:spPr bwMode="auto">
          <a:xfrm flipV="1">
            <a:off x="3240741" y="2689195"/>
            <a:ext cx="1295830" cy="1032899"/>
          </a:xfrm>
          <a:prstGeom prst="straightConnector1">
            <a:avLst/>
          </a:prstGeom>
          <a:solidFill>
            <a:schemeClr val="accent1"/>
          </a:solidFill>
          <a:ln w="19050" cap="flat" cmpd="sng" algn="ctr">
            <a:solidFill>
              <a:srgbClr val="0070C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2" name="文本框 13"/>
          <p:cNvSpPr txBox="1"/>
          <p:nvPr/>
        </p:nvSpPr>
        <p:spPr>
          <a:xfrm>
            <a:off x="4536571" y="2489140"/>
            <a:ext cx="3894413" cy="400110"/>
          </a:xfrm>
          <a:prstGeom prst="rect">
            <a:avLst/>
          </a:prstGeom>
          <a:noFill/>
          <a:ln w="19050">
            <a:solidFill>
              <a:srgbClr val="0070C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tLang="zh-CN" sz="2000" b="1" dirty="0" smtClean="0">
                <a:solidFill>
                  <a:srgbClr val="0070C0"/>
                </a:solidFill>
                <a:latin typeface="Times New Roman" panose="02020603050405020304" pitchFamily="18" charset="0"/>
                <a:cs typeface="Times New Roman" panose="02020603050405020304" pitchFamily="18" charset="0"/>
              </a:rPr>
              <a:t>Remove a large amount of Hg</a:t>
            </a:r>
            <a:r>
              <a:rPr lang="en-US" altLang="zh-CN" sz="2000" b="1" baseline="30000" dirty="0" smtClean="0">
                <a:solidFill>
                  <a:srgbClr val="0070C0"/>
                </a:solidFill>
                <a:latin typeface="Times New Roman" panose="02020603050405020304" pitchFamily="18" charset="0"/>
                <a:cs typeface="Times New Roman" panose="02020603050405020304" pitchFamily="18" charset="0"/>
              </a:rPr>
              <a:t>2+</a:t>
            </a:r>
            <a:endParaRPr lang="zh-CN" altLang="en-US" sz="2000" b="1" baseline="30000" dirty="0">
              <a:solidFill>
                <a:srgbClr val="0070C0"/>
              </a:solidFill>
              <a:latin typeface="Times New Roman" panose="02020603050405020304" pitchFamily="18" charset="0"/>
              <a:cs typeface="Times New Roman" panose="02020603050405020304" pitchFamily="18" charset="0"/>
            </a:endParaRPr>
          </a:p>
        </p:txBody>
      </p:sp>
      <p:cxnSp>
        <p:nvCxnSpPr>
          <p:cNvPr id="25" name="直接箭头连接符 24"/>
          <p:cNvCxnSpPr>
            <a:endCxn id="26" idx="1"/>
          </p:cNvCxnSpPr>
          <p:nvPr/>
        </p:nvCxnSpPr>
        <p:spPr bwMode="auto">
          <a:xfrm flipV="1">
            <a:off x="3402106" y="4098067"/>
            <a:ext cx="1134466" cy="944580"/>
          </a:xfrm>
          <a:prstGeom prst="straightConnector1">
            <a:avLst/>
          </a:prstGeom>
          <a:solidFill>
            <a:schemeClr val="accent1"/>
          </a:solidFill>
          <a:ln w="19050" cap="flat" cmpd="sng" algn="ctr">
            <a:solidFill>
              <a:srgbClr val="0070C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6" name="文本框 13"/>
          <p:cNvSpPr txBox="1"/>
          <p:nvPr/>
        </p:nvSpPr>
        <p:spPr>
          <a:xfrm>
            <a:off x="4536572" y="3551763"/>
            <a:ext cx="3894413" cy="1092607"/>
          </a:xfrm>
          <a:prstGeom prst="rect">
            <a:avLst/>
          </a:prstGeom>
          <a:noFill/>
          <a:ln w="19050">
            <a:solidFill>
              <a:srgbClr val="0070C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spcAft>
                <a:spcPts val="600"/>
              </a:spcAft>
            </a:pPr>
            <a:r>
              <a:rPr lang="en-US" altLang="zh-CN" sz="2000" b="1" dirty="0">
                <a:solidFill>
                  <a:srgbClr val="0070C0"/>
                </a:solidFill>
                <a:latin typeface="Times New Roman" panose="02020603050405020304" pitchFamily="18" charset="0"/>
                <a:cs typeface="Times New Roman" panose="02020603050405020304" pitchFamily="18" charset="0"/>
              </a:rPr>
              <a:t>Oxidize Hg</a:t>
            </a:r>
            <a:r>
              <a:rPr lang="en-US" altLang="zh-CN" sz="2000" b="1" baseline="30000" dirty="0">
                <a:solidFill>
                  <a:srgbClr val="0070C0"/>
                </a:solidFill>
                <a:latin typeface="Times New Roman" panose="02020603050405020304" pitchFamily="18" charset="0"/>
                <a:cs typeface="Times New Roman" panose="02020603050405020304" pitchFamily="18" charset="0"/>
              </a:rPr>
              <a:t>0</a:t>
            </a:r>
            <a:r>
              <a:rPr lang="en-US" altLang="zh-CN" sz="2000" b="1" dirty="0">
                <a:solidFill>
                  <a:srgbClr val="0070C0"/>
                </a:solidFill>
                <a:latin typeface="Times New Roman" panose="02020603050405020304" pitchFamily="18" charset="0"/>
                <a:cs typeface="Times New Roman" panose="02020603050405020304" pitchFamily="18" charset="0"/>
              </a:rPr>
              <a:t> to </a:t>
            </a:r>
            <a:r>
              <a:rPr lang="en-US" altLang="zh-CN" sz="2000" b="1" dirty="0" smtClean="0">
                <a:solidFill>
                  <a:srgbClr val="0070C0"/>
                </a:solidFill>
                <a:latin typeface="Times New Roman" panose="02020603050405020304" pitchFamily="18" charset="0"/>
                <a:cs typeface="Times New Roman" panose="02020603050405020304" pitchFamily="18" charset="0"/>
              </a:rPr>
              <a:t>Hg</a:t>
            </a:r>
            <a:r>
              <a:rPr lang="en-US" altLang="zh-CN" sz="2000" b="1" baseline="30000" dirty="0" smtClean="0">
                <a:solidFill>
                  <a:srgbClr val="0070C0"/>
                </a:solidFill>
                <a:latin typeface="Times New Roman" panose="02020603050405020304" pitchFamily="18" charset="0"/>
                <a:cs typeface="Times New Roman" panose="02020603050405020304" pitchFamily="18" charset="0"/>
              </a:rPr>
              <a:t>+</a:t>
            </a:r>
            <a:r>
              <a:rPr lang="en-US" altLang="zh-CN" sz="2000" b="1" dirty="0" smtClean="0">
                <a:solidFill>
                  <a:srgbClr val="0070C0"/>
                </a:solidFill>
                <a:latin typeface="Times New Roman" panose="02020603050405020304" pitchFamily="18" charset="0"/>
                <a:cs typeface="Times New Roman" panose="02020603050405020304" pitchFamily="18" charset="0"/>
              </a:rPr>
              <a:t> </a:t>
            </a:r>
            <a:r>
              <a:rPr lang="en-US" altLang="zh-CN" sz="2000" b="1" dirty="0">
                <a:solidFill>
                  <a:srgbClr val="0070C0"/>
                </a:solidFill>
                <a:latin typeface="Times New Roman" panose="02020603050405020304" pitchFamily="18" charset="0"/>
                <a:cs typeface="Times New Roman" panose="02020603050405020304" pitchFamily="18" charset="0"/>
              </a:rPr>
              <a:t>by </a:t>
            </a:r>
            <a:r>
              <a:rPr lang="en-US" altLang="zh-CN" sz="2000" b="1" dirty="0" smtClean="0">
                <a:solidFill>
                  <a:srgbClr val="0070C0"/>
                </a:solidFill>
                <a:latin typeface="Times New Roman" panose="02020603050405020304" pitchFamily="18" charset="0"/>
                <a:cs typeface="Times New Roman" panose="02020603050405020304" pitchFamily="18" charset="0"/>
              </a:rPr>
              <a:t>HgCl</a:t>
            </a:r>
            <a:r>
              <a:rPr lang="en-US" altLang="zh-CN" sz="2000" b="1" baseline="-25000" dirty="0">
                <a:solidFill>
                  <a:srgbClr val="0070C0"/>
                </a:solidFill>
                <a:latin typeface="Times New Roman" panose="02020603050405020304" pitchFamily="18" charset="0"/>
                <a:cs typeface="Times New Roman" panose="02020603050405020304" pitchFamily="18" charset="0"/>
              </a:rPr>
              <a:t>2</a:t>
            </a:r>
            <a:r>
              <a:rPr lang="en-US" altLang="zh-CN" sz="2000" b="1" dirty="0" smtClean="0">
                <a:solidFill>
                  <a:srgbClr val="0070C0"/>
                </a:solidFill>
                <a:latin typeface="Times New Roman" panose="02020603050405020304" pitchFamily="18" charset="0"/>
                <a:cs typeface="Times New Roman" panose="02020603050405020304" pitchFamily="18" charset="0"/>
              </a:rPr>
              <a:t> to form insoluble Hg</a:t>
            </a:r>
            <a:r>
              <a:rPr lang="en-US" altLang="zh-CN" sz="2000" b="1" baseline="-25000" dirty="0" smtClean="0">
                <a:solidFill>
                  <a:srgbClr val="0070C0"/>
                </a:solidFill>
                <a:latin typeface="Times New Roman" panose="02020603050405020304" pitchFamily="18" charset="0"/>
                <a:cs typeface="Times New Roman" panose="02020603050405020304" pitchFamily="18" charset="0"/>
              </a:rPr>
              <a:t>2</a:t>
            </a:r>
            <a:r>
              <a:rPr lang="en-US" altLang="zh-CN" sz="2000" b="1" dirty="0" smtClean="0">
                <a:solidFill>
                  <a:srgbClr val="0070C0"/>
                </a:solidFill>
                <a:latin typeface="Times New Roman" panose="02020603050405020304" pitchFamily="18" charset="0"/>
                <a:cs typeface="Times New Roman" panose="02020603050405020304" pitchFamily="18" charset="0"/>
              </a:rPr>
              <a:t>Cl</a:t>
            </a:r>
            <a:r>
              <a:rPr lang="en-US" altLang="zh-CN" sz="2000" b="1" baseline="-25000" dirty="0">
                <a:solidFill>
                  <a:srgbClr val="0070C0"/>
                </a:solidFill>
                <a:latin typeface="Times New Roman" panose="02020603050405020304" pitchFamily="18" charset="0"/>
                <a:cs typeface="Times New Roman" panose="02020603050405020304" pitchFamily="18" charset="0"/>
              </a:rPr>
              <a:t>2</a:t>
            </a:r>
          </a:p>
          <a:p>
            <a:pPr algn="just">
              <a:spcAft>
                <a:spcPts val="600"/>
              </a:spcAft>
            </a:pPr>
            <a:r>
              <a:rPr lang="en-US" altLang="zh-CN" sz="2000" b="1" dirty="0" smtClean="0">
                <a:solidFill>
                  <a:srgbClr val="0070C0"/>
                </a:solidFill>
                <a:latin typeface="Times New Roman" panose="02020603050405020304" pitchFamily="18" charset="0"/>
                <a:cs typeface="Times New Roman" panose="02020603050405020304" pitchFamily="18" charset="0"/>
              </a:rPr>
              <a:t>Remove most of </a:t>
            </a:r>
            <a:r>
              <a:rPr lang="en-US" altLang="zh-CN" sz="2000" b="1" dirty="0">
                <a:solidFill>
                  <a:srgbClr val="0070C0"/>
                </a:solidFill>
                <a:latin typeface="Times New Roman" panose="02020603050405020304" pitchFamily="18" charset="0"/>
                <a:cs typeface="Times New Roman" panose="02020603050405020304" pitchFamily="18" charset="0"/>
              </a:rPr>
              <a:t>Hg</a:t>
            </a:r>
            <a:r>
              <a:rPr lang="en-US" altLang="zh-CN" sz="2000" b="1" baseline="30000" dirty="0">
                <a:solidFill>
                  <a:srgbClr val="0070C0"/>
                </a:solidFill>
                <a:latin typeface="Times New Roman" panose="02020603050405020304" pitchFamily="18" charset="0"/>
                <a:cs typeface="Times New Roman" panose="02020603050405020304" pitchFamily="18" charset="0"/>
              </a:rPr>
              <a:t>0</a:t>
            </a:r>
            <a:r>
              <a:rPr lang="en-US" altLang="zh-CN" sz="2000" b="1" dirty="0">
                <a:solidFill>
                  <a:srgbClr val="0070C0"/>
                </a:solidFill>
                <a:latin typeface="Times New Roman" panose="02020603050405020304" pitchFamily="18" charset="0"/>
                <a:cs typeface="Times New Roman" panose="02020603050405020304" pitchFamily="18" charset="0"/>
              </a:rPr>
              <a:t> </a:t>
            </a:r>
            <a:r>
              <a:rPr lang="en-US" altLang="zh-CN" sz="2000" b="1" dirty="0" smtClean="0">
                <a:solidFill>
                  <a:srgbClr val="0070C0"/>
                </a:solidFill>
                <a:latin typeface="Times New Roman" panose="02020603050405020304" pitchFamily="18" charset="0"/>
                <a:cs typeface="Times New Roman" panose="02020603050405020304" pitchFamily="18" charset="0"/>
              </a:rPr>
              <a:t>and </a:t>
            </a:r>
            <a:r>
              <a:rPr lang="en-US" altLang="zh-CN" sz="2000" b="1" dirty="0">
                <a:solidFill>
                  <a:srgbClr val="0070C0"/>
                </a:solidFill>
                <a:latin typeface="Times New Roman" panose="02020603050405020304" pitchFamily="18" charset="0"/>
                <a:cs typeface="Times New Roman" panose="02020603050405020304" pitchFamily="18" charset="0"/>
              </a:rPr>
              <a:t>Hg</a:t>
            </a:r>
            <a:r>
              <a:rPr lang="en-US" altLang="zh-CN" sz="2000" b="1" baseline="30000" dirty="0">
                <a:solidFill>
                  <a:srgbClr val="0070C0"/>
                </a:solidFill>
                <a:latin typeface="Times New Roman" panose="02020603050405020304" pitchFamily="18" charset="0"/>
                <a:cs typeface="Times New Roman" panose="02020603050405020304" pitchFamily="18" charset="0"/>
              </a:rPr>
              <a:t>2</a:t>
            </a:r>
            <a:r>
              <a:rPr lang="en-US" altLang="zh-CN" sz="2000" b="1" baseline="30000" dirty="0" smtClean="0">
                <a:solidFill>
                  <a:srgbClr val="0070C0"/>
                </a:solidFill>
                <a:latin typeface="Times New Roman" panose="02020603050405020304" pitchFamily="18" charset="0"/>
                <a:cs typeface="Times New Roman" panose="02020603050405020304" pitchFamily="18" charset="0"/>
              </a:rPr>
              <a:t>+</a:t>
            </a:r>
            <a:endParaRPr lang="zh-CN" altLang="en-US" sz="2000" b="1" baseline="-25000" dirty="0">
              <a:solidFill>
                <a:srgbClr val="0070C0"/>
              </a:solidFill>
              <a:latin typeface="Times New Roman" panose="02020603050405020304" pitchFamily="18" charset="0"/>
              <a:cs typeface="Times New Roman" panose="02020603050405020304" pitchFamily="18" charset="0"/>
            </a:endParaRPr>
          </a:p>
        </p:txBody>
      </p:sp>
      <p:cxnSp>
        <p:nvCxnSpPr>
          <p:cNvPr id="28" name="直接箭头连接符 27"/>
          <p:cNvCxnSpPr>
            <a:endCxn id="29" idx="1"/>
          </p:cNvCxnSpPr>
          <p:nvPr/>
        </p:nvCxnSpPr>
        <p:spPr bwMode="auto">
          <a:xfrm flipV="1">
            <a:off x="3039035" y="5258285"/>
            <a:ext cx="1497537" cy="415536"/>
          </a:xfrm>
          <a:prstGeom prst="straightConnector1">
            <a:avLst/>
          </a:prstGeom>
          <a:solidFill>
            <a:schemeClr val="accent1"/>
          </a:solidFill>
          <a:ln w="19050" cap="flat" cmpd="sng" algn="ctr">
            <a:solidFill>
              <a:srgbClr val="0070C0"/>
            </a:solidFill>
            <a:prstDash val="solid"/>
            <a:round/>
            <a:headEnd type="none" w="med" len="med"/>
            <a:tailEnd type="triangle"/>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29" name="文本框 13"/>
          <p:cNvSpPr txBox="1"/>
          <p:nvPr/>
        </p:nvSpPr>
        <p:spPr>
          <a:xfrm>
            <a:off x="4536572" y="4904342"/>
            <a:ext cx="3894413" cy="707886"/>
          </a:xfrm>
          <a:prstGeom prst="rect">
            <a:avLst/>
          </a:prstGeom>
          <a:noFill/>
          <a:ln w="19050">
            <a:solidFill>
              <a:srgbClr val="0070C0"/>
            </a:solidFill>
          </a:ln>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en-US" altLang="zh-CN" sz="2000" b="1" dirty="0">
                <a:solidFill>
                  <a:srgbClr val="0070C0"/>
                </a:solidFill>
                <a:latin typeface="Times New Roman" panose="02020603050405020304" pitchFamily="18" charset="0"/>
                <a:cs typeface="Times New Roman" panose="02020603050405020304" pitchFamily="18" charset="0"/>
              </a:rPr>
              <a:t>Oxidize Hg</a:t>
            </a:r>
            <a:r>
              <a:rPr lang="en-US" altLang="zh-CN" sz="2000" b="1" baseline="30000" dirty="0">
                <a:solidFill>
                  <a:srgbClr val="0070C0"/>
                </a:solidFill>
                <a:latin typeface="Times New Roman" panose="02020603050405020304" pitchFamily="18" charset="0"/>
                <a:cs typeface="Times New Roman" panose="02020603050405020304" pitchFamily="18" charset="0"/>
              </a:rPr>
              <a:t>0</a:t>
            </a:r>
            <a:r>
              <a:rPr lang="en-US" altLang="zh-CN" sz="2000" b="1" dirty="0">
                <a:solidFill>
                  <a:srgbClr val="0070C0"/>
                </a:solidFill>
                <a:latin typeface="Times New Roman" panose="02020603050405020304" pitchFamily="18" charset="0"/>
                <a:cs typeface="Times New Roman" panose="02020603050405020304" pitchFamily="18" charset="0"/>
              </a:rPr>
              <a:t> to Hg</a:t>
            </a:r>
            <a:r>
              <a:rPr lang="en-US" altLang="zh-CN" sz="2000" b="1" baseline="30000" dirty="0">
                <a:solidFill>
                  <a:srgbClr val="0070C0"/>
                </a:solidFill>
                <a:latin typeface="Times New Roman" panose="02020603050405020304" pitchFamily="18" charset="0"/>
                <a:cs typeface="Times New Roman" panose="02020603050405020304" pitchFamily="18" charset="0"/>
              </a:rPr>
              <a:t>2+</a:t>
            </a:r>
            <a:r>
              <a:rPr lang="en-US" altLang="zh-CN" sz="2000" b="1" dirty="0">
                <a:solidFill>
                  <a:srgbClr val="0070C0"/>
                </a:solidFill>
                <a:latin typeface="Times New Roman" panose="02020603050405020304" pitchFamily="18" charset="0"/>
                <a:cs typeface="Times New Roman" panose="02020603050405020304" pitchFamily="18" charset="0"/>
              </a:rPr>
              <a:t> </a:t>
            </a:r>
            <a:r>
              <a:rPr lang="en-US" altLang="zh-CN" sz="2000" b="1" dirty="0" smtClean="0">
                <a:solidFill>
                  <a:srgbClr val="0070C0"/>
                </a:solidFill>
                <a:latin typeface="Times New Roman" panose="02020603050405020304" pitchFamily="18" charset="0"/>
                <a:cs typeface="Times New Roman" panose="02020603050405020304" pitchFamily="18" charset="0"/>
              </a:rPr>
              <a:t>via catalyst</a:t>
            </a:r>
          </a:p>
          <a:p>
            <a:pPr algn="just"/>
            <a:r>
              <a:rPr lang="en-US" altLang="zh-CN" sz="2000" b="1" dirty="0" smtClean="0">
                <a:solidFill>
                  <a:srgbClr val="0070C0"/>
                </a:solidFill>
                <a:latin typeface="Times New Roman" panose="02020603050405020304" pitchFamily="18" charset="0"/>
                <a:cs typeface="Times New Roman" panose="02020603050405020304" pitchFamily="18" charset="0"/>
              </a:rPr>
              <a:t>Remove a large amount </a:t>
            </a:r>
            <a:r>
              <a:rPr lang="en-US" altLang="zh-CN" sz="2000" b="1" dirty="0">
                <a:solidFill>
                  <a:srgbClr val="0070C0"/>
                </a:solidFill>
                <a:latin typeface="Times New Roman" panose="02020603050405020304" pitchFamily="18" charset="0"/>
                <a:cs typeface="Times New Roman" panose="02020603050405020304" pitchFamily="18" charset="0"/>
              </a:rPr>
              <a:t>of Hg</a:t>
            </a:r>
            <a:r>
              <a:rPr lang="en-US" altLang="zh-CN" sz="2000" b="1" baseline="30000" dirty="0">
                <a:solidFill>
                  <a:srgbClr val="0070C0"/>
                </a:solidFill>
                <a:latin typeface="Times New Roman" panose="02020603050405020304" pitchFamily="18" charset="0"/>
                <a:cs typeface="Times New Roman" panose="02020603050405020304" pitchFamily="18" charset="0"/>
              </a:rPr>
              <a:t>2+</a:t>
            </a:r>
            <a:endParaRPr lang="zh-CN" altLang="en-US" sz="2000" b="1" baseline="30000" dirty="0">
              <a:solidFill>
                <a:srgbClr val="0070C0"/>
              </a:solidFill>
              <a:latin typeface="Times New Roman" panose="02020603050405020304" pitchFamily="18" charset="0"/>
              <a:cs typeface="Times New Roman" panose="02020603050405020304" pitchFamily="18" charset="0"/>
            </a:endParaRPr>
          </a:p>
        </p:txBody>
      </p:sp>
      <p:cxnSp>
        <p:nvCxnSpPr>
          <p:cNvPr id="32" name="直接箭头连接符 31"/>
          <p:cNvCxnSpPr/>
          <p:nvPr/>
        </p:nvCxnSpPr>
        <p:spPr bwMode="auto">
          <a:xfrm flipV="1">
            <a:off x="3513214" y="3190255"/>
            <a:ext cx="375442" cy="1129883"/>
          </a:xfrm>
          <a:prstGeom prst="straightConnector1">
            <a:avLst/>
          </a:prstGeom>
          <a:solidFill>
            <a:schemeClr val="accent1"/>
          </a:solidFill>
          <a:ln w="19050" cap="flat" cmpd="sng" algn="ctr">
            <a:solidFill>
              <a:srgbClr val="0070C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399933379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888642" y="2383039"/>
            <a:ext cx="6937962" cy="4235498"/>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before and after acid plants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p:cNvSpPr txBox="1"/>
          <p:nvPr/>
        </p:nvSpPr>
        <p:spPr>
          <a:xfrm>
            <a:off x="1793174" y="2203373"/>
            <a:ext cx="899623" cy="369332"/>
          </a:xfrm>
          <a:prstGeom prst="rect">
            <a:avLst/>
          </a:prstGeom>
          <a:noFill/>
        </p:spPr>
        <p:txBody>
          <a:bodyPr wrap="square" rtlCol="0">
            <a:spAutoFit/>
          </a:bodyPr>
          <a:lstStyle/>
          <a:p>
            <a:pPr algn="ctr"/>
            <a:r>
              <a:rPr lang="en-US" altLang="zh-CN" b="1" dirty="0" smtClean="0">
                <a:latin typeface="Times New Roman" panose="02020603050405020304" pitchFamily="18" charset="0"/>
                <a:cs typeface="Times New Roman" panose="02020603050405020304" pitchFamily="18" charset="0"/>
              </a:rPr>
              <a:t>DCDA</a:t>
            </a:r>
            <a:endParaRPr lang="zh-CN" altLang="en-US" b="1" dirty="0">
              <a:latin typeface="Times New Roman" panose="02020603050405020304" pitchFamily="18" charset="0"/>
              <a:cs typeface="Times New Roman" panose="02020603050405020304" pitchFamily="18" charset="0"/>
            </a:endParaRPr>
          </a:p>
        </p:txBody>
      </p:sp>
      <p:sp>
        <p:nvSpPr>
          <p:cNvPr id="5" name="文本框 4"/>
          <p:cNvSpPr txBox="1"/>
          <p:nvPr/>
        </p:nvSpPr>
        <p:spPr>
          <a:xfrm>
            <a:off x="2628619" y="2200873"/>
            <a:ext cx="899623" cy="369332"/>
          </a:xfrm>
          <a:prstGeom prst="rect">
            <a:avLst/>
          </a:prstGeom>
          <a:noFill/>
        </p:spPr>
        <p:txBody>
          <a:bodyPr wrap="square" rtlCol="0">
            <a:spAutoFit/>
          </a:bodyPr>
          <a:lstStyle/>
          <a:p>
            <a:pPr algn="ctr"/>
            <a:r>
              <a:rPr lang="en-US" altLang="zh-CN" b="1" dirty="0" smtClean="0">
                <a:latin typeface="Times New Roman" panose="02020603050405020304" pitchFamily="18" charset="0"/>
                <a:cs typeface="Times New Roman" panose="02020603050405020304" pitchFamily="18" charset="0"/>
              </a:rPr>
              <a:t>DCDA</a:t>
            </a:r>
            <a:endParaRPr lang="zh-CN" altLang="en-US" b="1" dirty="0">
              <a:latin typeface="Times New Roman" panose="02020603050405020304" pitchFamily="18" charset="0"/>
              <a:cs typeface="Times New Roman" panose="02020603050405020304" pitchFamily="18" charset="0"/>
            </a:endParaRPr>
          </a:p>
        </p:txBody>
      </p:sp>
      <p:sp>
        <p:nvSpPr>
          <p:cNvPr id="6" name="文本框 5"/>
          <p:cNvSpPr txBox="1"/>
          <p:nvPr/>
        </p:nvSpPr>
        <p:spPr>
          <a:xfrm>
            <a:off x="3488716" y="2203373"/>
            <a:ext cx="899623" cy="369332"/>
          </a:xfrm>
          <a:prstGeom prst="rect">
            <a:avLst/>
          </a:prstGeom>
          <a:noFill/>
        </p:spPr>
        <p:txBody>
          <a:bodyPr wrap="square" rtlCol="0">
            <a:spAutoFit/>
          </a:bodyPr>
          <a:lstStyle/>
          <a:p>
            <a:pPr algn="ctr"/>
            <a:r>
              <a:rPr lang="en-US" altLang="zh-CN" b="1" dirty="0" smtClean="0">
                <a:latin typeface="Times New Roman" panose="02020603050405020304" pitchFamily="18" charset="0"/>
                <a:cs typeface="Times New Roman" panose="02020603050405020304" pitchFamily="18" charset="0"/>
              </a:rPr>
              <a:t>DCDA</a:t>
            </a:r>
            <a:endParaRPr lang="zh-CN" altLang="en-US" b="1" dirty="0">
              <a:latin typeface="Times New Roman" panose="02020603050405020304" pitchFamily="18" charset="0"/>
              <a:cs typeface="Times New Roman" panose="02020603050405020304" pitchFamily="18" charset="0"/>
            </a:endParaRPr>
          </a:p>
        </p:txBody>
      </p:sp>
      <p:sp>
        <p:nvSpPr>
          <p:cNvPr id="7" name="文本框 6"/>
          <p:cNvSpPr txBox="1"/>
          <p:nvPr/>
        </p:nvSpPr>
        <p:spPr>
          <a:xfrm>
            <a:off x="4324161" y="2200873"/>
            <a:ext cx="899623" cy="369332"/>
          </a:xfrm>
          <a:prstGeom prst="rect">
            <a:avLst/>
          </a:prstGeom>
          <a:noFill/>
        </p:spPr>
        <p:txBody>
          <a:bodyPr wrap="square" rtlCol="0">
            <a:spAutoFit/>
          </a:bodyPr>
          <a:lstStyle/>
          <a:p>
            <a:pPr algn="ctr"/>
            <a:r>
              <a:rPr lang="en-US" altLang="zh-CN" b="1" dirty="0" smtClean="0">
                <a:latin typeface="Times New Roman" panose="02020603050405020304" pitchFamily="18" charset="0"/>
                <a:cs typeface="Times New Roman" panose="02020603050405020304" pitchFamily="18" charset="0"/>
              </a:rPr>
              <a:t>DCDA</a:t>
            </a:r>
            <a:endParaRPr lang="zh-CN" altLang="en-US" b="1" dirty="0">
              <a:latin typeface="Times New Roman" panose="02020603050405020304" pitchFamily="18" charset="0"/>
              <a:cs typeface="Times New Roman" panose="02020603050405020304" pitchFamily="18" charset="0"/>
            </a:endParaRPr>
          </a:p>
        </p:txBody>
      </p:sp>
      <p:sp>
        <p:nvSpPr>
          <p:cNvPr id="8" name="文本框 2"/>
          <p:cNvSpPr txBox="1"/>
          <p:nvPr/>
        </p:nvSpPr>
        <p:spPr>
          <a:xfrm>
            <a:off x="5186758" y="2200873"/>
            <a:ext cx="89962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latin typeface="Times New Roman" panose="02020603050405020304" pitchFamily="18" charset="0"/>
                <a:cs typeface="Times New Roman" panose="02020603050405020304" pitchFamily="18" charset="0"/>
              </a:rPr>
              <a:t>SCSA</a:t>
            </a:r>
            <a:endParaRPr lang="zh-CN" altLang="en-US" b="1" dirty="0">
              <a:latin typeface="Times New Roman" panose="02020603050405020304" pitchFamily="18" charset="0"/>
              <a:cs typeface="Times New Roman" panose="02020603050405020304" pitchFamily="18" charset="0"/>
            </a:endParaRPr>
          </a:p>
        </p:txBody>
      </p:sp>
      <p:sp>
        <p:nvSpPr>
          <p:cNvPr id="9" name="文本框 4"/>
          <p:cNvSpPr txBox="1"/>
          <p:nvPr/>
        </p:nvSpPr>
        <p:spPr>
          <a:xfrm>
            <a:off x="6022203" y="2198373"/>
            <a:ext cx="899623" cy="3693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b="1" dirty="0" smtClean="0">
                <a:latin typeface="Times New Roman" panose="02020603050405020304" pitchFamily="18" charset="0"/>
                <a:cs typeface="Times New Roman" panose="02020603050405020304" pitchFamily="18" charset="0"/>
              </a:rPr>
              <a:t>DCDA</a:t>
            </a:r>
            <a:endParaRPr lang="zh-CN" altLang="en-US" b="1" dirty="0">
              <a:latin typeface="Times New Roman" panose="02020603050405020304" pitchFamily="18" charset="0"/>
              <a:cs typeface="Times New Roman" panose="02020603050405020304" pitchFamily="18" charset="0"/>
            </a:endParaRPr>
          </a:p>
        </p:txBody>
      </p:sp>
      <p:sp>
        <p:nvSpPr>
          <p:cNvPr id="4" name="文本框 3"/>
          <p:cNvSpPr txBox="1"/>
          <p:nvPr/>
        </p:nvSpPr>
        <p:spPr>
          <a:xfrm>
            <a:off x="7047511" y="2235446"/>
            <a:ext cx="1980000" cy="2554545"/>
          </a:xfrm>
          <a:prstGeom prst="rect">
            <a:avLst/>
          </a:prstGeom>
          <a:noFill/>
        </p:spPr>
        <p:txBody>
          <a:bodyPr wrap="square" rtlCol="0">
            <a:spAutoFit/>
          </a:bodyPr>
          <a:lstStyle/>
          <a:p>
            <a:r>
              <a:rPr lang="en-US" altLang="zh-CN" sz="1600" b="1" dirty="0" smtClean="0">
                <a:latin typeface="Times New Roman" panose="02020603050405020304" pitchFamily="18" charset="0"/>
                <a:cs typeface="Times New Roman" panose="02020603050405020304" pitchFamily="18" charset="0"/>
              </a:rPr>
              <a:t>DCDA – double conversion double absorption</a:t>
            </a:r>
          </a:p>
          <a:p>
            <a:endParaRPr lang="en-US" altLang="zh-CN" sz="1600" b="1" dirty="0" smtClean="0">
              <a:latin typeface="Times New Roman" panose="02020603050405020304" pitchFamily="18" charset="0"/>
              <a:cs typeface="Times New Roman" panose="02020603050405020304" pitchFamily="18" charset="0"/>
            </a:endParaRPr>
          </a:p>
          <a:p>
            <a:r>
              <a:rPr lang="en-US" altLang="zh-CN" sz="1600" b="1" dirty="0" smtClean="0">
                <a:latin typeface="Times New Roman" panose="02020603050405020304" pitchFamily="18" charset="0"/>
                <a:cs typeface="Times New Roman" panose="02020603050405020304" pitchFamily="18" charset="0"/>
              </a:rPr>
              <a:t>SCSA </a:t>
            </a:r>
            <a:r>
              <a:rPr lang="en-US" altLang="zh-CN" sz="1600" b="1" dirty="0">
                <a:latin typeface="Times New Roman" panose="02020603050405020304" pitchFamily="18" charset="0"/>
                <a:cs typeface="Times New Roman" panose="02020603050405020304" pitchFamily="18" charset="0"/>
              </a:rPr>
              <a:t>– </a:t>
            </a:r>
            <a:r>
              <a:rPr lang="en-US" altLang="zh-CN" sz="1600" b="1" dirty="0" smtClean="0">
                <a:latin typeface="Times New Roman" panose="02020603050405020304" pitchFamily="18" charset="0"/>
                <a:cs typeface="Times New Roman" panose="02020603050405020304" pitchFamily="18" charset="0"/>
              </a:rPr>
              <a:t>single </a:t>
            </a:r>
            <a:r>
              <a:rPr lang="en-US" altLang="zh-CN" sz="1600" b="1" dirty="0">
                <a:latin typeface="Times New Roman" panose="02020603050405020304" pitchFamily="18" charset="0"/>
                <a:cs typeface="Times New Roman" panose="02020603050405020304" pitchFamily="18" charset="0"/>
              </a:rPr>
              <a:t>conversion </a:t>
            </a:r>
            <a:r>
              <a:rPr lang="en-US" altLang="zh-CN" sz="1600" b="1" dirty="0" smtClean="0">
                <a:latin typeface="Times New Roman" panose="02020603050405020304" pitchFamily="18" charset="0"/>
                <a:cs typeface="Times New Roman" panose="02020603050405020304" pitchFamily="18" charset="0"/>
              </a:rPr>
              <a:t>single absorption</a:t>
            </a:r>
            <a:endParaRPr lang="en-US" altLang="zh-CN" sz="1600" b="1" dirty="0">
              <a:latin typeface="Times New Roman" panose="02020603050405020304" pitchFamily="18" charset="0"/>
              <a:cs typeface="Times New Roman" panose="02020603050405020304" pitchFamily="18" charset="0"/>
            </a:endParaRPr>
          </a:p>
        </p:txBody>
      </p:sp>
      <p:sp>
        <p:nvSpPr>
          <p:cNvPr id="10" name="文本框 9"/>
          <p:cNvSpPr txBox="1"/>
          <p:nvPr/>
        </p:nvSpPr>
        <p:spPr>
          <a:xfrm>
            <a:off x="150999" y="988239"/>
            <a:ext cx="7236000" cy="1015663"/>
          </a:xfrm>
          <a:prstGeom prst="rect">
            <a:avLst/>
          </a:prstGeom>
          <a:noFill/>
        </p:spPr>
        <p:txBody>
          <a:bodyPr wrap="square" rtlCol="0">
            <a:spAutoFit/>
          </a:bodyPr>
          <a:lstStyle/>
          <a:p>
            <a:pPr marL="342900" indent="-342900">
              <a:buFont typeface="Wingdings" panose="05000000000000000000" pitchFamily="2" charset="2"/>
              <a:buChar char="Ø"/>
            </a:pPr>
            <a:r>
              <a:rPr lang="en-US" altLang="zh-CN" sz="2000" b="1" dirty="0">
                <a:latin typeface="Times New Roman" panose="02020603050405020304" pitchFamily="18" charset="0"/>
                <a:cs typeface="Times New Roman" panose="02020603050405020304" pitchFamily="18" charset="0"/>
              </a:rPr>
              <a:t>Conversion and absorption process has significant impact</a:t>
            </a:r>
          </a:p>
          <a:p>
            <a:pPr marL="342900" indent="-342900">
              <a:buFont typeface="Wingdings" panose="05000000000000000000" pitchFamily="2" charset="2"/>
              <a:buChar char="Ø"/>
            </a:pPr>
            <a:r>
              <a:rPr lang="en-US" altLang="zh-CN" sz="2000" b="1" dirty="0">
                <a:latin typeface="Times New Roman" panose="02020603050405020304" pitchFamily="18" charset="0"/>
                <a:cs typeface="Times New Roman" panose="02020603050405020304" pitchFamily="18" charset="0"/>
              </a:rPr>
              <a:t>DCDA is more effective than SCSA</a:t>
            </a:r>
            <a:endParaRPr lang="zh-CN" altLang="en-US" sz="2000" b="1" dirty="0">
              <a:latin typeface="Times New Roman" panose="02020603050405020304" pitchFamily="18" charset="0"/>
              <a:cs typeface="Times New Roman" panose="02020603050405020304" pitchFamily="18" charset="0"/>
            </a:endParaRPr>
          </a:p>
          <a:p>
            <a:pPr marL="342900" indent="-342900">
              <a:buFont typeface="Wingdings" panose="05000000000000000000" pitchFamily="2" charset="2"/>
              <a:buChar char="Ø"/>
            </a:pPr>
            <a:r>
              <a:rPr lang="en-US" altLang="zh-CN" sz="2000" b="1" dirty="0" smtClean="0">
                <a:latin typeface="Times New Roman" panose="02020603050405020304" pitchFamily="18" charset="0"/>
                <a:cs typeface="Times New Roman" panose="02020603050405020304" pitchFamily="18" charset="0"/>
              </a:rPr>
              <a:t>Hg</a:t>
            </a:r>
            <a:r>
              <a:rPr lang="en-US" altLang="zh-CN" sz="2000" b="1" baseline="30000" dirty="0" smtClean="0">
                <a:latin typeface="Times New Roman" panose="02020603050405020304" pitchFamily="18" charset="0"/>
                <a:cs typeface="Times New Roman" panose="02020603050405020304" pitchFamily="18" charset="0"/>
              </a:rPr>
              <a:t>2+</a:t>
            </a:r>
            <a:r>
              <a:rPr lang="en-US" altLang="zh-CN" sz="2000" b="1" dirty="0" smtClean="0">
                <a:latin typeface="Times New Roman" panose="02020603050405020304" pitchFamily="18" charset="0"/>
                <a:cs typeface="Times New Roman" panose="02020603050405020304" pitchFamily="18" charset="0"/>
              </a:rPr>
              <a:t> dominates in flue gas after acid plants</a:t>
            </a:r>
          </a:p>
        </p:txBody>
      </p:sp>
      <p:sp>
        <p:nvSpPr>
          <p:cNvPr id="12" name="矩形 11"/>
          <p:cNvSpPr/>
          <p:nvPr/>
        </p:nvSpPr>
        <p:spPr>
          <a:xfrm>
            <a:off x="7297277" y="5733789"/>
            <a:ext cx="1545616" cy="307777"/>
          </a:xfrm>
          <a:prstGeom prst="rect">
            <a:avLst/>
          </a:prstGeom>
        </p:spPr>
        <p:txBody>
          <a:bodyPr wrap="none">
            <a:spAutoFit/>
          </a:bodyPr>
          <a:lstStyle/>
          <a:p>
            <a:r>
              <a:rPr lang="en-US" altLang="zh-CN" sz="1400" b="1" dirty="0" smtClean="0">
                <a:latin typeface="Times New Roman" panose="02020603050405020304" pitchFamily="18" charset="0"/>
                <a:cs typeface="Times New Roman" panose="02020603050405020304" pitchFamily="18" charset="0"/>
              </a:rPr>
              <a:t>Zhang et al., 2012</a:t>
            </a:r>
            <a:endParaRPr lang="zh-CN" alt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69277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in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flue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gas of various kilns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10" name="文本框 9"/>
          <p:cNvSpPr txBox="1"/>
          <p:nvPr/>
        </p:nvSpPr>
        <p:spPr>
          <a:xfrm>
            <a:off x="150998" y="962481"/>
            <a:ext cx="8737507" cy="707886"/>
          </a:xfrm>
          <a:prstGeom prst="rect">
            <a:avLst/>
          </a:prstGeom>
          <a:noFill/>
        </p:spPr>
        <p:txBody>
          <a:bodyPr wrap="square" rtlCol="0">
            <a:spAutoFit/>
          </a:bodyPr>
          <a:lstStyle/>
          <a:p>
            <a:pPr marL="342900" indent="-342900">
              <a:buFont typeface="Wingdings" panose="05000000000000000000" pitchFamily="2" charset="2"/>
              <a:buChar char="Ø"/>
            </a:pPr>
            <a:r>
              <a:rPr lang="en-US" altLang="zh-CN" sz="2000" b="1" dirty="0" smtClean="0">
                <a:latin typeface="Times New Roman" panose="02020603050405020304" pitchFamily="18" charset="0"/>
                <a:cs typeface="Times New Roman" panose="02020603050405020304" pitchFamily="18" charset="0"/>
              </a:rPr>
              <a:t>Hg</a:t>
            </a:r>
            <a:r>
              <a:rPr lang="en-US" altLang="zh-CN" sz="2000" b="1" baseline="30000" dirty="0" smtClean="0">
                <a:latin typeface="Times New Roman" panose="02020603050405020304" pitchFamily="18" charset="0"/>
                <a:cs typeface="Times New Roman" panose="02020603050405020304" pitchFamily="18" charset="0"/>
              </a:rPr>
              <a:t>0</a:t>
            </a:r>
            <a:r>
              <a:rPr lang="en-US" altLang="zh-CN" sz="2000" b="1" dirty="0" smtClean="0">
                <a:latin typeface="Times New Roman" panose="02020603050405020304" pitchFamily="18" charset="0"/>
                <a:cs typeface="Times New Roman" panose="02020603050405020304" pitchFamily="18" charset="0"/>
              </a:rPr>
              <a:t> is the </a:t>
            </a:r>
            <a:r>
              <a:rPr lang="en-US" altLang="zh-CN" sz="2000" b="1" dirty="0">
                <a:latin typeface="Times New Roman" panose="02020603050405020304" pitchFamily="18" charset="0"/>
                <a:cs typeface="Times New Roman" panose="02020603050405020304" pitchFamily="18" charset="0"/>
              </a:rPr>
              <a:t>main chemical form in </a:t>
            </a:r>
            <a:r>
              <a:rPr lang="en-US" altLang="zh-CN" sz="2000" b="1" dirty="0" smtClean="0">
                <a:latin typeface="Times New Roman" panose="02020603050405020304" pitchFamily="18" charset="0"/>
                <a:cs typeface="Times New Roman" panose="02020603050405020304" pitchFamily="18" charset="0"/>
              </a:rPr>
              <a:t>exhaust gases from cooling cylinder and volatilization kiln, </a:t>
            </a:r>
            <a:r>
              <a:rPr lang="en-US" altLang="zh-CN" sz="2000" b="1" dirty="0">
                <a:latin typeface="Times New Roman" panose="02020603050405020304" pitchFamily="18" charset="0"/>
                <a:cs typeface="Times New Roman" panose="02020603050405020304" pitchFamily="18" charset="0"/>
              </a:rPr>
              <a:t>accounting for </a:t>
            </a:r>
            <a:r>
              <a:rPr lang="en-US" altLang="zh-CN" sz="2000" b="1" dirty="0" smtClean="0">
                <a:latin typeface="Times New Roman" panose="02020603050405020304" pitchFamily="18" charset="0"/>
                <a:cs typeface="Times New Roman" panose="02020603050405020304" pitchFamily="18" charset="0"/>
              </a:rPr>
              <a:t>up to 97.8</a:t>
            </a:r>
            <a:r>
              <a:rPr lang="en-US" altLang="zh-CN" sz="2000" b="1" dirty="0">
                <a:latin typeface="Times New Roman" panose="02020603050405020304" pitchFamily="18" charset="0"/>
                <a:cs typeface="Times New Roman" panose="02020603050405020304" pitchFamily="18" charset="0"/>
              </a:rPr>
              <a:t>% of total </a:t>
            </a:r>
            <a:r>
              <a:rPr lang="en-US" altLang="zh-CN" sz="2000" b="1" dirty="0" smtClean="0">
                <a:latin typeface="Times New Roman" panose="02020603050405020304" pitchFamily="18" charset="0"/>
                <a:cs typeface="Times New Roman" panose="02020603050405020304" pitchFamily="18" charset="0"/>
              </a:rPr>
              <a:t>Hg</a:t>
            </a:r>
            <a:endParaRPr lang="zh-CN" altLang="en-US" sz="2000" b="1" dirty="0">
              <a:latin typeface="Times New Roman" panose="02020603050405020304" pitchFamily="18" charset="0"/>
              <a:cs typeface="Times New Roman" panose="02020603050405020304" pitchFamily="18" charset="0"/>
            </a:endParaRPr>
          </a:p>
        </p:txBody>
      </p:sp>
      <p:sp>
        <p:nvSpPr>
          <p:cNvPr id="12" name="矩形 11"/>
          <p:cNvSpPr/>
          <p:nvPr/>
        </p:nvSpPr>
        <p:spPr>
          <a:xfrm>
            <a:off x="7297277" y="5733789"/>
            <a:ext cx="1729897" cy="307777"/>
          </a:xfrm>
          <a:prstGeom prst="rect">
            <a:avLst/>
          </a:prstGeom>
        </p:spPr>
        <p:txBody>
          <a:bodyPr wrap="none">
            <a:spAutoFit/>
          </a:bodyPr>
          <a:lstStyle/>
          <a:p>
            <a:r>
              <a:rPr lang="en-US" altLang="zh-CN" sz="1400" b="1" dirty="0" smtClean="0">
                <a:latin typeface="Times New Roman" panose="02020603050405020304" pitchFamily="18" charset="0"/>
                <a:cs typeface="Times New Roman" panose="02020603050405020304" pitchFamily="18" charset="0"/>
              </a:rPr>
              <a:t>Wu et al., submitted</a:t>
            </a:r>
            <a:endParaRPr lang="zh-CN" altLang="en-US" sz="1400" b="1" dirty="0">
              <a:latin typeface="Times New Roman" panose="02020603050405020304" pitchFamily="18" charset="0"/>
              <a:cs typeface="Times New Roman" panose="02020603050405020304" pitchFamily="18" charset="0"/>
            </a:endParaRPr>
          </a:p>
        </p:txBody>
      </p:sp>
      <p:pic>
        <p:nvPicPr>
          <p:cNvPr id="13" name="图片 12"/>
          <p:cNvPicPr/>
          <p:nvPr/>
        </p:nvPicPr>
        <p:blipFill rotWithShape="1">
          <a:blip r:embed="rId2" cstate="print">
            <a:extLst>
              <a:ext uri="{28A0092B-C50C-407E-A947-70E740481C1C}">
                <a14:useLocalDpi xmlns:a14="http://schemas.microsoft.com/office/drawing/2010/main" xmlns="" val="0"/>
              </a:ext>
            </a:extLst>
          </a:blip>
          <a:srcRect l="9978" t="6710" r="15914" b="12198"/>
          <a:stretch/>
        </p:blipFill>
        <p:spPr bwMode="auto">
          <a:xfrm>
            <a:off x="691887" y="1696125"/>
            <a:ext cx="6605390" cy="4771910"/>
          </a:xfrm>
          <a:prstGeom prst="rect">
            <a:avLst/>
          </a:prstGeom>
          <a:noFill/>
          <a:ln>
            <a:noFill/>
          </a:ln>
          <a:extLst>
            <a:ext uri="{53640926-AAD7-44D8-BBD7-CCE9431645EC}">
              <a14:shadowObscured xmlns:a14="http://schemas.microsoft.com/office/drawing/2010/main" xmlns=""/>
            </a:ext>
          </a:extLst>
        </p:spPr>
      </p:pic>
    </p:spTree>
    <p:extLst>
      <p:ext uri="{BB962C8B-B14F-4D97-AF65-F5344CB8AC3E}">
        <p14:creationId xmlns:p14="http://schemas.microsoft.com/office/powerpoint/2010/main" xmlns="" val="293756297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Summary of Hg speciation after APCDs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xmlns="" val="1628595082"/>
              </p:ext>
            </p:extLst>
          </p:nvPr>
        </p:nvGraphicFramePr>
        <p:xfrm>
          <a:off x="607853" y="1262454"/>
          <a:ext cx="7675535" cy="4320000"/>
        </p:xfrm>
        <a:graphic>
          <a:graphicData uri="http://schemas.openxmlformats.org/drawingml/2006/table">
            <a:tbl>
              <a:tblPr firstRow="1" firstCol="1">
                <a:tableStyleId>{21E4AEA4-8DFA-4A89-87EB-49C32662AFE0}</a:tableStyleId>
              </a:tblPr>
              <a:tblGrid>
                <a:gridCol w="3748994"/>
                <a:gridCol w="1520777"/>
                <a:gridCol w="1202882"/>
                <a:gridCol w="1202882"/>
              </a:tblGrid>
              <a:tr h="540000">
                <a:tc>
                  <a:txBody>
                    <a:bodyPr/>
                    <a:lstStyle/>
                    <a:p>
                      <a:pPr algn="ctr" fontAlgn="ctr"/>
                      <a:r>
                        <a:rPr lang="zh-CN" altLang="en-US" sz="2000" b="1" u="none" strike="noStrike" dirty="0">
                          <a:effectLst/>
                          <a:latin typeface="Times New Roman" panose="02020603050405020304" pitchFamily="18" charset="0"/>
                          <a:cs typeface="Times New Roman" panose="02020603050405020304" pitchFamily="18" charset="0"/>
                        </a:rPr>
                        <a:t>　</a:t>
                      </a:r>
                      <a:endParaRPr lang="zh-CN" alt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Hg</a:t>
                      </a:r>
                      <a:r>
                        <a:rPr lang="en-US" sz="2000" b="1" u="none" strike="noStrike" baseline="30000" dirty="0">
                          <a:effectLst/>
                          <a:latin typeface="Times New Roman" panose="02020603050405020304" pitchFamily="18" charset="0"/>
                          <a:cs typeface="Times New Roman" panose="02020603050405020304" pitchFamily="18" charset="0"/>
                        </a:rPr>
                        <a:t>0</a:t>
                      </a:r>
                      <a:endParaRPr lang="en-US" sz="2000" b="1" i="0" u="none" strike="noStrike" baseline="300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Hg</a:t>
                      </a:r>
                      <a:r>
                        <a:rPr lang="en-US" sz="2000" b="1" u="none" strike="noStrike" baseline="30000" dirty="0">
                          <a:effectLst/>
                          <a:latin typeface="Times New Roman" panose="02020603050405020304" pitchFamily="18" charset="0"/>
                          <a:cs typeface="Times New Roman" panose="02020603050405020304" pitchFamily="18" charset="0"/>
                        </a:rPr>
                        <a:t>2+</a:t>
                      </a:r>
                      <a:endParaRPr lang="en-US" sz="2000" b="1" i="0" u="none" strike="noStrike" baseline="300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sz="2000" b="1" u="none" strike="noStrike" dirty="0" err="1">
                          <a:effectLst/>
                          <a:latin typeface="Times New Roman" panose="02020603050405020304" pitchFamily="18" charset="0"/>
                          <a:cs typeface="Times New Roman" panose="02020603050405020304" pitchFamily="18" charset="0"/>
                        </a:rPr>
                        <a:t>Hg</a:t>
                      </a:r>
                      <a:r>
                        <a:rPr lang="en-US" sz="2000" b="1" u="none" strike="noStrike" baseline="-25000" dirty="0" err="1">
                          <a:effectLst/>
                          <a:latin typeface="Times New Roman" panose="02020603050405020304" pitchFamily="18" charset="0"/>
                          <a:cs typeface="Times New Roman" panose="02020603050405020304" pitchFamily="18" charset="0"/>
                        </a:rPr>
                        <a:t>p</a:t>
                      </a:r>
                      <a:endParaRPr lang="en-US" sz="2000" b="1" i="0" u="none" strike="noStrike" baseline="-25000"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DC+FGS+ESD+DCDA</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46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49</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a:effectLst/>
                          <a:latin typeface="Times New Roman" panose="02020603050405020304" pitchFamily="18" charset="0"/>
                          <a:cs typeface="Times New Roman" panose="02020603050405020304" pitchFamily="18" charset="0"/>
                        </a:rPr>
                        <a:t>DC+FGS+ESD+MRT+DCDA</a:t>
                      </a:r>
                      <a:endParaRPr lang="en-US" sz="20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90</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dirty="0">
                          <a:effectLst/>
                          <a:latin typeface="Times New Roman" panose="02020603050405020304" pitchFamily="18" charset="0"/>
                          <a:cs typeface="Times New Roman" panose="02020603050405020304" pitchFamily="18" charset="0"/>
                        </a:rPr>
                        <a:t>DC+FGS+ESD+SCSA</a:t>
                      </a:r>
                      <a:endParaRPr lang="en-US"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57</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38</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a:effectLst/>
                          <a:latin typeface="Times New Roman" panose="02020603050405020304" pitchFamily="18" charset="0"/>
                          <a:cs typeface="Times New Roman" panose="02020603050405020304" pitchFamily="18" charset="0"/>
                        </a:rPr>
                        <a:t>DC+FGS</a:t>
                      </a:r>
                      <a:endParaRPr lang="en-US" sz="20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41</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a:effectLst/>
                          <a:latin typeface="Times New Roman" panose="02020603050405020304" pitchFamily="18" charset="0"/>
                          <a:cs typeface="Times New Roman" panose="02020603050405020304" pitchFamily="18" charset="0"/>
                        </a:rPr>
                        <a:t>DC</a:t>
                      </a:r>
                      <a:endParaRPr lang="en-US" sz="20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33</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62</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a:effectLst/>
                          <a:latin typeface="Times New Roman" panose="02020603050405020304" pitchFamily="18" charset="0"/>
                          <a:cs typeface="Times New Roman" panose="02020603050405020304" pitchFamily="18" charset="0"/>
                        </a:rPr>
                        <a:t>FGS</a:t>
                      </a:r>
                      <a:endParaRPr lang="en-US" sz="20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65</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33</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2</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r h="540000">
                <a:tc>
                  <a:txBody>
                    <a:bodyPr/>
                    <a:lstStyle/>
                    <a:p>
                      <a:pPr algn="ctr" fontAlgn="ctr"/>
                      <a:r>
                        <a:rPr lang="en-US" sz="2000" b="1" u="none" strike="noStrike">
                          <a:effectLst/>
                          <a:latin typeface="Times New Roman" panose="02020603050405020304" pitchFamily="18" charset="0"/>
                          <a:cs typeface="Times New Roman" panose="02020603050405020304" pitchFamily="18" charset="0"/>
                        </a:rPr>
                        <a:t>None</a:t>
                      </a:r>
                      <a:endParaRPr lang="en-US" sz="20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56</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34</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c>
                  <a:txBody>
                    <a:bodyPr/>
                    <a:lstStyle/>
                    <a:p>
                      <a:pPr algn="ctr" fontAlgn="ctr"/>
                      <a:r>
                        <a:rPr lang="en-US" altLang="zh-CN" sz="2000" b="1" u="none" strike="noStrike" dirty="0" smtClean="0">
                          <a:effectLst/>
                          <a:latin typeface="Times New Roman" panose="02020603050405020304" pitchFamily="18" charset="0"/>
                          <a:cs typeface="Times New Roman" panose="02020603050405020304" pitchFamily="18" charset="0"/>
                        </a:rPr>
                        <a:t>10</a:t>
                      </a:r>
                      <a:endParaRPr lang="en-US" altLang="zh-CN" sz="20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9525" marR="9525" marT="9525" marB="0" anchor="ctr"/>
                </a:tc>
              </a:tr>
            </a:tbl>
          </a:graphicData>
        </a:graphic>
      </p:graphicFrame>
      <p:sp>
        <p:nvSpPr>
          <p:cNvPr id="7" name="矩形 6"/>
          <p:cNvSpPr/>
          <p:nvPr/>
        </p:nvSpPr>
        <p:spPr>
          <a:xfrm>
            <a:off x="1432345" y="6023542"/>
            <a:ext cx="6891387" cy="307777"/>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1400" b="1" dirty="0" smtClean="0">
                <a:latin typeface="Times New Roman" panose="02020603050405020304" pitchFamily="18" charset="0"/>
                <a:cs typeface="Times New Roman" panose="02020603050405020304" pitchFamily="18" charset="0"/>
              </a:rPr>
              <a:t>Wang et al., 2010; Li et al., 2010; Zhang et al., 2012; Wu et al., 2012</a:t>
            </a:r>
            <a:endParaRPr lang="zh-CN" altLang="en-US" sz="1400" b="1" dirty="0">
              <a:latin typeface="Times New Roman" panose="02020603050405020304" pitchFamily="18" charset="0"/>
              <a:cs typeface="Times New Roman" panose="02020603050405020304" pitchFamily="18" charset="0"/>
            </a:endParaRPr>
          </a:p>
        </p:txBody>
      </p:sp>
      <p:sp>
        <p:nvSpPr>
          <p:cNvPr id="6" name="椭圆 5"/>
          <p:cNvSpPr/>
          <p:nvPr/>
        </p:nvSpPr>
        <p:spPr bwMode="auto">
          <a:xfrm>
            <a:off x="523805" y="1736115"/>
            <a:ext cx="8404412" cy="611841"/>
          </a:xfrm>
          <a:prstGeom prst="ellipse">
            <a:avLst/>
          </a:prstGeom>
          <a:noFill/>
          <a:ln w="25400" cap="flat" cmpd="sng" algn="ctr">
            <a:solidFill>
              <a:srgbClr val="FF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Tree>
    <p:extLst>
      <p:ext uri="{BB962C8B-B14F-4D97-AF65-F5344CB8AC3E}">
        <p14:creationId xmlns:p14="http://schemas.microsoft.com/office/powerpoint/2010/main" xmlns="" val="42874865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64008"/>
            <a:ext cx="8252261" cy="153479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and transformation in cement </a:t>
            </a:r>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plants</a:t>
            </a:r>
            <a:endPar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31336651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bwMode="auto">
          <a:xfrm>
            <a:off x="46682" y="881727"/>
            <a:ext cx="9032802" cy="10002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60000" lvl="0" indent="-360000" defTabSz="914400" eaLnBrk="1" fontAlgn="t" hangingPunct="1">
              <a:spcBef>
                <a:spcPts val="600"/>
              </a:spcBef>
              <a:spcAft>
                <a:spcPts val="0"/>
              </a:spcAft>
              <a:buFont typeface="Wingdings" panose="05000000000000000000" pitchFamily="2" charset="2"/>
              <a:buChar char="Ø"/>
            </a:pPr>
            <a:r>
              <a:rPr lang="en-US" altLang="zh-CN" sz="1800" b="1" kern="0" dirty="0" err="1">
                <a:solidFill>
                  <a:srgbClr val="000000"/>
                </a:solidFill>
                <a:latin typeface="Times New Roman" panose="02020603050405020304" pitchFamily="18" charset="0"/>
                <a:cs typeface="Times New Roman" panose="02020603050405020304" pitchFamily="18" charset="0"/>
              </a:rPr>
              <a:t>Precalciner</a:t>
            </a:r>
            <a:r>
              <a:rPr lang="en-US" altLang="zh-CN" sz="1800" b="1" kern="0" dirty="0">
                <a:solidFill>
                  <a:srgbClr val="000000"/>
                </a:solidFill>
                <a:latin typeface="Times New Roman" panose="02020603050405020304" pitchFamily="18" charset="0"/>
                <a:cs typeface="Times New Roman" panose="02020603050405020304" pitchFamily="18" charset="0"/>
              </a:rPr>
              <a:t> process is the predominant cement production process worldwide</a:t>
            </a:r>
          </a:p>
          <a:p>
            <a:pPr marL="360000" indent="-360000" fontAlgn="t">
              <a:spcBef>
                <a:spcPts val="600"/>
              </a:spcBef>
              <a:buFont typeface="Wingdings" panose="05000000000000000000" pitchFamily="2" charset="2"/>
              <a:buChar char="Ø"/>
            </a:pPr>
            <a:r>
              <a:rPr lang="en-US" altLang="zh-CN" sz="1800" b="1" dirty="0" smtClean="0">
                <a:latin typeface="Times New Roman" panose="02020603050405020304" pitchFamily="18" charset="0"/>
                <a:cs typeface="Times New Roman" panose="02020603050405020304" pitchFamily="18" charset="0"/>
              </a:rPr>
              <a:t>The recycling of collected dust from FFs/ESPs and the preheat of raw materials/coal cause mercury cycling in cement production</a:t>
            </a:r>
            <a:endParaRPr kumimoji="0" lang="en-US" altLang="zh-CN" sz="1800" b="1" i="0" u="none" strike="noStrike" cap="none" normalizeH="0" baseline="0" dirty="0" smtClean="0">
              <a:ln>
                <a:noFill/>
              </a:ln>
              <a:effectLst/>
              <a:latin typeface="Times New Roman" panose="02020603050405020304" pitchFamily="18" charset="0"/>
              <a:cs typeface="Times New Roman" panose="02020603050405020304" pitchFamily="18" charset="0"/>
            </a:endParaRPr>
          </a:p>
        </p:txBody>
      </p:sp>
      <p:pic>
        <p:nvPicPr>
          <p:cNvPr id="6" name="图片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80715" y="1876044"/>
            <a:ext cx="6913562" cy="46815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下箭头 1"/>
          <p:cNvSpPr>
            <a:spLocks noChangeArrowheads="1"/>
          </p:cNvSpPr>
          <p:nvPr/>
        </p:nvSpPr>
        <p:spPr bwMode="auto">
          <a:xfrm>
            <a:off x="3550865" y="4396994"/>
            <a:ext cx="568325" cy="1079500"/>
          </a:xfrm>
          <a:prstGeom prst="downArrow">
            <a:avLst>
              <a:gd name="adj1" fmla="val 50000"/>
              <a:gd name="adj2" fmla="val 49983"/>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8" name="下箭头 5"/>
          <p:cNvSpPr>
            <a:spLocks noChangeArrowheads="1"/>
          </p:cNvSpPr>
          <p:nvPr/>
        </p:nvSpPr>
        <p:spPr bwMode="auto">
          <a:xfrm>
            <a:off x="5833690" y="4109657"/>
            <a:ext cx="85725" cy="1079500"/>
          </a:xfrm>
          <a:prstGeom prst="downArrow">
            <a:avLst>
              <a:gd name="adj1" fmla="val 50000"/>
              <a:gd name="adj2" fmla="val 50487"/>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9" name="上箭头 2"/>
          <p:cNvSpPr>
            <a:spLocks noChangeArrowheads="1"/>
          </p:cNvSpPr>
          <p:nvPr/>
        </p:nvSpPr>
        <p:spPr bwMode="auto">
          <a:xfrm>
            <a:off x="4184277" y="3020632"/>
            <a:ext cx="468313" cy="719137"/>
          </a:xfrm>
          <a:prstGeom prst="upArrow">
            <a:avLst>
              <a:gd name="adj1" fmla="val 50000"/>
              <a:gd name="adj2" fmla="val 49907"/>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0" name="下箭头 9"/>
          <p:cNvSpPr>
            <a:spLocks noChangeArrowheads="1"/>
          </p:cNvSpPr>
          <p:nvPr/>
        </p:nvSpPr>
        <p:spPr bwMode="auto">
          <a:xfrm>
            <a:off x="5833690" y="5476494"/>
            <a:ext cx="236537" cy="720725"/>
          </a:xfrm>
          <a:prstGeom prst="downArrow">
            <a:avLst>
              <a:gd name="adj1" fmla="val 50000"/>
              <a:gd name="adj2" fmla="val 50275"/>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1" name="右箭头 7"/>
          <p:cNvSpPr>
            <a:spLocks noChangeArrowheads="1"/>
          </p:cNvSpPr>
          <p:nvPr/>
        </p:nvSpPr>
        <p:spPr bwMode="auto">
          <a:xfrm>
            <a:off x="6049590" y="5405057"/>
            <a:ext cx="719137" cy="17462"/>
          </a:xfrm>
          <a:prstGeom prst="rightArrow">
            <a:avLst>
              <a:gd name="adj1" fmla="val 50000"/>
              <a:gd name="adj2" fmla="val 51479"/>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2" name="上箭头 12"/>
          <p:cNvSpPr>
            <a:spLocks noChangeArrowheads="1"/>
          </p:cNvSpPr>
          <p:nvPr/>
        </p:nvSpPr>
        <p:spPr bwMode="auto">
          <a:xfrm>
            <a:off x="2153865" y="4830382"/>
            <a:ext cx="7937" cy="1079500"/>
          </a:xfrm>
          <a:prstGeom prst="upArrow">
            <a:avLst>
              <a:gd name="adj1" fmla="val 50000"/>
              <a:gd name="adj2" fmla="val -1948076528"/>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3" name="左箭头 10"/>
          <p:cNvSpPr>
            <a:spLocks noChangeArrowheads="1"/>
          </p:cNvSpPr>
          <p:nvPr/>
        </p:nvSpPr>
        <p:spPr bwMode="auto">
          <a:xfrm>
            <a:off x="3962027" y="2452307"/>
            <a:ext cx="358775" cy="395287"/>
          </a:xfrm>
          <a:prstGeom prst="leftArrow">
            <a:avLst>
              <a:gd name="adj1" fmla="val 50000"/>
              <a:gd name="adj2" fmla="val 49824"/>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4" name="左箭头 14"/>
          <p:cNvSpPr>
            <a:spLocks noChangeArrowheads="1"/>
          </p:cNvSpPr>
          <p:nvPr/>
        </p:nvSpPr>
        <p:spPr bwMode="auto">
          <a:xfrm>
            <a:off x="1117227" y="6035294"/>
            <a:ext cx="719138" cy="230188"/>
          </a:xfrm>
          <a:prstGeom prst="leftArrow">
            <a:avLst>
              <a:gd name="adj1" fmla="val 50000"/>
              <a:gd name="adj2" fmla="val 49986"/>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5" name="上箭头 15"/>
          <p:cNvSpPr>
            <a:spLocks noChangeArrowheads="1"/>
          </p:cNvSpPr>
          <p:nvPr/>
        </p:nvSpPr>
        <p:spPr bwMode="auto">
          <a:xfrm>
            <a:off x="7226499" y="2321624"/>
            <a:ext cx="7937" cy="1079500"/>
          </a:xfrm>
          <a:prstGeom prst="upArrow">
            <a:avLst>
              <a:gd name="adj1" fmla="val 50000"/>
              <a:gd name="adj2" fmla="val 51633"/>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pPr>
            <a:endParaRPr kumimoji="1" lang="zh-CN" altLang="en-US" sz="2000" b="1">
              <a:solidFill>
                <a:srgbClr val="000000"/>
              </a:solidFill>
              <a:latin typeface="Times New Roman" panose="02020603050405020304" pitchFamily="18" charset="0"/>
            </a:endParaRPr>
          </a:p>
        </p:txBody>
      </p:sp>
      <p:sp>
        <p:nvSpPr>
          <p:cNvPr id="16" name="下箭头 16"/>
          <p:cNvSpPr>
            <a:spLocks noChangeArrowheads="1"/>
          </p:cNvSpPr>
          <p:nvPr/>
        </p:nvSpPr>
        <p:spPr bwMode="auto">
          <a:xfrm flipH="1">
            <a:off x="5382838" y="1958902"/>
            <a:ext cx="45719" cy="885516"/>
          </a:xfrm>
          <a:prstGeom prst="downArrow">
            <a:avLst>
              <a:gd name="adj1" fmla="val 50000"/>
              <a:gd name="adj2" fmla="val 48206"/>
            </a:avLst>
          </a:prstGeom>
          <a:solidFill>
            <a:srgbClr val="FFFF00"/>
          </a:solidFill>
          <a:ln w="25400" algn="ctr">
            <a:solidFill>
              <a:srgbClr val="FF0000"/>
            </a:solidFill>
            <a:round/>
            <a:headEnd/>
            <a:tailEnd/>
          </a:ln>
        </p:spPr>
        <p:txBody>
          <a:bodyPr wrap="squar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7" name="右箭头 17"/>
          <p:cNvSpPr>
            <a:spLocks noChangeArrowheads="1"/>
          </p:cNvSpPr>
          <p:nvPr/>
        </p:nvSpPr>
        <p:spPr bwMode="auto">
          <a:xfrm>
            <a:off x="4465265" y="2596769"/>
            <a:ext cx="360362" cy="68263"/>
          </a:xfrm>
          <a:prstGeom prst="rightArrow">
            <a:avLst>
              <a:gd name="adj1" fmla="val 50000"/>
              <a:gd name="adj2" fmla="val 50029"/>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8" name="上箭头 18"/>
          <p:cNvSpPr>
            <a:spLocks noChangeArrowheads="1"/>
          </p:cNvSpPr>
          <p:nvPr/>
        </p:nvSpPr>
        <p:spPr bwMode="auto">
          <a:xfrm>
            <a:off x="1242640" y="2168144"/>
            <a:ext cx="147637" cy="720725"/>
          </a:xfrm>
          <a:prstGeom prst="upArrow">
            <a:avLst>
              <a:gd name="adj1" fmla="val 50000"/>
              <a:gd name="adj2" fmla="val 49925"/>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19" name="下箭头 19"/>
          <p:cNvSpPr>
            <a:spLocks noChangeArrowheads="1"/>
          </p:cNvSpPr>
          <p:nvPr/>
        </p:nvSpPr>
        <p:spPr bwMode="auto">
          <a:xfrm>
            <a:off x="3085727" y="2047494"/>
            <a:ext cx="176213" cy="720725"/>
          </a:xfrm>
          <a:prstGeom prst="downArrow">
            <a:avLst>
              <a:gd name="adj1" fmla="val 50000"/>
              <a:gd name="adj2" fmla="val 49857"/>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0" name="下箭头 1"/>
          <p:cNvSpPr>
            <a:spLocks noChangeArrowheads="1"/>
          </p:cNvSpPr>
          <p:nvPr/>
        </p:nvSpPr>
        <p:spPr bwMode="auto">
          <a:xfrm>
            <a:off x="2477715" y="3228594"/>
            <a:ext cx="431800" cy="1079500"/>
          </a:xfrm>
          <a:prstGeom prst="downArrow">
            <a:avLst>
              <a:gd name="adj1" fmla="val 50000"/>
              <a:gd name="adj2" fmla="val 49965"/>
            </a:avLst>
          </a:prstGeom>
          <a:solidFill>
            <a:srgbClr val="FFFF00"/>
          </a:solidFill>
          <a:ln w="25400" algn="ctr">
            <a:solidFill>
              <a:srgbClr val="FF0000"/>
            </a:solidFill>
            <a:round/>
            <a:headEnd/>
            <a:tailEnd/>
          </a:ln>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1" name="左弧形箭头 14"/>
          <p:cNvSpPr>
            <a:spLocks noChangeArrowheads="1"/>
          </p:cNvSpPr>
          <p:nvPr/>
        </p:nvSpPr>
        <p:spPr bwMode="auto">
          <a:xfrm rot="5400000">
            <a:off x="3022227" y="1952244"/>
            <a:ext cx="1079500" cy="2324100"/>
          </a:xfrm>
          <a:prstGeom prst="curvedRightArrow">
            <a:avLst>
              <a:gd name="adj1" fmla="val 25008"/>
              <a:gd name="adj2" fmla="val 50026"/>
              <a:gd name="adj3" fmla="val 25000"/>
            </a:avLst>
          </a:prstGeom>
          <a:noFill/>
          <a:ln w="25400" algn="ctr">
            <a:solidFill>
              <a:srgbClr val="7030A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2" name="左弧形箭头 15"/>
          <p:cNvSpPr>
            <a:spLocks noChangeArrowheads="1"/>
          </p:cNvSpPr>
          <p:nvPr/>
        </p:nvSpPr>
        <p:spPr bwMode="auto">
          <a:xfrm rot="16200000">
            <a:off x="2939677" y="3520694"/>
            <a:ext cx="935038" cy="1798638"/>
          </a:xfrm>
          <a:prstGeom prst="curvedRightArrow">
            <a:avLst>
              <a:gd name="adj1" fmla="val 25007"/>
              <a:gd name="adj2" fmla="val 49996"/>
              <a:gd name="adj3" fmla="val 25000"/>
            </a:avLst>
          </a:prstGeom>
          <a:noFill/>
          <a:ln w="25400" algn="ctr">
            <a:solidFill>
              <a:srgbClr val="7030A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3" name="右弧形箭头 19"/>
          <p:cNvSpPr>
            <a:spLocks noChangeArrowheads="1"/>
          </p:cNvSpPr>
          <p:nvPr/>
        </p:nvSpPr>
        <p:spPr bwMode="auto">
          <a:xfrm rot="16200000">
            <a:off x="5523334" y="2675350"/>
            <a:ext cx="719138" cy="1165225"/>
          </a:xfrm>
          <a:prstGeom prst="curvedLeftArrow">
            <a:avLst>
              <a:gd name="adj1" fmla="val 25002"/>
              <a:gd name="adj2" fmla="val 50012"/>
              <a:gd name="adj3" fmla="val 25000"/>
            </a:avLst>
          </a:prstGeom>
          <a:noFill/>
          <a:ln w="25400" algn="ctr">
            <a:solidFill>
              <a:srgbClr val="7030A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4" name="右弧形箭头 20"/>
          <p:cNvSpPr>
            <a:spLocks noChangeArrowheads="1"/>
          </p:cNvSpPr>
          <p:nvPr/>
        </p:nvSpPr>
        <p:spPr bwMode="auto">
          <a:xfrm rot="918131">
            <a:off x="5946402" y="3617532"/>
            <a:ext cx="576263" cy="2025650"/>
          </a:xfrm>
          <a:prstGeom prst="curvedLeftArrow">
            <a:avLst>
              <a:gd name="adj1" fmla="val 24997"/>
              <a:gd name="adj2" fmla="val 49993"/>
              <a:gd name="adj3" fmla="val 25000"/>
            </a:avLst>
          </a:prstGeom>
          <a:noFill/>
          <a:ln w="25400" algn="ctr">
            <a:solidFill>
              <a:srgbClr val="7030A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5" name="右弧形箭头 22"/>
          <p:cNvSpPr>
            <a:spLocks noChangeArrowheads="1"/>
          </p:cNvSpPr>
          <p:nvPr/>
        </p:nvSpPr>
        <p:spPr bwMode="auto">
          <a:xfrm rot="5400000">
            <a:off x="3565152" y="4446207"/>
            <a:ext cx="649288" cy="3598862"/>
          </a:xfrm>
          <a:prstGeom prst="curvedLeftArrow">
            <a:avLst>
              <a:gd name="adj1" fmla="val 24943"/>
              <a:gd name="adj2" fmla="val 49885"/>
              <a:gd name="adj3" fmla="val 25000"/>
            </a:avLst>
          </a:prstGeom>
          <a:noFill/>
          <a:ln w="25400" algn="ctr">
            <a:solidFill>
              <a:srgbClr val="7030A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6" name="右弧形箭头 25"/>
          <p:cNvSpPr>
            <a:spLocks noChangeArrowheads="1"/>
          </p:cNvSpPr>
          <p:nvPr/>
        </p:nvSpPr>
        <p:spPr bwMode="auto">
          <a:xfrm rot="12519163">
            <a:off x="2164977" y="4739894"/>
            <a:ext cx="454025" cy="1206500"/>
          </a:xfrm>
          <a:prstGeom prst="curvedLeftArrow">
            <a:avLst>
              <a:gd name="adj1" fmla="val 25060"/>
              <a:gd name="adj2" fmla="val 50133"/>
              <a:gd name="adj3" fmla="val 25000"/>
            </a:avLst>
          </a:prstGeom>
          <a:noFill/>
          <a:ln w="25400" algn="ctr">
            <a:solidFill>
              <a:srgbClr val="7030A0"/>
            </a:solidFill>
            <a:round/>
            <a:headEnd/>
            <a:tailEnd/>
          </a:ln>
          <a:extLst>
            <a:ext uri="{909E8E84-426E-40DD-AFC4-6F175D3DCCD1}">
              <a14:hiddenFill xmlns:a14="http://schemas.microsoft.com/office/drawing/2010/main" xmlns="">
                <a:solidFill>
                  <a:srgbClr val="FFFFFF"/>
                </a:solidFill>
              </a14:hiddenFill>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buClr>
                <a:srgbClr val="0000FF"/>
              </a:buClr>
              <a:buFont typeface="Wingdings" panose="05000000000000000000" pitchFamily="2" charset="2"/>
              <a:buChar char="l"/>
            </a:pPr>
            <a:endParaRPr kumimoji="1" lang="zh-CN" altLang="en-US" sz="2000" b="1">
              <a:solidFill>
                <a:srgbClr val="000000"/>
              </a:solidFill>
              <a:latin typeface="Times New Roman" panose="02020603050405020304" pitchFamily="18" charset="0"/>
            </a:endParaRPr>
          </a:p>
        </p:txBody>
      </p:sp>
      <p:sp>
        <p:nvSpPr>
          <p:cNvPr id="27" name="矩形 26"/>
          <p:cNvSpPr/>
          <p:nvPr/>
        </p:nvSpPr>
        <p:spPr>
          <a:xfrm>
            <a:off x="7714989" y="6293283"/>
            <a:ext cx="1429011" cy="276999"/>
          </a:xfrm>
          <a:prstGeom prst="rect">
            <a:avLst/>
          </a:prstGeom>
        </p:spPr>
        <p:txBody>
          <a:bodyPr wrap="square">
            <a:spAutoFit/>
          </a:bodyPr>
          <a:lstStyle/>
          <a:p>
            <a:pPr algn="ctr"/>
            <a:r>
              <a:rPr lang="en-US" altLang="zh-CN" sz="1200" b="1" dirty="0" smtClean="0">
                <a:latin typeface="Times New Roman" panose="02020603050405020304" pitchFamily="18" charset="0"/>
                <a:cs typeface="Times New Roman" panose="02020603050405020304" pitchFamily="18" charset="0"/>
              </a:rPr>
              <a:t>Wang et al., 2014</a:t>
            </a:r>
            <a:endParaRPr lang="zh-CN" altLang="en-US" sz="1200" b="1" dirty="0">
              <a:latin typeface="Times New Roman" panose="02020603050405020304" pitchFamily="18" charset="0"/>
              <a:cs typeface="Times New Roman" panose="02020603050405020304" pitchFamily="18" charset="0"/>
            </a:endParaRPr>
          </a:p>
        </p:txBody>
      </p:sp>
      <p:sp>
        <p:nvSpPr>
          <p:cNvPr id="28"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defPPr>
              <a:defRPr lang="zh-CN"/>
            </a:defPPr>
            <a:lvl1pPr defTabSz="894644" fontAlgn="base">
              <a:spcBef>
                <a:spcPct val="0"/>
              </a:spcBef>
              <a:spcAft>
                <a:spcPct val="0"/>
              </a:spcAft>
              <a:defRPr sz="320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vl2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r>
              <a:rPr lang="en-US" altLang="zh-CN" dirty="0"/>
              <a:t>Hg </a:t>
            </a:r>
            <a:r>
              <a:rPr lang="en-US" altLang="zh-CN" dirty="0" smtClean="0"/>
              <a:t>flow during </a:t>
            </a:r>
            <a:r>
              <a:rPr lang="en-US" altLang="zh-CN" dirty="0"/>
              <a:t>cement production</a:t>
            </a:r>
          </a:p>
        </p:txBody>
      </p:sp>
    </p:spTree>
    <p:extLst>
      <p:ext uri="{BB962C8B-B14F-4D97-AF65-F5344CB8AC3E}">
        <p14:creationId xmlns:p14="http://schemas.microsoft.com/office/powerpoint/2010/main" xmlns="" val="339357867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fade">
                                      <p:cBhvr>
                                        <p:cTn id="19" dur="500"/>
                                        <p:tgtEl>
                                          <p:spTgt spid="24"/>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fade">
                                      <p:cBhvr>
                                        <p:cTn id="23" dur="500"/>
                                        <p:tgtEl>
                                          <p:spTgt spid="25"/>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fade">
                                      <p:cBhvr>
                                        <p:cTn id="2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P spid="23" grpId="0" animBg="1"/>
      <p:bldP spid="24"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6"/>
          <p:cNvGrpSpPr>
            <a:grpSpLocks/>
          </p:cNvGrpSpPr>
          <p:nvPr/>
        </p:nvGrpSpPr>
        <p:grpSpPr bwMode="auto">
          <a:xfrm>
            <a:off x="643943" y="888638"/>
            <a:ext cx="8139448" cy="5073651"/>
            <a:chOff x="0" y="685800"/>
            <a:chExt cx="9601200" cy="5715000"/>
          </a:xfrm>
        </p:grpSpPr>
        <p:pic>
          <p:nvPicPr>
            <p:cNvPr id="20"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0" y="685800"/>
              <a:ext cx="9144000" cy="5715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 name="TextBox 4"/>
            <p:cNvSpPr txBox="1">
              <a:spLocks noChangeArrowheads="1"/>
            </p:cNvSpPr>
            <p:nvPr/>
          </p:nvSpPr>
          <p:spPr bwMode="auto">
            <a:xfrm>
              <a:off x="6417438" y="831019"/>
              <a:ext cx="1828801" cy="352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r>
                <a:rPr lang="en-US" altLang="zh-CN" sz="1400" b="1" dirty="0">
                  <a:solidFill>
                    <a:srgbClr val="002060"/>
                  </a:solidFill>
                  <a:latin typeface="Times New Roman" panose="02020603050405020304" pitchFamily="18" charset="0"/>
                  <a:cs typeface="Times New Roman" panose="02020603050405020304" pitchFamily="18" charset="0"/>
                </a:rPr>
                <a:t>Kiln Feed</a:t>
              </a:r>
            </a:p>
          </p:txBody>
        </p:sp>
        <p:sp>
          <p:nvSpPr>
            <p:cNvPr id="24" name="TextBox 5"/>
            <p:cNvSpPr txBox="1">
              <a:spLocks noChangeArrowheads="1"/>
            </p:cNvSpPr>
            <p:nvPr/>
          </p:nvSpPr>
          <p:spPr bwMode="auto">
            <a:xfrm>
              <a:off x="7772399" y="4191000"/>
              <a:ext cx="1828801" cy="5997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r>
                <a:rPr lang="en-US" altLang="zh-CN" sz="1400" b="1">
                  <a:solidFill>
                    <a:srgbClr val="002060"/>
                  </a:solidFill>
                  <a:latin typeface="Times New Roman" panose="02020603050405020304" pitchFamily="18" charset="0"/>
                  <a:cs typeface="Times New Roman" panose="02020603050405020304" pitchFamily="18" charset="0"/>
                </a:rPr>
                <a:t>Fuels From Kiln &amp; Precalciner</a:t>
              </a:r>
            </a:p>
          </p:txBody>
        </p:sp>
        <p:sp>
          <p:nvSpPr>
            <p:cNvPr id="25" name="TextBox 6"/>
            <p:cNvSpPr txBox="1">
              <a:spLocks noChangeArrowheads="1"/>
            </p:cNvSpPr>
            <p:nvPr/>
          </p:nvSpPr>
          <p:spPr bwMode="auto">
            <a:xfrm>
              <a:off x="2971800" y="5010090"/>
              <a:ext cx="1828801" cy="352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r>
                <a:rPr lang="en-US" altLang="zh-CN" sz="1400" b="1">
                  <a:solidFill>
                    <a:srgbClr val="002060"/>
                  </a:solidFill>
                  <a:latin typeface="Times New Roman" panose="02020603050405020304" pitchFamily="18" charset="0"/>
                  <a:cs typeface="Times New Roman" panose="02020603050405020304" pitchFamily="18" charset="0"/>
                </a:rPr>
                <a:t>Raw Mill</a:t>
              </a:r>
            </a:p>
          </p:txBody>
        </p:sp>
        <p:sp>
          <p:nvSpPr>
            <p:cNvPr id="27" name="TextBox 7"/>
            <p:cNvSpPr txBox="1">
              <a:spLocks noChangeArrowheads="1"/>
            </p:cNvSpPr>
            <p:nvPr/>
          </p:nvSpPr>
          <p:spPr bwMode="auto">
            <a:xfrm>
              <a:off x="0" y="5791201"/>
              <a:ext cx="1828801" cy="352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r>
                <a:rPr lang="en-US" altLang="zh-CN" sz="1400" b="1">
                  <a:solidFill>
                    <a:srgbClr val="002060"/>
                  </a:solidFill>
                  <a:latin typeface="Times New Roman" panose="02020603050405020304" pitchFamily="18" charset="0"/>
                  <a:cs typeface="Times New Roman" panose="02020603050405020304" pitchFamily="18" charset="0"/>
                </a:rPr>
                <a:t>BH Catch</a:t>
              </a:r>
            </a:p>
          </p:txBody>
        </p:sp>
        <p:sp>
          <p:nvSpPr>
            <p:cNvPr id="28" name="TextBox 8"/>
            <p:cNvSpPr txBox="1">
              <a:spLocks noChangeArrowheads="1"/>
            </p:cNvSpPr>
            <p:nvPr/>
          </p:nvSpPr>
          <p:spPr bwMode="auto">
            <a:xfrm>
              <a:off x="380999" y="2743200"/>
              <a:ext cx="1600200" cy="352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pPr algn="r"/>
              <a:r>
                <a:rPr lang="en-US" altLang="zh-CN" sz="1400" b="1">
                  <a:solidFill>
                    <a:srgbClr val="002060"/>
                  </a:solidFill>
                  <a:latin typeface="Times New Roman" panose="02020603050405020304" pitchFamily="18" charset="0"/>
                  <a:cs typeface="Times New Roman" panose="02020603050405020304" pitchFamily="18" charset="0"/>
                </a:rPr>
                <a:t>Stack</a:t>
              </a:r>
            </a:p>
          </p:txBody>
        </p:sp>
        <p:sp>
          <p:nvSpPr>
            <p:cNvPr id="29" name="U-Turn Arrow 9"/>
            <p:cNvSpPr/>
            <p:nvPr/>
          </p:nvSpPr>
          <p:spPr>
            <a:xfrm rot="5400000" flipH="1">
              <a:off x="7448465" y="5124602"/>
              <a:ext cx="457479" cy="418888"/>
            </a:xfrm>
            <a:prstGeom prst="uturnArrow">
              <a:avLst>
                <a:gd name="adj1" fmla="val 14930"/>
                <a:gd name="adj2" fmla="val 25000"/>
                <a:gd name="adj3" fmla="val 18287"/>
                <a:gd name="adj4" fmla="val 43750"/>
                <a:gd name="adj5" fmla="val 75000"/>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a:solidFill>
                  <a:srgbClr val="002060"/>
                </a:solidFill>
                <a:latin typeface="Times New Roman" panose="02020603050405020304" pitchFamily="18" charset="0"/>
                <a:cs typeface="Times New Roman" panose="02020603050405020304" pitchFamily="18" charset="0"/>
              </a:endParaRPr>
            </a:p>
          </p:txBody>
        </p:sp>
        <p:sp>
          <p:nvSpPr>
            <p:cNvPr id="30" name="Right Arrow 10"/>
            <p:cNvSpPr/>
            <p:nvPr/>
          </p:nvSpPr>
          <p:spPr>
            <a:xfrm>
              <a:off x="5715654" y="5410293"/>
              <a:ext cx="1980328" cy="228040"/>
            </a:xfrm>
            <a:prstGeom prst="rightArrow">
              <a:avLst/>
            </a:prstGeom>
            <a:solidFill>
              <a:srgbClr val="FF9933"/>
            </a:solidFill>
            <a:ln>
              <a:solidFill>
                <a:srgbClr val="CC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pPr algn="ctr"/>
              <a:endParaRPr lang="en-US" altLang="zh-CN" sz="1400">
                <a:solidFill>
                  <a:srgbClr val="002060"/>
                </a:solidFill>
                <a:latin typeface="Times New Roman" panose="02020603050405020304" pitchFamily="18" charset="0"/>
                <a:cs typeface="Times New Roman" panose="02020603050405020304" pitchFamily="18" charset="0"/>
              </a:endParaRPr>
            </a:p>
          </p:txBody>
        </p:sp>
        <p:sp>
          <p:nvSpPr>
            <p:cNvPr id="31" name="TextBox 11"/>
            <p:cNvSpPr txBox="1">
              <a:spLocks noChangeArrowheads="1"/>
            </p:cNvSpPr>
            <p:nvPr/>
          </p:nvSpPr>
          <p:spPr bwMode="auto">
            <a:xfrm>
              <a:off x="7772399" y="5562600"/>
              <a:ext cx="1219200" cy="352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sz="2000">
                  <a:solidFill>
                    <a:schemeClr val="tx1"/>
                  </a:solidFill>
                  <a:latin typeface="Calibri" pitchFamily="34" charset="0"/>
                  <a:ea typeface="MS PGothic" pitchFamily="34" charset="-128"/>
                </a:defRPr>
              </a:lvl1pPr>
              <a:lvl2pPr marL="742950" indent="-285750">
                <a:defRPr sz="2000">
                  <a:solidFill>
                    <a:schemeClr val="tx1"/>
                  </a:solidFill>
                  <a:latin typeface="Calibri" pitchFamily="34" charset="0"/>
                  <a:ea typeface="MS PGothic" pitchFamily="34" charset="-128"/>
                </a:defRPr>
              </a:lvl2pPr>
              <a:lvl3pPr marL="1143000" indent="-228600">
                <a:defRPr sz="2000">
                  <a:solidFill>
                    <a:schemeClr val="tx1"/>
                  </a:solidFill>
                  <a:latin typeface="Calibri" pitchFamily="34" charset="0"/>
                  <a:ea typeface="MS PGothic" pitchFamily="34" charset="-128"/>
                </a:defRPr>
              </a:lvl3pPr>
              <a:lvl4pPr marL="1600200" indent="-228600">
                <a:defRPr sz="2000">
                  <a:solidFill>
                    <a:schemeClr val="tx1"/>
                  </a:solidFill>
                  <a:latin typeface="Calibri" pitchFamily="34" charset="0"/>
                  <a:ea typeface="MS PGothic" pitchFamily="34" charset="-128"/>
                </a:defRPr>
              </a:lvl4pPr>
              <a:lvl5pPr marL="2057400" indent="-228600">
                <a:defRPr sz="2000">
                  <a:solidFill>
                    <a:schemeClr val="tx1"/>
                  </a:solidFill>
                  <a:latin typeface="Calibri" pitchFamily="34" charset="0"/>
                  <a:ea typeface="MS PGothic" pitchFamily="34" charset="-128"/>
                </a:defRPr>
              </a:lvl5pPr>
              <a:lvl6pPr marL="25146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6pPr>
              <a:lvl7pPr marL="29718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7pPr>
              <a:lvl8pPr marL="34290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8pPr>
              <a:lvl9pPr marL="3886200" indent="-228600" defTabSz="508000" eaLnBrk="0" fontAlgn="base" hangingPunct="0">
                <a:spcBef>
                  <a:spcPct val="0"/>
                </a:spcBef>
                <a:spcAft>
                  <a:spcPct val="0"/>
                </a:spcAft>
                <a:defRPr sz="2000">
                  <a:solidFill>
                    <a:schemeClr val="tx1"/>
                  </a:solidFill>
                  <a:latin typeface="Calibri" pitchFamily="34" charset="0"/>
                  <a:ea typeface="MS PGothic" pitchFamily="34" charset="-128"/>
                </a:defRPr>
              </a:lvl9pPr>
            </a:lstStyle>
            <a:p>
              <a:r>
                <a:rPr lang="en-US" altLang="zh-CN" sz="1400" b="1">
                  <a:solidFill>
                    <a:srgbClr val="002060"/>
                  </a:solidFill>
                  <a:latin typeface="Times New Roman" panose="02020603050405020304" pitchFamily="18" charset="0"/>
                  <a:cs typeface="Times New Roman" panose="02020603050405020304" pitchFamily="18" charset="0"/>
                </a:rPr>
                <a:t>Coal Mill</a:t>
              </a:r>
            </a:p>
          </p:txBody>
        </p:sp>
        <p:sp>
          <p:nvSpPr>
            <p:cNvPr id="32" name="Rectangular Callout 13"/>
            <p:cNvSpPr/>
            <p:nvPr/>
          </p:nvSpPr>
          <p:spPr>
            <a:xfrm>
              <a:off x="7544316" y="3962306"/>
              <a:ext cx="1142552" cy="228041"/>
            </a:xfrm>
            <a:prstGeom prst="wedgeRectCallout">
              <a:avLst>
                <a:gd name="adj1" fmla="val -34106"/>
                <a:gd name="adj2" fmla="val 9386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2060"/>
                  </a:solidFill>
                  <a:latin typeface="Times New Roman" panose="02020603050405020304" pitchFamily="18" charset="0"/>
                  <a:cs typeface="Times New Roman" panose="02020603050405020304" pitchFamily="18" charset="0"/>
                </a:rPr>
                <a:t>1000 </a:t>
              </a:r>
              <a:r>
                <a:rPr lang="en-US" sz="1400" b="1" baseline="30000" dirty="0" err="1">
                  <a:solidFill>
                    <a:srgbClr val="002060"/>
                  </a:solidFill>
                  <a:latin typeface="Times New Roman" panose="02020603050405020304" pitchFamily="18" charset="0"/>
                  <a:cs typeface="Times New Roman" panose="02020603050405020304" pitchFamily="18" charset="0"/>
                </a:rPr>
                <a:t>o</a:t>
              </a:r>
              <a:r>
                <a:rPr lang="en-US" sz="1400" b="1" dirty="0" err="1">
                  <a:solidFill>
                    <a:srgbClr val="002060"/>
                  </a:solidFill>
                  <a:latin typeface="Times New Roman" panose="02020603050405020304" pitchFamily="18" charset="0"/>
                  <a:cs typeface="Times New Roman" panose="02020603050405020304" pitchFamily="18" charset="0"/>
                </a:rPr>
                <a:t>C</a:t>
              </a:r>
              <a:endParaRPr lang="en-US" sz="1400" b="1" dirty="0">
                <a:solidFill>
                  <a:srgbClr val="002060"/>
                </a:solidFill>
                <a:latin typeface="Times New Roman" panose="02020603050405020304" pitchFamily="18" charset="0"/>
                <a:cs typeface="Times New Roman" panose="02020603050405020304" pitchFamily="18" charset="0"/>
              </a:endParaRPr>
            </a:p>
          </p:txBody>
        </p:sp>
        <p:sp>
          <p:nvSpPr>
            <p:cNvPr id="33" name="Rectangular Callout 14"/>
            <p:cNvSpPr/>
            <p:nvPr/>
          </p:nvSpPr>
          <p:spPr>
            <a:xfrm>
              <a:off x="5106100" y="2209334"/>
              <a:ext cx="914331" cy="229439"/>
            </a:xfrm>
            <a:prstGeom prst="wedgeRectCallout">
              <a:avLst>
                <a:gd name="adj1" fmla="val 11754"/>
                <a:gd name="adj2" fmla="val 124010"/>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2060"/>
                  </a:solidFill>
                  <a:latin typeface="Times New Roman" panose="02020603050405020304" pitchFamily="18" charset="0"/>
                  <a:cs typeface="Times New Roman" panose="02020603050405020304" pitchFamily="18" charset="0"/>
                </a:rPr>
                <a:t>330 </a:t>
              </a:r>
              <a:r>
                <a:rPr lang="en-US" sz="1400" b="1" baseline="30000" dirty="0" err="1">
                  <a:solidFill>
                    <a:srgbClr val="002060"/>
                  </a:solidFill>
                  <a:latin typeface="Times New Roman" panose="02020603050405020304" pitchFamily="18" charset="0"/>
                  <a:cs typeface="Times New Roman" panose="02020603050405020304" pitchFamily="18" charset="0"/>
                </a:rPr>
                <a:t>o</a:t>
              </a:r>
              <a:r>
                <a:rPr lang="en-US" sz="1400" b="1" dirty="0" err="1">
                  <a:solidFill>
                    <a:srgbClr val="002060"/>
                  </a:solidFill>
                  <a:latin typeface="Times New Roman" panose="02020603050405020304" pitchFamily="18" charset="0"/>
                  <a:cs typeface="Times New Roman" panose="02020603050405020304" pitchFamily="18" charset="0"/>
                </a:rPr>
                <a:t>C</a:t>
              </a:r>
              <a:endParaRPr lang="en-US" sz="1400" b="1" dirty="0">
                <a:solidFill>
                  <a:srgbClr val="002060"/>
                </a:solidFill>
                <a:latin typeface="Times New Roman" panose="02020603050405020304" pitchFamily="18" charset="0"/>
                <a:cs typeface="Times New Roman" panose="02020603050405020304" pitchFamily="18" charset="0"/>
              </a:endParaRPr>
            </a:p>
          </p:txBody>
        </p:sp>
        <p:sp>
          <p:nvSpPr>
            <p:cNvPr id="34" name="Rectangular Callout 15"/>
            <p:cNvSpPr/>
            <p:nvPr/>
          </p:nvSpPr>
          <p:spPr>
            <a:xfrm>
              <a:off x="1600441" y="4419787"/>
              <a:ext cx="837776" cy="228040"/>
            </a:xfrm>
            <a:prstGeom prst="wedgeRectCallout">
              <a:avLst>
                <a:gd name="adj1" fmla="val 985"/>
                <a:gd name="adj2" fmla="val 130164"/>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1400" b="1" dirty="0">
                  <a:solidFill>
                    <a:srgbClr val="002060"/>
                  </a:solidFill>
                  <a:latin typeface="Times New Roman" panose="02020603050405020304" pitchFamily="18" charset="0"/>
                  <a:cs typeface="Times New Roman" panose="02020603050405020304" pitchFamily="18" charset="0"/>
                </a:rPr>
                <a:t>90 </a:t>
              </a:r>
              <a:r>
                <a:rPr lang="en-US" sz="1400" b="1" baseline="30000" dirty="0" err="1">
                  <a:solidFill>
                    <a:srgbClr val="002060"/>
                  </a:solidFill>
                  <a:latin typeface="Times New Roman" panose="02020603050405020304" pitchFamily="18" charset="0"/>
                  <a:cs typeface="Times New Roman" panose="02020603050405020304" pitchFamily="18" charset="0"/>
                </a:rPr>
                <a:t>o</a:t>
              </a:r>
              <a:r>
                <a:rPr lang="en-US" sz="1400" b="1" dirty="0" err="1">
                  <a:solidFill>
                    <a:srgbClr val="002060"/>
                  </a:solidFill>
                  <a:latin typeface="Times New Roman" panose="02020603050405020304" pitchFamily="18" charset="0"/>
                  <a:cs typeface="Times New Roman" panose="02020603050405020304" pitchFamily="18" charset="0"/>
                </a:rPr>
                <a:t>C</a:t>
              </a:r>
              <a:endParaRPr lang="en-US" sz="1400" b="1" dirty="0">
                <a:solidFill>
                  <a:srgbClr val="002060"/>
                </a:solidFill>
                <a:latin typeface="Times New Roman" panose="02020603050405020304" pitchFamily="18" charset="0"/>
                <a:cs typeface="Times New Roman" panose="02020603050405020304" pitchFamily="18" charset="0"/>
              </a:endParaRPr>
            </a:p>
          </p:txBody>
        </p:sp>
      </p:grpSp>
      <p:sp>
        <p:nvSpPr>
          <p:cNvPr id="6" name="矩形 5"/>
          <p:cNvSpPr/>
          <p:nvPr/>
        </p:nvSpPr>
        <p:spPr>
          <a:xfrm>
            <a:off x="374073" y="6356895"/>
            <a:ext cx="1443729" cy="276999"/>
          </a:xfrm>
          <a:prstGeom prst="rect">
            <a:avLst/>
          </a:prstGeom>
        </p:spPr>
        <p:txBody>
          <a:bodyPr wrap="none">
            <a:spAutoFit/>
          </a:bodyPr>
          <a:lstStyle/>
          <a:p>
            <a:r>
              <a:rPr lang="en-US" altLang="zh-CN" sz="1200" dirty="0" err="1" smtClean="0">
                <a:latin typeface="Times New Roman" panose="02020603050405020304" pitchFamily="18" charset="0"/>
                <a:cs typeface="Times New Roman" panose="02020603050405020304" pitchFamily="18" charset="0"/>
              </a:rPr>
              <a:t>Sikkema</a:t>
            </a:r>
            <a:r>
              <a:rPr lang="en-US" altLang="zh-CN" sz="1200" dirty="0" smtClean="0">
                <a:latin typeface="Times New Roman" panose="02020603050405020304" pitchFamily="18" charset="0"/>
                <a:cs typeface="Times New Roman" panose="02020603050405020304" pitchFamily="18" charset="0"/>
              </a:rPr>
              <a:t> et al., 2011</a:t>
            </a:r>
            <a:endParaRPr lang="zh-CN" altLang="en-US" sz="1200" dirty="0">
              <a:latin typeface="Times New Roman" panose="02020603050405020304" pitchFamily="18" charset="0"/>
              <a:cs typeface="Times New Roman" panose="02020603050405020304" pitchFamily="18" charset="0"/>
            </a:endParaRPr>
          </a:p>
        </p:txBody>
      </p:sp>
      <p:cxnSp>
        <p:nvCxnSpPr>
          <p:cNvPr id="11" name="直接连接符 10"/>
          <p:cNvCxnSpPr>
            <a:endCxn id="13" idx="1"/>
          </p:cNvCxnSpPr>
          <p:nvPr/>
        </p:nvCxnSpPr>
        <p:spPr bwMode="auto">
          <a:xfrm flipV="1">
            <a:off x="6729925" y="1756051"/>
            <a:ext cx="599950" cy="443493"/>
          </a:xfrm>
          <a:prstGeom prst="line">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cxnSp>
      <p:sp>
        <p:nvSpPr>
          <p:cNvPr id="13" name="圆角矩形 12"/>
          <p:cNvSpPr/>
          <p:nvPr/>
        </p:nvSpPr>
        <p:spPr bwMode="auto">
          <a:xfrm>
            <a:off x="7329875" y="1023935"/>
            <a:ext cx="1758936" cy="1464231"/>
          </a:xfrm>
          <a:prstGeom prst="roundRect">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txBody>
          <a:bodyPr vert="horz" wrap="square" lIns="91440" tIns="45720" rIns="91440" bIns="45720" numCol="1" rtlCol="0" anchor="t" anchorCtr="0" compatLnSpc="1">
            <a:prstTxWarp prst="textNoShape">
              <a:avLst/>
            </a:prstTxWarp>
            <a:spAutoFit/>
          </a:bodyPr>
          <a:lstStyle/>
          <a:p>
            <a:pPr eaLnBrk="0" fontAlgn="base" hangingPunct="0">
              <a:spcBef>
                <a:spcPct val="50000"/>
              </a:spcBef>
              <a:spcAft>
                <a:spcPct val="0"/>
              </a:spcAft>
            </a:pPr>
            <a:r>
              <a:rPr kumimoji="1" lang="en-US" altLang="zh-CN" sz="1600" b="1" dirty="0">
                <a:latin typeface="Times New Roman" charset="0"/>
                <a:ea typeface="黑体" charset="0"/>
                <a:cs typeface="黑体" charset="0"/>
              </a:rPr>
              <a:t>Temperature from 350 to </a:t>
            </a:r>
            <a:r>
              <a:rPr kumimoji="1" lang="en-US" altLang="zh-CN" sz="1600" b="1" dirty="0" smtClean="0">
                <a:latin typeface="Times New Roman" charset="0"/>
                <a:ea typeface="黑体" charset="0"/>
                <a:cs typeface="黑体" charset="0"/>
              </a:rPr>
              <a:t>850</a:t>
            </a:r>
            <a:r>
              <a:rPr kumimoji="1" lang="en-US" altLang="zh-CN" sz="1600" b="1" dirty="0" smtClean="0">
                <a:latin typeface="宋体"/>
                <a:ea typeface="宋体"/>
                <a:cs typeface="黑体" charset="0"/>
              </a:rPr>
              <a:t>℃,</a:t>
            </a:r>
            <a:r>
              <a:rPr kumimoji="1" lang="en-US" altLang="zh-CN" sz="1600" b="1" i="0" u="none" strike="noStrike" cap="none" normalizeH="0" baseline="0" dirty="0" smtClean="0">
                <a:ln>
                  <a:noFill/>
                </a:ln>
                <a:solidFill>
                  <a:schemeClr val="tx1"/>
                </a:solidFill>
                <a:effectLst/>
                <a:latin typeface="Times New Roman" charset="0"/>
                <a:ea typeface="黑体" charset="0"/>
                <a:cs typeface="黑体" charset="0"/>
              </a:rPr>
              <a:t>Hg vaporization/ decomposition</a:t>
            </a:r>
            <a:endParaRPr kumimoji="1" lang="zh-CN" altLang="en-US" sz="1600" b="1" i="0" u="none" strike="noStrike" cap="none" normalizeH="0" baseline="0" dirty="0">
              <a:ln>
                <a:noFill/>
              </a:ln>
              <a:solidFill>
                <a:schemeClr val="tx1"/>
              </a:solidFill>
              <a:effectLst/>
              <a:latin typeface="Times New Roman" charset="0"/>
              <a:ea typeface="黑体" charset="0"/>
              <a:cs typeface="黑体" charset="0"/>
            </a:endParaRPr>
          </a:p>
        </p:txBody>
      </p:sp>
      <p:sp>
        <p:nvSpPr>
          <p:cNvPr id="15" name="圆角矩形 14"/>
          <p:cNvSpPr/>
          <p:nvPr/>
        </p:nvSpPr>
        <p:spPr bwMode="auto">
          <a:xfrm>
            <a:off x="4972656" y="5647427"/>
            <a:ext cx="3952404" cy="919401"/>
          </a:xfrm>
          <a:prstGeom prst="roundRect">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txBody>
          <a:bodyPr vert="horz" wrap="square" lIns="91440" tIns="45720" rIns="91440" bIns="45720" numCol="1" rtlCol="0" anchor="t" anchorCtr="0" compatLnSpc="1">
            <a:prstTxWarp prst="textNoShape">
              <a:avLst/>
            </a:prstTxWarp>
            <a:spAutoFit/>
          </a:bodyPr>
          <a:lstStyle/>
          <a:p>
            <a:pPr eaLnBrk="0" fontAlgn="base" hangingPunct="0">
              <a:spcBef>
                <a:spcPct val="50000"/>
              </a:spcBef>
              <a:spcAft>
                <a:spcPct val="0"/>
              </a:spcAft>
            </a:pPr>
            <a:r>
              <a:rPr kumimoji="1" lang="en-US" altLang="zh-CN" sz="1600" b="1" dirty="0">
                <a:latin typeface="Times New Roman" charset="0"/>
                <a:ea typeface="黑体" charset="0"/>
                <a:cs typeface="黑体" charset="0"/>
              </a:rPr>
              <a:t>Long residence time (&gt;</a:t>
            </a:r>
            <a:r>
              <a:rPr kumimoji="1" lang="en-US" altLang="zh-CN" sz="1600" b="1" dirty="0" smtClean="0">
                <a:latin typeface="Times New Roman" charset="0"/>
                <a:ea typeface="黑体" charset="0"/>
                <a:cs typeface="黑体" charset="0"/>
              </a:rPr>
              <a:t>25s)and high PM concentration (&gt;10g/m3), </a:t>
            </a:r>
            <a:r>
              <a:rPr kumimoji="1" lang="en-US" altLang="zh-CN" sz="1600" b="1" i="0" u="none" strike="noStrike" cap="none" normalizeH="0" baseline="0" dirty="0" smtClean="0">
                <a:ln>
                  <a:noFill/>
                </a:ln>
                <a:solidFill>
                  <a:schemeClr val="tx1"/>
                </a:solidFill>
                <a:effectLst/>
                <a:latin typeface="Times New Roman" charset="0"/>
                <a:ea typeface="黑体" charset="0"/>
                <a:cs typeface="黑体" charset="0"/>
              </a:rPr>
              <a:t>Hg oxidation</a:t>
            </a:r>
            <a:r>
              <a:rPr kumimoji="1" lang="en-US" altLang="zh-CN" sz="1600" b="1" i="0" u="none" strike="noStrike" cap="none" normalizeH="0" dirty="0" smtClean="0">
                <a:ln>
                  <a:noFill/>
                </a:ln>
                <a:solidFill>
                  <a:schemeClr val="tx1"/>
                </a:solidFill>
                <a:effectLst/>
                <a:latin typeface="Times New Roman" charset="0"/>
                <a:ea typeface="黑体" charset="0"/>
                <a:cs typeface="黑体" charset="0"/>
              </a:rPr>
              <a:t> and adsorption </a:t>
            </a:r>
            <a:r>
              <a:rPr kumimoji="1" lang="en-US" altLang="zh-CN" sz="1600" b="1" dirty="0">
                <a:latin typeface="Times New Roman" charset="0"/>
                <a:ea typeface="黑体" charset="0"/>
                <a:cs typeface="黑体" charset="0"/>
              </a:rPr>
              <a:t>when flue gas cooling</a:t>
            </a:r>
            <a:endParaRPr kumimoji="1" lang="zh-CN" altLang="en-US" sz="1600" b="1" i="0" u="none" strike="noStrike" cap="none" normalizeH="0" baseline="0" dirty="0">
              <a:ln>
                <a:noFill/>
              </a:ln>
              <a:solidFill>
                <a:schemeClr val="tx1"/>
              </a:solidFill>
              <a:effectLst/>
              <a:latin typeface="Times New Roman" charset="0"/>
              <a:ea typeface="黑体" charset="0"/>
              <a:cs typeface="黑体" charset="0"/>
            </a:endParaRPr>
          </a:p>
        </p:txBody>
      </p:sp>
      <p:cxnSp>
        <p:nvCxnSpPr>
          <p:cNvPr id="16" name="直接连接符 15"/>
          <p:cNvCxnSpPr>
            <a:stCxn id="33" idx="4"/>
            <a:endCxn id="15" idx="0"/>
          </p:cNvCxnSpPr>
          <p:nvPr/>
        </p:nvCxnSpPr>
        <p:spPr bwMode="auto">
          <a:xfrm>
            <a:off x="5451328" y="2595641"/>
            <a:ext cx="1497530" cy="3051786"/>
          </a:xfrm>
          <a:prstGeom prst="line">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cxnSp>
      <p:cxnSp>
        <p:nvCxnSpPr>
          <p:cNvPr id="19" name="直接连接符 18"/>
          <p:cNvCxnSpPr>
            <a:stCxn id="25" idx="2"/>
            <a:endCxn id="15" idx="0"/>
          </p:cNvCxnSpPr>
          <p:nvPr/>
        </p:nvCxnSpPr>
        <p:spPr bwMode="auto">
          <a:xfrm>
            <a:off x="3938482" y="5040838"/>
            <a:ext cx="3010376" cy="606589"/>
          </a:xfrm>
          <a:prstGeom prst="line">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cxnSp>
      <p:cxnSp>
        <p:nvCxnSpPr>
          <p:cNvPr id="22" name="直接连接符 21"/>
          <p:cNvCxnSpPr>
            <a:stCxn id="23" idx="2"/>
          </p:cNvCxnSpPr>
          <p:nvPr/>
        </p:nvCxnSpPr>
        <p:spPr bwMode="auto">
          <a:xfrm>
            <a:off x="1144902" y="4247237"/>
            <a:ext cx="1049413" cy="564941"/>
          </a:xfrm>
          <a:prstGeom prst="line">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cxnSp>
      <p:sp>
        <p:nvSpPr>
          <p:cNvPr id="23" name="圆角矩形 22"/>
          <p:cNvSpPr/>
          <p:nvPr/>
        </p:nvSpPr>
        <p:spPr bwMode="auto">
          <a:xfrm>
            <a:off x="132064" y="3055421"/>
            <a:ext cx="2025676" cy="1191816"/>
          </a:xfrm>
          <a:prstGeom prst="roundRect">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txBody>
          <a:bodyPr vert="horz" wrap="square" lIns="91440" tIns="45720" rIns="91440" bIns="45720" numCol="1" rtlCol="0" anchor="t" anchorCtr="0" compatLnSpc="1">
            <a:prstTxWarp prst="textNoShape">
              <a:avLst/>
            </a:prstTxWarp>
            <a:spAutoFit/>
          </a:bodyPr>
          <a:lstStyle/>
          <a:p>
            <a:pPr eaLnBrk="0" fontAlgn="base" hangingPunct="0">
              <a:spcBef>
                <a:spcPct val="50000"/>
              </a:spcBef>
              <a:spcAft>
                <a:spcPct val="0"/>
              </a:spcAft>
            </a:pPr>
            <a:r>
              <a:rPr kumimoji="1" lang="en-US" altLang="zh-CN" sz="1600" b="1" dirty="0">
                <a:latin typeface="Times New Roman" charset="0"/>
                <a:ea typeface="黑体" charset="0"/>
                <a:cs typeface="黑体" charset="0"/>
              </a:rPr>
              <a:t>Temperature from 200 to </a:t>
            </a:r>
            <a:r>
              <a:rPr kumimoji="1" lang="en-US" altLang="zh-CN" sz="1600" b="1" dirty="0" smtClean="0">
                <a:latin typeface="Times New Roman" charset="0"/>
                <a:ea typeface="黑体" charset="0"/>
                <a:cs typeface="黑体" charset="0"/>
              </a:rPr>
              <a:t>50</a:t>
            </a:r>
            <a:r>
              <a:rPr kumimoji="1" lang="en-US" altLang="zh-CN" sz="1600" b="1" dirty="0">
                <a:latin typeface="宋体"/>
                <a:cs typeface="黑体" charset="0"/>
              </a:rPr>
              <a:t> </a:t>
            </a:r>
            <a:r>
              <a:rPr kumimoji="1" lang="en-US" altLang="zh-CN" sz="1600" b="1" dirty="0" smtClean="0">
                <a:latin typeface="宋体"/>
                <a:cs typeface="黑体" charset="0"/>
              </a:rPr>
              <a:t>℃,</a:t>
            </a:r>
            <a:r>
              <a:rPr kumimoji="1" lang="en-US" altLang="zh-CN" sz="1600" b="1" i="0" u="none" strike="noStrike" cap="none" normalizeH="0" baseline="0" dirty="0" smtClean="0">
                <a:ln>
                  <a:noFill/>
                </a:ln>
                <a:solidFill>
                  <a:schemeClr val="tx1"/>
                </a:solidFill>
                <a:effectLst/>
                <a:latin typeface="Times New Roman" charset="0"/>
                <a:ea typeface="黑体" charset="0"/>
                <a:cs typeface="黑体" charset="0"/>
              </a:rPr>
              <a:t>Hg adsorption</a:t>
            </a:r>
            <a:r>
              <a:rPr kumimoji="1" lang="en-US" altLang="zh-CN" sz="1600" b="1" i="0" u="none" strike="noStrike" cap="none" normalizeH="0" dirty="0" smtClean="0">
                <a:ln>
                  <a:noFill/>
                </a:ln>
                <a:solidFill>
                  <a:schemeClr val="tx1"/>
                </a:solidFill>
                <a:effectLst/>
                <a:latin typeface="Times New Roman" charset="0"/>
                <a:ea typeface="黑体" charset="0"/>
                <a:cs typeface="黑体" charset="0"/>
              </a:rPr>
              <a:t> on raw materials and dust</a:t>
            </a:r>
            <a:endParaRPr kumimoji="1" lang="zh-CN" altLang="en-US" sz="1600" b="1" i="0" u="none" strike="noStrike" cap="none" normalizeH="0" baseline="0" dirty="0">
              <a:ln>
                <a:noFill/>
              </a:ln>
              <a:solidFill>
                <a:schemeClr val="tx1"/>
              </a:solidFill>
              <a:effectLst/>
              <a:latin typeface="Times New Roman" charset="0"/>
              <a:ea typeface="黑体" charset="0"/>
              <a:cs typeface="黑体" charset="0"/>
            </a:endParaRPr>
          </a:p>
        </p:txBody>
      </p:sp>
      <p:cxnSp>
        <p:nvCxnSpPr>
          <p:cNvPr id="26" name="直接连接符 25"/>
          <p:cNvCxnSpPr>
            <a:stCxn id="23" idx="2"/>
          </p:cNvCxnSpPr>
          <p:nvPr/>
        </p:nvCxnSpPr>
        <p:spPr bwMode="auto">
          <a:xfrm>
            <a:off x="1144902" y="4247237"/>
            <a:ext cx="2551335" cy="407849"/>
          </a:xfrm>
          <a:prstGeom prst="line">
            <a:avLst/>
          </a:prstGeom>
          <a:solidFill>
            <a:srgbClr val="AAF0F4"/>
          </a:solidFill>
          <a:ln w="28575" cap="flat" cmpd="sng" algn="ctr">
            <a:solidFill>
              <a:srgbClr val="C00000"/>
            </a:solidFill>
            <a:prstDash val="solid"/>
            <a:round/>
            <a:headEnd type="none" w="med" len="med"/>
            <a:tailEnd type="none" w="med" len="med"/>
          </a:ln>
          <a:effectLst>
            <a:outerShdw blurRad="63500" dist="35921" dir="2700000" algn="ctr" rotWithShape="0">
              <a:schemeClr val="bg2"/>
            </a:outerShdw>
          </a:effectLst>
          <a:extLst/>
        </p:spPr>
      </p:cxnSp>
      <p:sp>
        <p:nvSpPr>
          <p:cNvPr id="14"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defPPr>
              <a:defRPr lang="zh-CN"/>
            </a:defPPr>
            <a:lvl1pPr defTabSz="894644" fontAlgn="base">
              <a:spcBef>
                <a:spcPct val="0"/>
              </a:spcBef>
              <a:spcAft>
                <a:spcPct val="0"/>
              </a:spcAft>
              <a:defRPr sz="320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vl2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r>
              <a:rPr lang="en-US" altLang="zh-CN" dirty="0"/>
              <a:t>Hg transformation </a:t>
            </a:r>
            <a:r>
              <a:rPr lang="en-US" altLang="zh-CN" dirty="0" smtClean="0"/>
              <a:t>within </a:t>
            </a:r>
            <a:r>
              <a:rPr lang="en-US" altLang="zh-CN" dirty="0"/>
              <a:t>cement </a:t>
            </a:r>
            <a:r>
              <a:rPr lang="en-US" altLang="zh-CN" dirty="0" smtClean="0"/>
              <a:t>plants</a:t>
            </a:r>
            <a:endParaRPr lang="en-US" altLang="zh-CN" dirty="0"/>
          </a:p>
        </p:txBody>
      </p:sp>
    </p:spTree>
    <p:extLst>
      <p:ext uri="{BB962C8B-B14F-4D97-AF65-F5344CB8AC3E}">
        <p14:creationId xmlns:p14="http://schemas.microsoft.com/office/powerpoint/2010/main" xmlns="" val="399402921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bwMode="auto">
          <a:xfrm>
            <a:off x="230215" y="1008986"/>
            <a:ext cx="9032802" cy="14003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360000" indent="-360000" fontAlgn="t">
              <a:spcBef>
                <a:spcPts val="600"/>
              </a:spcBef>
              <a:buFont typeface="Wingdings" panose="05000000000000000000" pitchFamily="2" charset="2"/>
              <a:buChar char="Ø"/>
            </a:pPr>
            <a:r>
              <a:rPr lang="en-US" altLang="zh-CN" sz="2000" b="1" dirty="0">
                <a:latin typeface="Times New Roman" panose="02020603050405020304" pitchFamily="18" charset="0"/>
                <a:cs typeface="Times New Roman" panose="02020603050405020304" pitchFamily="18" charset="0"/>
              </a:rPr>
              <a:t>The mercury species measured at the outlet of the kiln system is predominantly oxidized mercury and particle-bound mercury</a:t>
            </a:r>
          </a:p>
          <a:p>
            <a:pPr marL="360000" indent="-360000" fontAlgn="t">
              <a:spcBef>
                <a:spcPts val="600"/>
              </a:spcBef>
              <a:buFont typeface="Wingdings" panose="05000000000000000000" pitchFamily="2" charset="2"/>
              <a:buChar char="Ø"/>
            </a:pPr>
            <a:r>
              <a:rPr lang="en-US" altLang="zh-CN" sz="2000" b="1" dirty="0">
                <a:latin typeface="Times New Roman" panose="02020603050405020304" pitchFamily="18" charset="0"/>
                <a:cs typeface="Times New Roman" panose="02020603050405020304" pitchFamily="18" charset="0"/>
              </a:rPr>
              <a:t>The kinetically-limited mercury oxidation in the flue gas is promoted compared with power plants</a:t>
            </a:r>
          </a:p>
        </p:txBody>
      </p:sp>
      <p:sp>
        <p:nvSpPr>
          <p:cNvPr id="6" name="矩形 5"/>
          <p:cNvSpPr/>
          <p:nvPr/>
        </p:nvSpPr>
        <p:spPr>
          <a:xfrm>
            <a:off x="5346664" y="6271523"/>
            <a:ext cx="1265603" cy="276999"/>
          </a:xfrm>
          <a:prstGeom prst="rect">
            <a:avLst/>
          </a:prstGeom>
        </p:spPr>
        <p:txBody>
          <a:bodyPr wrap="none">
            <a:spAutoFit/>
          </a:bodyPr>
          <a:lstStyle/>
          <a:p>
            <a:r>
              <a:rPr lang="en-US" altLang="zh-CN" sz="1200" dirty="0" smtClean="0">
                <a:latin typeface="Times New Roman" panose="02020603050405020304" pitchFamily="18" charset="0"/>
                <a:cs typeface="Times New Roman" panose="02020603050405020304" pitchFamily="18" charset="0"/>
              </a:rPr>
              <a:t>Wang et al., 2014</a:t>
            </a:r>
            <a:endParaRPr lang="zh-CN" altLang="en-US" sz="1200" dirty="0">
              <a:latin typeface="Times New Roman" panose="02020603050405020304" pitchFamily="18" charset="0"/>
              <a:cs typeface="Times New Roman" panose="02020603050405020304" pitchFamily="18" charset="0"/>
            </a:endParaRPr>
          </a:p>
        </p:txBody>
      </p:sp>
      <p:sp>
        <p:nvSpPr>
          <p:cNvPr id="9" name="矩形 8"/>
          <p:cNvSpPr/>
          <p:nvPr/>
        </p:nvSpPr>
        <p:spPr>
          <a:xfrm>
            <a:off x="2606704" y="6249801"/>
            <a:ext cx="1354858" cy="276999"/>
          </a:xfrm>
          <a:prstGeom prst="rect">
            <a:avLst/>
          </a:prstGeom>
        </p:spPr>
        <p:txBody>
          <a:bodyPr wrap="none">
            <a:spAutoFit/>
          </a:bodyPr>
          <a:lstStyle/>
          <a:p>
            <a:r>
              <a:rPr lang="en-US" altLang="zh-CN" sz="1200" dirty="0" err="1" smtClean="0">
                <a:latin typeface="Times New Roman" panose="02020603050405020304" pitchFamily="18" charset="0"/>
                <a:cs typeface="Times New Roman" panose="02020603050405020304" pitchFamily="18" charset="0"/>
              </a:rPr>
              <a:t>Mlakar</a:t>
            </a:r>
            <a:r>
              <a:rPr lang="en-US" altLang="zh-CN" sz="1200" dirty="0" smtClean="0">
                <a:latin typeface="Times New Roman" panose="02020603050405020304" pitchFamily="18" charset="0"/>
                <a:cs typeface="Times New Roman" panose="02020603050405020304" pitchFamily="18" charset="0"/>
              </a:rPr>
              <a:t> et al., 2010</a:t>
            </a:r>
            <a:endParaRPr lang="zh-CN" altLang="en-US" sz="1200" dirty="0">
              <a:latin typeface="Times New Roman" panose="02020603050405020304" pitchFamily="18" charset="0"/>
              <a:cs typeface="Times New Roman" panose="02020603050405020304" pitchFamily="18" charset="0"/>
            </a:endParaRPr>
          </a:p>
        </p:txBody>
      </p:sp>
      <p:sp>
        <p:nvSpPr>
          <p:cNvPr id="17"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defPPr>
              <a:defRPr lang="zh-CN"/>
            </a:defPPr>
            <a:lvl1pPr defTabSz="894644" fontAlgn="base">
              <a:spcBef>
                <a:spcPct val="0"/>
              </a:spcBef>
              <a:spcAft>
                <a:spcPct val="0"/>
              </a:spcAft>
              <a:defRPr sz="3200" b="1">
                <a:solidFill>
                  <a:schemeClr val="bg1"/>
                </a:solidFill>
                <a:latin typeface="Times New Roman" panose="02020603050405020304" pitchFamily="18" charset="0"/>
                <a:ea typeface="微软雅黑" panose="020B0503020204020204" pitchFamily="34" charset="-122"/>
                <a:cs typeface="Times New Roman" panose="02020603050405020304" pitchFamily="18" charset="0"/>
              </a:defRPr>
            </a:lvl1pPr>
            <a:lvl2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r>
              <a:rPr lang="en-US" altLang="zh-CN" dirty="0"/>
              <a:t>Hg species at the outlet of kiln system</a:t>
            </a:r>
          </a:p>
        </p:txBody>
      </p:sp>
      <p:pic>
        <p:nvPicPr>
          <p:cNvPr id="5" name="图片 4"/>
          <p:cNvPicPr>
            <a:picLocks noChangeAspect="1"/>
          </p:cNvPicPr>
          <p:nvPr/>
        </p:nvPicPr>
        <p:blipFill>
          <a:blip r:embed="rId3"/>
          <a:stretch>
            <a:fillRect/>
          </a:stretch>
        </p:blipFill>
        <p:spPr>
          <a:xfrm>
            <a:off x="1516151" y="2409369"/>
            <a:ext cx="6190935" cy="3882779"/>
          </a:xfrm>
          <a:prstGeom prst="rect">
            <a:avLst/>
          </a:prstGeom>
        </p:spPr>
      </p:pic>
    </p:spTree>
    <p:extLst>
      <p:ext uri="{BB962C8B-B14F-4D97-AF65-F5344CB8AC3E}">
        <p14:creationId xmlns:p14="http://schemas.microsoft.com/office/powerpoint/2010/main" xmlns="" val="4121458074"/>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bwMode="auto">
          <a:xfrm>
            <a:off x="433792" y="1015557"/>
            <a:ext cx="8710208" cy="4001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60000" indent="-360000" fontAlgn="t">
              <a:spcBef>
                <a:spcPts val="600"/>
              </a:spcBef>
              <a:buFont typeface="Wingdings" panose="05000000000000000000" pitchFamily="2" charset="2"/>
              <a:buChar char="Ø"/>
            </a:pPr>
            <a:r>
              <a:rPr lang="en-US" altLang="zh-CN" sz="2000" b="1" dirty="0" smtClean="0">
                <a:latin typeface="Times New Roman" panose="02020603050405020304" pitchFamily="18" charset="0"/>
                <a:cs typeface="Times New Roman" panose="02020603050405020304" pitchFamily="18" charset="0"/>
              </a:rPr>
              <a:t>The removal efficiencies of raw </a:t>
            </a:r>
            <a:r>
              <a:rPr lang="en-US" altLang="zh-CN" sz="2000" b="1" dirty="0" err="1" smtClean="0">
                <a:latin typeface="Times New Roman" panose="02020603050405020304" pitchFamily="18" charset="0"/>
                <a:cs typeface="Times New Roman" panose="02020603050405020304" pitchFamily="18" charset="0"/>
              </a:rPr>
              <a:t>mill+FF</a:t>
            </a:r>
            <a:r>
              <a:rPr lang="en-US" altLang="zh-CN" sz="2000" b="1" dirty="0" smtClean="0">
                <a:latin typeface="Times New Roman" panose="02020603050405020304" pitchFamily="18" charset="0"/>
                <a:cs typeface="Times New Roman" panose="02020603050405020304" pitchFamily="18" charset="0"/>
              </a:rPr>
              <a:t> are more than 90%</a:t>
            </a:r>
          </a:p>
        </p:txBody>
      </p:sp>
      <p:sp>
        <p:nvSpPr>
          <p:cNvPr id="16"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transformation in raw mill and FF</a:t>
            </a:r>
          </a:p>
        </p:txBody>
      </p:sp>
      <p:sp>
        <p:nvSpPr>
          <p:cNvPr id="21" name="矩形 20"/>
          <p:cNvSpPr/>
          <p:nvPr/>
        </p:nvSpPr>
        <p:spPr>
          <a:xfrm>
            <a:off x="5346664" y="6271523"/>
            <a:ext cx="1265603" cy="276999"/>
          </a:xfrm>
          <a:prstGeom prst="rect">
            <a:avLst/>
          </a:prstGeom>
        </p:spPr>
        <p:txBody>
          <a:bodyPr wrap="none">
            <a:spAutoFit/>
          </a:bodyPr>
          <a:lstStyle/>
          <a:p>
            <a:r>
              <a:rPr lang="en-US" altLang="zh-CN" sz="1200" dirty="0" smtClean="0">
                <a:latin typeface="Times New Roman" panose="02020603050405020304" pitchFamily="18" charset="0"/>
                <a:cs typeface="Times New Roman" panose="02020603050405020304" pitchFamily="18" charset="0"/>
              </a:rPr>
              <a:t>Wang et al., 2014</a:t>
            </a:r>
            <a:endParaRPr lang="zh-CN" altLang="en-US" sz="1200" dirty="0">
              <a:latin typeface="Times New Roman" panose="02020603050405020304" pitchFamily="18" charset="0"/>
              <a:cs typeface="Times New Roman" panose="02020603050405020304" pitchFamily="18" charset="0"/>
            </a:endParaRPr>
          </a:p>
        </p:txBody>
      </p:sp>
      <p:sp>
        <p:nvSpPr>
          <p:cNvPr id="24" name="矩形 23"/>
          <p:cNvSpPr/>
          <p:nvPr/>
        </p:nvSpPr>
        <p:spPr>
          <a:xfrm>
            <a:off x="2793999" y="6271523"/>
            <a:ext cx="1354858" cy="276999"/>
          </a:xfrm>
          <a:prstGeom prst="rect">
            <a:avLst/>
          </a:prstGeom>
        </p:spPr>
        <p:txBody>
          <a:bodyPr wrap="none">
            <a:spAutoFit/>
          </a:bodyPr>
          <a:lstStyle/>
          <a:p>
            <a:r>
              <a:rPr lang="en-US" altLang="zh-CN" sz="1200" dirty="0" err="1" smtClean="0">
                <a:latin typeface="Times New Roman" panose="02020603050405020304" pitchFamily="18" charset="0"/>
                <a:cs typeface="Times New Roman" panose="02020603050405020304" pitchFamily="18" charset="0"/>
              </a:rPr>
              <a:t>Mlakar</a:t>
            </a:r>
            <a:r>
              <a:rPr lang="en-US" altLang="zh-CN" sz="1200" dirty="0" smtClean="0">
                <a:latin typeface="Times New Roman" panose="02020603050405020304" pitchFamily="18" charset="0"/>
                <a:cs typeface="Times New Roman" panose="02020603050405020304" pitchFamily="18" charset="0"/>
              </a:rPr>
              <a:t> et al., 2010</a:t>
            </a:r>
            <a:endParaRPr lang="zh-CN" altLang="en-US" sz="1200" dirty="0">
              <a:latin typeface="Times New Roman" panose="02020603050405020304" pitchFamily="18" charset="0"/>
              <a:cs typeface="Times New Roman" panose="02020603050405020304" pitchFamily="18" charset="0"/>
            </a:endParaRPr>
          </a:p>
        </p:txBody>
      </p:sp>
      <p:grpSp>
        <p:nvGrpSpPr>
          <p:cNvPr id="13" name="组合 12"/>
          <p:cNvGrpSpPr/>
          <p:nvPr/>
        </p:nvGrpSpPr>
        <p:grpSpPr>
          <a:xfrm>
            <a:off x="824858" y="1418730"/>
            <a:ext cx="7433771" cy="4749841"/>
            <a:chOff x="824858" y="1418730"/>
            <a:chExt cx="7433771" cy="4749841"/>
          </a:xfrm>
        </p:grpSpPr>
        <p:grpSp>
          <p:nvGrpSpPr>
            <p:cNvPr id="12" name="组合 11"/>
            <p:cNvGrpSpPr/>
            <p:nvPr/>
          </p:nvGrpSpPr>
          <p:grpSpPr>
            <a:xfrm>
              <a:off x="824858" y="1418730"/>
              <a:ext cx="7433771" cy="4749841"/>
              <a:chOff x="1594116" y="2030899"/>
              <a:chExt cx="6363619" cy="4339197"/>
            </a:xfrm>
          </p:grpSpPr>
          <p:pic>
            <p:nvPicPr>
              <p:cNvPr id="2" name="图片 1"/>
              <p:cNvPicPr>
                <a:picLocks noChangeAspect="1"/>
              </p:cNvPicPr>
              <p:nvPr/>
            </p:nvPicPr>
            <p:blipFill>
              <a:blip r:embed="rId3"/>
              <a:stretch>
                <a:fillRect/>
              </a:stretch>
            </p:blipFill>
            <p:spPr>
              <a:xfrm>
                <a:off x="1594116" y="2030899"/>
                <a:ext cx="6363619" cy="4208392"/>
              </a:xfrm>
              <a:prstGeom prst="rect">
                <a:avLst/>
              </a:prstGeom>
            </p:spPr>
          </p:pic>
          <p:grpSp>
            <p:nvGrpSpPr>
              <p:cNvPr id="5" name="组合 4"/>
              <p:cNvGrpSpPr/>
              <p:nvPr/>
            </p:nvGrpSpPr>
            <p:grpSpPr>
              <a:xfrm>
                <a:off x="2380343" y="6096000"/>
                <a:ext cx="4826626" cy="274096"/>
                <a:chOff x="2380343" y="6096000"/>
                <a:chExt cx="4826626" cy="274096"/>
              </a:xfrm>
            </p:grpSpPr>
            <p:sp>
              <p:nvSpPr>
                <p:cNvPr id="3" name="文本框 2"/>
                <p:cNvSpPr txBox="1"/>
                <p:nvPr/>
              </p:nvSpPr>
              <p:spPr>
                <a:xfrm>
                  <a:off x="2380343" y="6096000"/>
                  <a:ext cx="856343"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Raw mil on</a:t>
                  </a:r>
                  <a:endParaRPr lang="zh-CN" altLang="en-US" sz="1100" dirty="0">
                    <a:latin typeface="Times New Roman" panose="02020603050405020304" pitchFamily="18" charset="0"/>
                    <a:cs typeface="Times New Roman" panose="02020603050405020304" pitchFamily="18" charset="0"/>
                  </a:endParaRPr>
                </a:p>
              </p:txBody>
            </p:sp>
            <p:sp>
              <p:nvSpPr>
                <p:cNvPr id="17" name="文本框 16"/>
                <p:cNvSpPr txBox="1"/>
                <p:nvPr/>
              </p:nvSpPr>
              <p:spPr>
                <a:xfrm>
                  <a:off x="3681634" y="6108486"/>
                  <a:ext cx="856343"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Raw mil off</a:t>
                  </a:r>
                  <a:endParaRPr lang="zh-CN" altLang="en-US" sz="1100" dirty="0">
                    <a:latin typeface="Times New Roman" panose="02020603050405020304" pitchFamily="18" charset="0"/>
                    <a:cs typeface="Times New Roman" panose="02020603050405020304" pitchFamily="18" charset="0"/>
                  </a:endParaRPr>
                </a:p>
              </p:txBody>
            </p:sp>
            <p:sp>
              <p:nvSpPr>
                <p:cNvPr id="18" name="文本框 17"/>
                <p:cNvSpPr txBox="1"/>
                <p:nvPr/>
              </p:nvSpPr>
              <p:spPr>
                <a:xfrm>
                  <a:off x="5016130" y="6108486"/>
                  <a:ext cx="856343"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Plant 1</a:t>
                  </a:r>
                  <a:endParaRPr lang="zh-CN" altLang="en-US" sz="1100" dirty="0">
                    <a:latin typeface="Times New Roman" panose="02020603050405020304" pitchFamily="18" charset="0"/>
                    <a:cs typeface="Times New Roman" panose="02020603050405020304" pitchFamily="18" charset="0"/>
                  </a:endParaRPr>
                </a:p>
              </p:txBody>
            </p:sp>
            <p:sp>
              <p:nvSpPr>
                <p:cNvPr id="19" name="文本框 18"/>
                <p:cNvSpPr txBox="1"/>
                <p:nvPr/>
              </p:nvSpPr>
              <p:spPr>
                <a:xfrm>
                  <a:off x="6350626" y="6096000"/>
                  <a:ext cx="856343"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Plant 2</a:t>
                  </a:r>
                  <a:endParaRPr lang="zh-CN" altLang="en-US" sz="1100" dirty="0">
                    <a:latin typeface="Times New Roman" panose="02020603050405020304" pitchFamily="18" charset="0"/>
                    <a:cs typeface="Times New Roman" panose="02020603050405020304" pitchFamily="18" charset="0"/>
                  </a:endParaRPr>
                </a:p>
              </p:txBody>
            </p:sp>
          </p:grpSp>
        </p:grpSp>
        <p:sp>
          <p:nvSpPr>
            <p:cNvPr id="25" name="文本框 24"/>
            <p:cNvSpPr txBox="1"/>
            <p:nvPr/>
          </p:nvSpPr>
          <p:spPr>
            <a:xfrm>
              <a:off x="1489303" y="4017965"/>
              <a:ext cx="1000352" cy="430887"/>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Before raw mill</a:t>
              </a:r>
              <a:endParaRPr lang="zh-CN" altLang="en-US" sz="1100" dirty="0">
                <a:latin typeface="Times New Roman" panose="02020603050405020304" pitchFamily="18" charset="0"/>
                <a:cs typeface="Times New Roman" panose="02020603050405020304" pitchFamily="18" charset="0"/>
              </a:endParaRPr>
            </a:p>
          </p:txBody>
        </p:sp>
        <p:sp>
          <p:nvSpPr>
            <p:cNvPr id="26" name="文本框 25"/>
            <p:cNvSpPr txBox="1"/>
            <p:nvPr/>
          </p:nvSpPr>
          <p:spPr>
            <a:xfrm>
              <a:off x="1989479" y="5463742"/>
              <a:ext cx="1000352"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Stack</a:t>
              </a:r>
              <a:endParaRPr lang="zh-CN" altLang="en-US" sz="1100" dirty="0">
                <a:latin typeface="Times New Roman" panose="02020603050405020304" pitchFamily="18" charset="0"/>
                <a:cs typeface="Times New Roman" panose="02020603050405020304" pitchFamily="18" charset="0"/>
              </a:endParaRPr>
            </a:p>
          </p:txBody>
        </p:sp>
        <p:sp>
          <p:nvSpPr>
            <p:cNvPr id="27" name="文本框 26"/>
            <p:cNvSpPr txBox="1"/>
            <p:nvPr/>
          </p:nvSpPr>
          <p:spPr>
            <a:xfrm>
              <a:off x="2971252" y="4889671"/>
              <a:ext cx="1000352" cy="430887"/>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Before raw mill</a:t>
              </a:r>
              <a:endParaRPr lang="zh-CN" altLang="en-US" sz="1100" dirty="0">
                <a:latin typeface="Times New Roman" panose="02020603050405020304" pitchFamily="18" charset="0"/>
                <a:cs typeface="Times New Roman" panose="02020603050405020304" pitchFamily="18" charset="0"/>
              </a:endParaRPr>
            </a:p>
          </p:txBody>
        </p:sp>
        <p:sp>
          <p:nvSpPr>
            <p:cNvPr id="28" name="文本框 27"/>
            <p:cNvSpPr txBox="1"/>
            <p:nvPr/>
          </p:nvSpPr>
          <p:spPr>
            <a:xfrm>
              <a:off x="3490007" y="5483675"/>
              <a:ext cx="1000352"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Stack</a:t>
              </a:r>
              <a:endParaRPr lang="zh-CN" altLang="en-US" sz="1100" dirty="0">
                <a:latin typeface="Times New Roman" panose="02020603050405020304" pitchFamily="18" charset="0"/>
                <a:cs typeface="Times New Roman" panose="02020603050405020304" pitchFamily="18" charset="0"/>
              </a:endParaRPr>
            </a:p>
          </p:txBody>
        </p:sp>
        <p:sp>
          <p:nvSpPr>
            <p:cNvPr id="29" name="文本框 28"/>
            <p:cNvSpPr txBox="1"/>
            <p:nvPr/>
          </p:nvSpPr>
          <p:spPr>
            <a:xfrm>
              <a:off x="4490359" y="2003406"/>
              <a:ext cx="1000352" cy="430887"/>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Before raw mill</a:t>
              </a:r>
              <a:endParaRPr lang="zh-CN" altLang="en-US" sz="1100" dirty="0">
                <a:latin typeface="Times New Roman" panose="02020603050405020304" pitchFamily="18" charset="0"/>
                <a:cs typeface="Times New Roman" panose="02020603050405020304" pitchFamily="18" charset="0"/>
              </a:endParaRPr>
            </a:p>
          </p:txBody>
        </p:sp>
        <p:sp>
          <p:nvSpPr>
            <p:cNvPr id="30" name="文本框 29"/>
            <p:cNvSpPr txBox="1"/>
            <p:nvPr/>
          </p:nvSpPr>
          <p:spPr>
            <a:xfrm>
              <a:off x="4990535" y="5032855"/>
              <a:ext cx="1000352"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Stack</a:t>
              </a:r>
              <a:endParaRPr lang="zh-CN" altLang="en-US" sz="1100" dirty="0">
                <a:latin typeface="Times New Roman" panose="02020603050405020304" pitchFamily="18" charset="0"/>
                <a:cs typeface="Times New Roman" panose="02020603050405020304" pitchFamily="18" charset="0"/>
              </a:endParaRPr>
            </a:p>
          </p:txBody>
        </p:sp>
        <p:sp>
          <p:nvSpPr>
            <p:cNvPr id="31" name="文本框 30"/>
            <p:cNvSpPr txBox="1"/>
            <p:nvPr/>
          </p:nvSpPr>
          <p:spPr>
            <a:xfrm>
              <a:off x="6009466" y="4599580"/>
              <a:ext cx="1000352" cy="430887"/>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Before raw mill</a:t>
              </a:r>
              <a:endParaRPr lang="zh-CN" altLang="en-US" sz="1100" dirty="0">
                <a:latin typeface="Times New Roman" panose="02020603050405020304" pitchFamily="18" charset="0"/>
                <a:cs typeface="Times New Roman" panose="02020603050405020304" pitchFamily="18" charset="0"/>
              </a:endParaRPr>
            </a:p>
          </p:txBody>
        </p:sp>
        <p:sp>
          <p:nvSpPr>
            <p:cNvPr id="32" name="文本框 31"/>
            <p:cNvSpPr txBox="1"/>
            <p:nvPr/>
          </p:nvSpPr>
          <p:spPr>
            <a:xfrm>
              <a:off x="6509642" y="5428928"/>
              <a:ext cx="1000352" cy="261610"/>
            </a:xfrm>
            <a:prstGeom prst="rect">
              <a:avLst/>
            </a:prstGeom>
            <a:noFill/>
          </p:spPr>
          <p:txBody>
            <a:bodyPr wrap="square" rtlCol="0">
              <a:spAutoFit/>
            </a:bodyPr>
            <a:lstStyle/>
            <a:p>
              <a:pPr algn="ctr"/>
              <a:r>
                <a:rPr lang="en-US" altLang="zh-CN" sz="1100" dirty="0" smtClean="0">
                  <a:latin typeface="Times New Roman" panose="02020603050405020304" pitchFamily="18" charset="0"/>
                  <a:cs typeface="Times New Roman" panose="02020603050405020304" pitchFamily="18" charset="0"/>
                </a:rPr>
                <a:t>Stack</a:t>
              </a:r>
              <a:endParaRPr lang="zh-CN" altLang="en-US" sz="1100" dirty="0">
                <a:latin typeface="Times New Roman" panose="02020603050405020304" pitchFamily="18" charset="0"/>
                <a:cs typeface="Times New Roman" panose="02020603050405020304" pitchFamily="18" charset="0"/>
              </a:endParaRPr>
            </a:p>
          </p:txBody>
        </p:sp>
      </p:grpSp>
    </p:spTree>
    <p:extLst>
      <p:ext uri="{BB962C8B-B14F-4D97-AF65-F5344CB8AC3E}">
        <p14:creationId xmlns:p14="http://schemas.microsoft.com/office/powerpoint/2010/main" xmlns="" val="3267048280"/>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bwMode="auto">
          <a:xfrm>
            <a:off x="193181" y="990782"/>
            <a:ext cx="8809151" cy="16466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60000" indent="-360000" fontAlgn="t">
              <a:spcBef>
                <a:spcPts val="600"/>
              </a:spcBef>
              <a:buFont typeface="Wingdings" panose="05000000000000000000" pitchFamily="2" charset="2"/>
              <a:buChar char="Ø"/>
            </a:pPr>
            <a:r>
              <a:rPr lang="en-US" altLang="zh-CN" sz="2400" b="1" dirty="0">
                <a:latin typeface="Times New Roman" panose="02020603050405020304" pitchFamily="18" charset="0"/>
                <a:cs typeface="Times New Roman" panose="02020603050405020304" pitchFamily="18" charset="0"/>
              </a:rPr>
              <a:t>The mercury </a:t>
            </a:r>
            <a:r>
              <a:rPr lang="en-US" altLang="zh-CN" sz="2400" b="1" dirty="0" smtClean="0">
                <a:latin typeface="Times New Roman" panose="02020603050405020304" pitchFamily="18" charset="0"/>
                <a:cs typeface="Times New Roman" panose="02020603050405020304" pitchFamily="18" charset="0"/>
              </a:rPr>
              <a:t>emission profile used </a:t>
            </a:r>
            <a:r>
              <a:rPr lang="en-US" altLang="zh-CN" sz="2400" b="1" dirty="0">
                <a:latin typeface="Times New Roman" panose="02020603050405020304" pitchFamily="18" charset="0"/>
                <a:cs typeface="Times New Roman" panose="02020603050405020304" pitchFamily="18" charset="0"/>
              </a:rPr>
              <a:t>in previous </a:t>
            </a:r>
            <a:r>
              <a:rPr lang="en-US" altLang="zh-CN" sz="2400" b="1" dirty="0" smtClean="0">
                <a:latin typeface="Times New Roman" panose="02020603050405020304" pitchFamily="18" charset="0"/>
                <a:cs typeface="Times New Roman" panose="02020603050405020304" pitchFamily="18" charset="0"/>
              </a:rPr>
              <a:t>inventories: </a:t>
            </a:r>
            <a:r>
              <a:rPr lang="en-US" altLang="zh-CN" sz="2400" b="1" dirty="0">
                <a:latin typeface="Times New Roman" panose="02020603050405020304" pitchFamily="18" charset="0"/>
                <a:cs typeface="Times New Roman" panose="02020603050405020304" pitchFamily="18" charset="0"/>
              </a:rPr>
              <a:t>80</a:t>
            </a:r>
            <a:r>
              <a:rPr lang="en-US" altLang="zh-CN" sz="2400" b="1" dirty="0" smtClean="0">
                <a:latin typeface="Times New Roman" panose="02020603050405020304" pitchFamily="18" charset="0"/>
                <a:cs typeface="Times New Roman" panose="02020603050405020304" pitchFamily="18" charset="0"/>
              </a:rPr>
              <a:t>% </a:t>
            </a:r>
            <a:r>
              <a:rPr lang="en-US" altLang="zh-CN" sz="2400" b="1" dirty="0">
                <a:latin typeface="Times New Roman" panose="02020603050405020304" pitchFamily="18" charset="0"/>
                <a:cs typeface="Times New Roman" panose="02020603050405020304" pitchFamily="18" charset="0"/>
              </a:rPr>
              <a:t>Hg</a:t>
            </a:r>
            <a:r>
              <a:rPr lang="en-US" altLang="zh-CN" sz="2400" b="1" baseline="30000" dirty="0">
                <a:latin typeface="Times New Roman" panose="02020603050405020304" pitchFamily="18" charset="0"/>
                <a:cs typeface="Times New Roman" panose="02020603050405020304" pitchFamily="18" charset="0"/>
              </a:rPr>
              <a:t>0</a:t>
            </a:r>
            <a:r>
              <a:rPr lang="en-US" altLang="zh-CN" sz="2400" b="1" dirty="0">
                <a:latin typeface="Times New Roman" panose="02020603050405020304" pitchFamily="18" charset="0"/>
                <a:cs typeface="Times New Roman" panose="02020603050405020304" pitchFamily="18" charset="0"/>
              </a:rPr>
              <a:t>, 15% </a:t>
            </a:r>
            <a:r>
              <a:rPr lang="en-US" altLang="zh-CN" sz="2400" b="1" dirty="0" smtClean="0">
                <a:latin typeface="Times New Roman" panose="02020603050405020304" pitchFamily="18" charset="0"/>
                <a:cs typeface="Times New Roman" panose="02020603050405020304" pitchFamily="18" charset="0"/>
              </a:rPr>
              <a:t>Hg</a:t>
            </a:r>
            <a:r>
              <a:rPr lang="en-US" altLang="zh-CN" sz="2400" b="1" baseline="30000" dirty="0" smtClean="0">
                <a:latin typeface="Times New Roman" panose="02020603050405020304" pitchFamily="18" charset="0"/>
                <a:cs typeface="Times New Roman" panose="02020603050405020304" pitchFamily="18" charset="0"/>
              </a:rPr>
              <a:t>2</a:t>
            </a:r>
            <a:r>
              <a:rPr lang="en-US" altLang="zh-CN" sz="2400" b="1" baseline="30000" dirty="0">
                <a:latin typeface="Times New Roman" panose="02020603050405020304" pitchFamily="18" charset="0"/>
                <a:cs typeface="Times New Roman" panose="02020603050405020304" pitchFamily="18" charset="0"/>
              </a:rPr>
              <a:t>+</a:t>
            </a:r>
            <a:r>
              <a:rPr lang="en-US" altLang="zh-CN" sz="2400" b="1" dirty="0">
                <a:latin typeface="Times New Roman" panose="02020603050405020304" pitchFamily="18" charset="0"/>
                <a:cs typeface="Times New Roman" panose="02020603050405020304" pitchFamily="18" charset="0"/>
              </a:rPr>
              <a:t> and 5% </a:t>
            </a:r>
            <a:r>
              <a:rPr lang="en-US" altLang="zh-CN" sz="2400" b="1" dirty="0" err="1" smtClean="0">
                <a:latin typeface="Times New Roman" panose="02020603050405020304" pitchFamily="18" charset="0"/>
                <a:cs typeface="Times New Roman" panose="02020603050405020304" pitchFamily="18" charset="0"/>
              </a:rPr>
              <a:t>Hg</a:t>
            </a:r>
            <a:r>
              <a:rPr lang="en-US" altLang="zh-CN" sz="2400" b="1" baseline="30000" dirty="0" err="1" smtClean="0">
                <a:latin typeface="Times New Roman" panose="02020603050405020304" pitchFamily="18" charset="0"/>
                <a:cs typeface="Times New Roman" panose="02020603050405020304" pitchFamily="18" charset="0"/>
              </a:rPr>
              <a:t>p</a:t>
            </a:r>
            <a:endParaRPr lang="en-US" altLang="zh-CN" sz="2400" b="1" dirty="0">
              <a:latin typeface="Times New Roman" panose="02020603050405020304" pitchFamily="18" charset="0"/>
              <a:cs typeface="Times New Roman" panose="02020603050405020304" pitchFamily="18" charset="0"/>
            </a:endParaRPr>
          </a:p>
          <a:p>
            <a:pPr marL="360000" indent="-360000" fontAlgn="t">
              <a:spcBef>
                <a:spcPts val="600"/>
              </a:spcBef>
              <a:buFont typeface="Wingdings" panose="05000000000000000000" pitchFamily="2" charset="2"/>
              <a:buChar char="Ø"/>
            </a:pPr>
            <a:r>
              <a:rPr lang="en-US" altLang="zh-CN" sz="2400" b="1" dirty="0" smtClean="0">
                <a:latin typeface="Times New Roman" panose="02020603050405020304" pitchFamily="18" charset="0"/>
                <a:cs typeface="Times New Roman" panose="02020603050405020304" pitchFamily="18" charset="0"/>
              </a:rPr>
              <a:t>Recent tests indicate that the mercury emitted from cement plant is mainly in oxidized form, accounting for 61.3-90.8%</a:t>
            </a:r>
          </a:p>
        </p:txBody>
      </p:sp>
      <p:sp>
        <p:nvSpPr>
          <p:cNvPr id="16"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Summary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of Hg speciation profiles</a:t>
            </a:r>
          </a:p>
        </p:txBody>
      </p:sp>
      <p:graphicFrame>
        <p:nvGraphicFramePr>
          <p:cNvPr id="18" name="表格 17"/>
          <p:cNvGraphicFramePr>
            <a:graphicFrameLocks noGrp="1"/>
          </p:cNvGraphicFramePr>
          <p:nvPr>
            <p:extLst>
              <p:ext uri="{D42A27DB-BD31-4B8C-83A1-F6EECF244321}">
                <p14:modId xmlns:p14="http://schemas.microsoft.com/office/powerpoint/2010/main" xmlns="" val="1380403645"/>
              </p:ext>
            </p:extLst>
          </p:nvPr>
        </p:nvGraphicFramePr>
        <p:xfrm>
          <a:off x="566671" y="2910627"/>
          <a:ext cx="8135341" cy="3503052"/>
        </p:xfrm>
        <a:graphic>
          <a:graphicData uri="http://schemas.openxmlformats.org/drawingml/2006/table">
            <a:tbl>
              <a:tblPr firstRow="1" firstCol="1" bandRow="1"/>
              <a:tblGrid>
                <a:gridCol w="2596216"/>
                <a:gridCol w="2582600"/>
                <a:gridCol w="1108628"/>
                <a:gridCol w="982648"/>
                <a:gridCol w="865249"/>
              </a:tblGrid>
              <a:tr h="500436">
                <a:tc gridSpan="2">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Proportions of emitted mercury species (%)</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Hg</a:t>
                      </a:r>
                      <a:r>
                        <a:rPr lang="en-US" sz="2000" b="1" kern="100" baseline="30000" dirty="0">
                          <a:effectLst/>
                          <a:latin typeface="Times New Roman" panose="02020603050405020304" pitchFamily="18" charset="0"/>
                          <a:ea typeface="宋体" panose="02010600030101010101" pitchFamily="2" charset="-122"/>
                        </a:rPr>
                        <a:t>0</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Hg</a:t>
                      </a:r>
                      <a:r>
                        <a:rPr lang="en-US" sz="2000" b="1" kern="100" baseline="30000">
                          <a:effectLst/>
                          <a:latin typeface="Times New Roman" panose="02020603050405020304" pitchFamily="18" charset="0"/>
                          <a:ea typeface="宋体" panose="02010600030101010101" pitchFamily="2" charset="-122"/>
                        </a:rPr>
                        <a:t>2+</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000" b="1" kern="100" dirty="0" err="1">
                          <a:effectLst/>
                          <a:latin typeface="Times New Roman" panose="02020603050405020304" pitchFamily="18" charset="0"/>
                          <a:ea typeface="宋体" panose="02010600030101010101" pitchFamily="2" charset="-122"/>
                        </a:rPr>
                        <a:t>Hg</a:t>
                      </a:r>
                      <a:r>
                        <a:rPr lang="en-US" sz="2000" b="1" kern="100" baseline="30000" dirty="0" err="1">
                          <a:effectLst/>
                          <a:latin typeface="Times New Roman" panose="02020603050405020304" pitchFamily="18" charset="0"/>
                          <a:ea typeface="宋体" panose="02010600030101010101" pitchFamily="2" charset="-122"/>
                        </a:rPr>
                        <a:t>p</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0436">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Streets et al., 2005</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Cement production</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80</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15</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5</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500436">
                <a:tc rowSpan="2">
                  <a:txBody>
                    <a:bodyPr/>
                    <a:lstStyle/>
                    <a:p>
                      <a:pPr algn="ctr">
                        <a:lnSpc>
                          <a:spcPct val="150000"/>
                        </a:lnSpc>
                        <a:spcAft>
                          <a:spcPts val="0"/>
                        </a:spcAft>
                      </a:pPr>
                      <a:r>
                        <a:rPr lang="en-US" sz="2000" b="1" kern="100" dirty="0" err="1">
                          <a:effectLst/>
                          <a:latin typeface="Times New Roman" panose="02020603050405020304" pitchFamily="18" charset="0"/>
                          <a:ea typeface="宋体" panose="02010600030101010101" pitchFamily="2" charset="-122"/>
                        </a:rPr>
                        <a:t>Mlakar</a:t>
                      </a:r>
                      <a:r>
                        <a:rPr lang="en-US" sz="2000" b="1" kern="100" dirty="0">
                          <a:effectLst/>
                          <a:latin typeface="Times New Roman" panose="02020603050405020304" pitchFamily="18" charset="0"/>
                          <a:ea typeface="宋体" panose="02010600030101010101" pitchFamily="2" charset="-122"/>
                        </a:rPr>
                        <a:t> et al., </a:t>
                      </a:r>
                      <a:r>
                        <a:rPr lang="en-US" sz="2000" b="1" kern="100" dirty="0" smtClean="0">
                          <a:effectLst/>
                          <a:latin typeface="Times New Roman" panose="02020603050405020304" pitchFamily="18" charset="0"/>
                          <a:ea typeface="宋体" panose="02010600030101010101" pitchFamily="2" charset="-122"/>
                        </a:rPr>
                        <a:t>2010</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Raw mill off</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16</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75.7</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solidFill>
                      <a:srgbClr val="FFFF00"/>
                    </a:solidFill>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8.3</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500436">
                <a:tc vMerge="1">
                  <a:txBody>
                    <a:bodyPr/>
                    <a:lstStyle/>
                    <a:p>
                      <a:endParaRPr lang="zh-CN" altLang="en-US"/>
                    </a:p>
                  </a:txBody>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Raw mill on</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43.1</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45.5</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solidFill>
                      <a:srgbClr val="FFFF00"/>
                    </a:solidFill>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11.4</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500436">
                <a:tc rowSpan="3">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Wang et al., 2014</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Plant 1</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9.2</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90.8</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solidFill>
                      <a:srgbClr val="FFFF00"/>
                    </a:solidFill>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0</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500436">
                <a:tc vMerge="1">
                  <a:txBody>
                    <a:bodyPr/>
                    <a:lstStyle/>
                    <a:p>
                      <a:endParaRPr lang="zh-CN" altLang="en-US"/>
                    </a:p>
                  </a:txBody>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Plant 2</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38.7</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61.3</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solidFill>
                      <a:srgbClr val="FFFF00"/>
                    </a:solidFill>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0</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500436">
                <a:tc vMerge="1">
                  <a:txBody>
                    <a:bodyPr/>
                    <a:lstStyle/>
                    <a:p>
                      <a:endParaRPr lang="zh-CN" altLang="en-US"/>
                    </a:p>
                  </a:txBody>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Plant 3</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000" b="1" kern="100">
                          <a:effectLst/>
                          <a:latin typeface="Times New Roman" panose="02020603050405020304" pitchFamily="18" charset="0"/>
                          <a:ea typeface="宋体" panose="02010600030101010101" pitchFamily="2" charset="-122"/>
                        </a:rPr>
                        <a:t>23.4</a:t>
                      </a:r>
                      <a:endParaRPr lang="zh-CN" sz="20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75.1</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solidFill>
                      <a:srgbClr val="FFFF00"/>
                    </a:solidFill>
                  </a:tcPr>
                </a:tc>
                <a:tc>
                  <a:txBody>
                    <a:bodyPr/>
                    <a:lstStyle/>
                    <a:p>
                      <a:pPr algn="ctr">
                        <a:lnSpc>
                          <a:spcPct val="150000"/>
                        </a:lnSpc>
                        <a:spcAft>
                          <a:spcPts val="0"/>
                        </a:spcAft>
                      </a:pPr>
                      <a:r>
                        <a:rPr lang="en-US" sz="2000" b="1" kern="100" dirty="0">
                          <a:effectLst/>
                          <a:latin typeface="Times New Roman" panose="02020603050405020304" pitchFamily="18" charset="0"/>
                          <a:ea typeface="宋体" panose="02010600030101010101" pitchFamily="2" charset="-122"/>
                        </a:rPr>
                        <a:t>1.6</a:t>
                      </a:r>
                      <a:endParaRPr lang="zh-CN" sz="20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2158858087"/>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Summary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of Hg speciation profiles</a:t>
            </a:r>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xmlns="" val="0"/>
              </a:ext>
            </a:extLst>
          </a:blip>
          <a:srcRect t="8898"/>
          <a:stretch/>
        </p:blipFill>
        <p:spPr bwMode="auto">
          <a:xfrm>
            <a:off x="206061" y="991673"/>
            <a:ext cx="8839143" cy="54091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矩形 6"/>
          <p:cNvSpPr/>
          <p:nvPr/>
        </p:nvSpPr>
        <p:spPr>
          <a:xfrm>
            <a:off x="6927273" y="991673"/>
            <a:ext cx="2117931" cy="276999"/>
          </a:xfrm>
          <a:prstGeom prst="rect">
            <a:avLst/>
          </a:prstGeom>
        </p:spPr>
        <p:txBody>
          <a:bodyPr wrap="square">
            <a:spAutoFit/>
          </a:bodyPr>
          <a:lstStyle/>
          <a:p>
            <a:r>
              <a:rPr lang="en-US" altLang="zh-CN" sz="1200" b="1" dirty="0" smtClean="0">
                <a:latin typeface="Times New Roman" panose="02020603050405020304" pitchFamily="18" charset="0"/>
                <a:cs typeface="Times New Roman" panose="02020603050405020304" pitchFamily="18" charset="0"/>
              </a:rPr>
              <a:t>Schreiber &amp; </a:t>
            </a:r>
            <a:r>
              <a:rPr lang="en-US" altLang="zh-CN" sz="1200" b="1" dirty="0" err="1" smtClean="0">
                <a:latin typeface="Times New Roman" panose="02020603050405020304" pitchFamily="18" charset="0"/>
                <a:cs typeface="Times New Roman" panose="02020603050405020304" pitchFamily="18" charset="0"/>
              </a:rPr>
              <a:t>Kellett</a:t>
            </a:r>
            <a:r>
              <a:rPr lang="en-US" altLang="zh-CN" sz="1200" b="1" dirty="0" smtClean="0">
                <a:latin typeface="Times New Roman" panose="02020603050405020304" pitchFamily="18" charset="0"/>
                <a:cs typeface="Times New Roman" panose="02020603050405020304" pitchFamily="18" charset="0"/>
              </a:rPr>
              <a:t>, 2009</a:t>
            </a:r>
            <a:endParaRPr lang="zh-CN" altLang="en-US"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352600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51308"/>
            <a:ext cx="8252261" cy="153479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and transformation in iron and steel production</a:t>
            </a:r>
          </a:p>
        </p:txBody>
      </p:sp>
    </p:spTree>
    <p:extLst>
      <p:ext uri="{BB962C8B-B14F-4D97-AF65-F5344CB8AC3E}">
        <p14:creationId xmlns:p14="http://schemas.microsoft.com/office/powerpoint/2010/main" xmlns="" val="130387227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11198" y="6380499"/>
            <a:ext cx="2258515" cy="307777"/>
          </a:xfrm>
          <a:prstGeom prst="rect">
            <a:avLst/>
          </a:prstGeom>
        </p:spPr>
        <p:txBody>
          <a:bodyPr wrap="square">
            <a:spAutoFit/>
          </a:bodyPr>
          <a:lstStyle/>
          <a:p>
            <a:pPr algn="ctr"/>
            <a:r>
              <a:rPr lang="en-US" altLang="zh-CN" sz="1400" b="1" dirty="0" smtClean="0">
                <a:latin typeface="Times New Roman" panose="02020603050405020304" pitchFamily="18" charset="0"/>
                <a:cs typeface="Times New Roman" panose="02020603050405020304" pitchFamily="18" charset="0"/>
              </a:rPr>
              <a:t>Wang et al., in preparation</a:t>
            </a:r>
            <a:endParaRPr lang="zh-CN" altLang="en-US" sz="1400" b="1" dirty="0">
              <a:latin typeface="Times New Roman" panose="02020603050405020304" pitchFamily="18" charset="0"/>
              <a:cs typeface="Times New Roman" panose="02020603050405020304" pitchFamily="18" charset="0"/>
            </a:endParaRPr>
          </a:p>
        </p:txBody>
      </p:sp>
      <p:sp>
        <p:nvSpPr>
          <p:cNvPr id="11"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Iron and steel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production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process</a:t>
            </a:r>
          </a:p>
        </p:txBody>
      </p:sp>
      <p:sp>
        <p:nvSpPr>
          <p:cNvPr id="6" name="矩形 5"/>
          <p:cNvSpPr/>
          <p:nvPr/>
        </p:nvSpPr>
        <p:spPr bwMode="auto">
          <a:xfrm>
            <a:off x="7790213" y="6210795"/>
            <a:ext cx="225631" cy="403761"/>
          </a:xfrm>
          <a:prstGeom prst="rect">
            <a:avLst/>
          </a:prstGeom>
          <a:solidFill>
            <a:schemeClr val="bg1"/>
          </a:solidFill>
          <a:ln w="9525"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indent="0" algn="l" defTabSz="965200" rtl="0" eaLnBrk="1" fontAlgn="base" latinLnBrk="0" hangingPunct="1">
              <a:lnSpc>
                <a:spcPct val="100000"/>
              </a:lnSpc>
              <a:spcBef>
                <a:spcPct val="0"/>
              </a:spcBef>
              <a:spcAft>
                <a:spcPct val="0"/>
              </a:spcAft>
              <a:buClrTx/>
              <a:buSzTx/>
              <a:buFontTx/>
              <a:buNone/>
              <a:tabLst/>
            </a:pPr>
            <a:endPara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endParaRPr>
          </a:p>
        </p:txBody>
      </p:sp>
      <p:sp>
        <p:nvSpPr>
          <p:cNvPr id="8" name="矩形 7"/>
          <p:cNvSpPr/>
          <p:nvPr/>
        </p:nvSpPr>
        <p:spPr>
          <a:xfrm>
            <a:off x="7653693" y="2864745"/>
            <a:ext cx="1428148" cy="276999"/>
          </a:xfrm>
          <a:prstGeom prst="rect">
            <a:avLst/>
          </a:prstGeom>
        </p:spPr>
        <p:txBody>
          <a:bodyPr wrap="none">
            <a:spAutoFit/>
          </a:bodyPr>
          <a:lstStyle/>
          <a:p>
            <a:r>
              <a:rPr lang="en-US" altLang="zh-CN" sz="1200" b="1" dirty="0" smtClean="0">
                <a:latin typeface="Times New Roman" panose="02020603050405020304" pitchFamily="18" charset="0"/>
                <a:cs typeface="Times New Roman" panose="02020603050405020304" pitchFamily="18" charset="0"/>
              </a:rPr>
              <a:t>Fukuda et al., 2011</a:t>
            </a:r>
            <a:endParaRPr lang="zh-CN" altLang="en-US" sz="1200" b="1" dirty="0">
              <a:latin typeface="Times New Roman" panose="02020603050405020304" pitchFamily="18" charset="0"/>
              <a:cs typeface="Times New Roman" panose="02020603050405020304" pitchFamily="18" charset="0"/>
            </a:endParaRPr>
          </a:p>
        </p:txBody>
      </p:sp>
      <p:pic>
        <p:nvPicPr>
          <p:cNvPr id="10" name="图片 9"/>
          <p:cNvPicPr>
            <a:picLocks noChangeAspect="1"/>
          </p:cNvPicPr>
          <p:nvPr/>
        </p:nvPicPr>
        <p:blipFill>
          <a:blip r:embed="rId3"/>
          <a:stretch>
            <a:fillRect/>
          </a:stretch>
        </p:blipFill>
        <p:spPr>
          <a:xfrm>
            <a:off x="688916" y="914400"/>
            <a:ext cx="7418933" cy="5700156"/>
          </a:xfrm>
          <a:prstGeom prst="rect">
            <a:avLst/>
          </a:prstGeom>
        </p:spPr>
      </p:pic>
      <p:cxnSp>
        <p:nvCxnSpPr>
          <p:cNvPr id="14" name="直接连接符 13"/>
          <p:cNvCxnSpPr/>
          <p:nvPr/>
        </p:nvCxnSpPr>
        <p:spPr bwMode="auto">
          <a:xfrm flipV="1">
            <a:off x="1030310" y="2730321"/>
            <a:ext cx="6623383" cy="25758"/>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5" name="直接连接符 14"/>
          <p:cNvCxnSpPr/>
          <p:nvPr/>
        </p:nvCxnSpPr>
        <p:spPr bwMode="auto">
          <a:xfrm flipV="1">
            <a:off x="1041041" y="3745614"/>
            <a:ext cx="6623383" cy="25758"/>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6" name="直接连接符 15"/>
          <p:cNvCxnSpPr/>
          <p:nvPr/>
        </p:nvCxnSpPr>
        <p:spPr bwMode="auto">
          <a:xfrm flipV="1">
            <a:off x="1028162" y="3127422"/>
            <a:ext cx="6623383" cy="25758"/>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7" name="直接连接符 16"/>
          <p:cNvCxnSpPr/>
          <p:nvPr/>
        </p:nvCxnSpPr>
        <p:spPr bwMode="auto">
          <a:xfrm flipV="1">
            <a:off x="1028162" y="5329731"/>
            <a:ext cx="6623383" cy="25758"/>
          </a:xfrm>
          <a:prstGeom prst="line">
            <a:avLst/>
          </a:prstGeom>
          <a:solidFill>
            <a:schemeClr val="accent1"/>
          </a:solidFill>
          <a:ln w="28575" cap="flat" cmpd="sng" algn="ctr">
            <a:solidFill>
              <a:srgbClr val="C00000"/>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Tree>
    <p:extLst>
      <p:ext uri="{BB962C8B-B14F-4D97-AF65-F5344CB8AC3E}">
        <p14:creationId xmlns:p14="http://schemas.microsoft.com/office/powerpoint/2010/main" xmlns="" val="1907933928"/>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ChangeArrowheads="1"/>
          </p:cNvSpPr>
          <p:nvPr>
            <p:ph idx="1"/>
          </p:nvPr>
        </p:nvSpPr>
        <p:spPr bwMode="auto">
          <a:xfrm>
            <a:off x="142381" y="990770"/>
            <a:ext cx="8821995" cy="20928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360000" indent="-360000" fontAlgn="t">
              <a:spcBef>
                <a:spcPts val="600"/>
              </a:spcBef>
              <a:spcAft>
                <a:spcPts val="0"/>
              </a:spcAft>
              <a:buFont typeface="Wingdings" panose="05000000000000000000" pitchFamily="2" charset="2"/>
              <a:buChar char="Ø"/>
            </a:pPr>
            <a:r>
              <a:rPr kumimoji="0" lang="en-US" altLang="zh-CN" sz="2400" b="1" i="0" u="none" strike="noStrike" cap="none" normalizeH="0" baseline="0" dirty="0" smtClean="0">
                <a:ln>
                  <a:noFill/>
                </a:ln>
                <a:solidFill>
                  <a:schemeClr val="tx1"/>
                </a:solidFill>
                <a:effectLst/>
                <a:latin typeface="Times New Roman" panose="02020603050405020304" pitchFamily="18" charset="0"/>
                <a:cs typeface="Times New Roman" panose="02020603050405020304" pitchFamily="18" charset="0"/>
              </a:rPr>
              <a:t>Mercury is vaporized</a:t>
            </a:r>
            <a:r>
              <a:rPr kumimoji="0" lang="en-US" altLang="zh-CN" sz="2400" b="1"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into the flue gas as</a:t>
            </a:r>
            <a:r>
              <a:rPr lang="en-US" altLang="zh-CN" sz="2400" b="1" dirty="0">
                <a:latin typeface="Times New Roman" panose="02020603050405020304" pitchFamily="18" charset="0"/>
                <a:cs typeface="Times New Roman" panose="02020603050405020304" pitchFamily="18" charset="0"/>
              </a:rPr>
              <a:t> Hg</a:t>
            </a:r>
            <a:r>
              <a:rPr lang="en-US" altLang="zh-CN" sz="2400" b="1" baseline="30000" dirty="0">
                <a:latin typeface="Times New Roman" panose="02020603050405020304" pitchFamily="18" charset="0"/>
                <a:cs typeface="Times New Roman" panose="02020603050405020304" pitchFamily="18" charset="0"/>
              </a:rPr>
              <a:t>0</a:t>
            </a:r>
            <a:r>
              <a:rPr kumimoji="0" lang="en-US" altLang="zh-CN" sz="2400" b="1"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rPr>
              <a:t> (&gt;1000</a:t>
            </a:r>
            <a:r>
              <a:rPr lang="en-US" altLang="zh-CN" sz="2400" b="1" dirty="0" smtClean="0">
                <a:latin typeface="Times New Roman" panose="02020603050405020304" pitchFamily="18" charset="0"/>
                <a:ea typeface="Arial Unicode MS" panose="020B0604020202020204" pitchFamily="34" charset="-122"/>
                <a:cs typeface="Times New Roman" panose="02020603050405020304" pitchFamily="18" charset="0"/>
              </a:rPr>
              <a:t>°</a:t>
            </a:r>
            <a:r>
              <a:rPr lang="en-US" altLang="zh-CN" sz="2400" b="1" dirty="0" smtClean="0">
                <a:latin typeface="Times New Roman" panose="02020603050405020304" pitchFamily="18" charset="0"/>
                <a:ea typeface="宋体" panose="02010600030101010101" pitchFamily="2" charset="-122"/>
                <a:cs typeface="Times New Roman" panose="02020603050405020304" pitchFamily="18" charset="0"/>
              </a:rPr>
              <a:t>C)</a:t>
            </a:r>
          </a:p>
          <a:p>
            <a:pPr marL="360000" indent="-360000" fontAlgn="t">
              <a:spcBef>
                <a:spcPts val="600"/>
              </a:spcBef>
              <a:spcAft>
                <a:spcPts val="0"/>
              </a:spcAft>
              <a:buFont typeface="Wingdings" panose="05000000000000000000" pitchFamily="2" charset="2"/>
              <a:buChar char="Ø"/>
            </a:pPr>
            <a:r>
              <a:rPr lang="en-US" altLang="zh-CN" sz="2400" b="1" dirty="0" smtClean="0">
                <a:latin typeface="Times New Roman" panose="02020603050405020304" pitchFamily="18" charset="0"/>
                <a:cs typeface="Times New Roman" panose="02020603050405020304" pitchFamily="18" charset="0"/>
              </a:rPr>
              <a:t>The predominant species before ESPs is Hg</a:t>
            </a:r>
            <a:r>
              <a:rPr lang="en-US" altLang="zh-CN" sz="2400" b="1" baseline="30000" dirty="0" smtClean="0">
                <a:latin typeface="Times New Roman" panose="02020603050405020304" pitchFamily="18" charset="0"/>
                <a:cs typeface="Times New Roman" panose="02020603050405020304" pitchFamily="18" charset="0"/>
              </a:rPr>
              <a:t>2+</a:t>
            </a:r>
            <a:r>
              <a:rPr lang="en-US" altLang="zh-CN" sz="2400" b="1" dirty="0" smtClean="0">
                <a:latin typeface="Times New Roman" panose="02020603050405020304" pitchFamily="18" charset="0"/>
                <a:cs typeface="Times New Roman" panose="02020603050405020304" pitchFamily="18" charset="0"/>
              </a:rPr>
              <a:t>, possibly caused by the </a:t>
            </a:r>
            <a:r>
              <a:rPr lang="en-US" altLang="zh-CN" sz="2400" b="1" kern="1200" dirty="0" smtClean="0">
                <a:solidFill>
                  <a:srgbClr val="000000"/>
                </a:solidFill>
                <a:latin typeface="Times New Roman" panose="02020603050405020304" pitchFamily="18" charset="0"/>
                <a:cs typeface="Times New Roman" panose="02020603050405020304" pitchFamily="18" charset="0"/>
              </a:rPr>
              <a:t>Fe</a:t>
            </a:r>
            <a:r>
              <a:rPr lang="en-US" altLang="zh-CN" sz="2400" b="1" kern="1200" baseline="-25000" dirty="0" smtClean="0">
                <a:solidFill>
                  <a:srgbClr val="000000"/>
                </a:solidFill>
                <a:latin typeface="Times New Roman" panose="02020603050405020304" pitchFamily="18" charset="0"/>
                <a:cs typeface="Times New Roman" panose="02020603050405020304" pitchFamily="18" charset="0"/>
              </a:rPr>
              <a:t>2</a:t>
            </a:r>
            <a:r>
              <a:rPr lang="en-US" altLang="zh-CN" sz="2400" b="1" kern="1200" dirty="0" smtClean="0">
                <a:solidFill>
                  <a:srgbClr val="000000"/>
                </a:solidFill>
                <a:latin typeface="Times New Roman" panose="02020603050405020304" pitchFamily="18" charset="0"/>
                <a:cs typeface="Times New Roman" panose="02020603050405020304" pitchFamily="18" charset="0"/>
              </a:rPr>
              <a:t>O</a:t>
            </a:r>
            <a:r>
              <a:rPr lang="en-US" altLang="zh-CN" sz="2400" b="1" kern="1200" baseline="-25000" dirty="0" smtClean="0">
                <a:solidFill>
                  <a:srgbClr val="000000"/>
                </a:solidFill>
                <a:latin typeface="Times New Roman" panose="02020603050405020304" pitchFamily="18" charset="0"/>
                <a:cs typeface="Times New Roman" panose="02020603050405020304" pitchFamily="18" charset="0"/>
              </a:rPr>
              <a:t>3</a:t>
            </a:r>
            <a:r>
              <a:rPr lang="en-US" altLang="zh-CN" sz="2400" b="1" dirty="0" smtClean="0">
                <a:latin typeface="Times New Roman" panose="02020603050405020304" pitchFamily="18" charset="0"/>
                <a:cs typeface="Times New Roman" panose="02020603050405020304" pitchFamily="18" charset="0"/>
              </a:rPr>
              <a:t>-containing particles in the flue gas</a:t>
            </a:r>
            <a:endParaRPr kumimoji="0" lang="en-US" altLang="zh-CN" sz="2400" b="1" i="0" u="none" strike="noStrike" cap="none" normalizeH="0" dirty="0" smtClean="0">
              <a:ln>
                <a:noFill/>
              </a:ln>
              <a:solidFill>
                <a:schemeClr val="tx1"/>
              </a:solidFill>
              <a:effectLst/>
              <a:latin typeface="Times New Roman" panose="02020603050405020304" pitchFamily="18" charset="0"/>
              <a:cs typeface="Times New Roman" panose="02020603050405020304" pitchFamily="18" charset="0"/>
            </a:endParaRPr>
          </a:p>
          <a:p>
            <a:pPr marL="360000" indent="-360000" fontAlgn="t">
              <a:spcBef>
                <a:spcPts val="600"/>
              </a:spcBef>
              <a:spcAft>
                <a:spcPts val="0"/>
              </a:spcAft>
              <a:buFont typeface="Wingdings" panose="05000000000000000000" pitchFamily="2" charset="2"/>
              <a:buChar char="Ø"/>
            </a:pPr>
            <a:r>
              <a:rPr lang="en-US" altLang="zh-CN" sz="2400" b="1" baseline="0" dirty="0" smtClean="0">
                <a:latin typeface="Times New Roman" panose="02020603050405020304" pitchFamily="18" charset="0"/>
                <a:cs typeface="Times New Roman" panose="02020603050405020304" pitchFamily="18" charset="0"/>
              </a:rPr>
              <a:t>The Hg removal of ESPs and FGD </a:t>
            </a:r>
            <a:r>
              <a:rPr lang="en-US" altLang="zh-CN" sz="2400" b="1" dirty="0" smtClean="0">
                <a:latin typeface="Times New Roman" panose="02020603050405020304" pitchFamily="18" charset="0"/>
                <a:cs typeface="Times New Roman" panose="02020603050405020304" pitchFamily="18" charset="0"/>
              </a:rPr>
              <a:t>are correlated with the proportion of Hg</a:t>
            </a:r>
            <a:r>
              <a:rPr lang="en-US" altLang="zh-CN" sz="2400" b="1" baseline="30000" dirty="0" smtClean="0">
                <a:latin typeface="Times New Roman" panose="02020603050405020304" pitchFamily="18" charset="0"/>
                <a:cs typeface="Times New Roman" panose="02020603050405020304" pitchFamily="18" charset="0"/>
              </a:rPr>
              <a:t>p</a:t>
            </a:r>
            <a:r>
              <a:rPr lang="en-US" altLang="zh-CN" sz="2400" b="1" dirty="0" smtClean="0">
                <a:latin typeface="Times New Roman" panose="02020603050405020304" pitchFamily="18" charset="0"/>
                <a:cs typeface="Times New Roman" panose="02020603050405020304" pitchFamily="18" charset="0"/>
              </a:rPr>
              <a:t> and Hg</a:t>
            </a:r>
            <a:r>
              <a:rPr lang="en-US" altLang="zh-CN" sz="2400" b="1" baseline="30000" dirty="0" smtClean="0">
                <a:latin typeface="Times New Roman" panose="02020603050405020304" pitchFamily="18" charset="0"/>
                <a:cs typeface="Times New Roman" panose="02020603050405020304" pitchFamily="18" charset="0"/>
              </a:rPr>
              <a:t>2+</a:t>
            </a:r>
            <a:r>
              <a:rPr lang="en-US" altLang="zh-CN" sz="2400" b="1" dirty="0" smtClean="0">
                <a:latin typeface="Times New Roman" panose="02020603050405020304" pitchFamily="18" charset="0"/>
                <a:cs typeface="Times New Roman" panose="02020603050405020304" pitchFamily="18" charset="0"/>
              </a:rPr>
              <a:t> in the flue gas before the facility</a:t>
            </a:r>
          </a:p>
        </p:txBody>
      </p:sp>
      <p:pic>
        <p:nvPicPr>
          <p:cNvPr id="5" name="图片 4"/>
          <p:cNvPicPr>
            <a:picLocks noChangeAspect="1"/>
          </p:cNvPicPr>
          <p:nvPr/>
        </p:nvPicPr>
        <p:blipFill>
          <a:blip r:embed="rId2"/>
          <a:stretch>
            <a:fillRect/>
          </a:stretch>
        </p:blipFill>
        <p:spPr>
          <a:xfrm>
            <a:off x="4267723" y="3333938"/>
            <a:ext cx="4876278" cy="2931618"/>
          </a:xfrm>
          <a:prstGeom prst="rect">
            <a:avLst/>
          </a:prstGeom>
        </p:spPr>
      </p:pic>
      <p:pic>
        <p:nvPicPr>
          <p:cNvPr id="6" name="图片 5"/>
          <p:cNvPicPr>
            <a:picLocks noChangeAspect="1"/>
          </p:cNvPicPr>
          <p:nvPr/>
        </p:nvPicPr>
        <p:blipFill>
          <a:blip r:embed="rId3"/>
          <a:stretch>
            <a:fillRect/>
          </a:stretch>
        </p:blipFill>
        <p:spPr>
          <a:xfrm>
            <a:off x="251520" y="3245236"/>
            <a:ext cx="4016202" cy="3147516"/>
          </a:xfrm>
          <a:prstGeom prst="rect">
            <a:avLst/>
          </a:prstGeom>
        </p:spPr>
      </p:pic>
      <p:sp>
        <p:nvSpPr>
          <p:cNvPr id="7" name="Rectangle 2"/>
          <p:cNvSpPr txBox="1">
            <a:spLocks noChangeArrowheads="1"/>
          </p:cNvSpPr>
          <p:nvPr/>
        </p:nvSpPr>
        <p:spPr bwMode="auto">
          <a:xfrm>
            <a:off x="1644272" y="3199965"/>
            <a:ext cx="648000" cy="584775"/>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536575" indent="-536575" algn="l" rtl="0" eaLnBrk="0" fontAlgn="base" hangingPunct="0">
              <a:spcBef>
                <a:spcPct val="0"/>
              </a:spcBef>
              <a:spcAft>
                <a:spcPct val="0"/>
              </a:spcAft>
              <a:buClr>
                <a:srgbClr val="660066"/>
              </a:buClr>
              <a:buFont typeface="Wingdings" pitchFamily="2" charset="2"/>
              <a:buChar char="u"/>
              <a:defRPr sz="2800" b="1">
                <a:solidFill>
                  <a:schemeClr val="tx1"/>
                </a:solidFill>
                <a:latin typeface="Arial" panose="020B0604020202020204" pitchFamily="34" charset="0"/>
                <a:ea typeface="+mn-ea"/>
                <a:cs typeface="+mn-cs"/>
              </a:defRPr>
            </a:lvl1pPr>
            <a:lvl2pPr marL="1001713" indent="-285750" algn="l" rtl="0" eaLnBrk="0" fontAlgn="base" hangingPunct="0">
              <a:spcBef>
                <a:spcPct val="0"/>
              </a:spcBef>
              <a:spcAft>
                <a:spcPct val="0"/>
              </a:spcAft>
              <a:buClr>
                <a:schemeClr val="accent2"/>
              </a:buClr>
              <a:buFont typeface="Wingdings" pitchFamily="2" charset="2"/>
              <a:buChar char="l"/>
              <a:defRPr sz="2400" b="1">
                <a:solidFill>
                  <a:schemeClr val="tx1"/>
                </a:solidFill>
                <a:latin typeface="Arial" panose="020B0604020202020204" pitchFamily="34" charset="0"/>
                <a:ea typeface="+mn-ea"/>
                <a:cs typeface="+mn-cs"/>
              </a:defRPr>
            </a:lvl2pPr>
            <a:lvl3pPr marL="1409700" indent="-228600" algn="l" rtl="0" eaLnBrk="0" fontAlgn="base" hangingPunct="0">
              <a:spcBef>
                <a:spcPct val="0"/>
              </a:spcBef>
              <a:spcAft>
                <a:spcPct val="0"/>
              </a:spcAft>
              <a:buClr>
                <a:schemeClr val="accent2"/>
              </a:buClr>
              <a:buFont typeface="Wingdings" pitchFamily="2" charset="2"/>
              <a:buChar char="ü"/>
              <a:defRPr sz="2200" b="1">
                <a:solidFill>
                  <a:schemeClr val="tx1"/>
                </a:solidFill>
                <a:latin typeface="Arial" panose="020B0604020202020204" pitchFamily="34" charset="0"/>
                <a:ea typeface="+mn-ea"/>
                <a:cs typeface="+mn-cs"/>
              </a:defRPr>
            </a:lvl3pPr>
            <a:lvl4pPr marL="1817688"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4pPr>
            <a:lvl5pPr marL="22256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5pPr>
            <a:lvl6pPr marL="26828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6pPr>
            <a:lvl7pPr marL="31400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7pPr>
            <a:lvl8pPr marL="35972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8pPr>
            <a:lvl9pPr marL="40544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9pPr>
          </a:lstStyle>
          <a:p>
            <a:pPr marL="0" indent="0" fontAlgn="t">
              <a:spcBef>
                <a:spcPts val="600"/>
              </a:spcBef>
              <a:buNone/>
            </a:pPr>
            <a:r>
              <a:rPr lang="en-US" altLang="zh-CN" sz="1600" kern="0" dirty="0" smtClean="0">
                <a:solidFill>
                  <a:srgbClr val="0070C0"/>
                </a:solidFill>
                <a:latin typeface="Times New Roman" panose="02020603050405020304" pitchFamily="18" charset="0"/>
                <a:cs typeface="Times New Roman" panose="02020603050405020304" pitchFamily="18" charset="0"/>
              </a:rPr>
              <a:t>ESP</a:t>
            </a:r>
            <a:endParaRPr lang="en-US" altLang="zh-CN" sz="1200" kern="0" dirty="0" smtClean="0">
              <a:latin typeface="Times New Roman" panose="02020603050405020304" pitchFamily="18" charset="0"/>
              <a:cs typeface="Times New Roman" panose="02020603050405020304" pitchFamily="18" charset="0"/>
            </a:endParaRPr>
          </a:p>
        </p:txBody>
      </p:sp>
      <p:sp>
        <p:nvSpPr>
          <p:cNvPr id="8" name="Rectangle 2"/>
          <p:cNvSpPr txBox="1">
            <a:spLocks noChangeArrowheads="1"/>
          </p:cNvSpPr>
          <p:nvPr/>
        </p:nvSpPr>
        <p:spPr bwMode="auto">
          <a:xfrm>
            <a:off x="5809435" y="3187265"/>
            <a:ext cx="2340000" cy="584775"/>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536575" indent="-536575" algn="l" rtl="0" eaLnBrk="0" fontAlgn="base" hangingPunct="0">
              <a:spcBef>
                <a:spcPct val="0"/>
              </a:spcBef>
              <a:spcAft>
                <a:spcPct val="0"/>
              </a:spcAft>
              <a:buClr>
                <a:srgbClr val="660066"/>
              </a:buClr>
              <a:buFont typeface="Wingdings" pitchFamily="2" charset="2"/>
              <a:buChar char="u"/>
              <a:defRPr sz="2800" b="1">
                <a:solidFill>
                  <a:schemeClr val="tx1"/>
                </a:solidFill>
                <a:latin typeface="Arial" panose="020B0604020202020204" pitchFamily="34" charset="0"/>
                <a:ea typeface="+mn-ea"/>
                <a:cs typeface="+mn-cs"/>
              </a:defRPr>
            </a:lvl1pPr>
            <a:lvl2pPr marL="1001713" indent="-285750" algn="l" rtl="0" eaLnBrk="0" fontAlgn="base" hangingPunct="0">
              <a:spcBef>
                <a:spcPct val="0"/>
              </a:spcBef>
              <a:spcAft>
                <a:spcPct val="0"/>
              </a:spcAft>
              <a:buClr>
                <a:schemeClr val="accent2"/>
              </a:buClr>
              <a:buFont typeface="Wingdings" pitchFamily="2" charset="2"/>
              <a:buChar char="l"/>
              <a:defRPr sz="2400" b="1">
                <a:solidFill>
                  <a:schemeClr val="tx1"/>
                </a:solidFill>
                <a:latin typeface="Arial" panose="020B0604020202020204" pitchFamily="34" charset="0"/>
                <a:ea typeface="+mn-ea"/>
                <a:cs typeface="+mn-cs"/>
              </a:defRPr>
            </a:lvl2pPr>
            <a:lvl3pPr marL="1409700" indent="-228600" algn="l" rtl="0" eaLnBrk="0" fontAlgn="base" hangingPunct="0">
              <a:spcBef>
                <a:spcPct val="0"/>
              </a:spcBef>
              <a:spcAft>
                <a:spcPct val="0"/>
              </a:spcAft>
              <a:buClr>
                <a:schemeClr val="accent2"/>
              </a:buClr>
              <a:buFont typeface="Wingdings" pitchFamily="2" charset="2"/>
              <a:buChar char="ü"/>
              <a:defRPr sz="2200" b="1">
                <a:solidFill>
                  <a:schemeClr val="tx1"/>
                </a:solidFill>
                <a:latin typeface="Arial" panose="020B0604020202020204" pitchFamily="34" charset="0"/>
                <a:ea typeface="+mn-ea"/>
                <a:cs typeface="+mn-cs"/>
              </a:defRPr>
            </a:lvl3pPr>
            <a:lvl4pPr marL="1817688"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4pPr>
            <a:lvl5pPr marL="22256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5pPr>
            <a:lvl6pPr marL="26828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6pPr>
            <a:lvl7pPr marL="31400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7pPr>
            <a:lvl8pPr marL="35972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8pPr>
            <a:lvl9pPr marL="40544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9pPr>
          </a:lstStyle>
          <a:p>
            <a:pPr marL="0" indent="0" fontAlgn="t">
              <a:spcBef>
                <a:spcPts val="600"/>
              </a:spcBef>
              <a:buNone/>
            </a:pPr>
            <a:r>
              <a:rPr lang="en-US" altLang="zh-CN" sz="1600" kern="0" dirty="0" smtClean="0">
                <a:solidFill>
                  <a:srgbClr val="0070C0"/>
                </a:solidFill>
                <a:latin typeface="Times New Roman" panose="02020603050405020304" pitchFamily="18" charset="0"/>
                <a:cs typeface="Times New Roman" panose="02020603050405020304" pitchFamily="18" charset="0"/>
              </a:rPr>
              <a:t>Desulfurization devices</a:t>
            </a:r>
            <a:endParaRPr lang="en-US" altLang="zh-CN" sz="1200" kern="0" dirty="0" smtClean="0">
              <a:latin typeface="Times New Roman" panose="02020603050405020304" pitchFamily="18" charset="0"/>
              <a:cs typeface="Times New Roman" panose="02020603050405020304" pitchFamily="18" charset="0"/>
            </a:endParaRPr>
          </a:p>
        </p:txBody>
      </p:sp>
      <p:sp>
        <p:nvSpPr>
          <p:cNvPr id="11"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transformation in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iron &amp;</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steel plants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9" name="矩形 8"/>
          <p:cNvSpPr/>
          <p:nvPr/>
        </p:nvSpPr>
        <p:spPr>
          <a:xfrm>
            <a:off x="6705862" y="6283892"/>
            <a:ext cx="2258515" cy="307777"/>
          </a:xfrm>
          <a:prstGeom prst="rect">
            <a:avLst/>
          </a:prstGeom>
        </p:spPr>
        <p:txBody>
          <a:bodyPr wrap="square">
            <a:spAutoFit/>
          </a:bodyPr>
          <a:lstStyle/>
          <a:p>
            <a:pPr algn="ctr"/>
            <a:r>
              <a:rPr lang="en-US" altLang="zh-CN" sz="1400" b="1" dirty="0" smtClean="0">
                <a:latin typeface="Times New Roman" panose="02020603050405020304" pitchFamily="18" charset="0"/>
                <a:cs typeface="Times New Roman" panose="02020603050405020304" pitchFamily="18" charset="0"/>
              </a:rPr>
              <a:t>Wang et al., in preparation</a:t>
            </a:r>
            <a:endParaRPr lang="zh-CN" altLang="en-US"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898430251"/>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txBox="1">
            <a:spLocks noChangeArrowheads="1"/>
          </p:cNvSpPr>
          <p:nvPr/>
        </p:nvSpPr>
        <p:spPr bwMode="auto">
          <a:xfrm>
            <a:off x="154374" y="1070591"/>
            <a:ext cx="8912352" cy="707886"/>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536575" indent="-536575" algn="l" rtl="0" eaLnBrk="0" fontAlgn="base" hangingPunct="0">
              <a:spcBef>
                <a:spcPct val="0"/>
              </a:spcBef>
              <a:spcAft>
                <a:spcPct val="0"/>
              </a:spcAft>
              <a:buClr>
                <a:srgbClr val="660066"/>
              </a:buClr>
              <a:buFont typeface="Wingdings" pitchFamily="2" charset="2"/>
              <a:buChar char="u"/>
              <a:defRPr sz="2800" b="1">
                <a:solidFill>
                  <a:schemeClr val="tx1"/>
                </a:solidFill>
                <a:latin typeface="Arial" panose="020B0604020202020204" pitchFamily="34" charset="0"/>
                <a:ea typeface="+mn-ea"/>
                <a:cs typeface="+mn-cs"/>
              </a:defRPr>
            </a:lvl1pPr>
            <a:lvl2pPr marL="1001713" indent="-285750" algn="l" rtl="0" eaLnBrk="0" fontAlgn="base" hangingPunct="0">
              <a:spcBef>
                <a:spcPct val="0"/>
              </a:spcBef>
              <a:spcAft>
                <a:spcPct val="0"/>
              </a:spcAft>
              <a:buClr>
                <a:schemeClr val="accent2"/>
              </a:buClr>
              <a:buFont typeface="Wingdings" pitchFamily="2" charset="2"/>
              <a:buChar char="l"/>
              <a:defRPr sz="2400" b="1">
                <a:solidFill>
                  <a:schemeClr val="tx1"/>
                </a:solidFill>
                <a:latin typeface="Arial" panose="020B0604020202020204" pitchFamily="34" charset="0"/>
                <a:ea typeface="+mn-ea"/>
                <a:cs typeface="+mn-cs"/>
              </a:defRPr>
            </a:lvl2pPr>
            <a:lvl3pPr marL="1409700" indent="-228600" algn="l" rtl="0" eaLnBrk="0" fontAlgn="base" hangingPunct="0">
              <a:spcBef>
                <a:spcPct val="0"/>
              </a:spcBef>
              <a:spcAft>
                <a:spcPct val="0"/>
              </a:spcAft>
              <a:buClr>
                <a:schemeClr val="accent2"/>
              </a:buClr>
              <a:buFont typeface="Wingdings" pitchFamily="2" charset="2"/>
              <a:buChar char="ü"/>
              <a:defRPr sz="2200" b="1">
                <a:solidFill>
                  <a:schemeClr val="tx1"/>
                </a:solidFill>
                <a:latin typeface="Arial" panose="020B0604020202020204" pitchFamily="34" charset="0"/>
                <a:ea typeface="+mn-ea"/>
                <a:cs typeface="+mn-cs"/>
              </a:defRPr>
            </a:lvl3pPr>
            <a:lvl4pPr marL="1817688"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4pPr>
            <a:lvl5pPr marL="22256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5pPr>
            <a:lvl6pPr marL="26828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6pPr>
            <a:lvl7pPr marL="31400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7pPr>
            <a:lvl8pPr marL="35972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8pPr>
            <a:lvl9pPr marL="40544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9pPr>
          </a:lstStyle>
          <a:p>
            <a:pPr marL="360000" indent="-360000" fontAlgn="t">
              <a:spcBef>
                <a:spcPts val="600"/>
              </a:spcBef>
              <a:buClrTx/>
              <a:buFont typeface="Wingdings" panose="05000000000000000000" pitchFamily="2" charset="2"/>
              <a:buChar char="Ø"/>
            </a:pPr>
            <a:r>
              <a:rPr lang="en-US" altLang="zh-CN" sz="2000" dirty="0">
                <a:latin typeface="Times New Roman" panose="02020603050405020304" pitchFamily="18" charset="0"/>
                <a:cs typeface="Times New Roman" panose="02020603050405020304" pitchFamily="18" charset="0"/>
              </a:rPr>
              <a:t>The mercury species emitted into atmosphere </a:t>
            </a:r>
            <a:r>
              <a:rPr lang="en-US" altLang="zh-CN" sz="2000" dirty="0" smtClean="0">
                <a:latin typeface="Times New Roman" panose="02020603050405020304" pitchFamily="18" charset="0"/>
                <a:cs typeface="Times New Roman" panose="02020603050405020304" pitchFamily="18" charset="0"/>
              </a:rPr>
              <a:t>depend on </a:t>
            </a:r>
            <a:r>
              <a:rPr lang="en-US" altLang="zh-CN" sz="2000" dirty="0">
                <a:latin typeface="Times New Roman" panose="02020603050405020304" pitchFamily="18" charset="0"/>
                <a:cs typeface="Times New Roman" panose="02020603050405020304" pitchFamily="18" charset="0"/>
              </a:rPr>
              <a:t>mercury speciation of each stack, and mercury emissions from each </a:t>
            </a:r>
            <a:r>
              <a:rPr lang="en-US" altLang="zh-CN" sz="2000" dirty="0" smtClean="0">
                <a:latin typeface="Times New Roman" panose="02020603050405020304" pitchFamily="18" charset="0"/>
                <a:cs typeface="Times New Roman" panose="02020603050405020304" pitchFamily="18" charset="0"/>
              </a:rPr>
              <a:t>stack</a:t>
            </a:r>
            <a:endParaRPr lang="en-US" altLang="zh-CN" sz="2000" dirty="0">
              <a:latin typeface="Times New Roman" panose="02020603050405020304" pitchFamily="18" charset="0"/>
              <a:cs typeface="Times New Roman" panose="02020603050405020304" pitchFamily="18" charset="0"/>
            </a:endParaRPr>
          </a:p>
        </p:txBody>
      </p:sp>
      <p:sp>
        <p:nvSpPr>
          <p:cNvPr id="15"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Summary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of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profiles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4" name="表格 3"/>
          <p:cNvGraphicFramePr>
            <a:graphicFrameLocks noGrp="1"/>
          </p:cNvGraphicFramePr>
          <p:nvPr>
            <p:extLst>
              <p:ext uri="{D42A27DB-BD31-4B8C-83A1-F6EECF244321}">
                <p14:modId xmlns:p14="http://schemas.microsoft.com/office/powerpoint/2010/main" xmlns="" val="2962703631"/>
              </p:ext>
            </p:extLst>
          </p:nvPr>
        </p:nvGraphicFramePr>
        <p:xfrm>
          <a:off x="656466" y="1971489"/>
          <a:ext cx="8023895" cy="4274764"/>
        </p:xfrm>
        <a:graphic>
          <a:graphicData uri="http://schemas.openxmlformats.org/drawingml/2006/table">
            <a:tbl>
              <a:tblPr firstRow="1" firstCol="1" bandRow="1"/>
              <a:tblGrid>
                <a:gridCol w="2051505"/>
                <a:gridCol w="3310551"/>
                <a:gridCol w="865051"/>
                <a:gridCol w="887581"/>
                <a:gridCol w="909207"/>
              </a:tblGrid>
              <a:tr h="304191">
                <a:tc gridSpan="2">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Proportions of emitted mercury species (%)</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Hg</a:t>
                      </a:r>
                      <a:r>
                        <a:rPr lang="en-US" sz="1800" b="1" kern="100" baseline="30000">
                          <a:effectLst/>
                          <a:latin typeface="Times New Roman" panose="02020603050405020304" pitchFamily="18" charset="0"/>
                          <a:ea typeface="宋体" panose="02010600030101010101" pitchFamily="2" charset="-122"/>
                        </a:rPr>
                        <a:t>0</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Hg</a:t>
                      </a:r>
                      <a:r>
                        <a:rPr lang="en-US" sz="1800" b="1" kern="100" baseline="30000" dirty="0">
                          <a:effectLst/>
                          <a:latin typeface="Times New Roman" panose="02020603050405020304" pitchFamily="18" charset="0"/>
                          <a:ea typeface="宋体" panose="02010600030101010101" pitchFamily="2" charset="-122"/>
                        </a:rPr>
                        <a:t>2+</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dirty="0" err="1">
                          <a:effectLst/>
                          <a:latin typeface="Times New Roman" panose="02020603050405020304" pitchFamily="18" charset="0"/>
                          <a:ea typeface="宋体" panose="02010600030101010101" pitchFamily="2" charset="-122"/>
                        </a:rPr>
                        <a:t>Hg</a:t>
                      </a:r>
                      <a:r>
                        <a:rPr lang="en-US" sz="1800" b="1" kern="100" baseline="30000" dirty="0" err="1">
                          <a:effectLst/>
                          <a:latin typeface="Times New Roman" panose="02020603050405020304" pitchFamily="18" charset="0"/>
                          <a:ea typeface="宋体" panose="02010600030101010101" pitchFamily="2" charset="-122"/>
                        </a:rPr>
                        <a:t>p</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04191">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Streets et al., 2005</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smtClean="0">
                          <a:effectLst/>
                          <a:latin typeface="Times New Roman" panose="02020603050405020304" pitchFamily="18" charset="0"/>
                          <a:ea typeface="宋体" panose="02010600030101010101" pitchFamily="2" charset="-122"/>
                        </a:rPr>
                        <a:t>Iron and steel </a:t>
                      </a:r>
                      <a:r>
                        <a:rPr lang="en-US" sz="1800" b="1" kern="100" dirty="0">
                          <a:effectLst/>
                          <a:latin typeface="Times New Roman" panose="02020603050405020304" pitchFamily="18" charset="0"/>
                          <a:ea typeface="宋体" panose="02010600030101010101" pitchFamily="2" charset="-122"/>
                        </a:rPr>
                        <a:t>production</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80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15</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5</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04191">
                <a:tc rowSpan="5">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Wang et al., 2014</a:t>
                      </a:r>
                      <a:endParaRPr lang="zh-CN" sz="1800" b="1" kern="100" dirty="0">
                        <a:effectLst/>
                        <a:latin typeface="Times New Roman" panose="02020603050405020304" pitchFamily="18" charset="0"/>
                        <a:ea typeface="宋体" panose="02010600030101010101" pitchFamily="2" charset="-122"/>
                      </a:endParaRPr>
                    </a:p>
                    <a:p>
                      <a:pPr algn="ctr">
                        <a:spcAft>
                          <a:spcPts val="0"/>
                        </a:spcAft>
                      </a:pPr>
                      <a:r>
                        <a:rPr lang="en-US" sz="1800" b="1" kern="100" dirty="0">
                          <a:effectLst/>
                          <a:latin typeface="Times New Roman" panose="02020603050405020304" pitchFamily="18" charset="0"/>
                          <a:ea typeface="宋体" panose="02010600030101010101" pitchFamily="2" charset="-122"/>
                        </a:rPr>
                        <a:t>Plant </a:t>
                      </a:r>
                      <a:r>
                        <a:rPr lang="en-US" sz="1800" b="1" kern="100" dirty="0" smtClean="0">
                          <a:effectLst/>
                          <a:latin typeface="Times New Roman" panose="02020603050405020304" pitchFamily="18" charset="0"/>
                          <a:ea typeface="宋体" panose="02010600030101010101" pitchFamily="2" charset="-122"/>
                        </a:rPr>
                        <a:t>1</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rotary kiln for limestone</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20.8</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79.2</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r>
              <a:tr h="304191">
                <a:tc v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rotary kiln for dolomite</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8.1</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91.9</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Sintering machine</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32.1</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67.9</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0.0</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electric furnace</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92.1</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7.9</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Power plant</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15.0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85.0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r>
              <a:tr h="312236">
                <a:tc rowSpan="7">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Wang et al., 2014</a:t>
                      </a:r>
                      <a:endParaRPr lang="zh-CN" sz="1800" b="1" kern="100" dirty="0">
                        <a:effectLst/>
                        <a:latin typeface="Times New Roman" panose="02020603050405020304" pitchFamily="18" charset="0"/>
                        <a:ea typeface="宋体" panose="02010600030101010101" pitchFamily="2" charset="-122"/>
                      </a:endParaRPr>
                    </a:p>
                    <a:p>
                      <a:pPr algn="ctr">
                        <a:spcAft>
                          <a:spcPts val="0"/>
                        </a:spcAft>
                      </a:pPr>
                      <a:r>
                        <a:rPr lang="en-US" sz="1800" b="1" kern="100" dirty="0">
                          <a:effectLst/>
                          <a:latin typeface="Times New Roman" panose="02020603050405020304" pitchFamily="18" charset="0"/>
                          <a:ea typeface="宋体" panose="02010600030101010101" pitchFamily="2" charset="-122"/>
                        </a:rPr>
                        <a:t>Plant </a:t>
                      </a:r>
                      <a:r>
                        <a:rPr lang="en-US" sz="1800" b="1" kern="100" dirty="0" smtClean="0">
                          <a:effectLst/>
                          <a:latin typeface="Times New Roman" panose="02020603050405020304" pitchFamily="18" charset="0"/>
                          <a:ea typeface="宋体" panose="02010600030101010101" pitchFamily="2" charset="-122"/>
                        </a:rPr>
                        <a:t>2</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Sintering machine-high-sulfur</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100.0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0.0</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w="12700" cap="flat" cmpd="sng" algn="ctr">
                      <a:solidFill>
                        <a:schemeClr val="tx1"/>
                      </a:solidFill>
                      <a:prstDash val="solid"/>
                      <a:round/>
                      <a:headEnd type="none" w="med" len="med"/>
                      <a:tailEnd type="none" w="med" len="med"/>
                    </a:lnT>
                    <a:lnB>
                      <a:noFill/>
                    </a:lnB>
                  </a:tcPr>
                </a:tc>
              </a:tr>
              <a:tr h="312236">
                <a:tc vMerge="1">
                  <a:txBody>
                    <a:bodyPr/>
                    <a:lstStyle/>
                    <a:p>
                      <a:endParaRPr lang="zh-CN" altLang="en-US"/>
                    </a:p>
                  </a:txBody>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Sintering machine-low-sulfur</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0.8</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99.2</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Sintering machine tail</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14.3</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85.7</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Blast furnace-pig iron</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38.0</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62.0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Blast furnace-iron scrap</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50.0</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48.6</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a:effectLst/>
                          <a:latin typeface="Times New Roman" panose="02020603050405020304" pitchFamily="18" charset="0"/>
                          <a:ea typeface="宋体" panose="02010600030101010101" pitchFamily="2" charset="-122"/>
                        </a:rPr>
                        <a:t>Convertor-crude steel</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53.3</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46.7</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a:noFill/>
                    </a:lnB>
                  </a:tcPr>
                </a:tc>
              </a:tr>
              <a:tr h="304191">
                <a:tc vMerge="1">
                  <a:txBody>
                    <a:bodyPr/>
                    <a:lstStyle/>
                    <a:p>
                      <a:endParaRPr lang="zh-CN" altLang="en-US"/>
                    </a:p>
                  </a:txBody>
                  <a:tcPr/>
                </a:tc>
                <a:tc>
                  <a:txBody>
                    <a:bodyPr/>
                    <a:lstStyle/>
                    <a:p>
                      <a:pPr algn="ctr">
                        <a:spcAft>
                          <a:spcPts val="0"/>
                        </a:spcAft>
                      </a:pPr>
                      <a:r>
                        <a:rPr lang="en-US" sz="1800" b="1" kern="100" dirty="0">
                          <a:effectLst/>
                          <a:latin typeface="Times New Roman" panose="02020603050405020304" pitchFamily="18" charset="0"/>
                          <a:ea typeface="宋体" panose="02010600030101010101" pitchFamily="2" charset="-122"/>
                        </a:rPr>
                        <a:t>Power plant</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a:solidFill>
                            <a:srgbClr val="000000"/>
                          </a:solidFill>
                          <a:effectLst/>
                          <a:latin typeface="Times New Roman" panose="02020603050405020304" pitchFamily="18" charset="0"/>
                          <a:ea typeface="宋体" panose="02010600030101010101" pitchFamily="2" charset="-122"/>
                        </a:rPr>
                        <a:t>77.7</a:t>
                      </a:r>
                      <a:endParaRPr lang="zh-CN" sz="1800" b="1" kern="10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22.3</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spcAft>
                          <a:spcPts val="0"/>
                        </a:spcAft>
                      </a:pPr>
                      <a:r>
                        <a:rPr lang="en-US" sz="1800" b="1" kern="100" dirty="0">
                          <a:solidFill>
                            <a:srgbClr val="000000"/>
                          </a:solidFill>
                          <a:effectLst/>
                          <a:latin typeface="Times New Roman" panose="02020603050405020304" pitchFamily="18" charset="0"/>
                          <a:ea typeface="宋体" panose="02010600030101010101" pitchFamily="2" charset="-122"/>
                        </a:rPr>
                        <a:t>0.0</a:t>
                      </a:r>
                      <a:endParaRPr lang="zh-CN" sz="1800" b="1" kern="100" dirty="0">
                        <a:effectLst/>
                        <a:latin typeface="Times New Roman" panose="02020603050405020304" pitchFamily="18" charset="0"/>
                        <a:ea typeface="宋体" panose="02010600030101010101" pitchFamily="2" charset="-122"/>
                      </a:endParaRPr>
                    </a:p>
                  </a:txBody>
                  <a:tcPr marL="68580" marR="68580" marT="0" marB="0" anchor="ctr">
                    <a:lnL>
                      <a:noFill/>
                    </a:lnL>
                    <a:lnR>
                      <a:noFill/>
                    </a:lnR>
                    <a:lnT>
                      <a:noFill/>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1315063152"/>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p:cNvSpPr txBox="1">
            <a:spLocks noChangeArrowheads="1"/>
          </p:cNvSpPr>
          <p:nvPr/>
        </p:nvSpPr>
        <p:spPr bwMode="auto">
          <a:xfrm>
            <a:off x="4594236" y="4176461"/>
            <a:ext cx="4456176" cy="2400657"/>
          </a:xfrm>
          <a:prstGeom prst="rect">
            <a:avLst/>
          </a:prstGeom>
          <a:noFill/>
          <a:ln w="9525">
            <a:noFill/>
            <a:miter lim="800000"/>
            <a:headEnd/>
            <a:tailEnd/>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marL="536575" indent="-536575" algn="l" rtl="0" eaLnBrk="0" fontAlgn="base" hangingPunct="0">
              <a:spcBef>
                <a:spcPct val="0"/>
              </a:spcBef>
              <a:spcAft>
                <a:spcPct val="0"/>
              </a:spcAft>
              <a:buClr>
                <a:srgbClr val="660066"/>
              </a:buClr>
              <a:buFont typeface="Wingdings" pitchFamily="2" charset="2"/>
              <a:buChar char="u"/>
              <a:defRPr sz="2800" b="1">
                <a:solidFill>
                  <a:schemeClr val="tx1"/>
                </a:solidFill>
                <a:latin typeface="Arial" panose="020B0604020202020204" pitchFamily="34" charset="0"/>
                <a:ea typeface="+mn-ea"/>
                <a:cs typeface="+mn-cs"/>
              </a:defRPr>
            </a:lvl1pPr>
            <a:lvl2pPr marL="1001713" indent="-285750" algn="l" rtl="0" eaLnBrk="0" fontAlgn="base" hangingPunct="0">
              <a:spcBef>
                <a:spcPct val="0"/>
              </a:spcBef>
              <a:spcAft>
                <a:spcPct val="0"/>
              </a:spcAft>
              <a:buClr>
                <a:schemeClr val="accent2"/>
              </a:buClr>
              <a:buFont typeface="Wingdings" pitchFamily="2" charset="2"/>
              <a:buChar char="l"/>
              <a:defRPr sz="2400" b="1">
                <a:solidFill>
                  <a:schemeClr val="tx1"/>
                </a:solidFill>
                <a:latin typeface="Arial" panose="020B0604020202020204" pitchFamily="34" charset="0"/>
                <a:ea typeface="+mn-ea"/>
                <a:cs typeface="+mn-cs"/>
              </a:defRPr>
            </a:lvl2pPr>
            <a:lvl3pPr marL="1409700" indent="-228600" algn="l" rtl="0" eaLnBrk="0" fontAlgn="base" hangingPunct="0">
              <a:spcBef>
                <a:spcPct val="0"/>
              </a:spcBef>
              <a:spcAft>
                <a:spcPct val="0"/>
              </a:spcAft>
              <a:buClr>
                <a:schemeClr val="accent2"/>
              </a:buClr>
              <a:buFont typeface="Wingdings" pitchFamily="2" charset="2"/>
              <a:buChar char="ü"/>
              <a:defRPr sz="2200" b="1">
                <a:solidFill>
                  <a:schemeClr val="tx1"/>
                </a:solidFill>
                <a:latin typeface="Arial" panose="020B0604020202020204" pitchFamily="34" charset="0"/>
                <a:ea typeface="+mn-ea"/>
                <a:cs typeface="+mn-cs"/>
              </a:defRPr>
            </a:lvl3pPr>
            <a:lvl4pPr marL="1817688"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4pPr>
            <a:lvl5pPr marL="22256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5pPr>
            <a:lvl6pPr marL="26828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6pPr>
            <a:lvl7pPr marL="31400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7pPr>
            <a:lvl8pPr marL="35972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8pPr>
            <a:lvl9pPr marL="4054475" indent="-228600" algn="l" rtl="0" eaLnBrk="0" fontAlgn="base" hangingPunct="0">
              <a:spcBef>
                <a:spcPct val="0"/>
              </a:spcBef>
              <a:spcAft>
                <a:spcPct val="0"/>
              </a:spcAft>
              <a:buClr>
                <a:schemeClr val="accent2"/>
              </a:buClr>
              <a:buChar char="»"/>
              <a:defRPr sz="2000" b="1">
                <a:solidFill>
                  <a:schemeClr val="tx1"/>
                </a:solidFill>
                <a:latin typeface="Arial" panose="020B0604020202020204" pitchFamily="34" charset="0"/>
                <a:ea typeface="+mn-ea"/>
                <a:cs typeface="+mn-cs"/>
              </a:defRPr>
            </a:lvl9pPr>
          </a:lstStyle>
          <a:p>
            <a:pPr marL="360000" indent="-360000" fontAlgn="t">
              <a:spcBef>
                <a:spcPts val="600"/>
              </a:spcBef>
              <a:buClrTx/>
              <a:buFont typeface="Wingdings" panose="05000000000000000000" pitchFamily="2" charset="2"/>
              <a:buChar char="Ø"/>
            </a:pPr>
            <a:r>
              <a:rPr lang="en-US" altLang="zh-CN" sz="2000" dirty="0">
                <a:latin typeface="Times New Roman" panose="02020603050405020304" pitchFamily="18" charset="0"/>
                <a:cs typeface="Times New Roman" panose="02020603050405020304" pitchFamily="18" charset="0"/>
              </a:rPr>
              <a:t>Sintering </a:t>
            </a:r>
            <a:r>
              <a:rPr lang="en-US" altLang="zh-CN" sz="2000" dirty="0" smtClean="0">
                <a:latin typeface="Times New Roman" panose="02020603050405020304" pitchFamily="18" charset="0"/>
                <a:cs typeface="Times New Roman" panose="02020603050405020304" pitchFamily="18" charset="0"/>
              </a:rPr>
              <a:t>and </a:t>
            </a:r>
            <a:r>
              <a:rPr lang="en-US" altLang="zh-CN" sz="2000" dirty="0">
                <a:latin typeface="Times New Roman" panose="02020603050405020304" pitchFamily="18" charset="0"/>
                <a:cs typeface="Times New Roman" panose="02020603050405020304" pitchFamily="18" charset="0"/>
              </a:rPr>
              <a:t>power plants are predominant </a:t>
            </a:r>
            <a:r>
              <a:rPr lang="en-US" altLang="zh-CN" sz="2000" dirty="0" smtClean="0">
                <a:latin typeface="Times New Roman" panose="02020603050405020304" pitchFamily="18" charset="0"/>
                <a:cs typeface="Times New Roman" panose="02020603050405020304" pitchFamily="18" charset="0"/>
              </a:rPr>
              <a:t>emission sources</a:t>
            </a:r>
          </a:p>
          <a:p>
            <a:pPr marL="360000" indent="-360000" fontAlgn="t">
              <a:spcBef>
                <a:spcPts val="600"/>
              </a:spcBef>
              <a:buClrTx/>
              <a:buFont typeface="Wingdings" panose="05000000000000000000" pitchFamily="2" charset="2"/>
              <a:buChar char="Ø"/>
            </a:pPr>
            <a:r>
              <a:rPr lang="en-US" altLang="zh-CN" sz="2000" dirty="0" smtClean="0">
                <a:latin typeface="Times New Roman" panose="02020603050405020304" pitchFamily="18" charset="0"/>
                <a:cs typeface="Times New Roman" panose="02020603050405020304" pitchFamily="18" charset="0"/>
              </a:rPr>
              <a:t>Hg</a:t>
            </a:r>
            <a:r>
              <a:rPr lang="en-US" altLang="zh-CN" sz="2000" baseline="30000" dirty="0" smtClean="0">
                <a:latin typeface="Times New Roman" panose="02020603050405020304" pitchFamily="18" charset="0"/>
                <a:cs typeface="Times New Roman" panose="02020603050405020304" pitchFamily="18" charset="0"/>
              </a:rPr>
              <a:t>2</a:t>
            </a:r>
            <a:r>
              <a:rPr lang="en-US" altLang="zh-CN" sz="2000" baseline="30000" dirty="0">
                <a:latin typeface="Times New Roman" panose="02020603050405020304" pitchFamily="18" charset="0"/>
                <a:cs typeface="Times New Roman" panose="02020603050405020304" pitchFamily="18" charset="0"/>
              </a:rPr>
              <a:t>+</a:t>
            </a:r>
            <a:r>
              <a:rPr lang="en-US" altLang="zh-CN" sz="2000" kern="0" dirty="0" smtClean="0">
                <a:latin typeface="Times New Roman" panose="02020603050405020304" pitchFamily="18" charset="0"/>
                <a:cs typeface="Times New Roman" panose="02020603050405020304" pitchFamily="18" charset="0"/>
              </a:rPr>
              <a:t> accounts for 59-73% of total Hg in flue gas emitted to air</a:t>
            </a:r>
          </a:p>
          <a:p>
            <a:pPr marL="360000" indent="-360000" fontAlgn="t">
              <a:spcBef>
                <a:spcPts val="600"/>
              </a:spcBef>
              <a:buClrTx/>
              <a:buFont typeface="Wingdings" panose="05000000000000000000" pitchFamily="2" charset="2"/>
              <a:buChar char="Ø"/>
            </a:pPr>
            <a:r>
              <a:rPr lang="en-US" altLang="zh-CN" sz="2000" dirty="0" smtClean="0">
                <a:latin typeface="Times New Roman" panose="02020603050405020304" pitchFamily="18" charset="0"/>
                <a:cs typeface="Times New Roman" panose="02020603050405020304" pitchFamily="18" charset="0"/>
              </a:rPr>
              <a:t>Speciation profile used in previous study is</a:t>
            </a:r>
            <a:r>
              <a:rPr lang="en-US" altLang="zh-CN" sz="2000" dirty="0">
                <a:latin typeface="Times New Roman" panose="02020603050405020304" pitchFamily="18" charset="0"/>
                <a:cs typeface="Times New Roman" panose="02020603050405020304" pitchFamily="18" charset="0"/>
              </a:rPr>
              <a:t>: 80% Hg</a:t>
            </a:r>
            <a:r>
              <a:rPr lang="en-US" altLang="zh-CN" sz="2000" baseline="30000" dirty="0" smtClean="0">
                <a:latin typeface="Times New Roman" panose="02020603050405020304" pitchFamily="18" charset="0"/>
                <a:cs typeface="Times New Roman" panose="02020603050405020304" pitchFamily="18" charset="0"/>
              </a:rPr>
              <a:t>0</a:t>
            </a:r>
            <a:r>
              <a:rPr lang="en-US" altLang="zh-CN" sz="2000" dirty="0">
                <a:latin typeface="Times New Roman" panose="02020603050405020304" pitchFamily="18" charset="0"/>
                <a:cs typeface="Times New Roman" panose="02020603050405020304" pitchFamily="18" charset="0"/>
              </a:rPr>
              <a:t>, 15</a:t>
            </a:r>
            <a:r>
              <a:rPr lang="en-US" altLang="zh-CN" sz="2000" dirty="0" smtClean="0">
                <a:latin typeface="Times New Roman" panose="02020603050405020304" pitchFamily="18" charset="0"/>
                <a:cs typeface="Times New Roman" panose="02020603050405020304" pitchFamily="18" charset="0"/>
              </a:rPr>
              <a:t>% </a:t>
            </a:r>
            <a:r>
              <a:rPr lang="en-US" altLang="zh-CN" sz="2000" dirty="0">
                <a:latin typeface="Times New Roman" panose="02020603050405020304" pitchFamily="18" charset="0"/>
                <a:cs typeface="Times New Roman" panose="02020603050405020304" pitchFamily="18" charset="0"/>
              </a:rPr>
              <a:t>Hg</a:t>
            </a:r>
            <a:r>
              <a:rPr lang="en-US" altLang="zh-CN" sz="2000" baseline="30000" dirty="0">
                <a:latin typeface="Times New Roman" panose="02020603050405020304" pitchFamily="18" charset="0"/>
                <a:cs typeface="Times New Roman" panose="02020603050405020304" pitchFamily="18" charset="0"/>
              </a:rPr>
              <a:t>2+</a:t>
            </a:r>
            <a:r>
              <a:rPr lang="en-US" altLang="zh-CN" sz="2000" dirty="0">
                <a:latin typeface="Times New Roman" panose="02020603050405020304" pitchFamily="18" charset="0"/>
                <a:cs typeface="Times New Roman" panose="02020603050405020304" pitchFamily="18" charset="0"/>
              </a:rPr>
              <a:t> and 5</a:t>
            </a:r>
            <a:r>
              <a:rPr lang="en-US" altLang="zh-CN" sz="2000" dirty="0" smtClean="0">
                <a:latin typeface="Times New Roman" panose="02020603050405020304" pitchFamily="18" charset="0"/>
                <a:cs typeface="Times New Roman" panose="02020603050405020304" pitchFamily="18" charset="0"/>
              </a:rPr>
              <a:t>% </a:t>
            </a:r>
            <a:r>
              <a:rPr lang="en-US" altLang="zh-CN" sz="2000" dirty="0" err="1" smtClean="0">
                <a:latin typeface="Times New Roman" panose="02020603050405020304" pitchFamily="18" charset="0"/>
                <a:cs typeface="Times New Roman" panose="02020603050405020304" pitchFamily="18" charset="0"/>
              </a:rPr>
              <a:t>Hg</a:t>
            </a:r>
            <a:r>
              <a:rPr lang="en-US" altLang="zh-CN" sz="2000" baseline="30000" dirty="0" err="1" smtClean="0">
                <a:latin typeface="Times New Roman" panose="02020603050405020304" pitchFamily="18" charset="0"/>
                <a:cs typeface="Times New Roman" panose="02020603050405020304" pitchFamily="18" charset="0"/>
              </a:rPr>
              <a:t>p</a:t>
            </a:r>
            <a:endParaRPr lang="en-US" altLang="zh-CN" sz="2000" dirty="0">
              <a:latin typeface="Times New Roman" panose="02020603050405020304" pitchFamily="18" charset="0"/>
              <a:cs typeface="Times New Roman" panose="02020603050405020304" pitchFamily="18" charset="0"/>
            </a:endParaRPr>
          </a:p>
        </p:txBody>
      </p:sp>
      <p:sp>
        <p:nvSpPr>
          <p:cNvPr id="15" name="Rectangle 4"/>
          <p:cNvSpPr txBox="1">
            <a:spLocks noChangeArrowheads="1"/>
          </p:cNvSpPr>
          <p:nvPr/>
        </p:nvSpPr>
        <p:spPr bwMode="auto">
          <a:xfrm>
            <a:off x="111198" y="270665"/>
            <a:ext cx="7997216" cy="53416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lvl1pPr algn="ctr" defTabSz="894644" rtl="0" eaLnBrk="0" fontAlgn="base" hangingPunct="0">
              <a:spcBef>
                <a:spcPct val="0"/>
              </a:spcBef>
              <a:spcAft>
                <a:spcPct val="0"/>
              </a:spcAft>
              <a:defRPr sz="4264" kern="1200">
                <a:solidFill>
                  <a:schemeClr val="tx2"/>
                </a:solidFill>
                <a:latin typeface="+mj-lt"/>
                <a:ea typeface="+mj-ea"/>
                <a:cs typeface="+mj-cs"/>
              </a:defRPr>
            </a:lvl1pPr>
            <a:lvl2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2pPr>
            <a:lvl3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3pPr>
            <a:lvl4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4pPr>
            <a:lvl5pPr algn="ctr" defTabSz="894644" rtl="0" eaLnBrk="0" fontAlgn="base" hangingPunct="0">
              <a:spcBef>
                <a:spcPct val="0"/>
              </a:spcBef>
              <a:spcAft>
                <a:spcPct val="0"/>
              </a:spcAft>
              <a:defRPr sz="4264">
                <a:solidFill>
                  <a:schemeClr val="tx2"/>
                </a:solidFill>
                <a:latin typeface="Arial" panose="020B0604020202020204" pitchFamily="34" charset="0"/>
                <a:ea typeface="宋体" panose="02010600030101010101" pitchFamily="2" charset="-122"/>
              </a:defRPr>
            </a:lvl5pPr>
            <a:lvl6pPr marL="423779"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6pPr>
            <a:lvl7pPr marL="847557"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7pPr>
            <a:lvl8pPr marL="1271336"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8pPr>
            <a:lvl9pPr marL="1695115" algn="ctr" defTabSz="894644" rtl="0" fontAlgn="base">
              <a:spcBef>
                <a:spcPct val="0"/>
              </a:spcBef>
              <a:spcAft>
                <a:spcPct val="0"/>
              </a:spcAft>
              <a:defRPr sz="4264">
                <a:solidFill>
                  <a:schemeClr val="tx2"/>
                </a:solidFill>
                <a:latin typeface="Arial" panose="020B0604020202020204" pitchFamily="34" charset="0"/>
                <a:ea typeface="宋体" panose="02010600030101010101" pitchFamily="2" charset="-122"/>
              </a:defRPr>
            </a:lvl9p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Summary </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of </a:t>
            </a:r>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Hg speciation profiles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pic>
        <p:nvPicPr>
          <p:cNvPr id="5" name="图片 4"/>
          <p:cNvPicPr>
            <a:picLocks noChangeAspect="1"/>
          </p:cNvPicPr>
          <p:nvPr/>
        </p:nvPicPr>
        <p:blipFill rotWithShape="1">
          <a:blip r:embed="rId3"/>
          <a:srcRect l="15664" t="1809" r="11365" b="9918"/>
          <a:stretch/>
        </p:blipFill>
        <p:spPr>
          <a:xfrm>
            <a:off x="244697" y="945795"/>
            <a:ext cx="3718965" cy="2700000"/>
          </a:xfrm>
          <a:prstGeom prst="rect">
            <a:avLst/>
          </a:prstGeom>
        </p:spPr>
      </p:pic>
      <p:pic>
        <p:nvPicPr>
          <p:cNvPr id="6" name="图片 5"/>
          <p:cNvPicPr>
            <a:picLocks noChangeAspect="1"/>
          </p:cNvPicPr>
          <p:nvPr/>
        </p:nvPicPr>
        <p:blipFill rotWithShape="1">
          <a:blip r:embed="rId4"/>
          <a:srcRect l="12413" t="8149" b="10147"/>
          <a:stretch/>
        </p:blipFill>
        <p:spPr>
          <a:xfrm>
            <a:off x="145802" y="3900758"/>
            <a:ext cx="4491636" cy="2484000"/>
          </a:xfrm>
          <a:prstGeom prst="rect">
            <a:avLst/>
          </a:prstGeom>
        </p:spPr>
      </p:pic>
      <p:pic>
        <p:nvPicPr>
          <p:cNvPr id="7" name="图片 6"/>
          <p:cNvPicPr>
            <a:picLocks noChangeAspect="1"/>
          </p:cNvPicPr>
          <p:nvPr/>
        </p:nvPicPr>
        <p:blipFill>
          <a:blip r:embed="rId5"/>
          <a:stretch>
            <a:fillRect/>
          </a:stretch>
        </p:blipFill>
        <p:spPr>
          <a:xfrm>
            <a:off x="4109806" y="951517"/>
            <a:ext cx="5005002" cy="3105328"/>
          </a:xfrm>
          <a:prstGeom prst="rect">
            <a:avLst/>
          </a:prstGeom>
        </p:spPr>
      </p:pic>
    </p:spTree>
    <p:extLst>
      <p:ext uri="{BB962C8B-B14F-4D97-AF65-F5344CB8AC3E}">
        <p14:creationId xmlns:p14="http://schemas.microsoft.com/office/powerpoint/2010/main" xmlns="" val="2517021963"/>
      </p:ext>
    </p:extLst>
  </p:cSld>
  <p:clrMapOvr>
    <a:masterClrMapping/>
  </p:clrMapOvr>
  <mc:AlternateContent xmlns:mc="http://schemas.openxmlformats.org/markup-compatibility/2006">
    <mc:Choice xmlns:p14="http://schemas.microsoft.com/office/powerpoint/2010/main" xmlns=""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25908"/>
            <a:ext cx="8252261" cy="153479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err="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Speciated</a:t>
            </a:r>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Hg emissions for China</a:t>
            </a:r>
          </a:p>
        </p:txBody>
      </p:sp>
    </p:spTree>
    <p:extLst>
      <p:ext uri="{BB962C8B-B14F-4D97-AF65-F5344CB8AC3E}">
        <p14:creationId xmlns:p14="http://schemas.microsoft.com/office/powerpoint/2010/main" xmlns="" val="12915913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Updated speciation profile of Hg emissions </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extLst>
              <p:ext uri="{D42A27DB-BD31-4B8C-83A1-F6EECF244321}">
                <p14:modId xmlns:p14="http://schemas.microsoft.com/office/powerpoint/2010/main" xmlns="" val="4034752203"/>
              </p:ext>
            </p:extLst>
          </p:nvPr>
        </p:nvGraphicFramePr>
        <p:xfrm>
          <a:off x="306610" y="1030885"/>
          <a:ext cx="8496000" cy="5400009"/>
        </p:xfrm>
        <a:graphic>
          <a:graphicData uri="http://schemas.openxmlformats.org/drawingml/2006/table">
            <a:tbl>
              <a:tblPr firstRow="1">
                <a:tableStyleId>{284E427A-3D55-4303-BF80-6455036E1DE7}</a:tableStyleId>
              </a:tblPr>
              <a:tblGrid>
                <a:gridCol w="2823246"/>
                <a:gridCol w="945459"/>
                <a:gridCol w="945459"/>
                <a:gridCol w="945459"/>
                <a:gridCol w="945459"/>
                <a:gridCol w="945459"/>
                <a:gridCol w="945459"/>
              </a:tblGrid>
              <a:tr h="284211">
                <a:tc rowSpan="2">
                  <a:txBody>
                    <a:bodyPr/>
                    <a:lstStyle/>
                    <a:p>
                      <a:pPr algn="ctr" fontAlgn="ctr"/>
                      <a:r>
                        <a:rPr lang="en-US" sz="1400" b="1" u="none" strike="noStrike" dirty="0">
                          <a:solidFill>
                            <a:schemeClr val="tx1"/>
                          </a:solidFill>
                          <a:effectLst/>
                          <a:latin typeface="Times New Roman" panose="02020603050405020304" pitchFamily="18" charset="0"/>
                          <a:cs typeface="Times New Roman" panose="02020603050405020304" pitchFamily="18" charset="0"/>
                        </a:rPr>
                        <a:t>Sub-category</a:t>
                      </a:r>
                      <a:endParaRPr lang="en-US" sz="1400" b="1" i="0" u="none" strike="noStrike"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gridSpan="3">
                  <a:txBody>
                    <a:bodyPr/>
                    <a:lstStyle/>
                    <a:p>
                      <a:pPr algn="ctr" fontAlgn="ctr"/>
                      <a:r>
                        <a:rPr lang="en-US" sz="1400" b="1" i="0" u="none" strike="noStrike" dirty="0" smtClean="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Updated</a:t>
                      </a:r>
                      <a:endParaRPr lang="en-US" sz="1400" b="1" i="0" u="none" strike="noStrike"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8214" marR="8214" marT="8214" marB="0" anchor="ctr"/>
                </a:tc>
                <a:tc hMerge="1">
                  <a:txBody>
                    <a:bodyPr/>
                    <a:lstStyle/>
                    <a:p>
                      <a:pPr algn="ctr" fontAlgn="ct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8214" marR="8214" marT="8214" marB="0" anchor="ctr"/>
                </a:tc>
                <a:tc gridSpan="3">
                  <a:txBody>
                    <a:bodyPr/>
                    <a:lstStyle/>
                    <a:p>
                      <a:pPr algn="ctr" fontAlgn="ctr"/>
                      <a:r>
                        <a:rPr lang="en-US" sz="1400" b="1" i="0" u="none" strike="noStrike" dirty="0" smtClean="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Streets</a:t>
                      </a:r>
                      <a:r>
                        <a:rPr lang="en-US" sz="1400" b="1" i="0" u="none" strike="noStrike" baseline="0" dirty="0" smtClean="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rPr>
                        <a:t> et al. (2005)</a:t>
                      </a:r>
                      <a:endParaRPr lang="en-US" sz="1400" b="1" i="0" u="none" strike="noStrike"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hMerge="1">
                  <a:txBody>
                    <a:bodyPr/>
                    <a:lstStyle/>
                    <a:p>
                      <a:pPr algn="ctr" fontAlgn="ct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8214" marR="8214" marT="8214" marB="0" anchor="ctr"/>
                </a:tc>
                <a:tc hMerge="1">
                  <a:txBody>
                    <a:bodyPr/>
                    <a:lstStyle/>
                    <a:p>
                      <a:pPr algn="ctr" fontAlgn="ct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8214" marR="8214" marT="8214" marB="0" anchor="ctr"/>
                </a:tc>
              </a:tr>
              <a:tr h="284211">
                <a:tc vMerge="1">
                  <a:txBody>
                    <a:bodyPr/>
                    <a:lstStyle/>
                    <a:p>
                      <a:pPr algn="ctr" fontAlgn="ctr"/>
                      <a:endParaRPr lang="en-US" sz="1400" b="1" i="0" u="none" strike="noStrike" dirty="0">
                        <a:solidFill>
                          <a:srgbClr val="000000"/>
                        </a:solidFill>
                        <a:effectLst/>
                        <a:latin typeface="微软雅黑" panose="020B0503020204020204" pitchFamily="34" charset="-122"/>
                        <a:ea typeface="微软雅黑" panose="020B0503020204020204" pitchFamily="34" charset="-122"/>
                      </a:endParaRPr>
                    </a:p>
                  </a:txBody>
                  <a:tcPr marL="8214" marR="8214" marT="8214" marB="0" anchor="ctr"/>
                </a:tc>
                <a:tc>
                  <a:txBody>
                    <a:bodyPr/>
                    <a:lstStyle/>
                    <a:p>
                      <a:pPr algn="ctr" fontAlgn="ctr"/>
                      <a:r>
                        <a:rPr lang="en-US" sz="1400" b="1" u="none" strike="noStrike" dirty="0">
                          <a:solidFill>
                            <a:schemeClr val="tx1"/>
                          </a:solidFill>
                          <a:effectLst/>
                          <a:latin typeface="Times New Roman" panose="02020603050405020304" pitchFamily="18" charset="0"/>
                          <a:cs typeface="Times New Roman" panose="02020603050405020304" pitchFamily="18" charset="0"/>
                        </a:rPr>
                        <a:t>Hg</a:t>
                      </a:r>
                      <a:r>
                        <a:rPr lang="en-US" sz="1400" b="1" u="none" strike="noStrike" baseline="30000" dirty="0">
                          <a:solidFill>
                            <a:schemeClr val="tx1"/>
                          </a:solidFill>
                          <a:effectLst/>
                          <a:latin typeface="Times New Roman" panose="02020603050405020304" pitchFamily="18" charset="0"/>
                          <a:cs typeface="Times New Roman" panose="02020603050405020304" pitchFamily="18" charset="0"/>
                        </a:rPr>
                        <a:t>0</a:t>
                      </a:r>
                      <a:endParaRPr lang="en-US" sz="1400" b="1" i="0" u="none" strike="noStrike" baseline="300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Times New Roman" panose="02020603050405020304" pitchFamily="18" charset="0"/>
                          <a:cs typeface="Times New Roman" panose="02020603050405020304" pitchFamily="18" charset="0"/>
                        </a:rPr>
                        <a:t>Hg</a:t>
                      </a:r>
                      <a:r>
                        <a:rPr lang="en-US" sz="1400" b="1" u="none" strike="noStrike" baseline="30000" dirty="0">
                          <a:solidFill>
                            <a:schemeClr val="tx1"/>
                          </a:solidFill>
                          <a:effectLst/>
                          <a:latin typeface="Times New Roman" panose="02020603050405020304" pitchFamily="18" charset="0"/>
                          <a:cs typeface="Times New Roman" panose="02020603050405020304" pitchFamily="18" charset="0"/>
                        </a:rPr>
                        <a:t>2+</a:t>
                      </a:r>
                      <a:endParaRPr lang="en-US" sz="1400" b="1" i="0" u="none" strike="noStrike" baseline="300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err="1">
                          <a:solidFill>
                            <a:schemeClr val="tx1"/>
                          </a:solidFill>
                          <a:effectLst/>
                          <a:latin typeface="Times New Roman" panose="02020603050405020304" pitchFamily="18" charset="0"/>
                          <a:cs typeface="Times New Roman" panose="02020603050405020304" pitchFamily="18" charset="0"/>
                        </a:rPr>
                        <a:t>Hg</a:t>
                      </a:r>
                      <a:r>
                        <a:rPr lang="en-US" sz="1400" b="1" u="none" strike="noStrike" baseline="-25000" dirty="0" err="1">
                          <a:solidFill>
                            <a:schemeClr val="tx1"/>
                          </a:solidFill>
                          <a:effectLst/>
                          <a:latin typeface="Times New Roman" panose="02020603050405020304" pitchFamily="18" charset="0"/>
                          <a:cs typeface="Times New Roman" panose="02020603050405020304" pitchFamily="18" charset="0"/>
                        </a:rPr>
                        <a:t>p</a:t>
                      </a:r>
                      <a:endParaRPr lang="en-US" sz="1400" b="1" i="0" u="none" strike="noStrike" baseline="-250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Times New Roman" panose="02020603050405020304" pitchFamily="18" charset="0"/>
                          <a:cs typeface="Times New Roman" panose="02020603050405020304" pitchFamily="18" charset="0"/>
                        </a:rPr>
                        <a:t>Hg</a:t>
                      </a:r>
                      <a:r>
                        <a:rPr lang="en-US" sz="1400" b="1" u="none" strike="noStrike" baseline="30000" dirty="0">
                          <a:solidFill>
                            <a:schemeClr val="tx1"/>
                          </a:solidFill>
                          <a:effectLst/>
                          <a:latin typeface="Times New Roman" panose="02020603050405020304" pitchFamily="18" charset="0"/>
                          <a:cs typeface="Times New Roman" panose="02020603050405020304" pitchFamily="18" charset="0"/>
                        </a:rPr>
                        <a:t>0</a:t>
                      </a:r>
                      <a:endParaRPr lang="en-US" sz="1400" b="1" i="0" u="none" strike="noStrike" baseline="300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a:solidFill>
                            <a:schemeClr val="tx1"/>
                          </a:solidFill>
                          <a:effectLst/>
                          <a:latin typeface="Times New Roman" panose="02020603050405020304" pitchFamily="18" charset="0"/>
                          <a:cs typeface="Times New Roman" panose="02020603050405020304" pitchFamily="18" charset="0"/>
                        </a:rPr>
                        <a:t>Hg</a:t>
                      </a:r>
                      <a:r>
                        <a:rPr lang="en-US" sz="1400" b="1" u="none" strike="noStrike" baseline="30000" dirty="0">
                          <a:solidFill>
                            <a:schemeClr val="tx1"/>
                          </a:solidFill>
                          <a:effectLst/>
                          <a:latin typeface="Times New Roman" panose="02020603050405020304" pitchFamily="18" charset="0"/>
                          <a:cs typeface="Times New Roman" panose="02020603050405020304" pitchFamily="18" charset="0"/>
                        </a:rPr>
                        <a:t>2+</a:t>
                      </a:r>
                      <a:endParaRPr lang="en-US" sz="1400" b="1" i="0" u="none" strike="noStrike" baseline="300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400" b="1" u="none" strike="noStrike" dirty="0" err="1">
                          <a:solidFill>
                            <a:schemeClr val="tx1"/>
                          </a:solidFill>
                          <a:effectLst/>
                          <a:latin typeface="Times New Roman" panose="02020603050405020304" pitchFamily="18" charset="0"/>
                          <a:cs typeface="Times New Roman" panose="02020603050405020304" pitchFamily="18" charset="0"/>
                        </a:rPr>
                        <a:t>Hg</a:t>
                      </a:r>
                      <a:r>
                        <a:rPr lang="en-US" sz="1400" b="1" u="none" strike="noStrike" baseline="-25000" dirty="0" err="1">
                          <a:solidFill>
                            <a:schemeClr val="tx1"/>
                          </a:solidFill>
                          <a:effectLst/>
                          <a:latin typeface="Times New Roman" panose="02020603050405020304" pitchFamily="18" charset="0"/>
                          <a:cs typeface="Times New Roman" panose="02020603050405020304" pitchFamily="18" charset="0"/>
                        </a:rPr>
                        <a:t>p</a:t>
                      </a:r>
                      <a:endParaRPr lang="en-US" sz="1400" b="1" i="0" u="none" strike="noStrike" baseline="-25000" dirty="0">
                        <a:solidFill>
                          <a:schemeClr val="tx1"/>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Coal-fired power plants</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0.79</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0.21</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a:effectLst/>
                          <a:latin typeface="Times New Roman" panose="02020603050405020304" pitchFamily="18" charset="0"/>
                          <a:cs typeface="Times New Roman" panose="02020603050405020304" pitchFamily="18" charset="0"/>
                        </a:rPr>
                        <a:t>0.00</a:t>
                      </a:r>
                      <a:endParaRPr lang="en-US" altLang="zh-CN" sz="14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0.20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0.78</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0.02</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1905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Industrial coal combustion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0.66</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0.32</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0.02</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0.20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0.78</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0.02</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Residential coal combustion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0.59</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0.33</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0.07</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0.09</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0.03</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0.88</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Other coal combustion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0.66</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0.32</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0.02</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0.09</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0.03</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0.88</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Stationary oil combustion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0.50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0.40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0.50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0.40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Mobile oil combustion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0.50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0.40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0.50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0.40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a:effectLst/>
                          <a:latin typeface="Times New Roman" panose="02020603050405020304" pitchFamily="18" charset="0"/>
                          <a:cs typeface="Times New Roman" panose="02020603050405020304" pitchFamily="18" charset="0"/>
                        </a:rPr>
                        <a:t>Biomass fuel combustion</a:t>
                      </a:r>
                      <a:endParaRPr lang="en-US" sz="14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0.74</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0.21</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0.96</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rPr>
                        <a:t>0.00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i="0" u="none" strike="noStrike" dirty="0" smtClean="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rPr>
                        <a:t>0.04</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Waste incineration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0.96</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a:effectLst/>
                          <a:latin typeface="Times New Roman" panose="02020603050405020304" pitchFamily="18" charset="0"/>
                          <a:cs typeface="Times New Roman" panose="02020603050405020304" pitchFamily="18" charset="0"/>
                        </a:rPr>
                        <a:t>0.04</a:t>
                      </a:r>
                      <a:endParaRPr lang="en-US" altLang="zh-CN" sz="14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0.96</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a:effectLst/>
                          <a:latin typeface="Times New Roman" panose="02020603050405020304" pitchFamily="18" charset="0"/>
                          <a:cs typeface="Times New Roman" panose="02020603050405020304" pitchFamily="18" charset="0"/>
                        </a:rPr>
                        <a:t>0.04</a:t>
                      </a:r>
                      <a:endParaRPr lang="en-US" altLang="zh-CN" sz="14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Cremation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0.96</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0.04</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0.96</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0.04</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Zinc smelting</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0.30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0.65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Lead smelting</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0.57</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0.38</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Copper smelting</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a:solidFill>
                            <a:srgbClr val="FF0000"/>
                          </a:solidFill>
                          <a:effectLst/>
                          <a:latin typeface="Times New Roman" panose="02020603050405020304" pitchFamily="18" charset="0"/>
                          <a:cs typeface="Times New Roman" panose="02020603050405020304" pitchFamily="18" charset="0"/>
                        </a:rPr>
                        <a:t>0.47</a:t>
                      </a:r>
                      <a:endParaRPr lang="en-US" altLang="zh-CN" sz="1400" b="1" i="0" u="none" strike="noStrike">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0.48</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Gold production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a:effectLst/>
                          <a:latin typeface="Times New Roman" panose="02020603050405020304" pitchFamily="18" charset="0"/>
                          <a:cs typeface="Times New Roman" panose="02020603050405020304" pitchFamily="18" charset="0"/>
                        </a:rPr>
                        <a:t>0.80</a:t>
                      </a:r>
                      <a:endParaRPr lang="en-US" altLang="zh-CN" sz="14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Mercury production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a:effectLst/>
                          <a:latin typeface="Times New Roman" panose="02020603050405020304" pitchFamily="18" charset="0"/>
                          <a:cs typeface="Times New Roman" panose="02020603050405020304" pitchFamily="18" charset="0"/>
                        </a:rPr>
                        <a:t>0.80</a:t>
                      </a:r>
                      <a:endParaRPr lang="en-US" altLang="zh-CN" sz="1400" b="1" i="0" u="none" strike="noStrike">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Cement production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0.34</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0.65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0.01</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Iron and steel production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a:solidFill>
                            <a:srgbClr val="FF0000"/>
                          </a:solidFill>
                          <a:effectLst/>
                          <a:latin typeface="Times New Roman" panose="02020603050405020304" pitchFamily="18" charset="0"/>
                          <a:cs typeface="Times New Roman" panose="02020603050405020304" pitchFamily="18" charset="0"/>
                        </a:rPr>
                        <a:t>0.34</a:t>
                      </a:r>
                      <a:endParaRPr lang="en-US" altLang="zh-CN" sz="1400" b="1" i="0" u="none" strike="noStrike">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0.66</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solidFill>
                            <a:srgbClr val="FF0000"/>
                          </a:solidFill>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FF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rgbClr val="FFFF00"/>
                    </a:solidFill>
                  </a:tcPr>
                </a:tc>
              </a:tr>
              <a:tr h="284211">
                <a:tc>
                  <a:txBody>
                    <a:bodyPr/>
                    <a:lstStyle/>
                    <a:p>
                      <a:pPr algn="ctr" fontAlgn="ctr"/>
                      <a:r>
                        <a:rPr lang="en-US" sz="1400" b="1" u="none" strike="noStrike" dirty="0">
                          <a:effectLst/>
                          <a:latin typeface="Times New Roman" panose="02020603050405020304" pitchFamily="18" charset="0"/>
                          <a:cs typeface="Times New Roman" panose="02020603050405020304" pitchFamily="18" charset="0"/>
                        </a:rPr>
                        <a:t>Aluminum production</a:t>
                      </a:r>
                      <a:endParaRPr lang="en-US"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0.80</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1905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0.15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altLang="zh-CN" sz="1400" b="1" u="none" strike="noStrike" dirty="0">
                          <a:effectLst/>
                          <a:latin typeface="Times New Roman" panose="02020603050405020304" pitchFamily="18" charset="0"/>
                          <a:cs typeface="Times New Roman" panose="02020603050405020304" pitchFamily="18" charset="0"/>
                        </a:rPr>
                        <a:t>0.05</a:t>
                      </a:r>
                      <a:endParaRPr lang="en-US" altLang="zh-CN" sz="1400" b="1" i="0" u="none" strike="noStrike" dirty="0">
                        <a:solidFill>
                          <a:srgbClr val="000000"/>
                        </a:solidFill>
                        <a:effectLst/>
                        <a:latin typeface="Times New Roman" panose="02020603050405020304" pitchFamily="18" charset="0"/>
                        <a:ea typeface="微软雅黑" panose="020B0503020204020204" pitchFamily="34" charset="-122"/>
                        <a:cs typeface="Times New Roman" panose="02020603050405020304" pitchFamily="18" charset="0"/>
                      </a:endParaRPr>
                    </a:p>
                  </a:txBody>
                  <a:tcPr marL="8214" marR="8214" marT="8214" marB="0" anchor="ctr">
                    <a:lnL w="9525" cap="flat" cmpd="sng" algn="ctr">
                      <a:solidFill>
                        <a:schemeClr val="tx1"/>
                      </a:solidFill>
                      <a:prstDash val="solid"/>
                      <a:round/>
                      <a:headEnd type="none" w="med" len="med"/>
                      <a:tailEnd type="none" w="med" len="med"/>
                    </a:lnL>
                    <a:lnR w="1905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905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xmlns="" val="302405993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4"/>
          <p:cNvSpPr>
            <a:spLocks noGrp="1" noChangeArrowheads="1"/>
          </p:cNvSpPr>
          <p:nvPr>
            <p:ph type="title"/>
          </p:nvPr>
        </p:nvSpPr>
        <p:spPr>
          <a:xfrm>
            <a:off x="111198" y="270665"/>
            <a:ext cx="7997216" cy="53416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3200" b="1" dirty="0" err="1">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Speciated</a:t>
            </a:r>
            <a:r>
              <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Hg emissions for China</a:t>
            </a:r>
          </a:p>
        </p:txBody>
      </p:sp>
      <p:pic>
        <p:nvPicPr>
          <p:cNvPr id="7171" name="Picture 3"/>
          <p:cNvPicPr>
            <a:picLocks noChangeAspect="1" noChangeArrowheads="1"/>
          </p:cNvPicPr>
          <p:nvPr/>
        </p:nvPicPr>
        <p:blipFill rotWithShape="1">
          <a:blip r:embed="rId3" cstate="print">
            <a:extLst>
              <a:ext uri="{28A0092B-C50C-407E-A947-70E740481C1C}">
                <a14:useLocalDpi xmlns:a14="http://schemas.microsoft.com/office/drawing/2010/main" xmlns="" val="0"/>
              </a:ext>
            </a:extLst>
          </a:blip>
          <a:srcRect t="8587"/>
          <a:stretch/>
        </p:blipFill>
        <p:spPr bwMode="auto">
          <a:xfrm>
            <a:off x="95748" y="927278"/>
            <a:ext cx="8783082" cy="46283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graphicFrame>
        <p:nvGraphicFramePr>
          <p:cNvPr id="3" name="表格 2"/>
          <p:cNvGraphicFramePr>
            <a:graphicFrameLocks noGrp="1"/>
          </p:cNvGraphicFramePr>
          <p:nvPr>
            <p:extLst>
              <p:ext uri="{D42A27DB-BD31-4B8C-83A1-F6EECF244321}">
                <p14:modId xmlns:p14="http://schemas.microsoft.com/office/powerpoint/2010/main" xmlns="" val="594025956"/>
              </p:ext>
            </p:extLst>
          </p:nvPr>
        </p:nvGraphicFramePr>
        <p:xfrm>
          <a:off x="835229" y="5555673"/>
          <a:ext cx="7767763" cy="1030746"/>
        </p:xfrm>
        <a:graphic>
          <a:graphicData uri="http://schemas.openxmlformats.org/drawingml/2006/table">
            <a:tbl>
              <a:tblPr>
                <a:tableStyleId>{5C22544A-7EE6-4342-B048-85BDC9FD1C3A}</a:tableStyleId>
              </a:tblPr>
              <a:tblGrid>
                <a:gridCol w="3530498"/>
                <a:gridCol w="1122809"/>
                <a:gridCol w="1015874"/>
                <a:gridCol w="1096075"/>
                <a:gridCol w="1002507"/>
              </a:tblGrid>
              <a:tr h="343582">
                <a:tc>
                  <a:txBody>
                    <a:bodyPr/>
                    <a:lstStyle/>
                    <a:p>
                      <a:pPr algn="l" fontAlgn="ctr"/>
                      <a:endParaRPr lang="zh-CN" alt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u="none" strike="noStrike" dirty="0" err="1">
                          <a:effectLst/>
                          <a:latin typeface="Times New Roman" panose="02020603050405020304" pitchFamily="18" charset="0"/>
                          <a:cs typeface="Times New Roman" panose="02020603050405020304" pitchFamily="18" charset="0"/>
                        </a:rPr>
                        <a:t>HgT</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u="none" strike="noStrike" dirty="0">
                          <a:effectLst/>
                          <a:latin typeface="Times New Roman" panose="02020603050405020304" pitchFamily="18" charset="0"/>
                          <a:cs typeface="Times New Roman" panose="02020603050405020304" pitchFamily="18" charset="0"/>
                        </a:rPr>
                        <a:t>Hg0</a:t>
                      </a:r>
                      <a:endParaRPr lang="en-US"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Hg2+</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sz="1800" b="1" u="none" strike="noStrike">
                          <a:effectLst/>
                          <a:latin typeface="Times New Roman" panose="02020603050405020304" pitchFamily="18" charset="0"/>
                          <a:cs typeface="Times New Roman" panose="02020603050405020304" pitchFamily="18" charset="0"/>
                        </a:rPr>
                        <a:t>Hgp</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582">
                <a:tc>
                  <a:txBody>
                    <a:bodyPr/>
                    <a:lstStyle/>
                    <a:p>
                      <a:pPr algn="l" fontAlgn="ctr"/>
                      <a:r>
                        <a:rPr lang="fr-FR" sz="1800" b="1" u="none" strike="noStrike" dirty="0">
                          <a:effectLst/>
                          <a:latin typeface="Times New Roman" panose="02020603050405020304" pitchFamily="18" charset="0"/>
                          <a:cs typeface="Times New Roman" panose="02020603050405020304" pitchFamily="18" charset="0"/>
                        </a:rPr>
                        <a:t>1999 </a:t>
                      </a:r>
                      <a:r>
                        <a:rPr lang="fr-FR" sz="1800" b="1" u="none" strike="noStrike" dirty="0" err="1">
                          <a:effectLst/>
                          <a:latin typeface="Times New Roman" panose="02020603050405020304" pitchFamily="18" charset="0"/>
                          <a:cs typeface="Times New Roman" panose="02020603050405020304" pitchFamily="18" charset="0"/>
                        </a:rPr>
                        <a:t>emission</a:t>
                      </a:r>
                      <a:r>
                        <a:rPr lang="fr-FR" sz="1800" b="1" u="none" strike="noStrike" dirty="0">
                          <a:effectLst/>
                          <a:latin typeface="Times New Roman" panose="02020603050405020304" pitchFamily="18" charset="0"/>
                          <a:cs typeface="Times New Roman" panose="02020603050405020304" pitchFamily="18" charset="0"/>
                        </a:rPr>
                        <a:t> (Streets et al., 2005</a:t>
                      </a:r>
                      <a:r>
                        <a:rPr lang="fr-FR" sz="1800" b="1" u="none" strike="noStrike" dirty="0" smtClean="0">
                          <a:effectLst/>
                          <a:latin typeface="Times New Roman" panose="02020603050405020304" pitchFamily="18" charset="0"/>
                          <a:cs typeface="Times New Roman" panose="02020603050405020304" pitchFamily="18" charset="0"/>
                        </a:rPr>
                        <a:t>)</a:t>
                      </a:r>
                      <a:endParaRPr lang="fr-FR"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dirty="0">
                          <a:effectLst/>
                          <a:latin typeface="Times New Roman" panose="02020603050405020304" pitchFamily="18" charset="0"/>
                          <a:cs typeface="Times New Roman" panose="02020603050405020304" pitchFamily="18" charset="0"/>
                        </a:rPr>
                        <a:t>535.8 </a:t>
                      </a:r>
                      <a:endParaRPr lang="en-US" altLang="zh-C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a:effectLst/>
                          <a:latin typeface="Times New Roman" panose="02020603050405020304" pitchFamily="18" charset="0"/>
                          <a:cs typeface="Times New Roman" panose="02020603050405020304" pitchFamily="18" charset="0"/>
                        </a:rPr>
                        <a:t>299.2 </a:t>
                      </a:r>
                      <a:endParaRPr lang="en-US" altLang="zh-CN"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dirty="0">
                          <a:effectLst/>
                          <a:latin typeface="Times New Roman" panose="02020603050405020304" pitchFamily="18" charset="0"/>
                          <a:cs typeface="Times New Roman" panose="02020603050405020304" pitchFamily="18" charset="0"/>
                        </a:rPr>
                        <a:t>171.9 </a:t>
                      </a:r>
                      <a:endParaRPr lang="en-US" altLang="zh-C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a:effectLst/>
                          <a:latin typeface="Times New Roman" panose="02020603050405020304" pitchFamily="18" charset="0"/>
                          <a:cs typeface="Times New Roman" panose="02020603050405020304" pitchFamily="18" charset="0"/>
                        </a:rPr>
                        <a:t>64.7 </a:t>
                      </a:r>
                      <a:endParaRPr lang="en-US" altLang="zh-CN"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582">
                <a:tc>
                  <a:txBody>
                    <a:bodyPr/>
                    <a:lstStyle/>
                    <a:p>
                      <a:pPr algn="l" fontAlgn="ctr"/>
                      <a:r>
                        <a:rPr lang="en-US" sz="1800" b="1" u="none" strike="noStrike">
                          <a:effectLst/>
                          <a:latin typeface="Times New Roman" panose="02020603050405020304" pitchFamily="18" charset="0"/>
                          <a:cs typeface="Times New Roman" panose="02020603050405020304" pitchFamily="18" charset="0"/>
                        </a:rPr>
                        <a:t>2010 emissions (Wang et al., 2013)</a:t>
                      </a:r>
                      <a:endParaRPr lang="en-US"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a:effectLst/>
                          <a:latin typeface="Times New Roman" panose="02020603050405020304" pitchFamily="18" charset="0"/>
                          <a:cs typeface="Times New Roman" panose="02020603050405020304" pitchFamily="18" charset="0"/>
                        </a:rPr>
                        <a:t>531.1 </a:t>
                      </a:r>
                      <a:endParaRPr lang="en-US" altLang="zh-CN"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a:effectLst/>
                          <a:latin typeface="Times New Roman" panose="02020603050405020304" pitchFamily="18" charset="0"/>
                          <a:cs typeface="Times New Roman" panose="02020603050405020304" pitchFamily="18" charset="0"/>
                        </a:rPr>
                        <a:t>302.5 </a:t>
                      </a:r>
                      <a:endParaRPr lang="en-US" altLang="zh-CN" sz="18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dirty="0">
                          <a:effectLst/>
                          <a:latin typeface="Times New Roman" panose="02020603050405020304" pitchFamily="18" charset="0"/>
                          <a:cs typeface="Times New Roman" panose="02020603050405020304" pitchFamily="18" charset="0"/>
                        </a:rPr>
                        <a:t>214.4 </a:t>
                      </a:r>
                      <a:endParaRPr lang="en-US" altLang="zh-C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1800" b="1" u="none" strike="noStrike" dirty="0">
                          <a:effectLst/>
                          <a:latin typeface="Times New Roman" panose="02020603050405020304" pitchFamily="18" charset="0"/>
                          <a:cs typeface="Times New Roman" panose="02020603050405020304" pitchFamily="18" charset="0"/>
                        </a:rPr>
                        <a:t>14.1 </a:t>
                      </a:r>
                      <a:endParaRPr lang="en-US" altLang="zh-CN" sz="18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xmlns="" val="3039707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098" name="Rectangle 4"/>
          <p:cNvSpPr>
            <a:spLocks noGrp="1" noChangeArrowheads="1"/>
          </p:cNvSpPr>
          <p:nvPr>
            <p:ph type="title"/>
          </p:nvPr>
        </p:nvSpPr>
        <p:spPr>
          <a:xfrm>
            <a:off x="434098" y="2125908"/>
            <a:ext cx="8252261" cy="1534791"/>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Conclusions</a:t>
            </a:r>
            <a:endPar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293617313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Grp="1" noChangeArrowheads="1"/>
          </p:cNvSpPr>
          <p:nvPr>
            <p:ph type="title"/>
          </p:nvPr>
        </p:nvSpPr>
        <p:spPr>
          <a:xfrm>
            <a:off x="111198" y="270665"/>
            <a:ext cx="7997216" cy="534161"/>
          </a:xfrm>
        </p:spPr>
        <p:txBody>
          <a:bodyPr/>
          <a:lstStyle/>
          <a:p>
            <a:pPr algn="l" eaLnBrk="1" hangingPunct="1"/>
            <a:r>
              <a:rPr lang="en-US" altLang="zh-CN" sz="32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Conclusions</a:t>
            </a:r>
            <a:endParaRPr lang="en-US" altLang="zh-CN" sz="32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
        <p:nvSpPr>
          <p:cNvPr id="3" name="文本框 2"/>
          <p:cNvSpPr txBox="1"/>
          <p:nvPr/>
        </p:nvSpPr>
        <p:spPr>
          <a:xfrm>
            <a:off x="186189" y="994638"/>
            <a:ext cx="8545686" cy="5509200"/>
          </a:xfrm>
          <a:prstGeom prst="rect">
            <a:avLst/>
          </a:prstGeom>
          <a:noFill/>
        </p:spPr>
        <p:txBody>
          <a:bodyPr wrap="square" rtlCol="0">
            <a:spAutoFit/>
          </a:bodyPr>
          <a:lstStyle/>
          <a:p>
            <a:pPr marL="432000" indent="-432000" algn="just">
              <a:spcBef>
                <a:spcPts val="600"/>
              </a:spcBef>
              <a:spcAft>
                <a:spcPts val="6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Homogeneous process at high temperature (400-750</a:t>
            </a:r>
            <a:r>
              <a:rPr lang="en-US" altLang="zh-CN" sz="2400" b="1" dirty="0" smtClean="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smtClean="0">
                <a:latin typeface="Times New Roman" panose="02020603050405020304" pitchFamily="18" charset="0"/>
                <a:ea typeface="Verdana" panose="020B0604030504040204" pitchFamily="34" charset="0"/>
                <a:cs typeface="Times New Roman" panose="02020603050405020304" pitchFamily="18" charset="0"/>
              </a:rPr>
              <a:t>C</a:t>
            </a:r>
            <a:r>
              <a:rPr lang="en-US" altLang="zh-CN" sz="2400" b="1" dirty="0" smtClean="0">
                <a:latin typeface="Times New Roman" panose="02020603050405020304" pitchFamily="18" charset="0"/>
                <a:cs typeface="Times New Roman" panose="02020603050405020304" pitchFamily="18" charset="0"/>
              </a:rPr>
              <a:t>) and heterogeneous process at low temperature (200-400</a:t>
            </a:r>
            <a:r>
              <a:rPr lang="en-US" altLang="zh-CN" sz="2400" b="1" dirty="0">
                <a:latin typeface="Times New Roman" panose="02020603050405020304" pitchFamily="18" charset="0"/>
                <a:ea typeface="微软雅黑" panose="020B0503020204020204" pitchFamily="34" charset="-122"/>
                <a:cs typeface="Times New Roman" panose="02020603050405020304" pitchFamily="18" charset="0"/>
              </a:rPr>
              <a:t>°</a:t>
            </a:r>
            <a:r>
              <a:rPr lang="en-US" altLang="zh-CN" sz="2400" b="1" dirty="0">
                <a:latin typeface="Times New Roman" panose="02020603050405020304" pitchFamily="18" charset="0"/>
                <a:ea typeface="Verdana" panose="020B0604030504040204" pitchFamily="34" charset="0"/>
                <a:cs typeface="Times New Roman" panose="02020603050405020304" pitchFamily="18" charset="0"/>
              </a:rPr>
              <a:t>C</a:t>
            </a:r>
            <a:r>
              <a:rPr lang="en-US" altLang="zh-CN" sz="2400" b="1" dirty="0">
                <a:latin typeface="Times New Roman" panose="02020603050405020304" pitchFamily="18" charset="0"/>
                <a:cs typeface="Times New Roman" panose="02020603050405020304" pitchFamily="18" charset="0"/>
              </a:rPr>
              <a:t>) have </a:t>
            </a:r>
            <a:r>
              <a:rPr lang="en-US" altLang="zh-CN" sz="2400" b="1" dirty="0" smtClean="0">
                <a:latin typeface="Times New Roman" panose="02020603050405020304" pitchFamily="18" charset="0"/>
                <a:cs typeface="Times New Roman" panose="02020603050405020304" pitchFamily="18" charset="0"/>
              </a:rPr>
              <a:t>equivalent influence on Hg speciation</a:t>
            </a:r>
          </a:p>
          <a:p>
            <a:pPr marL="432000" indent="-432000" algn="just">
              <a:spcBef>
                <a:spcPts val="600"/>
              </a:spcBef>
              <a:spcAft>
                <a:spcPts val="6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Composition of fuels or raw materials affects composition of flue gas (e.g. halogen) and properties of fly ash (e.g. SSA), resulting in different Hg speciation</a:t>
            </a:r>
          </a:p>
          <a:p>
            <a:pPr marL="432000" indent="-432000" algn="just">
              <a:spcBef>
                <a:spcPts val="600"/>
              </a:spcBef>
              <a:spcAft>
                <a:spcPts val="6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Conventional air pollution control devices have co-benefit removal </a:t>
            </a:r>
            <a:r>
              <a:rPr lang="en-US" altLang="zh-CN" sz="2400" b="1" dirty="0">
                <a:latin typeface="Times New Roman" panose="02020603050405020304" pitchFamily="18" charset="0"/>
                <a:cs typeface="Times New Roman" panose="02020603050405020304" pitchFamily="18" charset="0"/>
              </a:rPr>
              <a:t>efficiencies </a:t>
            </a:r>
            <a:r>
              <a:rPr lang="en-US" altLang="zh-CN" sz="2400" b="1" dirty="0" smtClean="0">
                <a:latin typeface="Times New Roman" panose="02020603050405020304" pitchFamily="18" charset="0"/>
                <a:cs typeface="Times New Roman" panose="02020603050405020304" pitchFamily="18" charset="0"/>
              </a:rPr>
              <a:t>on different Hg species and contribute to Hg transformation</a:t>
            </a:r>
          </a:p>
          <a:p>
            <a:pPr marL="432000" indent="-432000" algn="just">
              <a:spcBef>
                <a:spcPts val="600"/>
              </a:spcBef>
              <a:spcAft>
                <a:spcPts val="6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Recent field tests have provided new knowledge and more reliable Hg speciation profile for emission inventories</a:t>
            </a:r>
          </a:p>
          <a:p>
            <a:pPr marL="432000" indent="-432000" algn="just">
              <a:spcBef>
                <a:spcPts val="600"/>
              </a:spcBef>
              <a:spcAft>
                <a:spcPts val="600"/>
              </a:spcAft>
              <a:buFont typeface="Wingdings" panose="05000000000000000000" pitchFamily="2" charset="2"/>
              <a:buChar char="l"/>
            </a:pPr>
            <a:r>
              <a:rPr lang="en-US" altLang="zh-CN" sz="2400" b="1" dirty="0" smtClean="0">
                <a:latin typeface="Times New Roman" panose="02020603050405020304" pitchFamily="18" charset="0"/>
                <a:cs typeface="Times New Roman" panose="02020603050405020304" pitchFamily="18" charset="0"/>
              </a:rPr>
              <a:t>The </a:t>
            </a:r>
            <a:r>
              <a:rPr lang="en-US" altLang="zh-CN" sz="2400" b="1" dirty="0" err="1" smtClean="0">
                <a:latin typeface="Times New Roman" panose="02020603050405020304" pitchFamily="18" charset="0"/>
                <a:cs typeface="Times New Roman" panose="02020603050405020304" pitchFamily="18" charset="0"/>
              </a:rPr>
              <a:t>speciated</a:t>
            </a:r>
            <a:r>
              <a:rPr lang="en-US" altLang="zh-CN" sz="2400" b="1" dirty="0" smtClean="0">
                <a:latin typeface="Times New Roman" panose="02020603050405020304" pitchFamily="18" charset="0"/>
                <a:cs typeface="Times New Roman" panose="02020603050405020304" pitchFamily="18" charset="0"/>
              </a:rPr>
              <a:t> Hg emissions have changed significantly and will have substantial impacts on atmospheric Hg transports</a:t>
            </a:r>
          </a:p>
        </p:txBody>
      </p:sp>
    </p:spTree>
    <p:extLst>
      <p:ext uri="{BB962C8B-B14F-4D97-AF65-F5344CB8AC3E}">
        <p14:creationId xmlns:p14="http://schemas.microsoft.com/office/powerpoint/2010/main" xmlns="" val="1677264344"/>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Rectangle 4"/>
          <p:cNvSpPr>
            <a:spLocks noGrp="1" noChangeArrowheads="1"/>
          </p:cNvSpPr>
          <p:nvPr>
            <p:ph type="ctrTitle"/>
          </p:nvPr>
        </p:nvSpPr>
        <p:spPr>
          <a:xfrm>
            <a:off x="1519707" y="3020136"/>
            <a:ext cx="7624292" cy="1718630"/>
          </a:xfr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487" tIns="48244" rIns="96487" bIns="48244" numCol="1" anchor="ctr" anchorCtr="0" compatLnSpc="1">
            <a:prstTxWarp prst="textNoShape">
              <a:avLst/>
            </a:prstTxWarp>
          </a:bodyPr>
          <a:lstStyle/>
          <a:p>
            <a:pPr algn="l" eaLnBrk="1" hangingPunct="1"/>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Thanks </a:t>
            </a:r>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for your </a:t>
            </a:r>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attention!</a:t>
            </a:r>
            <a: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40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40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Contact information:</a:t>
            </a:r>
            <a:r>
              <a:rPr lang="en-US" altLang="zh-CN" sz="28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28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28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Tel: 86-10-62771466 </a:t>
            </a: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28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Email: shxwang@tsinghua.edu.cn</a:t>
            </a: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r>
            <a:b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br>
            <a:r>
              <a:rPr lang="en-US" altLang="zh-CN" sz="2800" b="1" dirty="0" smtClean="0">
                <a:solidFill>
                  <a:schemeClr val="bg1"/>
                </a:solidFill>
                <a:latin typeface="Times New Roman" panose="02020603050405020304" pitchFamily="18" charset="0"/>
                <a:ea typeface="微软雅黑" panose="020B0503020204020204" pitchFamily="34" charset="-122"/>
                <a:cs typeface="Times New Roman" panose="02020603050405020304" pitchFamily="18" charset="0"/>
              </a:rPr>
              <a:t> </a:t>
            </a:r>
            <a:endParaRPr lang="en-US" altLang="zh-CN" sz="2800" b="1" dirty="0">
              <a:solidFill>
                <a:schemeClr val="bg1"/>
              </a:solidFill>
              <a:latin typeface="Times New Roman" panose="02020603050405020304" pitchFamily="18" charset="0"/>
              <a:ea typeface="微软雅黑"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xmlns="" val="56637203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65200" rtl="0" eaLnBrk="1" fontAlgn="base" latinLnBrk="0" hangingPunct="1">
          <a:lnSpc>
            <a:spcPct val="100000"/>
          </a:lnSpc>
          <a:spcBef>
            <a:spcPct val="0"/>
          </a:spcBef>
          <a:spcAft>
            <a:spcPct val="0"/>
          </a:spcAft>
          <a:buClrTx/>
          <a:buSzTx/>
          <a:buFontTx/>
          <a:buNone/>
          <a:tabLst/>
          <a:def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65200" rtl="0" eaLnBrk="1" fontAlgn="base" latinLnBrk="0" hangingPunct="1">
          <a:lnSpc>
            <a:spcPct val="100000"/>
          </a:lnSpc>
          <a:spcBef>
            <a:spcPct val="0"/>
          </a:spcBef>
          <a:spcAft>
            <a:spcPct val="0"/>
          </a:spcAft>
          <a:buClrTx/>
          <a:buSzTx/>
          <a:buFontTx/>
          <a:buNone/>
          <a:tabLst/>
          <a:defRPr kumimoji="0" lang="zh-CN" altLang="en-US" sz="25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环境学院PPT模板--环境绿</Template>
  <TotalTime>3222</TotalTime>
  <Words>2237</Words>
  <Application>Microsoft Office PowerPoint</Application>
  <PresentationFormat>On-screen Show (4:3)</PresentationFormat>
  <Paragraphs>521</Paragraphs>
  <Slides>36</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1_默认设计模板</vt:lpstr>
      <vt:lpstr>Equation</vt:lpstr>
      <vt:lpstr>Overview of Speciated Mercury at Anthropogenic Emission Sources</vt:lpstr>
      <vt:lpstr>Contents</vt:lpstr>
      <vt:lpstr>Introduction of mercury emission and speciation</vt:lpstr>
      <vt:lpstr>Global anthropogenic Hg emissions to air</vt:lpstr>
      <vt:lpstr>Speciation profile of Hg emissions</vt:lpstr>
      <vt:lpstr>Hg speciation and transformation in coal combustion</vt:lpstr>
      <vt:lpstr>Configuration of coal-fired power plants</vt:lpstr>
      <vt:lpstr>Hg speciation in coal combustion flue gas</vt:lpstr>
      <vt:lpstr>Hg oxidation across SCR</vt:lpstr>
      <vt:lpstr>Hg transformation across ESP/FF</vt:lpstr>
      <vt:lpstr>Hg transformation across WFGD</vt:lpstr>
      <vt:lpstr>Slide 12</vt:lpstr>
      <vt:lpstr>Hg speciation and transformation in non-ferrous metal smelters</vt:lpstr>
      <vt:lpstr>Configuration of non-ferrous metal smelter</vt:lpstr>
      <vt:lpstr>Hg transformation across ROA process</vt:lpstr>
      <vt:lpstr>Hg speciation before and after acid plants</vt:lpstr>
      <vt:lpstr>Hg speciation in flue gas of various kilns</vt:lpstr>
      <vt:lpstr>Slide 18</vt:lpstr>
      <vt:lpstr>Hg speciation and transformation in cement plants</vt:lpstr>
      <vt:lpstr>Slide 20</vt:lpstr>
      <vt:lpstr>Slide 21</vt:lpstr>
      <vt:lpstr>Slide 22</vt:lpstr>
      <vt:lpstr>Slide 23</vt:lpstr>
      <vt:lpstr>Slide 24</vt:lpstr>
      <vt:lpstr>Slide 25</vt:lpstr>
      <vt:lpstr>Hg speciation and transformation in iron and steel production</vt:lpstr>
      <vt:lpstr>Slide 27</vt:lpstr>
      <vt:lpstr>Slide 28</vt:lpstr>
      <vt:lpstr>Slide 29</vt:lpstr>
      <vt:lpstr>Slide 30</vt:lpstr>
      <vt:lpstr>Speciated Hg emissions for China</vt:lpstr>
      <vt:lpstr>Updated speciation profile of Hg emissions </vt:lpstr>
      <vt:lpstr>Speciated Hg emissions for China</vt:lpstr>
      <vt:lpstr>Conclusions</vt:lpstr>
      <vt:lpstr>Conclusions</vt:lpstr>
      <vt:lpstr>Thanks for your attention!  Contact information: Tel: 86-10-62771466  Email: shxwang@tsinghua.edu.cn  </vt:lpstr>
    </vt:vector>
  </TitlesOfParts>
  <Company>tsinghua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Speciated Mercury at Anthropogenic Emission Sources</dc:title>
  <dc:creator>zhanglei</dc:creator>
  <cp:lastModifiedBy>ravindra-s</cp:lastModifiedBy>
  <cp:revision>142</cp:revision>
  <dcterms:created xsi:type="dcterms:W3CDTF">2014-07-14T14:07:46Z</dcterms:created>
  <dcterms:modified xsi:type="dcterms:W3CDTF">2014-07-28T19:59:30Z</dcterms:modified>
</cp:coreProperties>
</file>