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34"/>
  </p:notesMasterIdLst>
  <p:sldIdLst>
    <p:sldId id="287" r:id="rId2"/>
    <p:sldId id="288" r:id="rId3"/>
    <p:sldId id="256" r:id="rId4"/>
    <p:sldId id="276" r:id="rId5"/>
    <p:sldId id="262" r:id="rId6"/>
    <p:sldId id="263" r:id="rId7"/>
    <p:sldId id="261" r:id="rId8"/>
    <p:sldId id="266" r:id="rId9"/>
    <p:sldId id="267" r:id="rId10"/>
    <p:sldId id="257" r:id="rId11"/>
    <p:sldId id="258" r:id="rId12"/>
    <p:sldId id="259" r:id="rId13"/>
    <p:sldId id="260" r:id="rId14"/>
    <p:sldId id="284" r:id="rId15"/>
    <p:sldId id="286" r:id="rId16"/>
    <p:sldId id="268" r:id="rId17"/>
    <p:sldId id="283"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5"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08" autoAdjust="0"/>
    <p:restoredTop sz="94576" autoAdjust="0"/>
  </p:normalViewPr>
  <p:slideViewPr>
    <p:cSldViewPr>
      <p:cViewPr>
        <p:scale>
          <a:sx n="81" d="100"/>
          <a:sy n="81" d="100"/>
        </p:scale>
        <p:origin x="-115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5AC77E-F940-4F7C-97D2-617A075C0A24}" type="datetimeFigureOut">
              <a:rPr lang="en-US" smtClean="0"/>
              <a:pPr/>
              <a:t>8/10/2015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C7086E-9092-4D5A-B3DE-072F6FABAF29}" type="slidenum">
              <a:rPr lang="en-US" smtClean="0"/>
              <a:pPr/>
              <a:t>‹#›</a:t>
            </a:fld>
            <a:endParaRPr lang="en-US"/>
          </a:p>
        </p:txBody>
      </p:sp>
    </p:spTree>
    <p:extLst>
      <p:ext uri="{BB962C8B-B14F-4D97-AF65-F5344CB8AC3E}">
        <p14:creationId xmlns:p14="http://schemas.microsoft.com/office/powerpoint/2010/main" val="1803920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C7086E-9092-4D5A-B3DE-072F6FABAF29}"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F940BE6-B101-4A21-B8A4-C4B522D05BF2}" type="datetimeFigureOut">
              <a:rPr lang="en-US" smtClean="0"/>
              <a:pPr/>
              <a:t>8/10/2015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940BE6-B101-4A21-B8A4-C4B522D05BF2}"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F940BE6-B101-4A21-B8A4-C4B522D05BF2}"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F940BE6-B101-4A21-B8A4-C4B522D05BF2}"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F940BE6-B101-4A21-B8A4-C4B522D05BF2}" type="datetimeFigureOut">
              <a:rPr lang="en-US" smtClean="0"/>
              <a:pPr/>
              <a:t>8/10/2015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F940BE6-B101-4A21-B8A4-C4B522D05BF2}" type="datetimeFigureOut">
              <a:rPr lang="en-US" smtClean="0"/>
              <a:pPr/>
              <a:t>8/10/2015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940BE6-B101-4A21-B8A4-C4B522D05BF2}" type="datetimeFigureOut">
              <a:rPr lang="en-US" smtClean="0"/>
              <a:pPr/>
              <a:t>8/10/2015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F940BE6-B101-4A21-B8A4-C4B522D05BF2}"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F940BE6-B101-4A21-B8A4-C4B522D05BF2}" type="datetimeFigureOut">
              <a:rPr lang="en-US" smtClean="0"/>
              <a:pPr/>
              <a:t>8/10/2015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FE7E019-FE01-4B49-BE5A-4886F725DBC4}"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940BE6-B101-4A21-B8A4-C4B522D05BF2}"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940BE6-B101-4A21-B8A4-C4B522D05BF2}" type="datetimeFigureOut">
              <a:rPr lang="en-US" smtClean="0"/>
              <a:pPr/>
              <a:t>8/10/2015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E019-FE01-4B49-BE5A-4886F725DBC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F940BE6-B101-4A21-B8A4-C4B522D05BF2}" type="datetimeFigureOut">
              <a:rPr lang="en-US" smtClean="0"/>
              <a:pPr/>
              <a:t>8/10/2015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FE7E019-FE01-4B49-BE5A-4886F725DBC4}"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2048917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3613185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Review of  Topical Skin Lightening Agents   </a:t>
            </a:r>
            <a:endParaRPr lang="en-US" dirty="0"/>
          </a:p>
        </p:txBody>
      </p:sp>
      <p:sp>
        <p:nvSpPr>
          <p:cNvPr id="5" name="Subtitle 4"/>
          <p:cNvSpPr>
            <a:spLocks noGrp="1"/>
          </p:cNvSpPr>
          <p:nvPr>
            <p:ph type="subTitle" idx="1"/>
          </p:nvPr>
        </p:nvSpPr>
        <p:spPr>
          <a:xfrm>
            <a:off x="533400" y="3886200"/>
            <a:ext cx="7854696" cy="1676400"/>
          </a:xfrm>
        </p:spPr>
        <p:txBody>
          <a:bodyPr>
            <a:normAutofit/>
          </a:bodyPr>
          <a:lstStyle/>
          <a:p>
            <a:r>
              <a:rPr lang="en-US" dirty="0" smtClean="0"/>
              <a:t>Dr. Shuba Dharmana M.B.B.S, D.F.F.P, D.P.D</a:t>
            </a:r>
          </a:p>
          <a:p>
            <a:r>
              <a:rPr lang="en-US" dirty="0" smtClean="0"/>
              <a:t>Dermatologist, Hair Transplant Surgeon</a:t>
            </a:r>
          </a:p>
          <a:p>
            <a:r>
              <a:rPr lang="en-US" dirty="0" smtClean="0"/>
              <a:t>Founder </a:t>
            </a:r>
            <a:r>
              <a:rPr lang="en-US" dirty="0" err="1" smtClean="0"/>
              <a:t>LeJeune</a:t>
            </a:r>
            <a:r>
              <a:rPr lang="en-US" dirty="0" smtClean="0"/>
              <a:t> Group of </a:t>
            </a:r>
            <a:r>
              <a:rPr lang="en-US" dirty="0" err="1" smtClean="0"/>
              <a:t>Medspas</a:t>
            </a:r>
            <a:endParaRPr lang="en-US" dirty="0"/>
          </a:p>
        </p:txBody>
      </p:sp>
    </p:spTree>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en-US" dirty="0" smtClean="0"/>
              <a:t>             </a:t>
            </a:r>
            <a:r>
              <a:rPr lang="en-US" sz="4400" dirty="0" smtClean="0">
                <a:latin typeface="Arial"/>
                <a:cs typeface="Arial"/>
              </a:rPr>
              <a:t>Ancient practices</a:t>
            </a:r>
            <a:endParaRPr lang="en-US" sz="4400" dirty="0">
              <a:latin typeface="Arial"/>
              <a:cs typeface="Arial"/>
            </a:endParaRPr>
          </a:p>
        </p:txBody>
      </p:sp>
      <p:sp>
        <p:nvSpPr>
          <p:cNvPr id="3" name="Content Placeholder 2"/>
          <p:cNvSpPr>
            <a:spLocks noGrp="1"/>
          </p:cNvSpPr>
          <p:nvPr>
            <p:ph idx="1"/>
          </p:nvPr>
        </p:nvSpPr>
        <p:spPr>
          <a:xfrm>
            <a:off x="457200" y="1935480"/>
            <a:ext cx="8458200" cy="4389120"/>
          </a:xfrm>
        </p:spPr>
        <p:txBody>
          <a:bodyPr>
            <a:normAutofit/>
          </a:bodyPr>
          <a:lstStyle/>
          <a:p>
            <a:endParaRPr lang="en-US" sz="2000" dirty="0" smtClean="0">
              <a:latin typeface="Arial"/>
              <a:cs typeface="Arial"/>
            </a:endParaRPr>
          </a:p>
          <a:p>
            <a:endParaRPr lang="en-US" sz="2000" dirty="0">
              <a:latin typeface="Arial"/>
              <a:cs typeface="Arial"/>
            </a:endParaRPr>
          </a:p>
          <a:p>
            <a:r>
              <a:rPr lang="en-US" sz="2000" dirty="0" smtClean="0">
                <a:latin typeface="Arial"/>
                <a:cs typeface="Arial"/>
              </a:rPr>
              <a:t>Queen Cleopatra -milk  </a:t>
            </a:r>
          </a:p>
          <a:p>
            <a:r>
              <a:rPr lang="en-US" sz="2000" dirty="0" smtClean="0">
                <a:latin typeface="Arial"/>
                <a:cs typeface="Arial"/>
              </a:rPr>
              <a:t>Chinese -ground pearl</a:t>
            </a:r>
          </a:p>
          <a:p>
            <a:r>
              <a:rPr lang="en-US" sz="2000" dirty="0" smtClean="0">
                <a:latin typeface="Arial"/>
                <a:cs typeface="Arial"/>
              </a:rPr>
              <a:t>Ancient Romans - lead </a:t>
            </a:r>
          </a:p>
          <a:p>
            <a:r>
              <a:rPr lang="en-US" sz="2000" dirty="0" smtClean="0">
                <a:latin typeface="Arial"/>
                <a:cs typeface="Arial"/>
              </a:rPr>
              <a:t>Japanese -Bird dropping</a:t>
            </a:r>
          </a:p>
          <a:p>
            <a:r>
              <a:rPr lang="en-US" sz="2000" dirty="0" smtClean="0">
                <a:latin typeface="Arial"/>
                <a:cs typeface="Arial"/>
              </a:rPr>
              <a:t>Indians- Turmeric paste</a:t>
            </a:r>
          </a:p>
          <a:p>
            <a:pPr>
              <a:buNone/>
            </a:pPr>
            <a:r>
              <a:rPr lang="en-US" sz="2000" dirty="0" smtClean="0">
                <a:latin typeface="Arial"/>
                <a:cs typeface="Arial"/>
              </a:rPr>
              <a:t> </a:t>
            </a:r>
            <a:endParaRPr lang="en-US" sz="2000" dirty="0">
              <a:latin typeface="Arial"/>
              <a:cs typeface="Arial"/>
            </a:endParaRPr>
          </a:p>
        </p:txBody>
      </p:sp>
      <p:pic>
        <p:nvPicPr>
          <p:cNvPr id="4" name="Picture 3" descr="cleo.jpg"/>
          <p:cNvPicPr>
            <a:picLocks noChangeAspect="1"/>
          </p:cNvPicPr>
          <p:nvPr/>
        </p:nvPicPr>
        <p:blipFill>
          <a:blip r:embed="rId2"/>
          <a:stretch>
            <a:fillRect/>
          </a:stretch>
        </p:blipFill>
        <p:spPr>
          <a:xfrm>
            <a:off x="4724400" y="1981200"/>
            <a:ext cx="4191000" cy="3810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            </a:t>
            </a:r>
            <a:r>
              <a:rPr lang="en-US" sz="4400" dirty="0" smtClean="0">
                <a:latin typeface="Arial"/>
                <a:cs typeface="Arial"/>
              </a:rPr>
              <a:t>Fairness Industry</a:t>
            </a:r>
            <a:endParaRPr lang="en-US" sz="4400" dirty="0">
              <a:latin typeface="Arial"/>
              <a:cs typeface="Arial"/>
            </a:endParaRPr>
          </a:p>
        </p:txBody>
      </p:sp>
      <p:pic>
        <p:nvPicPr>
          <p:cNvPr id="4" name="Content Placeholder 3" descr="fairness1.jpg"/>
          <p:cNvPicPr>
            <a:picLocks noGrp="1" noChangeAspect="1"/>
          </p:cNvPicPr>
          <p:nvPr>
            <p:ph idx="1"/>
          </p:nvPr>
        </p:nvPicPr>
        <p:blipFill>
          <a:blip r:embed="rId2"/>
          <a:stretch>
            <a:fillRect/>
          </a:stretch>
        </p:blipFill>
        <p:spPr>
          <a:xfrm>
            <a:off x="1066800" y="1981200"/>
            <a:ext cx="2667000" cy="2000250"/>
          </a:xfrm>
        </p:spPr>
      </p:pic>
      <p:pic>
        <p:nvPicPr>
          <p:cNvPr id="5" name="Picture 4" descr="fairness 2.jpg"/>
          <p:cNvPicPr>
            <a:picLocks noChangeAspect="1"/>
          </p:cNvPicPr>
          <p:nvPr/>
        </p:nvPicPr>
        <p:blipFill>
          <a:blip r:embed="rId3"/>
          <a:stretch>
            <a:fillRect/>
          </a:stretch>
        </p:blipFill>
        <p:spPr>
          <a:xfrm>
            <a:off x="4267200" y="1981200"/>
            <a:ext cx="3605212" cy="2006379"/>
          </a:xfrm>
          <a:prstGeom prst="rect">
            <a:avLst/>
          </a:prstGeom>
        </p:spPr>
      </p:pic>
      <p:pic>
        <p:nvPicPr>
          <p:cNvPr id="6" name="Picture 5" descr="fairness 3.jpg"/>
          <p:cNvPicPr>
            <a:picLocks noChangeAspect="1"/>
          </p:cNvPicPr>
          <p:nvPr/>
        </p:nvPicPr>
        <p:blipFill>
          <a:blip r:embed="rId4"/>
          <a:stretch>
            <a:fillRect/>
          </a:stretch>
        </p:blipFill>
        <p:spPr>
          <a:xfrm>
            <a:off x="1066800" y="4191000"/>
            <a:ext cx="1752600" cy="2319131"/>
          </a:xfrm>
          <a:prstGeom prst="rect">
            <a:avLst/>
          </a:prstGeom>
        </p:spPr>
      </p:pic>
      <p:pic>
        <p:nvPicPr>
          <p:cNvPr id="8" name="Picture 7" descr="fair 1.jpg"/>
          <p:cNvPicPr>
            <a:picLocks noChangeAspect="1"/>
          </p:cNvPicPr>
          <p:nvPr/>
        </p:nvPicPr>
        <p:blipFill>
          <a:blip r:embed="rId5" cstate="print"/>
          <a:stretch>
            <a:fillRect/>
          </a:stretch>
        </p:blipFill>
        <p:spPr>
          <a:xfrm>
            <a:off x="3276600" y="4191000"/>
            <a:ext cx="4648200" cy="23361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400" dirty="0" smtClean="0">
                <a:latin typeface="Arial"/>
                <a:cs typeface="Arial"/>
              </a:rPr>
              <a:t>Fair and Lovely?</a:t>
            </a:r>
            <a:endParaRPr lang="en-US" sz="4400" dirty="0">
              <a:latin typeface="Arial"/>
              <a:cs typeface="Arial"/>
            </a:endParaRPr>
          </a:p>
        </p:txBody>
      </p:sp>
      <p:pic>
        <p:nvPicPr>
          <p:cNvPr id="6" name="Content Placeholder 5" descr="fairness 6.jpg"/>
          <p:cNvPicPr>
            <a:picLocks noGrp="1" noChangeAspect="1"/>
          </p:cNvPicPr>
          <p:nvPr>
            <p:ph idx="1"/>
          </p:nvPr>
        </p:nvPicPr>
        <p:blipFill>
          <a:blip r:embed="rId3"/>
          <a:stretch>
            <a:fillRect/>
          </a:stretch>
        </p:blipFill>
        <p:spPr>
          <a:xfrm>
            <a:off x="304800" y="2438400"/>
            <a:ext cx="4267200" cy="3200400"/>
          </a:xfrm>
        </p:spPr>
      </p:pic>
      <p:pic>
        <p:nvPicPr>
          <p:cNvPr id="7" name="Picture 6" descr="fairness 4.jpg"/>
          <p:cNvPicPr>
            <a:picLocks noChangeAspect="1"/>
          </p:cNvPicPr>
          <p:nvPr/>
        </p:nvPicPr>
        <p:blipFill>
          <a:blip r:embed="rId4"/>
          <a:stretch>
            <a:fillRect/>
          </a:stretch>
        </p:blipFill>
        <p:spPr>
          <a:xfrm>
            <a:off x="4731327" y="2438400"/>
            <a:ext cx="4184073" cy="32004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a:bodyPr>
          <a:lstStyle/>
          <a:p>
            <a:r>
              <a:rPr lang="en-US" dirty="0" smtClean="0"/>
              <a:t>             </a:t>
            </a:r>
            <a:r>
              <a:rPr lang="en-US" sz="4400" dirty="0" smtClean="0">
                <a:latin typeface="Arial"/>
                <a:cs typeface="Arial"/>
              </a:rPr>
              <a:t>Fairness creams</a:t>
            </a:r>
            <a:endParaRPr lang="en-US" dirty="0">
              <a:latin typeface="Arial"/>
              <a:cs typeface="Arial"/>
            </a:endParaRPr>
          </a:p>
        </p:txBody>
      </p:sp>
      <p:pic>
        <p:nvPicPr>
          <p:cNvPr id="4" name="Content Placeholder 3" descr="Skin_Bleaching.jpg"/>
          <p:cNvPicPr>
            <a:picLocks noGrp="1" noChangeAspect="1"/>
          </p:cNvPicPr>
          <p:nvPr>
            <p:ph idx="1"/>
          </p:nvPr>
        </p:nvPicPr>
        <p:blipFill>
          <a:blip r:embed="rId2" cstate="print"/>
          <a:stretch>
            <a:fillRect/>
          </a:stretch>
        </p:blipFill>
        <p:spPr>
          <a:xfrm>
            <a:off x="973986" y="1935163"/>
            <a:ext cx="7196027" cy="4389437"/>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lstStyle/>
          <a:p>
            <a:r>
              <a:rPr lang="en-US" dirty="0" smtClean="0"/>
              <a:t>         </a:t>
            </a:r>
            <a:r>
              <a:rPr lang="en-US" sz="4400" dirty="0" smtClean="0">
                <a:latin typeface="Arial"/>
                <a:cs typeface="Arial"/>
              </a:rPr>
              <a:t>What about Tanning?</a:t>
            </a:r>
            <a:endParaRPr lang="en-US" sz="4400" dirty="0">
              <a:latin typeface="Arial"/>
              <a:cs typeface="Arial"/>
            </a:endParaRPr>
          </a:p>
        </p:txBody>
      </p:sp>
      <p:pic>
        <p:nvPicPr>
          <p:cNvPr id="8" name="Content Placeholder 7" descr="tan 3.jpg"/>
          <p:cNvPicPr>
            <a:picLocks noGrp="1" noChangeAspect="1"/>
          </p:cNvPicPr>
          <p:nvPr>
            <p:ph idx="1"/>
          </p:nvPr>
        </p:nvPicPr>
        <p:blipFill>
          <a:blip r:embed="rId2" cstate="print"/>
          <a:stretch>
            <a:fillRect/>
          </a:stretch>
        </p:blipFill>
        <p:spPr>
          <a:xfrm>
            <a:off x="914400" y="2133600"/>
            <a:ext cx="3733800" cy="2342778"/>
          </a:xfrm>
        </p:spPr>
      </p:pic>
      <p:pic>
        <p:nvPicPr>
          <p:cNvPr id="9" name="Picture 8" descr="tan 2.jpeg"/>
          <p:cNvPicPr>
            <a:picLocks noChangeAspect="1"/>
          </p:cNvPicPr>
          <p:nvPr/>
        </p:nvPicPr>
        <p:blipFill>
          <a:blip r:embed="rId3" cstate="print"/>
          <a:stretch>
            <a:fillRect/>
          </a:stretch>
        </p:blipFill>
        <p:spPr>
          <a:xfrm>
            <a:off x="914400" y="4447211"/>
            <a:ext cx="3733800" cy="2410789"/>
          </a:xfrm>
          <a:prstGeom prst="rect">
            <a:avLst/>
          </a:prstGeom>
        </p:spPr>
      </p:pic>
      <p:pic>
        <p:nvPicPr>
          <p:cNvPr id="10" name="Picture 9" descr="tan 4.jpg"/>
          <p:cNvPicPr>
            <a:picLocks noChangeAspect="1"/>
          </p:cNvPicPr>
          <p:nvPr/>
        </p:nvPicPr>
        <p:blipFill>
          <a:blip r:embed="rId4" cstate="print"/>
          <a:stretch>
            <a:fillRect/>
          </a:stretch>
        </p:blipFill>
        <p:spPr>
          <a:xfrm>
            <a:off x="5486400" y="2057400"/>
            <a:ext cx="2977003" cy="4800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400" dirty="0" smtClean="0">
                <a:latin typeface="Arial"/>
                <a:cs typeface="Arial"/>
              </a:rPr>
              <a:t>Tanning Industry</a:t>
            </a:r>
            <a:endParaRPr lang="en-US" sz="4400" dirty="0">
              <a:latin typeface="Arial"/>
              <a:cs typeface="Arial"/>
            </a:endParaRPr>
          </a:p>
        </p:txBody>
      </p:sp>
      <p:pic>
        <p:nvPicPr>
          <p:cNvPr id="6" name="Content Placeholder 5" descr="tan 1.jpg"/>
          <p:cNvPicPr>
            <a:picLocks noGrp="1" noChangeAspect="1"/>
          </p:cNvPicPr>
          <p:nvPr>
            <p:ph idx="1"/>
          </p:nvPr>
        </p:nvPicPr>
        <p:blipFill>
          <a:blip r:embed="rId2"/>
          <a:stretch>
            <a:fillRect/>
          </a:stretch>
        </p:blipFill>
        <p:spPr>
          <a:xfrm>
            <a:off x="914400" y="2759860"/>
            <a:ext cx="7772400" cy="2911296"/>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        </a:t>
            </a:r>
            <a:r>
              <a:rPr lang="en-US" sz="4400" dirty="0" err="1" smtClean="0">
                <a:latin typeface="Arial"/>
                <a:cs typeface="Arial"/>
              </a:rPr>
              <a:t>Pigmentary</a:t>
            </a:r>
            <a:r>
              <a:rPr lang="en-US" sz="4400" dirty="0" smtClean="0">
                <a:latin typeface="Arial"/>
                <a:cs typeface="Arial"/>
              </a:rPr>
              <a:t> disorders</a:t>
            </a:r>
            <a:endParaRPr lang="en-US" sz="4400" dirty="0">
              <a:latin typeface="Arial"/>
              <a:cs typeface="Arial"/>
            </a:endParaRPr>
          </a:p>
        </p:txBody>
      </p:sp>
      <p:sp>
        <p:nvSpPr>
          <p:cNvPr id="3" name="Content Placeholder 2"/>
          <p:cNvSpPr>
            <a:spLocks noGrp="1"/>
          </p:cNvSpPr>
          <p:nvPr>
            <p:ph idx="1"/>
          </p:nvPr>
        </p:nvSpPr>
        <p:spPr>
          <a:xfrm>
            <a:off x="457200" y="1676400"/>
            <a:ext cx="8229600" cy="4648200"/>
          </a:xfrm>
        </p:spPr>
        <p:txBody>
          <a:bodyPr>
            <a:normAutofit fontScale="92500" lnSpcReduction="10000"/>
          </a:bodyPr>
          <a:lstStyle/>
          <a:p>
            <a:r>
              <a:rPr lang="en-US" sz="2200" dirty="0" err="1" smtClean="0">
                <a:latin typeface="Arial" pitchFamily="34" charset="0"/>
                <a:cs typeface="Arial" pitchFamily="34" charset="0"/>
              </a:rPr>
              <a:t>Hyperpigmentation</a:t>
            </a:r>
            <a:endParaRPr lang="en-US" sz="2200" dirty="0" smtClean="0">
              <a:latin typeface="Arial" pitchFamily="34" charset="0"/>
              <a:cs typeface="Arial" pitchFamily="34" charset="0"/>
            </a:endParaRPr>
          </a:p>
          <a:p>
            <a:pPr lvl="1"/>
            <a:r>
              <a:rPr lang="en-US" sz="2200" dirty="0" err="1" smtClean="0">
                <a:latin typeface="Arial" pitchFamily="34" charset="0"/>
                <a:cs typeface="Arial" pitchFamily="34" charset="0"/>
              </a:rPr>
              <a:t>Localised</a:t>
            </a:r>
            <a:r>
              <a:rPr lang="en-US" sz="2200" dirty="0" smtClean="0">
                <a:latin typeface="Arial" pitchFamily="34" charset="0"/>
                <a:cs typeface="Arial" pitchFamily="34" charset="0"/>
              </a:rPr>
              <a:t>: </a:t>
            </a:r>
          </a:p>
          <a:p>
            <a:pPr lvl="2"/>
            <a:r>
              <a:rPr lang="en-US" sz="2200" dirty="0" smtClean="0">
                <a:latin typeface="Arial" pitchFamily="34" charset="0"/>
                <a:cs typeface="Arial" pitchFamily="34" charset="0"/>
              </a:rPr>
              <a:t>PIH- Acne, Contact dermatitis, Lupus etc</a:t>
            </a:r>
          </a:p>
          <a:p>
            <a:pPr lvl="2"/>
            <a:r>
              <a:rPr lang="en-US" sz="2200" dirty="0" err="1" smtClean="0">
                <a:latin typeface="Arial" pitchFamily="34" charset="0"/>
                <a:cs typeface="Arial" pitchFamily="34" charset="0"/>
              </a:rPr>
              <a:t>Melasma</a:t>
            </a:r>
            <a:endParaRPr lang="en-US" sz="2200" dirty="0" smtClean="0">
              <a:latin typeface="Arial" pitchFamily="34" charset="0"/>
              <a:cs typeface="Arial" pitchFamily="34" charset="0"/>
            </a:endParaRPr>
          </a:p>
          <a:p>
            <a:pPr lvl="2"/>
            <a:r>
              <a:rPr lang="en-US" sz="2200" dirty="0" err="1" smtClean="0">
                <a:latin typeface="Arial" pitchFamily="34" charset="0"/>
                <a:cs typeface="Arial" pitchFamily="34" charset="0"/>
              </a:rPr>
              <a:t>Acanthosis</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nigricans</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Seborrhoeic</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keratosis</a:t>
            </a:r>
            <a:endParaRPr lang="en-US" sz="2200" dirty="0" smtClean="0">
              <a:latin typeface="Arial" pitchFamily="34" charset="0"/>
              <a:cs typeface="Arial" pitchFamily="34" charset="0"/>
            </a:endParaRPr>
          </a:p>
          <a:p>
            <a:pPr lvl="2"/>
            <a:r>
              <a:rPr lang="en-US" sz="2200" dirty="0" smtClean="0">
                <a:latin typeface="Arial" pitchFamily="34" charset="0"/>
                <a:cs typeface="Arial" pitchFamily="34" charset="0"/>
              </a:rPr>
              <a:t>Café au </a:t>
            </a:r>
            <a:r>
              <a:rPr lang="en-US" sz="2200" dirty="0" err="1" smtClean="0">
                <a:latin typeface="Arial" pitchFamily="34" charset="0"/>
                <a:cs typeface="Arial" pitchFamily="34" charset="0"/>
              </a:rPr>
              <a:t>lait</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Macules</a:t>
            </a:r>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Diffuse: </a:t>
            </a:r>
          </a:p>
          <a:p>
            <a:pPr lvl="2"/>
            <a:r>
              <a:rPr lang="en-US" sz="2200" dirty="0" smtClean="0">
                <a:latin typeface="Arial" pitchFamily="34" charset="0"/>
                <a:cs typeface="Arial" pitchFamily="34" charset="0"/>
              </a:rPr>
              <a:t>Disease: </a:t>
            </a:r>
            <a:r>
              <a:rPr lang="en-US" sz="2200" dirty="0" err="1" smtClean="0">
                <a:latin typeface="Arial" pitchFamily="34" charset="0"/>
                <a:cs typeface="Arial" pitchFamily="34" charset="0"/>
              </a:rPr>
              <a:t>Haemochromatosis</a:t>
            </a:r>
            <a:r>
              <a:rPr lang="en-US" sz="2200" dirty="0" smtClean="0">
                <a:latin typeface="Arial" pitchFamily="34" charset="0"/>
                <a:cs typeface="Arial" pitchFamily="34" charset="0"/>
              </a:rPr>
              <a:t>, Hyperthyroidism, </a:t>
            </a:r>
            <a:r>
              <a:rPr lang="en-US" sz="2200" dirty="0" err="1" smtClean="0">
                <a:latin typeface="Arial" pitchFamily="34" charset="0"/>
                <a:cs typeface="Arial" pitchFamily="34" charset="0"/>
              </a:rPr>
              <a:t>addison’s</a:t>
            </a:r>
            <a:r>
              <a:rPr lang="en-US" sz="2200" dirty="0" smtClean="0">
                <a:latin typeface="Arial" pitchFamily="34" charset="0"/>
                <a:cs typeface="Arial" pitchFamily="34" charset="0"/>
              </a:rPr>
              <a:t> disease</a:t>
            </a:r>
          </a:p>
          <a:p>
            <a:pPr lvl="2"/>
            <a:r>
              <a:rPr lang="en-US" sz="2200" dirty="0" smtClean="0">
                <a:latin typeface="Arial" pitchFamily="34" charset="0"/>
                <a:cs typeface="Arial" pitchFamily="34" charset="0"/>
              </a:rPr>
              <a:t>Drugs: </a:t>
            </a:r>
            <a:r>
              <a:rPr lang="en-US" sz="2200" dirty="0" err="1" smtClean="0">
                <a:latin typeface="Arial" pitchFamily="34" charset="0"/>
                <a:cs typeface="Arial" pitchFamily="34" charset="0"/>
              </a:rPr>
              <a:t>Tetracyclines</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amiodarone</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griseofulvin</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trimethoprim</a:t>
            </a:r>
            <a:r>
              <a:rPr lang="en-US" sz="2200" dirty="0" smtClean="0">
                <a:latin typeface="Arial" pitchFamily="34" charset="0"/>
                <a:cs typeface="Arial" pitchFamily="34" charset="0"/>
              </a:rPr>
              <a:t>, quinine, gold, mercury, bismuth</a:t>
            </a:r>
          </a:p>
          <a:p>
            <a:pPr lvl="2"/>
            <a:r>
              <a:rPr lang="en-US" sz="2200" dirty="0" smtClean="0">
                <a:latin typeface="Arial" pitchFamily="34" charset="0"/>
                <a:cs typeface="Arial" pitchFamily="34" charset="0"/>
              </a:rPr>
              <a:t>Plants/foods:  lemons, limes, fig leaves or stems, celery, dill, parsnips, and carrot juice. </a:t>
            </a:r>
            <a:r>
              <a:rPr lang="en-US" sz="2200" dirty="0" err="1" smtClean="0">
                <a:latin typeface="Arial" pitchFamily="34" charset="0"/>
                <a:cs typeface="Arial" pitchFamily="34" charset="0"/>
              </a:rPr>
              <a:t>Phyto</a:t>
            </a: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photodermatitis</a:t>
            </a:r>
            <a:endParaRPr lang="en-US" sz="2200" dirty="0" smtClean="0">
              <a:latin typeface="Arial" pitchFamily="34" charset="0"/>
              <a:cs typeface="Arial" pitchFamily="34" charset="0"/>
            </a:endParaRPr>
          </a:p>
          <a:p>
            <a:pPr lvl="2"/>
            <a:r>
              <a:rPr lang="en-US" sz="2200" dirty="0" smtClean="0">
                <a:latin typeface="Arial" pitchFamily="34" charset="0"/>
                <a:cs typeface="Arial" pitchFamily="34" charset="0"/>
              </a:rPr>
              <a:t>Neoplasm: Melanoma</a:t>
            </a:r>
          </a:p>
          <a:p>
            <a:pPr lvl="2"/>
            <a:endParaRPr lang="en-US" dirty="0" smtClean="0"/>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219200"/>
          </a:xfrm>
        </p:spPr>
        <p:txBody>
          <a:bodyPr/>
          <a:lstStyle/>
          <a:p>
            <a:r>
              <a:rPr lang="en-US" dirty="0" smtClean="0"/>
              <a:t>               </a:t>
            </a:r>
            <a:r>
              <a:rPr lang="en-US" sz="4400" dirty="0" smtClean="0">
                <a:latin typeface="Arial"/>
                <a:cs typeface="Arial"/>
              </a:rPr>
              <a:t>Consultation</a:t>
            </a:r>
            <a:endParaRPr lang="en-US" sz="4400" dirty="0">
              <a:latin typeface="Arial"/>
              <a:cs typeface="Arial"/>
            </a:endParaRPr>
          </a:p>
        </p:txBody>
      </p:sp>
      <p:sp>
        <p:nvSpPr>
          <p:cNvPr id="3" name="Content Placeholder 2"/>
          <p:cNvSpPr>
            <a:spLocks noGrp="1"/>
          </p:cNvSpPr>
          <p:nvPr>
            <p:ph idx="1"/>
          </p:nvPr>
        </p:nvSpPr>
        <p:spPr/>
        <p:txBody>
          <a:bodyPr/>
          <a:lstStyle/>
          <a:p>
            <a:endParaRPr lang="en-US" sz="2000" dirty="0">
              <a:latin typeface="Arial"/>
              <a:cs typeface="Arial"/>
            </a:endParaRPr>
          </a:p>
          <a:p>
            <a:r>
              <a:rPr lang="en-US" sz="2000" dirty="0" smtClean="0">
                <a:latin typeface="Arial"/>
                <a:cs typeface="Arial"/>
              </a:rPr>
              <a:t>Onset of hyperpigmentation: congenital- café au </a:t>
            </a:r>
            <a:r>
              <a:rPr lang="en-US" sz="2000" dirty="0" err="1" smtClean="0">
                <a:latin typeface="Arial"/>
                <a:cs typeface="Arial"/>
              </a:rPr>
              <a:t>lait</a:t>
            </a:r>
            <a:r>
              <a:rPr lang="en-US" sz="2000" dirty="0" smtClean="0">
                <a:latin typeface="Arial"/>
                <a:cs typeface="Arial"/>
              </a:rPr>
              <a:t> childhood- freckles pregnancy-</a:t>
            </a:r>
            <a:r>
              <a:rPr lang="en-US" sz="2000" dirty="0" err="1" smtClean="0">
                <a:latin typeface="Arial"/>
                <a:cs typeface="Arial"/>
              </a:rPr>
              <a:t>melasma</a:t>
            </a:r>
            <a:endParaRPr lang="en-US" sz="2000" dirty="0" smtClean="0">
              <a:latin typeface="Arial"/>
              <a:cs typeface="Arial"/>
            </a:endParaRPr>
          </a:p>
          <a:p>
            <a:r>
              <a:rPr lang="en-US" sz="2000" dirty="0" smtClean="0">
                <a:latin typeface="Arial"/>
                <a:cs typeface="Arial"/>
              </a:rPr>
              <a:t>Duration</a:t>
            </a:r>
          </a:p>
          <a:p>
            <a:r>
              <a:rPr lang="en-US" sz="2000" dirty="0" smtClean="0">
                <a:latin typeface="Arial"/>
                <a:cs typeface="Arial"/>
              </a:rPr>
              <a:t>Systemic symptoms: adrenal disease, hyperthyroidism, diabetes</a:t>
            </a:r>
          </a:p>
          <a:p>
            <a:r>
              <a:rPr lang="en-US" sz="2000" dirty="0" smtClean="0">
                <a:latin typeface="Arial"/>
                <a:cs typeface="Arial"/>
              </a:rPr>
              <a:t>Drug history- medication, supplements</a:t>
            </a:r>
          </a:p>
          <a:p>
            <a:r>
              <a:rPr lang="en-US" sz="2000" dirty="0" smtClean="0">
                <a:latin typeface="Arial"/>
                <a:cs typeface="Arial"/>
              </a:rPr>
              <a:t>Exposure to plants</a:t>
            </a:r>
          </a:p>
          <a:p>
            <a:r>
              <a:rPr lang="en-US" sz="2000" dirty="0" smtClean="0">
                <a:latin typeface="Arial"/>
                <a:cs typeface="Arial"/>
              </a:rPr>
              <a:t>Exposure to sunlight</a:t>
            </a:r>
          </a:p>
          <a:p>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         </a:t>
            </a:r>
            <a:r>
              <a:rPr lang="en-US" sz="4400" dirty="0" smtClean="0">
                <a:latin typeface="Arial"/>
                <a:cs typeface="Arial"/>
              </a:rPr>
              <a:t>Treatment principles</a:t>
            </a:r>
            <a:endParaRPr lang="en-US" sz="4400" dirty="0">
              <a:latin typeface="Arial"/>
              <a:cs typeface="Arial"/>
            </a:endParaRPr>
          </a:p>
        </p:txBody>
      </p:sp>
      <p:sp>
        <p:nvSpPr>
          <p:cNvPr id="3" name="Content Placeholder 2"/>
          <p:cNvSpPr>
            <a:spLocks noGrp="1"/>
          </p:cNvSpPr>
          <p:nvPr>
            <p:ph idx="1"/>
          </p:nvPr>
        </p:nvSpPr>
        <p:spPr/>
        <p:txBody>
          <a:bodyPr/>
          <a:lstStyle/>
          <a:p>
            <a:r>
              <a:rPr lang="en-US" sz="2000" dirty="0" smtClean="0">
                <a:latin typeface="Arial" pitchFamily="34" charset="0"/>
                <a:cs typeface="Arial" pitchFamily="34" charset="0"/>
              </a:rPr>
              <a:t>Identify and treat systemic disease</a:t>
            </a:r>
          </a:p>
          <a:p>
            <a:r>
              <a:rPr lang="en-US" sz="2000" dirty="0" smtClean="0">
                <a:latin typeface="Arial" pitchFamily="34" charset="0"/>
                <a:cs typeface="Arial" pitchFamily="34" charset="0"/>
              </a:rPr>
              <a:t>Stop the offending drug/plant</a:t>
            </a:r>
          </a:p>
          <a:p>
            <a:r>
              <a:rPr lang="en-US" sz="2000" dirty="0" smtClean="0">
                <a:latin typeface="Arial" pitchFamily="34" charset="0"/>
                <a:cs typeface="Arial" pitchFamily="34" charset="0"/>
              </a:rPr>
              <a:t>Treat the underlying inflammatory condition- acne, lupus</a:t>
            </a:r>
          </a:p>
          <a:p>
            <a:r>
              <a:rPr lang="en-US" sz="2000" dirty="0" smtClean="0">
                <a:latin typeface="Arial" pitchFamily="34" charset="0"/>
                <a:cs typeface="Arial" pitchFamily="34" charset="0"/>
              </a:rPr>
              <a:t>Sun awareness- avoid sun, sunscreen</a:t>
            </a:r>
          </a:p>
          <a:p>
            <a:r>
              <a:rPr lang="en-US" sz="2000" dirty="0" smtClean="0">
                <a:latin typeface="Arial" pitchFamily="34" charset="0"/>
                <a:cs typeface="Arial" pitchFamily="34" charset="0"/>
              </a:rPr>
              <a:t>Topical skin lightening agents</a:t>
            </a:r>
          </a:p>
          <a:p>
            <a:r>
              <a:rPr lang="en-US" sz="2000" dirty="0" err="1" smtClean="0">
                <a:latin typeface="Arial" pitchFamily="34" charset="0"/>
                <a:cs typeface="Arial" pitchFamily="34" charset="0"/>
              </a:rPr>
              <a:t>Dermabrasion</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Peels</a:t>
            </a:r>
          </a:p>
          <a:p>
            <a:r>
              <a:rPr lang="en-US" sz="2000" dirty="0" smtClean="0">
                <a:latin typeface="Arial" pitchFamily="34" charset="0"/>
                <a:cs typeface="Arial" pitchFamily="34" charset="0"/>
              </a:rPr>
              <a:t>Lasers</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a:bodyPr>
          <a:lstStyle/>
          <a:p>
            <a:r>
              <a:rPr lang="en-US" sz="4400" dirty="0" smtClean="0">
                <a:latin typeface="Arial"/>
                <a:cs typeface="Arial"/>
              </a:rPr>
              <a:t>Topical skin Lightening agents</a:t>
            </a:r>
            <a:endParaRPr lang="en-US" sz="4400" dirty="0">
              <a:latin typeface="Arial"/>
              <a:cs typeface="Arial"/>
            </a:endParaRPr>
          </a:p>
        </p:txBody>
      </p:sp>
      <p:sp>
        <p:nvSpPr>
          <p:cNvPr id="3" name="Content Placeholder 2"/>
          <p:cNvSpPr>
            <a:spLocks noGrp="1"/>
          </p:cNvSpPr>
          <p:nvPr>
            <p:ph idx="1"/>
          </p:nvPr>
        </p:nvSpPr>
        <p:spPr>
          <a:xfrm>
            <a:off x="457200" y="1935480"/>
            <a:ext cx="8229600" cy="4312920"/>
          </a:xfrm>
        </p:spPr>
        <p:txBody>
          <a:bodyPr numCol="1">
            <a:normAutofit fontScale="40000" lnSpcReduction="20000"/>
          </a:bodyPr>
          <a:lstStyle/>
          <a:p>
            <a:endParaRPr lang="en-US" dirty="0" smtClean="0"/>
          </a:p>
          <a:p>
            <a:r>
              <a:rPr lang="en-US" sz="5000" dirty="0" smtClean="0">
                <a:latin typeface="Arial" pitchFamily="34" charset="0"/>
                <a:cs typeface="Arial" pitchFamily="34" charset="0"/>
              </a:rPr>
              <a:t>Botanicals: </a:t>
            </a:r>
          </a:p>
          <a:p>
            <a:pPr lvl="1"/>
            <a:r>
              <a:rPr lang="en-US" sz="5000" dirty="0" err="1" smtClean="0">
                <a:latin typeface="Arial" pitchFamily="34" charset="0"/>
                <a:cs typeface="Arial" pitchFamily="34" charset="0"/>
              </a:rPr>
              <a:t>Arbutin</a:t>
            </a:r>
            <a:r>
              <a:rPr lang="en-US" sz="5000" dirty="0" smtClean="0">
                <a:latin typeface="Arial" pitchFamily="34" charset="0"/>
                <a:cs typeface="Arial" pitchFamily="34" charset="0"/>
              </a:rPr>
              <a:t> 1%</a:t>
            </a:r>
          </a:p>
          <a:p>
            <a:pPr lvl="1"/>
            <a:r>
              <a:rPr lang="en-US" sz="5000" dirty="0" smtClean="0">
                <a:latin typeface="Arial" pitchFamily="34" charset="0"/>
                <a:cs typeface="Arial" pitchFamily="34" charset="0"/>
              </a:rPr>
              <a:t>Mulberry extract</a:t>
            </a:r>
          </a:p>
          <a:p>
            <a:pPr lvl="1"/>
            <a:r>
              <a:rPr lang="en-US" sz="5000" dirty="0" smtClean="0">
                <a:latin typeface="Arial" pitchFamily="34" charset="0"/>
                <a:cs typeface="Arial" pitchFamily="34" charset="0"/>
              </a:rPr>
              <a:t>Licorice  extract</a:t>
            </a:r>
          </a:p>
          <a:p>
            <a:pPr lvl="1"/>
            <a:r>
              <a:rPr lang="en-US" sz="5000" dirty="0" err="1" smtClean="0">
                <a:latin typeface="Arial" pitchFamily="34" charset="0"/>
                <a:cs typeface="Arial" pitchFamily="34" charset="0"/>
              </a:rPr>
              <a:t>Aloesin</a:t>
            </a:r>
            <a:endParaRPr lang="en-US" sz="5000" dirty="0" smtClean="0">
              <a:latin typeface="Arial" pitchFamily="34" charset="0"/>
              <a:cs typeface="Arial" pitchFamily="34" charset="0"/>
            </a:endParaRPr>
          </a:p>
          <a:p>
            <a:pPr lvl="1"/>
            <a:r>
              <a:rPr lang="en-US" sz="5000" dirty="0" err="1" smtClean="0">
                <a:latin typeface="Arial" pitchFamily="34" charset="0"/>
                <a:cs typeface="Arial" pitchFamily="34" charset="0"/>
              </a:rPr>
              <a:t>Gentisic</a:t>
            </a:r>
            <a:r>
              <a:rPr lang="en-US" sz="5000" dirty="0" smtClean="0">
                <a:latin typeface="Arial" pitchFamily="34" charset="0"/>
                <a:cs typeface="Arial" pitchFamily="34" charset="0"/>
              </a:rPr>
              <a:t> acid</a:t>
            </a:r>
          </a:p>
          <a:p>
            <a:pPr lvl="1"/>
            <a:r>
              <a:rPr lang="en-US" sz="5000" dirty="0" err="1" smtClean="0">
                <a:latin typeface="Arial" pitchFamily="34" charset="0"/>
                <a:cs typeface="Arial" pitchFamily="34" charset="0"/>
              </a:rPr>
              <a:t>Flavonoids</a:t>
            </a:r>
            <a:r>
              <a:rPr lang="en-US" sz="5000" dirty="0" smtClean="0">
                <a:latin typeface="Arial" pitchFamily="34" charset="0"/>
                <a:cs typeface="Arial" pitchFamily="34" charset="0"/>
              </a:rPr>
              <a:t> </a:t>
            </a:r>
          </a:p>
          <a:p>
            <a:pPr lvl="1"/>
            <a:r>
              <a:rPr lang="en-US" sz="5000" dirty="0" err="1" smtClean="0">
                <a:latin typeface="Arial" pitchFamily="34" charset="0"/>
                <a:cs typeface="Arial" pitchFamily="34" charset="0"/>
              </a:rPr>
              <a:t>Hesperidin</a:t>
            </a:r>
            <a:endParaRPr lang="en-US" sz="5000" dirty="0" smtClean="0">
              <a:latin typeface="Arial" pitchFamily="34" charset="0"/>
              <a:cs typeface="Arial" pitchFamily="34" charset="0"/>
            </a:endParaRPr>
          </a:p>
          <a:p>
            <a:pPr lvl="1"/>
            <a:r>
              <a:rPr lang="en-US" sz="5000" dirty="0" smtClean="0">
                <a:latin typeface="Arial" pitchFamily="34" charset="0"/>
                <a:cs typeface="Arial" pitchFamily="34" charset="0"/>
              </a:rPr>
              <a:t>Ascorbic acid</a:t>
            </a:r>
          </a:p>
          <a:p>
            <a:pPr lvl="1"/>
            <a:r>
              <a:rPr lang="en-US" sz="5000" dirty="0" err="1" smtClean="0">
                <a:latin typeface="Arial" pitchFamily="34" charset="0"/>
                <a:cs typeface="Arial" pitchFamily="34" charset="0"/>
              </a:rPr>
              <a:t>Niacinamide</a:t>
            </a:r>
            <a:endParaRPr lang="en-US" sz="5000" dirty="0" smtClean="0">
              <a:latin typeface="Arial" pitchFamily="34" charset="0"/>
              <a:cs typeface="Arial" pitchFamily="34" charset="0"/>
            </a:endParaRPr>
          </a:p>
          <a:p>
            <a:pPr lvl="1"/>
            <a:r>
              <a:rPr lang="en-US" sz="5000" dirty="0" smtClean="0">
                <a:latin typeface="Arial" pitchFamily="34" charset="0"/>
                <a:cs typeface="Arial" pitchFamily="34" charset="0"/>
              </a:rPr>
              <a:t>Poly phenols</a:t>
            </a:r>
          </a:p>
          <a:p>
            <a:pPr lvl="1"/>
            <a:r>
              <a:rPr lang="en-US" sz="5000" dirty="0" smtClean="0">
                <a:latin typeface="Arial" pitchFamily="34" charset="0"/>
                <a:cs typeface="Arial" pitchFamily="34" charset="0"/>
              </a:rPr>
              <a:t>Soy proteins</a:t>
            </a:r>
          </a:p>
          <a:p>
            <a:pPr lvl="1"/>
            <a:r>
              <a:rPr lang="en-US" sz="5000" dirty="0" smtClean="0">
                <a:latin typeface="Arial" pitchFamily="34" charset="0"/>
                <a:cs typeface="Arial" pitchFamily="34" charset="0"/>
              </a:rPr>
              <a:t>Yeast derivatives</a:t>
            </a:r>
          </a:p>
          <a:p>
            <a:pPr lvl="1">
              <a:buNone/>
            </a:pPr>
            <a:endParaRPr lang="en-US" dirty="0" smtClean="0"/>
          </a:p>
          <a:p>
            <a:pPr lvl="1"/>
            <a:endParaRPr lang="en-US" dirty="0" smtClean="0"/>
          </a:p>
          <a:p>
            <a:pPr lvl="1"/>
            <a:endParaRPr lang="en-US" dirty="0" smtClean="0"/>
          </a:p>
          <a:p>
            <a:endParaRPr lang="en-US" dirty="0"/>
          </a:p>
        </p:txBody>
      </p:sp>
      <p:pic>
        <p:nvPicPr>
          <p:cNvPr id="4" name="Picture 3" descr="arbutin.JPG"/>
          <p:cNvPicPr>
            <a:picLocks noChangeAspect="1"/>
          </p:cNvPicPr>
          <p:nvPr/>
        </p:nvPicPr>
        <p:blipFill>
          <a:blip r:embed="rId2"/>
          <a:stretch>
            <a:fillRect/>
          </a:stretch>
        </p:blipFill>
        <p:spPr>
          <a:xfrm>
            <a:off x="3810000" y="2286000"/>
            <a:ext cx="4889500" cy="35204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sz="4400" dirty="0" smtClean="0">
                <a:latin typeface="Arial"/>
                <a:cs typeface="Arial"/>
              </a:rPr>
              <a:t>Topical Skin Lightening Agents</a:t>
            </a:r>
            <a:endParaRPr lang="en-US" sz="4400" dirty="0">
              <a:latin typeface="Arial"/>
              <a:cs typeface="Arial"/>
            </a:endParaRPr>
          </a:p>
        </p:txBody>
      </p:sp>
      <p:sp>
        <p:nvSpPr>
          <p:cNvPr id="3" name="Content Placeholder 2"/>
          <p:cNvSpPr>
            <a:spLocks noGrp="1"/>
          </p:cNvSpPr>
          <p:nvPr>
            <p:ph idx="1"/>
          </p:nvPr>
        </p:nvSpPr>
        <p:spPr>
          <a:xfrm>
            <a:off x="457200" y="1143000"/>
            <a:ext cx="8229600" cy="5715000"/>
          </a:xfrm>
        </p:spPr>
        <p:txBody>
          <a:bodyPr numCol="1">
            <a:normAutofit fontScale="25000" lnSpcReduction="20000"/>
          </a:bodyPr>
          <a:lstStyle/>
          <a:p>
            <a:pPr lvl="1"/>
            <a:r>
              <a:rPr lang="en-US" sz="8000" dirty="0" smtClean="0">
                <a:latin typeface="Arial" pitchFamily="34" charset="0"/>
                <a:cs typeface="Arial" pitchFamily="34" charset="0"/>
              </a:rPr>
              <a:t>Hydroquinone 				</a:t>
            </a:r>
          </a:p>
          <a:p>
            <a:pPr lvl="1"/>
            <a:r>
              <a:rPr lang="en-US" sz="8000" dirty="0" smtClean="0">
                <a:latin typeface="Arial" pitchFamily="34" charset="0"/>
                <a:cs typeface="Arial" pitchFamily="34" charset="0"/>
              </a:rPr>
              <a:t>Topical </a:t>
            </a:r>
            <a:r>
              <a:rPr lang="en-US" sz="8000" dirty="0" err="1" smtClean="0">
                <a:latin typeface="Arial" pitchFamily="34" charset="0"/>
                <a:cs typeface="Arial" pitchFamily="34" charset="0"/>
              </a:rPr>
              <a:t>retinoids</a:t>
            </a:r>
            <a:r>
              <a:rPr lang="en-US" sz="8000" dirty="0" smtClean="0">
                <a:latin typeface="Arial" pitchFamily="34" charset="0"/>
                <a:cs typeface="Arial" pitchFamily="34" charset="0"/>
              </a:rPr>
              <a:t>: </a:t>
            </a:r>
            <a:r>
              <a:rPr lang="en-US" sz="8000" dirty="0" err="1" smtClean="0">
                <a:latin typeface="Arial" pitchFamily="34" charset="0"/>
                <a:cs typeface="Arial" pitchFamily="34" charset="0"/>
              </a:rPr>
              <a:t>tretinoin</a:t>
            </a:r>
            <a:endParaRPr lang="en-US" sz="8000" dirty="0" smtClean="0">
              <a:latin typeface="Arial" pitchFamily="34" charset="0"/>
              <a:cs typeface="Arial" pitchFamily="34" charset="0"/>
            </a:endParaRPr>
          </a:p>
          <a:p>
            <a:pPr lvl="1"/>
            <a:r>
              <a:rPr lang="en-US" sz="8000" dirty="0" smtClean="0">
                <a:latin typeface="Arial" pitchFamily="34" charset="0"/>
                <a:cs typeface="Arial" pitchFamily="34" charset="0"/>
              </a:rPr>
              <a:t>Other agents:</a:t>
            </a:r>
          </a:p>
          <a:p>
            <a:pPr lvl="2"/>
            <a:r>
              <a:rPr lang="en-US" sz="8000" dirty="0" err="1" smtClean="0">
                <a:latin typeface="Arial" pitchFamily="34" charset="0"/>
                <a:cs typeface="Arial" pitchFamily="34" charset="0"/>
              </a:rPr>
              <a:t>Azelaic</a:t>
            </a:r>
            <a:r>
              <a:rPr lang="en-US" sz="8000" dirty="0" smtClean="0">
                <a:latin typeface="Arial" pitchFamily="34" charset="0"/>
                <a:cs typeface="Arial" pitchFamily="34" charset="0"/>
              </a:rPr>
              <a:t> acid</a:t>
            </a:r>
          </a:p>
          <a:p>
            <a:pPr lvl="2"/>
            <a:r>
              <a:rPr lang="en-US" sz="8000" dirty="0" err="1" smtClean="0">
                <a:latin typeface="Arial" pitchFamily="34" charset="0"/>
                <a:cs typeface="Arial" pitchFamily="34" charset="0"/>
              </a:rPr>
              <a:t>Kojic</a:t>
            </a:r>
            <a:r>
              <a:rPr lang="en-US" sz="8000" dirty="0" smtClean="0">
                <a:latin typeface="Arial" pitchFamily="34" charset="0"/>
                <a:cs typeface="Arial" pitchFamily="34" charset="0"/>
              </a:rPr>
              <a:t> Acid</a:t>
            </a:r>
          </a:p>
          <a:p>
            <a:pPr lvl="2"/>
            <a:r>
              <a:rPr lang="en-US" sz="8000" dirty="0" err="1" smtClean="0">
                <a:latin typeface="Arial" pitchFamily="34" charset="0"/>
                <a:cs typeface="Arial" pitchFamily="34" charset="0"/>
              </a:rPr>
              <a:t>Mequinol</a:t>
            </a:r>
            <a:endParaRPr lang="en-US" sz="8000" dirty="0" smtClean="0">
              <a:latin typeface="Arial" pitchFamily="34" charset="0"/>
              <a:cs typeface="Arial" pitchFamily="34" charset="0"/>
            </a:endParaRPr>
          </a:p>
          <a:p>
            <a:pPr lvl="2"/>
            <a:r>
              <a:rPr lang="en-US" sz="8000" dirty="0" err="1" smtClean="0">
                <a:latin typeface="Arial" pitchFamily="34" charset="0"/>
                <a:cs typeface="Arial" pitchFamily="34" charset="0"/>
              </a:rPr>
              <a:t>Isopropylcatechol</a:t>
            </a:r>
            <a:endParaRPr lang="en-US" sz="8000" dirty="0" smtClean="0">
              <a:latin typeface="Arial" pitchFamily="34" charset="0"/>
              <a:cs typeface="Arial" pitchFamily="34" charset="0"/>
            </a:endParaRPr>
          </a:p>
          <a:p>
            <a:pPr lvl="2"/>
            <a:r>
              <a:rPr lang="en-US" sz="8000" dirty="0" smtClean="0">
                <a:latin typeface="Arial" pitchFamily="34" charset="0"/>
                <a:cs typeface="Arial" pitchFamily="34" charset="0"/>
              </a:rPr>
              <a:t>N-acetyl-4-cysteaminylphenol</a:t>
            </a:r>
          </a:p>
          <a:p>
            <a:pPr lvl="2"/>
            <a:r>
              <a:rPr lang="en-US" sz="8000" dirty="0" smtClean="0">
                <a:latin typeface="Arial" pitchFamily="34" charset="0"/>
                <a:cs typeface="Arial" pitchFamily="34" charset="0"/>
              </a:rPr>
              <a:t>N-acetyl glucosamine</a:t>
            </a:r>
          </a:p>
          <a:p>
            <a:pPr lvl="2"/>
            <a:r>
              <a:rPr lang="en-US" sz="8000" dirty="0" err="1" smtClean="0">
                <a:latin typeface="Arial" pitchFamily="34" charset="0"/>
                <a:cs typeface="Arial" pitchFamily="34" charset="0"/>
              </a:rPr>
              <a:t>Piceatannol</a:t>
            </a:r>
            <a:endParaRPr lang="en-US" sz="8000" dirty="0" smtClean="0">
              <a:latin typeface="Arial" pitchFamily="34" charset="0"/>
              <a:cs typeface="Arial" pitchFamily="34" charset="0"/>
            </a:endParaRPr>
          </a:p>
          <a:p>
            <a:pPr lvl="1"/>
            <a:r>
              <a:rPr lang="en-US" sz="8000" dirty="0" smtClean="0">
                <a:latin typeface="Arial" pitchFamily="34" charset="0"/>
                <a:cs typeface="Arial" pitchFamily="34" charset="0"/>
              </a:rPr>
              <a:t>Unregulated</a:t>
            </a:r>
          </a:p>
          <a:p>
            <a:pPr lvl="2"/>
            <a:r>
              <a:rPr lang="en-US" sz="8000" dirty="0" smtClean="0">
                <a:latin typeface="Arial" pitchFamily="34" charset="0"/>
                <a:cs typeface="Arial" pitchFamily="34" charset="0"/>
              </a:rPr>
              <a:t>Turmeric</a:t>
            </a:r>
          </a:p>
          <a:p>
            <a:pPr lvl="2"/>
            <a:r>
              <a:rPr lang="en-US" sz="8000" dirty="0" smtClean="0">
                <a:latin typeface="Arial" pitchFamily="34" charset="0"/>
                <a:cs typeface="Arial" pitchFamily="34" charset="0"/>
              </a:rPr>
              <a:t>Lemon juice</a:t>
            </a:r>
          </a:p>
          <a:p>
            <a:pPr lvl="2"/>
            <a:r>
              <a:rPr lang="en-US" sz="8000" dirty="0" smtClean="0">
                <a:latin typeface="Arial" pitchFamily="34" charset="0"/>
                <a:cs typeface="Arial" pitchFamily="34" charset="0"/>
              </a:rPr>
              <a:t>Camphor</a:t>
            </a:r>
          </a:p>
          <a:p>
            <a:pPr lvl="1"/>
            <a:r>
              <a:rPr lang="en-US" sz="8000" dirty="0" smtClean="0">
                <a:latin typeface="Arial" pitchFamily="34" charset="0"/>
                <a:cs typeface="Arial" pitchFamily="34" charset="0"/>
              </a:rPr>
              <a:t>Topical Corticosteroids</a:t>
            </a:r>
          </a:p>
          <a:p>
            <a:pPr lvl="1"/>
            <a:r>
              <a:rPr lang="en-US" sz="8000" dirty="0" smtClean="0">
                <a:latin typeface="Arial" pitchFamily="34" charset="0"/>
                <a:cs typeface="Arial" pitchFamily="34" charset="0"/>
              </a:rPr>
              <a:t>Mercury</a:t>
            </a:r>
          </a:p>
          <a:p>
            <a:pPr lvl="1"/>
            <a:r>
              <a:rPr lang="en-US" sz="8000" i="1" dirty="0" err="1" smtClean="0">
                <a:latin typeface="Arial" pitchFamily="34" charset="0"/>
                <a:cs typeface="Arial" pitchFamily="34" charset="0"/>
              </a:rPr>
              <a:t>Ellagic</a:t>
            </a:r>
            <a:r>
              <a:rPr lang="en-US" sz="8000" i="1" dirty="0" smtClean="0">
                <a:latin typeface="Arial" pitchFamily="34" charset="0"/>
                <a:cs typeface="Arial" pitchFamily="34" charset="0"/>
              </a:rPr>
              <a:t> Acid</a:t>
            </a:r>
          </a:p>
          <a:p>
            <a:pPr lvl="1"/>
            <a:r>
              <a:rPr lang="en-US" sz="8000" i="1" dirty="0" smtClean="0">
                <a:latin typeface="Arial" pitchFamily="34" charset="0"/>
                <a:cs typeface="Arial" pitchFamily="34" charset="0"/>
              </a:rPr>
              <a:t>Lignin </a:t>
            </a:r>
            <a:r>
              <a:rPr lang="en-US" sz="8000" i="1" dirty="0" err="1" smtClean="0">
                <a:latin typeface="Arial" pitchFamily="34" charset="0"/>
                <a:cs typeface="Arial" pitchFamily="34" charset="0"/>
              </a:rPr>
              <a:t>Peroxidase</a:t>
            </a:r>
            <a:endParaRPr lang="en-US" sz="8000" dirty="0" smtClean="0">
              <a:latin typeface="Arial" pitchFamily="34" charset="0"/>
              <a:cs typeface="Arial" pitchFamily="34" charset="0"/>
            </a:endParaRPr>
          </a:p>
          <a:p>
            <a:pPr lvl="1"/>
            <a:endParaRPr lang="en-US" dirty="0" smtClean="0"/>
          </a:p>
          <a:p>
            <a:endParaRPr lang="en-US" dirty="0"/>
          </a:p>
        </p:txBody>
      </p:sp>
      <p:pic>
        <p:nvPicPr>
          <p:cNvPr id="5" name="Picture 4" descr="Hydroquinone_ball_and_spoke.png"/>
          <p:cNvPicPr>
            <a:picLocks noChangeAspect="1"/>
          </p:cNvPicPr>
          <p:nvPr/>
        </p:nvPicPr>
        <p:blipFill>
          <a:blip r:embed="rId2"/>
          <a:stretch>
            <a:fillRect/>
          </a:stretch>
        </p:blipFill>
        <p:spPr>
          <a:xfrm>
            <a:off x="4343400" y="2526180"/>
            <a:ext cx="4627604" cy="37222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lstStyle/>
          <a:p>
            <a:r>
              <a:rPr lang="en-US" dirty="0" smtClean="0"/>
              <a:t>           </a:t>
            </a:r>
            <a:r>
              <a:rPr lang="en-US" sz="4400" dirty="0" smtClean="0">
                <a:latin typeface="Arial"/>
                <a:cs typeface="Arial"/>
              </a:rPr>
              <a:t>Melanin synthesis</a:t>
            </a:r>
            <a:endParaRPr lang="en-US" sz="4400" dirty="0">
              <a:latin typeface="Arial"/>
              <a:cs typeface="Arial"/>
            </a:endParaRPr>
          </a:p>
        </p:txBody>
      </p:sp>
      <p:sp>
        <p:nvSpPr>
          <p:cNvPr id="3" name="Content Placeholder 2"/>
          <p:cNvSpPr>
            <a:spLocks noGrp="1"/>
          </p:cNvSpPr>
          <p:nvPr>
            <p:ph idx="1"/>
          </p:nvPr>
        </p:nvSpPr>
        <p:spPr>
          <a:xfrm>
            <a:off x="457200" y="1371600"/>
            <a:ext cx="8229600" cy="5181600"/>
          </a:xfrm>
        </p:spPr>
        <p:txBody>
          <a:bodyPr/>
          <a:lstStyle/>
          <a:p>
            <a:r>
              <a:rPr lang="en-US" sz="2000" dirty="0">
                <a:latin typeface="Arial"/>
                <a:cs typeface="Arial"/>
              </a:rPr>
              <a:t>I</a:t>
            </a:r>
            <a:r>
              <a:rPr lang="en-US" sz="2000" dirty="0" smtClean="0">
                <a:latin typeface="Arial"/>
                <a:cs typeface="Arial"/>
              </a:rPr>
              <a:t>ncreased </a:t>
            </a:r>
            <a:r>
              <a:rPr lang="en-US" sz="2000" dirty="0">
                <a:latin typeface="Arial"/>
                <a:cs typeface="Arial"/>
              </a:rPr>
              <a:t>melanocyte numbers, increased </a:t>
            </a:r>
            <a:r>
              <a:rPr lang="en-US" sz="2000" dirty="0" err="1">
                <a:latin typeface="Arial"/>
                <a:cs typeface="Arial"/>
              </a:rPr>
              <a:t>melanogenesis</a:t>
            </a:r>
            <a:r>
              <a:rPr lang="en-US" sz="2000" dirty="0">
                <a:latin typeface="Arial"/>
                <a:cs typeface="Arial"/>
              </a:rPr>
              <a:t>, spillage of melanin into the dermis and exogenous pigment deposits</a:t>
            </a:r>
            <a:r>
              <a:rPr lang="en-US" dirty="0">
                <a:latin typeface="Arial"/>
                <a:cs typeface="Arial"/>
              </a:rPr>
              <a:t>. </a:t>
            </a:r>
            <a:endParaRPr lang="en-US" dirty="0" smtClean="0">
              <a:latin typeface="Arial"/>
              <a:cs typeface="Arial"/>
            </a:endParaRPr>
          </a:p>
          <a:p>
            <a:endParaRPr lang="en-US" dirty="0"/>
          </a:p>
          <a:p>
            <a:endParaRPr lang="en-US" dirty="0"/>
          </a:p>
        </p:txBody>
      </p:sp>
      <p:pic>
        <p:nvPicPr>
          <p:cNvPr id="4" name="Picture 3" descr="melanin producti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514600"/>
            <a:ext cx="8051671" cy="3939725"/>
          </a:xfrm>
          <a:prstGeom prst="rect">
            <a:avLst/>
          </a:prstGeom>
        </p:spPr>
      </p:pic>
    </p:spTree>
    <p:extLst>
      <p:ext uri="{BB962C8B-B14F-4D97-AF65-F5344CB8AC3E}">
        <p14:creationId xmlns:p14="http://schemas.microsoft.com/office/powerpoint/2010/main" val="1214910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r>
              <a:rPr lang="en-US" dirty="0" smtClean="0"/>
              <a:t>               </a:t>
            </a:r>
            <a:r>
              <a:rPr lang="en-US" sz="4400" dirty="0" smtClean="0">
                <a:latin typeface="Arial"/>
                <a:cs typeface="Arial"/>
              </a:rPr>
              <a:t>Hydroquinone</a:t>
            </a:r>
            <a:endParaRPr lang="en-US" sz="4400" dirty="0">
              <a:latin typeface="Arial"/>
              <a:cs typeface="Arial"/>
            </a:endParaRPr>
          </a:p>
        </p:txBody>
      </p:sp>
      <p:sp>
        <p:nvSpPr>
          <p:cNvPr id="3" name="Content Placeholder 2"/>
          <p:cNvSpPr>
            <a:spLocks noGrp="1"/>
          </p:cNvSpPr>
          <p:nvPr>
            <p:ph idx="1"/>
          </p:nvPr>
        </p:nvSpPr>
        <p:spPr>
          <a:xfrm>
            <a:off x="457200" y="1371600"/>
            <a:ext cx="8229600" cy="4953000"/>
          </a:xfrm>
        </p:spPr>
        <p:txBody>
          <a:bodyPr>
            <a:noAutofit/>
          </a:bodyPr>
          <a:lstStyle/>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Gold standard for treating Hyperpigmentation</a:t>
            </a:r>
          </a:p>
          <a:p>
            <a:r>
              <a:rPr lang="en-US" sz="2000" dirty="0" smtClean="0">
                <a:latin typeface="Arial" pitchFamily="34" charset="0"/>
                <a:cs typeface="Arial" pitchFamily="34" charset="0"/>
              </a:rPr>
              <a:t>Used in treatment of PIH, </a:t>
            </a:r>
            <a:r>
              <a:rPr lang="en-US" sz="2000" dirty="0" err="1" smtClean="0">
                <a:latin typeface="Arial" pitchFamily="34" charset="0"/>
                <a:cs typeface="Arial" pitchFamily="34" charset="0"/>
              </a:rPr>
              <a:t>Melasma</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Used in concentration of 2-4%. OTC- 2% </a:t>
            </a:r>
          </a:p>
          <a:p>
            <a:r>
              <a:rPr lang="en-US" sz="2000" dirty="0" smtClean="0">
                <a:latin typeface="Arial" pitchFamily="34" charset="0"/>
                <a:cs typeface="Arial" pitchFamily="34" charset="0"/>
              </a:rPr>
              <a:t>Inhibits </a:t>
            </a:r>
            <a:r>
              <a:rPr lang="en-US" sz="2000" dirty="0" err="1" smtClean="0">
                <a:latin typeface="Arial" pitchFamily="34" charset="0"/>
                <a:cs typeface="Arial" pitchFamily="34" charset="0"/>
              </a:rPr>
              <a:t>tyrosinase</a:t>
            </a:r>
            <a:r>
              <a:rPr lang="en-US" sz="2000" dirty="0" smtClean="0">
                <a:latin typeface="Arial" pitchFamily="34" charset="0"/>
                <a:cs typeface="Arial" pitchFamily="34" charset="0"/>
              </a:rPr>
              <a:t>. Reduces conversion of </a:t>
            </a:r>
            <a:r>
              <a:rPr lang="en-US" sz="2000" dirty="0" err="1" smtClean="0">
                <a:latin typeface="Arial" pitchFamily="34" charset="0"/>
                <a:cs typeface="Arial" pitchFamily="34" charset="0"/>
              </a:rPr>
              <a:t>Dopa</a:t>
            </a:r>
            <a:r>
              <a:rPr lang="en-US" sz="2000" dirty="0" smtClean="0">
                <a:latin typeface="Arial" pitchFamily="34" charset="0"/>
                <a:cs typeface="Arial" pitchFamily="34" charset="0"/>
              </a:rPr>
              <a:t> to melanin</a:t>
            </a:r>
          </a:p>
          <a:p>
            <a:r>
              <a:rPr lang="en-US" sz="2000" dirty="0" smtClean="0">
                <a:latin typeface="Arial" pitchFamily="34" charset="0"/>
                <a:cs typeface="Arial" pitchFamily="34" charset="0"/>
              </a:rPr>
              <a:t>Used in combination with </a:t>
            </a:r>
            <a:r>
              <a:rPr lang="en-US" sz="2000" dirty="0" err="1" smtClean="0">
                <a:latin typeface="Arial" pitchFamily="34" charset="0"/>
                <a:cs typeface="Arial" pitchFamily="34" charset="0"/>
              </a:rPr>
              <a:t>retinoids</a:t>
            </a:r>
            <a:r>
              <a:rPr lang="en-US" sz="2000" dirty="0" smtClean="0">
                <a:latin typeface="Arial" pitchFamily="34" charset="0"/>
                <a:cs typeface="Arial" pitchFamily="34" charset="0"/>
              </a:rPr>
              <a:t>, alpha </a:t>
            </a:r>
            <a:r>
              <a:rPr lang="en-US" sz="2000" dirty="0" err="1" smtClean="0">
                <a:latin typeface="Arial" pitchFamily="34" charset="0"/>
                <a:cs typeface="Arial" pitchFamily="34" charset="0"/>
              </a:rPr>
              <a:t>hydroxy</a:t>
            </a:r>
            <a:r>
              <a:rPr lang="en-US" sz="2000" dirty="0" smtClean="0">
                <a:latin typeface="Arial" pitchFamily="34" charset="0"/>
                <a:cs typeface="Arial" pitchFamily="34" charset="0"/>
              </a:rPr>
              <a:t> acids and antioxidants</a:t>
            </a:r>
          </a:p>
          <a:p>
            <a:r>
              <a:rPr lang="en-US" sz="2000" dirty="0" smtClean="0">
                <a:latin typeface="Arial" pitchFamily="34" charset="0"/>
                <a:cs typeface="Arial" pitchFamily="34" charset="0"/>
              </a:rPr>
              <a:t>Used in triple combinations creams with </a:t>
            </a:r>
            <a:r>
              <a:rPr lang="en-US" sz="2000" dirty="0" err="1" smtClean="0">
                <a:latin typeface="Arial" pitchFamily="34" charset="0"/>
                <a:cs typeface="Arial" pitchFamily="34" charset="0"/>
              </a:rPr>
              <a:t>tretinoin</a:t>
            </a:r>
            <a:r>
              <a:rPr lang="en-US" sz="2000" dirty="0" smtClean="0">
                <a:latin typeface="Arial" pitchFamily="34" charset="0"/>
                <a:cs typeface="Arial" pitchFamily="34" charset="0"/>
              </a:rPr>
              <a:t> and </a:t>
            </a:r>
            <a:r>
              <a:rPr lang="en-US" sz="2000" dirty="0" err="1" smtClean="0">
                <a:latin typeface="Arial" pitchFamily="34" charset="0"/>
                <a:cs typeface="Arial" pitchFamily="34" charset="0"/>
              </a:rPr>
              <a:t>fluocinolone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Decrease in lesion size, pigmentation, disease severity</a:t>
            </a:r>
          </a:p>
          <a:p>
            <a:r>
              <a:rPr lang="en-US" sz="2000" dirty="0" smtClean="0">
                <a:latin typeface="Arial" pitchFamily="34" charset="0"/>
                <a:cs typeface="Arial" pitchFamily="34" charset="0"/>
              </a:rPr>
              <a:t>Effects seen as early as 4 weeks. Optimal effect  after 6-10 weeks </a:t>
            </a:r>
          </a:p>
          <a:p>
            <a:pPr marL="0" indent="0">
              <a:buNone/>
            </a:pPr>
            <a:endParaRPr lang="en-US" sz="1800" dirty="0" smtClean="0">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p>
            <a:r>
              <a:rPr lang="en-US" dirty="0" smtClean="0"/>
              <a:t>      </a:t>
            </a:r>
            <a:r>
              <a:rPr lang="en-US" sz="4400" dirty="0" smtClean="0">
                <a:latin typeface="Arial"/>
                <a:cs typeface="Arial"/>
              </a:rPr>
              <a:t>Safety of Hydroquinone</a:t>
            </a:r>
            <a:endParaRPr lang="en-US" sz="4400" dirty="0">
              <a:latin typeface="Arial"/>
              <a:cs typeface="Arial"/>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Oral Hydroquinone – a carcinogen- based on rodent studies</a:t>
            </a:r>
          </a:p>
          <a:p>
            <a:r>
              <a:rPr lang="en-US" sz="2000" dirty="0" smtClean="0">
                <a:latin typeface="Arial" pitchFamily="34" charset="0"/>
                <a:cs typeface="Arial" pitchFamily="34" charset="0"/>
              </a:rPr>
              <a:t>Side effects- </a:t>
            </a:r>
            <a:r>
              <a:rPr lang="en-US" sz="2000" dirty="0" err="1" smtClean="0">
                <a:latin typeface="Arial" pitchFamily="34" charset="0"/>
                <a:cs typeface="Arial" pitchFamily="34" charset="0"/>
              </a:rPr>
              <a:t>ochronosis</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Proloned</a:t>
            </a:r>
            <a:r>
              <a:rPr lang="en-US" sz="2000" dirty="0" smtClean="0">
                <a:latin typeface="Arial" pitchFamily="34" charset="0"/>
                <a:cs typeface="Arial" pitchFamily="34" charset="0"/>
              </a:rPr>
              <a:t> usage of 4-5% HQ with retinoic acid has caused irritant reactions</a:t>
            </a:r>
          </a:p>
          <a:p>
            <a:r>
              <a:rPr lang="en-US" sz="2000" dirty="0" smtClean="0">
                <a:latin typeface="Arial" pitchFamily="34" charset="0"/>
                <a:cs typeface="Arial" pitchFamily="34" charset="0"/>
              </a:rPr>
              <a:t>FDA has proposed to withdraw the 1982 rule that hydroquinone is GRASE and further additional studies should be conducted regarding safety in humans OTC hydroquinone agents in 2006</a:t>
            </a:r>
          </a:p>
          <a:p>
            <a:r>
              <a:rPr lang="en-US" sz="2000" dirty="0" smtClean="0">
                <a:latin typeface="Arial" pitchFamily="34" charset="0"/>
                <a:cs typeface="Arial" pitchFamily="34" charset="0"/>
              </a:rPr>
              <a:t>FDA yet to make a final ruling</a:t>
            </a:r>
          </a:p>
          <a:p>
            <a:pPr marL="0" indent="0">
              <a:buNone/>
            </a:pPr>
            <a:endParaRPr lang="en-US" dirty="0"/>
          </a:p>
        </p:txBody>
      </p:sp>
      <p:pic>
        <p:nvPicPr>
          <p:cNvPr id="4" name="Picture 3" descr="obagi.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4419600"/>
            <a:ext cx="7239000" cy="166064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en-US" dirty="0" smtClean="0"/>
              <a:t>                   </a:t>
            </a:r>
            <a:r>
              <a:rPr lang="en-US" sz="4400" dirty="0" err="1" smtClean="0">
                <a:latin typeface="Arial"/>
                <a:cs typeface="Arial"/>
              </a:rPr>
              <a:t>Mequinol</a:t>
            </a:r>
            <a:endParaRPr lang="en-US" sz="4400" dirty="0">
              <a:latin typeface="Arial"/>
              <a:cs typeface="Arial"/>
            </a:endParaRPr>
          </a:p>
        </p:txBody>
      </p:sp>
      <p:sp>
        <p:nvSpPr>
          <p:cNvPr id="3" name="Content Placeholder 2"/>
          <p:cNvSpPr>
            <a:spLocks noGrp="1"/>
          </p:cNvSpPr>
          <p:nvPr>
            <p:ph idx="1"/>
          </p:nvPr>
        </p:nvSpPr>
        <p:spPr>
          <a:xfrm>
            <a:off x="457200" y="1828800"/>
            <a:ext cx="8229600" cy="4495800"/>
          </a:xfrm>
        </p:spPr>
        <p:txBody>
          <a:bodyPr/>
          <a:lstStyle/>
          <a:p>
            <a:r>
              <a:rPr lang="en-US" sz="2000" dirty="0" smtClean="0">
                <a:latin typeface="Arial" pitchFamily="34" charset="0"/>
                <a:cs typeface="Arial" pitchFamily="34" charset="0"/>
              </a:rPr>
              <a:t>4-Hydroxyanisole , derivative of </a:t>
            </a:r>
          </a:p>
          <a:p>
            <a:pPr marL="0" indent="0">
              <a:buNone/>
            </a:pPr>
            <a:r>
              <a:rPr lang="en-US" sz="2000" dirty="0" smtClean="0">
                <a:latin typeface="Arial" pitchFamily="34" charset="0"/>
                <a:cs typeface="Arial" pitchFamily="34" charset="0"/>
              </a:rPr>
              <a:t>Hydroquinone</a:t>
            </a:r>
          </a:p>
          <a:p>
            <a:r>
              <a:rPr lang="en-US" sz="2000" dirty="0" smtClean="0">
                <a:latin typeface="Arial" pitchFamily="34" charset="0"/>
                <a:cs typeface="Arial" pitchFamily="34" charset="0"/>
              </a:rPr>
              <a:t>Less </a:t>
            </a:r>
            <a:r>
              <a:rPr lang="en-US" sz="2000" dirty="0" err="1" smtClean="0">
                <a:latin typeface="Arial" pitchFamily="34" charset="0"/>
                <a:cs typeface="Arial" pitchFamily="34" charset="0"/>
              </a:rPr>
              <a:t>irritative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Inhibits </a:t>
            </a:r>
            <a:r>
              <a:rPr lang="en-US" sz="2000" dirty="0" err="1" smtClean="0">
                <a:latin typeface="Arial" pitchFamily="34" charset="0"/>
                <a:cs typeface="Arial" pitchFamily="34" charset="0"/>
              </a:rPr>
              <a:t>Tyrosinase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Used in 2-4% concentration</a:t>
            </a:r>
          </a:p>
          <a:p>
            <a:r>
              <a:rPr lang="en-US" sz="2000" dirty="0" smtClean="0">
                <a:latin typeface="Arial" pitchFamily="34" charset="0"/>
                <a:cs typeface="Arial" pitchFamily="34" charset="0"/>
              </a:rPr>
              <a:t>Used in combination with </a:t>
            </a:r>
            <a:r>
              <a:rPr lang="en-US" sz="2000" dirty="0" err="1" smtClean="0">
                <a:latin typeface="Arial" pitchFamily="34" charset="0"/>
                <a:cs typeface="Arial" pitchFamily="34" charset="0"/>
              </a:rPr>
              <a:t>tretinoin</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Safe </a:t>
            </a:r>
            <a:r>
              <a:rPr lang="en-US" sz="2000" dirty="0">
                <a:latin typeface="Arial" pitchFamily="34" charset="0"/>
                <a:cs typeface="Arial" pitchFamily="34" charset="0"/>
              </a:rPr>
              <a:t>&amp;</a:t>
            </a:r>
            <a:r>
              <a:rPr lang="en-US" sz="2000" dirty="0" smtClean="0">
                <a:latin typeface="Arial" pitchFamily="34" charset="0"/>
                <a:cs typeface="Arial" pitchFamily="34" charset="0"/>
              </a:rPr>
              <a:t> effective treatment in dark</a:t>
            </a:r>
          </a:p>
          <a:p>
            <a:pPr marL="0" indent="0">
              <a:buNone/>
            </a:pPr>
            <a:r>
              <a:rPr lang="en-US" sz="2000" dirty="0" smtClean="0">
                <a:latin typeface="Arial" pitchFamily="34" charset="0"/>
                <a:cs typeface="Arial" pitchFamily="34" charset="0"/>
              </a:rPr>
              <a:t> skin types</a:t>
            </a:r>
          </a:p>
          <a:p>
            <a:r>
              <a:rPr lang="en-US" sz="2000" dirty="0" err="1" smtClean="0">
                <a:latin typeface="Arial" pitchFamily="34" charset="0"/>
                <a:cs typeface="Arial" pitchFamily="34" charset="0"/>
              </a:rPr>
              <a:t>Favourable</a:t>
            </a:r>
            <a:r>
              <a:rPr lang="en-US" sz="2000" dirty="0" smtClean="0">
                <a:latin typeface="Arial" pitchFamily="34" charset="0"/>
                <a:cs typeface="Arial" pitchFamily="34" charset="0"/>
              </a:rPr>
              <a:t> benefit-risk ratio compared to </a:t>
            </a:r>
          </a:p>
          <a:p>
            <a:pPr marL="0" indent="0">
              <a:buNone/>
            </a:pPr>
            <a:r>
              <a:rPr lang="en-US" sz="2000" dirty="0" smtClean="0">
                <a:latin typeface="Arial" pitchFamily="34" charset="0"/>
                <a:cs typeface="Arial" pitchFamily="34" charset="0"/>
              </a:rPr>
              <a:t>hydroquinone</a:t>
            </a:r>
          </a:p>
          <a:p>
            <a:endParaRPr lang="en-US" dirty="0" smtClean="0"/>
          </a:p>
          <a:p>
            <a:pPr>
              <a:buNone/>
            </a:pPr>
            <a:endParaRPr lang="en-US" dirty="0"/>
          </a:p>
        </p:txBody>
      </p:sp>
      <p:pic>
        <p:nvPicPr>
          <p:cNvPr id="4" name="Picture 3" descr="sol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3212" y="1981200"/>
            <a:ext cx="3448388" cy="35814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14400"/>
          </a:xfrm>
        </p:spPr>
        <p:txBody>
          <a:bodyPr>
            <a:normAutofit/>
          </a:bodyPr>
          <a:lstStyle/>
          <a:p>
            <a:r>
              <a:rPr lang="en-US" dirty="0" smtClean="0"/>
              <a:t>                   </a:t>
            </a:r>
            <a:r>
              <a:rPr lang="en-US" sz="4400" dirty="0" err="1" smtClean="0">
                <a:latin typeface="Arial"/>
                <a:cs typeface="Arial"/>
              </a:rPr>
              <a:t>Retinoids</a:t>
            </a:r>
            <a:endParaRPr lang="en-US" sz="4400" dirty="0">
              <a:latin typeface="Arial"/>
              <a:cs typeface="Arial"/>
            </a:endParaRPr>
          </a:p>
        </p:txBody>
      </p:sp>
      <p:sp>
        <p:nvSpPr>
          <p:cNvPr id="3" name="Content Placeholder 2"/>
          <p:cNvSpPr>
            <a:spLocks noGrp="1"/>
          </p:cNvSpPr>
          <p:nvPr>
            <p:ph idx="1"/>
          </p:nvPr>
        </p:nvSpPr>
        <p:spPr>
          <a:xfrm>
            <a:off x="457200" y="1447800"/>
            <a:ext cx="8229600" cy="5410200"/>
          </a:xfrm>
        </p:spPr>
        <p:txBody>
          <a:bodyPr>
            <a:normAutofit/>
          </a:bodyPr>
          <a:lstStyle/>
          <a:p>
            <a:r>
              <a:rPr lang="en-US" sz="2000" dirty="0" err="1" smtClean="0">
                <a:latin typeface="Arial" pitchFamily="34" charset="0"/>
                <a:cs typeface="Arial" pitchFamily="34" charset="0"/>
              </a:rPr>
              <a:t>Tretinoin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Adapalene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isotretinoin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tazarotene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Improvement in </a:t>
            </a:r>
            <a:r>
              <a:rPr lang="en-US" sz="2000" dirty="0" err="1" smtClean="0">
                <a:latin typeface="Arial" pitchFamily="34" charset="0"/>
                <a:cs typeface="Arial" pitchFamily="34" charset="0"/>
              </a:rPr>
              <a:t>photoageing</a:t>
            </a:r>
            <a:r>
              <a:rPr lang="en-US" sz="2000" dirty="0" smtClean="0">
                <a:latin typeface="Arial" pitchFamily="34" charset="0"/>
                <a:cs typeface="Arial" pitchFamily="34" charset="0"/>
              </a:rPr>
              <a:t>, PIH, </a:t>
            </a:r>
            <a:r>
              <a:rPr lang="en-US" sz="2000" dirty="0" err="1" smtClean="0">
                <a:latin typeface="Arial" pitchFamily="34" charset="0"/>
                <a:cs typeface="Arial" pitchFamily="34" charset="0"/>
              </a:rPr>
              <a:t>melasma</a:t>
            </a:r>
            <a:endParaRPr lang="en-US" sz="2000" dirty="0" smtClean="0">
              <a:latin typeface="Arial" pitchFamily="34" charset="0"/>
              <a:cs typeface="Arial" pitchFamily="34" charset="0"/>
            </a:endParaRPr>
          </a:p>
          <a:p>
            <a:r>
              <a:rPr lang="en-US" sz="2000" dirty="0" err="1" smtClean="0">
                <a:latin typeface="Arial" pitchFamily="34" charset="0"/>
                <a:cs typeface="Arial" pitchFamily="34" charset="0"/>
              </a:rPr>
              <a:t>Tretinoin</a:t>
            </a:r>
            <a:r>
              <a:rPr lang="en-US" sz="2000" dirty="0" smtClean="0">
                <a:latin typeface="Arial" pitchFamily="34" charset="0"/>
                <a:cs typeface="Arial" pitchFamily="34" charset="0"/>
              </a:rPr>
              <a:t> used in concentration of 0.01-0.1%</a:t>
            </a:r>
          </a:p>
          <a:p>
            <a:r>
              <a:rPr lang="en-US" sz="2000" dirty="0" smtClean="0">
                <a:latin typeface="Arial" pitchFamily="34" charset="0"/>
                <a:cs typeface="Arial" pitchFamily="34" charset="0"/>
              </a:rPr>
              <a:t>Side effects: </a:t>
            </a:r>
            <a:r>
              <a:rPr lang="en-US" sz="2000" dirty="0" err="1" smtClean="0">
                <a:latin typeface="Arial" pitchFamily="34" charset="0"/>
                <a:cs typeface="Arial" pitchFamily="34" charset="0"/>
              </a:rPr>
              <a:t>Erythema</a:t>
            </a:r>
            <a:r>
              <a:rPr lang="en-US" sz="2000" dirty="0" smtClean="0">
                <a:latin typeface="Arial" pitchFamily="34" charset="0"/>
                <a:cs typeface="Arial" pitchFamily="34" charset="0"/>
              </a:rPr>
              <a:t>, peeling, PIH</a:t>
            </a:r>
          </a:p>
          <a:p>
            <a:r>
              <a:rPr lang="en-US" sz="2000" dirty="0" smtClean="0">
                <a:latin typeface="Arial" pitchFamily="34" charset="0"/>
                <a:cs typeface="Arial" pitchFamily="34" charset="0"/>
              </a:rPr>
              <a:t>Irritant dermatitis is a risk in dark skinned individuals  and when used in higher concentration </a:t>
            </a:r>
          </a:p>
          <a:p>
            <a:r>
              <a:rPr lang="en-US" sz="2000" dirty="0" smtClean="0">
                <a:latin typeface="Arial" pitchFamily="34" charset="0"/>
                <a:cs typeface="Arial" pitchFamily="34" charset="0"/>
              </a:rPr>
              <a:t>Reduce dose and titrate to higher doses gradually</a:t>
            </a:r>
          </a:p>
          <a:p>
            <a:r>
              <a:rPr lang="en-US" sz="2000" dirty="0" smtClean="0">
                <a:latin typeface="Arial" pitchFamily="34" charset="0"/>
                <a:cs typeface="Arial" pitchFamily="34" charset="0"/>
              </a:rPr>
              <a:t>Using cream based formulation reduces irritation</a:t>
            </a:r>
          </a:p>
          <a:p>
            <a:r>
              <a:rPr lang="en-US" sz="2000" dirty="0" smtClean="0">
                <a:latin typeface="Arial" pitchFamily="34" charset="0"/>
                <a:cs typeface="Arial" pitchFamily="34" charset="0"/>
              </a:rPr>
              <a:t>Using along with a </a:t>
            </a:r>
            <a:r>
              <a:rPr lang="en-US" sz="2000" dirty="0" err="1" smtClean="0">
                <a:latin typeface="Arial" pitchFamily="34" charset="0"/>
                <a:cs typeface="Arial" pitchFamily="34" charset="0"/>
              </a:rPr>
              <a:t>moisturiser</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Maximum effects seen at 8-12 months</a:t>
            </a:r>
          </a:p>
          <a:p>
            <a:pPr>
              <a:buNone/>
            </a:pPr>
            <a:endParaRPr lang="en-US" dirty="0" smtClean="0"/>
          </a:p>
          <a:p>
            <a:endParaRPr lang="en-US" dirty="0"/>
          </a:p>
        </p:txBody>
      </p:sp>
      <p:pic>
        <p:nvPicPr>
          <p:cNvPr id="4" name="Picture 3" descr="ret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5179079"/>
            <a:ext cx="4038600" cy="16580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en-US" dirty="0" smtClean="0"/>
              <a:t>                </a:t>
            </a:r>
            <a:r>
              <a:rPr lang="en-US" sz="4400" dirty="0" err="1" smtClean="0">
                <a:latin typeface="Arial"/>
                <a:cs typeface="Arial"/>
              </a:rPr>
              <a:t>Azelaic</a:t>
            </a:r>
            <a:r>
              <a:rPr lang="en-US" sz="4400" dirty="0" smtClean="0">
                <a:latin typeface="Arial"/>
                <a:cs typeface="Arial"/>
              </a:rPr>
              <a:t> Acid</a:t>
            </a:r>
            <a:endParaRPr lang="en-US" sz="4400" dirty="0">
              <a:latin typeface="Arial"/>
              <a:cs typeface="Arial"/>
            </a:endParaRPr>
          </a:p>
        </p:txBody>
      </p:sp>
      <p:sp>
        <p:nvSpPr>
          <p:cNvPr id="3" name="Content Placeholder 2"/>
          <p:cNvSpPr>
            <a:spLocks noGrp="1"/>
          </p:cNvSpPr>
          <p:nvPr>
            <p:ph idx="1"/>
          </p:nvPr>
        </p:nvSpPr>
        <p:spPr>
          <a:xfrm>
            <a:off x="457200" y="1752600"/>
            <a:ext cx="8229600" cy="5029200"/>
          </a:xfrm>
        </p:spPr>
        <p:txBody>
          <a:bodyPr>
            <a:normAutofit/>
          </a:bodyPr>
          <a:lstStyle/>
          <a:p>
            <a:r>
              <a:rPr lang="en-US" sz="2000" dirty="0" err="1" smtClean="0">
                <a:latin typeface="Arial" pitchFamily="34" charset="0"/>
                <a:cs typeface="Arial" pitchFamily="34" charset="0"/>
              </a:rPr>
              <a:t>Dicarboxylic</a:t>
            </a:r>
            <a:r>
              <a:rPr lang="en-US" sz="2000" dirty="0" smtClean="0">
                <a:latin typeface="Arial" pitchFamily="34" charset="0"/>
                <a:cs typeface="Arial" pitchFamily="34" charset="0"/>
              </a:rPr>
              <a:t> acid isolated from </a:t>
            </a:r>
            <a:r>
              <a:rPr lang="en-US" sz="2000" dirty="0" err="1" smtClean="0">
                <a:latin typeface="Arial" pitchFamily="34" charset="0"/>
                <a:cs typeface="Arial" pitchFamily="34" charset="0"/>
              </a:rPr>
              <a:t>Pityrosporum</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ovale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15-20% concentrations as efficient as HQ</a:t>
            </a:r>
          </a:p>
          <a:p>
            <a:r>
              <a:rPr lang="en-US" sz="2000" dirty="0" smtClean="0">
                <a:latin typeface="Arial" pitchFamily="34" charset="0"/>
                <a:cs typeface="Arial" pitchFamily="34" charset="0"/>
              </a:rPr>
              <a:t>Less of an irritant</a:t>
            </a:r>
          </a:p>
          <a:p>
            <a:r>
              <a:rPr lang="en-US" sz="2000" dirty="0" smtClean="0">
                <a:latin typeface="Arial" pitchFamily="34" charset="0"/>
                <a:cs typeface="Arial" pitchFamily="34" charset="0"/>
              </a:rPr>
              <a:t>Significantly greater decreases in </a:t>
            </a:r>
            <a:r>
              <a:rPr lang="en-US" sz="2000" dirty="0" err="1" smtClean="0">
                <a:latin typeface="Arial" pitchFamily="34" charset="0"/>
                <a:cs typeface="Arial" pitchFamily="34" charset="0"/>
              </a:rPr>
              <a:t>pigmentary</a:t>
            </a:r>
            <a:r>
              <a:rPr lang="en-US" sz="2000" dirty="0" smtClean="0">
                <a:latin typeface="Arial" pitchFamily="34" charset="0"/>
                <a:cs typeface="Arial" pitchFamily="34" charset="0"/>
              </a:rPr>
              <a:t> intensity</a:t>
            </a:r>
          </a:p>
          <a:p>
            <a:r>
              <a:rPr lang="en-US" sz="2000" dirty="0" smtClean="0">
                <a:latin typeface="Arial" pitchFamily="34" charset="0"/>
                <a:cs typeface="Arial" pitchFamily="34" charset="0"/>
              </a:rPr>
              <a:t>Combination with 15-20% glycolic- as efficacious as 4% HQ in treating PIH, </a:t>
            </a:r>
            <a:r>
              <a:rPr lang="en-US" sz="2000" dirty="0" err="1" smtClean="0">
                <a:latin typeface="Arial" pitchFamily="34" charset="0"/>
                <a:cs typeface="Arial" pitchFamily="34" charset="0"/>
              </a:rPr>
              <a:t>melasma</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Side effects are mild and temporary- </a:t>
            </a:r>
            <a:r>
              <a:rPr lang="en-US" sz="2000" dirty="0" err="1" smtClean="0">
                <a:latin typeface="Arial" pitchFamily="34" charset="0"/>
                <a:cs typeface="Arial" pitchFamily="34" charset="0"/>
              </a:rPr>
              <a:t>pruritus</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erythema</a:t>
            </a:r>
            <a:r>
              <a:rPr lang="en-US" sz="2000" dirty="0" smtClean="0">
                <a:latin typeface="Arial" pitchFamily="34" charset="0"/>
                <a:cs typeface="Arial" pitchFamily="34" charset="0"/>
              </a:rPr>
              <a:t>, scaling and irritation</a:t>
            </a:r>
            <a:endParaRPr lang="en-US" sz="2000" dirty="0">
              <a:latin typeface="Arial" pitchFamily="34" charset="0"/>
              <a:cs typeface="Arial" pitchFamily="34" charset="0"/>
            </a:endParaRPr>
          </a:p>
        </p:txBody>
      </p:sp>
      <p:pic>
        <p:nvPicPr>
          <p:cNvPr id="4" name="Picture 3" descr="Azeclear Cre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4656296"/>
            <a:ext cx="5105400" cy="204930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                  </a:t>
            </a:r>
            <a:r>
              <a:rPr lang="en-US" sz="4400" dirty="0" smtClean="0">
                <a:latin typeface="Arial"/>
                <a:cs typeface="Arial"/>
              </a:rPr>
              <a:t> </a:t>
            </a:r>
            <a:r>
              <a:rPr lang="en-US" sz="4400" dirty="0" err="1" smtClean="0">
                <a:latin typeface="Arial"/>
                <a:cs typeface="Arial"/>
              </a:rPr>
              <a:t>Kojic</a:t>
            </a:r>
            <a:r>
              <a:rPr lang="en-US" sz="4400" dirty="0" smtClean="0">
                <a:latin typeface="Arial"/>
                <a:cs typeface="Arial"/>
              </a:rPr>
              <a:t> Acid</a:t>
            </a:r>
            <a:endParaRPr lang="en-US" sz="4400" dirty="0">
              <a:latin typeface="Arial"/>
              <a:cs typeface="Arial"/>
            </a:endParaRPr>
          </a:p>
        </p:txBody>
      </p:sp>
      <p:sp>
        <p:nvSpPr>
          <p:cNvPr id="3" name="Content Placeholder 2"/>
          <p:cNvSpPr>
            <a:spLocks noGrp="1"/>
          </p:cNvSpPr>
          <p:nvPr>
            <p:ph idx="1"/>
          </p:nvPr>
        </p:nvSpPr>
        <p:spPr>
          <a:xfrm>
            <a:off x="457200" y="1752600"/>
            <a:ext cx="8229600" cy="4876800"/>
          </a:xfrm>
        </p:spPr>
        <p:txBody>
          <a:bodyPr/>
          <a:lstStyle/>
          <a:p>
            <a:r>
              <a:rPr lang="en-US" sz="2000" dirty="0" err="1" smtClean="0">
                <a:latin typeface="Arial" pitchFamily="34" charset="0"/>
                <a:cs typeface="Arial" pitchFamily="34" charset="0"/>
              </a:rPr>
              <a:t>Tyrosinase</a:t>
            </a:r>
            <a:r>
              <a:rPr lang="en-US" sz="2000" dirty="0" smtClean="0">
                <a:latin typeface="Arial" pitchFamily="34" charset="0"/>
                <a:cs typeface="Arial" pitchFamily="34" charset="0"/>
              </a:rPr>
              <a:t> inhibitor</a:t>
            </a:r>
          </a:p>
          <a:p>
            <a:r>
              <a:rPr lang="en-US" sz="2000" dirty="0" err="1" smtClean="0">
                <a:latin typeface="Arial" pitchFamily="34" charset="0"/>
                <a:cs typeface="Arial" pitchFamily="34" charset="0"/>
              </a:rPr>
              <a:t>Chelation</a:t>
            </a:r>
            <a:r>
              <a:rPr lang="en-US" sz="2000" dirty="0" smtClean="0">
                <a:latin typeface="Arial" pitchFamily="34" charset="0"/>
                <a:cs typeface="Arial" pitchFamily="34" charset="0"/>
              </a:rPr>
              <a:t> agent produced by </a:t>
            </a:r>
            <a:r>
              <a:rPr lang="en-US" sz="2000" dirty="0" err="1" smtClean="0">
                <a:latin typeface="Arial" pitchFamily="34" charset="0"/>
                <a:cs typeface="Arial" pitchFamily="34" charset="0"/>
              </a:rPr>
              <a:t>Aspergillus</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oryzae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Used alone or in combination with glycolic acid or Hydroquinone</a:t>
            </a:r>
          </a:p>
          <a:p>
            <a:r>
              <a:rPr lang="en-US" sz="2000" dirty="0" smtClean="0">
                <a:latin typeface="Arial" pitchFamily="34" charset="0"/>
                <a:cs typeface="Arial" pitchFamily="34" charset="0"/>
              </a:rPr>
              <a:t>Used in concentration of 1% in cosmetic creams </a:t>
            </a:r>
          </a:p>
          <a:p>
            <a:r>
              <a:rPr lang="en-US" sz="2000" dirty="0" smtClean="0">
                <a:latin typeface="Arial" pitchFamily="34" charset="0"/>
                <a:cs typeface="Arial" pitchFamily="34" charset="0"/>
              </a:rPr>
              <a:t>1-4% concentration in skin lightening </a:t>
            </a:r>
            <a:r>
              <a:rPr lang="en-US" sz="2000" dirty="0" err="1" smtClean="0">
                <a:latin typeface="Arial" pitchFamily="34" charset="0"/>
                <a:cs typeface="Arial" pitchFamily="34" charset="0"/>
              </a:rPr>
              <a:t>preperations</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Adverts effects: contact dermatitis</a:t>
            </a:r>
          </a:p>
          <a:p>
            <a:r>
              <a:rPr lang="en-US" sz="2000" dirty="0" smtClean="0">
                <a:latin typeface="Arial" pitchFamily="34" charset="0"/>
                <a:cs typeface="Arial" pitchFamily="34" charset="0"/>
              </a:rPr>
              <a:t>High </a:t>
            </a:r>
            <a:r>
              <a:rPr lang="en-US" sz="2000" dirty="0" err="1" smtClean="0">
                <a:latin typeface="Arial" pitchFamily="34" charset="0"/>
                <a:cs typeface="Arial" pitchFamily="34" charset="0"/>
              </a:rPr>
              <a:t>sensitising</a:t>
            </a:r>
            <a:r>
              <a:rPr lang="en-US" sz="2000" dirty="0" smtClean="0">
                <a:latin typeface="Arial" pitchFamily="34" charset="0"/>
                <a:cs typeface="Arial" pitchFamily="34" charset="0"/>
              </a:rPr>
              <a:t> potential</a:t>
            </a:r>
          </a:p>
          <a:p>
            <a:r>
              <a:rPr lang="en-US" sz="2000" dirty="0" smtClean="0">
                <a:latin typeface="Arial" pitchFamily="34" charset="0"/>
                <a:cs typeface="Arial" pitchFamily="34" charset="0"/>
              </a:rPr>
              <a:t>Banned in Japan- mutagenicity concerns</a:t>
            </a:r>
          </a:p>
          <a:p>
            <a:pPr marL="0" indent="0">
              <a:buNone/>
            </a:pPr>
            <a:endParaRPr lang="en-US" dirty="0"/>
          </a:p>
        </p:txBody>
      </p:sp>
      <p:pic>
        <p:nvPicPr>
          <p:cNvPr id="4" name="Picture 3" descr="kojic acid crea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3886200"/>
            <a:ext cx="2590800" cy="2590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normAutofit/>
          </a:bodyPr>
          <a:lstStyle/>
          <a:p>
            <a:r>
              <a:rPr lang="en-US" dirty="0" smtClean="0"/>
              <a:t>                     </a:t>
            </a:r>
            <a:r>
              <a:rPr lang="en-US" sz="4400" dirty="0" err="1" smtClean="0">
                <a:latin typeface="Arial"/>
                <a:cs typeface="Arial"/>
              </a:rPr>
              <a:t>Arbutin</a:t>
            </a:r>
            <a:endParaRPr lang="en-US" sz="4400" dirty="0">
              <a:latin typeface="Arial"/>
              <a:cs typeface="Arial"/>
            </a:endParaRPr>
          </a:p>
        </p:txBody>
      </p:sp>
      <p:sp>
        <p:nvSpPr>
          <p:cNvPr id="3" name="Content Placeholder 2"/>
          <p:cNvSpPr>
            <a:spLocks noGrp="1"/>
          </p:cNvSpPr>
          <p:nvPr>
            <p:ph idx="1"/>
          </p:nvPr>
        </p:nvSpPr>
        <p:spPr>
          <a:xfrm>
            <a:off x="457200" y="1600200"/>
            <a:ext cx="8229600" cy="5257800"/>
          </a:xfrm>
        </p:spPr>
        <p:txBody>
          <a:bodyPr>
            <a:normAutofit/>
          </a:bodyPr>
          <a:lstStyle/>
          <a:p>
            <a:r>
              <a:rPr lang="en-US" sz="2000" dirty="0" err="1" smtClean="0">
                <a:latin typeface="Arial" pitchFamily="34" charset="0"/>
                <a:cs typeface="Arial" pitchFamily="34" charset="0"/>
              </a:rPr>
              <a:t>Glycosylated</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hydroquinones</a:t>
            </a:r>
            <a:r>
              <a:rPr lang="en-US" sz="2000" dirty="0" smtClean="0">
                <a:latin typeface="Arial" pitchFamily="34" charset="0"/>
                <a:cs typeface="Arial" pitchFamily="34" charset="0"/>
              </a:rPr>
              <a:t> derived from leaves of bearberry, pear and cranberry</a:t>
            </a:r>
          </a:p>
          <a:p>
            <a:r>
              <a:rPr lang="en-US" sz="2000" dirty="0" smtClean="0">
                <a:latin typeface="Arial" pitchFamily="34" charset="0"/>
                <a:cs typeface="Arial" pitchFamily="34" charset="0"/>
              </a:rPr>
              <a:t>Inhibits </a:t>
            </a:r>
            <a:r>
              <a:rPr lang="en-US" sz="2000" dirty="0" err="1" smtClean="0">
                <a:latin typeface="Arial" pitchFamily="34" charset="0"/>
                <a:cs typeface="Arial" pitchFamily="34" charset="0"/>
              </a:rPr>
              <a:t>Tyrosinase</a:t>
            </a:r>
            <a:r>
              <a:rPr lang="en-US" sz="2000" dirty="0" smtClean="0">
                <a:latin typeface="Arial" pitchFamily="34" charset="0"/>
                <a:cs typeface="Arial" pitchFamily="34" charset="0"/>
              </a:rPr>
              <a:t> activity</a:t>
            </a:r>
          </a:p>
          <a:p>
            <a:r>
              <a:rPr lang="en-US" sz="2000" dirty="0" smtClean="0">
                <a:latin typeface="Arial" pitchFamily="34" charset="0"/>
                <a:cs typeface="Arial" pitchFamily="34" charset="0"/>
              </a:rPr>
              <a:t>Inhibits </a:t>
            </a:r>
            <a:r>
              <a:rPr lang="en-US" sz="2000" dirty="0" err="1" smtClean="0">
                <a:latin typeface="Arial" pitchFamily="34" charset="0"/>
                <a:cs typeface="Arial" pitchFamily="34" charset="0"/>
              </a:rPr>
              <a:t>melanosome</a:t>
            </a:r>
            <a:r>
              <a:rPr lang="en-US" sz="2000" dirty="0" smtClean="0">
                <a:latin typeface="Arial" pitchFamily="34" charset="0"/>
                <a:cs typeface="Arial" pitchFamily="34" charset="0"/>
              </a:rPr>
              <a:t> maturation</a:t>
            </a:r>
          </a:p>
          <a:p>
            <a:r>
              <a:rPr lang="en-US" sz="2000" dirty="0" smtClean="0">
                <a:latin typeface="Arial" pitchFamily="34" charset="0"/>
                <a:cs typeface="Arial" pitchFamily="34" charset="0"/>
              </a:rPr>
              <a:t>Efficacy is concentration dependant</a:t>
            </a:r>
          </a:p>
          <a:p>
            <a:r>
              <a:rPr lang="en-US" sz="2000" dirty="0" smtClean="0">
                <a:latin typeface="Arial" pitchFamily="34" charset="0"/>
                <a:cs typeface="Arial" pitchFamily="34" charset="0"/>
              </a:rPr>
              <a:t>Paradoxical </a:t>
            </a:r>
            <a:r>
              <a:rPr lang="en-US" sz="2000" dirty="0" err="1" smtClean="0">
                <a:latin typeface="Arial" pitchFamily="34" charset="0"/>
                <a:cs typeface="Arial" pitchFamily="34" charset="0"/>
              </a:rPr>
              <a:t>hyperpigmentation</a:t>
            </a:r>
            <a:r>
              <a:rPr lang="en-US" sz="2000" dirty="0" smtClean="0">
                <a:latin typeface="Arial" pitchFamily="34" charset="0"/>
                <a:cs typeface="Arial" pitchFamily="34" charset="0"/>
              </a:rPr>
              <a:t> seen with higher doses</a:t>
            </a:r>
          </a:p>
          <a:p>
            <a:r>
              <a:rPr lang="en-US" sz="2000" dirty="0" smtClean="0">
                <a:latin typeface="Arial" pitchFamily="34" charset="0"/>
                <a:cs typeface="Arial" pitchFamily="34" charset="0"/>
              </a:rPr>
              <a:t>Alpha-</a:t>
            </a:r>
            <a:r>
              <a:rPr lang="en-US" sz="2000" dirty="0" err="1" smtClean="0">
                <a:latin typeface="Arial" pitchFamily="34" charset="0"/>
                <a:cs typeface="Arial" pitchFamily="34" charset="0"/>
              </a:rPr>
              <a:t>Arbutin</a:t>
            </a:r>
            <a:r>
              <a:rPr lang="en-US" sz="2000" dirty="0" smtClean="0">
                <a:latin typeface="Arial" pitchFamily="34" charset="0"/>
                <a:cs typeface="Arial" pitchFamily="34" charset="0"/>
              </a:rPr>
              <a:t> &amp; </a:t>
            </a:r>
            <a:r>
              <a:rPr lang="en-US" sz="2000" dirty="0" err="1" smtClean="0">
                <a:latin typeface="Arial" pitchFamily="34" charset="0"/>
                <a:cs typeface="Arial" pitchFamily="34" charset="0"/>
              </a:rPr>
              <a:t>Deoxy-Arbutin</a:t>
            </a:r>
            <a:r>
              <a:rPr lang="en-US" sz="2000" dirty="0" smtClean="0">
                <a:latin typeface="Arial" pitchFamily="34" charset="0"/>
                <a:cs typeface="Arial" pitchFamily="34" charset="0"/>
              </a:rPr>
              <a:t> are synthetic. Show greater </a:t>
            </a:r>
            <a:r>
              <a:rPr lang="en-US" sz="2000" dirty="0" err="1" smtClean="0">
                <a:latin typeface="Arial" pitchFamily="34" charset="0"/>
                <a:cs typeface="Arial" pitchFamily="34" charset="0"/>
              </a:rPr>
              <a:t>tyrosinase</a:t>
            </a:r>
            <a:r>
              <a:rPr lang="en-US" sz="2000" dirty="0" smtClean="0">
                <a:latin typeface="Arial" pitchFamily="34" charset="0"/>
                <a:cs typeface="Arial" pitchFamily="34" charset="0"/>
              </a:rPr>
              <a:t> inhibition</a:t>
            </a:r>
          </a:p>
          <a:p>
            <a:r>
              <a:rPr lang="en-US" sz="2000" dirty="0" smtClean="0">
                <a:latin typeface="Arial" pitchFamily="34" charset="0"/>
                <a:cs typeface="Arial" pitchFamily="34" charset="0"/>
              </a:rPr>
              <a:t>Effective in lightening solar </a:t>
            </a:r>
            <a:r>
              <a:rPr lang="en-US" sz="2000" dirty="0" err="1" smtClean="0">
                <a:latin typeface="Arial" pitchFamily="34" charset="0"/>
                <a:cs typeface="Arial" pitchFamily="34" charset="0"/>
              </a:rPr>
              <a:t>lentigenes</a:t>
            </a:r>
            <a:endParaRPr lang="en-US" sz="2000" dirty="0" smtClean="0">
              <a:latin typeface="Arial" pitchFamily="34" charset="0"/>
              <a:cs typeface="Arial" pitchFamily="34" charset="0"/>
            </a:endParaRPr>
          </a:p>
          <a:p>
            <a:pPr>
              <a:buNone/>
            </a:pPr>
            <a:endParaRPr lang="en-US" dirty="0"/>
          </a:p>
        </p:txBody>
      </p:sp>
      <p:pic>
        <p:nvPicPr>
          <p:cNvPr id="4" name="Picture 3" descr="arbuti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2600" y="4191000"/>
            <a:ext cx="2514600" cy="2514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a:bodyPr>
          <a:lstStyle/>
          <a:p>
            <a:r>
              <a:rPr lang="en-US" dirty="0" smtClean="0"/>
              <a:t>                </a:t>
            </a:r>
            <a:r>
              <a:rPr lang="en-US" sz="4400" dirty="0" err="1" smtClean="0">
                <a:latin typeface="Arial"/>
                <a:cs typeface="Arial"/>
              </a:rPr>
              <a:t>Niacinamide</a:t>
            </a:r>
            <a:endParaRPr lang="en-US" sz="4400" dirty="0">
              <a:latin typeface="Arial"/>
              <a:cs typeface="Arial"/>
            </a:endParaRPr>
          </a:p>
        </p:txBody>
      </p:sp>
      <p:sp>
        <p:nvSpPr>
          <p:cNvPr id="3" name="Content Placeholder 2"/>
          <p:cNvSpPr>
            <a:spLocks noGrp="1"/>
          </p:cNvSpPr>
          <p:nvPr>
            <p:ph idx="1"/>
          </p:nvPr>
        </p:nvSpPr>
        <p:spPr>
          <a:xfrm>
            <a:off x="457200" y="1935480"/>
            <a:ext cx="8229600" cy="4770120"/>
          </a:xfrm>
        </p:spPr>
        <p:txBody>
          <a:bodyPr/>
          <a:lstStyle/>
          <a:p>
            <a:r>
              <a:rPr lang="en-US" sz="2000" dirty="0" smtClean="0">
                <a:latin typeface="Arial" pitchFamily="34" charset="0"/>
                <a:cs typeface="Arial" pitchFamily="34" charset="0"/>
              </a:rPr>
              <a:t>Derivative of Niacin, </a:t>
            </a:r>
            <a:r>
              <a:rPr lang="en-US" sz="2000" dirty="0" err="1" smtClean="0">
                <a:latin typeface="Arial" pitchFamily="34" charset="0"/>
                <a:cs typeface="Arial" pitchFamily="34" charset="0"/>
              </a:rPr>
              <a:t>Vit</a:t>
            </a:r>
            <a:r>
              <a:rPr lang="en-US" sz="2000" dirty="0" smtClean="0">
                <a:latin typeface="Arial" pitchFamily="34" charset="0"/>
                <a:cs typeface="Arial" pitchFamily="34" charset="0"/>
              </a:rPr>
              <a:t> B3</a:t>
            </a:r>
          </a:p>
          <a:p>
            <a:r>
              <a:rPr lang="en-US" sz="2000" dirty="0" smtClean="0">
                <a:latin typeface="Arial" pitchFamily="34" charset="0"/>
                <a:cs typeface="Arial" pitchFamily="34" charset="0"/>
              </a:rPr>
              <a:t>Treatment of acne</a:t>
            </a:r>
          </a:p>
          <a:p>
            <a:r>
              <a:rPr lang="en-US" sz="2000" dirty="0" err="1" smtClean="0">
                <a:latin typeface="Arial" pitchFamily="34" charset="0"/>
                <a:cs typeface="Arial" pitchFamily="34" charset="0"/>
              </a:rPr>
              <a:t>Decereases</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melenosome</a:t>
            </a:r>
            <a:r>
              <a:rPr lang="en-US" sz="2000" dirty="0" smtClean="0">
                <a:latin typeface="Arial" pitchFamily="34" charset="0"/>
                <a:cs typeface="Arial" pitchFamily="34" charset="0"/>
              </a:rPr>
              <a:t> transfer </a:t>
            </a:r>
          </a:p>
          <a:p>
            <a:r>
              <a:rPr lang="en-US" sz="2000" dirty="0">
                <a:latin typeface="Arial" pitchFamily="34" charset="0"/>
                <a:cs typeface="Arial" pitchFamily="34" charset="0"/>
              </a:rPr>
              <a:t>D</a:t>
            </a:r>
            <a:r>
              <a:rPr lang="en-US" sz="2000" dirty="0" smtClean="0">
                <a:latin typeface="Arial" pitchFamily="34" charset="0"/>
                <a:cs typeface="Arial" pitchFamily="34" charset="0"/>
              </a:rPr>
              <a:t>ecreases </a:t>
            </a:r>
            <a:r>
              <a:rPr lang="en-US" sz="2000" dirty="0" err="1" smtClean="0">
                <a:latin typeface="Arial" pitchFamily="34" charset="0"/>
                <a:cs typeface="Arial" pitchFamily="34" charset="0"/>
              </a:rPr>
              <a:t>melanogenesis</a:t>
            </a:r>
            <a:endParaRPr lang="en-US" sz="2000" dirty="0" smtClean="0">
              <a:latin typeface="Arial" pitchFamily="34" charset="0"/>
              <a:cs typeface="Arial" pitchFamily="34" charset="0"/>
            </a:endParaRPr>
          </a:p>
          <a:p>
            <a:r>
              <a:rPr lang="en-US" sz="2000" dirty="0">
                <a:latin typeface="Arial" pitchFamily="34" charset="0"/>
                <a:cs typeface="Arial" pitchFamily="34" charset="0"/>
              </a:rPr>
              <a:t>C</a:t>
            </a:r>
            <a:r>
              <a:rPr lang="en-US" sz="2000" dirty="0" smtClean="0">
                <a:latin typeface="Arial" pitchFamily="34" charset="0"/>
                <a:cs typeface="Arial" pitchFamily="34" charset="0"/>
              </a:rPr>
              <a:t>oncentrations of 2-5% </a:t>
            </a:r>
          </a:p>
          <a:p>
            <a:r>
              <a:rPr lang="en-US" sz="2000" dirty="0" err="1" smtClean="0">
                <a:latin typeface="Arial" pitchFamily="34" charset="0"/>
                <a:cs typeface="Arial" pitchFamily="34" charset="0"/>
              </a:rPr>
              <a:t>melasma</a:t>
            </a:r>
            <a:r>
              <a:rPr lang="en-US" sz="2000" dirty="0" smtClean="0">
                <a:latin typeface="Arial" pitchFamily="34" charset="0"/>
                <a:cs typeface="Arial" pitchFamily="34" charset="0"/>
              </a:rPr>
              <a:t>, UV induced hyperpigmentation </a:t>
            </a:r>
          </a:p>
          <a:p>
            <a:r>
              <a:rPr lang="en-US" sz="2000" dirty="0" smtClean="0">
                <a:latin typeface="Arial" pitchFamily="34" charset="0"/>
                <a:cs typeface="Arial" pitchFamily="34" charset="0"/>
              </a:rPr>
              <a:t>alone or with N-acetyl glucosamine</a:t>
            </a:r>
          </a:p>
          <a:p>
            <a:r>
              <a:rPr lang="en-US" sz="2000" dirty="0" smtClean="0">
                <a:latin typeface="Arial" pitchFamily="34" charset="0"/>
                <a:cs typeface="Arial" pitchFamily="34" charset="0"/>
              </a:rPr>
              <a:t>Safety </a:t>
            </a:r>
            <a:r>
              <a:rPr lang="en-US" sz="2000" dirty="0">
                <a:latin typeface="Arial" pitchFamily="34" charset="0"/>
                <a:cs typeface="Arial" pitchFamily="34" charset="0"/>
              </a:rPr>
              <a:t>&amp;</a:t>
            </a:r>
            <a:r>
              <a:rPr lang="en-US" sz="2000" dirty="0" smtClean="0">
                <a:latin typeface="Arial" pitchFamily="34" charset="0"/>
                <a:cs typeface="Arial" pitchFamily="34" charset="0"/>
              </a:rPr>
              <a:t> efficacy studies needed in PIH</a:t>
            </a:r>
          </a:p>
          <a:p>
            <a:endParaRPr lang="en-US" dirty="0"/>
          </a:p>
        </p:txBody>
      </p:sp>
      <p:pic>
        <p:nvPicPr>
          <p:cNvPr id="4" name="Picture 3" descr="niacinamid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1905000"/>
            <a:ext cx="3203448" cy="47213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       </a:t>
            </a:r>
            <a:r>
              <a:rPr lang="en-US" sz="4400" dirty="0" smtClean="0">
                <a:latin typeface="Arial"/>
                <a:cs typeface="Arial"/>
              </a:rPr>
              <a:t>N-Acetyl Glucosamine</a:t>
            </a:r>
            <a:endParaRPr lang="en-US" sz="4400" dirty="0">
              <a:latin typeface="Arial"/>
              <a:cs typeface="Arial"/>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Amino sugar which is a pre cursor to </a:t>
            </a:r>
            <a:r>
              <a:rPr lang="en-US" sz="2000" dirty="0" err="1" smtClean="0">
                <a:latin typeface="Arial" pitchFamily="34" charset="0"/>
                <a:cs typeface="Arial" pitchFamily="34" charset="0"/>
              </a:rPr>
              <a:t>Hyaluronic</a:t>
            </a:r>
            <a:r>
              <a:rPr lang="en-US" sz="2000" dirty="0" smtClean="0">
                <a:latin typeface="Arial" pitchFamily="34" charset="0"/>
                <a:cs typeface="Arial" pitchFamily="34" charset="0"/>
              </a:rPr>
              <a:t> acid</a:t>
            </a:r>
          </a:p>
          <a:p>
            <a:r>
              <a:rPr lang="en-US" sz="2000" dirty="0" smtClean="0">
                <a:latin typeface="Arial" pitchFamily="34" charset="0"/>
                <a:cs typeface="Arial" pitchFamily="34" charset="0"/>
              </a:rPr>
              <a:t>Inhibits </a:t>
            </a:r>
            <a:r>
              <a:rPr lang="en-US" sz="2000" dirty="0" err="1" smtClean="0">
                <a:latin typeface="Arial" pitchFamily="34" charset="0"/>
                <a:cs typeface="Arial" pitchFamily="34" charset="0"/>
              </a:rPr>
              <a:t>tyrosinase</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glycosylation</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Used in 2% concentration alone or in combination with </a:t>
            </a:r>
            <a:r>
              <a:rPr lang="en-US" sz="2000" dirty="0" err="1" smtClean="0">
                <a:latin typeface="Arial" pitchFamily="34" charset="0"/>
                <a:cs typeface="Arial" pitchFamily="34" charset="0"/>
              </a:rPr>
              <a:t>niacinamide</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Well tolerated with mild- moderate irritation</a:t>
            </a:r>
          </a:p>
          <a:p>
            <a:r>
              <a:rPr lang="en-US" sz="2000" dirty="0" smtClean="0">
                <a:latin typeface="Arial" pitchFamily="34" charset="0"/>
                <a:cs typeface="Arial" pitchFamily="34" charset="0"/>
              </a:rPr>
              <a:t>Safe and efficacious in treatment of </a:t>
            </a:r>
            <a:r>
              <a:rPr lang="en-US" sz="2000" dirty="0" err="1" smtClean="0">
                <a:latin typeface="Arial" pitchFamily="34" charset="0"/>
                <a:cs typeface="Arial" pitchFamily="34" charset="0"/>
              </a:rPr>
              <a:t>hyperpigmentation</a:t>
            </a:r>
            <a:r>
              <a:rPr lang="en-US" sz="2000" dirty="0" smtClean="0">
                <a:latin typeface="Arial" pitchFamily="34" charset="0"/>
                <a:cs typeface="Arial" pitchFamily="34" charset="0"/>
              </a:rPr>
              <a:t> secondary to sun exposure</a:t>
            </a:r>
            <a:endParaRPr lang="en-US" sz="2000" dirty="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4400" dirty="0" smtClean="0">
                <a:latin typeface="Arial"/>
                <a:cs typeface="Arial"/>
              </a:rPr>
              <a:t> Ascorbic Acid</a:t>
            </a:r>
            <a:endParaRPr lang="en-US" sz="4400" dirty="0">
              <a:latin typeface="Arial"/>
              <a:cs typeface="Arial"/>
            </a:endParaRPr>
          </a:p>
        </p:txBody>
      </p:sp>
      <p:sp>
        <p:nvSpPr>
          <p:cNvPr id="3" name="Content Placeholder 2"/>
          <p:cNvSpPr>
            <a:spLocks noGrp="1"/>
          </p:cNvSpPr>
          <p:nvPr>
            <p:ph idx="1"/>
          </p:nvPr>
        </p:nvSpPr>
        <p:spPr/>
        <p:txBody>
          <a:bodyPr>
            <a:normAutofit/>
          </a:bodyPr>
          <a:lstStyle/>
          <a:p>
            <a:r>
              <a:rPr lang="en-US" sz="2000" dirty="0" smtClean="0">
                <a:latin typeface="Arial" pitchFamily="34" charset="0"/>
                <a:cs typeface="Arial" pitchFamily="34" charset="0"/>
              </a:rPr>
              <a:t>Naturally </a:t>
            </a:r>
            <a:r>
              <a:rPr lang="en-US" sz="2000" dirty="0" err="1" smtClean="0">
                <a:latin typeface="Arial" pitchFamily="34" charset="0"/>
                <a:cs typeface="Arial" pitchFamily="34" charset="0"/>
              </a:rPr>
              <a:t>occuring</a:t>
            </a:r>
            <a:r>
              <a:rPr lang="en-US" sz="2000" dirty="0" smtClean="0">
                <a:latin typeface="Arial" pitchFamily="34" charset="0"/>
                <a:cs typeface="Arial" pitchFamily="34" charset="0"/>
              </a:rPr>
              <a:t> antioxidant</a:t>
            </a:r>
          </a:p>
          <a:p>
            <a:r>
              <a:rPr lang="en-US" sz="2000" dirty="0" smtClean="0">
                <a:latin typeface="Arial" pitchFamily="34" charset="0"/>
                <a:cs typeface="Arial" pitchFamily="34" charset="0"/>
              </a:rPr>
              <a:t>Suppresses melanin synthesis </a:t>
            </a:r>
          </a:p>
          <a:p>
            <a:r>
              <a:rPr lang="en-US" sz="2000" dirty="0" smtClean="0">
                <a:latin typeface="Arial" pitchFamily="34" charset="0"/>
                <a:cs typeface="Arial" pitchFamily="34" charset="0"/>
              </a:rPr>
              <a:t>Used in 5-10% </a:t>
            </a:r>
            <a:r>
              <a:rPr lang="en-US" sz="2000" dirty="0" err="1" smtClean="0">
                <a:latin typeface="Arial" pitchFamily="34" charset="0"/>
                <a:cs typeface="Arial" pitchFamily="34" charset="0"/>
              </a:rPr>
              <a:t>conc</a:t>
            </a:r>
            <a:r>
              <a:rPr lang="en-US" sz="2000" dirty="0" smtClean="0">
                <a:latin typeface="Arial" pitchFamily="34" charset="0"/>
                <a:cs typeface="Arial" pitchFamily="34" charset="0"/>
              </a:rPr>
              <a:t> in</a:t>
            </a:r>
            <a:endParaRPr lang="en-US" sz="2000" dirty="0">
              <a:latin typeface="Arial" pitchFamily="34" charset="0"/>
              <a:cs typeface="Arial" pitchFamily="34" charset="0"/>
            </a:endParaRPr>
          </a:p>
          <a:p>
            <a:pPr marL="0" indent="0">
              <a:buNone/>
            </a:pPr>
            <a:r>
              <a:rPr lang="en-US" sz="2000" dirty="0" smtClean="0">
                <a:latin typeface="Arial" pitchFamily="34" charset="0"/>
                <a:cs typeface="Arial" pitchFamily="34" charset="0"/>
              </a:rPr>
              <a:t>combination with other agents like HQ</a:t>
            </a:r>
          </a:p>
          <a:p>
            <a:r>
              <a:rPr lang="en-US" sz="2000" dirty="0" smtClean="0">
                <a:latin typeface="Arial" pitchFamily="34" charset="0"/>
                <a:cs typeface="Arial" pitchFamily="34" charset="0"/>
              </a:rPr>
              <a:t>Efficacious in </a:t>
            </a:r>
            <a:r>
              <a:rPr lang="en-US" sz="2000" dirty="0" err="1" smtClean="0">
                <a:latin typeface="Arial" pitchFamily="34" charset="0"/>
                <a:cs typeface="Arial" pitchFamily="34" charset="0"/>
              </a:rPr>
              <a:t>photoageing</a:t>
            </a:r>
            <a:r>
              <a:rPr lang="en-US" sz="2000" dirty="0" smtClean="0">
                <a:latin typeface="Arial" pitchFamily="34" charset="0"/>
                <a:cs typeface="Arial" pitchFamily="34" charset="0"/>
              </a:rPr>
              <a:t> and </a:t>
            </a:r>
            <a:r>
              <a:rPr lang="en-US" sz="2000" dirty="0" err="1" smtClean="0">
                <a:latin typeface="Arial" pitchFamily="34" charset="0"/>
                <a:cs typeface="Arial" pitchFamily="34" charset="0"/>
              </a:rPr>
              <a:t>melasma</a:t>
            </a:r>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By itself not efficacious  </a:t>
            </a:r>
            <a:endParaRPr lang="en-US" sz="2000" dirty="0">
              <a:latin typeface="Arial" pitchFamily="34" charset="0"/>
              <a:cs typeface="Arial" pitchFamily="34" charset="0"/>
            </a:endParaRPr>
          </a:p>
        </p:txBody>
      </p:sp>
      <p:pic>
        <p:nvPicPr>
          <p:cNvPr id="4" name="Picture 3" descr="vit c.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1981200"/>
            <a:ext cx="2895600" cy="374256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US" dirty="0" smtClean="0"/>
              <a:t>           </a:t>
            </a:r>
            <a:r>
              <a:rPr lang="en-US" sz="4400" dirty="0" err="1" smtClean="0">
                <a:latin typeface="Arial"/>
                <a:cs typeface="Arial"/>
              </a:rPr>
              <a:t>Liquorice</a:t>
            </a:r>
            <a:r>
              <a:rPr lang="en-US" sz="4400" dirty="0" smtClean="0">
                <a:latin typeface="Arial"/>
                <a:cs typeface="Arial"/>
              </a:rPr>
              <a:t> Extract</a:t>
            </a:r>
            <a:endParaRPr lang="en-US" sz="4400" dirty="0">
              <a:latin typeface="Arial"/>
              <a:cs typeface="Arial"/>
            </a:endParaRPr>
          </a:p>
        </p:txBody>
      </p:sp>
      <p:sp>
        <p:nvSpPr>
          <p:cNvPr id="3" name="Content Placeholder 2"/>
          <p:cNvSpPr>
            <a:spLocks noGrp="1"/>
          </p:cNvSpPr>
          <p:nvPr>
            <p:ph idx="1"/>
          </p:nvPr>
        </p:nvSpPr>
        <p:spPr/>
        <p:txBody>
          <a:bodyPr/>
          <a:lstStyle/>
          <a:p>
            <a:r>
              <a:rPr lang="en-US" sz="2000" dirty="0" smtClean="0">
                <a:latin typeface="Arial" pitchFamily="34" charset="0"/>
                <a:cs typeface="Arial" pitchFamily="34" charset="0"/>
              </a:rPr>
              <a:t>Plant extract</a:t>
            </a:r>
          </a:p>
          <a:p>
            <a:r>
              <a:rPr lang="en-US" sz="2000" dirty="0" err="1" smtClean="0">
                <a:latin typeface="Arial" pitchFamily="34" charset="0"/>
                <a:cs typeface="Arial" pitchFamily="34" charset="0"/>
              </a:rPr>
              <a:t>Glabridin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licochalcone</a:t>
            </a:r>
            <a:r>
              <a:rPr lang="en-US" sz="2000" dirty="0" smtClean="0">
                <a:latin typeface="Arial" pitchFamily="34" charset="0"/>
                <a:cs typeface="Arial" pitchFamily="34" charset="0"/>
              </a:rPr>
              <a:t> A, </a:t>
            </a:r>
            <a:r>
              <a:rPr lang="en-US" sz="2000" dirty="0" err="1" smtClean="0">
                <a:latin typeface="Arial" pitchFamily="34" charset="0"/>
                <a:cs typeface="Arial" pitchFamily="34" charset="0"/>
              </a:rPr>
              <a:t>Liquiritin</a:t>
            </a:r>
            <a:endParaRPr lang="en-US" sz="2000" dirty="0" smtClean="0">
              <a:latin typeface="Arial" pitchFamily="34" charset="0"/>
              <a:cs typeface="Arial" pitchFamily="34" charset="0"/>
            </a:endParaRPr>
          </a:p>
          <a:p>
            <a:r>
              <a:rPr lang="en-US" sz="2000" dirty="0" err="1" smtClean="0">
                <a:latin typeface="Arial" pitchFamily="34" charset="0"/>
                <a:cs typeface="Arial" pitchFamily="34" charset="0"/>
              </a:rPr>
              <a:t>Galbridin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licochalcone</a:t>
            </a:r>
            <a:r>
              <a:rPr lang="en-US" sz="2000" dirty="0" smtClean="0">
                <a:latin typeface="Arial" pitchFamily="34" charset="0"/>
                <a:cs typeface="Arial" pitchFamily="34" charset="0"/>
              </a:rPr>
              <a:t> A </a:t>
            </a:r>
          </a:p>
          <a:p>
            <a:pPr marL="0" indent="0">
              <a:buNone/>
            </a:pPr>
            <a:r>
              <a:rPr lang="en-US" sz="2000" dirty="0" smtClean="0">
                <a:latin typeface="Arial" pitchFamily="34" charset="0"/>
                <a:cs typeface="Arial" pitchFamily="34" charset="0"/>
              </a:rPr>
              <a:t>-Inhibit </a:t>
            </a:r>
            <a:r>
              <a:rPr lang="en-US" sz="2000" dirty="0" err="1" smtClean="0">
                <a:latin typeface="Arial" pitchFamily="34" charset="0"/>
                <a:cs typeface="Arial" pitchFamily="34" charset="0"/>
              </a:rPr>
              <a:t>tyrosinase</a:t>
            </a:r>
            <a:r>
              <a:rPr lang="en-US" sz="2000" dirty="0" smtClean="0">
                <a:latin typeface="Arial" pitchFamily="34" charset="0"/>
                <a:cs typeface="Arial" pitchFamily="34" charset="0"/>
              </a:rPr>
              <a:t> activity</a:t>
            </a:r>
          </a:p>
          <a:p>
            <a:r>
              <a:rPr lang="en-US" sz="2000" dirty="0" err="1" smtClean="0">
                <a:latin typeface="Arial" pitchFamily="34" charset="0"/>
                <a:cs typeface="Arial" pitchFamily="34" charset="0"/>
              </a:rPr>
              <a:t>Liquiritin</a:t>
            </a:r>
            <a:r>
              <a:rPr lang="en-US" sz="2000" dirty="0" smtClean="0">
                <a:latin typeface="Arial" pitchFamily="34" charset="0"/>
                <a:cs typeface="Arial" pitchFamily="34" charset="0"/>
              </a:rPr>
              <a:t> causes depigmentation </a:t>
            </a:r>
          </a:p>
          <a:p>
            <a:pPr marL="0" indent="0">
              <a:buNone/>
            </a:pPr>
            <a:r>
              <a:rPr lang="en-US" sz="2000" dirty="0" smtClean="0">
                <a:latin typeface="Arial" pitchFamily="34" charset="0"/>
                <a:cs typeface="Arial" pitchFamily="34" charset="0"/>
              </a:rPr>
              <a:t>by causing melanin dispersion</a:t>
            </a:r>
          </a:p>
          <a:p>
            <a:r>
              <a:rPr lang="en-US" sz="2000" dirty="0" smtClean="0">
                <a:latin typeface="Arial" pitchFamily="34" charset="0"/>
                <a:cs typeface="Arial" pitchFamily="34" charset="0"/>
              </a:rPr>
              <a:t>Dosage of 1mg/day- </a:t>
            </a:r>
            <a:r>
              <a:rPr lang="en-US" sz="2000" dirty="0" err="1" smtClean="0">
                <a:latin typeface="Arial" pitchFamily="34" charset="0"/>
                <a:cs typeface="Arial" pitchFamily="34" charset="0"/>
              </a:rPr>
              <a:t>melasma</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Used in cosmetic products. </a:t>
            </a:r>
          </a:p>
          <a:p>
            <a:pPr marL="0" indent="0">
              <a:buNone/>
            </a:pPr>
            <a:r>
              <a:rPr lang="en-US" sz="2000" dirty="0" err="1" smtClean="0">
                <a:latin typeface="Arial" pitchFamily="34" charset="0"/>
                <a:cs typeface="Arial" pitchFamily="34" charset="0"/>
              </a:rPr>
              <a:t>Eg</a:t>
            </a:r>
            <a:r>
              <a:rPr lang="en-US" sz="2000" dirty="0" smtClean="0">
                <a:latin typeface="Arial" pitchFamily="34" charset="0"/>
                <a:cs typeface="Arial" pitchFamily="34" charset="0"/>
              </a:rPr>
              <a:t>, Image MD</a:t>
            </a:r>
          </a:p>
          <a:p>
            <a:endParaRPr lang="en-US" sz="2000" dirty="0" smtClean="0">
              <a:latin typeface="Arial" pitchFamily="34" charset="0"/>
              <a:cs typeface="Arial" pitchFamily="34" charset="0"/>
            </a:endParaRPr>
          </a:p>
          <a:p>
            <a:endParaRPr lang="en-US" dirty="0"/>
          </a:p>
        </p:txBody>
      </p:sp>
      <p:pic>
        <p:nvPicPr>
          <p:cNvPr id="4" name="Picture 3" descr="liquoric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1905000"/>
            <a:ext cx="3352800" cy="3429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066800"/>
          </a:xfrm>
        </p:spPr>
        <p:txBody>
          <a:bodyPr/>
          <a:lstStyle/>
          <a:p>
            <a:r>
              <a:rPr lang="en-US" dirty="0" smtClean="0"/>
              <a:t>                       </a:t>
            </a:r>
            <a:r>
              <a:rPr lang="en-US" sz="4400" dirty="0" smtClean="0">
                <a:latin typeface="Arial"/>
                <a:cs typeface="Arial"/>
              </a:rPr>
              <a:t> Soy</a:t>
            </a:r>
            <a:endParaRPr lang="en-US" sz="4400" dirty="0">
              <a:latin typeface="Arial"/>
              <a:cs typeface="Arial"/>
            </a:endParaRPr>
          </a:p>
        </p:txBody>
      </p:sp>
      <p:sp>
        <p:nvSpPr>
          <p:cNvPr id="3" name="Content Placeholder 2"/>
          <p:cNvSpPr>
            <a:spLocks noGrp="1"/>
          </p:cNvSpPr>
          <p:nvPr>
            <p:ph idx="1"/>
          </p:nvPr>
        </p:nvSpPr>
        <p:spPr>
          <a:xfrm>
            <a:off x="457200" y="1143000"/>
            <a:ext cx="8458200" cy="5715000"/>
          </a:xfrm>
        </p:spPr>
        <p:txBody>
          <a:bodyPr>
            <a:normAutofit/>
          </a:bodyPr>
          <a:lstStyle/>
          <a:p>
            <a:r>
              <a:rPr lang="en-US" sz="2000" dirty="0" smtClean="0">
                <a:latin typeface="Arial"/>
                <a:cs typeface="Arial"/>
              </a:rPr>
              <a:t>Protein proteinase inhibitors- </a:t>
            </a:r>
          </a:p>
          <a:p>
            <a:pPr marL="0" indent="0">
              <a:buNone/>
            </a:pPr>
            <a:r>
              <a:rPr lang="en-US" sz="2000" dirty="0" smtClean="0">
                <a:latin typeface="Arial"/>
                <a:cs typeface="Arial"/>
              </a:rPr>
              <a:t>soybean trypsin inhibitor, STI </a:t>
            </a:r>
            <a:r>
              <a:rPr lang="en-US" sz="2000" dirty="0">
                <a:latin typeface="Arial"/>
                <a:cs typeface="Arial"/>
              </a:rPr>
              <a:t>&amp;</a:t>
            </a:r>
            <a:r>
              <a:rPr lang="en-US" sz="2000" dirty="0" smtClean="0">
                <a:latin typeface="Arial"/>
                <a:cs typeface="Arial"/>
              </a:rPr>
              <a:t> </a:t>
            </a:r>
          </a:p>
          <a:p>
            <a:pPr marL="0" indent="0">
              <a:buNone/>
            </a:pPr>
            <a:r>
              <a:rPr lang="en-US" sz="2000" dirty="0" err="1" smtClean="0">
                <a:latin typeface="Arial"/>
                <a:cs typeface="Arial"/>
              </a:rPr>
              <a:t>Bowman±Birk</a:t>
            </a:r>
            <a:r>
              <a:rPr lang="en-US" sz="2000" dirty="0" smtClean="0">
                <a:latin typeface="Arial"/>
                <a:cs typeface="Arial"/>
              </a:rPr>
              <a:t> protease inhibitor (BBI)</a:t>
            </a:r>
          </a:p>
          <a:p>
            <a:r>
              <a:rPr lang="en-US" sz="2000" dirty="0" smtClean="0">
                <a:latin typeface="Arial"/>
                <a:cs typeface="Arial"/>
              </a:rPr>
              <a:t>Complex mechanism of inhibition of </a:t>
            </a:r>
          </a:p>
          <a:p>
            <a:pPr marL="0" indent="0">
              <a:buNone/>
            </a:pPr>
            <a:r>
              <a:rPr lang="en-US" sz="2000" dirty="0" smtClean="0">
                <a:latin typeface="Arial"/>
                <a:cs typeface="Arial"/>
              </a:rPr>
              <a:t>protease-activated receptor 2 (PAR-2) </a:t>
            </a:r>
          </a:p>
          <a:p>
            <a:pPr marL="0" indent="0">
              <a:buNone/>
            </a:pPr>
            <a:r>
              <a:rPr lang="en-US" sz="2000" dirty="0" smtClean="0">
                <a:latin typeface="Arial"/>
                <a:cs typeface="Arial"/>
              </a:rPr>
              <a:t>activation leads to depigmentation</a:t>
            </a:r>
          </a:p>
          <a:p>
            <a:r>
              <a:rPr lang="en-US" sz="2000" dirty="0" smtClean="0">
                <a:latin typeface="Arial"/>
                <a:cs typeface="Arial"/>
              </a:rPr>
              <a:t>Trace amounts of free fatty acids </a:t>
            </a:r>
            <a:r>
              <a:rPr lang="en-US" sz="2000" dirty="0">
                <a:latin typeface="Arial"/>
                <a:cs typeface="Arial"/>
              </a:rPr>
              <a:t>&amp;</a:t>
            </a:r>
            <a:r>
              <a:rPr lang="en-US" sz="2000" dirty="0" smtClean="0">
                <a:latin typeface="Arial"/>
                <a:cs typeface="Arial"/>
              </a:rPr>
              <a:t> their </a:t>
            </a:r>
          </a:p>
          <a:p>
            <a:pPr marL="0" indent="0">
              <a:buNone/>
            </a:pPr>
            <a:r>
              <a:rPr lang="en-US" sz="2000" dirty="0" smtClean="0">
                <a:latin typeface="Arial"/>
                <a:cs typeface="Arial"/>
              </a:rPr>
              <a:t>acyl CoA esters- inhibit trypsin thus adding </a:t>
            </a:r>
          </a:p>
          <a:p>
            <a:pPr marL="0" indent="0">
              <a:buNone/>
            </a:pPr>
            <a:r>
              <a:rPr lang="en-US" sz="2000" dirty="0" smtClean="0">
                <a:latin typeface="Arial"/>
                <a:cs typeface="Arial"/>
              </a:rPr>
              <a:t>to the inhibition of the PAR-2 pathway.</a:t>
            </a:r>
          </a:p>
          <a:p>
            <a:r>
              <a:rPr lang="en-US" sz="2000" dirty="0" smtClean="0">
                <a:latin typeface="Arial"/>
                <a:cs typeface="Arial"/>
              </a:rPr>
              <a:t>Used in cosmetic skin </a:t>
            </a:r>
            <a:r>
              <a:rPr lang="en-US" sz="2000" dirty="0" err="1" smtClean="0">
                <a:latin typeface="Arial"/>
                <a:cs typeface="Arial"/>
              </a:rPr>
              <a:t>moisturisers</a:t>
            </a:r>
            <a:r>
              <a:rPr lang="en-US" sz="2000" dirty="0" smtClean="0">
                <a:latin typeface="Arial"/>
                <a:cs typeface="Arial"/>
              </a:rPr>
              <a:t> </a:t>
            </a:r>
          </a:p>
          <a:p>
            <a:pPr marL="0" indent="0">
              <a:buNone/>
            </a:pPr>
            <a:r>
              <a:rPr lang="en-US" sz="2000" dirty="0" smtClean="0">
                <a:latin typeface="Arial"/>
                <a:cs typeface="Arial"/>
              </a:rPr>
              <a:t>for skin lightening</a:t>
            </a:r>
            <a:endParaRPr lang="en-US" sz="2000" dirty="0">
              <a:latin typeface="Arial"/>
              <a:cs typeface="Arial"/>
            </a:endParaRPr>
          </a:p>
        </p:txBody>
      </p:sp>
      <p:pic>
        <p:nvPicPr>
          <p:cNvPr id="4" name="Picture 3" descr="soy neutrogena.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1219200"/>
            <a:ext cx="2000606" cy="441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fontScale="90000"/>
          </a:bodyPr>
          <a:lstStyle/>
          <a:p>
            <a:r>
              <a:rPr lang="en-US" dirty="0" smtClean="0"/>
              <a:t>            </a:t>
            </a:r>
            <a:r>
              <a:rPr lang="en-US" sz="4900" dirty="0" smtClean="0">
                <a:latin typeface="Arial"/>
                <a:cs typeface="Arial"/>
              </a:rPr>
              <a:t>Chemical peels</a:t>
            </a:r>
            <a:endParaRPr lang="en-US" sz="4900" dirty="0">
              <a:latin typeface="Arial"/>
              <a:cs typeface="Arial"/>
            </a:endParaRPr>
          </a:p>
        </p:txBody>
      </p:sp>
      <p:sp>
        <p:nvSpPr>
          <p:cNvPr id="3" name="Content Placeholder 2"/>
          <p:cNvSpPr>
            <a:spLocks noGrp="1"/>
          </p:cNvSpPr>
          <p:nvPr>
            <p:ph idx="1"/>
          </p:nvPr>
        </p:nvSpPr>
        <p:spPr>
          <a:xfrm>
            <a:off x="457200" y="990600"/>
            <a:ext cx="8229600" cy="5867400"/>
          </a:xfrm>
        </p:spPr>
        <p:txBody>
          <a:bodyPr>
            <a:normAutofit/>
          </a:bodyPr>
          <a:lstStyle/>
          <a:p>
            <a:r>
              <a:rPr lang="en-US" sz="2000" dirty="0">
                <a:latin typeface="Arial"/>
                <a:cs typeface="Arial"/>
              </a:rPr>
              <a:t>A</a:t>
            </a:r>
            <a:r>
              <a:rPr lang="en-US" sz="2000" dirty="0" smtClean="0">
                <a:latin typeface="Arial"/>
                <a:cs typeface="Arial"/>
              </a:rPr>
              <a:t>lone or in combination with skin lightening agents</a:t>
            </a:r>
          </a:p>
          <a:p>
            <a:r>
              <a:rPr lang="en-US" sz="2000" dirty="0" smtClean="0">
                <a:latin typeface="Arial"/>
                <a:cs typeface="Arial"/>
              </a:rPr>
              <a:t>Reduce </a:t>
            </a:r>
            <a:r>
              <a:rPr lang="en-US" sz="2000" dirty="0" err="1" smtClean="0">
                <a:latin typeface="Arial"/>
                <a:cs typeface="Arial"/>
              </a:rPr>
              <a:t>dyschromias</a:t>
            </a:r>
            <a:r>
              <a:rPr lang="en-US" sz="2000" dirty="0" smtClean="0">
                <a:latin typeface="Arial"/>
                <a:cs typeface="Arial"/>
              </a:rPr>
              <a:t> and PIH</a:t>
            </a:r>
          </a:p>
          <a:p>
            <a:r>
              <a:rPr lang="en-US" sz="2000" dirty="0" smtClean="0">
                <a:latin typeface="Arial"/>
                <a:cs typeface="Arial"/>
              </a:rPr>
              <a:t>Superficial </a:t>
            </a:r>
            <a:r>
              <a:rPr lang="en-US" sz="2000" dirty="0">
                <a:latin typeface="Arial"/>
                <a:cs typeface="Arial"/>
              </a:rPr>
              <a:t>-</a:t>
            </a:r>
            <a:r>
              <a:rPr lang="en-US" sz="2000" dirty="0" smtClean="0">
                <a:latin typeface="Arial"/>
                <a:cs typeface="Arial"/>
              </a:rPr>
              <a:t>Glycolic -20-70% </a:t>
            </a:r>
            <a:r>
              <a:rPr lang="en-US" sz="2000" dirty="0" err="1" smtClean="0">
                <a:latin typeface="Arial"/>
                <a:cs typeface="Arial"/>
              </a:rPr>
              <a:t>conc</a:t>
            </a:r>
            <a:r>
              <a:rPr lang="en-US" sz="2000" dirty="0" smtClean="0">
                <a:latin typeface="Arial"/>
                <a:cs typeface="Arial"/>
              </a:rPr>
              <a:t>, salicylic, lactic</a:t>
            </a:r>
          </a:p>
          <a:p>
            <a:r>
              <a:rPr lang="en-US" sz="2000" dirty="0">
                <a:latin typeface="Arial"/>
                <a:cs typeface="Arial"/>
              </a:rPr>
              <a:t>M</a:t>
            </a:r>
            <a:r>
              <a:rPr lang="en-US" sz="2000" dirty="0" smtClean="0">
                <a:latin typeface="Arial"/>
                <a:cs typeface="Arial"/>
              </a:rPr>
              <a:t>odified </a:t>
            </a:r>
            <a:r>
              <a:rPr lang="en-US" sz="2000" dirty="0" err="1" smtClean="0">
                <a:latin typeface="Arial"/>
                <a:cs typeface="Arial"/>
              </a:rPr>
              <a:t>Jessner’s</a:t>
            </a:r>
            <a:r>
              <a:rPr lang="en-US" sz="2000" dirty="0" smtClean="0">
                <a:latin typeface="Arial"/>
                <a:cs typeface="Arial"/>
              </a:rPr>
              <a:t>, Yellow Peel</a:t>
            </a:r>
          </a:p>
          <a:p>
            <a:r>
              <a:rPr lang="en-US" sz="2000" dirty="0" smtClean="0">
                <a:latin typeface="Arial"/>
                <a:cs typeface="Arial"/>
              </a:rPr>
              <a:t>Moderate Depth- TCA 15-35%</a:t>
            </a:r>
          </a:p>
          <a:p>
            <a:r>
              <a:rPr lang="en-US" sz="2000" dirty="0" smtClean="0">
                <a:latin typeface="Arial"/>
                <a:cs typeface="Arial"/>
              </a:rPr>
              <a:t>Deep peels- Phenol</a:t>
            </a:r>
          </a:p>
          <a:p>
            <a:r>
              <a:rPr lang="en-US" sz="2000" dirty="0">
                <a:latin typeface="Arial"/>
                <a:cs typeface="Arial"/>
              </a:rPr>
              <a:t>Reduce irritation. Use sun </a:t>
            </a:r>
            <a:r>
              <a:rPr lang="en-US" sz="2000" dirty="0" smtClean="0">
                <a:latin typeface="Arial"/>
                <a:cs typeface="Arial"/>
              </a:rPr>
              <a:t>care</a:t>
            </a:r>
          </a:p>
          <a:p>
            <a:r>
              <a:rPr lang="en-US" sz="2000" dirty="0" smtClean="0">
                <a:latin typeface="Arial"/>
                <a:cs typeface="Arial"/>
              </a:rPr>
              <a:t>Pre-treatment- </a:t>
            </a:r>
            <a:r>
              <a:rPr lang="en-US" sz="2000" dirty="0" err="1" smtClean="0">
                <a:latin typeface="Arial"/>
                <a:cs typeface="Arial"/>
              </a:rPr>
              <a:t>tretinoin</a:t>
            </a:r>
            <a:r>
              <a:rPr lang="en-US" sz="2000" dirty="0" smtClean="0">
                <a:latin typeface="Arial"/>
                <a:cs typeface="Arial"/>
              </a:rPr>
              <a:t>, HQ, alpha </a:t>
            </a:r>
            <a:r>
              <a:rPr lang="en-US" sz="2000" dirty="0" err="1" smtClean="0">
                <a:latin typeface="Arial"/>
                <a:cs typeface="Arial"/>
              </a:rPr>
              <a:t>hydroxy</a:t>
            </a:r>
            <a:r>
              <a:rPr lang="en-US" sz="2000" dirty="0" smtClean="0">
                <a:latin typeface="Arial"/>
                <a:cs typeface="Arial"/>
              </a:rPr>
              <a:t> acid</a:t>
            </a:r>
            <a:endParaRPr lang="en-US" sz="2000" dirty="0">
              <a:latin typeface="Arial"/>
              <a:cs typeface="Arial"/>
            </a:endParaRPr>
          </a:p>
        </p:txBody>
      </p:sp>
      <p:pic>
        <p:nvPicPr>
          <p:cNvPr id="4" name="Picture 3" descr="pe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4191000"/>
            <a:ext cx="6827012" cy="24384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              </a:t>
            </a:r>
            <a:r>
              <a:rPr lang="en-US" sz="4400" dirty="0" smtClean="0">
                <a:latin typeface="Arial"/>
                <a:cs typeface="Arial"/>
              </a:rPr>
              <a:t> Laser Therapy</a:t>
            </a:r>
            <a:endParaRPr lang="en-US" sz="4400" dirty="0">
              <a:latin typeface="Arial"/>
              <a:cs typeface="Arial"/>
            </a:endParaRPr>
          </a:p>
        </p:txBody>
      </p:sp>
      <p:sp>
        <p:nvSpPr>
          <p:cNvPr id="3" name="Content Placeholder 2"/>
          <p:cNvSpPr>
            <a:spLocks noGrp="1"/>
          </p:cNvSpPr>
          <p:nvPr>
            <p:ph idx="1"/>
          </p:nvPr>
        </p:nvSpPr>
        <p:spPr>
          <a:xfrm>
            <a:off x="457200" y="1066800"/>
            <a:ext cx="8229600" cy="5791200"/>
          </a:xfrm>
        </p:spPr>
        <p:txBody>
          <a:bodyPr/>
          <a:lstStyle/>
          <a:p>
            <a:endParaRPr lang="en-US" sz="2000" dirty="0" smtClean="0">
              <a:latin typeface="Arial"/>
              <a:cs typeface="Arial"/>
            </a:endParaRPr>
          </a:p>
          <a:p>
            <a:r>
              <a:rPr lang="en-US" sz="2000" dirty="0" smtClean="0">
                <a:latin typeface="Arial"/>
                <a:cs typeface="Arial"/>
              </a:rPr>
              <a:t>1064nm QS (</a:t>
            </a:r>
            <a:r>
              <a:rPr lang="en-US" sz="2000" dirty="0" err="1" smtClean="0">
                <a:latin typeface="Arial"/>
                <a:cs typeface="Arial"/>
              </a:rPr>
              <a:t>Nd:YAG</a:t>
            </a:r>
            <a:r>
              <a:rPr lang="en-US" sz="2000" dirty="0" smtClean="0">
                <a:latin typeface="Arial"/>
                <a:cs typeface="Arial"/>
              </a:rPr>
              <a:t>) laser</a:t>
            </a:r>
          </a:p>
          <a:p>
            <a:r>
              <a:rPr lang="en-US" sz="2000" dirty="0" smtClean="0">
                <a:latin typeface="Arial"/>
                <a:cs typeface="Arial"/>
              </a:rPr>
              <a:t>greater margin of safety</a:t>
            </a:r>
          </a:p>
          <a:p>
            <a:r>
              <a:rPr lang="en-US" sz="2000" dirty="0" smtClean="0">
                <a:latin typeface="Arial"/>
                <a:cs typeface="Arial"/>
              </a:rPr>
              <a:t>satisfactory results </a:t>
            </a:r>
          </a:p>
          <a:p>
            <a:r>
              <a:rPr lang="en-US" sz="2000" dirty="0" smtClean="0">
                <a:latin typeface="Arial"/>
                <a:cs typeface="Arial"/>
              </a:rPr>
              <a:t>Safer in dark skinned people</a:t>
            </a:r>
          </a:p>
          <a:p>
            <a:r>
              <a:rPr lang="en-US" sz="2000" dirty="0" smtClean="0">
                <a:latin typeface="Arial"/>
                <a:cs typeface="Arial"/>
              </a:rPr>
              <a:t>Fractional ablative </a:t>
            </a:r>
            <a:r>
              <a:rPr lang="en-US" sz="2000" dirty="0">
                <a:latin typeface="Arial"/>
                <a:cs typeface="Arial"/>
              </a:rPr>
              <a:t>&amp;</a:t>
            </a:r>
            <a:r>
              <a:rPr lang="en-US" sz="2000" dirty="0" smtClean="0">
                <a:latin typeface="Arial"/>
                <a:cs typeface="Arial"/>
              </a:rPr>
              <a:t> non ablative </a:t>
            </a:r>
          </a:p>
          <a:p>
            <a:pPr marL="0" indent="0">
              <a:buNone/>
            </a:pPr>
            <a:r>
              <a:rPr lang="en-US" sz="2000" dirty="0">
                <a:latin typeface="Arial"/>
                <a:cs typeface="Arial"/>
              </a:rPr>
              <a:t>p</a:t>
            </a:r>
            <a:r>
              <a:rPr lang="en-US" sz="2000" dirty="0" smtClean="0">
                <a:latin typeface="Arial"/>
                <a:cs typeface="Arial"/>
              </a:rPr>
              <a:t>ost procedure </a:t>
            </a:r>
            <a:r>
              <a:rPr lang="en-US" sz="2000" dirty="0" err="1" smtClean="0">
                <a:latin typeface="Arial"/>
                <a:cs typeface="Arial"/>
              </a:rPr>
              <a:t>cosmeceutical</a:t>
            </a:r>
            <a:r>
              <a:rPr lang="en-US" sz="2000" dirty="0" smtClean="0">
                <a:latin typeface="Arial"/>
                <a:cs typeface="Arial"/>
              </a:rPr>
              <a:t> use</a:t>
            </a:r>
          </a:p>
          <a:p>
            <a:r>
              <a:rPr lang="en-US" sz="2000" dirty="0" smtClean="0">
                <a:latin typeface="Arial"/>
                <a:cs typeface="Arial"/>
              </a:rPr>
              <a:t>IPL in pigmented lesions</a:t>
            </a:r>
          </a:p>
          <a:p>
            <a:r>
              <a:rPr lang="en-US" sz="2000" dirty="0" smtClean="0">
                <a:latin typeface="Arial"/>
                <a:cs typeface="Arial"/>
              </a:rPr>
              <a:t>Laser induced PIH</a:t>
            </a:r>
          </a:p>
          <a:p>
            <a:r>
              <a:rPr lang="en-US" sz="2000" dirty="0" smtClean="0">
                <a:latin typeface="Arial"/>
                <a:cs typeface="Arial"/>
              </a:rPr>
              <a:t>pre treatment with skin lightening </a:t>
            </a:r>
          </a:p>
          <a:p>
            <a:pPr marL="0" indent="0">
              <a:buNone/>
            </a:pPr>
            <a:r>
              <a:rPr lang="en-US" sz="2000" dirty="0" smtClean="0">
                <a:latin typeface="Arial"/>
                <a:cs typeface="Arial"/>
              </a:rPr>
              <a:t>agents to reduce the risk of PIH</a:t>
            </a:r>
          </a:p>
          <a:p>
            <a:pPr marL="0" indent="0">
              <a:buNone/>
            </a:pPr>
            <a:endParaRPr lang="en-US" dirty="0"/>
          </a:p>
        </p:txBody>
      </p:sp>
      <p:pic>
        <p:nvPicPr>
          <p:cNvPr id="4" name="Picture 3" descr="Q-Switched-ND-YAG-Laser-Tattoo-Removal-Machine-A8-.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0200" y="1676400"/>
            <a:ext cx="2862071" cy="4043082"/>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          </a:t>
            </a:r>
            <a:r>
              <a:rPr lang="en-US" sz="4400" dirty="0" smtClean="0">
                <a:latin typeface="Arial"/>
                <a:cs typeface="Arial"/>
              </a:rPr>
              <a:t>Emerging Therapies</a:t>
            </a:r>
            <a:endParaRPr lang="en-US" sz="4400" dirty="0">
              <a:latin typeface="Arial"/>
              <a:cs typeface="Arial"/>
            </a:endParaRPr>
          </a:p>
        </p:txBody>
      </p:sp>
      <p:sp>
        <p:nvSpPr>
          <p:cNvPr id="3" name="Content Placeholder 2"/>
          <p:cNvSpPr>
            <a:spLocks noGrp="1"/>
          </p:cNvSpPr>
          <p:nvPr>
            <p:ph idx="1"/>
          </p:nvPr>
        </p:nvSpPr>
        <p:spPr/>
        <p:txBody>
          <a:bodyPr>
            <a:normAutofit lnSpcReduction="10000"/>
          </a:bodyPr>
          <a:lstStyle/>
          <a:p>
            <a:r>
              <a:rPr lang="en-US" sz="2200" dirty="0" smtClean="0">
                <a:latin typeface="Arial"/>
                <a:cs typeface="Arial"/>
              </a:rPr>
              <a:t>2% </a:t>
            </a:r>
            <a:r>
              <a:rPr lang="en-US" sz="2200" dirty="0" err="1" smtClean="0">
                <a:latin typeface="Arial"/>
                <a:cs typeface="Arial"/>
              </a:rPr>
              <a:t>Undecylenoyl</a:t>
            </a:r>
            <a:r>
              <a:rPr lang="en-US" sz="2200" dirty="0" smtClean="0">
                <a:latin typeface="Arial"/>
                <a:cs typeface="Arial"/>
              </a:rPr>
              <a:t> phenylalanine – solar </a:t>
            </a:r>
            <a:r>
              <a:rPr lang="en-US" sz="2200" dirty="0" err="1" smtClean="0">
                <a:latin typeface="Arial"/>
                <a:cs typeface="Arial"/>
              </a:rPr>
              <a:t>lentigenes</a:t>
            </a:r>
            <a:endParaRPr lang="en-US" sz="2200" dirty="0" smtClean="0">
              <a:latin typeface="Arial"/>
              <a:cs typeface="Arial"/>
            </a:endParaRPr>
          </a:p>
          <a:p>
            <a:r>
              <a:rPr lang="en-US" sz="2200" dirty="0" smtClean="0">
                <a:latin typeface="Arial"/>
                <a:cs typeface="Arial"/>
              </a:rPr>
              <a:t>5% </a:t>
            </a:r>
            <a:r>
              <a:rPr lang="en-US" sz="2200" dirty="0" err="1" smtClean="0">
                <a:latin typeface="Arial"/>
                <a:cs typeface="Arial"/>
              </a:rPr>
              <a:t>Methimazole</a:t>
            </a:r>
            <a:endParaRPr lang="en-US" sz="2200" dirty="0" smtClean="0">
              <a:latin typeface="Arial"/>
              <a:cs typeface="Arial"/>
            </a:endParaRPr>
          </a:p>
          <a:p>
            <a:r>
              <a:rPr lang="en-US" sz="2200" dirty="0" err="1" smtClean="0">
                <a:latin typeface="Arial"/>
                <a:cs typeface="Arial"/>
              </a:rPr>
              <a:t>Dioic</a:t>
            </a:r>
            <a:r>
              <a:rPr lang="en-US" sz="2200" dirty="0" smtClean="0">
                <a:latin typeface="Arial"/>
                <a:cs typeface="Arial"/>
              </a:rPr>
              <a:t> acid</a:t>
            </a:r>
          </a:p>
          <a:p>
            <a:r>
              <a:rPr lang="en-US" sz="2200" dirty="0" err="1" smtClean="0">
                <a:latin typeface="Arial"/>
                <a:cs typeface="Arial"/>
              </a:rPr>
              <a:t>Aloesin</a:t>
            </a:r>
            <a:endParaRPr lang="en-US" sz="2200" dirty="0" smtClean="0">
              <a:latin typeface="Arial"/>
              <a:cs typeface="Arial"/>
            </a:endParaRPr>
          </a:p>
          <a:p>
            <a:r>
              <a:rPr lang="en-US" sz="2200" dirty="0" smtClean="0">
                <a:latin typeface="Arial"/>
                <a:cs typeface="Arial"/>
              </a:rPr>
              <a:t>4-(1-phenylethyl)1,3-benzenediol</a:t>
            </a:r>
          </a:p>
          <a:p>
            <a:r>
              <a:rPr lang="en-US" sz="2200" dirty="0" smtClean="0">
                <a:latin typeface="Arial"/>
                <a:cs typeface="Arial"/>
              </a:rPr>
              <a:t>Paper mulberry</a:t>
            </a:r>
          </a:p>
          <a:p>
            <a:r>
              <a:rPr lang="en-US" sz="2200" dirty="0" err="1" smtClean="0">
                <a:latin typeface="Arial"/>
                <a:cs typeface="Arial"/>
              </a:rPr>
              <a:t>Ellagic</a:t>
            </a:r>
            <a:r>
              <a:rPr lang="en-US" sz="2200" dirty="0" smtClean="0">
                <a:latin typeface="Arial"/>
                <a:cs typeface="Arial"/>
              </a:rPr>
              <a:t> acid</a:t>
            </a:r>
          </a:p>
          <a:p>
            <a:r>
              <a:rPr lang="en-US" sz="2200" dirty="0" err="1" smtClean="0">
                <a:latin typeface="Arial"/>
                <a:cs typeface="Arial"/>
              </a:rPr>
              <a:t>Quinolines</a:t>
            </a:r>
            <a:endParaRPr lang="en-US" sz="2200" dirty="0" smtClean="0">
              <a:latin typeface="Arial"/>
              <a:cs typeface="Arial"/>
            </a:endParaRPr>
          </a:p>
          <a:p>
            <a:r>
              <a:rPr lang="en-US" sz="2200" dirty="0" err="1" smtClean="0">
                <a:latin typeface="Arial"/>
                <a:cs typeface="Arial"/>
              </a:rPr>
              <a:t>Piperlonguminine</a:t>
            </a:r>
            <a:endParaRPr lang="en-US" sz="2200" dirty="0" smtClean="0">
              <a:latin typeface="Arial"/>
              <a:cs typeface="Arial"/>
            </a:endParaRPr>
          </a:p>
          <a:p>
            <a:r>
              <a:rPr lang="en-US" sz="2200" dirty="0" err="1" smtClean="0">
                <a:latin typeface="Arial"/>
                <a:cs typeface="Arial"/>
              </a:rPr>
              <a:t>Luteolin</a:t>
            </a:r>
            <a:endParaRPr lang="en-US" sz="2200" dirty="0" smtClean="0">
              <a:latin typeface="Arial"/>
              <a:cs typeface="Arial"/>
            </a:endParaRPr>
          </a:p>
          <a:p>
            <a:r>
              <a:rPr lang="en-US" sz="2200" dirty="0" smtClean="0">
                <a:latin typeface="Arial"/>
                <a:cs typeface="Arial"/>
              </a:rPr>
              <a:t>Calycosin2</a:t>
            </a:r>
          </a:p>
          <a:p>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295400"/>
            <a:ext cx="8305800" cy="2057400"/>
          </a:xfrm>
        </p:spPr>
        <p:txBody>
          <a:bodyPr/>
          <a:lstStyle/>
          <a:p>
            <a:r>
              <a:rPr lang="en-US" dirty="0" smtClean="0">
                <a:latin typeface="Arial" pitchFamily="34" charset="0"/>
                <a:cs typeface="Arial" pitchFamily="34" charset="0"/>
              </a:rPr>
              <a:t>Thank You</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ctr"/>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r>
              <a:rPr lang="en-US" dirty="0"/>
              <a:t>We welcome you all to </a:t>
            </a:r>
            <a:r>
              <a:rPr lang="en-US" dirty="0" smtClean="0"/>
              <a:t>our future </a:t>
            </a:r>
            <a:r>
              <a:rPr lang="en-US" dirty="0"/>
              <a:t>conferences of </a:t>
            </a:r>
            <a:r>
              <a:rPr lang="en-US" dirty="0" smtClean="0"/>
              <a:t>OMICS International</a:t>
            </a:r>
            <a:endParaRPr lang="en-US" dirty="0"/>
          </a:p>
          <a:p>
            <a:pPr marL="0" indent="0" algn="ctr">
              <a:buNone/>
            </a:pPr>
            <a:r>
              <a:rPr lang="en-US" b="1" dirty="0" smtClean="0"/>
              <a:t>5</a:t>
            </a:r>
            <a:r>
              <a:rPr lang="en-US" b="1" baseline="30000" dirty="0" smtClean="0"/>
              <a:t>th</a:t>
            </a:r>
            <a:r>
              <a:rPr lang="en-US" b="1" dirty="0" smtClean="0"/>
              <a:t> International Conference and Expo </a:t>
            </a:r>
            <a:br>
              <a:rPr lang="en-US" b="1" dirty="0" smtClean="0"/>
            </a:br>
            <a:r>
              <a:rPr lang="en-US" b="1" dirty="0" smtClean="0"/>
              <a:t>on </a:t>
            </a:r>
          </a:p>
          <a:p>
            <a:pPr marL="0" indent="0" algn="ctr">
              <a:buNone/>
            </a:pPr>
            <a:r>
              <a:rPr lang="en-US" b="1" dirty="0" smtClean="0"/>
              <a:t>Cosmetology, Trichology &amp; Aesthetic Practices </a:t>
            </a:r>
          </a:p>
          <a:p>
            <a:pPr marL="0" indent="0" algn="ctr">
              <a:buNone/>
            </a:pPr>
            <a:r>
              <a:rPr lang="en-US" dirty="0" smtClean="0"/>
              <a:t>On</a:t>
            </a:r>
          </a:p>
          <a:p>
            <a:pPr marL="0" indent="0" algn="ctr">
              <a:buNone/>
            </a:pPr>
            <a:r>
              <a:rPr lang="en-US" dirty="0" smtClean="0"/>
              <a:t> </a:t>
            </a:r>
            <a:r>
              <a:rPr lang="en-US" b="1" dirty="0" smtClean="0"/>
              <a:t>April 25-27, 2016 </a:t>
            </a:r>
            <a:r>
              <a:rPr lang="en-US" dirty="0" smtClean="0"/>
              <a:t>at </a:t>
            </a:r>
            <a:r>
              <a:rPr lang="en-US" b="1" dirty="0" smtClean="0"/>
              <a:t>Dubai, UAE</a:t>
            </a:r>
          </a:p>
          <a:p>
            <a:pPr marL="0" indent="0">
              <a:buNone/>
            </a:pPr>
            <a:r>
              <a:rPr lang="en-US" dirty="0" smtClean="0">
                <a:hlinkClick r:id="rId2"/>
              </a:rPr>
              <a:t>           </a:t>
            </a:r>
            <a:r>
              <a:rPr lang="en-US" dirty="0" smtClean="0"/>
              <a:t>http</a:t>
            </a:r>
            <a:r>
              <a:rPr lang="en-US" dirty="0"/>
              <a:t>://</a:t>
            </a:r>
            <a:r>
              <a:rPr lang="en-US" dirty="0" smtClean="0"/>
              <a:t>cosmetology-trichology.conferenceseries.com/</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1854593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2179</TotalTime>
  <Words>1234</Words>
  <Application>Microsoft Office PowerPoint</Application>
  <PresentationFormat>On-screen Show (4:3)</PresentationFormat>
  <Paragraphs>237</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Flow</vt:lpstr>
      <vt:lpstr>About OMICS Group</vt:lpstr>
      <vt:lpstr>OMICS International Conferences</vt:lpstr>
      <vt:lpstr>Review of  Topical Skin Lightening Agents   </vt:lpstr>
      <vt:lpstr>             Ancient practices</vt:lpstr>
      <vt:lpstr>            Fairness Industry</vt:lpstr>
      <vt:lpstr>             Fair and Lovely?</vt:lpstr>
      <vt:lpstr>             Fairness creams</vt:lpstr>
      <vt:lpstr>         What about Tanning?</vt:lpstr>
      <vt:lpstr>             Tanning Industry</vt:lpstr>
      <vt:lpstr>        Pigmentary disorders</vt:lpstr>
      <vt:lpstr>               Consultation</vt:lpstr>
      <vt:lpstr>         Treatment principles</vt:lpstr>
      <vt:lpstr>Topical skin Lightening agents</vt:lpstr>
      <vt:lpstr>Topical Skin Lightening Agents</vt:lpstr>
      <vt:lpstr>           Melanin synthesis</vt:lpstr>
      <vt:lpstr>               Hydroquinone</vt:lpstr>
      <vt:lpstr>      Safety of Hydroquinone</vt:lpstr>
      <vt:lpstr>                   Mequinol</vt:lpstr>
      <vt:lpstr>                   Retinoids</vt:lpstr>
      <vt:lpstr>                Azelaic Acid</vt:lpstr>
      <vt:lpstr>                   Kojic Acid</vt:lpstr>
      <vt:lpstr>                     Arbutin</vt:lpstr>
      <vt:lpstr>                Niacinamide</vt:lpstr>
      <vt:lpstr>       N-Acetyl Glucosamine</vt:lpstr>
      <vt:lpstr>               Ascorbic Acid</vt:lpstr>
      <vt:lpstr>           Liquorice Extract</vt:lpstr>
      <vt:lpstr>                        Soy</vt:lpstr>
      <vt:lpstr>            Chemical peels</vt:lpstr>
      <vt:lpstr>               Laser Therapy</vt:lpstr>
      <vt:lpstr>          Emerging Therapies</vt:lpstr>
      <vt:lpstr>Thank You….</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Alisha Williams</cp:lastModifiedBy>
  <cp:revision>122</cp:revision>
  <dcterms:created xsi:type="dcterms:W3CDTF">2015-06-10T05:48:23Z</dcterms:created>
  <dcterms:modified xsi:type="dcterms:W3CDTF">2015-08-10T14:35:14Z</dcterms:modified>
</cp:coreProperties>
</file>