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5.jpg" ContentType="image/pn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9" r:id="rId3"/>
    <p:sldId id="269" r:id="rId4"/>
    <p:sldId id="270" r:id="rId5"/>
    <p:sldId id="271" r:id="rId6"/>
    <p:sldId id="275" r:id="rId7"/>
    <p:sldId id="278" r:id="rId8"/>
    <p:sldId id="273" r:id="rId9"/>
    <p:sldId id="274" r:id="rId10"/>
    <p:sldId id="280" r:id="rId11"/>
    <p:sldId id="281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A9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59" autoAdjust="0"/>
    <p:restoredTop sz="94660"/>
  </p:normalViewPr>
  <p:slideViewPr>
    <p:cSldViewPr snapToGrid="0">
      <p:cViewPr varScale="1">
        <p:scale>
          <a:sx n="84" d="100"/>
          <a:sy n="84" d="100"/>
        </p:scale>
        <p:origin x="86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SCHE\Project\Thesis\Analyses\GC%20Analyses_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SCHE\Project\Thesis\Analyses\GC%20Analyses_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3200" b="0" dirty="0">
                <a:solidFill>
                  <a:srgbClr val="3FA931"/>
                </a:solidFill>
              </a:rPr>
              <a:t>Yield vs Molar Ratio Surface Plot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tx1"/>
          </a:solidFill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'Yield vs Time'!$K$63</c:f>
              <c:strCache>
                <c:ptCount val="1"/>
                <c:pt idx="0">
                  <c:v>30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Time'!$M$60:$Q$60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Time'!$M$63:$Q$63</c:f>
              <c:numCache>
                <c:formatCode>General</c:formatCode>
                <c:ptCount val="5"/>
                <c:pt idx="0">
                  <c:v>75.051693090347328</c:v>
                </c:pt>
                <c:pt idx="1">
                  <c:v>80.914828738546305</c:v>
                </c:pt>
                <c:pt idx="2">
                  <c:v>83.321481570843332</c:v>
                </c:pt>
                <c:pt idx="3">
                  <c:v>83.46202517908803</c:v>
                </c:pt>
                <c:pt idx="4">
                  <c:v>83.470982369832129</c:v>
                </c:pt>
              </c:numCache>
            </c:numRef>
          </c:val>
        </c:ser>
        <c:ser>
          <c:idx val="1"/>
          <c:order val="1"/>
          <c:tx>
            <c:strRef>
              <c:f>'Yield vs Time'!$K$64</c:f>
              <c:strCache>
                <c:ptCount val="1"/>
                <c:pt idx="0">
                  <c:v>30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Time'!$M$60:$Q$60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Time'!$M$64:$Q$64</c:f>
              <c:numCache>
                <c:formatCode>General</c:formatCode>
                <c:ptCount val="5"/>
                <c:pt idx="0">
                  <c:v>78.04474973442197</c:v>
                </c:pt>
                <c:pt idx="1">
                  <c:v>84.214459512953312</c:v>
                </c:pt>
                <c:pt idx="2">
                  <c:v>86.348914037542698</c:v>
                </c:pt>
                <c:pt idx="3">
                  <c:v>87.010969386693347</c:v>
                </c:pt>
                <c:pt idx="4">
                  <c:v>87.440342766827769</c:v>
                </c:pt>
              </c:numCache>
            </c:numRef>
          </c:val>
        </c:ser>
        <c:ser>
          <c:idx val="2"/>
          <c:order val="2"/>
          <c:tx>
            <c:strRef>
              <c:f>'Yield vs Time'!$K$65</c:f>
              <c:strCache>
                <c:ptCount val="1"/>
                <c:pt idx="0">
                  <c:v>36.5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Time'!$M$60:$Q$60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Time'!$M$65:$Q$65</c:f>
              <c:numCache>
                <c:formatCode>0.00</c:formatCode>
                <c:ptCount val="5"/>
                <c:pt idx="0">
                  <c:v>79.307199120258218</c:v>
                </c:pt>
                <c:pt idx="1">
                  <c:v>84.439447816288776</c:v>
                </c:pt>
                <c:pt idx="2">
                  <c:v>87.493819196956395</c:v>
                </c:pt>
                <c:pt idx="3">
                  <c:v>90.124760878699931</c:v>
                </c:pt>
                <c:pt idx="4">
                  <c:v>92.064392821479032</c:v>
                </c:pt>
              </c:numCache>
            </c:numRef>
          </c:val>
        </c:ser>
        <c:ser>
          <c:idx val="3"/>
          <c:order val="3"/>
          <c:tx>
            <c:strRef>
              <c:f>'Yield vs Time'!$K$66</c:f>
              <c:strCache>
                <c:ptCount val="1"/>
                <c:pt idx="0">
                  <c:v>43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Time'!$M$60:$Q$60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Time'!$M$66:$Q$66</c:f>
              <c:numCache>
                <c:formatCode>General</c:formatCode>
                <c:ptCount val="5"/>
                <c:pt idx="0">
                  <c:v>85.57497299875844</c:v>
                </c:pt>
                <c:pt idx="1">
                  <c:v>89.358438727898942</c:v>
                </c:pt>
                <c:pt idx="2">
                  <c:v>92.277056428575733</c:v>
                </c:pt>
                <c:pt idx="3">
                  <c:v>94.179160235551649</c:v>
                </c:pt>
                <c:pt idx="4">
                  <c:v>94.958580479868488</c:v>
                </c:pt>
              </c:numCache>
            </c:numRef>
          </c:val>
        </c:ser>
        <c:ser>
          <c:idx val="4"/>
          <c:order val="4"/>
          <c:tx>
            <c:strRef>
              <c:f>'Yield vs Time'!$K$67</c:f>
              <c:strCache>
                <c:ptCount val="1"/>
                <c:pt idx="0">
                  <c:v>43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Time'!$M$60:$Q$60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Time'!$M$67:$Q$67</c:f>
              <c:numCache>
                <c:formatCode>General</c:formatCode>
                <c:ptCount val="5"/>
                <c:pt idx="0">
                  <c:v>90.054759717725119</c:v>
                </c:pt>
                <c:pt idx="1">
                  <c:v>94.009759126627486</c:v>
                </c:pt>
                <c:pt idx="2">
                  <c:v>96.362531973607446</c:v>
                </c:pt>
                <c:pt idx="3">
                  <c:v>97.069530851786951</c:v>
                </c:pt>
                <c:pt idx="4">
                  <c:v>97.264057170369739</c:v>
                </c:pt>
              </c:numCache>
            </c:numRef>
          </c:val>
        </c:ser>
        <c:bandFmts>
          <c:bandFmt>
            <c:idx val="0"/>
            <c:spPr>
              <a:solidFill>
                <a:srgbClr val="0070C0"/>
              </a:soli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"/>
            <c:spPr>
              <a:solidFill>
                <a:srgbClr val="C00000"/>
              </a:soli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2"/>
            <c:spPr>
              <a:solidFill>
                <a:schemeClr val="accent2"/>
              </a:soli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3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4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5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7"/>
            <c:spPr>
              <a:gradFill rotWithShape="1">
                <a:gsLst>
                  <a:gs pos="0">
                    <a:schemeClr val="accent2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8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9"/>
            <c:spPr>
              <a:gradFill rotWithShape="1">
                <a:gsLst>
                  <a:gs pos="0">
                    <a:schemeClr val="accent4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1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2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3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4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</c:bandFmts>
        <c:axId val="-783450928"/>
        <c:axId val="-783446576"/>
        <c:axId val="-782738560"/>
      </c:surface3DChart>
      <c:catAx>
        <c:axId val="-783450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Reaction Time (min)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83446576"/>
        <c:crosses val="autoZero"/>
        <c:auto val="1"/>
        <c:lblAlgn val="ctr"/>
        <c:lblOffset val="100"/>
        <c:noMultiLvlLbl val="0"/>
      </c:catAx>
      <c:valAx>
        <c:axId val="-783446576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FAME Yield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83450928"/>
        <c:crosses val="autoZero"/>
        <c:crossBetween val="midCat"/>
        <c:majorUnit val="10"/>
      </c:valAx>
      <c:serAx>
        <c:axId val="-782738560"/>
        <c:scaling>
          <c:orientation val="minMax"/>
        </c:scaling>
        <c:delete val="0"/>
        <c:axPos val="b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Molar Ratio</a:t>
                </a:r>
              </a:p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(moles MeOH/moles</a:t>
                </a:r>
                <a:r>
                  <a:rPr lang="en-US" sz="1800" baseline="0"/>
                  <a:t> soybean oil)</a:t>
                </a:r>
                <a:endParaRPr lang="en-US" sz="18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83446576"/>
        <c:crosses val="autoZero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3200" b="0" dirty="0">
                <a:solidFill>
                  <a:srgbClr val="3FA931"/>
                </a:solidFill>
              </a:rPr>
              <a:t>Yield vs Temperature Surface Plot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surface3DChart>
        <c:wireframe val="0"/>
        <c:ser>
          <c:idx val="0"/>
          <c:order val="0"/>
          <c:tx>
            <c:strRef>
              <c:f>'Yield vs Time'!$A$63</c:f>
              <c:strCache>
                <c:ptCount val="1"/>
                <c:pt idx="0">
                  <c:v>310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Time'!$D$60:$H$60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Time'!$D$63:$H$63</c:f>
              <c:numCache>
                <c:formatCode>General</c:formatCode>
                <c:ptCount val="5"/>
                <c:pt idx="0">
                  <c:v>75.051693090347328</c:v>
                </c:pt>
                <c:pt idx="1">
                  <c:v>80.914828738546305</c:v>
                </c:pt>
                <c:pt idx="2">
                  <c:v>83.321481570843332</c:v>
                </c:pt>
                <c:pt idx="3">
                  <c:v>83.46202517908803</c:v>
                </c:pt>
                <c:pt idx="4">
                  <c:v>83.470982369832129</c:v>
                </c:pt>
              </c:numCache>
            </c:numRef>
          </c:val>
        </c:ser>
        <c:ser>
          <c:idx val="1"/>
          <c:order val="1"/>
          <c:tx>
            <c:strRef>
              <c:f>'Yield vs Time'!$A$64</c:f>
              <c:strCache>
                <c:ptCount val="1"/>
                <c:pt idx="0">
                  <c:v>310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Time'!$D$60:$H$60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Time'!$D$64:$H$64</c:f>
              <c:numCache>
                <c:formatCode>General</c:formatCode>
                <c:ptCount val="5"/>
                <c:pt idx="0">
                  <c:v>85.57497299875844</c:v>
                </c:pt>
                <c:pt idx="1">
                  <c:v>89.358438727898942</c:v>
                </c:pt>
                <c:pt idx="2">
                  <c:v>92.277056428575733</c:v>
                </c:pt>
                <c:pt idx="3">
                  <c:v>94.179160235551649</c:v>
                </c:pt>
                <c:pt idx="4">
                  <c:v>94.958580479868488</c:v>
                </c:pt>
              </c:numCache>
            </c:numRef>
          </c:val>
        </c:ser>
        <c:ser>
          <c:idx val="2"/>
          <c:order val="2"/>
          <c:tx>
            <c:strRef>
              <c:f>'Yield vs Time'!$A$65</c:f>
              <c:strCache>
                <c:ptCount val="1"/>
                <c:pt idx="0">
                  <c:v>317.5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Time'!$D$60:$H$60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Time'!$D$65:$H$65</c:f>
              <c:numCache>
                <c:formatCode>0.00</c:formatCode>
                <c:ptCount val="5"/>
                <c:pt idx="0">
                  <c:v>79.307199120258218</c:v>
                </c:pt>
                <c:pt idx="1">
                  <c:v>84.439447816288776</c:v>
                </c:pt>
                <c:pt idx="2">
                  <c:v>87.493819196956395</c:v>
                </c:pt>
                <c:pt idx="3">
                  <c:v>90.124760878699931</c:v>
                </c:pt>
                <c:pt idx="4">
                  <c:v>92.064392821479032</c:v>
                </c:pt>
              </c:numCache>
            </c:numRef>
          </c:val>
        </c:ser>
        <c:ser>
          <c:idx val="3"/>
          <c:order val="3"/>
          <c:tx>
            <c:strRef>
              <c:f>'Yield vs Time'!$A$66</c:f>
              <c:strCache>
                <c:ptCount val="1"/>
                <c:pt idx="0">
                  <c:v>325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Time'!$D$60:$H$60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Time'!$D$66:$H$66</c:f>
              <c:numCache>
                <c:formatCode>General</c:formatCode>
                <c:ptCount val="5"/>
                <c:pt idx="0">
                  <c:v>78.04474973442197</c:v>
                </c:pt>
                <c:pt idx="1">
                  <c:v>84.214459512953312</c:v>
                </c:pt>
                <c:pt idx="2">
                  <c:v>86.348914037542698</c:v>
                </c:pt>
                <c:pt idx="3">
                  <c:v>87.010969386693347</c:v>
                </c:pt>
                <c:pt idx="4">
                  <c:v>87.440342766827769</c:v>
                </c:pt>
              </c:numCache>
            </c:numRef>
          </c:val>
        </c:ser>
        <c:ser>
          <c:idx val="4"/>
          <c:order val="4"/>
          <c:tx>
            <c:strRef>
              <c:f>'Yield vs Time'!$A$67</c:f>
              <c:strCache>
                <c:ptCount val="1"/>
                <c:pt idx="0">
                  <c:v>325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'Yield vs Time'!$D$60:$H$60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cat>
          <c:val>
            <c:numRef>
              <c:f>'Yield vs Time'!$D$67:$H$67</c:f>
              <c:numCache>
                <c:formatCode>General</c:formatCode>
                <c:ptCount val="5"/>
                <c:pt idx="0">
                  <c:v>90.054759717725119</c:v>
                </c:pt>
                <c:pt idx="1">
                  <c:v>94.009759126627486</c:v>
                </c:pt>
                <c:pt idx="2">
                  <c:v>96.362531973607446</c:v>
                </c:pt>
                <c:pt idx="3">
                  <c:v>97.069530851786951</c:v>
                </c:pt>
                <c:pt idx="4">
                  <c:v>97.264057170369739</c:v>
                </c:pt>
              </c:numCache>
            </c:numRef>
          </c:val>
        </c:ser>
        <c:bandFmts>
          <c:bandFmt>
            <c:idx val="0"/>
            <c:spPr>
              <a:solidFill>
                <a:srgbClr val="0070C0"/>
              </a:soli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"/>
            <c:spPr>
              <a:solidFill>
                <a:srgbClr val="C00000"/>
              </a:soli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2"/>
            <c:spPr>
              <a:solidFill>
                <a:schemeClr val="accent2"/>
              </a:soli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3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4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5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6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7"/>
            <c:spPr>
              <a:gradFill rotWithShape="1">
                <a:gsLst>
                  <a:gs pos="0">
                    <a:schemeClr val="accent2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8"/>
            <c:spPr>
              <a:gradFill rotWithShape="1">
                <a:gsLst>
                  <a:gs pos="0">
                    <a:schemeClr val="accent3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9"/>
            <c:spPr>
              <a:gradFill rotWithShape="1">
                <a:gsLst>
                  <a:gs pos="0">
                    <a:schemeClr val="accent4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4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4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1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2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3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2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2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  <c:bandFmt>
            <c:idx val="14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shade val="51000"/>
                      <a:satMod val="130000"/>
                    </a:schemeClr>
                  </a:gs>
                  <a:gs pos="80000">
                    <a:schemeClr val="accent3">
                      <a:lumMod val="80000"/>
                      <a:lumOff val="20000"/>
                      <a:shade val="93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/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bandFmt>
        </c:bandFmts>
        <c:axId val="-783455280"/>
        <c:axId val="-783454736"/>
        <c:axId val="-817694928"/>
      </c:surface3DChart>
      <c:catAx>
        <c:axId val="-7834552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Reaction Time (min)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83454736"/>
        <c:crosses val="autoZero"/>
        <c:auto val="1"/>
        <c:lblAlgn val="ctr"/>
        <c:lblOffset val="100"/>
        <c:noMultiLvlLbl val="0"/>
      </c:catAx>
      <c:valAx>
        <c:axId val="-783454736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FAME Yield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83455280"/>
        <c:crosses val="autoZero"/>
        <c:crossBetween val="midCat"/>
        <c:majorUnit val="10"/>
      </c:valAx>
      <c:serAx>
        <c:axId val="-817694928"/>
        <c:scaling>
          <c:orientation val="minMax"/>
        </c:scaling>
        <c:delete val="0"/>
        <c:axPos val="b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Temperature (</a:t>
                </a:r>
                <a:r>
                  <a:rPr lang="en-US" sz="1800">
                    <a:latin typeface="Calibri" panose="020F0502020204030204" pitchFamily="34" charset="0"/>
                  </a:rPr>
                  <a:t>°C)</a:t>
                </a:r>
                <a:endParaRPr lang="en-US" sz="18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783454736"/>
        <c:crosses val="autoZero"/>
      </c:ser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24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64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2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5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5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7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91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23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23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51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60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4747EC6-F769-4826-9A8A-7528875D225C}" type="datetimeFigureOut">
              <a:rPr lang="en-US" smtClean="0"/>
              <a:t>11/26/2016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960A1E-79EE-4E24-BB1C-D157F863474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46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235" y="60162"/>
            <a:ext cx="7118556" cy="300307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 smtClean="0">
                <a:solidFill>
                  <a:srgbClr val="3FA931"/>
                </a:solidFill>
                <a:latin typeface="+mn-lt"/>
              </a:rPr>
              <a:t>Development of Supercritical Transesterification for Sustainable Conversion of Oils to Biodiesel</a:t>
            </a:r>
            <a:endParaRPr lang="en-US" sz="28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587" y="499447"/>
            <a:ext cx="3406583" cy="34065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323" y="2939892"/>
            <a:ext cx="874096" cy="874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653" y="3376940"/>
            <a:ext cx="4617720" cy="69925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56798" y="4389894"/>
            <a:ext cx="11566978" cy="1956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cap="none" dirty="0" smtClean="0">
                <a:latin typeface="+mn-lt"/>
              </a:rPr>
              <a:t>Shriyash Deshpande</a:t>
            </a:r>
          </a:p>
          <a:p>
            <a:pPr algn="ctr">
              <a:lnSpc>
                <a:spcPct val="100000"/>
              </a:lnSpc>
            </a:pPr>
            <a:r>
              <a:rPr lang="en-US" sz="3200" cap="none" dirty="0" smtClean="0">
                <a:latin typeface="+mn-lt"/>
              </a:rPr>
              <a:t>Aydin Sunol, Ph.D., P.E.</a:t>
            </a:r>
          </a:p>
          <a:p>
            <a:pPr algn="ctr">
              <a:lnSpc>
                <a:spcPct val="100000"/>
              </a:lnSpc>
            </a:pPr>
            <a:r>
              <a:rPr lang="en-US" sz="3200" cap="none" dirty="0" smtClean="0">
                <a:latin typeface="+mn-lt"/>
              </a:rPr>
              <a:t>George Philippidis, Ph.D.</a:t>
            </a:r>
            <a:endParaRPr lang="en-US" sz="3200" cap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458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756881" y="4216592"/>
            <a:ext cx="3387528" cy="140304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George Philippidis, Ph.D.,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Principle Investigator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Biofuels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15209" y="90278"/>
            <a:ext cx="10058400" cy="9596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smtClean="0">
                <a:solidFill>
                  <a:srgbClr val="3FA931"/>
                </a:solidFill>
                <a:latin typeface="+mn-lt"/>
              </a:rPr>
              <a:t>Our Research Team</a:t>
            </a:r>
            <a:endParaRPr lang="en-US" sz="6000" dirty="0">
              <a:solidFill>
                <a:srgbClr val="3FA93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97478" y="1486378"/>
            <a:ext cx="3387528" cy="14027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Shriyash Deshpande,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M.S., Chemical Engineering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708310" y="4216592"/>
            <a:ext cx="3139441" cy="140304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Aydin Sunol, Ph.D.,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Principle Investigator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Supercritical Technology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57146" y="1049885"/>
            <a:ext cx="4416463" cy="221502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Kyle </a:t>
            </a:r>
            <a:r>
              <a:rPr lang="en-US" sz="2400" dirty="0" smtClean="0">
                <a:solidFill>
                  <a:schemeClr val="tx1"/>
                </a:solidFill>
              </a:rPr>
              <a:t>Cogswell,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Aaron </a:t>
            </a:r>
            <a:r>
              <a:rPr lang="en-US" sz="2400" dirty="0">
                <a:solidFill>
                  <a:schemeClr val="tx1"/>
                </a:solidFill>
              </a:rPr>
              <a:t>Driscoll,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Ahmet Manisali,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Ph.D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 smtClean="0">
                <a:solidFill>
                  <a:schemeClr val="tx1"/>
                </a:solidFill>
              </a:rPr>
              <a:t>Candidates, </a:t>
            </a:r>
            <a:r>
              <a:rPr lang="en-US" sz="2400" dirty="0">
                <a:solidFill>
                  <a:schemeClr val="tx1"/>
                </a:solidFill>
              </a:rPr>
              <a:t>University of South </a:t>
            </a:r>
            <a:r>
              <a:rPr lang="en-US" sz="2400" dirty="0" smtClean="0">
                <a:solidFill>
                  <a:schemeClr val="tx1"/>
                </a:solidFill>
              </a:rPr>
              <a:t>Florida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25" y="1080260"/>
            <a:ext cx="2219653" cy="22150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533" y="3808288"/>
            <a:ext cx="2219653" cy="22196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24" y="3808287"/>
            <a:ext cx="2219653" cy="221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1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313474" y="0"/>
            <a:ext cx="3823629" cy="17078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smtClean="0">
                <a:solidFill>
                  <a:srgbClr val="3FA931"/>
                </a:solidFill>
                <a:latin typeface="+mn-lt"/>
              </a:rPr>
              <a:t>How it started</a:t>
            </a:r>
            <a:endParaRPr lang="en-US" sz="6000" dirty="0">
              <a:solidFill>
                <a:srgbClr val="3FA931"/>
              </a:solidFill>
              <a:latin typeface="+mn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444303" y="2615931"/>
            <a:ext cx="2558630" cy="1242837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dirty="0" smtClean="0">
                <a:latin typeface="+mn-lt"/>
              </a:rPr>
              <a:t>Community Integration</a:t>
            </a:r>
            <a:endParaRPr lang="en-US" dirty="0">
              <a:latin typeface="+mn-lt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784196" y="1719002"/>
            <a:ext cx="3252185" cy="3110194"/>
          </a:xfrm>
          <a:custGeom>
            <a:avLst/>
            <a:gdLst>
              <a:gd name="connsiteX0" fmla="*/ 2011120 w 2687775"/>
              <a:gd name="connsiteY0" fmla="*/ 680745 h 2687775"/>
              <a:gd name="connsiteX1" fmla="*/ 2407657 w 2687775"/>
              <a:gd name="connsiteY1" fmla="*/ 561236 h 2687775"/>
              <a:gd name="connsiteX2" fmla="*/ 2553568 w 2687775"/>
              <a:gd name="connsiteY2" fmla="*/ 813962 h 2687775"/>
              <a:gd name="connsiteX3" fmla="*/ 2251802 w 2687775"/>
              <a:gd name="connsiteY3" fmla="*/ 1097619 h 2687775"/>
              <a:gd name="connsiteX4" fmla="*/ 2251802 w 2687775"/>
              <a:gd name="connsiteY4" fmla="*/ 1590156 h 2687775"/>
              <a:gd name="connsiteX5" fmla="*/ 2553568 w 2687775"/>
              <a:gd name="connsiteY5" fmla="*/ 1873813 h 2687775"/>
              <a:gd name="connsiteX6" fmla="*/ 2407657 w 2687775"/>
              <a:gd name="connsiteY6" fmla="*/ 2126539 h 2687775"/>
              <a:gd name="connsiteX7" fmla="*/ 2011120 w 2687775"/>
              <a:gd name="connsiteY7" fmla="*/ 2007030 h 2687775"/>
              <a:gd name="connsiteX8" fmla="*/ 1584570 w 2687775"/>
              <a:gd name="connsiteY8" fmla="*/ 2253299 h 2687775"/>
              <a:gd name="connsiteX9" fmla="*/ 1489799 w 2687775"/>
              <a:gd name="connsiteY9" fmla="*/ 2656465 h 2687775"/>
              <a:gd name="connsiteX10" fmla="*/ 1197976 w 2687775"/>
              <a:gd name="connsiteY10" fmla="*/ 2656465 h 2687775"/>
              <a:gd name="connsiteX11" fmla="*/ 1103205 w 2687775"/>
              <a:gd name="connsiteY11" fmla="*/ 2253299 h 2687775"/>
              <a:gd name="connsiteX12" fmla="*/ 676655 w 2687775"/>
              <a:gd name="connsiteY12" fmla="*/ 2007030 h 2687775"/>
              <a:gd name="connsiteX13" fmla="*/ 280118 w 2687775"/>
              <a:gd name="connsiteY13" fmla="*/ 2126539 h 2687775"/>
              <a:gd name="connsiteX14" fmla="*/ 134207 w 2687775"/>
              <a:gd name="connsiteY14" fmla="*/ 1873813 h 2687775"/>
              <a:gd name="connsiteX15" fmla="*/ 435973 w 2687775"/>
              <a:gd name="connsiteY15" fmla="*/ 1590156 h 2687775"/>
              <a:gd name="connsiteX16" fmla="*/ 435973 w 2687775"/>
              <a:gd name="connsiteY16" fmla="*/ 1097619 h 2687775"/>
              <a:gd name="connsiteX17" fmla="*/ 134207 w 2687775"/>
              <a:gd name="connsiteY17" fmla="*/ 813962 h 2687775"/>
              <a:gd name="connsiteX18" fmla="*/ 280118 w 2687775"/>
              <a:gd name="connsiteY18" fmla="*/ 561236 h 2687775"/>
              <a:gd name="connsiteX19" fmla="*/ 676655 w 2687775"/>
              <a:gd name="connsiteY19" fmla="*/ 680745 h 2687775"/>
              <a:gd name="connsiteX20" fmla="*/ 1103205 w 2687775"/>
              <a:gd name="connsiteY20" fmla="*/ 434476 h 2687775"/>
              <a:gd name="connsiteX21" fmla="*/ 1197976 w 2687775"/>
              <a:gd name="connsiteY21" fmla="*/ 31310 h 2687775"/>
              <a:gd name="connsiteX22" fmla="*/ 1489799 w 2687775"/>
              <a:gd name="connsiteY22" fmla="*/ 31310 h 2687775"/>
              <a:gd name="connsiteX23" fmla="*/ 1584570 w 2687775"/>
              <a:gd name="connsiteY23" fmla="*/ 434476 h 2687775"/>
              <a:gd name="connsiteX24" fmla="*/ 2011120 w 2687775"/>
              <a:gd name="connsiteY24" fmla="*/ 680745 h 268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87775" h="2687775">
                <a:moveTo>
                  <a:pt x="1729979" y="679881"/>
                </a:moveTo>
                <a:lnTo>
                  <a:pt x="2017462" y="501829"/>
                </a:lnTo>
                <a:lnTo>
                  <a:pt x="2185946" y="670313"/>
                </a:lnTo>
                <a:lnTo>
                  <a:pt x="2007894" y="957797"/>
                </a:lnTo>
                <a:cubicBezTo>
                  <a:pt x="2076473" y="1075739"/>
                  <a:pt x="2112399" y="1209819"/>
                  <a:pt x="2111980" y="1346248"/>
                </a:cubicBezTo>
                <a:lnTo>
                  <a:pt x="2409919" y="1506191"/>
                </a:lnTo>
                <a:lnTo>
                  <a:pt x="2348250" y="1736344"/>
                </a:lnTo>
                <a:lnTo>
                  <a:pt x="2010256" y="1725889"/>
                </a:lnTo>
                <a:cubicBezTo>
                  <a:pt x="1942404" y="1844250"/>
                  <a:pt x="1844251" y="1942403"/>
                  <a:pt x="1725889" y="2010255"/>
                </a:cubicBezTo>
                <a:lnTo>
                  <a:pt x="1736344" y="2348250"/>
                </a:lnTo>
                <a:lnTo>
                  <a:pt x="1506191" y="2409919"/>
                </a:lnTo>
                <a:lnTo>
                  <a:pt x="1346248" y="2111980"/>
                </a:lnTo>
                <a:cubicBezTo>
                  <a:pt x="1209819" y="2112400"/>
                  <a:pt x="1075739" y="2076472"/>
                  <a:pt x="957796" y="2007894"/>
                </a:cubicBezTo>
                <a:lnTo>
                  <a:pt x="670313" y="2185946"/>
                </a:lnTo>
                <a:lnTo>
                  <a:pt x="501829" y="2017462"/>
                </a:lnTo>
                <a:lnTo>
                  <a:pt x="679881" y="1729978"/>
                </a:lnTo>
                <a:cubicBezTo>
                  <a:pt x="611302" y="1612036"/>
                  <a:pt x="575376" y="1477956"/>
                  <a:pt x="575795" y="1341527"/>
                </a:cubicBezTo>
                <a:lnTo>
                  <a:pt x="277856" y="1181584"/>
                </a:lnTo>
                <a:lnTo>
                  <a:pt x="339525" y="951431"/>
                </a:lnTo>
                <a:lnTo>
                  <a:pt x="677519" y="961886"/>
                </a:lnTo>
                <a:cubicBezTo>
                  <a:pt x="745371" y="843525"/>
                  <a:pt x="843524" y="745372"/>
                  <a:pt x="961886" y="677520"/>
                </a:cubicBezTo>
                <a:lnTo>
                  <a:pt x="951431" y="339525"/>
                </a:lnTo>
                <a:lnTo>
                  <a:pt x="1181584" y="277856"/>
                </a:lnTo>
                <a:lnTo>
                  <a:pt x="1341527" y="575795"/>
                </a:lnTo>
                <a:cubicBezTo>
                  <a:pt x="1477956" y="575375"/>
                  <a:pt x="1612036" y="611303"/>
                  <a:pt x="1729979" y="679881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rgbClr val="00B050"/>
            </a:solidFill>
          </a:ln>
          <a:effectLst>
            <a:outerShdw blurRad="88900" dist="38100" dir="216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2500" tIns="952500" rIns="952500" bIns="952500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USF Engineering produces biodiesel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1"/>
          <p:cNvSpPr/>
          <p:nvPr/>
        </p:nvSpPr>
        <p:spPr>
          <a:xfrm rot="6792309">
            <a:off x="5935857" y="1535083"/>
            <a:ext cx="3507865" cy="3507865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3577601"/>
              <a:gd name="adj5" fmla="val 7527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2"/>
          <p:cNvSpPr/>
          <p:nvPr/>
        </p:nvSpPr>
        <p:spPr>
          <a:xfrm>
            <a:off x="6956821" y="3622449"/>
            <a:ext cx="3369647" cy="3288200"/>
          </a:xfrm>
          <a:custGeom>
            <a:avLst/>
            <a:gdLst>
              <a:gd name="connsiteX0" fmla="*/ 2011120 w 2687775"/>
              <a:gd name="connsiteY0" fmla="*/ 680745 h 2687775"/>
              <a:gd name="connsiteX1" fmla="*/ 2407657 w 2687775"/>
              <a:gd name="connsiteY1" fmla="*/ 561236 h 2687775"/>
              <a:gd name="connsiteX2" fmla="*/ 2553568 w 2687775"/>
              <a:gd name="connsiteY2" fmla="*/ 813962 h 2687775"/>
              <a:gd name="connsiteX3" fmla="*/ 2251802 w 2687775"/>
              <a:gd name="connsiteY3" fmla="*/ 1097619 h 2687775"/>
              <a:gd name="connsiteX4" fmla="*/ 2251802 w 2687775"/>
              <a:gd name="connsiteY4" fmla="*/ 1590156 h 2687775"/>
              <a:gd name="connsiteX5" fmla="*/ 2553568 w 2687775"/>
              <a:gd name="connsiteY5" fmla="*/ 1873813 h 2687775"/>
              <a:gd name="connsiteX6" fmla="*/ 2407657 w 2687775"/>
              <a:gd name="connsiteY6" fmla="*/ 2126539 h 2687775"/>
              <a:gd name="connsiteX7" fmla="*/ 2011120 w 2687775"/>
              <a:gd name="connsiteY7" fmla="*/ 2007030 h 2687775"/>
              <a:gd name="connsiteX8" fmla="*/ 1584570 w 2687775"/>
              <a:gd name="connsiteY8" fmla="*/ 2253299 h 2687775"/>
              <a:gd name="connsiteX9" fmla="*/ 1489799 w 2687775"/>
              <a:gd name="connsiteY9" fmla="*/ 2656465 h 2687775"/>
              <a:gd name="connsiteX10" fmla="*/ 1197976 w 2687775"/>
              <a:gd name="connsiteY10" fmla="*/ 2656465 h 2687775"/>
              <a:gd name="connsiteX11" fmla="*/ 1103205 w 2687775"/>
              <a:gd name="connsiteY11" fmla="*/ 2253299 h 2687775"/>
              <a:gd name="connsiteX12" fmla="*/ 676655 w 2687775"/>
              <a:gd name="connsiteY12" fmla="*/ 2007030 h 2687775"/>
              <a:gd name="connsiteX13" fmla="*/ 280118 w 2687775"/>
              <a:gd name="connsiteY13" fmla="*/ 2126539 h 2687775"/>
              <a:gd name="connsiteX14" fmla="*/ 134207 w 2687775"/>
              <a:gd name="connsiteY14" fmla="*/ 1873813 h 2687775"/>
              <a:gd name="connsiteX15" fmla="*/ 435973 w 2687775"/>
              <a:gd name="connsiteY15" fmla="*/ 1590156 h 2687775"/>
              <a:gd name="connsiteX16" fmla="*/ 435973 w 2687775"/>
              <a:gd name="connsiteY16" fmla="*/ 1097619 h 2687775"/>
              <a:gd name="connsiteX17" fmla="*/ 134207 w 2687775"/>
              <a:gd name="connsiteY17" fmla="*/ 813962 h 2687775"/>
              <a:gd name="connsiteX18" fmla="*/ 280118 w 2687775"/>
              <a:gd name="connsiteY18" fmla="*/ 561236 h 2687775"/>
              <a:gd name="connsiteX19" fmla="*/ 676655 w 2687775"/>
              <a:gd name="connsiteY19" fmla="*/ 680745 h 2687775"/>
              <a:gd name="connsiteX20" fmla="*/ 1103205 w 2687775"/>
              <a:gd name="connsiteY20" fmla="*/ 434476 h 2687775"/>
              <a:gd name="connsiteX21" fmla="*/ 1197976 w 2687775"/>
              <a:gd name="connsiteY21" fmla="*/ 31310 h 2687775"/>
              <a:gd name="connsiteX22" fmla="*/ 1489799 w 2687775"/>
              <a:gd name="connsiteY22" fmla="*/ 31310 h 2687775"/>
              <a:gd name="connsiteX23" fmla="*/ 1584570 w 2687775"/>
              <a:gd name="connsiteY23" fmla="*/ 434476 h 2687775"/>
              <a:gd name="connsiteX24" fmla="*/ 2011120 w 2687775"/>
              <a:gd name="connsiteY24" fmla="*/ 680745 h 268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87775" h="2687775">
                <a:moveTo>
                  <a:pt x="1729979" y="679881"/>
                </a:moveTo>
                <a:lnTo>
                  <a:pt x="2017462" y="501829"/>
                </a:lnTo>
                <a:lnTo>
                  <a:pt x="2185946" y="670313"/>
                </a:lnTo>
                <a:lnTo>
                  <a:pt x="2007894" y="957797"/>
                </a:lnTo>
                <a:cubicBezTo>
                  <a:pt x="2076473" y="1075739"/>
                  <a:pt x="2112399" y="1209819"/>
                  <a:pt x="2111980" y="1346248"/>
                </a:cubicBezTo>
                <a:lnTo>
                  <a:pt x="2409919" y="1506191"/>
                </a:lnTo>
                <a:lnTo>
                  <a:pt x="2348250" y="1736344"/>
                </a:lnTo>
                <a:lnTo>
                  <a:pt x="2010256" y="1725889"/>
                </a:lnTo>
                <a:cubicBezTo>
                  <a:pt x="1942404" y="1844250"/>
                  <a:pt x="1844251" y="1942403"/>
                  <a:pt x="1725889" y="2010255"/>
                </a:cubicBezTo>
                <a:lnTo>
                  <a:pt x="1736344" y="2348250"/>
                </a:lnTo>
                <a:lnTo>
                  <a:pt x="1506191" y="2409919"/>
                </a:lnTo>
                <a:lnTo>
                  <a:pt x="1346248" y="2111980"/>
                </a:lnTo>
                <a:cubicBezTo>
                  <a:pt x="1209819" y="2112400"/>
                  <a:pt x="1075739" y="2076472"/>
                  <a:pt x="957796" y="2007894"/>
                </a:cubicBezTo>
                <a:lnTo>
                  <a:pt x="670313" y="2185946"/>
                </a:lnTo>
                <a:lnTo>
                  <a:pt x="501829" y="2017462"/>
                </a:lnTo>
                <a:lnTo>
                  <a:pt x="679881" y="1729978"/>
                </a:lnTo>
                <a:cubicBezTo>
                  <a:pt x="611302" y="1612036"/>
                  <a:pt x="575376" y="1477956"/>
                  <a:pt x="575795" y="1341527"/>
                </a:cubicBezTo>
                <a:lnTo>
                  <a:pt x="277856" y="1181584"/>
                </a:lnTo>
                <a:lnTo>
                  <a:pt x="339525" y="951431"/>
                </a:lnTo>
                <a:lnTo>
                  <a:pt x="677519" y="961886"/>
                </a:lnTo>
                <a:cubicBezTo>
                  <a:pt x="745371" y="843525"/>
                  <a:pt x="843524" y="745372"/>
                  <a:pt x="961886" y="677520"/>
                </a:cubicBezTo>
                <a:lnTo>
                  <a:pt x="951431" y="339525"/>
                </a:lnTo>
                <a:lnTo>
                  <a:pt x="1181584" y="277856"/>
                </a:lnTo>
                <a:lnTo>
                  <a:pt x="1341527" y="575795"/>
                </a:lnTo>
                <a:cubicBezTo>
                  <a:pt x="1477956" y="575375"/>
                  <a:pt x="1612036" y="611303"/>
                  <a:pt x="1729979" y="679881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  <a:effectLst>
            <a:outerShdw blurRad="88900" dist="38100" dir="216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2500" tIns="952500" rIns="952500" bIns="952500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Biodiesel powers </a:t>
            </a:r>
            <a:r>
              <a:rPr lang="en-US" sz="2000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BullRunners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28616" y="6362866"/>
            <a:ext cx="2857500" cy="37350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Output: Fuel to the buses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615" y="4829196"/>
            <a:ext cx="2857501" cy="1600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66" y="2159269"/>
            <a:ext cx="2381250" cy="15811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60897" y="3740419"/>
            <a:ext cx="2388819" cy="60855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Input: Used oil &amp; waste grease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81851" y="163308"/>
            <a:ext cx="1657544" cy="135733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781851" y="1520637"/>
            <a:ext cx="1657544" cy="254923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Biodiesel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590014" y="1719981"/>
            <a:ext cx="3121175" cy="3057127"/>
          </a:xfrm>
          <a:custGeom>
            <a:avLst/>
            <a:gdLst>
              <a:gd name="connsiteX0" fmla="*/ 2011120 w 2687775"/>
              <a:gd name="connsiteY0" fmla="*/ 680745 h 2687775"/>
              <a:gd name="connsiteX1" fmla="*/ 2407657 w 2687775"/>
              <a:gd name="connsiteY1" fmla="*/ 561236 h 2687775"/>
              <a:gd name="connsiteX2" fmla="*/ 2553568 w 2687775"/>
              <a:gd name="connsiteY2" fmla="*/ 813962 h 2687775"/>
              <a:gd name="connsiteX3" fmla="*/ 2251802 w 2687775"/>
              <a:gd name="connsiteY3" fmla="*/ 1097619 h 2687775"/>
              <a:gd name="connsiteX4" fmla="*/ 2251802 w 2687775"/>
              <a:gd name="connsiteY4" fmla="*/ 1590156 h 2687775"/>
              <a:gd name="connsiteX5" fmla="*/ 2553568 w 2687775"/>
              <a:gd name="connsiteY5" fmla="*/ 1873813 h 2687775"/>
              <a:gd name="connsiteX6" fmla="*/ 2407657 w 2687775"/>
              <a:gd name="connsiteY6" fmla="*/ 2126539 h 2687775"/>
              <a:gd name="connsiteX7" fmla="*/ 2011120 w 2687775"/>
              <a:gd name="connsiteY7" fmla="*/ 2007030 h 2687775"/>
              <a:gd name="connsiteX8" fmla="*/ 1584570 w 2687775"/>
              <a:gd name="connsiteY8" fmla="*/ 2253299 h 2687775"/>
              <a:gd name="connsiteX9" fmla="*/ 1489799 w 2687775"/>
              <a:gd name="connsiteY9" fmla="*/ 2656465 h 2687775"/>
              <a:gd name="connsiteX10" fmla="*/ 1197976 w 2687775"/>
              <a:gd name="connsiteY10" fmla="*/ 2656465 h 2687775"/>
              <a:gd name="connsiteX11" fmla="*/ 1103205 w 2687775"/>
              <a:gd name="connsiteY11" fmla="*/ 2253299 h 2687775"/>
              <a:gd name="connsiteX12" fmla="*/ 676655 w 2687775"/>
              <a:gd name="connsiteY12" fmla="*/ 2007030 h 2687775"/>
              <a:gd name="connsiteX13" fmla="*/ 280118 w 2687775"/>
              <a:gd name="connsiteY13" fmla="*/ 2126539 h 2687775"/>
              <a:gd name="connsiteX14" fmla="*/ 134207 w 2687775"/>
              <a:gd name="connsiteY14" fmla="*/ 1873813 h 2687775"/>
              <a:gd name="connsiteX15" fmla="*/ 435973 w 2687775"/>
              <a:gd name="connsiteY15" fmla="*/ 1590156 h 2687775"/>
              <a:gd name="connsiteX16" fmla="*/ 435973 w 2687775"/>
              <a:gd name="connsiteY16" fmla="*/ 1097619 h 2687775"/>
              <a:gd name="connsiteX17" fmla="*/ 134207 w 2687775"/>
              <a:gd name="connsiteY17" fmla="*/ 813962 h 2687775"/>
              <a:gd name="connsiteX18" fmla="*/ 280118 w 2687775"/>
              <a:gd name="connsiteY18" fmla="*/ 561236 h 2687775"/>
              <a:gd name="connsiteX19" fmla="*/ 676655 w 2687775"/>
              <a:gd name="connsiteY19" fmla="*/ 680745 h 2687775"/>
              <a:gd name="connsiteX20" fmla="*/ 1103205 w 2687775"/>
              <a:gd name="connsiteY20" fmla="*/ 434476 h 2687775"/>
              <a:gd name="connsiteX21" fmla="*/ 1197976 w 2687775"/>
              <a:gd name="connsiteY21" fmla="*/ 31310 h 2687775"/>
              <a:gd name="connsiteX22" fmla="*/ 1489799 w 2687775"/>
              <a:gd name="connsiteY22" fmla="*/ 31310 h 2687775"/>
              <a:gd name="connsiteX23" fmla="*/ 1584570 w 2687775"/>
              <a:gd name="connsiteY23" fmla="*/ 434476 h 2687775"/>
              <a:gd name="connsiteX24" fmla="*/ 2011120 w 2687775"/>
              <a:gd name="connsiteY24" fmla="*/ 680745 h 268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87775" h="2687775">
                <a:moveTo>
                  <a:pt x="1729979" y="679881"/>
                </a:moveTo>
                <a:lnTo>
                  <a:pt x="2017462" y="501829"/>
                </a:lnTo>
                <a:lnTo>
                  <a:pt x="2185946" y="670313"/>
                </a:lnTo>
                <a:lnTo>
                  <a:pt x="2007894" y="957797"/>
                </a:lnTo>
                <a:cubicBezTo>
                  <a:pt x="2076473" y="1075739"/>
                  <a:pt x="2112399" y="1209819"/>
                  <a:pt x="2111980" y="1346248"/>
                </a:cubicBezTo>
                <a:lnTo>
                  <a:pt x="2409919" y="1506191"/>
                </a:lnTo>
                <a:lnTo>
                  <a:pt x="2348250" y="1736344"/>
                </a:lnTo>
                <a:lnTo>
                  <a:pt x="2010256" y="1725889"/>
                </a:lnTo>
                <a:cubicBezTo>
                  <a:pt x="1942404" y="1844250"/>
                  <a:pt x="1844251" y="1942403"/>
                  <a:pt x="1725889" y="2010255"/>
                </a:cubicBezTo>
                <a:lnTo>
                  <a:pt x="1736344" y="2348250"/>
                </a:lnTo>
                <a:lnTo>
                  <a:pt x="1506191" y="2409919"/>
                </a:lnTo>
                <a:lnTo>
                  <a:pt x="1346248" y="2111980"/>
                </a:lnTo>
                <a:cubicBezTo>
                  <a:pt x="1209819" y="2112400"/>
                  <a:pt x="1075739" y="2076472"/>
                  <a:pt x="957796" y="2007894"/>
                </a:cubicBezTo>
                <a:lnTo>
                  <a:pt x="670313" y="2185946"/>
                </a:lnTo>
                <a:lnTo>
                  <a:pt x="501829" y="2017462"/>
                </a:lnTo>
                <a:lnTo>
                  <a:pt x="679881" y="1729978"/>
                </a:lnTo>
                <a:cubicBezTo>
                  <a:pt x="611302" y="1612036"/>
                  <a:pt x="575376" y="1477956"/>
                  <a:pt x="575795" y="1341527"/>
                </a:cubicBezTo>
                <a:lnTo>
                  <a:pt x="277856" y="1181584"/>
                </a:lnTo>
                <a:lnTo>
                  <a:pt x="339525" y="951431"/>
                </a:lnTo>
                <a:lnTo>
                  <a:pt x="677519" y="961886"/>
                </a:lnTo>
                <a:cubicBezTo>
                  <a:pt x="745371" y="843525"/>
                  <a:pt x="843524" y="745372"/>
                  <a:pt x="961886" y="677520"/>
                </a:cubicBezTo>
                <a:lnTo>
                  <a:pt x="951431" y="339525"/>
                </a:lnTo>
                <a:lnTo>
                  <a:pt x="1181584" y="277856"/>
                </a:lnTo>
                <a:lnTo>
                  <a:pt x="1341527" y="575795"/>
                </a:lnTo>
                <a:cubicBezTo>
                  <a:pt x="1477956" y="575375"/>
                  <a:pt x="1612036" y="611303"/>
                  <a:pt x="1729979" y="679881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C000"/>
            </a:solidFill>
          </a:ln>
          <a:effectLst>
            <a:outerShdw blurRad="88900" dist="38100" dir="216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2500" tIns="952500" rIns="952500" bIns="952500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oil &amp; waste grease from restaurants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Circular Arrow 26"/>
          <p:cNvSpPr/>
          <p:nvPr/>
        </p:nvSpPr>
        <p:spPr>
          <a:xfrm rot="20586344">
            <a:off x="3317666" y="1460479"/>
            <a:ext cx="3782185" cy="3782185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Circular Arrow 28"/>
          <p:cNvSpPr/>
          <p:nvPr/>
        </p:nvSpPr>
        <p:spPr>
          <a:xfrm rot="20239306">
            <a:off x="6987209" y="3619576"/>
            <a:ext cx="3555506" cy="3445186"/>
          </a:xfrm>
          <a:prstGeom prst="circularArrow">
            <a:avLst>
              <a:gd name="adj1" fmla="val 6463"/>
              <a:gd name="adj2" fmla="val 299029"/>
              <a:gd name="adj3" fmla="val 2628870"/>
              <a:gd name="adj4" fmla="val 20816181"/>
              <a:gd name="adj5" fmla="val 5469"/>
            </a:avLst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377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1112520"/>
            <a:ext cx="11277600" cy="5024821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Produce about 20,000 gallons per year B100 fuel to power Bull Runner buses on campus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/>
              <a:t> </a:t>
            </a:r>
            <a:r>
              <a:rPr lang="en-US" sz="3000" dirty="0" smtClean="0"/>
              <a:t>Raw materials can be obtained from local resources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/>
              <a:t> </a:t>
            </a:r>
            <a:r>
              <a:rPr lang="en-US" sz="3000" dirty="0" smtClean="0"/>
              <a:t>Successful preliminary tests for supercritical transesterification using soybean oil on a pilot scale basis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/>
              <a:t> </a:t>
            </a:r>
            <a:r>
              <a:rPr lang="en-US" sz="3000" dirty="0" smtClean="0"/>
              <a:t>Scale up of technology for implementing on the university scale</a:t>
            </a:r>
            <a:endParaRPr lang="en-US" sz="30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981200" y="286830"/>
            <a:ext cx="8229600" cy="9780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Overview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139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75260" y="1167217"/>
            <a:ext cx="11963400" cy="4959263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Catalyst free transesterification using high temperature and high pressure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Process utilizes the high temperatures and pressures to weaken the alcohol O-H bonds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This decreases the alcohol polarity, solvating the triglycerides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Has several advantages over the conventional acid/base catalyzed transesterification process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22020" y="314513"/>
            <a:ext cx="10469880" cy="8527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What is Supercritical Transesterification?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231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01040" y="213677"/>
            <a:ext cx="1092708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Experimental Setup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57" y="1356677"/>
            <a:ext cx="10460445" cy="476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1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01040" y="213677"/>
            <a:ext cx="1092708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Experimental Work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452085"/>
            <a:ext cx="11338560" cy="4796315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 Experiments to study yields at different temperature-molar ratio combinations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 </a:t>
            </a:r>
            <a:r>
              <a:rPr lang="en-US" sz="3000" dirty="0" smtClean="0"/>
              <a:t>A 2</a:t>
            </a:r>
            <a:r>
              <a:rPr lang="en-US" sz="3000" baseline="30000" dirty="0" smtClean="0"/>
              <a:t>2</a:t>
            </a:r>
            <a:r>
              <a:rPr lang="en-US" sz="3000" dirty="0" smtClean="0"/>
              <a:t> factorial design with center point replicates was implemented for the experiments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 </a:t>
            </a:r>
            <a:r>
              <a:rPr lang="en-US" sz="3000" dirty="0" smtClean="0"/>
              <a:t>Products were sampled at 10 minute time intervals, up to 50 minutes reaction time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 </a:t>
            </a:r>
            <a:r>
              <a:rPr lang="en-US" sz="3200" dirty="0" smtClean="0"/>
              <a:t>GC-MS </a:t>
            </a:r>
            <a:r>
              <a:rPr lang="en-US" sz="3200" dirty="0"/>
              <a:t>based analytical technique to determine the methyl esters and their content in the </a:t>
            </a:r>
            <a:r>
              <a:rPr lang="en-US" sz="3200" dirty="0" smtClean="0"/>
              <a:t>sample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67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11308080" cy="8226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Experimental Results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417638"/>
            <a:ext cx="11308080" cy="4872421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 Methyl ester yields up to 90% were achieved within 10 </a:t>
            </a:r>
            <a:r>
              <a:rPr lang="en-US" sz="3000" dirty="0" smtClean="0"/>
              <a:t>minutes </a:t>
            </a:r>
            <a:r>
              <a:rPr lang="en-US" sz="3000" dirty="0" smtClean="0"/>
              <a:t>reaction time at 325 °C and 43:1 methanol/oil molar ratio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 Yields up to 97% were achieved for 50 minute reaction time at similar conditions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 Yield saturation occurs as reaction progresses beyond 40 minutes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58253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39" y="845867"/>
            <a:ext cx="8823959" cy="544682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25779" y="137478"/>
            <a:ext cx="11308080" cy="8226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Yield vs Time Plots for Experiments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368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Surface Plots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349029"/>
              </p:ext>
            </p:extLst>
          </p:nvPr>
        </p:nvGraphicFramePr>
        <p:xfrm>
          <a:off x="1524000" y="1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167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Surface Plots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892668691"/>
              </p:ext>
            </p:extLst>
          </p:nvPr>
        </p:nvGraphicFramePr>
        <p:xfrm>
          <a:off x="152400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180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25779" y="137478"/>
            <a:ext cx="11308080" cy="8226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Conclusions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28600" y="1325881"/>
            <a:ext cx="11963400" cy="501396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 </a:t>
            </a:r>
            <a:r>
              <a:rPr lang="en-US" sz="3200" dirty="0" smtClean="0"/>
              <a:t>Successful </a:t>
            </a:r>
            <a:r>
              <a:rPr lang="en-US" sz="3200" dirty="0"/>
              <a:t>experiments in a batch type reactor setting establish the potential of this technology </a:t>
            </a:r>
            <a:endParaRPr lang="en-US" sz="3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 </a:t>
            </a:r>
            <a:r>
              <a:rPr lang="en-US" sz="3200" dirty="0" smtClean="0"/>
              <a:t>Supercritical </a:t>
            </a:r>
            <a:r>
              <a:rPr lang="en-US" sz="3200" dirty="0"/>
              <a:t>transesterification with methanol can achieve yields of 90% within 10 minutes reaction time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Factorial design allowed us to determine the significant factors affecting the yield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Molar ratio was found to affect the yield more significantly than reaction temperature </a:t>
            </a:r>
          </a:p>
        </p:txBody>
      </p:sp>
    </p:spTree>
    <p:extLst>
      <p:ext uri="{BB962C8B-B14F-4D97-AF65-F5344CB8AC3E}">
        <p14:creationId xmlns:p14="http://schemas.microsoft.com/office/powerpoint/2010/main" val="20679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25779" y="137478"/>
            <a:ext cx="11308080" cy="8226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3FA931"/>
                </a:solidFill>
                <a:latin typeface="+mn-lt"/>
              </a:rPr>
              <a:t>Next Steps</a:t>
            </a:r>
            <a:endParaRPr lang="en-US" dirty="0">
              <a:solidFill>
                <a:srgbClr val="3FA931"/>
              </a:solidFill>
              <a:latin typeface="+mn-lt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75260" y="1167217"/>
            <a:ext cx="11963400" cy="4913543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</a:t>
            </a:r>
            <a:r>
              <a:rPr lang="en-US" sz="3200" dirty="0"/>
              <a:t>Experiments with used cooking oil and mixed/recycled/waste </a:t>
            </a:r>
            <a:r>
              <a:rPr lang="en-US" sz="3200" dirty="0" smtClean="0"/>
              <a:t>alcohol</a:t>
            </a:r>
            <a:endParaRPr lang="en-US" sz="32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</a:t>
            </a:r>
            <a:r>
              <a:rPr lang="en-US" sz="3200" dirty="0"/>
              <a:t>Scale up of technology and setup of a continuous supercritical transesterification process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 dirty="0" smtClean="0"/>
              <a:t> </a:t>
            </a:r>
            <a:r>
              <a:rPr lang="en-US" sz="3200" dirty="0" smtClean="0"/>
              <a:t>Implement a self sustaining biodiesel production facility on the campus</a:t>
            </a:r>
          </a:p>
        </p:txBody>
      </p:sp>
    </p:spTree>
    <p:extLst>
      <p:ext uri="{BB962C8B-B14F-4D97-AF65-F5344CB8AC3E}">
        <p14:creationId xmlns:p14="http://schemas.microsoft.com/office/powerpoint/2010/main" val="130860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13045</TotalTime>
  <Words>460</Words>
  <Application>Microsoft Office PowerPoint</Application>
  <PresentationFormat>Widescreen</PresentationFormat>
  <Paragraphs>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Calibri Light</vt:lpstr>
      <vt:lpstr>Times New Roman</vt:lpstr>
      <vt:lpstr>Wingdings</vt:lpstr>
      <vt:lpstr>Retrospect</vt:lpstr>
      <vt:lpstr>Development of Supercritical Transesterification for Sustainable Conversion of Oils to Biodiesel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Surface Plots</vt:lpstr>
      <vt:lpstr>Surface Plots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Shriyash Deshpande</dc:creator>
  <cp:lastModifiedBy>Shriyash Deshpande</cp:lastModifiedBy>
  <cp:revision>116</cp:revision>
  <dcterms:created xsi:type="dcterms:W3CDTF">2016-10-21T18:56:36Z</dcterms:created>
  <dcterms:modified xsi:type="dcterms:W3CDTF">2016-11-27T04:36:09Z</dcterms:modified>
</cp:coreProperties>
</file>