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unknown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95" r:id="rId1"/>
  </p:sldMasterIdLst>
  <p:notesMasterIdLst>
    <p:notesMasterId r:id="rId40"/>
  </p:notesMasterIdLst>
  <p:sldIdLst>
    <p:sldId id="306" r:id="rId2"/>
    <p:sldId id="307" r:id="rId3"/>
    <p:sldId id="301" r:id="rId4"/>
    <p:sldId id="257" r:id="rId5"/>
    <p:sldId id="258" r:id="rId6"/>
    <p:sldId id="259" r:id="rId7"/>
    <p:sldId id="260" r:id="rId8"/>
    <p:sldId id="280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99" r:id="rId17"/>
    <p:sldId id="300" r:id="rId18"/>
    <p:sldId id="274" r:id="rId19"/>
    <p:sldId id="298" r:id="rId20"/>
    <p:sldId id="275" r:id="rId21"/>
    <p:sldId id="283" r:id="rId22"/>
    <p:sldId id="296" r:id="rId23"/>
    <p:sldId id="291" r:id="rId24"/>
    <p:sldId id="276" r:id="rId25"/>
    <p:sldId id="293" r:id="rId26"/>
    <p:sldId id="295" r:id="rId27"/>
    <p:sldId id="282" r:id="rId28"/>
    <p:sldId id="277" r:id="rId29"/>
    <p:sldId id="279" r:id="rId30"/>
    <p:sldId id="285" r:id="rId31"/>
    <p:sldId id="278" r:id="rId32"/>
    <p:sldId id="286" r:id="rId33"/>
    <p:sldId id="284" r:id="rId34"/>
    <p:sldId id="287" r:id="rId35"/>
    <p:sldId id="303" r:id="rId36"/>
    <p:sldId id="305" r:id="rId37"/>
    <p:sldId id="288" r:id="rId38"/>
    <p:sldId id="30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1BE43-6338-AA49-A975-6103282226E0}" type="datetimeFigureOut">
              <a:rPr lang="en-US" smtClean="0"/>
              <a:pPr/>
              <a:t>9/24/2014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B94EC-7CA9-8E4A-A525-DFA4A89A88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5402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8B94EC-7CA9-8E4A-A525-DFA4A89A887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079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9/24/2014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AD20DFC-E2D5-4BD6-B744-D8DEEAB5F7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92EB412-E790-42EA-81FE-2925D3A43D91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B385921-A91A-409C-921C-0E0EC1E750EC}" type="datetime2">
              <a:rPr lang="en-US" smtClean="0"/>
              <a:pPr/>
              <a:t>Wednesday, September 24, 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96" r:id="rId1"/>
    <p:sldLayoutId id="2147484397" r:id="rId2"/>
    <p:sldLayoutId id="2147484398" r:id="rId3"/>
    <p:sldLayoutId id="2147484399" r:id="rId4"/>
    <p:sldLayoutId id="2147484400" r:id="rId5"/>
    <p:sldLayoutId id="2147484401" r:id="rId6"/>
    <p:sldLayoutId id="2147484402" r:id="rId7"/>
    <p:sldLayoutId id="2147484403" r:id="rId8"/>
    <p:sldLayoutId id="2147484404" r:id="rId9"/>
    <p:sldLayoutId id="2147484405" r:id="rId10"/>
    <p:sldLayoutId id="2147484406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file://localhost/Volumes/DR%20SS%20BAPAT/USA-LASER-01.mpg" TargetMode="External"/><Relationship Id="rId2" Type="http://schemas.openxmlformats.org/officeDocument/2006/relationships/slideLayout" Target="../slideLayouts/slideLayout4.xml"/><Relationship Id="rId1" Type="http://schemas.openxmlformats.org/officeDocument/2006/relationships/video" Target="file:///\\localhost\Volumes\DR%20SS%20BAPAT\USA-LASER-01.mpg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file://localhost/Volumes/DR%20SS%20BAPAT/USA-LASER-02.mpg" TargetMode="External"/><Relationship Id="rId2" Type="http://schemas.openxmlformats.org/officeDocument/2006/relationships/slideLayout" Target="../slideLayouts/slideLayout4.xml"/><Relationship Id="rId1" Type="http://schemas.openxmlformats.org/officeDocument/2006/relationships/video" Target="file:///\\localhost\Volumes\DR%20SS%20BAPAT\USA-LASER-02.mpg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file://localhost/Volumes/DR%20SS%20BAPAT/USA-LASER-03.mpg" TargetMode="External"/><Relationship Id="rId2" Type="http://schemas.openxmlformats.org/officeDocument/2006/relationships/slideLayout" Target="../slideLayouts/slideLayout4.xml"/><Relationship Id="rId1" Type="http://schemas.openxmlformats.org/officeDocument/2006/relationships/video" Target="file:///\\localhost\Volumes\DR%20SS%20BAPAT\USA-LASER-03.mpg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file://localhost/Volumes/DR%20SS%20BAPAT/USA-LASER-04.mpg" TargetMode="External"/><Relationship Id="rId2" Type="http://schemas.openxmlformats.org/officeDocument/2006/relationships/slideLayout" Target="../slideLayouts/slideLayout4.xml"/><Relationship Id="rId1" Type="http://schemas.openxmlformats.org/officeDocument/2006/relationships/video" Target="file:///\\localhost\Volumes\DR%20SS%20BAPAT\USA-LASER-04.mpg" TargetMode="Externa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video" Target="file:///\\localhost\Volumes\DR%20SS%20BAPAT\USA-LASER-06.mpg" TargetMode="External"/><Relationship Id="rId1" Type="http://schemas.openxmlformats.org/officeDocument/2006/relationships/video" Target="file:///\\localhost\Volumes\DR%20SS%20BAPAT\USA-LASER-05.mpg" TargetMode="External"/><Relationship Id="rId6" Type="http://schemas.microsoft.com/office/2007/relationships/media" Target="file://localhost/Volumes/DR%20SS%20BAPAT/USA-LASER-06.mpg" TargetMode="External"/><Relationship Id="rId5" Type="http://schemas.openxmlformats.org/officeDocument/2006/relationships/image" Target="../media/image5.png"/><Relationship Id="rId4" Type="http://schemas.microsoft.com/office/2007/relationships/media" Target="file://localhost/Volumes/DR%20SS%20BAPAT/USA-LASER-05.mp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file://localhost/Volumes/DR%20SS%20BAPAT/USA-LASER-07.mpg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localhost\Volumes\DR%20SS%20BAPAT\USA-LASER-07.mpg" TargetMode="Externa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5.png"/><Relationship Id="rId2" Type="http://schemas.openxmlformats.org/officeDocument/2006/relationships/video" Target="NULL" TargetMode="External"/><Relationship Id="rId1" Type="http://schemas.openxmlformats.org/officeDocument/2006/relationships/video" Target="file:///\\localhost\Volumes\DR%20SS%20BAPAT\USA-LASER-08.mpg" TargetMode="External"/><Relationship Id="rId6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microsoft.com/office/2007/relationships/media" Target="file://localhost/Volumes/DR%20SS%20BAPAT/USA-LASER-08.mpg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7069" y="841269"/>
            <a:ext cx="66306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LASERS</a:t>
            </a:r>
          </a:p>
          <a:p>
            <a:pPr algn="ctr"/>
            <a:endParaRPr lang="en-US" sz="3200" b="1" dirty="0" smtClean="0"/>
          </a:p>
          <a:p>
            <a:pPr algn="ctr"/>
            <a:r>
              <a:rPr lang="en-US" sz="3200" b="1" dirty="0" smtClean="0">
                <a:solidFill>
                  <a:srgbClr val="CCFFCC"/>
                </a:solidFill>
              </a:rPr>
              <a:t>AND</a:t>
            </a:r>
            <a:r>
              <a:rPr lang="en-US" sz="3200" b="1" dirty="0" smtClean="0"/>
              <a:t> 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 smtClean="0">
                <a:solidFill>
                  <a:srgbClr val="3366FF"/>
                </a:solidFill>
              </a:rPr>
              <a:t>OPTICS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IN</a:t>
            </a:r>
          </a:p>
          <a:p>
            <a:pPr algn="ctr"/>
            <a:endParaRPr lang="en-US" sz="3200" b="1" dirty="0">
              <a:solidFill>
                <a:srgbClr val="FFFF00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CLINICAL  UROLOGY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9743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240" y="685801"/>
            <a:ext cx="7452360" cy="4378809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PROF. SHIVADEO S. BAPAT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MS, FRCS, FRCSE</a:t>
            </a:r>
          </a:p>
          <a:p>
            <a:pPr marL="18288" indent="0" algn="ctr">
              <a:buNone/>
            </a:pPr>
            <a:endParaRPr lang="en-US" sz="2800" dirty="0" smtClean="0">
              <a:solidFill>
                <a:srgbClr val="FFFF00"/>
              </a:solidFill>
            </a:endParaRP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MAHARASHTRA MEDICAL FOUNDATION’S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RATNA MEMORIAL HOSPITAL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PUNE – 411036 – INDIA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9414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2041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6897" y="685801"/>
            <a:ext cx="8478044" cy="5288244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UROLOGY IS A BRANCH OF SURGERY</a:t>
            </a:r>
          </a:p>
          <a:p>
            <a:endParaRPr lang="en-US" sz="2800" dirty="0" smtClean="0"/>
          </a:p>
          <a:p>
            <a:pPr>
              <a:lnSpc>
                <a:spcPct val="130000"/>
              </a:lnSpc>
            </a:pPr>
            <a:r>
              <a:rPr lang="en-US" sz="2800" dirty="0" smtClean="0">
                <a:solidFill>
                  <a:srgbClr val="FFFF00"/>
                </a:solidFill>
              </a:rPr>
              <a:t>WITH THE ADVENT OF NEWER INSTRUMENTS AND BETTER UNDERSTANDING OF THE HUMAN BODY FUNCTIONS, UROLOGY HAS MADE TREMENDOUS PROGRESS  AS AN INDEPENDENT SPECIALTY</a:t>
            </a:r>
          </a:p>
          <a:p>
            <a:endParaRPr lang="en-US" sz="2800" dirty="0" smtClean="0">
              <a:solidFill>
                <a:srgbClr val="FFFF00"/>
              </a:solidFill>
            </a:endParaRPr>
          </a:p>
          <a:p>
            <a:pPr>
              <a:lnSpc>
                <a:spcPct val="140000"/>
              </a:lnSpc>
            </a:pPr>
            <a:r>
              <a:rPr lang="en-US" sz="2800" dirty="0" smtClean="0">
                <a:solidFill>
                  <a:srgbClr val="FFFF00"/>
                </a:solidFill>
              </a:rPr>
              <a:t>MAJORITY OF UROLOGICAL SURGERIES ARE BEING UNDERTAKEN ENDOSCOPICALLY &amp; ARE CLASSIFIED AS “MINIMALLY INVASIVE SURGERIES”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8473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263908" y="362901"/>
            <a:ext cx="8577010" cy="5855899"/>
          </a:xfrm>
        </p:spPr>
        <p:txBody>
          <a:bodyPr>
            <a:normAutofit/>
          </a:bodyPr>
          <a:lstStyle/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THIS PRESENTATION IS A TRIBUTE TO YOU ALL</a:t>
            </a:r>
          </a:p>
          <a:p>
            <a:pPr marL="18288" indent="0" algn="ctr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</a:t>
            </a:r>
            <a:r>
              <a:rPr lang="en-US" sz="2800" b="1" dirty="0" smtClean="0">
                <a:solidFill>
                  <a:srgbClr val="FF0000"/>
                </a:solidFill>
              </a:rPr>
              <a:t>“THE FACULTY OF ALL PHYSICISTS, BASIC RESEARCHERS &amp; ENGINEERS”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WHO ARE CONSTANTLY DEVELOPING NEWER MATERIALS &amp; EQUIPMENTS.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 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WITH THESE EQUIPMENTS,  WE, THE MEDICAL PERSONNEL ARE OFFERING </a:t>
            </a:r>
            <a:r>
              <a:rPr lang="en-US" sz="2800" dirty="0">
                <a:solidFill>
                  <a:srgbClr val="FFFF00"/>
                </a:solidFill>
              </a:rPr>
              <a:t>TREATMENT </a:t>
            </a:r>
            <a:r>
              <a:rPr lang="en-US" sz="2800" dirty="0" smtClean="0">
                <a:solidFill>
                  <a:srgbClr val="FFFF00"/>
                </a:solidFill>
              </a:rPr>
              <a:t>MODALITIES THAT ARE 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SAFER AND LESS PAINFUL TO THE  HUMANITY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&amp;</a:t>
            </a:r>
          </a:p>
          <a:p>
            <a:pPr marL="18288" indent="0" algn="ctr">
              <a:buNone/>
            </a:pPr>
            <a:r>
              <a:rPr lang="en-US" sz="2800" dirty="0" smtClean="0">
                <a:solidFill>
                  <a:srgbClr val="CCFFCC"/>
                </a:solidFill>
              </a:rPr>
              <a:t>ULTIMATELY, WE TAKE THE CREDIT</a:t>
            </a:r>
          </a:p>
          <a:p>
            <a:pPr marL="18288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019048" y="216382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6643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412357" y="346405"/>
            <a:ext cx="8379078" cy="5674449"/>
          </a:xfrm>
        </p:spPr>
        <p:txBody>
          <a:bodyPr>
            <a:normAutofit fontScale="92500" lnSpcReduction="10000"/>
          </a:bodyPr>
          <a:lstStyle/>
          <a:p>
            <a:pPr marL="18288" indent="0" algn="ctr">
              <a:buNone/>
            </a:pPr>
            <a:r>
              <a:rPr lang="en-US" sz="3600" dirty="0" smtClean="0">
                <a:solidFill>
                  <a:srgbClr val="FFFF00"/>
                </a:solidFill>
              </a:rPr>
              <a:t>I WILL BE MAINLY DISCUSSING THE USE OF LASERS &amp; OPTICS:</a:t>
            </a:r>
          </a:p>
          <a:p>
            <a:pPr marL="18288" indent="0" algn="ctr">
              <a:buNone/>
            </a:pPr>
            <a:endParaRPr lang="en-US" sz="3600" dirty="0" smtClean="0"/>
          </a:p>
          <a:p>
            <a:pPr marL="18288" indent="0" algn="ctr">
              <a:buNone/>
            </a:pPr>
            <a:r>
              <a:rPr lang="en-US" sz="3600" dirty="0" smtClean="0">
                <a:solidFill>
                  <a:srgbClr val="FF0000"/>
                </a:solidFill>
              </a:rPr>
              <a:t>WHAT WE HAVE</a:t>
            </a:r>
          </a:p>
          <a:p>
            <a:pPr marL="18288" indent="0" algn="ctr">
              <a:buNone/>
            </a:pPr>
            <a:r>
              <a:rPr lang="en-US" sz="3600" dirty="0" smtClean="0">
                <a:solidFill>
                  <a:srgbClr val="CCFFCC"/>
                </a:solidFill>
              </a:rPr>
              <a:t>&amp;</a:t>
            </a:r>
            <a:r>
              <a:rPr lang="en-US" sz="3600" dirty="0" smtClean="0"/>
              <a:t> </a:t>
            </a:r>
          </a:p>
          <a:p>
            <a:pPr marL="18288" indent="0" algn="ctr">
              <a:buNone/>
            </a:pPr>
            <a:r>
              <a:rPr lang="en-US" sz="3600" dirty="0" smtClean="0"/>
              <a:t> </a:t>
            </a:r>
            <a:r>
              <a:rPr lang="en-US" sz="3600" dirty="0" smtClean="0">
                <a:solidFill>
                  <a:srgbClr val="3366FF"/>
                </a:solidFill>
              </a:rPr>
              <a:t>WHAT WE WOULD </a:t>
            </a:r>
          </a:p>
          <a:p>
            <a:pPr marL="18288" indent="0" algn="ctr">
              <a:buNone/>
            </a:pPr>
            <a:r>
              <a:rPr lang="en-US" sz="3600" dirty="0" smtClean="0">
                <a:solidFill>
                  <a:srgbClr val="3366FF"/>
                </a:solidFill>
              </a:rPr>
              <a:t>PREFER TO HAVE</a:t>
            </a:r>
          </a:p>
          <a:p>
            <a:pPr marL="18288" indent="0" algn="ctr">
              <a:buNone/>
            </a:pPr>
            <a:endParaRPr lang="en-US" sz="3600" dirty="0" smtClean="0"/>
          </a:p>
          <a:p>
            <a:pPr marL="18288" indent="0" algn="ctr">
              <a:buNone/>
            </a:pPr>
            <a:r>
              <a:rPr lang="en-US" sz="3600" dirty="0" smtClean="0">
                <a:solidFill>
                  <a:srgbClr val="FFFF00"/>
                </a:solidFill>
              </a:rPr>
              <a:t>IN THE DAY TO DAY UROLOGICAL PRACTICE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8710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LASERS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18776" cy="4525963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FOUR TYPES OF LASERS ARE BEING USED IN UROLOGY</a:t>
            </a:r>
          </a:p>
          <a:p>
            <a:pPr marL="36576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550926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ND: YAG LASER</a:t>
            </a:r>
          </a:p>
          <a:p>
            <a:pPr marL="550926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KTP (LBO) - GREEN LIGHT LASER</a:t>
            </a:r>
          </a:p>
          <a:p>
            <a:pPr marL="550926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THULIUM LASERS (YAG &amp; FIBER)</a:t>
            </a:r>
          </a:p>
          <a:p>
            <a:pPr marL="550926" indent="-514350">
              <a:lnSpc>
                <a:spcPct val="130000"/>
              </a:lnSpc>
              <a:buFont typeface="+mj-lt"/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HOLMIUM: YAG LASER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096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ND: YAG LASER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3963259" cy="4525963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NO IMMEDIATE SURGICAL EFFECT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DEPTH OF TISSUE DAMAGE </a:t>
            </a:r>
            <a:r>
              <a:rPr lang="en-US" dirty="0" smtClean="0">
                <a:solidFill>
                  <a:srgbClr val="FFFF00"/>
                </a:solidFill>
              </a:rPr>
              <a:t>UP TO 10 </a:t>
            </a:r>
            <a:r>
              <a:rPr lang="en-US" dirty="0">
                <a:solidFill>
                  <a:srgbClr val="FFFF00"/>
                </a:solidFill>
              </a:rPr>
              <a:t>MM</a:t>
            </a:r>
          </a:p>
          <a:p>
            <a:r>
              <a:rPr lang="en-US" dirty="0">
                <a:solidFill>
                  <a:srgbClr val="FFFF00"/>
                </a:solidFill>
              </a:rPr>
              <a:t>EXCELLENT </a:t>
            </a:r>
            <a:r>
              <a:rPr lang="en-US" dirty="0" smtClean="0">
                <a:solidFill>
                  <a:srgbClr val="FFFF00"/>
                </a:solidFill>
              </a:rPr>
              <a:t>COAGULATION</a:t>
            </a:r>
          </a:p>
          <a:p>
            <a:pPr>
              <a:buFont typeface="Wingdings 2" charset="2"/>
              <a:buChar char=""/>
            </a:pPr>
            <a:r>
              <a:rPr lang="en-US" dirty="0" smtClean="0">
                <a:solidFill>
                  <a:srgbClr val="FFFF00"/>
                </a:solidFill>
              </a:rPr>
              <a:t>NO CUTTING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NO EFFECT ON STONES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NOT POPULAR IN UROLOGY AT ALL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USA-LASER-01.mpg">
            <a:hlinkClick r:id="" action="ppaction://media"/>
          </p:cNvPr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20459" y="1707081"/>
            <a:ext cx="4535919" cy="37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0501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KTP (LBO) - GREEN LIGHT LASER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458087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>
                <a:solidFill>
                  <a:srgbClr val="FFFF00"/>
                </a:solidFill>
              </a:rPr>
              <a:t>VAPORIZATION OF RED TISSUE ONLY</a:t>
            </a:r>
            <a:endParaRPr lang="en-US" sz="2600" dirty="0">
              <a:solidFill>
                <a:srgbClr val="FFFF00"/>
              </a:solidFill>
            </a:endParaRPr>
          </a:p>
          <a:p>
            <a:r>
              <a:rPr lang="en-US" sz="2600" dirty="0" smtClean="0">
                <a:solidFill>
                  <a:srgbClr val="FFFF00"/>
                </a:solidFill>
              </a:rPr>
              <a:t>ONLY APPLICATION IS FOR BPH</a:t>
            </a:r>
            <a:endParaRPr lang="en-US" sz="2600" dirty="0">
              <a:solidFill>
                <a:srgbClr val="FFFF00"/>
              </a:solidFill>
            </a:endParaRPr>
          </a:p>
          <a:p>
            <a:r>
              <a:rPr lang="en-US" sz="2600" dirty="0">
                <a:solidFill>
                  <a:srgbClr val="FFFF00"/>
                </a:solidFill>
              </a:rPr>
              <a:t>NO TISSUE FOR </a:t>
            </a:r>
            <a:r>
              <a:rPr lang="en-US" sz="2600" dirty="0" smtClean="0">
                <a:solidFill>
                  <a:srgbClr val="FFFF00"/>
                </a:solidFill>
              </a:rPr>
              <a:t>HISTOLOGICAL EXAMINATION</a:t>
            </a:r>
          </a:p>
          <a:p>
            <a:pPr>
              <a:buFont typeface="Wingdings 2" charset="2"/>
              <a:buChar char=""/>
            </a:pPr>
            <a:r>
              <a:rPr lang="en-US" sz="2600" dirty="0" smtClean="0">
                <a:solidFill>
                  <a:srgbClr val="FFFF00"/>
                </a:solidFill>
              </a:rPr>
              <a:t>NO EFFECT ON STONE</a:t>
            </a:r>
          </a:p>
          <a:p>
            <a:pPr>
              <a:buFont typeface="Wingdings 2" charset="2"/>
              <a:buChar char=""/>
            </a:pPr>
            <a:r>
              <a:rPr lang="en-US" sz="2600" dirty="0" smtClean="0">
                <a:solidFill>
                  <a:srgbClr val="FFFF00"/>
                </a:solidFill>
              </a:rPr>
              <a:t>SINGLE ORGAN </a:t>
            </a:r>
            <a:r>
              <a:rPr lang="en-US" dirty="0">
                <a:solidFill>
                  <a:srgbClr val="FFFF00"/>
                </a:solidFill>
              </a:rPr>
              <a:t>CONFINED </a:t>
            </a:r>
            <a:r>
              <a:rPr lang="en-US" dirty="0" smtClean="0">
                <a:solidFill>
                  <a:srgbClr val="FFFF00"/>
                </a:solidFill>
              </a:rPr>
              <a:t>USAGE</a:t>
            </a:r>
          </a:p>
          <a:p>
            <a:pPr>
              <a:buFont typeface="Wingdings 2" charset="2"/>
              <a:buChar char=""/>
            </a:pPr>
            <a:r>
              <a:rPr lang="en-US" dirty="0" smtClean="0">
                <a:solidFill>
                  <a:srgbClr val="FFFF00"/>
                </a:solidFill>
              </a:rPr>
              <a:t>HIGH </a:t>
            </a:r>
            <a:r>
              <a:rPr lang="en-US" dirty="0">
                <a:solidFill>
                  <a:srgbClr val="FFFF00"/>
                </a:solidFill>
              </a:rPr>
              <a:t>RECURRENT </a:t>
            </a:r>
            <a:r>
              <a:rPr lang="en-US" dirty="0" smtClean="0">
                <a:solidFill>
                  <a:srgbClr val="FFFF00"/>
                </a:solidFill>
              </a:rPr>
              <a:t>EXPENSES FOR SINGLE USE SIDE FIRING FIBER</a:t>
            </a:r>
            <a:endParaRPr lang="en-US" dirty="0">
              <a:solidFill>
                <a:srgbClr val="FFFF00"/>
              </a:solidFill>
            </a:endParaRPr>
          </a:p>
          <a:p>
            <a:pPr>
              <a:buFont typeface="Wingdings 2" charset="2"/>
              <a:buChar char=""/>
            </a:pPr>
            <a:endParaRPr lang="en-US" sz="2600" b="1" dirty="0" smtClean="0"/>
          </a:p>
          <a:p>
            <a:pPr>
              <a:buFont typeface="Wingdings 2" charset="2"/>
              <a:buChar char=""/>
            </a:pPr>
            <a:endParaRPr lang="en-US" sz="2600" b="1" dirty="0" smtClean="0"/>
          </a:p>
          <a:p>
            <a:endParaRPr lang="en-US" dirty="0"/>
          </a:p>
        </p:txBody>
      </p:sp>
      <p:pic>
        <p:nvPicPr>
          <p:cNvPr id="8" name="USA-LASER-02.mpg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/>
          <a:srcRect l="16940" r="16940"/>
          <a:stretch>
            <a:fillRect/>
          </a:stretch>
        </p:blipFill>
        <p:spPr>
          <a:xfrm>
            <a:off x="5228677" y="2490788"/>
            <a:ext cx="343080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7560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THULIUM YAG LASER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73546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EXCELLENT CUTTING &amp; COAGULATION</a:t>
            </a:r>
          </a:p>
          <a:p>
            <a:r>
              <a:rPr lang="en-US" dirty="0">
                <a:solidFill>
                  <a:srgbClr val="FFFF00"/>
                </a:solidFill>
              </a:rPr>
              <a:t>NO </a:t>
            </a:r>
            <a:r>
              <a:rPr lang="en-US" dirty="0" smtClean="0">
                <a:solidFill>
                  <a:srgbClr val="FFFF00"/>
                </a:solidFill>
              </a:rPr>
              <a:t>VIBRATIONS </a:t>
            </a:r>
            <a:r>
              <a:rPr lang="en-US" dirty="0">
                <a:solidFill>
                  <a:srgbClr val="FFFF00"/>
                </a:solidFill>
              </a:rPr>
              <a:t>@ THE TIP – BETTER </a:t>
            </a:r>
            <a:r>
              <a:rPr lang="en-US" dirty="0" smtClean="0">
                <a:solidFill>
                  <a:srgbClr val="FFFF00"/>
                </a:solidFill>
              </a:rPr>
              <a:t>CONTROL</a:t>
            </a:r>
          </a:p>
          <a:p>
            <a:r>
              <a:rPr lang="en-US" dirty="0">
                <a:solidFill>
                  <a:srgbClr val="FFFF00"/>
                </a:solidFill>
              </a:rPr>
              <a:t>GOOD FOR ALL SOFT TISSUE </a:t>
            </a:r>
            <a:r>
              <a:rPr lang="en-US" dirty="0" smtClean="0">
                <a:solidFill>
                  <a:srgbClr val="FFFF00"/>
                </a:solidFill>
              </a:rPr>
              <a:t>CUTTING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SOME </a:t>
            </a:r>
            <a:r>
              <a:rPr lang="en-US" dirty="0">
                <a:solidFill>
                  <a:srgbClr val="FFFF00"/>
                </a:solidFill>
              </a:rPr>
              <a:t>DEGREE OF CHARRING OF THE </a:t>
            </a:r>
            <a:r>
              <a:rPr lang="en-US" dirty="0" smtClean="0">
                <a:solidFill>
                  <a:srgbClr val="FFFF00"/>
                </a:solidFill>
              </a:rPr>
              <a:t>TISSUE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WIDELY USED IN UROLOGY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VERY LIMITED EFFECT ON SOFT STONES</a:t>
            </a: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 smtClean="0">
              <a:solidFill>
                <a:srgbClr val="FFFF00"/>
              </a:solidFill>
            </a:endParaRP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  <a:p>
            <a:pPr>
              <a:buFont typeface="Wingdings" charset="2"/>
              <a:buChar char=""/>
            </a:pPr>
            <a:endParaRPr lang="en-US" b="1" dirty="0" smtClean="0"/>
          </a:p>
          <a:p>
            <a:pPr>
              <a:buFont typeface="Wingdings" charset="2"/>
              <a:buChar char=""/>
            </a:pPr>
            <a:endParaRPr lang="en-US" b="1" dirty="0"/>
          </a:p>
          <a:p>
            <a:pPr>
              <a:buFont typeface="Wingdings" charset="2"/>
              <a:buChar char=""/>
            </a:pPr>
            <a:endParaRPr lang="en-US" dirty="0"/>
          </a:p>
        </p:txBody>
      </p:sp>
      <p:pic>
        <p:nvPicPr>
          <p:cNvPr id="8" name="USA-LASER-03.mpg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/>
          <a:srcRect l="16940" r="16940"/>
          <a:stretch>
            <a:fillRect/>
          </a:stretch>
        </p:blipFill>
        <p:spPr>
          <a:xfrm>
            <a:off x="5195689" y="2490788"/>
            <a:ext cx="3430804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251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8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HOLMIUM LASER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04466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BEST FOR STONE FRAGMENTATION - OF  ALL TYPES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GOOD CUTTING &amp; COAGULATION UNDER IRRIGATION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PULSED LASER -VIBRATIONS </a:t>
            </a:r>
            <a:r>
              <a:rPr lang="en-US" dirty="0">
                <a:solidFill>
                  <a:srgbClr val="FFFF00"/>
                </a:solidFill>
              </a:rPr>
              <a:t>@ THE TIP – </a:t>
            </a:r>
            <a:r>
              <a:rPr lang="en-US" dirty="0" smtClean="0">
                <a:solidFill>
                  <a:srgbClr val="FFFF00"/>
                </a:solidFill>
              </a:rPr>
              <a:t>NEEDS GOOD STABILIZATION @  </a:t>
            </a:r>
            <a:r>
              <a:rPr lang="en-US" dirty="0">
                <a:solidFill>
                  <a:srgbClr val="FFFF00"/>
                </a:solidFill>
              </a:rPr>
              <a:t>THE TIP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MULTI DISCIPLINARY USAGE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AS OF TODAY – MOST </a:t>
            </a:r>
            <a:r>
              <a:rPr lang="en-US" dirty="0">
                <a:solidFill>
                  <a:srgbClr val="FFFF00"/>
                </a:solidFill>
              </a:rPr>
              <a:t>POPULAR </a:t>
            </a:r>
            <a:r>
              <a:rPr lang="en-US" dirty="0" smtClean="0">
                <a:solidFill>
                  <a:srgbClr val="FFFF00"/>
                </a:solidFill>
              </a:rPr>
              <a:t>LASER IN UROLOGY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8" name="USA-LASER-04.mpg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/>
          <a:srcRect l="16940" r="16940"/>
          <a:stretch>
            <a:fillRect/>
          </a:stretch>
        </p:blipFill>
        <p:spPr>
          <a:xfrm>
            <a:off x="5509080" y="2111423"/>
            <a:ext cx="3216378" cy="312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529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HOLMIUM CLIPS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USA-LASER-05.mpg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5747" y="1839150"/>
            <a:ext cx="3937306" cy="3219738"/>
          </a:xfrm>
          <a:prstGeom prst="rect">
            <a:avLst/>
          </a:prstGeom>
        </p:spPr>
      </p:pic>
      <p:pic>
        <p:nvPicPr>
          <p:cNvPr id="11" name="USA-LASER-06.mpg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xmlns="" r:link="rId6"/>
              </p:ext>
            </p:extLst>
          </p:nvPr>
        </p:nvPicPr>
        <p:blipFill>
          <a:blip r:embed="rId7"/>
          <a:srcRect l="16940" r="16940"/>
          <a:stretch>
            <a:fillRect/>
          </a:stretch>
        </p:blipFill>
        <p:spPr>
          <a:xfrm>
            <a:off x="4712535" y="1839150"/>
            <a:ext cx="3657600" cy="321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4295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HOLMIUM LASER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IN A DEVELOPING COUNTRY IT IS VERY IMPORTANT TO HAVE ONE LASER WHICH WILL BE USEFUL FOR SOFT TISSUE CUTTING + COAGULATION </a:t>
            </a:r>
            <a:r>
              <a:rPr lang="en-US" dirty="0">
                <a:solidFill>
                  <a:srgbClr val="FFFF00"/>
                </a:solidFill>
              </a:rPr>
              <a:t>&amp;</a:t>
            </a:r>
            <a:r>
              <a:rPr lang="en-US" dirty="0" smtClean="0">
                <a:solidFill>
                  <a:srgbClr val="FFFF00"/>
                </a:solidFill>
              </a:rPr>
              <a:t> BE USEFUL FOR CRUSHING ALL TYPES OF STONES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HOLMIUM LASER SERVES BOTH THE REQUIREMENTS</a:t>
            </a:r>
          </a:p>
          <a:p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HENCE IT IS VERY POPULAR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3750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38189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HOLMIUM LASER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199" y="1138190"/>
            <a:ext cx="8169293" cy="519607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HOLMIUM LASER IS A PULSED LASER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HENCE THERE ARE CONSIDERABLE VIBRATONS AT THE TIP OF THE FIBER</a:t>
            </a:r>
          </a:p>
          <a:p>
            <a:pPr>
              <a:buFont typeface="Wingdings 2" charset="2"/>
              <a:buChar char=""/>
            </a:pPr>
            <a:r>
              <a:rPr lang="en-US" dirty="0" smtClean="0">
                <a:solidFill>
                  <a:srgbClr val="FFFF00"/>
                </a:solidFill>
              </a:rPr>
              <a:t>TISSUES SPLIT WITH THE CONTACT OF HOLMIUM LASER ENERGY (MECHANICAL EFFECT OF STEAM BUBBLE)</a:t>
            </a:r>
          </a:p>
          <a:p>
            <a:pPr>
              <a:buFont typeface="Wingdings 2" charset="2"/>
              <a:buChar char=""/>
            </a:pPr>
            <a:r>
              <a:rPr lang="en-US" dirty="0" smtClean="0">
                <a:solidFill>
                  <a:srgbClr val="FFFF00"/>
                </a:solidFill>
              </a:rPr>
              <a:t>LASER DELIVERY FIBER NEEDS TO BE STABILIZED ALMOST TILL THE TIP OF THE LASER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7736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72207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LASER: OUR WISH LIST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72207"/>
            <a:ext cx="8466189" cy="5525992"/>
          </a:xfrm>
        </p:spPr>
        <p:txBody>
          <a:bodyPr>
            <a:normAutofit/>
          </a:bodyPr>
          <a:lstStyle/>
          <a:p>
            <a:pPr marL="36576" indent="0">
              <a:lnSpc>
                <a:spcPct val="120000"/>
              </a:lnSpc>
              <a:buNone/>
            </a:pPr>
            <a:r>
              <a:rPr lang="en-US" b="1" u="sng" dirty="0" smtClean="0">
                <a:solidFill>
                  <a:srgbClr val="FFFF00"/>
                </a:solidFill>
              </a:rPr>
              <a:t>A SINGLE LASER MACHINE WITH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ADJUSTABLE WAVELENGTH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APPLICATION SPECIFIC SETTINGS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LASER WAVELENGTH CAN BE DECIDED BY THE SURGEON:</a:t>
            </a:r>
          </a:p>
          <a:p>
            <a:pPr>
              <a:lnSpc>
                <a:spcPct val="120000"/>
              </a:lnSpc>
            </a:pPr>
            <a:r>
              <a:rPr lang="en-US" dirty="0" err="1" smtClean="0">
                <a:solidFill>
                  <a:srgbClr val="FFFF00"/>
                </a:solidFill>
              </a:rPr>
              <a:t>Eg</a:t>
            </a:r>
            <a:r>
              <a:rPr lang="en-US" dirty="0" smtClean="0">
                <a:solidFill>
                  <a:srgbClr val="FFFF00"/>
                </a:solidFill>
              </a:rPr>
              <a:t>: VAPORIZATION / </a:t>
            </a:r>
            <a:r>
              <a:rPr lang="en-US" dirty="0">
                <a:solidFill>
                  <a:srgbClr val="FFFF00"/>
                </a:solidFill>
              </a:rPr>
              <a:t>CUT </a:t>
            </a:r>
            <a:r>
              <a:rPr lang="en-US" dirty="0" smtClean="0">
                <a:solidFill>
                  <a:srgbClr val="FFFF00"/>
                </a:solidFill>
              </a:rPr>
              <a:t>/ COAGULATE / FRAGMENT STONES /  BONE ABLATION, TISSUE TYPE &amp; DEPTH OF PENETRATION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209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193"/>
            <a:ext cx="74676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LASER: OUR WISH LIST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909" y="1236194"/>
            <a:ext cx="8659480" cy="534550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 smtClean="0">
                <a:solidFill>
                  <a:srgbClr val="FFFF00"/>
                </a:solidFill>
              </a:rPr>
              <a:t>SURGEON WILL INITIALLY SET THE PARAMETERS AS PER HIS NEEDS </a:t>
            </a:r>
            <a:r>
              <a:rPr lang="en-US" dirty="0">
                <a:solidFill>
                  <a:srgbClr val="FFFF00"/>
                </a:solidFill>
              </a:rPr>
              <a:t>ON THE DISPLAY </a:t>
            </a: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10000"/>
              </a:lnSpc>
            </a:pPr>
            <a:r>
              <a:rPr lang="en-US" dirty="0" smtClean="0">
                <a:solidFill>
                  <a:srgbClr val="FFFF00"/>
                </a:solidFill>
              </a:rPr>
              <a:t>THE IDEAL WAVELENGTH WILL THEN BE FLASHED ON THE SCREEN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solidFill>
                  <a:srgbClr val="FFFF00"/>
                </a:solidFill>
              </a:rPr>
              <a:t>SURGEON WILL SELECT THE REQUIRED WAVELENGTH &amp; STARTS SURGERY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solidFill>
                  <a:srgbClr val="FFFF00"/>
                </a:solidFill>
              </a:rPr>
              <a:t>IT </a:t>
            </a:r>
            <a:r>
              <a:rPr lang="en-US" dirty="0">
                <a:solidFill>
                  <a:srgbClr val="FFFF00"/>
                </a:solidFill>
              </a:rPr>
              <a:t>SHOULD BE POSSIBLE TO DELIVER THE </a:t>
            </a:r>
            <a:r>
              <a:rPr lang="en-US" dirty="0" smtClean="0">
                <a:solidFill>
                  <a:srgbClr val="FFFF00"/>
                </a:solidFill>
              </a:rPr>
              <a:t>LASER ENERGY </a:t>
            </a:r>
            <a:r>
              <a:rPr lang="en-US" dirty="0">
                <a:solidFill>
                  <a:srgbClr val="FFFF00"/>
                </a:solidFill>
              </a:rPr>
              <a:t>THROUGH A FLEXIBLE GLASS FIBER</a:t>
            </a:r>
            <a:endParaRPr lang="en-US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9669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206"/>
            <a:ext cx="7467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14425" y="1170206"/>
            <a:ext cx="8791436" cy="54939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PROF. HAROLD HOPKINS (UK) REVOLUTIONIZED ALL THE UROLOGICAL ENDOSCOPES BY INTRODUCING </a:t>
            </a:r>
            <a:r>
              <a:rPr lang="en-US" b="1" dirty="0" smtClean="0">
                <a:solidFill>
                  <a:srgbClr val="FFFF00"/>
                </a:solidFill>
              </a:rPr>
              <a:t>ROD LENSES </a:t>
            </a:r>
            <a:r>
              <a:rPr lang="en-US" dirty="0" smtClean="0">
                <a:solidFill>
                  <a:srgbClr val="FFFF00"/>
                </a:solidFill>
              </a:rPr>
              <a:t>(1966)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QUALITY OF VISION WAS SUPERB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dirty="0" smtClean="0">
                <a:solidFill>
                  <a:srgbClr val="FFFF00"/>
                </a:solidFill>
              </a:rPr>
              <a:t>THIS FACILITATED ENDOPHOTOGRAPHY &amp;     FILMING DUE TO </a:t>
            </a:r>
            <a:r>
              <a:rPr lang="en-US" dirty="0">
                <a:solidFill>
                  <a:srgbClr val="FFFF00"/>
                </a:solidFill>
              </a:rPr>
              <a:t>THE INCORPORATION OF BRIGHT &amp; COLD FIBER LIGHT</a:t>
            </a: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endParaRPr lang="en-US" dirty="0" smtClean="0"/>
          </a:p>
          <a:p>
            <a:pPr marL="36576" indent="0">
              <a:lnSpc>
                <a:spcPct val="12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751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</a:rPr>
              <a:t>DESIGN OF ROD LENS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0"/>
              <a:buNone/>
            </a:pPr>
            <a:endParaRPr lang="en-US" dirty="0"/>
          </a:p>
          <a:p>
            <a:pPr>
              <a:buFont typeface="Wingdings" charset="0"/>
              <a:buNone/>
            </a:pPr>
            <a:endParaRPr lang="en-US" dirty="0"/>
          </a:p>
          <a:p>
            <a:pPr>
              <a:buFont typeface="Wingdings" charset="0"/>
              <a:buNone/>
            </a:pPr>
            <a:r>
              <a:rPr lang="en-US" sz="2000" b="1" dirty="0">
                <a:solidFill>
                  <a:srgbClr val="FFFF00"/>
                </a:solidFill>
                <a:latin typeface="Arial" charset="0"/>
              </a:rPr>
              <a:t>CONVENTIONAL</a:t>
            </a:r>
          </a:p>
          <a:p>
            <a:pPr>
              <a:buFont typeface="Wingdings" charset="0"/>
              <a:buNone/>
            </a:pPr>
            <a:endParaRPr lang="en-US" sz="2000" b="1" dirty="0">
              <a:latin typeface="Arial" charset="0"/>
            </a:endParaRPr>
          </a:p>
          <a:p>
            <a:pPr>
              <a:buFont typeface="Wingdings" charset="0"/>
              <a:buNone/>
            </a:pPr>
            <a:endParaRPr lang="en-US" sz="2000" b="1" dirty="0">
              <a:latin typeface="Arial" charset="0"/>
            </a:endParaRPr>
          </a:p>
          <a:p>
            <a:pPr>
              <a:buFont typeface="Wingdings" charset="0"/>
              <a:buNone/>
            </a:pPr>
            <a:endParaRPr lang="en-US" sz="1800" b="1" dirty="0">
              <a:latin typeface="Arial" charset="0"/>
            </a:endParaRPr>
          </a:p>
          <a:p>
            <a:pPr>
              <a:buFont typeface="Wingdings" charset="0"/>
              <a:buNone/>
            </a:pPr>
            <a:endParaRPr lang="en-US" sz="1800" b="1" dirty="0">
              <a:latin typeface="Arial" charset="0"/>
            </a:endParaRPr>
          </a:p>
          <a:p>
            <a:pPr>
              <a:buFont typeface="Wingdings" charset="0"/>
              <a:buNone/>
            </a:pPr>
            <a:r>
              <a:rPr lang="en-US" sz="1800" b="1" dirty="0">
                <a:latin typeface="Arial" charset="0"/>
              </a:rPr>
              <a:t>      </a:t>
            </a:r>
            <a:r>
              <a:rPr lang="en-US" sz="1800" b="1" dirty="0">
                <a:solidFill>
                  <a:srgbClr val="FFFF00"/>
                </a:solidFill>
                <a:latin typeface="Arial" charset="0"/>
              </a:rPr>
              <a:t>ROD</a:t>
            </a:r>
          </a:p>
        </p:txBody>
      </p:sp>
      <p:pic>
        <p:nvPicPr>
          <p:cNvPr id="13317" name="Picture 5" descr="rodl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28800"/>
            <a:ext cx="6146800" cy="391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38198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39216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OPTICS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199" y="758794"/>
            <a:ext cx="8235271" cy="536737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  <a:buFont typeface="Wingdings 2" charset="2"/>
              <a:buChar char=""/>
            </a:pPr>
            <a:r>
              <a:rPr lang="en-US" sz="2800" dirty="0" smtClean="0">
                <a:solidFill>
                  <a:srgbClr val="FFFF00"/>
                </a:solidFill>
              </a:rPr>
              <a:t>NEXT STEP WAS TO PRODUCE TELESCOPES OF DIFFERENT SIZES AND LENGTHS</a:t>
            </a:r>
          </a:p>
          <a:p>
            <a:pPr>
              <a:lnSpc>
                <a:spcPct val="130000"/>
              </a:lnSpc>
              <a:buFont typeface="Wingdings 2" charset="2"/>
              <a:buChar char=""/>
            </a:pPr>
            <a:endParaRPr lang="en-US" sz="2800" dirty="0" smtClean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  <a:buFont typeface="Wingdings 2" charset="2"/>
              <a:buChar char=""/>
            </a:pPr>
            <a:r>
              <a:rPr lang="en-US" sz="2800" dirty="0" smtClean="0">
                <a:solidFill>
                  <a:srgbClr val="FFFF00"/>
                </a:solidFill>
              </a:rPr>
              <a:t>BUT THERE WAS LIMITATION FOR PRODUCTION OF THINNER &amp; LONGER TELESCOPES LIKE LONG &amp; SLENDER URETEROSCOPES</a:t>
            </a:r>
          </a:p>
          <a:p>
            <a:pPr>
              <a:lnSpc>
                <a:spcPct val="130000"/>
              </a:lnSpc>
              <a:buFont typeface="Wingdings 2" charset="2"/>
              <a:buChar char=""/>
            </a:pPr>
            <a:endParaRPr lang="en-US" sz="2800" dirty="0" smtClean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  <a:buFont typeface="Wingdings 2" charset="2"/>
              <a:buChar char=""/>
            </a:pPr>
            <a:r>
              <a:rPr lang="en-US" sz="2800" dirty="0" smtClean="0">
                <a:solidFill>
                  <a:srgbClr val="FFFF00"/>
                </a:solidFill>
              </a:rPr>
              <a:t>LONG &amp; THIN SCOPES PRODUCED HALF MOONING EFFECT ON BENDING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2605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USA-LASER-07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/>
          <a:srcRect t="12962" b="12962"/>
          <a:stretch>
            <a:fillRect/>
          </a:stretch>
        </p:blipFill>
        <p:spPr>
          <a:xfrm>
            <a:off x="820068" y="1600200"/>
            <a:ext cx="7467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723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0519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GLASS BUNDLE IMAGING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3234"/>
            <a:ext cx="8400212" cy="539402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rgbClr val="FFFF00"/>
                </a:solidFill>
              </a:rPr>
              <a:t>A QUARTZ GLASS FIBER AFTER PROPER CLADDING IS CAPABLE OF TRANSMITTING LIGHT FROM ITS ONE END TO THE OTHER END</a:t>
            </a:r>
          </a:p>
          <a:p>
            <a:pPr>
              <a:lnSpc>
                <a:spcPct val="110000"/>
              </a:lnSpc>
            </a:pPr>
            <a:endParaRPr lang="en-US" sz="2600" dirty="0">
              <a:solidFill>
                <a:srgbClr val="FFFF00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rgbClr val="FFFF00"/>
                </a:solidFill>
              </a:rPr>
              <a:t>DURING THE LIGHT TRANSMISSION THERE IS NO ATTENUATION OF LIGHT</a:t>
            </a:r>
          </a:p>
          <a:p>
            <a:pPr>
              <a:lnSpc>
                <a:spcPct val="110000"/>
              </a:lnSpc>
            </a:pPr>
            <a:endParaRPr lang="en-US" sz="2600" dirty="0">
              <a:solidFill>
                <a:srgbClr val="FFFF00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600" dirty="0" smtClean="0">
                <a:solidFill>
                  <a:srgbClr val="FFFF00"/>
                </a:solidFill>
              </a:rPr>
              <a:t>IN ADDITION MINIMAL HEAT IS TRANSMITTED – THUS AT THE OTHER OR “OBJECTIVE” END WE GET MINIMAL  HEAT: HENCE IT IS CALLED AS “COLD LIGHT”</a:t>
            </a:r>
            <a:endParaRPr lang="en-US" sz="2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506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0000"/>
                </a:solidFill>
                <a:latin typeface="Arial" charset="0"/>
              </a:rPr>
              <a:t>FIBER LIGHT &amp; OPTICS PRINCIPLE</a:t>
            </a:r>
          </a:p>
        </p:txBody>
      </p:sp>
      <p:pic>
        <p:nvPicPr>
          <p:cNvPr id="15367" name="Picture 7" descr="fiber-optic-fib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96897" y="1828800"/>
            <a:ext cx="4314361" cy="3548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8" descr="fiber-optic-transmissio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30548" y="1828800"/>
            <a:ext cx="4210370" cy="3581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74749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39216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39216"/>
            <a:ext cx="8152799" cy="508694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</a:pPr>
            <a:r>
              <a:rPr lang="en-US" sz="2600" dirty="0" smtClean="0">
                <a:solidFill>
                  <a:srgbClr val="FFFF00"/>
                </a:solidFill>
              </a:rPr>
              <a:t>NEXT LOGICAL STEP WAS TO ARRANGE THE GLASS FIBERS IN A COHERENT FASHION &amp; USE THEM AS VISION BUNDLE</a:t>
            </a:r>
          </a:p>
          <a:p>
            <a:pPr>
              <a:lnSpc>
                <a:spcPct val="130000"/>
              </a:lnSpc>
            </a:pPr>
            <a:endParaRPr lang="en-US" sz="2600" dirty="0" smtClean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sz="2600" dirty="0" smtClean="0">
                <a:solidFill>
                  <a:srgbClr val="FFFF00"/>
                </a:solidFill>
              </a:rPr>
              <a:t>ANOTHER PARALLEL INCOHERENT GLASS BUNDLE IS USED AS THE LIGHT CARRIER</a:t>
            </a:r>
          </a:p>
          <a:p>
            <a:pPr>
              <a:lnSpc>
                <a:spcPct val="130000"/>
              </a:lnSpc>
            </a:pPr>
            <a:endParaRPr lang="en-US" sz="2600" dirty="0" smtClean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sz="2600" dirty="0" smtClean="0">
                <a:solidFill>
                  <a:srgbClr val="FFFF00"/>
                </a:solidFill>
              </a:rPr>
              <a:t>BY INCORPORATING THE ABOVE COMBINATION, SLENDER SEMI RIGID &amp; FLEXIBLE TELESCOPES WERE SUCCESFULLY  PRODUCED</a:t>
            </a:r>
            <a:endParaRPr lang="en-US" sz="2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261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rial" charset="0"/>
              </a:rPr>
              <a:t>FIBER LIGHT </a:t>
            </a:r>
            <a:r>
              <a:rPr lang="en-US" dirty="0" smtClean="0">
                <a:solidFill>
                  <a:srgbClr val="FF0000"/>
                </a:solidFill>
                <a:latin typeface="Arial" charset="0"/>
              </a:rPr>
              <a:t>INCOHERENT BUNDLE</a:t>
            </a:r>
            <a:endParaRPr lang="en-US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10245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5769787"/>
              </p:ext>
            </p:extLst>
          </p:nvPr>
        </p:nvGraphicFramePr>
        <p:xfrm>
          <a:off x="4159128" y="2100263"/>
          <a:ext cx="2933700" cy="3524250"/>
        </p:xfrm>
        <a:graphic>
          <a:graphicData uri="http://schemas.openxmlformats.org/presentationml/2006/ole">
            <p:oleObj spid="_x0000_s2113" name="Bitmap Image" r:id="rId3" imgW="2933333" imgH="3524742" progId="PBrush">
              <p:embed/>
            </p:oleObj>
          </a:graphicData>
        </a:graphic>
      </p:graphicFrame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27325"/>
            <a:ext cx="2828925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1116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  <a:latin typeface="Arial" charset="0"/>
              </a:rPr>
              <a:t>“COHERENT” IMAGE GUIDES</a:t>
            </a:r>
            <a:endParaRPr lang="en-US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08548" name="Picture 4" descr="Faseropti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580" b="9580"/>
          <a:stretch>
            <a:fillRect/>
          </a:stretch>
        </p:blipFill>
        <p:spPr>
          <a:xfrm>
            <a:off x="836562" y="1600200"/>
            <a:ext cx="7467600" cy="4525963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3103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5673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56738"/>
            <a:ext cx="8218776" cy="516942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LONG AND SLENDER SEMI-RIGID TELESCOPES (URETEROSCOPES) ARE QUITE DURABLE AND ARE IN EXTENSIVE USE.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THESE FORM A PART OF BASIC ARMAMENTARIUM THAT ANY UROLOGIST SHOULD HAVE IN HIS INVENTORY OF EQUIPMENT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162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02272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4776"/>
            <a:ext cx="8218776" cy="53013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‘CHIP ON THE TIP’ WAS THE NEXT  ADVANCEMENT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VISUAL QUALITY IS OF HIGHEST ORDER IN COMPARISON WITH THE SEMI-RIGID &amp; FLEXIBLE FIBER TELESCOPES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WITH EACH REFINEMENT AND MINIATURIZATION, ENDOSCOPIC EQUIPMENTS ARE GETTING MORE DELICATE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FF00"/>
                </a:solidFill>
              </a:rPr>
              <a:t>&amp;</a:t>
            </a:r>
            <a:r>
              <a:rPr lang="en-US" dirty="0" smtClean="0"/>
              <a:t> </a:t>
            </a:r>
            <a:r>
              <a:rPr lang="en-US" dirty="0">
                <a:solidFill>
                  <a:srgbClr val="FFFF00"/>
                </a:solidFill>
              </a:rPr>
              <a:t>EXPENSIVE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03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USA-LASER-08.mpg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xmlns="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8005" y="1993529"/>
            <a:ext cx="4094533" cy="3348310"/>
          </a:xfrm>
          <a:prstGeom prst="rect">
            <a:avLst/>
          </a:prstGeom>
        </p:spPr>
      </p:pic>
      <p:pic>
        <p:nvPicPr>
          <p:cNvPr id="3" name="RIRS FINAL 2.mp4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7"/>
          <a:srcRect l="19695" r="19695"/>
          <a:stretch>
            <a:fillRect/>
          </a:stretch>
        </p:blipFill>
        <p:spPr>
          <a:xfrm>
            <a:off x="4745526" y="1993529"/>
            <a:ext cx="3657600" cy="3348310"/>
          </a:xfrm>
        </p:spPr>
      </p:pic>
    </p:spTree>
    <p:extLst>
      <p:ext uri="{BB962C8B-B14F-4D97-AF65-F5344CB8AC3E}">
        <p14:creationId xmlns:p14="http://schemas.microsoft.com/office/powerpoint/2010/main" xmlns="" val="3968715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5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"/>
            <a:ext cx="7467600" cy="90725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907252"/>
            <a:ext cx="8284753" cy="5218911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OPTICS HAVE REACHED A VERY HIGH DEGREE OF PERFECTION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RIGID AND SEMI-RIGID SCOPES ARE STURDY AND LONG LASTING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MAIN PROBLEM IS WITH THE FLEXIBLE SCOPES.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861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05198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199" y="956738"/>
            <a:ext cx="8284753" cy="516942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WHEN THESE INSTRUMENTS ARE DAMAGED, THEY CAN’T BE REPAIRED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EXISTING COMPANIES NORMALLY FOLLOW THE POLICY OF ‘REPAIR EXCHANGE’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DAMAGED EQUIPMENT IS REPLACED BY A NEW ONE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790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BREAKAGE OF THE WIRES WHICH PRODUCE DEFLECTION IN THE TERMINAL SEGMENT - </a:t>
            </a:r>
            <a:r>
              <a:rPr lang="en-US" dirty="0">
                <a:solidFill>
                  <a:srgbClr val="FFFF00"/>
                </a:solidFill>
              </a:rPr>
              <a:t>DUE TO </a:t>
            </a:r>
            <a:r>
              <a:rPr lang="en-US" dirty="0" smtClean="0">
                <a:solidFill>
                  <a:srgbClr val="FFFF00"/>
                </a:solidFill>
              </a:rPr>
              <a:t>EXCESSIVE </a:t>
            </a:r>
            <a:r>
              <a:rPr lang="en-US" dirty="0">
                <a:solidFill>
                  <a:srgbClr val="FFFF00"/>
                </a:solidFill>
              </a:rPr>
              <a:t>USAGE AND PRESSURE APPLIED</a:t>
            </a:r>
            <a:endParaRPr lang="en-US" dirty="0" smtClean="0">
              <a:solidFill>
                <a:srgbClr val="FFFF00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DAMAGE OF THE VISION AND LIGHT CARRYING BUNDLES - DUE TO ACCIDENTAL FIRING OF LASER ENERGY WITHIN THE SHEATH OR CLOSE TO THE TIP LENS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9989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881" y="1417638"/>
            <a:ext cx="4403964" cy="5317905"/>
          </a:xfrm>
          <a:prstGeom prst="rect">
            <a:avLst/>
          </a:prstGeom>
        </p:spPr>
      </p:pic>
      <p:pic>
        <p:nvPicPr>
          <p:cNvPr id="9" name="Picture 8" descr="RIRA Damagrd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0335" y="1417638"/>
            <a:ext cx="4043568" cy="531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64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OPTICS: OUR WISH LIST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IS IT POSSIBLE TO INCORPORATE THIN BUT VERY STRONG WIRES FOR DEFLECTION PURPOSES ?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IS IT POSSIBLE TO INCORPORATE LASER RESISTANT MATERIAL IN MANUFACTURE OF THE WORKING CHANNEL IN THE SHEATH, THROUGH WHICH LASER FIBER IS INSERTED ?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7429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2169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FUTURE PROSPECTS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9730"/>
            <a:ext cx="8532166" cy="513643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 smtClean="0">
                <a:solidFill>
                  <a:srgbClr val="FFFF00"/>
                </a:solidFill>
              </a:rPr>
              <a:t>ALL THE LATEST INVENTIONS &amp; MATERIALS ARE USED TO MANUFACTURE NEWER, BETTER &amp; SAFER EQUIPMENTS</a:t>
            </a:r>
          </a:p>
          <a:p>
            <a:pPr>
              <a:lnSpc>
                <a:spcPct val="120000"/>
              </a:lnSpc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lnSpc>
                <a:spcPct val="130000"/>
              </a:lnSpc>
            </a:pPr>
            <a:r>
              <a:rPr lang="en-US" dirty="0" smtClean="0">
                <a:solidFill>
                  <a:srgbClr val="FFFF00"/>
                </a:solidFill>
              </a:rPr>
              <a:t>ULTIMATELY THE END USERS,THE ‘MEDICAL PROFESSIONALS’  ARE TO BE CONVINCED TO USE THESE EQUIPMENTS</a:t>
            </a:r>
          </a:p>
        </p:txBody>
      </p:sp>
    </p:spTree>
    <p:extLst>
      <p:ext uri="{BB962C8B-B14F-4D97-AF65-F5344CB8AC3E}">
        <p14:creationId xmlns:p14="http://schemas.microsoft.com/office/powerpoint/2010/main" xmlns="" val="3124242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067" y="1138189"/>
            <a:ext cx="7954874" cy="4354809"/>
          </a:xfrm>
        </p:spPr>
        <p:txBody>
          <a:bodyPr>
            <a:normAutofit lnSpcReduction="10000"/>
          </a:bodyPr>
          <a:lstStyle/>
          <a:p>
            <a:pPr marL="36576" indent="0" algn="ctr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FF00"/>
                </a:solidFill>
              </a:rPr>
              <a:t>THUS THE END RESULT OF ALL THE COMBINED  EFFORTS, BY YOU AND US, </a:t>
            </a:r>
          </a:p>
          <a:p>
            <a:pPr marL="36576" indent="0" algn="ctr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FF00"/>
                </a:solidFill>
              </a:rPr>
              <a:t> WILL BE    </a:t>
            </a:r>
          </a:p>
          <a:p>
            <a:pPr marL="36576" indent="0" algn="ctr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FF00"/>
                </a:solidFill>
              </a:rPr>
              <a:t>SAFER AND LESS PAINFUL SURGERIES </a:t>
            </a:r>
          </a:p>
          <a:p>
            <a:pPr marL="36576" indent="0" algn="ctr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FF00"/>
                </a:solidFill>
              </a:rPr>
              <a:t>&amp; </a:t>
            </a:r>
          </a:p>
          <a:p>
            <a:pPr marL="36576" indent="0" algn="ctr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FF00"/>
                </a:solidFill>
              </a:rPr>
              <a:t>A MORE HAPPIER PATIENT COMMUNITY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marL="36576" indent="0" algn="ctr">
              <a:lnSpc>
                <a:spcPct val="15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6542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3046" y="2368503"/>
            <a:ext cx="6663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FF00"/>
                </a:solidFill>
                <a:latin typeface="Brush Script MT Italic"/>
                <a:cs typeface="Brush Script MT Italic"/>
              </a:rPr>
              <a:t>THANK  YOU</a:t>
            </a:r>
            <a:endParaRPr lang="en-US" sz="6600" dirty="0">
              <a:solidFill>
                <a:srgbClr val="FFFF00"/>
              </a:solidFill>
              <a:latin typeface="Brush Script MT Italic"/>
              <a:cs typeface="Brush Script MT Ital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2824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5764</TotalTime>
  <Words>1072</Words>
  <Application>Microsoft Macintosh PowerPoint</Application>
  <PresentationFormat>On-screen Show (4:3)</PresentationFormat>
  <Paragraphs>191</Paragraphs>
  <Slides>38</Slides>
  <Notes>1</Notes>
  <HiddenSlides>0</HiddenSlides>
  <MMClips>9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Technic</vt:lpstr>
      <vt:lpstr>Bitmap Image</vt:lpstr>
      <vt:lpstr>About Omics Group</vt:lpstr>
      <vt:lpstr>About Omics Group conferences</vt:lpstr>
      <vt:lpstr>Slide 3</vt:lpstr>
      <vt:lpstr>Slide 4</vt:lpstr>
      <vt:lpstr>Slide 5</vt:lpstr>
      <vt:lpstr>Slide 6</vt:lpstr>
      <vt:lpstr>Slide 7</vt:lpstr>
      <vt:lpstr>LASERS</vt:lpstr>
      <vt:lpstr>ND: YAG LASER</vt:lpstr>
      <vt:lpstr>KTP (LBO) - GREEN LIGHT LASER</vt:lpstr>
      <vt:lpstr>THULIUM YAG LASER</vt:lpstr>
      <vt:lpstr>HOLMIUM LASER</vt:lpstr>
      <vt:lpstr>HOLMIUM CLIPS</vt:lpstr>
      <vt:lpstr>HOLMIUM LASER</vt:lpstr>
      <vt:lpstr>HOLMIUM LASER</vt:lpstr>
      <vt:lpstr>LASER: OUR WISH LIST </vt:lpstr>
      <vt:lpstr>LASER: OUR WISH LIST </vt:lpstr>
      <vt:lpstr>OPTICS</vt:lpstr>
      <vt:lpstr>DESIGN OF ROD LENS</vt:lpstr>
      <vt:lpstr>OPTICS</vt:lpstr>
      <vt:lpstr>OPTICS</vt:lpstr>
      <vt:lpstr>GLASS BUNDLE IMAGING</vt:lpstr>
      <vt:lpstr>FIBER LIGHT &amp; OPTICS PRINCIPLE</vt:lpstr>
      <vt:lpstr>OPTICS</vt:lpstr>
      <vt:lpstr>FIBER LIGHT INCOHERENT BUNDLE</vt:lpstr>
      <vt:lpstr>“COHERENT” IMAGE GUIDES</vt:lpstr>
      <vt:lpstr>OPTICS</vt:lpstr>
      <vt:lpstr>OPTICS</vt:lpstr>
      <vt:lpstr>OPTICS</vt:lpstr>
      <vt:lpstr>OPTICS</vt:lpstr>
      <vt:lpstr>OPTICS</vt:lpstr>
      <vt:lpstr>OPTICS</vt:lpstr>
      <vt:lpstr>OPTICS</vt:lpstr>
      <vt:lpstr>OPTICS: OUR WISH LIST</vt:lpstr>
      <vt:lpstr>FUTURE PROSPECTS</vt:lpstr>
      <vt:lpstr>Slide 36</vt:lpstr>
      <vt:lpstr>Slide 37</vt:lpstr>
      <vt:lpstr>Let Us Meet Again</vt:lpstr>
    </vt:vector>
  </TitlesOfParts>
  <Company>GSG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DAWN IN UROLOGY WITH THE ADVENT OF LASERS</dc:title>
  <dc:creator>Shivadeo Bapat</dc:creator>
  <cp:lastModifiedBy>Anderson Silver</cp:lastModifiedBy>
  <cp:revision>147</cp:revision>
  <cp:lastPrinted>2014-07-09T15:33:56Z</cp:lastPrinted>
  <dcterms:created xsi:type="dcterms:W3CDTF">2014-02-26T15:48:01Z</dcterms:created>
  <dcterms:modified xsi:type="dcterms:W3CDTF">2014-09-24T13:00:08Z</dcterms:modified>
</cp:coreProperties>
</file>