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Lst>
  <p:notesMasterIdLst>
    <p:notesMasterId r:id="rId22"/>
  </p:notesMasterIdLst>
  <p:handoutMasterIdLst>
    <p:handoutMasterId r:id="rId23"/>
  </p:handoutMasterIdLst>
  <p:sldIdLst>
    <p:sldId id="332" r:id="rId2"/>
    <p:sldId id="334" r:id="rId3"/>
    <p:sldId id="367" r:id="rId4"/>
    <p:sldId id="361" r:id="rId5"/>
    <p:sldId id="345" r:id="rId6"/>
    <p:sldId id="385" r:id="rId7"/>
    <p:sldId id="382" r:id="rId8"/>
    <p:sldId id="377" r:id="rId9"/>
    <p:sldId id="378" r:id="rId10"/>
    <p:sldId id="379" r:id="rId11"/>
    <p:sldId id="381" r:id="rId12"/>
    <p:sldId id="366" r:id="rId13"/>
    <p:sldId id="348" r:id="rId14"/>
    <p:sldId id="339" r:id="rId15"/>
    <p:sldId id="376" r:id="rId16"/>
    <p:sldId id="375" r:id="rId17"/>
    <p:sldId id="374" r:id="rId18"/>
    <p:sldId id="365" r:id="rId19"/>
    <p:sldId id="343" r:id="rId20"/>
    <p:sldId id="324" r:id="rId21"/>
  </p:sldIdLst>
  <p:sldSz cx="9144000" cy="6858000" type="screen4x3"/>
  <p:notesSz cx="6797675" cy="9928225"/>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935">
          <p15:clr>
            <a:srgbClr val="A4A3A4"/>
          </p15:clr>
        </p15:guide>
        <p15:guide id="2" orient="horz" pos="3929">
          <p15:clr>
            <a:srgbClr val="A4A3A4"/>
          </p15:clr>
        </p15:guide>
        <p15:guide id="3" pos="385">
          <p15:clr>
            <a:srgbClr val="A4A3A4"/>
          </p15:clr>
        </p15:guide>
        <p15:guide id="4" pos="537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5050"/>
    <a:srgbClr val="FF3300"/>
    <a:srgbClr val="0033CC"/>
    <a:srgbClr val="FFFF99"/>
    <a:srgbClr val="2156A4"/>
    <a:srgbClr val="1C97E2"/>
    <a:srgbClr val="5DC0ED"/>
    <a:srgbClr val="89D1F2"/>
    <a:srgbClr val="1588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744" autoAdjust="0"/>
    <p:restoredTop sz="97138" autoAdjust="0"/>
  </p:normalViewPr>
  <p:slideViewPr>
    <p:cSldViewPr>
      <p:cViewPr>
        <p:scale>
          <a:sx n="110" d="100"/>
          <a:sy n="110" d="100"/>
        </p:scale>
        <p:origin x="-540" y="1152"/>
      </p:cViewPr>
      <p:guideLst>
        <p:guide orient="horz" pos="935"/>
        <p:guide orient="horz" pos="3929"/>
        <p:guide pos="385"/>
        <p:guide pos="5375"/>
      </p:guideLst>
    </p:cSldViewPr>
  </p:slideViewPr>
  <p:notesTextViewPr>
    <p:cViewPr>
      <p:scale>
        <a:sx n="3" d="2"/>
        <a:sy n="3" d="2"/>
      </p:scale>
      <p:origin x="0" y="0"/>
    </p:cViewPr>
  </p:notesTextViewPr>
  <p:sorterViewPr>
    <p:cViewPr>
      <p:scale>
        <a:sx n="66" d="100"/>
        <a:sy n="66" d="100"/>
      </p:scale>
      <p:origin x="0" y="0"/>
    </p:cViewPr>
  </p:sorterViewPr>
  <p:notesViewPr>
    <p:cSldViewPr showGuides="1">
      <p:cViewPr varScale="1">
        <p:scale>
          <a:sx n="91" d="100"/>
          <a:sy n="91" d="100"/>
        </p:scale>
        <p:origin x="-3690" y="-96"/>
      </p:cViewPr>
      <p:guideLst>
        <p:guide orient="horz" pos="3127"/>
        <p:guide pos="2141"/>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13C620-1132-46C4-93A3-9F9A55116BF2}" type="doc">
      <dgm:prSet loTypeId="urn:microsoft.com/office/officeart/2005/8/layout/hChevron3" loCatId="process" qsTypeId="urn:microsoft.com/office/officeart/2005/8/quickstyle/simple1" qsCatId="simple" csTypeId="urn:microsoft.com/office/officeart/2005/8/colors/accent1_3" csCatId="accent1" phldr="1"/>
      <dgm:spPr/>
    </dgm:pt>
    <dgm:pt modelId="{80A55D04-5EEB-4AFA-914E-E1C19B172E67}">
      <dgm:prSet phldrT="[텍스트]" custT="1"/>
      <dgm:spPr/>
      <dgm:t>
        <a:bodyPr/>
        <a:lstStyle/>
        <a:p>
          <a:pPr latinLnBrk="1"/>
          <a:r>
            <a:rPr lang="en-US" altLang="ko-KR" sz="1200" b="1" dirty="0" smtClean="0"/>
            <a:t>Data Measurement</a:t>
          </a:r>
          <a:endParaRPr lang="ko-KR" altLang="en-US" sz="1200" b="1" dirty="0"/>
        </a:p>
      </dgm:t>
    </dgm:pt>
    <dgm:pt modelId="{7020BE18-AA04-4065-A16A-10DED88FF26E}" type="parTrans" cxnId="{0F2E55A7-C0C8-411F-96A9-CDF25E9506B9}">
      <dgm:prSet/>
      <dgm:spPr/>
      <dgm:t>
        <a:bodyPr/>
        <a:lstStyle/>
        <a:p>
          <a:pPr latinLnBrk="1"/>
          <a:endParaRPr lang="ko-KR" altLang="en-US" sz="2400" b="1"/>
        </a:p>
      </dgm:t>
    </dgm:pt>
    <dgm:pt modelId="{2409BE4E-E7A0-46C8-9045-2F58B5EB2AE9}" type="sibTrans" cxnId="{0F2E55A7-C0C8-411F-96A9-CDF25E9506B9}">
      <dgm:prSet/>
      <dgm:spPr/>
      <dgm:t>
        <a:bodyPr/>
        <a:lstStyle/>
        <a:p>
          <a:pPr latinLnBrk="1"/>
          <a:endParaRPr lang="ko-KR" altLang="en-US" sz="2400" b="1"/>
        </a:p>
      </dgm:t>
    </dgm:pt>
    <dgm:pt modelId="{6AD29AB4-2AFC-4E61-8062-624E00067ACB}">
      <dgm:prSet phldrT="[텍스트]" custT="1"/>
      <dgm:spPr/>
      <dgm:t>
        <a:bodyPr/>
        <a:lstStyle/>
        <a:p>
          <a:pPr latinLnBrk="1"/>
          <a:r>
            <a:rPr lang="en-US" altLang="ko-KR" sz="1200" b="1" smtClean="0"/>
            <a:t>Data Logger</a:t>
          </a:r>
          <a:endParaRPr lang="ko-KR" altLang="en-US" sz="1200" b="1"/>
        </a:p>
      </dgm:t>
    </dgm:pt>
    <dgm:pt modelId="{C3C39C5B-8490-4AF8-8133-68445D8EF963}" type="parTrans" cxnId="{A3725B7A-2AF8-4743-B8B0-75B1BBDBC59D}">
      <dgm:prSet/>
      <dgm:spPr/>
      <dgm:t>
        <a:bodyPr/>
        <a:lstStyle/>
        <a:p>
          <a:pPr latinLnBrk="1"/>
          <a:endParaRPr lang="ko-KR" altLang="en-US" sz="2400" b="1"/>
        </a:p>
      </dgm:t>
    </dgm:pt>
    <dgm:pt modelId="{14321180-E702-4E6B-BAC3-DB780BA87C6D}" type="sibTrans" cxnId="{A3725B7A-2AF8-4743-B8B0-75B1BBDBC59D}">
      <dgm:prSet/>
      <dgm:spPr/>
      <dgm:t>
        <a:bodyPr/>
        <a:lstStyle/>
        <a:p>
          <a:pPr latinLnBrk="1"/>
          <a:endParaRPr lang="ko-KR" altLang="en-US" sz="2400" b="1"/>
        </a:p>
      </dgm:t>
    </dgm:pt>
    <dgm:pt modelId="{26BCDC2C-254D-4307-8C12-477C9671CD75}">
      <dgm:prSet phldrT="[텍스트]" custT="1"/>
      <dgm:spPr/>
      <dgm:t>
        <a:bodyPr/>
        <a:lstStyle/>
        <a:p>
          <a:pPr latinLnBrk="1"/>
          <a:r>
            <a:rPr lang="en-US" altLang="ko-KR" sz="1200" b="1" dirty="0" smtClean="0"/>
            <a:t>Sub Server</a:t>
          </a:r>
          <a:endParaRPr lang="ko-KR" altLang="en-US" sz="1200" b="1" dirty="0"/>
        </a:p>
      </dgm:t>
    </dgm:pt>
    <dgm:pt modelId="{65CB41CE-2E56-44AA-BE00-EE524418DEF8}" type="parTrans" cxnId="{E6B0C8DB-992C-4559-B6F7-B5BAD4073F7F}">
      <dgm:prSet/>
      <dgm:spPr/>
      <dgm:t>
        <a:bodyPr/>
        <a:lstStyle/>
        <a:p>
          <a:pPr latinLnBrk="1"/>
          <a:endParaRPr lang="ko-KR" altLang="en-US" sz="2400" b="1"/>
        </a:p>
      </dgm:t>
    </dgm:pt>
    <dgm:pt modelId="{D4FD4E7E-CEE2-4DD3-8E28-1A308467CA3C}" type="sibTrans" cxnId="{E6B0C8DB-992C-4559-B6F7-B5BAD4073F7F}">
      <dgm:prSet/>
      <dgm:spPr/>
      <dgm:t>
        <a:bodyPr/>
        <a:lstStyle/>
        <a:p>
          <a:pPr latinLnBrk="1"/>
          <a:endParaRPr lang="ko-KR" altLang="en-US" sz="2400" b="1"/>
        </a:p>
      </dgm:t>
    </dgm:pt>
    <dgm:pt modelId="{E2314F47-9C5A-4CF1-9062-E8BF9443D625}">
      <dgm:prSet phldrT="[텍스트]" custT="1"/>
      <dgm:spPr/>
      <dgm:t>
        <a:bodyPr/>
        <a:lstStyle/>
        <a:p>
          <a:pPr latinLnBrk="1"/>
          <a:r>
            <a:rPr lang="en-US" altLang="ko-KR" sz="1200" b="1" dirty="0" smtClean="0"/>
            <a:t>Wireless Mesh Network/ Internet</a:t>
          </a:r>
          <a:endParaRPr lang="ko-KR" altLang="en-US" sz="1200" b="1" dirty="0"/>
        </a:p>
      </dgm:t>
    </dgm:pt>
    <dgm:pt modelId="{5C1139BE-4775-4F33-B30B-305435225944}" type="parTrans" cxnId="{D6D5A152-6F70-469F-830D-CED4D9C2C78E}">
      <dgm:prSet/>
      <dgm:spPr/>
      <dgm:t>
        <a:bodyPr/>
        <a:lstStyle/>
        <a:p>
          <a:pPr latinLnBrk="1"/>
          <a:endParaRPr lang="ko-KR" altLang="en-US" sz="2400" b="1"/>
        </a:p>
      </dgm:t>
    </dgm:pt>
    <dgm:pt modelId="{759E944D-1807-42D6-9820-19A11616CE05}" type="sibTrans" cxnId="{D6D5A152-6F70-469F-830D-CED4D9C2C78E}">
      <dgm:prSet/>
      <dgm:spPr/>
      <dgm:t>
        <a:bodyPr/>
        <a:lstStyle/>
        <a:p>
          <a:pPr latinLnBrk="1"/>
          <a:endParaRPr lang="ko-KR" altLang="en-US" sz="2400" b="1"/>
        </a:p>
      </dgm:t>
    </dgm:pt>
    <dgm:pt modelId="{747CDD1E-9050-4FAA-9BCF-7A6D362F2E92}">
      <dgm:prSet phldrT="[텍스트]" custT="1"/>
      <dgm:spPr/>
      <dgm:t>
        <a:bodyPr/>
        <a:lstStyle/>
        <a:p>
          <a:pPr latinLnBrk="1"/>
          <a:r>
            <a:rPr lang="en-US" altLang="ko-KR" sz="1200" b="1" smtClean="0"/>
            <a:t>Main Server</a:t>
          </a:r>
          <a:endParaRPr lang="ko-KR" altLang="en-US" sz="1200" b="1"/>
        </a:p>
      </dgm:t>
    </dgm:pt>
    <dgm:pt modelId="{D7A22A3E-B4A7-40F8-85D9-1960B90B70B2}" type="parTrans" cxnId="{EC9D600C-B68D-4C96-B144-7F6FF51471B1}">
      <dgm:prSet/>
      <dgm:spPr/>
      <dgm:t>
        <a:bodyPr/>
        <a:lstStyle/>
        <a:p>
          <a:pPr latinLnBrk="1"/>
          <a:endParaRPr lang="ko-KR" altLang="en-US" sz="2400" b="1"/>
        </a:p>
      </dgm:t>
    </dgm:pt>
    <dgm:pt modelId="{C39C9704-F217-45D0-95A8-00446584AF59}" type="sibTrans" cxnId="{EC9D600C-B68D-4C96-B144-7F6FF51471B1}">
      <dgm:prSet/>
      <dgm:spPr/>
      <dgm:t>
        <a:bodyPr/>
        <a:lstStyle/>
        <a:p>
          <a:pPr latinLnBrk="1"/>
          <a:endParaRPr lang="ko-KR" altLang="en-US" sz="2400" b="1"/>
        </a:p>
      </dgm:t>
    </dgm:pt>
    <dgm:pt modelId="{4D24E26D-2EB1-47D8-ABD4-4809978C43B4}" type="pres">
      <dgm:prSet presAssocID="{0D13C620-1132-46C4-93A3-9F9A55116BF2}" presName="Name0" presStyleCnt="0">
        <dgm:presLayoutVars>
          <dgm:dir/>
          <dgm:resizeHandles val="exact"/>
        </dgm:presLayoutVars>
      </dgm:prSet>
      <dgm:spPr/>
    </dgm:pt>
    <dgm:pt modelId="{5A81E867-36E2-4C71-8FA6-467A7CC435BB}" type="pres">
      <dgm:prSet presAssocID="{80A55D04-5EEB-4AFA-914E-E1C19B172E67}" presName="parTxOnly" presStyleLbl="node1" presStyleIdx="0" presStyleCnt="5">
        <dgm:presLayoutVars>
          <dgm:bulletEnabled val="1"/>
        </dgm:presLayoutVars>
      </dgm:prSet>
      <dgm:spPr/>
      <dgm:t>
        <a:bodyPr/>
        <a:lstStyle/>
        <a:p>
          <a:pPr latinLnBrk="1"/>
          <a:endParaRPr lang="ko-KR" altLang="en-US"/>
        </a:p>
      </dgm:t>
    </dgm:pt>
    <dgm:pt modelId="{B9EC4211-09DA-4CBC-95D2-0801AF806B31}" type="pres">
      <dgm:prSet presAssocID="{2409BE4E-E7A0-46C8-9045-2F58B5EB2AE9}" presName="parSpace" presStyleCnt="0"/>
      <dgm:spPr/>
    </dgm:pt>
    <dgm:pt modelId="{21A92CCD-5C00-45B1-93D6-2FA752316C58}" type="pres">
      <dgm:prSet presAssocID="{6AD29AB4-2AFC-4E61-8062-624E00067ACB}" presName="parTxOnly" presStyleLbl="node1" presStyleIdx="1" presStyleCnt="5">
        <dgm:presLayoutVars>
          <dgm:bulletEnabled val="1"/>
        </dgm:presLayoutVars>
      </dgm:prSet>
      <dgm:spPr/>
      <dgm:t>
        <a:bodyPr/>
        <a:lstStyle/>
        <a:p>
          <a:pPr latinLnBrk="1"/>
          <a:endParaRPr lang="ko-KR" altLang="en-US"/>
        </a:p>
      </dgm:t>
    </dgm:pt>
    <dgm:pt modelId="{FD34BB7A-F3B8-4D17-834A-A94A3865D875}" type="pres">
      <dgm:prSet presAssocID="{14321180-E702-4E6B-BAC3-DB780BA87C6D}" presName="parSpace" presStyleCnt="0"/>
      <dgm:spPr/>
    </dgm:pt>
    <dgm:pt modelId="{9C533BB6-DA13-4081-85D8-4169A5847FF5}" type="pres">
      <dgm:prSet presAssocID="{26BCDC2C-254D-4307-8C12-477C9671CD75}" presName="parTxOnly" presStyleLbl="node1" presStyleIdx="2" presStyleCnt="5">
        <dgm:presLayoutVars>
          <dgm:bulletEnabled val="1"/>
        </dgm:presLayoutVars>
      </dgm:prSet>
      <dgm:spPr/>
      <dgm:t>
        <a:bodyPr/>
        <a:lstStyle/>
        <a:p>
          <a:pPr latinLnBrk="1"/>
          <a:endParaRPr lang="ko-KR" altLang="en-US"/>
        </a:p>
      </dgm:t>
    </dgm:pt>
    <dgm:pt modelId="{B3058D5C-D0AC-4513-8D99-EDFF9E643D3C}" type="pres">
      <dgm:prSet presAssocID="{D4FD4E7E-CEE2-4DD3-8E28-1A308467CA3C}" presName="parSpace" presStyleCnt="0"/>
      <dgm:spPr/>
    </dgm:pt>
    <dgm:pt modelId="{C27ADB4F-EA90-464B-81C8-E2ED5539F3EE}" type="pres">
      <dgm:prSet presAssocID="{E2314F47-9C5A-4CF1-9062-E8BF9443D625}" presName="parTxOnly" presStyleLbl="node1" presStyleIdx="3" presStyleCnt="5">
        <dgm:presLayoutVars>
          <dgm:bulletEnabled val="1"/>
        </dgm:presLayoutVars>
      </dgm:prSet>
      <dgm:spPr/>
      <dgm:t>
        <a:bodyPr/>
        <a:lstStyle/>
        <a:p>
          <a:pPr latinLnBrk="1"/>
          <a:endParaRPr lang="ko-KR" altLang="en-US"/>
        </a:p>
      </dgm:t>
    </dgm:pt>
    <dgm:pt modelId="{EB4885E9-BC07-4120-863B-A5CC87B81D03}" type="pres">
      <dgm:prSet presAssocID="{759E944D-1807-42D6-9820-19A11616CE05}" presName="parSpace" presStyleCnt="0"/>
      <dgm:spPr/>
    </dgm:pt>
    <dgm:pt modelId="{B345E113-3B62-49D2-A8B6-4FE071F1793B}" type="pres">
      <dgm:prSet presAssocID="{747CDD1E-9050-4FAA-9BCF-7A6D362F2E92}" presName="parTxOnly" presStyleLbl="node1" presStyleIdx="4" presStyleCnt="5">
        <dgm:presLayoutVars>
          <dgm:bulletEnabled val="1"/>
        </dgm:presLayoutVars>
      </dgm:prSet>
      <dgm:spPr/>
      <dgm:t>
        <a:bodyPr/>
        <a:lstStyle/>
        <a:p>
          <a:pPr latinLnBrk="1"/>
          <a:endParaRPr lang="ko-KR" altLang="en-US"/>
        </a:p>
      </dgm:t>
    </dgm:pt>
  </dgm:ptLst>
  <dgm:cxnLst>
    <dgm:cxn modelId="{0F2E55A7-C0C8-411F-96A9-CDF25E9506B9}" srcId="{0D13C620-1132-46C4-93A3-9F9A55116BF2}" destId="{80A55D04-5EEB-4AFA-914E-E1C19B172E67}" srcOrd="0" destOrd="0" parTransId="{7020BE18-AA04-4065-A16A-10DED88FF26E}" sibTransId="{2409BE4E-E7A0-46C8-9045-2F58B5EB2AE9}"/>
    <dgm:cxn modelId="{2A69D238-E30A-4560-984A-E02B200CF527}" type="presOf" srcId="{747CDD1E-9050-4FAA-9BCF-7A6D362F2E92}" destId="{B345E113-3B62-49D2-A8B6-4FE071F1793B}" srcOrd="0" destOrd="0" presId="urn:microsoft.com/office/officeart/2005/8/layout/hChevron3"/>
    <dgm:cxn modelId="{DD220B62-E5DB-4011-8EB9-66242C5EE175}" type="presOf" srcId="{80A55D04-5EEB-4AFA-914E-E1C19B172E67}" destId="{5A81E867-36E2-4C71-8FA6-467A7CC435BB}" srcOrd="0" destOrd="0" presId="urn:microsoft.com/office/officeart/2005/8/layout/hChevron3"/>
    <dgm:cxn modelId="{A3725B7A-2AF8-4743-B8B0-75B1BBDBC59D}" srcId="{0D13C620-1132-46C4-93A3-9F9A55116BF2}" destId="{6AD29AB4-2AFC-4E61-8062-624E00067ACB}" srcOrd="1" destOrd="0" parTransId="{C3C39C5B-8490-4AF8-8133-68445D8EF963}" sibTransId="{14321180-E702-4E6B-BAC3-DB780BA87C6D}"/>
    <dgm:cxn modelId="{D6D5A152-6F70-469F-830D-CED4D9C2C78E}" srcId="{0D13C620-1132-46C4-93A3-9F9A55116BF2}" destId="{E2314F47-9C5A-4CF1-9062-E8BF9443D625}" srcOrd="3" destOrd="0" parTransId="{5C1139BE-4775-4F33-B30B-305435225944}" sibTransId="{759E944D-1807-42D6-9820-19A11616CE05}"/>
    <dgm:cxn modelId="{E6B0C8DB-992C-4559-B6F7-B5BAD4073F7F}" srcId="{0D13C620-1132-46C4-93A3-9F9A55116BF2}" destId="{26BCDC2C-254D-4307-8C12-477C9671CD75}" srcOrd="2" destOrd="0" parTransId="{65CB41CE-2E56-44AA-BE00-EE524418DEF8}" sibTransId="{D4FD4E7E-CEE2-4DD3-8E28-1A308467CA3C}"/>
    <dgm:cxn modelId="{6A579F33-17B1-45FA-B51A-106F5FE3D94A}" type="presOf" srcId="{E2314F47-9C5A-4CF1-9062-E8BF9443D625}" destId="{C27ADB4F-EA90-464B-81C8-E2ED5539F3EE}" srcOrd="0" destOrd="0" presId="urn:microsoft.com/office/officeart/2005/8/layout/hChevron3"/>
    <dgm:cxn modelId="{6FFAEBB1-F06B-4481-8097-78EDFE8A2E1B}" type="presOf" srcId="{0D13C620-1132-46C4-93A3-9F9A55116BF2}" destId="{4D24E26D-2EB1-47D8-ABD4-4809978C43B4}" srcOrd="0" destOrd="0" presId="urn:microsoft.com/office/officeart/2005/8/layout/hChevron3"/>
    <dgm:cxn modelId="{E74D1D97-CE12-42E8-914D-D51903305B2A}" type="presOf" srcId="{26BCDC2C-254D-4307-8C12-477C9671CD75}" destId="{9C533BB6-DA13-4081-85D8-4169A5847FF5}" srcOrd="0" destOrd="0" presId="urn:microsoft.com/office/officeart/2005/8/layout/hChevron3"/>
    <dgm:cxn modelId="{F59D512D-98CC-4275-8A07-7A546DBD2F98}" type="presOf" srcId="{6AD29AB4-2AFC-4E61-8062-624E00067ACB}" destId="{21A92CCD-5C00-45B1-93D6-2FA752316C58}" srcOrd="0" destOrd="0" presId="urn:microsoft.com/office/officeart/2005/8/layout/hChevron3"/>
    <dgm:cxn modelId="{EC9D600C-B68D-4C96-B144-7F6FF51471B1}" srcId="{0D13C620-1132-46C4-93A3-9F9A55116BF2}" destId="{747CDD1E-9050-4FAA-9BCF-7A6D362F2E92}" srcOrd="4" destOrd="0" parTransId="{D7A22A3E-B4A7-40F8-85D9-1960B90B70B2}" sibTransId="{C39C9704-F217-45D0-95A8-00446584AF59}"/>
    <dgm:cxn modelId="{DE2F6139-AA3A-42C7-9469-5DBA9A846B65}" type="presParOf" srcId="{4D24E26D-2EB1-47D8-ABD4-4809978C43B4}" destId="{5A81E867-36E2-4C71-8FA6-467A7CC435BB}" srcOrd="0" destOrd="0" presId="urn:microsoft.com/office/officeart/2005/8/layout/hChevron3"/>
    <dgm:cxn modelId="{EC62419C-1C60-4A69-91D4-3019017DB04E}" type="presParOf" srcId="{4D24E26D-2EB1-47D8-ABD4-4809978C43B4}" destId="{B9EC4211-09DA-4CBC-95D2-0801AF806B31}" srcOrd="1" destOrd="0" presId="urn:microsoft.com/office/officeart/2005/8/layout/hChevron3"/>
    <dgm:cxn modelId="{4326D6F5-338E-486D-B496-A66F083BB7E4}" type="presParOf" srcId="{4D24E26D-2EB1-47D8-ABD4-4809978C43B4}" destId="{21A92CCD-5C00-45B1-93D6-2FA752316C58}" srcOrd="2" destOrd="0" presId="urn:microsoft.com/office/officeart/2005/8/layout/hChevron3"/>
    <dgm:cxn modelId="{A4806975-0959-4816-A34C-ADE375643EA0}" type="presParOf" srcId="{4D24E26D-2EB1-47D8-ABD4-4809978C43B4}" destId="{FD34BB7A-F3B8-4D17-834A-A94A3865D875}" srcOrd="3" destOrd="0" presId="urn:microsoft.com/office/officeart/2005/8/layout/hChevron3"/>
    <dgm:cxn modelId="{FC591F45-DAA9-43F2-B299-37EA71B97D62}" type="presParOf" srcId="{4D24E26D-2EB1-47D8-ABD4-4809978C43B4}" destId="{9C533BB6-DA13-4081-85D8-4169A5847FF5}" srcOrd="4" destOrd="0" presId="urn:microsoft.com/office/officeart/2005/8/layout/hChevron3"/>
    <dgm:cxn modelId="{E497227A-C34E-47A3-8AB7-2FFA31109055}" type="presParOf" srcId="{4D24E26D-2EB1-47D8-ABD4-4809978C43B4}" destId="{B3058D5C-D0AC-4513-8D99-EDFF9E643D3C}" srcOrd="5" destOrd="0" presId="urn:microsoft.com/office/officeart/2005/8/layout/hChevron3"/>
    <dgm:cxn modelId="{5025A7C6-5A64-49AE-9AC0-439A386B60E0}" type="presParOf" srcId="{4D24E26D-2EB1-47D8-ABD4-4809978C43B4}" destId="{C27ADB4F-EA90-464B-81C8-E2ED5539F3EE}" srcOrd="6" destOrd="0" presId="urn:microsoft.com/office/officeart/2005/8/layout/hChevron3"/>
    <dgm:cxn modelId="{FE284FE2-12B0-4DFB-B8D9-F10D56EF3B78}" type="presParOf" srcId="{4D24E26D-2EB1-47D8-ABD4-4809978C43B4}" destId="{EB4885E9-BC07-4120-863B-A5CC87B81D03}" srcOrd="7" destOrd="0" presId="urn:microsoft.com/office/officeart/2005/8/layout/hChevron3"/>
    <dgm:cxn modelId="{5DF77257-7D4E-462A-95DB-65A35F08A0D8}" type="presParOf" srcId="{4D24E26D-2EB1-47D8-ABD4-4809978C43B4}" destId="{B345E113-3B62-49D2-A8B6-4FE071F1793B}" srcOrd="8" destOrd="0" presId="urn:microsoft.com/office/officeart/2005/8/layout/hChevron3"/>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4607C98-EEBB-46F4-91E4-62D470CE5DF4}" type="doc">
      <dgm:prSet loTypeId="urn:microsoft.com/office/officeart/2005/8/layout/process1" loCatId="process" qsTypeId="urn:microsoft.com/office/officeart/2005/8/quickstyle/simple1" qsCatId="simple" csTypeId="urn:microsoft.com/office/officeart/2005/8/colors/accent1_2" csCatId="accent1" phldr="1"/>
      <dgm:spPr/>
    </dgm:pt>
    <dgm:pt modelId="{2F838649-5043-490A-86BB-95CA4BDD01F3}">
      <dgm:prSet phldrT="[텍스트]" custT="1"/>
      <dgm:spPr/>
      <dgm:t>
        <a:bodyPr lIns="36000" tIns="36000" rIns="36000" bIns="36000"/>
        <a:lstStyle/>
        <a:p>
          <a:pPr latinLnBrk="1"/>
          <a:r>
            <a:rPr lang="en-US" altLang="ko-KR" sz="1400" smtClean="0"/>
            <a:t>NASA/ISCCP &amp; CERES/MODIS</a:t>
          </a:r>
          <a:endParaRPr lang="ko-KR" altLang="en-US" sz="1400"/>
        </a:p>
      </dgm:t>
    </dgm:pt>
    <dgm:pt modelId="{D2F7B955-9927-428B-8300-6D92691F5339}" type="parTrans" cxnId="{CFD4BCF2-5BD0-4CCF-B8B8-33F4974217E7}">
      <dgm:prSet/>
      <dgm:spPr/>
      <dgm:t>
        <a:bodyPr/>
        <a:lstStyle/>
        <a:p>
          <a:pPr latinLnBrk="1"/>
          <a:endParaRPr lang="ko-KR" altLang="en-US" sz="1400"/>
        </a:p>
      </dgm:t>
    </dgm:pt>
    <dgm:pt modelId="{63A75E14-EF15-47C8-9C70-3EA26399757D}" type="sibTrans" cxnId="{CFD4BCF2-5BD0-4CCF-B8B8-33F4974217E7}">
      <dgm:prSet custT="1"/>
      <dgm:spPr/>
      <dgm:t>
        <a:bodyPr/>
        <a:lstStyle/>
        <a:p>
          <a:pPr latinLnBrk="1"/>
          <a:endParaRPr lang="ko-KR" altLang="en-US" sz="1100"/>
        </a:p>
      </dgm:t>
    </dgm:pt>
    <dgm:pt modelId="{C7DD1F49-54C5-485E-A1AE-5B8768CB5576}">
      <dgm:prSet phldrT="[텍스트]" custT="1"/>
      <dgm:spPr/>
      <dgm:t>
        <a:bodyPr lIns="36000" tIns="36000" rIns="36000" bIns="36000"/>
        <a:lstStyle/>
        <a:p>
          <a:pPr latinLnBrk="1"/>
          <a:r>
            <a:rPr lang="en-US" altLang="ko-KR" sz="1400" smtClean="0"/>
            <a:t>NASA GEWEX/SRB Release 3.0</a:t>
          </a:r>
          <a:endParaRPr lang="ko-KR" altLang="en-US" sz="1400"/>
        </a:p>
      </dgm:t>
    </dgm:pt>
    <dgm:pt modelId="{85EDBED9-B434-414F-A83C-1CA83E2BA754}" type="parTrans" cxnId="{56562C43-5B55-4964-883F-58B6E00BC319}">
      <dgm:prSet/>
      <dgm:spPr/>
      <dgm:t>
        <a:bodyPr/>
        <a:lstStyle/>
        <a:p>
          <a:pPr latinLnBrk="1"/>
          <a:endParaRPr lang="ko-KR" altLang="en-US" sz="1400"/>
        </a:p>
      </dgm:t>
    </dgm:pt>
    <dgm:pt modelId="{EBA110FF-28B1-441A-A86B-EA46A42AF5DF}" type="sibTrans" cxnId="{56562C43-5B55-4964-883F-58B6E00BC319}">
      <dgm:prSet custT="1"/>
      <dgm:spPr/>
      <dgm:t>
        <a:bodyPr/>
        <a:lstStyle/>
        <a:p>
          <a:pPr latinLnBrk="1"/>
          <a:endParaRPr lang="ko-KR" altLang="en-US" sz="1100"/>
        </a:p>
      </dgm:t>
    </dgm:pt>
    <dgm:pt modelId="{FD34290A-F04F-4649-B376-737C240DF57E}">
      <dgm:prSet phldrT="[텍스트]" custT="1"/>
      <dgm:spPr/>
      <dgm:t>
        <a:bodyPr lIns="36000" tIns="36000" rIns="36000" bIns="36000"/>
        <a:lstStyle/>
        <a:p>
          <a:pPr latinLnBrk="1"/>
          <a:r>
            <a:rPr lang="en-US" altLang="ko-KR" sz="1400" dirty="0" smtClean="0"/>
            <a:t>Daily averaged parameters </a:t>
          </a:r>
        </a:p>
        <a:p>
          <a:pPr latinLnBrk="1"/>
          <a:r>
            <a:rPr lang="en-US" altLang="ko-KR" sz="1400" dirty="0" smtClean="0"/>
            <a:t>(July 1, 1983 –</a:t>
          </a:r>
        </a:p>
        <a:p>
          <a:pPr latinLnBrk="1"/>
          <a:r>
            <a:rPr lang="en-US" altLang="ko-KR" sz="1400" dirty="0" smtClean="0"/>
            <a:t> June 30, 2005)</a:t>
          </a:r>
          <a:endParaRPr lang="ko-KR" altLang="en-US" sz="1400" dirty="0"/>
        </a:p>
      </dgm:t>
    </dgm:pt>
    <dgm:pt modelId="{4DC1B081-B911-407F-93AB-E00B889112FF}" type="parTrans" cxnId="{3D813C8F-7974-47E0-BCDF-A878F1530CDB}">
      <dgm:prSet/>
      <dgm:spPr/>
      <dgm:t>
        <a:bodyPr/>
        <a:lstStyle/>
        <a:p>
          <a:pPr latinLnBrk="1"/>
          <a:endParaRPr lang="ko-KR" altLang="en-US" sz="1400"/>
        </a:p>
      </dgm:t>
    </dgm:pt>
    <dgm:pt modelId="{6C671B1B-8A95-4985-BF2F-EE39A0A1E9AB}" type="sibTrans" cxnId="{3D813C8F-7974-47E0-BCDF-A878F1530CDB}">
      <dgm:prSet/>
      <dgm:spPr/>
      <dgm:t>
        <a:bodyPr/>
        <a:lstStyle/>
        <a:p>
          <a:pPr latinLnBrk="1"/>
          <a:endParaRPr lang="ko-KR" altLang="en-US" sz="1400"/>
        </a:p>
      </dgm:t>
    </dgm:pt>
    <dgm:pt modelId="{F7784D0F-F57A-44FE-BEE5-35F7B76A89AD}" type="pres">
      <dgm:prSet presAssocID="{64607C98-EEBB-46F4-91E4-62D470CE5DF4}" presName="Name0" presStyleCnt="0">
        <dgm:presLayoutVars>
          <dgm:dir/>
          <dgm:resizeHandles val="exact"/>
        </dgm:presLayoutVars>
      </dgm:prSet>
      <dgm:spPr/>
    </dgm:pt>
    <dgm:pt modelId="{8D32E449-5C33-45E8-8EFE-104405053871}" type="pres">
      <dgm:prSet presAssocID="{2F838649-5043-490A-86BB-95CA4BDD01F3}" presName="node" presStyleLbl="node1" presStyleIdx="0" presStyleCnt="3">
        <dgm:presLayoutVars>
          <dgm:bulletEnabled val="1"/>
        </dgm:presLayoutVars>
      </dgm:prSet>
      <dgm:spPr/>
      <dgm:t>
        <a:bodyPr/>
        <a:lstStyle/>
        <a:p>
          <a:pPr latinLnBrk="1"/>
          <a:endParaRPr lang="ko-KR" altLang="en-US"/>
        </a:p>
      </dgm:t>
    </dgm:pt>
    <dgm:pt modelId="{04CC17F5-0F1D-4824-9C9F-E7F6E5974165}" type="pres">
      <dgm:prSet presAssocID="{63A75E14-EF15-47C8-9C70-3EA26399757D}" presName="sibTrans" presStyleLbl="sibTrans2D1" presStyleIdx="0" presStyleCnt="2"/>
      <dgm:spPr/>
      <dgm:t>
        <a:bodyPr/>
        <a:lstStyle/>
        <a:p>
          <a:pPr latinLnBrk="1"/>
          <a:endParaRPr lang="ko-KR" altLang="en-US"/>
        </a:p>
      </dgm:t>
    </dgm:pt>
    <dgm:pt modelId="{F69DE591-1061-40B6-820F-84895FFBBA11}" type="pres">
      <dgm:prSet presAssocID="{63A75E14-EF15-47C8-9C70-3EA26399757D}" presName="connectorText" presStyleLbl="sibTrans2D1" presStyleIdx="0" presStyleCnt="2"/>
      <dgm:spPr/>
      <dgm:t>
        <a:bodyPr/>
        <a:lstStyle/>
        <a:p>
          <a:pPr latinLnBrk="1"/>
          <a:endParaRPr lang="ko-KR" altLang="en-US"/>
        </a:p>
      </dgm:t>
    </dgm:pt>
    <dgm:pt modelId="{AEF54BD1-D7C7-4546-9F68-9CB96F89C26F}" type="pres">
      <dgm:prSet presAssocID="{C7DD1F49-54C5-485E-A1AE-5B8768CB5576}" presName="node" presStyleLbl="node1" presStyleIdx="1" presStyleCnt="3">
        <dgm:presLayoutVars>
          <dgm:bulletEnabled val="1"/>
        </dgm:presLayoutVars>
      </dgm:prSet>
      <dgm:spPr/>
      <dgm:t>
        <a:bodyPr/>
        <a:lstStyle/>
        <a:p>
          <a:pPr latinLnBrk="1"/>
          <a:endParaRPr lang="ko-KR" altLang="en-US"/>
        </a:p>
      </dgm:t>
    </dgm:pt>
    <dgm:pt modelId="{D472D36C-C90F-4C60-91D1-D291A4630BA8}" type="pres">
      <dgm:prSet presAssocID="{EBA110FF-28B1-441A-A86B-EA46A42AF5DF}" presName="sibTrans" presStyleLbl="sibTrans2D1" presStyleIdx="1" presStyleCnt="2"/>
      <dgm:spPr/>
      <dgm:t>
        <a:bodyPr/>
        <a:lstStyle/>
        <a:p>
          <a:pPr latinLnBrk="1"/>
          <a:endParaRPr lang="ko-KR" altLang="en-US"/>
        </a:p>
      </dgm:t>
    </dgm:pt>
    <dgm:pt modelId="{F2B00F70-5AA1-4F9D-8E04-8A2A4F6A509B}" type="pres">
      <dgm:prSet presAssocID="{EBA110FF-28B1-441A-A86B-EA46A42AF5DF}" presName="connectorText" presStyleLbl="sibTrans2D1" presStyleIdx="1" presStyleCnt="2"/>
      <dgm:spPr/>
      <dgm:t>
        <a:bodyPr/>
        <a:lstStyle/>
        <a:p>
          <a:pPr latinLnBrk="1"/>
          <a:endParaRPr lang="ko-KR" altLang="en-US"/>
        </a:p>
      </dgm:t>
    </dgm:pt>
    <dgm:pt modelId="{B89B06BE-CB65-45BF-83E6-5BF77C101C7B}" type="pres">
      <dgm:prSet presAssocID="{FD34290A-F04F-4649-B376-737C240DF57E}" presName="node" presStyleLbl="node1" presStyleIdx="2" presStyleCnt="3">
        <dgm:presLayoutVars>
          <dgm:bulletEnabled val="1"/>
        </dgm:presLayoutVars>
      </dgm:prSet>
      <dgm:spPr/>
      <dgm:t>
        <a:bodyPr/>
        <a:lstStyle/>
        <a:p>
          <a:pPr latinLnBrk="1"/>
          <a:endParaRPr lang="ko-KR" altLang="en-US"/>
        </a:p>
      </dgm:t>
    </dgm:pt>
  </dgm:ptLst>
  <dgm:cxnLst>
    <dgm:cxn modelId="{CFD4BCF2-5BD0-4CCF-B8B8-33F4974217E7}" srcId="{64607C98-EEBB-46F4-91E4-62D470CE5DF4}" destId="{2F838649-5043-490A-86BB-95CA4BDD01F3}" srcOrd="0" destOrd="0" parTransId="{D2F7B955-9927-428B-8300-6D92691F5339}" sibTransId="{63A75E14-EF15-47C8-9C70-3EA26399757D}"/>
    <dgm:cxn modelId="{3D813C8F-7974-47E0-BCDF-A878F1530CDB}" srcId="{64607C98-EEBB-46F4-91E4-62D470CE5DF4}" destId="{FD34290A-F04F-4649-B376-737C240DF57E}" srcOrd="2" destOrd="0" parTransId="{4DC1B081-B911-407F-93AB-E00B889112FF}" sibTransId="{6C671B1B-8A95-4985-BF2F-EE39A0A1E9AB}"/>
    <dgm:cxn modelId="{0ED73CC6-2C77-4CC1-902D-E122F1339729}" type="presOf" srcId="{EBA110FF-28B1-441A-A86B-EA46A42AF5DF}" destId="{D472D36C-C90F-4C60-91D1-D291A4630BA8}" srcOrd="0" destOrd="0" presId="urn:microsoft.com/office/officeart/2005/8/layout/process1"/>
    <dgm:cxn modelId="{56562C43-5B55-4964-883F-58B6E00BC319}" srcId="{64607C98-EEBB-46F4-91E4-62D470CE5DF4}" destId="{C7DD1F49-54C5-485E-A1AE-5B8768CB5576}" srcOrd="1" destOrd="0" parTransId="{85EDBED9-B434-414F-A83C-1CA83E2BA754}" sibTransId="{EBA110FF-28B1-441A-A86B-EA46A42AF5DF}"/>
    <dgm:cxn modelId="{2EDEF046-9226-48B9-89B6-6F7EF8F66B17}" type="presOf" srcId="{63A75E14-EF15-47C8-9C70-3EA26399757D}" destId="{F69DE591-1061-40B6-820F-84895FFBBA11}" srcOrd="1" destOrd="0" presId="urn:microsoft.com/office/officeart/2005/8/layout/process1"/>
    <dgm:cxn modelId="{E426F6FD-7DF9-46B3-B2B4-B3AD03DAD87B}" type="presOf" srcId="{2F838649-5043-490A-86BB-95CA4BDD01F3}" destId="{8D32E449-5C33-45E8-8EFE-104405053871}" srcOrd="0" destOrd="0" presId="urn:microsoft.com/office/officeart/2005/8/layout/process1"/>
    <dgm:cxn modelId="{D038DDE9-E52D-4169-B923-4591E920FFCC}" type="presOf" srcId="{64607C98-EEBB-46F4-91E4-62D470CE5DF4}" destId="{F7784D0F-F57A-44FE-BEE5-35F7B76A89AD}" srcOrd="0" destOrd="0" presId="urn:microsoft.com/office/officeart/2005/8/layout/process1"/>
    <dgm:cxn modelId="{B81B487C-8D49-426D-A9D2-C331075D40F3}" type="presOf" srcId="{C7DD1F49-54C5-485E-A1AE-5B8768CB5576}" destId="{AEF54BD1-D7C7-4546-9F68-9CB96F89C26F}" srcOrd="0" destOrd="0" presId="urn:microsoft.com/office/officeart/2005/8/layout/process1"/>
    <dgm:cxn modelId="{F7D6D34E-25EC-43B6-9C2E-B8DE802D9231}" type="presOf" srcId="{EBA110FF-28B1-441A-A86B-EA46A42AF5DF}" destId="{F2B00F70-5AA1-4F9D-8E04-8A2A4F6A509B}" srcOrd="1" destOrd="0" presId="urn:microsoft.com/office/officeart/2005/8/layout/process1"/>
    <dgm:cxn modelId="{3B9F9B0F-E242-45EA-B615-ABB1DB34E057}" type="presOf" srcId="{63A75E14-EF15-47C8-9C70-3EA26399757D}" destId="{04CC17F5-0F1D-4824-9C9F-E7F6E5974165}" srcOrd="0" destOrd="0" presId="urn:microsoft.com/office/officeart/2005/8/layout/process1"/>
    <dgm:cxn modelId="{91FB839E-0D75-4D6C-BE2B-B986CE4B0B78}" type="presOf" srcId="{FD34290A-F04F-4649-B376-737C240DF57E}" destId="{B89B06BE-CB65-45BF-83E6-5BF77C101C7B}" srcOrd="0" destOrd="0" presId="urn:microsoft.com/office/officeart/2005/8/layout/process1"/>
    <dgm:cxn modelId="{59FD03EC-6592-4C81-B85D-09CBB983734F}" type="presParOf" srcId="{F7784D0F-F57A-44FE-BEE5-35F7B76A89AD}" destId="{8D32E449-5C33-45E8-8EFE-104405053871}" srcOrd="0" destOrd="0" presId="urn:microsoft.com/office/officeart/2005/8/layout/process1"/>
    <dgm:cxn modelId="{F0ED52A8-1BB4-486B-8386-B257DCFBDCA7}" type="presParOf" srcId="{F7784D0F-F57A-44FE-BEE5-35F7B76A89AD}" destId="{04CC17F5-0F1D-4824-9C9F-E7F6E5974165}" srcOrd="1" destOrd="0" presId="urn:microsoft.com/office/officeart/2005/8/layout/process1"/>
    <dgm:cxn modelId="{1E235A15-1C3B-4DCB-B7ED-17BF93CFBDAE}" type="presParOf" srcId="{04CC17F5-0F1D-4824-9C9F-E7F6E5974165}" destId="{F69DE591-1061-40B6-820F-84895FFBBA11}" srcOrd="0" destOrd="0" presId="urn:microsoft.com/office/officeart/2005/8/layout/process1"/>
    <dgm:cxn modelId="{4AD0537A-05B3-47D6-BC93-ED1BEF10D18B}" type="presParOf" srcId="{F7784D0F-F57A-44FE-BEE5-35F7B76A89AD}" destId="{AEF54BD1-D7C7-4546-9F68-9CB96F89C26F}" srcOrd="2" destOrd="0" presId="urn:microsoft.com/office/officeart/2005/8/layout/process1"/>
    <dgm:cxn modelId="{7DABFA9D-54D0-48D3-864C-7D1E03626B7C}" type="presParOf" srcId="{F7784D0F-F57A-44FE-BEE5-35F7B76A89AD}" destId="{D472D36C-C90F-4C60-91D1-D291A4630BA8}" srcOrd="3" destOrd="0" presId="urn:microsoft.com/office/officeart/2005/8/layout/process1"/>
    <dgm:cxn modelId="{FB8D22A0-DBA8-4C7A-8F0A-B2C4413A219C}" type="presParOf" srcId="{D472D36C-C90F-4C60-91D1-D291A4630BA8}" destId="{F2B00F70-5AA1-4F9D-8E04-8A2A4F6A509B}" srcOrd="0" destOrd="0" presId="urn:microsoft.com/office/officeart/2005/8/layout/process1"/>
    <dgm:cxn modelId="{704AA9CB-377F-4CE3-BDC3-2D30D49AF04E}" type="presParOf" srcId="{F7784D0F-F57A-44FE-BEE5-35F7B76A89AD}" destId="{B89B06BE-CB65-45BF-83E6-5BF77C101C7B}" srcOrd="4"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1E867-36E2-4C71-8FA6-467A7CC435BB}">
      <dsp:nvSpPr>
        <dsp:cNvPr id="0" name=""/>
        <dsp:cNvSpPr/>
      </dsp:nvSpPr>
      <dsp:spPr>
        <a:xfrm>
          <a:off x="965" y="612849"/>
          <a:ext cx="1882973" cy="753189"/>
        </a:xfrm>
        <a:prstGeom prst="homePlate">
          <a:avLst/>
        </a:prstGeom>
        <a:solidFill>
          <a:schemeClr val="accent1">
            <a:shade val="8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32004" rIns="16002" bIns="32004" numCol="1" spcCol="1270" anchor="ctr" anchorCtr="0">
          <a:noAutofit/>
        </a:bodyPr>
        <a:lstStyle/>
        <a:p>
          <a:pPr lvl="0" algn="ctr" defTabSz="533400" latinLnBrk="1">
            <a:lnSpc>
              <a:spcPct val="90000"/>
            </a:lnSpc>
            <a:spcBef>
              <a:spcPct val="0"/>
            </a:spcBef>
            <a:spcAft>
              <a:spcPct val="35000"/>
            </a:spcAft>
          </a:pPr>
          <a:r>
            <a:rPr lang="en-US" altLang="ko-KR" sz="1200" b="1" kern="1200" dirty="0" smtClean="0"/>
            <a:t>Data Measurement</a:t>
          </a:r>
          <a:endParaRPr lang="ko-KR" altLang="en-US" sz="1200" b="1" kern="1200" dirty="0"/>
        </a:p>
      </dsp:txBody>
      <dsp:txXfrm>
        <a:off x="965" y="612849"/>
        <a:ext cx="1694676" cy="753189"/>
      </dsp:txXfrm>
    </dsp:sp>
    <dsp:sp modelId="{21A92CCD-5C00-45B1-93D6-2FA752316C58}">
      <dsp:nvSpPr>
        <dsp:cNvPr id="0" name=""/>
        <dsp:cNvSpPr/>
      </dsp:nvSpPr>
      <dsp:spPr>
        <a:xfrm>
          <a:off x="1507344" y="612849"/>
          <a:ext cx="1882973" cy="753189"/>
        </a:xfrm>
        <a:prstGeom prst="chevron">
          <a:avLst/>
        </a:prstGeom>
        <a:solidFill>
          <a:schemeClr val="accent1">
            <a:shade val="80000"/>
            <a:hueOff val="76561"/>
            <a:satOff val="-1098"/>
            <a:lumOff val="640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latinLnBrk="1">
            <a:lnSpc>
              <a:spcPct val="90000"/>
            </a:lnSpc>
            <a:spcBef>
              <a:spcPct val="0"/>
            </a:spcBef>
            <a:spcAft>
              <a:spcPct val="35000"/>
            </a:spcAft>
          </a:pPr>
          <a:r>
            <a:rPr lang="en-US" altLang="ko-KR" sz="1200" b="1" kern="1200" smtClean="0"/>
            <a:t>Data Logger</a:t>
          </a:r>
          <a:endParaRPr lang="ko-KR" altLang="en-US" sz="1200" b="1" kern="1200"/>
        </a:p>
      </dsp:txBody>
      <dsp:txXfrm>
        <a:off x="1883939" y="612849"/>
        <a:ext cx="1129784" cy="753189"/>
      </dsp:txXfrm>
    </dsp:sp>
    <dsp:sp modelId="{9C533BB6-DA13-4081-85D8-4169A5847FF5}">
      <dsp:nvSpPr>
        <dsp:cNvPr id="0" name=""/>
        <dsp:cNvSpPr/>
      </dsp:nvSpPr>
      <dsp:spPr>
        <a:xfrm>
          <a:off x="3013723" y="612849"/>
          <a:ext cx="1882973" cy="753189"/>
        </a:xfrm>
        <a:prstGeom prst="chevron">
          <a:avLst/>
        </a:prstGeom>
        <a:solidFill>
          <a:schemeClr val="accent1">
            <a:shade val="80000"/>
            <a:hueOff val="153123"/>
            <a:satOff val="-2196"/>
            <a:lumOff val="128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latinLnBrk="1">
            <a:lnSpc>
              <a:spcPct val="90000"/>
            </a:lnSpc>
            <a:spcBef>
              <a:spcPct val="0"/>
            </a:spcBef>
            <a:spcAft>
              <a:spcPct val="35000"/>
            </a:spcAft>
          </a:pPr>
          <a:r>
            <a:rPr lang="en-US" altLang="ko-KR" sz="1200" b="1" kern="1200" dirty="0" smtClean="0"/>
            <a:t>Sub Server</a:t>
          </a:r>
          <a:endParaRPr lang="ko-KR" altLang="en-US" sz="1200" b="1" kern="1200" dirty="0"/>
        </a:p>
      </dsp:txBody>
      <dsp:txXfrm>
        <a:off x="3390318" y="612849"/>
        <a:ext cx="1129784" cy="753189"/>
      </dsp:txXfrm>
    </dsp:sp>
    <dsp:sp modelId="{C27ADB4F-EA90-464B-81C8-E2ED5539F3EE}">
      <dsp:nvSpPr>
        <dsp:cNvPr id="0" name=""/>
        <dsp:cNvSpPr/>
      </dsp:nvSpPr>
      <dsp:spPr>
        <a:xfrm>
          <a:off x="4520102" y="612849"/>
          <a:ext cx="1882973" cy="753189"/>
        </a:xfrm>
        <a:prstGeom prst="chevron">
          <a:avLst/>
        </a:prstGeom>
        <a:solidFill>
          <a:schemeClr val="accent1">
            <a:shade val="80000"/>
            <a:hueOff val="229684"/>
            <a:satOff val="-3294"/>
            <a:lumOff val="1921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latinLnBrk="1">
            <a:lnSpc>
              <a:spcPct val="90000"/>
            </a:lnSpc>
            <a:spcBef>
              <a:spcPct val="0"/>
            </a:spcBef>
            <a:spcAft>
              <a:spcPct val="35000"/>
            </a:spcAft>
          </a:pPr>
          <a:r>
            <a:rPr lang="en-US" altLang="ko-KR" sz="1200" b="1" kern="1200" dirty="0" smtClean="0"/>
            <a:t>Wireless Mesh Network/ Internet</a:t>
          </a:r>
          <a:endParaRPr lang="ko-KR" altLang="en-US" sz="1200" b="1" kern="1200" dirty="0"/>
        </a:p>
      </dsp:txBody>
      <dsp:txXfrm>
        <a:off x="4896697" y="612849"/>
        <a:ext cx="1129784" cy="753189"/>
      </dsp:txXfrm>
    </dsp:sp>
    <dsp:sp modelId="{B345E113-3B62-49D2-A8B6-4FE071F1793B}">
      <dsp:nvSpPr>
        <dsp:cNvPr id="0" name=""/>
        <dsp:cNvSpPr/>
      </dsp:nvSpPr>
      <dsp:spPr>
        <a:xfrm>
          <a:off x="6026481" y="612849"/>
          <a:ext cx="1882973" cy="753189"/>
        </a:xfrm>
        <a:prstGeom prst="chevron">
          <a:avLst/>
        </a:prstGeom>
        <a:solidFill>
          <a:schemeClr val="accent1">
            <a:shade val="80000"/>
            <a:hueOff val="306246"/>
            <a:satOff val="-4392"/>
            <a:lumOff val="256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32004" rIns="16002" bIns="32004" numCol="1" spcCol="1270" anchor="ctr" anchorCtr="0">
          <a:noAutofit/>
        </a:bodyPr>
        <a:lstStyle/>
        <a:p>
          <a:pPr lvl="0" algn="ctr" defTabSz="533400" latinLnBrk="1">
            <a:lnSpc>
              <a:spcPct val="90000"/>
            </a:lnSpc>
            <a:spcBef>
              <a:spcPct val="0"/>
            </a:spcBef>
            <a:spcAft>
              <a:spcPct val="35000"/>
            </a:spcAft>
          </a:pPr>
          <a:r>
            <a:rPr lang="en-US" altLang="ko-KR" sz="1200" b="1" kern="1200" smtClean="0"/>
            <a:t>Main Server</a:t>
          </a:r>
          <a:endParaRPr lang="ko-KR" altLang="en-US" sz="1200" b="1" kern="1200"/>
        </a:p>
      </dsp:txBody>
      <dsp:txXfrm>
        <a:off x="6403076" y="612849"/>
        <a:ext cx="1129784" cy="7531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D32E449-5C33-45E8-8EFE-104405053871}">
      <dsp:nvSpPr>
        <dsp:cNvPr id="0" name=""/>
        <dsp:cNvSpPr/>
      </dsp:nvSpPr>
      <dsp:spPr>
        <a:xfrm>
          <a:off x="6792" y="238266"/>
          <a:ext cx="2030295" cy="1503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0" tIns="36000" rIns="36000" bIns="36000" numCol="1" spcCol="1270" anchor="ctr" anchorCtr="0">
          <a:noAutofit/>
        </a:bodyPr>
        <a:lstStyle/>
        <a:p>
          <a:pPr lvl="0" algn="ctr" defTabSz="622300" latinLnBrk="1">
            <a:lnSpc>
              <a:spcPct val="90000"/>
            </a:lnSpc>
            <a:spcBef>
              <a:spcPct val="0"/>
            </a:spcBef>
            <a:spcAft>
              <a:spcPct val="35000"/>
            </a:spcAft>
          </a:pPr>
          <a:r>
            <a:rPr lang="en-US" altLang="ko-KR" sz="1400" kern="1200" smtClean="0"/>
            <a:t>NASA/ISCCP &amp; CERES/MODIS</a:t>
          </a:r>
          <a:endParaRPr lang="ko-KR" altLang="en-US" sz="1400" kern="1200"/>
        </a:p>
      </dsp:txBody>
      <dsp:txXfrm>
        <a:off x="50833" y="282307"/>
        <a:ext cx="1942213" cy="1415605"/>
      </dsp:txXfrm>
    </dsp:sp>
    <dsp:sp modelId="{04CC17F5-0F1D-4824-9C9F-E7F6E5974165}">
      <dsp:nvSpPr>
        <dsp:cNvPr id="0" name=""/>
        <dsp:cNvSpPr/>
      </dsp:nvSpPr>
      <dsp:spPr>
        <a:xfrm>
          <a:off x="2240118" y="738353"/>
          <a:ext cx="430422" cy="5035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latinLnBrk="1">
            <a:lnSpc>
              <a:spcPct val="90000"/>
            </a:lnSpc>
            <a:spcBef>
              <a:spcPct val="0"/>
            </a:spcBef>
            <a:spcAft>
              <a:spcPct val="35000"/>
            </a:spcAft>
          </a:pPr>
          <a:endParaRPr lang="ko-KR" altLang="en-US" sz="1100" kern="1200"/>
        </a:p>
      </dsp:txBody>
      <dsp:txXfrm>
        <a:off x="2240118" y="839056"/>
        <a:ext cx="301295" cy="302107"/>
      </dsp:txXfrm>
    </dsp:sp>
    <dsp:sp modelId="{AEF54BD1-D7C7-4546-9F68-9CB96F89C26F}">
      <dsp:nvSpPr>
        <dsp:cNvPr id="0" name=""/>
        <dsp:cNvSpPr/>
      </dsp:nvSpPr>
      <dsp:spPr>
        <a:xfrm>
          <a:off x="2849207" y="238266"/>
          <a:ext cx="2030295" cy="1503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0" tIns="36000" rIns="36000" bIns="36000" numCol="1" spcCol="1270" anchor="ctr" anchorCtr="0">
          <a:noAutofit/>
        </a:bodyPr>
        <a:lstStyle/>
        <a:p>
          <a:pPr lvl="0" algn="ctr" defTabSz="622300" latinLnBrk="1">
            <a:lnSpc>
              <a:spcPct val="90000"/>
            </a:lnSpc>
            <a:spcBef>
              <a:spcPct val="0"/>
            </a:spcBef>
            <a:spcAft>
              <a:spcPct val="35000"/>
            </a:spcAft>
          </a:pPr>
          <a:r>
            <a:rPr lang="en-US" altLang="ko-KR" sz="1400" kern="1200" smtClean="0"/>
            <a:t>NASA GEWEX/SRB Release 3.0</a:t>
          </a:r>
          <a:endParaRPr lang="ko-KR" altLang="en-US" sz="1400" kern="1200"/>
        </a:p>
      </dsp:txBody>
      <dsp:txXfrm>
        <a:off x="2893248" y="282307"/>
        <a:ext cx="1942213" cy="1415605"/>
      </dsp:txXfrm>
    </dsp:sp>
    <dsp:sp modelId="{D472D36C-C90F-4C60-91D1-D291A4630BA8}">
      <dsp:nvSpPr>
        <dsp:cNvPr id="0" name=""/>
        <dsp:cNvSpPr/>
      </dsp:nvSpPr>
      <dsp:spPr>
        <a:xfrm>
          <a:off x="5082532" y="738353"/>
          <a:ext cx="430422" cy="503513"/>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latinLnBrk="1">
            <a:lnSpc>
              <a:spcPct val="90000"/>
            </a:lnSpc>
            <a:spcBef>
              <a:spcPct val="0"/>
            </a:spcBef>
            <a:spcAft>
              <a:spcPct val="35000"/>
            </a:spcAft>
          </a:pPr>
          <a:endParaRPr lang="ko-KR" altLang="en-US" sz="1100" kern="1200"/>
        </a:p>
      </dsp:txBody>
      <dsp:txXfrm>
        <a:off x="5082532" y="839056"/>
        <a:ext cx="301295" cy="302107"/>
      </dsp:txXfrm>
    </dsp:sp>
    <dsp:sp modelId="{B89B06BE-CB65-45BF-83E6-5BF77C101C7B}">
      <dsp:nvSpPr>
        <dsp:cNvPr id="0" name=""/>
        <dsp:cNvSpPr/>
      </dsp:nvSpPr>
      <dsp:spPr>
        <a:xfrm>
          <a:off x="5691621" y="238266"/>
          <a:ext cx="2030295" cy="150368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0" tIns="36000" rIns="36000" bIns="36000" numCol="1" spcCol="1270" anchor="ctr" anchorCtr="0">
          <a:noAutofit/>
        </a:bodyPr>
        <a:lstStyle/>
        <a:p>
          <a:pPr lvl="0" algn="ctr" defTabSz="622300" latinLnBrk="1">
            <a:lnSpc>
              <a:spcPct val="90000"/>
            </a:lnSpc>
            <a:spcBef>
              <a:spcPct val="0"/>
            </a:spcBef>
            <a:spcAft>
              <a:spcPct val="35000"/>
            </a:spcAft>
          </a:pPr>
          <a:r>
            <a:rPr lang="en-US" altLang="ko-KR" sz="1400" kern="1200" dirty="0" smtClean="0"/>
            <a:t>Daily averaged parameters </a:t>
          </a:r>
        </a:p>
        <a:p>
          <a:pPr lvl="0" algn="ctr" defTabSz="622300" latinLnBrk="1">
            <a:lnSpc>
              <a:spcPct val="90000"/>
            </a:lnSpc>
            <a:spcBef>
              <a:spcPct val="0"/>
            </a:spcBef>
            <a:spcAft>
              <a:spcPct val="35000"/>
            </a:spcAft>
          </a:pPr>
          <a:r>
            <a:rPr lang="en-US" altLang="ko-KR" sz="1400" kern="1200" dirty="0" smtClean="0"/>
            <a:t>(July 1, 1983 –</a:t>
          </a:r>
        </a:p>
        <a:p>
          <a:pPr lvl="0" algn="ctr" defTabSz="622300" latinLnBrk="1">
            <a:lnSpc>
              <a:spcPct val="90000"/>
            </a:lnSpc>
            <a:spcBef>
              <a:spcPct val="0"/>
            </a:spcBef>
            <a:spcAft>
              <a:spcPct val="35000"/>
            </a:spcAft>
          </a:pPr>
          <a:r>
            <a:rPr lang="en-US" altLang="ko-KR" sz="1400" kern="1200" dirty="0" smtClean="0"/>
            <a:t> June 30, 2005)</a:t>
          </a:r>
          <a:endParaRPr lang="ko-KR" altLang="en-US" sz="1400" kern="1200" dirty="0"/>
        </a:p>
      </dsp:txBody>
      <dsp:txXfrm>
        <a:off x="5735662" y="282307"/>
        <a:ext cx="1942213" cy="1415605"/>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1"/>
            <a:ext cx="2945659" cy="496411"/>
          </a:xfrm>
          <a:prstGeom prst="rect">
            <a:avLst/>
          </a:prstGeom>
        </p:spPr>
        <p:txBody>
          <a:bodyPr vert="horz" lIns="91432" tIns="45715" rIns="91432" bIns="45715" rtlCol="0"/>
          <a:lstStyle>
            <a:lvl1pPr algn="l">
              <a:defRPr sz="1200"/>
            </a:lvl1pPr>
          </a:lstStyle>
          <a:p>
            <a:endParaRPr lang="ko-KR" altLang="en-US"/>
          </a:p>
        </p:txBody>
      </p:sp>
      <p:sp>
        <p:nvSpPr>
          <p:cNvPr id="3" name="날짜 개체 틀 2"/>
          <p:cNvSpPr>
            <a:spLocks noGrp="1"/>
          </p:cNvSpPr>
          <p:nvPr>
            <p:ph type="dt" sz="quarter" idx="1"/>
          </p:nvPr>
        </p:nvSpPr>
        <p:spPr>
          <a:xfrm>
            <a:off x="3850444" y="1"/>
            <a:ext cx="2945659" cy="496411"/>
          </a:xfrm>
          <a:prstGeom prst="rect">
            <a:avLst/>
          </a:prstGeom>
        </p:spPr>
        <p:txBody>
          <a:bodyPr vert="horz" lIns="91432" tIns="45715" rIns="91432" bIns="45715" rtlCol="0"/>
          <a:lstStyle>
            <a:lvl1pPr algn="r">
              <a:defRPr sz="1200"/>
            </a:lvl1pPr>
          </a:lstStyle>
          <a:p>
            <a:fld id="{098FCA42-A632-4E51-8361-0B7BC886F1C6}" type="datetimeFigureOut">
              <a:rPr lang="ko-KR" altLang="en-US" smtClean="0"/>
              <a:t>2015-09-23</a:t>
            </a:fld>
            <a:endParaRPr lang="ko-KR" altLang="en-US"/>
          </a:p>
        </p:txBody>
      </p:sp>
      <p:sp>
        <p:nvSpPr>
          <p:cNvPr id="4" name="바닥글 개체 틀 3"/>
          <p:cNvSpPr>
            <a:spLocks noGrp="1"/>
          </p:cNvSpPr>
          <p:nvPr>
            <p:ph type="ftr" sz="quarter" idx="2"/>
          </p:nvPr>
        </p:nvSpPr>
        <p:spPr>
          <a:xfrm>
            <a:off x="1" y="9430091"/>
            <a:ext cx="2945659" cy="496411"/>
          </a:xfrm>
          <a:prstGeom prst="rect">
            <a:avLst/>
          </a:prstGeom>
        </p:spPr>
        <p:txBody>
          <a:bodyPr vert="horz" lIns="91432" tIns="45715" rIns="91432" bIns="45715" rtlCol="0" anchor="b"/>
          <a:lstStyle>
            <a:lvl1pPr algn="l">
              <a:defRPr sz="1200"/>
            </a:lvl1pPr>
          </a:lstStyle>
          <a:p>
            <a:endParaRPr lang="ko-KR" altLang="en-US"/>
          </a:p>
        </p:txBody>
      </p:sp>
      <p:sp>
        <p:nvSpPr>
          <p:cNvPr id="5" name="슬라이드 번호 개체 틀 4"/>
          <p:cNvSpPr>
            <a:spLocks noGrp="1"/>
          </p:cNvSpPr>
          <p:nvPr>
            <p:ph type="sldNum" sz="quarter" idx="3"/>
          </p:nvPr>
        </p:nvSpPr>
        <p:spPr>
          <a:xfrm>
            <a:off x="3850444" y="9430091"/>
            <a:ext cx="2945659" cy="496411"/>
          </a:xfrm>
          <a:prstGeom prst="rect">
            <a:avLst/>
          </a:prstGeom>
        </p:spPr>
        <p:txBody>
          <a:bodyPr vert="horz" lIns="91432" tIns="45715" rIns="91432" bIns="45715" rtlCol="0" anchor="b"/>
          <a:lstStyle>
            <a:lvl1pPr algn="r">
              <a:defRPr sz="1200"/>
            </a:lvl1pPr>
          </a:lstStyle>
          <a:p>
            <a:fld id="{1CA606E0-D9EE-4C6D-B714-3C0504886630}" type="slidenum">
              <a:rPr lang="ko-KR" altLang="en-US" smtClean="0"/>
              <a:t>‹#›</a:t>
            </a:fld>
            <a:endParaRPr lang="ko-KR" altLang="en-US"/>
          </a:p>
        </p:txBody>
      </p:sp>
    </p:spTree>
    <p:extLst>
      <p:ext uri="{BB962C8B-B14F-4D97-AF65-F5344CB8AC3E}">
        <p14:creationId xmlns:p14="http://schemas.microsoft.com/office/powerpoint/2010/main" val="129133726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1"/>
            <a:ext cx="2945659" cy="496411"/>
          </a:xfrm>
          <a:prstGeom prst="rect">
            <a:avLst/>
          </a:prstGeom>
        </p:spPr>
        <p:txBody>
          <a:bodyPr vert="horz" lIns="91432" tIns="45715" rIns="91432" bIns="45715" rtlCol="0"/>
          <a:lstStyle>
            <a:lvl1pPr algn="l">
              <a:defRPr sz="1200">
                <a:latin typeface="바른돋움 1" pitchFamily="18" charset="-127"/>
                <a:ea typeface="바른돋움 1" pitchFamily="18" charset="-127"/>
              </a:defRPr>
            </a:lvl1pPr>
          </a:lstStyle>
          <a:p>
            <a:endParaRPr lang="ko-KR" altLang="en-US" dirty="0"/>
          </a:p>
        </p:txBody>
      </p:sp>
      <p:sp>
        <p:nvSpPr>
          <p:cNvPr id="3" name="날짜 개체 틀 2"/>
          <p:cNvSpPr>
            <a:spLocks noGrp="1"/>
          </p:cNvSpPr>
          <p:nvPr>
            <p:ph type="dt" idx="1"/>
          </p:nvPr>
        </p:nvSpPr>
        <p:spPr>
          <a:xfrm>
            <a:off x="3850444" y="1"/>
            <a:ext cx="2945659" cy="496411"/>
          </a:xfrm>
          <a:prstGeom prst="rect">
            <a:avLst/>
          </a:prstGeom>
        </p:spPr>
        <p:txBody>
          <a:bodyPr vert="horz" lIns="91432" tIns="45715" rIns="91432" bIns="45715" rtlCol="0"/>
          <a:lstStyle>
            <a:lvl1pPr algn="r">
              <a:defRPr sz="1200">
                <a:latin typeface="바른돋움 1" pitchFamily="18" charset="-127"/>
                <a:ea typeface="바른돋움 1" pitchFamily="18" charset="-127"/>
              </a:defRPr>
            </a:lvl1pPr>
          </a:lstStyle>
          <a:p>
            <a:fld id="{2733E690-D45E-4E11-810B-0270155EC34B}" type="datetimeFigureOut">
              <a:rPr lang="ko-KR" altLang="en-US" smtClean="0"/>
              <a:pPr/>
              <a:t>2015-09-23</a:t>
            </a:fld>
            <a:endParaRPr lang="ko-KR" altLang="en-US" dirty="0"/>
          </a:p>
        </p:txBody>
      </p:sp>
      <p:sp>
        <p:nvSpPr>
          <p:cNvPr id="4" name="슬라이드 이미지 개체 틀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32" tIns="45715" rIns="91432" bIns="45715" rtlCol="0" anchor="ctr"/>
          <a:lstStyle/>
          <a:p>
            <a:endParaRPr lang="ko-KR" altLang="en-US" dirty="0"/>
          </a:p>
        </p:txBody>
      </p:sp>
      <p:sp>
        <p:nvSpPr>
          <p:cNvPr id="5" name="슬라이드 노트 개체 틀 4"/>
          <p:cNvSpPr>
            <a:spLocks noGrp="1"/>
          </p:cNvSpPr>
          <p:nvPr>
            <p:ph type="body" sz="quarter" idx="3"/>
          </p:nvPr>
        </p:nvSpPr>
        <p:spPr>
          <a:xfrm>
            <a:off x="679768" y="4715908"/>
            <a:ext cx="5438140" cy="4467701"/>
          </a:xfrm>
          <a:prstGeom prst="rect">
            <a:avLst/>
          </a:prstGeom>
        </p:spPr>
        <p:txBody>
          <a:bodyPr vert="horz" lIns="91432" tIns="45715" rIns="91432" bIns="45715"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6" name="바닥글 개체 틀 5"/>
          <p:cNvSpPr>
            <a:spLocks noGrp="1"/>
          </p:cNvSpPr>
          <p:nvPr>
            <p:ph type="ftr" sz="quarter" idx="4"/>
          </p:nvPr>
        </p:nvSpPr>
        <p:spPr>
          <a:xfrm>
            <a:off x="1" y="9430091"/>
            <a:ext cx="2945659" cy="496411"/>
          </a:xfrm>
          <a:prstGeom prst="rect">
            <a:avLst/>
          </a:prstGeom>
        </p:spPr>
        <p:txBody>
          <a:bodyPr vert="horz" lIns="91432" tIns="45715" rIns="91432" bIns="45715" rtlCol="0" anchor="b"/>
          <a:lstStyle>
            <a:lvl1pPr algn="l">
              <a:defRPr sz="1200">
                <a:latin typeface="바른돋움 1" pitchFamily="18" charset="-127"/>
                <a:ea typeface="바른돋움 1" pitchFamily="18" charset="-127"/>
              </a:defRPr>
            </a:lvl1pPr>
          </a:lstStyle>
          <a:p>
            <a:endParaRPr lang="ko-KR" altLang="en-US" dirty="0"/>
          </a:p>
        </p:txBody>
      </p:sp>
      <p:sp>
        <p:nvSpPr>
          <p:cNvPr id="7" name="슬라이드 번호 개체 틀 6"/>
          <p:cNvSpPr>
            <a:spLocks noGrp="1"/>
          </p:cNvSpPr>
          <p:nvPr>
            <p:ph type="sldNum" sz="quarter" idx="5"/>
          </p:nvPr>
        </p:nvSpPr>
        <p:spPr>
          <a:xfrm>
            <a:off x="3850444" y="9430091"/>
            <a:ext cx="2945659" cy="496411"/>
          </a:xfrm>
          <a:prstGeom prst="rect">
            <a:avLst/>
          </a:prstGeom>
        </p:spPr>
        <p:txBody>
          <a:bodyPr vert="horz" lIns="91432" tIns="45715" rIns="91432" bIns="45715" rtlCol="0" anchor="b"/>
          <a:lstStyle>
            <a:lvl1pPr algn="r">
              <a:defRPr sz="1200">
                <a:latin typeface="바른돋움 1" pitchFamily="18" charset="-127"/>
                <a:ea typeface="바른돋움 1" pitchFamily="18" charset="-127"/>
              </a:defRPr>
            </a:lvl1pPr>
          </a:lstStyle>
          <a:p>
            <a:fld id="{6AC03650-BE87-4C70-9BD8-AE9BB25B43D6}" type="slidenum">
              <a:rPr lang="ko-KR" altLang="en-US" smtClean="0"/>
              <a:pPr/>
              <a:t>‹#›</a:t>
            </a:fld>
            <a:endParaRPr lang="ko-KR" altLang="en-US" dirty="0"/>
          </a:p>
        </p:txBody>
      </p:sp>
    </p:spTree>
    <p:extLst>
      <p:ext uri="{BB962C8B-B14F-4D97-AF65-F5344CB8AC3E}">
        <p14:creationId xmlns:p14="http://schemas.microsoft.com/office/powerpoint/2010/main" val="2692802332"/>
      </p:ext>
    </p:extLst>
  </p:cSld>
  <p:clrMap bg1="lt1" tx1="dk1" bg2="lt2" tx2="dk2" accent1="accent1" accent2="accent2" accent3="accent3" accent4="accent4" accent5="accent5" accent6="accent6" hlink="hlink" folHlink="folHlink"/>
  <p:hf sldNum="0" hdr="0" ftr="0" dt="0"/>
  <p:notesStyle>
    <a:lvl1pPr marL="0" algn="l" defTabSz="914400" rtl="0" eaLnBrk="1" latinLnBrk="1" hangingPunct="1">
      <a:defRPr sz="1200" kern="1200">
        <a:solidFill>
          <a:schemeClr val="tx1"/>
        </a:solidFill>
        <a:latin typeface="바른돋움 1" pitchFamily="18" charset="-127"/>
        <a:ea typeface="바른돋움 1" pitchFamily="18" charset="-127"/>
        <a:cs typeface="+mn-cs"/>
      </a:defRPr>
    </a:lvl1pPr>
    <a:lvl2pPr marL="457200" algn="l" defTabSz="914400" rtl="0" eaLnBrk="1" latinLnBrk="1" hangingPunct="1">
      <a:defRPr sz="1200" kern="1200">
        <a:solidFill>
          <a:schemeClr val="tx1"/>
        </a:solidFill>
        <a:latin typeface="바른돋움 1" pitchFamily="18" charset="-127"/>
        <a:ea typeface="바른돋움 1" pitchFamily="18" charset="-127"/>
        <a:cs typeface="+mn-cs"/>
      </a:defRPr>
    </a:lvl2pPr>
    <a:lvl3pPr marL="914400" algn="l" defTabSz="914400" rtl="0" eaLnBrk="1" latinLnBrk="1" hangingPunct="1">
      <a:defRPr sz="1200" kern="1200">
        <a:solidFill>
          <a:schemeClr val="tx1"/>
        </a:solidFill>
        <a:latin typeface="바른돋움 1" pitchFamily="18" charset="-127"/>
        <a:ea typeface="바른돋움 1" pitchFamily="18" charset="-127"/>
        <a:cs typeface="+mn-cs"/>
      </a:defRPr>
    </a:lvl3pPr>
    <a:lvl4pPr marL="1371600" algn="l" defTabSz="914400" rtl="0" eaLnBrk="1" latinLnBrk="1" hangingPunct="1">
      <a:defRPr sz="1200" kern="1200">
        <a:solidFill>
          <a:schemeClr val="tx1"/>
        </a:solidFill>
        <a:latin typeface="바른돋움 1" pitchFamily="18" charset="-127"/>
        <a:ea typeface="바른돋움 1" pitchFamily="18" charset="-127"/>
        <a:cs typeface="+mn-cs"/>
      </a:defRPr>
    </a:lvl4pPr>
    <a:lvl5pPr marL="1828800" algn="l" defTabSz="914400" rtl="0" eaLnBrk="1" latinLnBrk="1" hangingPunct="1">
      <a:defRPr sz="1200" kern="1200">
        <a:solidFill>
          <a:schemeClr val="tx1"/>
        </a:solidFill>
        <a:latin typeface="바른돋움 1" pitchFamily="18" charset="-127"/>
        <a:ea typeface="바른돋움 1" pitchFamily="18" charset="-127"/>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endic.naver.com/enkrEntry.nhn?entryId=979ae0b6c3054b3abb909aed8a4bed91&amp;query=kWh"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n.wikipedia.org/wiki/Statistical_mode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mtClean="0">
                <a:solidFill>
                  <a:schemeClr val="bg1"/>
                </a:solidFill>
              </a:rPr>
              <a:t>I am Shin-Young Kim, came from Daejeon, Korea.</a:t>
            </a:r>
            <a:endParaRPr lang="ko-KR" altLang="en-US" dirty="0">
              <a:solidFill>
                <a:schemeClr val="bg1"/>
              </a:solidFill>
            </a:endParaRPr>
          </a:p>
        </p:txBody>
      </p:sp>
    </p:spTree>
    <p:extLst>
      <p:ext uri="{BB962C8B-B14F-4D97-AF65-F5344CB8AC3E}">
        <p14:creationId xmlns:p14="http://schemas.microsoft.com/office/powerpoint/2010/main" val="1297009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mtClean="0"/>
              <a:t> First of all, I am going to research</a:t>
            </a:r>
            <a:r>
              <a:rPr lang="en-US" altLang="ko-KR" baseline="0" smtClean="0"/>
              <a:t> objectives, definition of global horizontal irradiance,</a:t>
            </a:r>
          </a:p>
          <a:p>
            <a:r>
              <a:rPr lang="en-US" altLang="ko-KR" baseline="0" smtClean="0"/>
              <a:t>And solar monitoring history in our institute.</a:t>
            </a:r>
            <a:endParaRPr lang="ko-KR" altLang="en-US" smtClean="0"/>
          </a:p>
          <a:p>
            <a:endParaRPr lang="ko-KR" altLang="en-US">
              <a:solidFill>
                <a:schemeClr val="bg1"/>
              </a:solidFill>
            </a:endParaRPr>
          </a:p>
        </p:txBody>
      </p:sp>
    </p:spTree>
    <p:extLst>
      <p:ext uri="{BB962C8B-B14F-4D97-AF65-F5344CB8AC3E}">
        <p14:creationId xmlns:p14="http://schemas.microsoft.com/office/powerpoint/2010/main" val="4246851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nSpc>
                <a:spcPct val="150000"/>
              </a:lnSpc>
            </a:pPr>
            <a:r>
              <a:rPr lang="en-US" altLang="ko-KR" sz="1100" smtClean="0"/>
              <a:t> This</a:t>
            </a:r>
            <a:r>
              <a:rPr lang="en-US" altLang="ko-KR" sz="1100" baseline="0" smtClean="0"/>
              <a:t> </a:t>
            </a:r>
            <a:r>
              <a:rPr lang="en-US" altLang="ko-KR" sz="1100" baseline="0" dirty="0" smtClean="0"/>
              <a:t>study was conducted to verify the r</a:t>
            </a:r>
            <a:r>
              <a:rPr lang="en-US" altLang="ko-KR" sz="1200" b="0" dirty="0" smtClean="0">
                <a:solidFill>
                  <a:schemeClr val="bg1"/>
                </a:solidFill>
                <a:latin typeface="맑은 고딕"/>
                <a:ea typeface="맑은 고딕"/>
              </a:rPr>
              <a:t>eliability for the ground-measured data in </a:t>
            </a:r>
            <a:r>
              <a:rPr lang="en-US" altLang="ko-KR" sz="1200" b="0" dirty="0" smtClean="0">
                <a:solidFill>
                  <a:srgbClr val="FF3300"/>
                </a:solidFill>
                <a:latin typeface="맑은 고딕"/>
                <a:ea typeface="맑은 고딕"/>
              </a:rPr>
              <a:t>KIER</a:t>
            </a:r>
            <a:r>
              <a:rPr lang="en-US" altLang="ko-KR" sz="1200" b="0" dirty="0" smtClean="0">
                <a:solidFill>
                  <a:schemeClr val="bg1"/>
                </a:solidFill>
                <a:latin typeface="맑은 고딕"/>
                <a:ea typeface="맑은 고딕"/>
              </a:rPr>
              <a:t> as </a:t>
            </a:r>
            <a:r>
              <a:rPr lang="en-US" altLang="ko-KR" sz="1200" b="0" dirty="0" smtClean="0">
                <a:solidFill>
                  <a:schemeClr val="bg1"/>
                </a:solidFill>
              </a:rPr>
              <a:t>compared with the satellite-derived data from NASA.</a:t>
            </a:r>
          </a:p>
          <a:p>
            <a:pPr>
              <a:lnSpc>
                <a:spcPct val="150000"/>
              </a:lnSpc>
            </a:pPr>
            <a:r>
              <a:rPr lang="en-US" altLang="ko-KR" sz="1100" b="1" dirty="0" smtClean="0">
                <a:solidFill>
                  <a:schemeClr val="bg1"/>
                </a:solidFill>
              </a:rPr>
              <a:t>•  </a:t>
            </a:r>
            <a:r>
              <a:rPr lang="en-US" altLang="ko-KR" sz="1100" dirty="0" smtClean="0">
                <a:solidFill>
                  <a:schemeClr val="bg1"/>
                </a:solidFill>
              </a:rPr>
              <a:t>More specifically</a:t>
            </a:r>
            <a:r>
              <a:rPr lang="en-US" altLang="ko-KR" sz="1100" b="0" dirty="0" smtClean="0">
                <a:solidFill>
                  <a:schemeClr val="bg1"/>
                </a:solidFill>
              </a:rPr>
              <a:t>, this</a:t>
            </a:r>
            <a:r>
              <a:rPr lang="en-US" altLang="ko-KR" sz="1100" b="0" baseline="0" dirty="0" smtClean="0">
                <a:solidFill>
                  <a:schemeClr val="bg1"/>
                </a:solidFill>
              </a:rPr>
              <a:t> study</a:t>
            </a:r>
            <a:r>
              <a:rPr lang="en-US" altLang="ko-KR" sz="1100" b="0" dirty="0" smtClean="0">
                <a:solidFill>
                  <a:schemeClr val="bg1"/>
                </a:solidFill>
              </a:rPr>
              <a:t>  was done to propose a </a:t>
            </a:r>
            <a:r>
              <a:rPr lang="en-US" altLang="ko-KR" sz="1100" dirty="0" smtClean="0">
                <a:solidFill>
                  <a:schemeClr val="bg1"/>
                </a:solidFill>
                <a:latin typeface="맑은 고딕"/>
                <a:ea typeface="맑은 고딕"/>
              </a:rPr>
              <a:t> </a:t>
            </a:r>
            <a:r>
              <a:rPr lang="en-US" altLang="ko-KR" sz="1100" b="0" dirty="0" smtClean="0">
                <a:solidFill>
                  <a:schemeClr val="bg1"/>
                </a:solidFill>
                <a:latin typeface="맑은 고딕"/>
                <a:ea typeface="맑은 고딕"/>
              </a:rPr>
              <a:t>predictable model</a:t>
            </a:r>
            <a:r>
              <a:rPr lang="en-US" altLang="ko-KR" sz="1100" b="1" dirty="0" smtClean="0">
                <a:solidFill>
                  <a:schemeClr val="bg1"/>
                </a:solidFill>
                <a:latin typeface="맑은 고딕"/>
                <a:ea typeface="맑은 고딕"/>
              </a:rPr>
              <a:t> </a:t>
            </a:r>
            <a:r>
              <a:rPr lang="en-US" altLang="ko-KR" sz="1100" dirty="0" smtClean="0">
                <a:solidFill>
                  <a:schemeClr val="bg1"/>
                </a:solidFill>
                <a:latin typeface="맑은 고딕"/>
                <a:ea typeface="맑은 고딕"/>
              </a:rPr>
              <a:t>for the global solar radiation data</a:t>
            </a:r>
            <a:r>
              <a:rPr lang="en-US" altLang="ko-KR" sz="1100" baseline="0" dirty="0" smtClean="0">
                <a:solidFill>
                  <a:schemeClr val="bg1"/>
                </a:solidFill>
                <a:latin typeface="맑은 고딕"/>
                <a:ea typeface="맑은 고딕"/>
              </a:rPr>
              <a:t> </a:t>
            </a:r>
            <a:r>
              <a:rPr lang="en-US" altLang="ko-KR" sz="1100" dirty="0" smtClean="0">
                <a:solidFill>
                  <a:schemeClr val="bg1"/>
                </a:solidFill>
                <a:latin typeface="맑은 고딕"/>
                <a:ea typeface="맑은 고딕"/>
              </a:rPr>
              <a:t>measured in KIER related to the satellite-derived data from NASA, to forecast global solar radiation for the areas not measured yet in Korea compared with the ground-measured data in KIER, and</a:t>
            </a:r>
            <a:r>
              <a:rPr lang="en-US" altLang="ko-KR" sz="1100" baseline="0" dirty="0" smtClean="0">
                <a:solidFill>
                  <a:schemeClr val="bg1"/>
                </a:solidFill>
                <a:latin typeface="맑은 고딕"/>
                <a:ea typeface="맑은 고딕"/>
              </a:rPr>
              <a:t> eventually </a:t>
            </a:r>
            <a:r>
              <a:rPr lang="en-US" altLang="ko-KR" sz="1100" dirty="0" smtClean="0">
                <a:solidFill>
                  <a:schemeClr val="bg1"/>
                </a:solidFill>
                <a:latin typeface="맑은 고딕"/>
                <a:ea typeface="맑은 고딕"/>
              </a:rPr>
              <a:t>to provide  basic data in compiling</a:t>
            </a:r>
            <a:r>
              <a:rPr lang="en-US" altLang="ko-KR" sz="1100" baseline="0" dirty="0" smtClean="0">
                <a:solidFill>
                  <a:schemeClr val="bg1"/>
                </a:solidFill>
                <a:latin typeface="맑은 고딕"/>
                <a:ea typeface="맑은 고딕"/>
              </a:rPr>
              <a:t> </a:t>
            </a:r>
            <a:r>
              <a:rPr lang="en-US" altLang="ko-KR" sz="1100" dirty="0" smtClean="0">
                <a:solidFill>
                  <a:schemeClr val="bg1"/>
                </a:solidFill>
              </a:rPr>
              <a:t>reliable database for the </a:t>
            </a:r>
            <a:r>
              <a:rPr lang="en-US" altLang="ko-KR" sz="1100" dirty="0" smtClean="0">
                <a:solidFill>
                  <a:schemeClr val="bg1"/>
                </a:solidFill>
                <a:latin typeface="맑은 고딕"/>
                <a:ea typeface="맑은 고딕"/>
              </a:rPr>
              <a:t>global solar radiation</a:t>
            </a:r>
            <a:r>
              <a:rPr lang="en-US" altLang="ko-KR" sz="1100" dirty="0" smtClean="0">
                <a:solidFill>
                  <a:schemeClr val="bg1"/>
                </a:solidFill>
              </a:rPr>
              <a:t> values of solar technology development in our country.</a:t>
            </a:r>
            <a:endParaRPr lang="en-US" altLang="ko-KR" sz="1100" dirty="0">
              <a:solidFill>
                <a:schemeClr val="bg1"/>
              </a:solidFill>
              <a:latin typeface="맑은 고딕"/>
              <a:ea typeface="맑은 고딕"/>
            </a:endParaRPr>
          </a:p>
          <a:p>
            <a:endParaRPr lang="ko-KR" altLang="en-US" b="0" dirty="0"/>
          </a:p>
        </p:txBody>
      </p:sp>
    </p:spTree>
    <p:extLst>
      <p:ext uri="{BB962C8B-B14F-4D97-AF65-F5344CB8AC3E}">
        <p14:creationId xmlns:p14="http://schemas.microsoft.com/office/powerpoint/2010/main" val="1548961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lgn="just">
              <a:lnSpc>
                <a:spcPct val="150000"/>
              </a:lnSpc>
            </a:pPr>
            <a:r>
              <a:rPr lang="en-US" altLang="ko-KR" sz="1200" dirty="0" smtClean="0">
                <a:solidFill>
                  <a:srgbClr val="FF0000"/>
                </a:solidFill>
              </a:rPr>
              <a:t> Global Horizontal</a:t>
            </a:r>
            <a:r>
              <a:rPr lang="en-US" altLang="ko-KR" sz="1200" baseline="0" dirty="0" smtClean="0">
                <a:solidFill>
                  <a:srgbClr val="FF0000"/>
                </a:solidFill>
              </a:rPr>
              <a:t> Irradiance defines as </a:t>
            </a:r>
            <a:r>
              <a:rPr lang="en-US" altLang="ko-KR" sz="1200" dirty="0" smtClean="0">
                <a:solidFill>
                  <a:schemeClr val="bg1"/>
                </a:solidFill>
              </a:rPr>
              <a:t>amount of electromagnetic energy incident on the surface of the earth,</a:t>
            </a:r>
            <a:r>
              <a:rPr lang="en-US" altLang="ko-KR" sz="1200" baseline="0" dirty="0" smtClean="0">
                <a:solidFill>
                  <a:schemeClr val="bg1"/>
                </a:solidFill>
              </a:rPr>
              <a:t> and also</a:t>
            </a:r>
            <a:r>
              <a:rPr lang="en-US" altLang="ko-KR" sz="1200" dirty="0" smtClean="0">
                <a:solidFill>
                  <a:schemeClr val="bg1"/>
                </a:solidFill>
              </a:rPr>
              <a:t> referred to as total or global solar radiation and the sum of direct Normal Irradiance (DNI), Diffuse Horizontal Irradiance (DHI), and ground-reflected radiation.</a:t>
            </a:r>
          </a:p>
          <a:p>
            <a:pPr algn="just"/>
            <a:r>
              <a:rPr lang="en-US" altLang="ko-KR" sz="1200" baseline="0" dirty="0" smtClean="0">
                <a:solidFill>
                  <a:schemeClr val="bg1"/>
                </a:solidFill>
              </a:rPr>
              <a:t> </a:t>
            </a:r>
            <a:r>
              <a:rPr lang="en-US" altLang="ko-KR" sz="1200" dirty="0" smtClean="0">
                <a:solidFill>
                  <a:srgbClr val="FF0000"/>
                </a:solidFill>
              </a:rPr>
              <a:t>However, since ground reflected radiation is usually insignificant compared with direct normal irradiance or diffuse horizontal irradiance, global radiation is said to be the sum of direct and diffuse radiation in all practical </a:t>
            </a:r>
            <a:r>
              <a:rPr lang="en-US" altLang="ko-KR" sz="1200" b="0" u="none" dirty="0" smtClean="0">
                <a:solidFill>
                  <a:srgbClr val="FF5050"/>
                </a:solidFill>
              </a:rPr>
              <a:t>purposes.</a:t>
            </a:r>
            <a:endParaRPr lang="en-US" altLang="ko-KR" dirty="0" smtClean="0"/>
          </a:p>
          <a:p>
            <a:endParaRPr lang="en-US" altLang="ko-KR" dirty="0" smtClean="0"/>
          </a:p>
        </p:txBody>
      </p:sp>
    </p:spTree>
    <p:extLst>
      <p:ext uri="{BB962C8B-B14F-4D97-AF65-F5344CB8AC3E}">
        <p14:creationId xmlns:p14="http://schemas.microsoft.com/office/powerpoint/2010/main" val="1548961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dirty="0" smtClean="0">
                <a:solidFill>
                  <a:srgbClr val="FF3300"/>
                </a:solidFill>
              </a:rPr>
              <a:t>As shown in this figure,</a:t>
            </a:r>
            <a:r>
              <a:rPr lang="en-US" altLang="ko-KR" sz="1200" baseline="0" dirty="0" smtClean="0">
                <a:solidFill>
                  <a:srgbClr val="FF3300"/>
                </a:solidFill>
              </a:rPr>
              <a:t> at</a:t>
            </a:r>
            <a:r>
              <a:rPr lang="en-US" altLang="ko-KR" sz="1200" dirty="0" smtClean="0">
                <a:solidFill>
                  <a:srgbClr val="FF3300"/>
                </a:solidFill>
              </a:rPr>
              <a:t> first, our institute measured GHI using PSP at 15 monitoring stations in South Korea from 1982 to 1990, and  then measured DNI as well as GHI using PSP and NIP, CM 11, CMP 11, and so on, at 16 monitoring stations from 1990 to 2010, and nowadays, we are measuring both GHI</a:t>
            </a:r>
            <a:r>
              <a:rPr lang="en-US" altLang="ko-KR" sz="1200" baseline="0" dirty="0" smtClean="0">
                <a:solidFill>
                  <a:srgbClr val="FF3300"/>
                </a:solidFill>
              </a:rPr>
              <a:t> and DNI </a:t>
            </a:r>
            <a:r>
              <a:rPr lang="en-US" altLang="ko-KR" sz="1200" dirty="0" smtClean="0">
                <a:solidFill>
                  <a:srgbClr val="FF3300"/>
                </a:solidFill>
              </a:rPr>
              <a:t>at 3 zones. </a:t>
            </a:r>
          </a:p>
          <a:p>
            <a:endParaRPr lang="en-US" altLang="ko-KR" dirty="0" smtClean="0"/>
          </a:p>
          <a:p>
            <a:r>
              <a:rPr lang="en-US" altLang="ko-KR" dirty="0" smtClean="0"/>
              <a:t>(</a:t>
            </a:r>
            <a:r>
              <a:rPr lang="ko-KR" altLang="en-US" dirty="0" smtClean="0"/>
              <a:t>아래</a:t>
            </a:r>
            <a:r>
              <a:rPr lang="en-US" altLang="ko-KR" dirty="0" smtClean="0"/>
              <a:t> </a:t>
            </a:r>
            <a:r>
              <a:rPr lang="ko-KR" altLang="en-US" dirty="0" smtClean="0"/>
              <a:t>것은 무엇이니</a:t>
            </a:r>
            <a:r>
              <a:rPr lang="en-US" altLang="ko-KR" dirty="0" smtClean="0"/>
              <a:t>?? </a:t>
            </a:r>
            <a:r>
              <a:rPr lang="ko-KR" altLang="en-US" dirty="0" smtClean="0"/>
              <a:t>발표</a:t>
            </a:r>
            <a:r>
              <a:rPr lang="en-US" altLang="ko-KR" dirty="0" smtClean="0"/>
              <a:t> </a:t>
            </a:r>
            <a:r>
              <a:rPr lang="ko-KR" altLang="en-US" dirty="0" err="1" smtClean="0"/>
              <a:t>안했으면</a:t>
            </a:r>
            <a:r>
              <a:rPr lang="ko-KR" altLang="en-US" dirty="0" smtClean="0"/>
              <a:t> 해</a:t>
            </a:r>
            <a:r>
              <a:rPr lang="en-US" altLang="ko-KR" dirty="0" smtClean="0"/>
              <a:t>~)</a:t>
            </a:r>
          </a:p>
          <a:p>
            <a:r>
              <a:rPr lang="en-US" altLang="ko-KR" dirty="0" smtClean="0"/>
              <a:t>PSP, NIP - EPPLEY</a:t>
            </a:r>
          </a:p>
          <a:p>
            <a:r>
              <a:rPr lang="en-US" altLang="ko-KR" dirty="0" smtClean="0"/>
              <a:t>CH-1, CHP 1, CM 11, CMP 11, CMP 22, CMP 21 – KIPP &amp;</a:t>
            </a:r>
            <a:r>
              <a:rPr lang="en-US" altLang="ko-KR" baseline="0" dirty="0" smtClean="0"/>
              <a:t> ZONEN</a:t>
            </a:r>
            <a:r>
              <a:rPr lang="en-US" altLang="ko-KR" dirty="0" smtClean="0"/>
              <a:t> </a:t>
            </a:r>
          </a:p>
          <a:p>
            <a:endParaRPr lang="en-US" altLang="ko-KR" dirty="0" smtClean="0"/>
          </a:p>
          <a:p>
            <a:r>
              <a:rPr lang="en-US" altLang="ko-KR" dirty="0" err="1" smtClean="0"/>
              <a:t>Eppley</a:t>
            </a:r>
            <a:r>
              <a:rPr lang="en-US" altLang="ko-KR" baseline="0" dirty="0" smtClean="0"/>
              <a:t> Precision Spectral </a:t>
            </a:r>
            <a:r>
              <a:rPr lang="en-US" altLang="ko-KR" baseline="0" dirty="0" err="1" smtClean="0"/>
              <a:t>Pyranometer</a:t>
            </a:r>
            <a:r>
              <a:rPr lang="en-US" altLang="ko-KR" baseline="0" dirty="0" smtClean="0"/>
              <a:t> (</a:t>
            </a:r>
            <a:r>
              <a:rPr lang="en-US" altLang="ko-KR" baseline="0" smtClean="0"/>
              <a:t>PSP)</a:t>
            </a:r>
            <a:endParaRPr lang="en-US" altLang="ko-KR" baseline="0" dirty="0" smtClean="0"/>
          </a:p>
          <a:p>
            <a:r>
              <a:rPr lang="en-US" altLang="ko-KR" baseline="0" dirty="0" smtClean="0"/>
              <a:t>This radiometer measures sun and sky irradiance in the range of wavelengths 0.285 to 2.8 microns, including most of the solar spectrum. The PSP is intended to weight the energy flux in all wavelengths equally. It is a “hemispheric receiver” intended to approximate the cosine response for oblique rays. </a:t>
            </a:r>
            <a:endParaRPr lang="ko-KR" altLang="en-US" dirty="0" smtClean="0"/>
          </a:p>
          <a:p>
            <a:endParaRPr lang="ko-KR" altLang="en-US" dirty="0"/>
          </a:p>
        </p:txBody>
      </p:sp>
    </p:spTree>
    <p:extLst>
      <p:ext uri="{BB962C8B-B14F-4D97-AF65-F5344CB8AC3E}">
        <p14:creationId xmlns:p14="http://schemas.microsoft.com/office/powerpoint/2010/main" val="12378588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solidFill>
                  <a:schemeClr val="bg1"/>
                </a:solidFill>
              </a:rPr>
              <a:t>Following are research method.</a:t>
            </a:r>
            <a:endParaRPr lang="ko-KR" altLang="en-US" dirty="0">
              <a:solidFill>
                <a:schemeClr val="bg1"/>
              </a:solidFill>
            </a:endParaRPr>
          </a:p>
        </p:txBody>
      </p:sp>
    </p:spTree>
    <p:extLst>
      <p:ext uri="{BB962C8B-B14F-4D97-AF65-F5344CB8AC3E}">
        <p14:creationId xmlns:p14="http://schemas.microsoft.com/office/powerpoint/2010/main" val="639880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400" smtClean="0">
                <a:solidFill>
                  <a:srgbClr val="FF0000"/>
                </a:solidFill>
              </a:rPr>
              <a:t> Research area used in this study was Daejeon,</a:t>
            </a:r>
            <a:r>
              <a:rPr lang="en-US" altLang="ko-KR" sz="1100" smtClean="0">
                <a:solidFill>
                  <a:srgbClr val="FF0000"/>
                </a:solidFill>
              </a:rPr>
              <a:t>(</a:t>
            </a:r>
            <a:r>
              <a:rPr lang="ko-KR" altLang="en-US" sz="1100" smtClean="0">
                <a:solidFill>
                  <a:srgbClr val="FF0000"/>
                </a:solidFill>
              </a:rPr>
              <a:t>레이저 포인트로 오른쪽 그림의 대전을 가리키며</a:t>
            </a:r>
            <a:r>
              <a:rPr lang="en-US" altLang="ko-KR" sz="1400" smtClean="0">
                <a:solidFill>
                  <a:srgbClr val="FF0000"/>
                </a:solidFill>
              </a:rPr>
              <a:t>)</a:t>
            </a:r>
          </a:p>
          <a:p>
            <a:pPr algn="just"/>
            <a:r>
              <a:rPr lang="en-US" altLang="ko-KR" sz="1200" smtClean="0">
                <a:solidFill>
                  <a:srgbClr val="FF0000"/>
                </a:solidFill>
              </a:rPr>
              <a:t> The</a:t>
            </a:r>
            <a:r>
              <a:rPr lang="en-US" altLang="ko-KR" sz="1200" baseline="0" smtClean="0">
                <a:solidFill>
                  <a:srgbClr val="FF0000"/>
                </a:solidFill>
              </a:rPr>
              <a:t> reasons are, since</a:t>
            </a:r>
            <a:r>
              <a:rPr lang="en-US" altLang="ko-KR" sz="1200" smtClean="0">
                <a:solidFill>
                  <a:srgbClr val="FF0000"/>
                </a:solidFill>
              </a:rPr>
              <a:t> KIER located in Daejeon, measuring GHI value could be carefully supervised, and GHI value of Daejeon showed relatively high compared with other areas in South Korea as shown in this map.</a:t>
            </a:r>
            <a:endParaRPr lang="en-US" altLang="ko-KR" sz="1200" smtClean="0">
              <a:solidFill>
                <a:schemeClr val="bg1"/>
              </a:solidFill>
            </a:endParaRPr>
          </a:p>
          <a:p>
            <a:endParaRPr lang="ko-KR" altLang="en-US" smtClean="0"/>
          </a:p>
          <a:p>
            <a:endParaRPr lang="ko-KR" altLang="en-US" dirty="0"/>
          </a:p>
        </p:txBody>
      </p:sp>
    </p:spTree>
    <p:extLst>
      <p:ext uri="{BB962C8B-B14F-4D97-AF65-F5344CB8AC3E}">
        <p14:creationId xmlns:p14="http://schemas.microsoft.com/office/powerpoint/2010/main" val="41573629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aseline="0" smtClean="0"/>
              <a:t> </a:t>
            </a:r>
            <a:r>
              <a:rPr lang="en-US" altLang="ko-KR" smtClean="0"/>
              <a:t>Data used were those obtained from January first nineteen ninety two(1992. 1. 1), to June thirtieth twenty</a:t>
            </a:r>
            <a:r>
              <a:rPr lang="en-US" altLang="ko-KR" baseline="0" smtClean="0"/>
              <a:t> five(2005. 6. 30), and data type was daily average value of GHI. With regard to the measuring method, our institute measured GHI value dir</a:t>
            </a:r>
            <a:r>
              <a:rPr lang="en-US" altLang="ko-KR" smtClean="0">
                <a:effectLst/>
              </a:rPr>
              <a:t>ectly on the ground,</a:t>
            </a:r>
            <a:r>
              <a:rPr lang="en-US" altLang="ko-KR" baseline="0" smtClean="0">
                <a:effectLst/>
              </a:rPr>
              <a:t> </a:t>
            </a:r>
            <a:r>
              <a:rPr lang="en-US" altLang="ko-KR" baseline="0" smtClean="0"/>
              <a:t>on the other hand, in case of NASA, data were derived from satellite.  </a:t>
            </a:r>
            <a:endParaRPr lang="ko-KR" altLang="en-US" smtClean="0"/>
          </a:p>
          <a:p>
            <a:endParaRPr lang="ko-KR" altLang="en-US" dirty="0">
              <a:solidFill>
                <a:schemeClr val="bg1"/>
              </a:solidFill>
            </a:endParaRPr>
          </a:p>
        </p:txBody>
      </p:sp>
    </p:spTree>
    <p:extLst>
      <p:ext uri="{BB962C8B-B14F-4D97-AF65-F5344CB8AC3E}">
        <p14:creationId xmlns:p14="http://schemas.microsoft.com/office/powerpoint/2010/main" val="21720925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dirty="0" smtClean="0">
                <a:solidFill>
                  <a:srgbClr val="FF0000"/>
                </a:solidFill>
                <a:latin typeface="맑은 고딕"/>
                <a:ea typeface="맑은 고딕"/>
              </a:rPr>
              <a:t> • I</a:t>
            </a:r>
            <a:r>
              <a:rPr lang="en-US" altLang="ko-KR" sz="1200" b="0" dirty="0" smtClean="0">
                <a:solidFill>
                  <a:schemeClr val="bg1"/>
                </a:solidFill>
                <a:latin typeface="맑은 고딕"/>
                <a:ea typeface="맑은 고딕"/>
              </a:rPr>
              <a:t>n</a:t>
            </a:r>
            <a:r>
              <a:rPr lang="ko-KR" altLang="en-US" sz="1200" b="0" dirty="0" smtClean="0">
                <a:solidFill>
                  <a:schemeClr val="bg1"/>
                </a:solidFill>
                <a:latin typeface="맑은 고딕"/>
                <a:ea typeface="맑은 고딕"/>
              </a:rPr>
              <a:t> </a:t>
            </a:r>
            <a:r>
              <a:rPr lang="en-US" altLang="ko-KR" sz="1200" b="0" dirty="0" smtClean="0">
                <a:solidFill>
                  <a:schemeClr val="bg1"/>
                </a:solidFill>
                <a:latin typeface="맑은 고딕"/>
                <a:ea typeface="맑은 고딕"/>
              </a:rPr>
              <a:t>our</a:t>
            </a:r>
            <a:r>
              <a:rPr lang="en-US" altLang="ko-KR" sz="1200" b="0" baseline="0" dirty="0" smtClean="0">
                <a:solidFill>
                  <a:schemeClr val="bg1"/>
                </a:solidFill>
                <a:latin typeface="맑은 고딕"/>
                <a:ea typeface="맑은 고딕"/>
              </a:rPr>
              <a:t> institute</a:t>
            </a:r>
            <a:r>
              <a:rPr lang="en-US" altLang="ko-KR" sz="1200" b="0" dirty="0" smtClean="0">
                <a:solidFill>
                  <a:schemeClr val="bg1"/>
                </a:solidFill>
                <a:latin typeface="맑은 고딕"/>
                <a:ea typeface="맑은 고딕"/>
              </a:rPr>
              <a:t>,</a:t>
            </a:r>
            <a:r>
              <a:rPr lang="en-US" altLang="ko-KR" sz="1200" b="0" dirty="0" smtClean="0">
                <a:solidFill>
                  <a:srgbClr val="FF0000"/>
                </a:solidFill>
                <a:latin typeface="맑은 고딕"/>
                <a:ea typeface="맑은 고딕"/>
              </a:rPr>
              <a:t> </a:t>
            </a:r>
            <a:r>
              <a:rPr lang="en-US" altLang="ko-KR" sz="1200" dirty="0" smtClean="0">
                <a:solidFill>
                  <a:srgbClr val="FF0000"/>
                </a:solidFill>
                <a:latin typeface="맑은 고딕"/>
                <a:ea typeface="맑은 고딕"/>
              </a:rPr>
              <a:t>Data were measured from each measurement equipment with network, and then collected to data logger,</a:t>
            </a:r>
            <a:r>
              <a:rPr lang="en-US" altLang="ko-KR" sz="1200" baseline="0" dirty="0" smtClean="0">
                <a:solidFill>
                  <a:srgbClr val="FF0000"/>
                </a:solidFill>
              </a:rPr>
              <a:t> and then </a:t>
            </a:r>
            <a:r>
              <a:rPr lang="en-US" altLang="ko-KR" sz="1200" dirty="0" smtClean="0">
                <a:solidFill>
                  <a:srgbClr val="FF0000"/>
                </a:solidFill>
              </a:rPr>
              <a:t>transmitted to Sub Server through Ethernet(?) or CDMA and then transmitted to Main Server through Wire Mesh Network.(</a:t>
            </a:r>
            <a:r>
              <a:rPr lang="ko-KR" altLang="en-US" sz="1200" dirty="0" smtClean="0">
                <a:solidFill>
                  <a:srgbClr val="FF0000"/>
                </a:solidFill>
              </a:rPr>
              <a:t>간단히 </a:t>
            </a:r>
            <a:r>
              <a:rPr lang="ko-KR" altLang="en-US" sz="1200" smtClean="0">
                <a:solidFill>
                  <a:srgbClr val="FF0000"/>
                </a:solidFill>
              </a:rPr>
              <a:t>언급</a:t>
            </a:r>
            <a:r>
              <a:rPr lang="en-US" altLang="ko-KR" sz="1200" smtClean="0">
                <a:solidFill>
                  <a:srgbClr val="FF0000"/>
                </a:solidFill>
              </a:rPr>
              <a:t>)</a:t>
            </a:r>
            <a:endParaRPr lang="en-US" altLang="ko-KR" sz="1200" dirty="0" smtClean="0">
              <a:solidFill>
                <a:srgbClr val="FF0000"/>
              </a:solidFill>
            </a:endParaRPr>
          </a:p>
          <a:p>
            <a:r>
              <a:rPr lang="en-US" altLang="ko-KR" sz="1200" dirty="0" smtClean="0">
                <a:solidFill>
                  <a:schemeClr val="accent6">
                    <a:lumMod val="75000"/>
                  </a:schemeClr>
                </a:solidFill>
              </a:rPr>
              <a:t>• Satellite data are transmitted from Korea Institute of Ocean Science and Technology (KIOST) and National  Meteorological Satellite Center (NMSC) to a separate server which is different from a server that receive measured</a:t>
            </a:r>
            <a:r>
              <a:rPr lang="en-US" altLang="ko-KR" sz="1200" baseline="0" dirty="0" smtClean="0">
                <a:solidFill>
                  <a:schemeClr val="accent6">
                    <a:lumMod val="75000"/>
                  </a:schemeClr>
                </a:solidFill>
              </a:rPr>
              <a:t> </a:t>
            </a:r>
            <a:r>
              <a:rPr lang="en-US" altLang="ko-KR" sz="1200" dirty="0" smtClean="0">
                <a:solidFill>
                  <a:schemeClr val="accent6">
                    <a:lumMod val="75000"/>
                  </a:schemeClr>
                </a:solidFill>
              </a:rPr>
              <a:t>data from New and Renewable Energy Resource Center</a:t>
            </a:r>
          </a:p>
          <a:p>
            <a:r>
              <a:rPr lang="en-US" altLang="ko-KR" sz="1200" dirty="0" smtClean="0">
                <a:solidFill>
                  <a:schemeClr val="accent6">
                    <a:lumMod val="75000"/>
                  </a:schemeClr>
                </a:solidFill>
              </a:rPr>
              <a:t> • Korea Meteorological Administration (KMA) data are received using hard disk</a:t>
            </a:r>
            <a:endParaRPr lang="ko-KR" altLang="en-US" dirty="0" smtClean="0">
              <a:solidFill>
                <a:schemeClr val="accent6">
                  <a:lumMod val="75000"/>
                </a:schemeClr>
              </a:solidFill>
            </a:endParaRPr>
          </a:p>
          <a:p>
            <a:endParaRPr lang="ko-KR" altLang="en-US" dirty="0">
              <a:solidFill>
                <a:schemeClr val="bg1"/>
              </a:solidFill>
            </a:endParaRPr>
          </a:p>
        </p:txBody>
      </p:sp>
    </p:spTree>
    <p:extLst>
      <p:ext uri="{BB962C8B-B14F-4D97-AF65-F5344CB8AC3E}">
        <p14:creationId xmlns:p14="http://schemas.microsoft.com/office/powerpoint/2010/main" val="4273572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313" rtl="0" eaLnBrk="1" fontAlgn="auto" latinLnBrk="1" hangingPunct="1">
              <a:lnSpc>
                <a:spcPct val="100000"/>
              </a:lnSpc>
              <a:spcBef>
                <a:spcPts val="0"/>
              </a:spcBef>
              <a:spcAft>
                <a:spcPts val="0"/>
              </a:spcAft>
              <a:buClrTx/>
              <a:buSzTx/>
              <a:buFontTx/>
              <a:buNone/>
              <a:tabLst/>
              <a:defRPr/>
            </a:pPr>
            <a:r>
              <a:rPr lang="en-US" altLang="ko-KR" dirty="0" smtClean="0">
                <a:solidFill>
                  <a:schemeClr val="bg1"/>
                </a:solidFill>
              </a:rPr>
              <a:t> </a:t>
            </a:r>
            <a:r>
              <a:rPr lang="en-US" altLang="ko-KR" dirty="0" smtClean="0"/>
              <a:t>Solar</a:t>
            </a:r>
            <a:r>
              <a:rPr lang="en-US" altLang="ko-KR" baseline="0" dirty="0" smtClean="0"/>
              <a:t> radiation measurement in our institute is composed of four parts, such </a:t>
            </a:r>
            <a:r>
              <a:rPr lang="en-US" altLang="ko-KR" baseline="0" smtClean="0"/>
              <a:t>as meteorological</a:t>
            </a:r>
            <a:r>
              <a:rPr lang="en-US" altLang="ko-KR" baseline="0" dirty="0" smtClean="0"/>
              <a:t>, ingredient, slope, and wavelength.(</a:t>
            </a:r>
            <a:r>
              <a:rPr lang="ko-KR" altLang="en-US" baseline="0" dirty="0" smtClean="0"/>
              <a:t>위 그림을 가리키며</a:t>
            </a:r>
            <a:r>
              <a:rPr lang="en-US" altLang="ko-KR" baseline="0" dirty="0" smtClean="0"/>
              <a:t>)</a:t>
            </a:r>
            <a:endParaRPr lang="ko-KR" altLang="en-US" dirty="0" smtClean="0"/>
          </a:p>
          <a:p>
            <a:pPr defTabSz="914313">
              <a:defRPr/>
            </a:pPr>
            <a:endParaRPr lang="ko-KR" altLang="en-US" dirty="0">
              <a:solidFill>
                <a:schemeClr val="bg1"/>
              </a:solidFill>
            </a:endParaRPr>
          </a:p>
        </p:txBody>
      </p:sp>
    </p:spTree>
    <p:extLst>
      <p:ext uri="{BB962C8B-B14F-4D97-AF65-F5344CB8AC3E}">
        <p14:creationId xmlns:p14="http://schemas.microsoft.com/office/powerpoint/2010/main" val="17067054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solidFill>
                  <a:schemeClr val="bg1"/>
                </a:solidFill>
              </a:rPr>
              <a:t>Overview of NASA data used is as shown in this figure. (</a:t>
            </a:r>
            <a:r>
              <a:rPr lang="ko-KR" altLang="en-US" dirty="0" smtClean="0">
                <a:solidFill>
                  <a:schemeClr val="bg1"/>
                </a:solidFill>
              </a:rPr>
              <a:t>나사 것이라 자세히 설명 안 부쳐도</a:t>
            </a:r>
            <a:r>
              <a:rPr lang="en-US" altLang="ko-KR" baseline="0" dirty="0" smtClean="0">
                <a:solidFill>
                  <a:schemeClr val="bg1"/>
                </a:solidFill>
              </a:rPr>
              <a:t> </a:t>
            </a:r>
            <a:r>
              <a:rPr lang="ko-KR" altLang="en-US" dirty="0" smtClean="0">
                <a:solidFill>
                  <a:schemeClr val="bg1"/>
                </a:solidFill>
              </a:rPr>
              <a:t>될 것</a:t>
            </a:r>
            <a:r>
              <a:rPr lang="en-US" altLang="ko-KR" dirty="0" smtClean="0">
                <a:solidFill>
                  <a:schemeClr val="bg1"/>
                </a:solidFill>
              </a:rPr>
              <a:t>)</a:t>
            </a:r>
            <a:endParaRPr lang="ko-KR" altLang="en-US" dirty="0">
              <a:solidFill>
                <a:schemeClr val="bg1"/>
              </a:solidFill>
            </a:endParaRPr>
          </a:p>
        </p:txBody>
      </p:sp>
    </p:spTree>
    <p:extLst>
      <p:ext uri="{BB962C8B-B14F-4D97-AF65-F5344CB8AC3E}">
        <p14:creationId xmlns:p14="http://schemas.microsoft.com/office/powerpoint/2010/main" val="2172092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50000"/>
              </a:lnSpc>
              <a:spcBef>
                <a:spcPts val="0"/>
              </a:spcBef>
              <a:spcAft>
                <a:spcPts val="0"/>
              </a:spcAft>
              <a:buClrTx/>
              <a:buSzTx/>
              <a:buFontTx/>
              <a:buNone/>
              <a:tabLst/>
              <a:defRPr/>
            </a:pPr>
            <a:r>
              <a:rPr lang="en-US" altLang="ko-KR" dirty="0" smtClean="0"/>
              <a:t> To achieve</a:t>
            </a:r>
            <a:r>
              <a:rPr lang="en-US" altLang="ko-KR" baseline="0" dirty="0" smtClean="0"/>
              <a:t> the objectives of this study, </a:t>
            </a:r>
            <a:r>
              <a:rPr lang="en-US" altLang="ko-KR" sz="1200" dirty="0" smtClean="0">
                <a:solidFill>
                  <a:schemeClr val="bg1"/>
                </a:solidFill>
              </a:rPr>
              <a:t>Daily Avg., Monthly Avg.</a:t>
            </a:r>
            <a:r>
              <a:rPr lang="en-US" altLang="ko-KR" sz="1200" baseline="0" dirty="0" smtClean="0">
                <a:solidFill>
                  <a:schemeClr val="bg1"/>
                </a:solidFill>
              </a:rPr>
              <a:t> </a:t>
            </a:r>
            <a:r>
              <a:rPr lang="en-US" altLang="ko-KR" sz="1200" dirty="0" smtClean="0">
                <a:solidFill>
                  <a:schemeClr val="bg1"/>
                </a:solidFill>
              </a:rPr>
              <a:t>and Annual Avg. GHI values were treated statistically using mean bias error,</a:t>
            </a:r>
            <a:r>
              <a:rPr lang="en-US" altLang="ko-KR" sz="1200" baseline="0" dirty="0" smtClean="0">
                <a:solidFill>
                  <a:schemeClr val="bg1"/>
                </a:solidFill>
              </a:rPr>
              <a:t> root mean square error, and simple regression analysis. MBE and RMSE were used to determine the errors among the data, and simple regression analysis</a:t>
            </a:r>
            <a:r>
              <a:rPr lang="en-US" altLang="ko-KR" sz="1200" baseline="0" dirty="0" smtClean="0">
                <a:solidFill>
                  <a:schemeClr val="tx1"/>
                </a:solidFill>
              </a:rPr>
              <a:t> </a:t>
            </a:r>
            <a:r>
              <a:rPr lang="en-US" altLang="ko-KR" baseline="0" dirty="0" smtClean="0"/>
              <a:t>was used to predict the reliable relationship in the data between KIER and NASA.</a:t>
            </a:r>
            <a:endParaRPr lang="ko-KR" altLang="en-US" dirty="0" smtClean="0"/>
          </a:p>
          <a:p>
            <a:pPr>
              <a:lnSpc>
                <a:spcPct val="150000"/>
              </a:lnSpc>
            </a:pPr>
            <a:endParaRPr lang="ko-KR" altLang="en-US" dirty="0">
              <a:solidFill>
                <a:schemeClr val="bg1"/>
              </a:solidFill>
            </a:endParaRPr>
          </a:p>
        </p:txBody>
      </p:sp>
    </p:spTree>
    <p:extLst>
      <p:ext uri="{BB962C8B-B14F-4D97-AF65-F5344CB8AC3E}">
        <p14:creationId xmlns:p14="http://schemas.microsoft.com/office/powerpoint/2010/main" val="21720925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solidFill>
                  <a:schemeClr val="bg1"/>
                </a:solidFill>
              </a:rPr>
              <a:t>Following</a:t>
            </a:r>
            <a:r>
              <a:rPr lang="ko-KR" altLang="en-US" dirty="0" smtClean="0">
                <a:solidFill>
                  <a:schemeClr val="bg1"/>
                </a:solidFill>
              </a:rPr>
              <a:t> </a:t>
            </a:r>
            <a:r>
              <a:rPr lang="en-US" altLang="ko-KR" dirty="0" smtClean="0">
                <a:solidFill>
                  <a:schemeClr val="bg1"/>
                </a:solidFill>
              </a:rPr>
              <a:t>are the results of this research.</a:t>
            </a:r>
            <a:endParaRPr lang="ko-KR" altLang="en-US" dirty="0">
              <a:solidFill>
                <a:schemeClr val="bg1"/>
              </a:solidFill>
            </a:endParaRPr>
          </a:p>
        </p:txBody>
      </p:sp>
    </p:spTree>
    <p:extLst>
      <p:ext uri="{BB962C8B-B14F-4D97-AF65-F5344CB8AC3E}">
        <p14:creationId xmlns:p14="http://schemas.microsoft.com/office/powerpoint/2010/main" val="12807343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92500" lnSpcReduction="20000"/>
          </a:bodyPr>
          <a:lstStyle/>
          <a:p>
            <a:r>
              <a:rPr lang="en-US" altLang="ko-KR" smtClean="0"/>
              <a:t> As shown in above table,</a:t>
            </a:r>
            <a:r>
              <a:rPr lang="en-US" altLang="ko-KR" baseline="0" smtClean="0"/>
              <a:t> average GHI value measured in KIER and derived from NASA for thirteen and half years(13</a:t>
            </a:r>
            <a:r>
              <a:rPr lang="ko-KR" altLang="en-US" baseline="0" smtClean="0"/>
              <a:t>년 반</a:t>
            </a:r>
            <a:r>
              <a:rPr lang="en-US" altLang="ko-KR" baseline="0" smtClean="0"/>
              <a:t>) was three point five three(3.53) and four point zero one(4.01)</a:t>
            </a:r>
            <a:r>
              <a:rPr lang="en-US" altLang="ko-KR" smtClean="0">
                <a:effectLst/>
                <a:hlinkClick r:id="rId3" action="ppaction://hlinkfile"/>
              </a:rPr>
              <a:t>kilowatt-hour</a:t>
            </a:r>
            <a:r>
              <a:rPr lang="en-US" altLang="ko-KR" smtClean="0">
                <a:effectLst/>
              </a:rPr>
              <a:t> per square meter per day, respectively. Average daily GHI value</a:t>
            </a:r>
            <a:r>
              <a:rPr lang="en-US" altLang="ko-KR" baseline="0" smtClean="0">
                <a:effectLst/>
              </a:rPr>
              <a:t> in </a:t>
            </a:r>
            <a:r>
              <a:rPr lang="en-US" altLang="ko-KR" smtClean="0">
                <a:effectLst/>
              </a:rPr>
              <a:t>KIER seemed to be a little lower than the value from NASA.</a:t>
            </a:r>
          </a:p>
          <a:p>
            <a:r>
              <a:rPr lang="en-US" altLang="ko-KR" sz="1200" smtClean="0">
                <a:solidFill>
                  <a:schemeClr val="bg1"/>
                </a:solidFill>
              </a:rPr>
              <a:t> Results of statistical analyses using Mean Bias Error(MBE) and Root Mean Square Error(RMSE) showed that the relatively large errors existed among the values between KIER and NASA, and the errors in daily average GHI value between KIER and NASA appeared to be great compared with monthly, and annual average value.</a:t>
            </a:r>
            <a:r>
              <a:rPr lang="en-US" altLang="ko-KR" sz="1200" baseline="0" smtClean="0">
                <a:solidFill>
                  <a:schemeClr val="bg1"/>
                </a:solidFill>
              </a:rPr>
              <a:t> </a:t>
            </a:r>
            <a:r>
              <a:rPr lang="en-US" altLang="ko-KR" sz="1200" smtClean="0">
                <a:solidFill>
                  <a:schemeClr val="bg1"/>
                </a:solidFill>
              </a:rPr>
              <a:t>(</a:t>
            </a:r>
            <a:r>
              <a:rPr lang="en-US" altLang="ko-KR" sz="1200" u="sng" smtClean="0">
                <a:solidFill>
                  <a:schemeClr val="bg1"/>
                </a:solidFill>
              </a:rPr>
              <a:t>Results of Bias in daily, monthly,</a:t>
            </a:r>
            <a:r>
              <a:rPr lang="en-US" altLang="ko-KR" sz="1200" u="sng" baseline="0" smtClean="0">
                <a:solidFill>
                  <a:schemeClr val="bg1"/>
                </a:solidFill>
              </a:rPr>
              <a:t> and annual average GHI values  between KIER and NASA </a:t>
            </a:r>
            <a:r>
              <a:rPr lang="en-US" altLang="ko-KR" sz="1200" u="sng" smtClean="0">
                <a:solidFill>
                  <a:schemeClr val="bg1"/>
                </a:solidFill>
              </a:rPr>
              <a:t>was seventeen</a:t>
            </a:r>
            <a:r>
              <a:rPr lang="en-US" altLang="ko-KR" sz="1200" u="sng" baseline="0" smtClean="0">
                <a:solidFill>
                  <a:schemeClr val="bg1"/>
                </a:solidFill>
              </a:rPr>
              <a:t> point five five percent (17.55%), seventeen point seven nine percent(17.79%), and thirteen point nine zero percent(13.90%), respectively. Results of RMSE </a:t>
            </a:r>
            <a:r>
              <a:rPr lang="en-US" altLang="ko-KR" sz="1200" u="sng" smtClean="0">
                <a:solidFill>
                  <a:schemeClr val="bg1"/>
                </a:solidFill>
              </a:rPr>
              <a:t>in daily, monthly,</a:t>
            </a:r>
            <a:r>
              <a:rPr lang="en-US" altLang="ko-KR" sz="1200" u="sng" baseline="0" smtClean="0">
                <a:solidFill>
                  <a:schemeClr val="bg1"/>
                </a:solidFill>
              </a:rPr>
              <a:t> and annual average GHI values  between KIER and NASA </a:t>
            </a:r>
            <a:r>
              <a:rPr lang="en-US" altLang="ko-KR" sz="1200" u="sng" smtClean="0">
                <a:solidFill>
                  <a:schemeClr val="bg1"/>
                </a:solidFill>
              </a:rPr>
              <a:t>was forty two point five three percent(42.53%), thirty three point five one percent (33.51%), and fourteen point six four percent</a:t>
            </a:r>
            <a:r>
              <a:rPr lang="en-US" altLang="ko-KR" sz="1200" u="sng" baseline="0" smtClean="0">
                <a:solidFill>
                  <a:schemeClr val="bg1"/>
                </a:solidFill>
              </a:rPr>
              <a:t> (14.64%), respectively</a:t>
            </a:r>
            <a:r>
              <a:rPr lang="en-US" altLang="ko-KR" sz="1200" baseline="0" smtClean="0">
                <a:solidFill>
                  <a:schemeClr val="bg1"/>
                </a:solidFill>
              </a:rPr>
              <a:t>). On the other hand, with regard to daily average GHI value, Bias and RMSE value between NASA and BSRN showed</a:t>
            </a:r>
            <a:r>
              <a:rPr lang="ko-KR" altLang="en-US" sz="1200" baseline="0" smtClean="0">
                <a:solidFill>
                  <a:schemeClr val="bg1"/>
                </a:solidFill>
              </a:rPr>
              <a:t> </a:t>
            </a:r>
            <a:r>
              <a:rPr lang="en-US" altLang="ko-KR" sz="1200" baseline="0" smtClean="0">
                <a:solidFill>
                  <a:schemeClr val="bg1"/>
                </a:solidFill>
              </a:rPr>
              <a:t>relatively low compared with the value between KIER and NASA.  These results seem to be that relatively large error existed in daily average GHI value between KIER and NASA compared to the error between  NASA and BSRN. </a:t>
            </a:r>
            <a:endParaRPr lang="en-US" altLang="ko-KR" smtClean="0">
              <a:effectLst/>
            </a:endParaRPr>
          </a:p>
          <a:p>
            <a:r>
              <a:rPr lang="en-US" altLang="ko-KR" smtClean="0">
                <a:effectLst/>
              </a:rPr>
              <a:t> (</a:t>
            </a:r>
            <a:r>
              <a:rPr lang="en-US" altLang="ko-KR" baseline="0" smtClean="0">
                <a:effectLst/>
              </a:rPr>
              <a:t>I</a:t>
            </a:r>
            <a:r>
              <a:rPr lang="en-US" altLang="ko-KR" smtClean="0">
                <a:effectLst/>
              </a:rPr>
              <a:t>t is said</a:t>
            </a:r>
            <a:r>
              <a:rPr lang="en-US" altLang="ko-KR" baseline="0" smtClean="0">
                <a:effectLst/>
              </a:rPr>
              <a:t> that the q</a:t>
            </a:r>
            <a:r>
              <a:rPr lang="en-US" altLang="ko-KR" sz="1200" smtClean="0">
                <a:solidFill>
                  <a:schemeClr val="bg1"/>
                </a:solidFill>
              </a:rPr>
              <a:t>uality ground-measured data are usually considered more accurate than satellite-derived values. However, practically, measurement uncertainty from calibration drift, operational uncertainty, or data gaps are often unknown or unreported in many  ground site data sets</a:t>
            </a:r>
            <a:r>
              <a:rPr lang="en-US" altLang="ko-KR" sz="1200" smtClean="0">
                <a:solidFill>
                  <a:schemeClr val="tx1"/>
                </a:solidFill>
                <a:effectLst/>
              </a:rPr>
              <a:t>.)</a:t>
            </a:r>
            <a:r>
              <a:rPr lang="en-US" altLang="ko-KR" sz="1200" baseline="0" smtClean="0">
                <a:solidFill>
                  <a:schemeClr val="tx1"/>
                </a:solidFill>
                <a:effectLst/>
              </a:rPr>
              <a:t> Moreover, nations including Korea, Japan, and especially China  in northeast asia are facing with the severe air pollution problems such as aerosols and consequent abnormal changes in weather, yellow dust, and so on.   </a:t>
            </a:r>
          </a:p>
          <a:p>
            <a:r>
              <a:rPr lang="en-US" altLang="ko-KR" sz="1200" baseline="0" smtClean="0">
                <a:solidFill>
                  <a:schemeClr val="tx1"/>
                </a:solidFill>
                <a:effectLst/>
              </a:rPr>
              <a:t> So, it could be suggested that such factors may be the reasons of relatively high errors between ground-measured data and </a:t>
            </a:r>
            <a:r>
              <a:rPr lang="en-US" altLang="ko-KR" sz="1200" smtClean="0"/>
              <a:t>satellite-derived data.</a:t>
            </a:r>
            <a:endParaRPr lang="ko-KR" altLang="en-US" smtClean="0"/>
          </a:p>
          <a:p>
            <a:endParaRPr lang="ko-KR" altLang="en-US" dirty="0" smtClean="0"/>
          </a:p>
        </p:txBody>
      </p:sp>
    </p:spTree>
    <p:extLst>
      <p:ext uri="{BB962C8B-B14F-4D97-AF65-F5344CB8AC3E}">
        <p14:creationId xmlns:p14="http://schemas.microsoft.com/office/powerpoint/2010/main" val="29434062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85000" lnSpcReduction="20000"/>
          </a:bodyPr>
          <a:lstStyle/>
          <a:p>
            <a:r>
              <a:rPr lang="en-US" altLang="ko-KR" smtClean="0"/>
              <a:t> Daily average GHI values </a:t>
            </a:r>
            <a:r>
              <a:rPr lang="en-US" altLang="ko-KR" baseline="0" smtClean="0"/>
              <a:t>in KIER and from NASA  for thirteen and half years are shown in above figure.  Color blue and color green represents values in KIER and NASA, respectively. As shown in this figure, green is obvious compared to blue, and this means that the daily average GHI values from NASA were higher than those in KIER. Below figure shows the result of simple regression analysis, which is used to determine and to predict the relationship between daily average GHI values in KIER and NASA.</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baseline="0" smtClean="0"/>
              <a:t> When GHI value for NASA and KIER was independent variable and dependent variable,  respectively, regression line could be made for predicting relations between GHI values in KIER and NASA. Regression line formed as a result of regression analysis was, y equals zero point nine two x minus zero point one five. And, r squared, namely, </a:t>
            </a:r>
            <a:r>
              <a:rPr lang="en-US" altLang="ko-KR" b="0" smtClean="0">
                <a:effectLst/>
              </a:rPr>
              <a:t>coefficient of determination was zero point seven five. </a:t>
            </a:r>
            <a:r>
              <a:rPr lang="en-US" altLang="ko-KR" sz="1200" kern="1200" smtClean="0">
                <a:solidFill>
                  <a:schemeClr val="tx1"/>
                </a:solidFill>
                <a:effectLst/>
                <a:latin typeface="바른돋움 1" pitchFamily="18" charset="-127"/>
                <a:ea typeface="바른돋움 1" pitchFamily="18" charset="-127"/>
                <a:cs typeface="+mn-cs"/>
              </a:rPr>
              <a:t>R-squared is a statistical measure of how close the data are to the fitted regression line,</a:t>
            </a:r>
            <a:r>
              <a:rPr lang="en-US" altLang="ko-KR" sz="1200" kern="1200" baseline="0" smtClean="0">
                <a:solidFill>
                  <a:schemeClr val="tx1"/>
                </a:solidFill>
                <a:effectLst/>
                <a:latin typeface="바른돋움 1" pitchFamily="18" charset="-127"/>
                <a:ea typeface="바른돋움 1" pitchFamily="18" charset="-127"/>
                <a:cs typeface="+mn-cs"/>
              </a:rPr>
              <a:t> and is </a:t>
            </a:r>
            <a:r>
              <a:rPr lang="en-US" altLang="ko-KR" sz="1200" kern="1200" smtClean="0">
                <a:solidFill>
                  <a:schemeClr val="tx1"/>
                </a:solidFill>
                <a:effectLst/>
                <a:latin typeface="바른돋움 1" pitchFamily="18" charset="-127"/>
                <a:ea typeface="바른돋움 1" pitchFamily="18" charset="-127"/>
                <a:cs typeface="+mn-cs"/>
              </a:rPr>
              <a:t>always between 0 and 1.</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smtClean="0">
                <a:solidFill>
                  <a:schemeClr val="tx1"/>
                </a:solidFill>
                <a:effectLst/>
                <a:latin typeface="바른돋움 1" pitchFamily="18" charset="-127"/>
                <a:ea typeface="바른돋움 1" pitchFamily="18" charset="-127"/>
                <a:cs typeface="+mn-cs"/>
              </a:rPr>
              <a:t> In general, the higher the R-squared, the better the model fits the data,</a:t>
            </a:r>
            <a:r>
              <a:rPr lang="en-US" altLang="ko-KR" sz="1200" kern="1200" baseline="0" smtClean="0">
                <a:solidFill>
                  <a:schemeClr val="tx1"/>
                </a:solidFill>
                <a:effectLst/>
                <a:latin typeface="바른돋움 1" pitchFamily="18" charset="-127"/>
                <a:ea typeface="바른돋움 1" pitchFamily="18" charset="-127"/>
                <a:cs typeface="+mn-cs"/>
              </a:rPr>
              <a:t> and</a:t>
            </a:r>
            <a:r>
              <a:rPr lang="en-US" altLang="ko-KR" b="0" smtClean="0">
                <a:effectLst/>
              </a:rPr>
              <a:t> </a:t>
            </a:r>
            <a:r>
              <a:rPr lang="en-US" altLang="ko-KR" b="0" baseline="0" smtClean="0">
                <a:effectLst/>
              </a:rPr>
              <a:t>if r squared is from zero point six five to zero point seven or more, the model is said to be adequate. </a:t>
            </a:r>
            <a:r>
              <a:rPr lang="en-US" altLang="ko-KR" sz="1200" b="0" kern="1200" baseline="0" smtClean="0">
                <a:solidFill>
                  <a:schemeClr val="tx1"/>
                </a:solidFill>
                <a:effectLst/>
                <a:latin typeface="바른돋움 1" pitchFamily="18" charset="-127"/>
                <a:ea typeface="바른돋움 1" pitchFamily="18" charset="-127"/>
                <a:cs typeface="+mn-cs"/>
              </a:rPr>
              <a:t>However, </a:t>
            </a:r>
            <a:r>
              <a:rPr lang="en-US" altLang="ko-KR" sz="1200" kern="1200" smtClean="0">
                <a:solidFill>
                  <a:schemeClr val="tx1"/>
                </a:solidFill>
                <a:effectLst/>
                <a:latin typeface="바른돋움 1" pitchFamily="18" charset="-127"/>
                <a:ea typeface="바른돋움 1" pitchFamily="18" charset="-127"/>
                <a:cs typeface="+mn-cs"/>
              </a:rPr>
              <a:t>R-squared always does not indicate whether a regression model is adequate or not.</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smtClean="0">
                <a:solidFill>
                  <a:schemeClr val="tx1"/>
                </a:solidFill>
                <a:effectLst/>
                <a:latin typeface="바른돋움 1" pitchFamily="18" charset="-127"/>
                <a:ea typeface="바른돋움 1" pitchFamily="18" charset="-127"/>
                <a:cs typeface="+mn-cs"/>
              </a:rPr>
              <a:t> And, in this case, we need another indication standard. T</a:t>
            </a:r>
            <a:r>
              <a:rPr lang="en-US" altLang="ko-KR" b="0" smtClean="0"/>
              <a:t>he goodness of fit </a:t>
            </a:r>
            <a:r>
              <a:rPr lang="en-US" altLang="ko-KR" smtClean="0"/>
              <a:t>of a </a:t>
            </a:r>
            <a:r>
              <a:rPr lang="en-US" altLang="ko-KR" smtClean="0">
                <a:hlinkClick r:id="rId3" action="ppaction://hlinkfile" tooltip="Statistical model"/>
              </a:rPr>
              <a:t>statistical model</a:t>
            </a:r>
            <a:r>
              <a:rPr lang="en-US" altLang="ko-KR" smtClean="0"/>
              <a:t> describes how well it fits a set of observations, and  measures of it summarize the discrepancy between observed values and the values expected under the model in question. </a:t>
            </a:r>
            <a:r>
              <a:rPr lang="en-US" altLang="ko-KR" sz="1200" kern="1200" smtClean="0">
                <a:solidFill>
                  <a:schemeClr val="tx1"/>
                </a:solidFill>
                <a:effectLst/>
                <a:latin typeface="바른돋움 1" pitchFamily="18" charset="-127"/>
                <a:ea typeface="바른돋움 1" pitchFamily="18" charset="-127"/>
                <a:cs typeface="+mn-cs"/>
              </a:rPr>
              <a:t> For this reason, F value(MSR/MSE), that is, mean square regression divided by mean square error</a:t>
            </a:r>
            <a:r>
              <a:rPr lang="en-US" altLang="ko-KR" sz="1200" kern="1200" baseline="0" smtClean="0">
                <a:solidFill>
                  <a:schemeClr val="tx1"/>
                </a:solidFill>
                <a:effectLst/>
                <a:latin typeface="바른돋움 1" pitchFamily="18" charset="-127"/>
                <a:ea typeface="바른돋움 1" pitchFamily="18" charset="-127"/>
                <a:cs typeface="+mn-cs"/>
              </a:rPr>
              <a:t> should be calculated to evaluate the goodness of fit in this model.</a:t>
            </a: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kern="1200" baseline="0" smtClean="0">
                <a:solidFill>
                  <a:schemeClr val="tx1"/>
                </a:solidFill>
                <a:effectLst/>
                <a:latin typeface="바른돋움 1" pitchFamily="18" charset="-127"/>
                <a:ea typeface="바른돋움 1" pitchFamily="18" charset="-127"/>
                <a:cs typeface="+mn-cs"/>
              </a:rPr>
              <a:t> The results observed showed that </a:t>
            </a:r>
            <a:r>
              <a:rPr lang="en-US" altLang="ko-KR" b="0" smtClean="0">
                <a:effectLst/>
              </a:rPr>
              <a:t>approximately</a:t>
            </a:r>
            <a:r>
              <a:rPr lang="en-US" altLang="ko-KR" b="0" baseline="0" smtClean="0">
                <a:effectLst/>
              </a:rPr>
              <a:t> </a:t>
            </a:r>
            <a:r>
              <a:rPr lang="en-US" altLang="ko-KR" b="0" smtClean="0">
                <a:effectLst/>
              </a:rPr>
              <a:t>seventy five percent of variation in GHI values for KIER could be explained by the regression line. And, the model was</a:t>
            </a:r>
            <a:r>
              <a:rPr lang="en-US" altLang="ko-KR" b="0" baseline="0" smtClean="0">
                <a:effectLst/>
              </a:rPr>
              <a:t> on the goodness of fit</a:t>
            </a:r>
            <a:r>
              <a:rPr lang="en-US" altLang="ko-KR" b="0" smtClean="0">
                <a:effectLst/>
              </a:rPr>
              <a:t>,</a:t>
            </a:r>
            <a:r>
              <a:rPr lang="en-US" altLang="ko-KR" b="0" baseline="0" smtClean="0">
                <a:effectLst/>
              </a:rPr>
              <a:t> because</a:t>
            </a:r>
            <a:r>
              <a:rPr lang="en-US" altLang="ko-KR" sz="1200" kern="1200" baseline="0" smtClean="0">
                <a:solidFill>
                  <a:schemeClr val="tx1"/>
                </a:solidFill>
                <a:effectLst/>
                <a:latin typeface="바른돋움 1" pitchFamily="18" charset="-127"/>
                <a:ea typeface="바른돋움 1" pitchFamily="18" charset="-127"/>
                <a:cs typeface="+mn-cs"/>
              </a:rPr>
              <a:t> the F value was statistically significant  at the significance level of less than zero point zero zero  one.</a:t>
            </a:r>
            <a:endParaRPr lang="en-US" altLang="ko-KR" sz="1200" kern="1200" smtClean="0">
              <a:solidFill>
                <a:schemeClr val="tx1"/>
              </a:solidFill>
              <a:effectLst/>
              <a:latin typeface="바른돋움 1" pitchFamily="18" charset="-127"/>
              <a:ea typeface="바른돋움 1" pitchFamily="18" charset="-127"/>
              <a:cs typeface="+mn-cs"/>
            </a:endParaRPr>
          </a:p>
          <a:p>
            <a:pPr marL="0" marR="0" indent="0" algn="l" defTabSz="914400" rtl="0" eaLnBrk="1" fontAlgn="auto" latinLnBrk="1" hangingPunct="1">
              <a:lnSpc>
                <a:spcPct val="100000"/>
              </a:lnSpc>
              <a:spcBef>
                <a:spcPts val="0"/>
              </a:spcBef>
              <a:spcAft>
                <a:spcPts val="0"/>
              </a:spcAft>
              <a:buClrTx/>
              <a:buSzTx/>
              <a:buFontTx/>
              <a:buNone/>
              <a:tabLst/>
              <a:defRPr/>
            </a:pPr>
            <a:r>
              <a:rPr lang="en-US" altLang="ko-KR" sz="1200" b="0" kern="1200" baseline="0" smtClean="0">
                <a:solidFill>
                  <a:schemeClr val="tx1"/>
                </a:solidFill>
                <a:effectLst/>
                <a:latin typeface="바른돋움 1" pitchFamily="18" charset="-127"/>
                <a:cs typeface="+mn-cs"/>
              </a:rPr>
              <a:t> </a:t>
            </a:r>
            <a:r>
              <a:rPr lang="en-US" altLang="ko-KR" b="0" baseline="0" smtClean="0">
                <a:effectLst/>
              </a:rPr>
              <a:t>So, the results indicated that significant relationship existed in the daily GHI values between KIER and NASA, and daily average GHI value for KIER could be predicted u</a:t>
            </a:r>
            <a:r>
              <a:rPr lang="en-US" altLang="ko-KR" b="0" smtClean="0">
                <a:effectLst/>
              </a:rPr>
              <a:t>sing this regression model.</a:t>
            </a:r>
            <a:endParaRPr lang="ko-KR" altLang="en-US" dirty="0" smtClean="0"/>
          </a:p>
        </p:txBody>
      </p:sp>
    </p:spTree>
    <p:extLst>
      <p:ext uri="{BB962C8B-B14F-4D97-AF65-F5344CB8AC3E}">
        <p14:creationId xmlns:p14="http://schemas.microsoft.com/office/powerpoint/2010/main" val="27814899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smtClean="0"/>
              <a:t> Monthly average GHI values </a:t>
            </a:r>
            <a:r>
              <a:rPr lang="en-US" altLang="ko-KR" baseline="0" smtClean="0"/>
              <a:t>in KIER and NASA  are shown in above figure, and </a:t>
            </a:r>
            <a:r>
              <a:rPr lang="en-US" altLang="ko-KR" smtClean="0">
                <a:effectLst/>
              </a:rPr>
              <a:t>shows a similar tendency </a:t>
            </a:r>
            <a:r>
              <a:rPr lang="en-US" altLang="ko-KR" baseline="0" smtClean="0">
                <a:effectLst/>
              </a:rPr>
              <a:t>appeared in daily average values. (</a:t>
            </a:r>
            <a:r>
              <a:rPr lang="ko-KR" altLang="en-US" u="sng" baseline="0" smtClean="0">
                <a:effectLst/>
              </a:rPr>
              <a:t>시간이 없으면 괄호안은 생략</a:t>
            </a:r>
            <a:r>
              <a:rPr lang="en-US" altLang="ko-KR" u="sng" baseline="0" smtClean="0"/>
              <a:t> And, the regression line formed was, y equals zero point nine nine three three x minus zero point four six two six. And, r squared </a:t>
            </a:r>
            <a:r>
              <a:rPr lang="en-US" altLang="ko-KR" b="0" u="sng" smtClean="0">
                <a:effectLst/>
              </a:rPr>
              <a:t>was zero point seven nine eight eight</a:t>
            </a:r>
            <a:r>
              <a:rPr lang="en-US" altLang="ko-KR" b="0" smtClean="0">
                <a:effectLst/>
              </a:rPr>
              <a:t>.) </a:t>
            </a:r>
            <a:r>
              <a:rPr lang="en-US" altLang="ko-KR" sz="1200" kern="1200" baseline="0" smtClean="0">
                <a:solidFill>
                  <a:schemeClr val="tx1"/>
                </a:solidFill>
                <a:effectLst/>
                <a:latin typeface="바른돋움 1" pitchFamily="18" charset="-127"/>
                <a:ea typeface="바른돋움 1" pitchFamily="18" charset="-127"/>
                <a:cs typeface="+mn-cs"/>
              </a:rPr>
              <a:t>This results indicated that </a:t>
            </a:r>
            <a:r>
              <a:rPr lang="en-US" altLang="ko-KR" b="0" smtClean="0">
                <a:effectLst/>
              </a:rPr>
              <a:t>approximately</a:t>
            </a:r>
            <a:r>
              <a:rPr lang="en-US" altLang="ko-KR" b="0" baseline="0" smtClean="0">
                <a:effectLst/>
              </a:rPr>
              <a:t> </a:t>
            </a:r>
            <a:r>
              <a:rPr lang="en-US" altLang="ko-KR" b="0" smtClean="0">
                <a:effectLst/>
              </a:rPr>
              <a:t>eighty percent of variation in GHI values for KIER could be explained by the regression line,</a:t>
            </a:r>
            <a:r>
              <a:rPr lang="en-US" altLang="ko-KR" b="0" baseline="0" smtClean="0">
                <a:effectLst/>
              </a:rPr>
              <a:t> and s</a:t>
            </a:r>
            <a:r>
              <a:rPr lang="en-US" altLang="ko-KR" b="0" smtClean="0">
                <a:effectLst/>
              </a:rPr>
              <a:t>ince </a:t>
            </a:r>
            <a:r>
              <a:rPr lang="en-US" altLang="ko-KR" sz="1200" kern="1200" baseline="0" smtClean="0">
                <a:solidFill>
                  <a:schemeClr val="tx1"/>
                </a:solidFill>
                <a:effectLst/>
                <a:latin typeface="바른돋움 1" pitchFamily="18" charset="-127"/>
                <a:ea typeface="바른돋움 1" pitchFamily="18" charset="-127"/>
                <a:cs typeface="+mn-cs"/>
              </a:rPr>
              <a:t>the F value was statistically significant  at the significance level of less than zero point zero one, </a:t>
            </a:r>
            <a:r>
              <a:rPr lang="en-US" altLang="ko-KR" b="0" smtClean="0">
                <a:effectLst/>
              </a:rPr>
              <a:t>the model was also on the goodness of fit.</a:t>
            </a:r>
            <a:r>
              <a:rPr lang="en-US" altLang="ko-KR" sz="1200" b="0" kern="1200" baseline="0" smtClean="0">
                <a:solidFill>
                  <a:schemeClr val="tx1"/>
                </a:solidFill>
                <a:effectLst/>
                <a:latin typeface="바른돋움 1" pitchFamily="18" charset="-127"/>
                <a:ea typeface="바른돋움 1" pitchFamily="18" charset="-127"/>
                <a:cs typeface="+mn-cs"/>
              </a:rPr>
              <a:t> </a:t>
            </a:r>
            <a:r>
              <a:rPr lang="en-US" altLang="ko-KR" b="0" baseline="0" smtClean="0">
                <a:effectLst/>
              </a:rPr>
              <a:t>So, the results, like daily average result,  indicated that significant relationship existed between KIER and NASA, and monthly average GHI value for KIER could be predicted u</a:t>
            </a:r>
            <a:r>
              <a:rPr lang="en-US" altLang="ko-KR" b="0" smtClean="0">
                <a:effectLst/>
              </a:rPr>
              <a:t>sing above regression model.</a:t>
            </a:r>
            <a:endParaRPr lang="ko-KR" altLang="en-US" smtClean="0"/>
          </a:p>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dirty="0"/>
          </a:p>
        </p:txBody>
      </p:sp>
    </p:spTree>
    <p:extLst>
      <p:ext uri="{BB962C8B-B14F-4D97-AF65-F5344CB8AC3E}">
        <p14:creationId xmlns:p14="http://schemas.microsoft.com/office/powerpoint/2010/main" val="35024569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0" marR="0" indent="0" algn="l" defTabSz="914400" rtl="0" eaLnBrk="1" fontAlgn="auto" latinLnBrk="1" hangingPunct="1">
              <a:lnSpc>
                <a:spcPct val="100000"/>
              </a:lnSpc>
              <a:spcBef>
                <a:spcPts val="0"/>
              </a:spcBef>
              <a:spcAft>
                <a:spcPts val="0"/>
              </a:spcAft>
              <a:buClrTx/>
              <a:buSzTx/>
              <a:buFontTx/>
              <a:buNone/>
              <a:tabLst/>
              <a:defRPr/>
            </a:pPr>
            <a:r>
              <a:rPr lang="en-US" altLang="ko-KR" baseline="0" smtClean="0"/>
              <a:t> </a:t>
            </a:r>
            <a:r>
              <a:rPr lang="en-US" altLang="ko-KR" smtClean="0"/>
              <a:t>Annual average GHI values </a:t>
            </a:r>
            <a:r>
              <a:rPr lang="en-US" altLang="ko-KR" baseline="0" smtClean="0"/>
              <a:t>in KIER and NASA and the results of regression analysis are shown in these figures, and above figure </a:t>
            </a:r>
            <a:r>
              <a:rPr lang="en-US" altLang="ko-KR" smtClean="0">
                <a:effectLst/>
              </a:rPr>
              <a:t>shows a similar tendency in daily and monthly average values. (</a:t>
            </a:r>
            <a:r>
              <a:rPr lang="en-US" altLang="ko-KR" u="sng" baseline="0" smtClean="0"/>
              <a:t>And, the regression line formed was, y equals zero point seven nine five one x plus zero point three three eight eight</a:t>
            </a:r>
            <a:r>
              <a:rPr lang="en-US" altLang="ko-KR" baseline="0" smtClean="0"/>
              <a:t>.) And, r squared </a:t>
            </a:r>
            <a:r>
              <a:rPr lang="en-US" altLang="ko-KR" b="0" smtClean="0">
                <a:effectLst/>
              </a:rPr>
              <a:t>was zero point six four. So,</a:t>
            </a:r>
            <a:r>
              <a:rPr lang="en-US" altLang="ko-KR" sz="1200" kern="1200" baseline="0" smtClean="0">
                <a:solidFill>
                  <a:schemeClr val="tx1"/>
                </a:solidFill>
                <a:effectLst/>
                <a:latin typeface="바른돋움 1" pitchFamily="18" charset="-127"/>
                <a:ea typeface="바른돋움 1" pitchFamily="18" charset="-127"/>
                <a:cs typeface="+mn-cs"/>
              </a:rPr>
              <a:t> </a:t>
            </a:r>
            <a:r>
              <a:rPr lang="en-US" altLang="ko-KR" b="0" smtClean="0">
                <a:effectLst/>
              </a:rPr>
              <a:t>approximately</a:t>
            </a:r>
            <a:r>
              <a:rPr lang="en-US" altLang="ko-KR" b="0" baseline="0" smtClean="0">
                <a:effectLst/>
              </a:rPr>
              <a:t> sixty four</a:t>
            </a:r>
            <a:r>
              <a:rPr lang="en-US" altLang="ko-KR" b="0" smtClean="0">
                <a:effectLst/>
              </a:rPr>
              <a:t> percent of variations in GHI values for KIER could be explained by the regression line.  Since </a:t>
            </a:r>
            <a:r>
              <a:rPr lang="en-US" altLang="ko-KR" sz="1200" kern="1200" baseline="0" smtClean="0">
                <a:solidFill>
                  <a:schemeClr val="tx1"/>
                </a:solidFill>
                <a:effectLst/>
                <a:latin typeface="바른돋움 1" pitchFamily="18" charset="-127"/>
                <a:ea typeface="바른돋움 1" pitchFamily="18" charset="-127"/>
                <a:cs typeface="+mn-cs"/>
              </a:rPr>
              <a:t>the F value was statistically significant  at the significance level of less than zero point zero zero one, </a:t>
            </a:r>
            <a:r>
              <a:rPr lang="en-US" altLang="ko-KR" b="0" smtClean="0">
                <a:effectLst/>
              </a:rPr>
              <a:t> regression model also appeared to be on</a:t>
            </a:r>
            <a:r>
              <a:rPr lang="ko-KR" altLang="en-US" b="0" smtClean="0">
                <a:effectLst/>
              </a:rPr>
              <a:t> </a:t>
            </a:r>
            <a:r>
              <a:rPr lang="en-US" altLang="ko-KR" b="0" smtClean="0">
                <a:effectLst/>
              </a:rPr>
              <a:t>the goodness of fit</a:t>
            </a:r>
            <a:r>
              <a:rPr lang="en-US" altLang="ko-KR" sz="1200" kern="1200" baseline="0" smtClean="0">
                <a:solidFill>
                  <a:schemeClr val="tx1"/>
                </a:solidFill>
                <a:effectLst/>
                <a:latin typeface="바른돋움 1" pitchFamily="18" charset="-127"/>
                <a:ea typeface="바른돋움 1" pitchFamily="18" charset="-127"/>
                <a:cs typeface="+mn-cs"/>
              </a:rPr>
              <a:t>. </a:t>
            </a:r>
            <a:r>
              <a:rPr lang="en-US" altLang="ko-KR" b="0" baseline="0" smtClean="0">
                <a:effectLst/>
              </a:rPr>
              <a:t>So, this result, like daily and monthly average results, indicated that significant relationship existed between KIER and NASA, and annual average GHI value for KIER could be predicted u</a:t>
            </a:r>
            <a:r>
              <a:rPr lang="en-US" altLang="ko-KR" b="0" smtClean="0">
                <a:effectLst/>
              </a:rPr>
              <a:t>sing above regression model.</a:t>
            </a:r>
            <a:endParaRPr lang="ko-KR" altLang="en-US" smtClean="0"/>
          </a:p>
          <a:p>
            <a:pPr marL="0" marR="0" indent="0" algn="l" defTabSz="914400" rtl="0" eaLnBrk="1" fontAlgn="auto" latinLnBrk="1" hangingPunct="1">
              <a:lnSpc>
                <a:spcPct val="100000"/>
              </a:lnSpc>
              <a:spcBef>
                <a:spcPts val="0"/>
              </a:spcBef>
              <a:spcAft>
                <a:spcPts val="0"/>
              </a:spcAft>
              <a:buClrTx/>
              <a:buSzTx/>
              <a:buFontTx/>
              <a:buNone/>
              <a:tabLst/>
              <a:defRPr/>
            </a:pPr>
            <a:endParaRPr lang="ko-KR" altLang="en-US" dirty="0" smtClean="0"/>
          </a:p>
        </p:txBody>
      </p:sp>
    </p:spTree>
    <p:extLst>
      <p:ext uri="{BB962C8B-B14F-4D97-AF65-F5344CB8AC3E}">
        <p14:creationId xmlns:p14="http://schemas.microsoft.com/office/powerpoint/2010/main" val="29391315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mtClean="0"/>
              <a:t>Following</a:t>
            </a:r>
            <a:r>
              <a:rPr lang="ko-KR" altLang="en-US" smtClean="0"/>
              <a:t> </a:t>
            </a:r>
            <a:r>
              <a:rPr lang="en-US" altLang="ko-KR" smtClean="0"/>
              <a:t>are conclusions.</a:t>
            </a:r>
            <a:endParaRPr lang="ko-KR" altLang="en-US" dirty="0"/>
          </a:p>
        </p:txBody>
      </p:sp>
    </p:spTree>
    <p:extLst>
      <p:ext uri="{BB962C8B-B14F-4D97-AF65-F5344CB8AC3E}">
        <p14:creationId xmlns:p14="http://schemas.microsoft.com/office/powerpoint/2010/main" val="2733236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fontScale="70000" lnSpcReduction="20000"/>
          </a:bodyPr>
          <a:lstStyle/>
          <a:p>
            <a:pPr marL="0" marR="0" indent="0" algn="just" defTabSz="914400" rtl="0" eaLnBrk="1" fontAlgn="auto" latinLnBrk="1" hangingPunct="1">
              <a:lnSpc>
                <a:spcPct val="150000"/>
              </a:lnSpc>
              <a:spcBef>
                <a:spcPts val="0"/>
              </a:spcBef>
              <a:spcAft>
                <a:spcPts val="0"/>
              </a:spcAft>
              <a:buClrTx/>
              <a:buSzTx/>
              <a:buFontTx/>
              <a:buNone/>
              <a:tabLst/>
              <a:defRPr/>
            </a:pPr>
            <a:r>
              <a:rPr lang="en-US" altLang="ko-KR" sz="1400" b="0" dirty="0" smtClean="0">
                <a:solidFill>
                  <a:schemeClr val="bg1"/>
                </a:solidFill>
                <a:latin typeface="맑은 고딕"/>
                <a:ea typeface="맑은 고딕"/>
              </a:rPr>
              <a:t>This study was undertaken to </a:t>
            </a:r>
            <a:r>
              <a:rPr lang="en-US" altLang="ko-KR" sz="1400" baseline="0" dirty="0" smtClean="0"/>
              <a:t>verify the r</a:t>
            </a:r>
            <a:r>
              <a:rPr lang="en-US" altLang="ko-KR" sz="1400" b="0" dirty="0" smtClean="0">
                <a:solidFill>
                  <a:schemeClr val="bg1"/>
                </a:solidFill>
                <a:latin typeface="맑은 고딕"/>
                <a:ea typeface="맑은 고딕"/>
              </a:rPr>
              <a:t>eliability for the ground-measured data in </a:t>
            </a:r>
            <a:r>
              <a:rPr lang="en-US" altLang="ko-KR" sz="1400" b="0" dirty="0" smtClean="0">
                <a:solidFill>
                  <a:srgbClr val="FF3300"/>
                </a:solidFill>
                <a:latin typeface="맑은 고딕"/>
                <a:ea typeface="맑은 고딕"/>
              </a:rPr>
              <a:t>KIER</a:t>
            </a:r>
            <a:r>
              <a:rPr lang="en-US" altLang="ko-KR" sz="1400" b="0" dirty="0" smtClean="0">
                <a:solidFill>
                  <a:schemeClr val="bg1"/>
                </a:solidFill>
                <a:latin typeface="맑은 고딕"/>
                <a:ea typeface="맑은 고딕"/>
              </a:rPr>
              <a:t> as </a:t>
            </a:r>
            <a:r>
              <a:rPr lang="en-US" altLang="ko-KR" sz="1400" b="0" dirty="0" smtClean="0">
                <a:solidFill>
                  <a:schemeClr val="bg1"/>
                </a:solidFill>
              </a:rPr>
              <a:t>compared with the satellite-derived data from NASA</a:t>
            </a:r>
            <a:r>
              <a:rPr lang="en-US" altLang="ko-KR" sz="1400" b="0" smtClean="0">
                <a:solidFill>
                  <a:schemeClr val="bg1"/>
                </a:solidFill>
              </a:rPr>
              <a:t>. </a:t>
            </a:r>
            <a:r>
              <a:rPr lang="en-US" altLang="ko-KR" sz="1400" b="0" smtClean="0">
                <a:solidFill>
                  <a:schemeClr val="bg1"/>
                </a:solidFill>
                <a:latin typeface="맑은 고딕"/>
                <a:ea typeface="맑은 고딕"/>
              </a:rPr>
              <a:t> </a:t>
            </a:r>
            <a:endParaRPr lang="en-US" altLang="ko-KR" sz="1400" b="0" dirty="0" smtClean="0">
              <a:solidFill>
                <a:schemeClr val="bg1"/>
              </a:solidFill>
              <a:latin typeface="맑은 고딕"/>
              <a:ea typeface="맑은 고딕"/>
            </a:endParaRPr>
          </a:p>
          <a:p>
            <a:pPr algn="just">
              <a:lnSpc>
                <a:spcPct val="150000"/>
              </a:lnSpc>
            </a:pPr>
            <a:r>
              <a:rPr lang="en-US" altLang="ko-KR" sz="1400" b="1" dirty="0" smtClean="0">
                <a:solidFill>
                  <a:schemeClr val="bg1"/>
                </a:solidFill>
                <a:latin typeface="맑은 고딕"/>
                <a:ea typeface="맑은 고딕"/>
              </a:rPr>
              <a:t>• </a:t>
            </a:r>
            <a:r>
              <a:rPr lang="en-US" altLang="ko-KR" sz="1200" dirty="0" smtClean="0">
                <a:solidFill>
                  <a:schemeClr val="bg1"/>
                </a:solidFill>
                <a:latin typeface="맑은 고딕"/>
                <a:ea typeface="맑은 고딕"/>
              </a:rPr>
              <a:t>Daily average GHI values measured in KIER and values derived from NASA </a:t>
            </a:r>
            <a:r>
              <a:rPr lang="en-US" altLang="ko-KR" sz="1200" dirty="0" smtClean="0">
                <a:solidFill>
                  <a:schemeClr val="bg1"/>
                </a:solidFill>
              </a:rPr>
              <a:t>for thirteen and half years was three point five three </a:t>
            </a:r>
            <a:r>
              <a:rPr lang="en-US" altLang="ko-KR" sz="1200" dirty="0" smtClean="0">
                <a:solidFill>
                  <a:srgbClr val="FF3300"/>
                </a:solidFill>
              </a:rPr>
              <a:t>(</a:t>
            </a:r>
            <a:r>
              <a:rPr lang="en-US" altLang="ko-KR" sz="1200" dirty="0" smtClean="0">
                <a:solidFill>
                  <a:srgbClr val="FF3300"/>
                </a:solidFill>
                <a:latin typeface="맑은 고딕"/>
                <a:ea typeface="맑은 고딕"/>
              </a:rPr>
              <a:t>3.53 </a:t>
            </a:r>
            <a:r>
              <a:rPr lang="en-US" altLang="ko-KR" sz="1200" dirty="0" smtClean="0">
                <a:solidFill>
                  <a:srgbClr val="FF3300"/>
                </a:solidFill>
              </a:rPr>
              <a:t>kWh/m²/day</a:t>
            </a:r>
            <a:r>
              <a:rPr lang="en-US" altLang="ko-KR" sz="1200" dirty="0" smtClean="0">
                <a:solidFill>
                  <a:srgbClr val="FF3300"/>
                </a:solidFill>
                <a:latin typeface="맑은 고딕"/>
                <a:ea typeface="맑은 고딕"/>
              </a:rPr>
              <a:t>) </a:t>
            </a:r>
            <a:r>
              <a:rPr lang="en-US" altLang="ko-KR" sz="1200" dirty="0" smtClean="0">
                <a:solidFill>
                  <a:schemeClr val="bg1"/>
                </a:solidFill>
                <a:latin typeface="맑은 고딕"/>
                <a:ea typeface="맑은 고딕"/>
              </a:rPr>
              <a:t>and  four point zero one </a:t>
            </a:r>
            <a:r>
              <a:rPr lang="en-US" altLang="ko-KR" sz="1200" dirty="0" smtClean="0">
                <a:solidFill>
                  <a:schemeClr val="bg1"/>
                </a:solidFill>
              </a:rPr>
              <a:t>kilowatt hour per squared meter per day (</a:t>
            </a:r>
            <a:r>
              <a:rPr lang="en-US" altLang="ko-KR" sz="1200" dirty="0" smtClean="0">
                <a:solidFill>
                  <a:schemeClr val="bg1"/>
                </a:solidFill>
                <a:latin typeface="맑은 고딕"/>
                <a:ea typeface="맑은 고딕"/>
              </a:rPr>
              <a:t>4.01 </a:t>
            </a:r>
            <a:r>
              <a:rPr lang="en-US" altLang="ko-KR" sz="1200" dirty="0" smtClean="0">
                <a:solidFill>
                  <a:schemeClr val="bg1"/>
                </a:solidFill>
              </a:rPr>
              <a:t>kWh/m²/day)</a:t>
            </a:r>
            <a:r>
              <a:rPr lang="en-US" altLang="ko-KR" sz="1200" b="1" dirty="0" smtClean="0">
                <a:solidFill>
                  <a:schemeClr val="bg1"/>
                </a:solidFill>
              </a:rPr>
              <a:t>, </a:t>
            </a:r>
            <a:r>
              <a:rPr lang="en-US" altLang="ko-KR" sz="1200" dirty="0" smtClean="0">
                <a:solidFill>
                  <a:schemeClr val="bg1"/>
                </a:solidFill>
              </a:rPr>
              <a:t>respectively. And, </a:t>
            </a:r>
            <a:r>
              <a:rPr lang="en-US" altLang="ko-KR" dirty="0" smtClean="0">
                <a:effectLst/>
              </a:rPr>
              <a:t>daily average GHI value</a:t>
            </a:r>
            <a:r>
              <a:rPr lang="en-US" altLang="ko-KR" baseline="0" dirty="0" smtClean="0">
                <a:effectLst/>
              </a:rPr>
              <a:t> in </a:t>
            </a:r>
            <a:r>
              <a:rPr lang="en-US" altLang="ko-KR" dirty="0" smtClean="0">
                <a:effectLst/>
              </a:rPr>
              <a:t>KIER seemed to be a little lower than the value </a:t>
            </a:r>
            <a:r>
              <a:rPr lang="en-US" altLang="ko-KR" smtClean="0">
                <a:effectLst/>
              </a:rPr>
              <a:t>from NASA.</a:t>
            </a:r>
            <a:r>
              <a:rPr lang="en-US" altLang="ko-KR" baseline="0" smtClean="0">
                <a:effectLst/>
              </a:rPr>
              <a:t> </a:t>
            </a:r>
            <a:r>
              <a:rPr lang="en-US" altLang="ko-KR" sz="1200" smtClean="0">
                <a:solidFill>
                  <a:schemeClr val="bg1"/>
                </a:solidFill>
              </a:rPr>
              <a:t>It </a:t>
            </a:r>
            <a:r>
              <a:rPr lang="en-US" altLang="ko-KR" sz="1200" dirty="0" smtClean="0">
                <a:solidFill>
                  <a:schemeClr val="bg1"/>
                </a:solidFill>
              </a:rPr>
              <a:t>is assumed</a:t>
            </a:r>
            <a:r>
              <a:rPr lang="en-US" altLang="ko-KR" sz="1200" baseline="0" dirty="0" smtClean="0">
                <a:solidFill>
                  <a:schemeClr val="bg1"/>
                </a:solidFill>
              </a:rPr>
              <a:t> </a:t>
            </a:r>
            <a:r>
              <a:rPr lang="en-US" altLang="ko-KR" sz="1200" dirty="0" smtClean="0">
                <a:solidFill>
                  <a:schemeClr val="bg1"/>
                </a:solidFill>
              </a:rPr>
              <a:t>that the ground measured values were influenced by several factors including air pollution such as aerosols, subsequent meteorological changes, and so </a:t>
            </a:r>
            <a:r>
              <a:rPr lang="en-US" altLang="ko-KR" sz="1200" smtClean="0">
                <a:solidFill>
                  <a:schemeClr val="bg1"/>
                </a:solidFill>
              </a:rPr>
              <a:t>on.</a:t>
            </a:r>
            <a:endParaRPr lang="en-US" altLang="ko-KR" sz="1200" dirty="0" smtClean="0">
              <a:solidFill>
                <a:schemeClr val="bg1"/>
              </a:solidFill>
            </a:endParaRPr>
          </a:p>
          <a:p>
            <a:pPr algn="just">
              <a:lnSpc>
                <a:spcPct val="150000"/>
              </a:lnSpc>
            </a:pPr>
            <a:r>
              <a:rPr lang="en-US" altLang="ko-KR" sz="1200" b="1" dirty="0" smtClean="0">
                <a:solidFill>
                  <a:schemeClr val="bg1"/>
                </a:solidFill>
              </a:rPr>
              <a:t>• </a:t>
            </a:r>
            <a:r>
              <a:rPr lang="en-US" altLang="ko-KR" sz="1200" dirty="0" smtClean="0">
                <a:solidFill>
                  <a:schemeClr val="bg1"/>
                </a:solidFill>
              </a:rPr>
              <a:t>Results of statistical analyses using Mean Bias Error(MBE) and Root Mean Square Error(RMSE) showed that the relatively large errors existed among the values between KIER and NASA, and the errors in daily average GHI value between KIER and NASA appeared to be great compared with monthly, and annual average </a:t>
            </a:r>
            <a:r>
              <a:rPr lang="en-US" altLang="ko-KR" sz="1200" smtClean="0">
                <a:solidFill>
                  <a:schemeClr val="bg1"/>
                </a:solidFill>
              </a:rPr>
              <a:t>value.</a:t>
            </a:r>
            <a:endParaRPr lang="en-US" altLang="ko-KR" sz="1200" dirty="0" smtClean="0">
              <a:solidFill>
                <a:schemeClr val="bg1"/>
              </a:solidFill>
            </a:endParaRPr>
          </a:p>
          <a:p>
            <a:pPr>
              <a:lnSpc>
                <a:spcPct val="150000"/>
              </a:lnSpc>
            </a:pPr>
            <a:r>
              <a:rPr lang="en-US" altLang="ko-KR" sz="1200" b="1" smtClean="0">
                <a:solidFill>
                  <a:schemeClr val="bg1"/>
                </a:solidFill>
              </a:rPr>
              <a:t>• </a:t>
            </a:r>
            <a:r>
              <a:rPr lang="en-US" altLang="ko-KR" sz="1200" dirty="0" smtClean="0">
                <a:solidFill>
                  <a:schemeClr val="bg1"/>
                </a:solidFill>
              </a:rPr>
              <a:t>Results of statistical analyses using simple regression analysis showed that  approximately 75% of variation of GHI values in KIER could be explained by the regression line, and the line was fitted well statistically</a:t>
            </a:r>
            <a:r>
              <a:rPr lang="en-US" altLang="ko-KR" sz="1200" baseline="0" dirty="0" smtClean="0">
                <a:solidFill>
                  <a:schemeClr val="bg1"/>
                </a:solidFill>
              </a:rPr>
              <a:t> at the significance level of less than zero point zero </a:t>
            </a:r>
            <a:r>
              <a:rPr lang="en-US" altLang="ko-KR" sz="1200" baseline="0" dirty="0" err="1" smtClean="0">
                <a:solidFill>
                  <a:schemeClr val="bg1"/>
                </a:solidFill>
              </a:rPr>
              <a:t>zero</a:t>
            </a:r>
            <a:r>
              <a:rPr lang="en-US" altLang="ko-KR" sz="1200" baseline="0" dirty="0" smtClean="0">
                <a:solidFill>
                  <a:schemeClr val="bg1"/>
                </a:solidFill>
              </a:rPr>
              <a:t> one.</a:t>
            </a:r>
            <a:r>
              <a:rPr lang="en-US" altLang="ko-KR" sz="1200" dirty="0" smtClean="0">
                <a:solidFill>
                  <a:schemeClr val="bg1"/>
                </a:solidFill>
              </a:rPr>
              <a:t>(p&lt;0.001). Approximately 80% of variation in monthly average  values and 64% of variation in annual average values in KIER could be explained by the regression line, and the line was also fitted well </a:t>
            </a:r>
            <a:r>
              <a:rPr lang="en-US" altLang="ko-KR" sz="1200" baseline="0" dirty="0" smtClean="0">
                <a:solidFill>
                  <a:schemeClr val="bg1"/>
                </a:solidFill>
              </a:rPr>
              <a:t>at the statistical significance level of less than zero point zero </a:t>
            </a:r>
            <a:r>
              <a:rPr lang="en-US" altLang="ko-KR" sz="1200" baseline="0" dirty="0" err="1" smtClean="0">
                <a:solidFill>
                  <a:schemeClr val="bg1"/>
                </a:solidFill>
              </a:rPr>
              <a:t>zero</a:t>
            </a:r>
            <a:r>
              <a:rPr lang="en-US" altLang="ko-KR" sz="1200" baseline="0" dirty="0" smtClean="0">
                <a:solidFill>
                  <a:schemeClr val="bg1"/>
                </a:solidFill>
              </a:rPr>
              <a:t> one.</a:t>
            </a:r>
            <a:r>
              <a:rPr lang="en-US" altLang="ko-KR" sz="1200" dirty="0" smtClean="0">
                <a:solidFill>
                  <a:schemeClr val="bg1"/>
                </a:solidFill>
              </a:rPr>
              <a:t>(p&lt;0.001). These results indicated that significant relationship existed in the GHI values between KIER and NASA, and GHI value variations in KIER could be explained by the regression models. Thus, it could be suggested that  the ground- measured data in KIER have reliable</a:t>
            </a:r>
            <a:r>
              <a:rPr lang="en-US" altLang="ko-KR" sz="1400" b="1" dirty="0" smtClean="0">
                <a:solidFill>
                  <a:schemeClr val="bg1"/>
                </a:solidFill>
              </a:rPr>
              <a:t>  </a:t>
            </a:r>
            <a:r>
              <a:rPr lang="en-US" altLang="ko-KR" sz="1200" dirty="0" smtClean="0">
                <a:solidFill>
                  <a:schemeClr val="bg1"/>
                </a:solidFill>
              </a:rPr>
              <a:t>verification compared with the satellite-derived data from NASA. </a:t>
            </a:r>
          </a:p>
          <a:p>
            <a:pPr>
              <a:lnSpc>
                <a:spcPct val="150000"/>
              </a:lnSpc>
            </a:pPr>
            <a:r>
              <a:rPr lang="en-US" altLang="ko-KR" sz="1200" dirty="0" smtClean="0">
                <a:solidFill>
                  <a:schemeClr val="bg1"/>
                </a:solidFill>
              </a:rPr>
              <a:t> And, it is assumed that </a:t>
            </a:r>
            <a:r>
              <a:rPr lang="en-US" altLang="ko-KR" sz="1200" dirty="0" smtClean="0">
                <a:solidFill>
                  <a:schemeClr val="bg1"/>
                </a:solidFill>
                <a:latin typeface="맑은 고딕"/>
                <a:ea typeface="맑은 고딕"/>
              </a:rPr>
              <a:t>the ground-measured data in KIER could provide the basic data</a:t>
            </a:r>
            <a:r>
              <a:rPr lang="en-US" altLang="ko-KR" sz="1200" baseline="0" dirty="0" smtClean="0">
                <a:solidFill>
                  <a:schemeClr val="bg1"/>
                </a:solidFill>
                <a:latin typeface="맑은 고딕"/>
                <a:ea typeface="맑은 고딕"/>
              </a:rPr>
              <a:t> in f</a:t>
            </a:r>
            <a:r>
              <a:rPr lang="en-US" altLang="ko-KR" sz="1200" dirty="0" smtClean="0">
                <a:solidFill>
                  <a:schemeClr val="bg1"/>
                </a:solidFill>
                <a:latin typeface="맑은 고딕"/>
                <a:ea typeface="맑은 고딕"/>
              </a:rPr>
              <a:t>orecasting global solar radiation for the areas not measured yet,</a:t>
            </a:r>
            <a:r>
              <a:rPr lang="en-US" altLang="ko-KR" sz="1200" baseline="0" dirty="0" smtClean="0">
                <a:solidFill>
                  <a:schemeClr val="bg1"/>
                </a:solidFill>
                <a:latin typeface="맑은 고딕"/>
                <a:ea typeface="맑은 고딕"/>
              </a:rPr>
              <a:t> </a:t>
            </a:r>
            <a:r>
              <a:rPr lang="en-US" altLang="ko-KR" sz="1200" baseline="0" smtClean="0">
                <a:solidFill>
                  <a:schemeClr val="bg1"/>
                </a:solidFill>
                <a:latin typeface="맑은 고딕"/>
                <a:ea typeface="맑은 고딕"/>
              </a:rPr>
              <a:t>and </a:t>
            </a:r>
            <a:r>
              <a:rPr lang="en-US" altLang="ko-KR" sz="1200" smtClean="0">
                <a:solidFill>
                  <a:schemeClr val="bg1"/>
                </a:solidFill>
                <a:latin typeface="맑은 고딕"/>
                <a:ea typeface="맑은 고딕"/>
              </a:rPr>
              <a:t>in compiling </a:t>
            </a:r>
            <a:r>
              <a:rPr lang="en-US" altLang="ko-KR" sz="1200" smtClean="0">
                <a:solidFill>
                  <a:schemeClr val="bg1"/>
                </a:solidFill>
              </a:rPr>
              <a:t>reliable </a:t>
            </a:r>
            <a:r>
              <a:rPr lang="en-US" altLang="ko-KR" sz="1200" dirty="0" smtClean="0">
                <a:solidFill>
                  <a:schemeClr val="bg1"/>
                </a:solidFill>
              </a:rPr>
              <a:t>database for the GHI values in solar technology development in our country.</a:t>
            </a:r>
          </a:p>
          <a:p>
            <a:pPr>
              <a:lnSpc>
                <a:spcPct val="150000"/>
              </a:lnSpc>
            </a:pPr>
            <a:endParaRPr lang="en-US" altLang="ko-KR" sz="1200" dirty="0" smtClean="0">
              <a:solidFill>
                <a:schemeClr val="bg1"/>
              </a:solidFill>
            </a:endParaRPr>
          </a:p>
          <a:p>
            <a:pPr algn="just">
              <a:lnSpc>
                <a:spcPct val="150000"/>
              </a:lnSpc>
            </a:pPr>
            <a:endParaRPr lang="en-US" altLang="ko-KR" dirty="0">
              <a:solidFill>
                <a:schemeClr val="bg1"/>
              </a:solidFill>
            </a:endParaRPr>
          </a:p>
        </p:txBody>
      </p:sp>
    </p:spTree>
    <p:extLst>
      <p:ext uri="{BB962C8B-B14F-4D97-AF65-F5344CB8AC3E}">
        <p14:creationId xmlns:p14="http://schemas.microsoft.com/office/powerpoint/2010/main" val="20368713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a:p>
        </p:txBody>
      </p:sp>
    </p:spTree>
    <p:extLst>
      <p:ext uri="{BB962C8B-B14F-4D97-AF65-F5344CB8AC3E}">
        <p14:creationId xmlns:p14="http://schemas.microsoft.com/office/powerpoint/2010/main" val="351938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제목 슬라이드">
    <p:bg>
      <p:bgPr>
        <a:solidFill>
          <a:schemeClr val="tx1"/>
        </a:solidFill>
        <a:effectLst/>
      </p:bgPr>
    </p:bg>
    <p:spTree>
      <p:nvGrpSpPr>
        <p:cNvPr id="1" name=""/>
        <p:cNvGrpSpPr/>
        <p:nvPr/>
      </p:nvGrpSpPr>
      <p:grpSpPr>
        <a:xfrm>
          <a:off x="0" y="0"/>
          <a:ext cx="0" cy="0"/>
          <a:chOff x="0" y="0"/>
          <a:chExt cx="0" cy="0"/>
        </a:xfrm>
      </p:grpSpPr>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2" r:id="rId1"/>
  </p:sldLayoutIdLst>
  <p:hf hdr="0" ftr="0" dt="0"/>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gif"/><Relationship Id="rId5" Type="http://schemas.openxmlformats.org/officeDocument/2006/relationships/image" Target="../media/image8.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8.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diagramColors" Target="../diagrams/colors1.xml"/><Relationship Id="rId3" Type="http://schemas.openxmlformats.org/officeDocument/2006/relationships/image" Target="../media/image7.png"/><Relationship Id="rId7" Type="http://schemas.openxmlformats.org/officeDocument/2006/relationships/image" Target="../media/image14.wmf"/><Relationship Id="rId12" Type="http://schemas.openxmlformats.org/officeDocument/2006/relationships/diagramQuickStyle" Target="../diagrams/quickStyle1.xml"/><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3.jpeg"/><Relationship Id="rId11" Type="http://schemas.openxmlformats.org/officeDocument/2006/relationships/diagramLayout" Target="../diagrams/layout1.xml"/><Relationship Id="rId5" Type="http://schemas.openxmlformats.org/officeDocument/2006/relationships/image" Target="../media/image8.png"/><Relationship Id="rId10" Type="http://schemas.openxmlformats.org/officeDocument/2006/relationships/diagramData" Target="../diagrams/data1.xml"/><Relationship Id="rId4" Type="http://schemas.openxmlformats.org/officeDocument/2006/relationships/image" Target="../media/image4.png"/><Relationship Id="rId9" Type="http://schemas.openxmlformats.org/officeDocument/2006/relationships/image" Target="../media/image16.jpeg"/><Relationship Id="rId14" Type="http://schemas.microsoft.com/office/2007/relationships/diagramDrawing" Target="../diagrams/drawing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8.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7.png"/><Relationship Id="rId7" Type="http://schemas.openxmlformats.org/officeDocument/2006/relationships/diagramLayout" Target="../diagrams/layout2.xm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diagramData" Target="../diagrams/data2.xml"/><Relationship Id="rId11" Type="http://schemas.openxmlformats.org/officeDocument/2006/relationships/image" Target="../media/image17.png"/><Relationship Id="rId5" Type="http://schemas.openxmlformats.org/officeDocument/2006/relationships/image" Target="../media/image8.png"/><Relationship Id="rId10" Type="http://schemas.microsoft.com/office/2007/relationships/diagramDrawing" Target="../diagrams/drawing2.xml"/><Relationship Id="rId4" Type="http://schemas.openxmlformats.org/officeDocument/2006/relationships/image" Target="../media/image4.png"/><Relationship Id="rId9" Type="http://schemas.openxmlformats.org/officeDocument/2006/relationships/diagramColors" Target="../diagrams/colors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hyperlink" Target="https://www.mne.psu.edu/ME345/LECTURES/BASIC_STATISTICS.PDF" TargetMode="External"/><Relationship Id="rId5" Type="http://schemas.openxmlformats.org/officeDocument/2006/relationships/image" Target="../media/image8.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8.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8.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8.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그림 11" descr="back3.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0475" y="1373096"/>
            <a:ext cx="4269507" cy="4087368"/>
          </a:xfrm>
          <a:prstGeom prst="rect">
            <a:avLst/>
          </a:prstGeom>
        </p:spPr>
      </p:pic>
      <p:pic>
        <p:nvPicPr>
          <p:cNvPr id="11" name="그림 10" descr="재필_시안3.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4" y="0"/>
            <a:ext cx="9142412" cy="6858000"/>
          </a:xfrm>
          <a:prstGeom prst="rect">
            <a:avLst/>
          </a:prstGeom>
        </p:spPr>
      </p:pic>
      <p:grpSp>
        <p:nvGrpSpPr>
          <p:cNvPr id="15" name="그룹 11"/>
          <p:cNvGrpSpPr/>
          <p:nvPr/>
        </p:nvGrpSpPr>
        <p:grpSpPr>
          <a:xfrm>
            <a:off x="4391980" y="332656"/>
            <a:ext cx="4607210" cy="3325472"/>
            <a:chOff x="4392743" y="332656"/>
            <a:chExt cx="4608010" cy="3325472"/>
          </a:xfrm>
        </p:grpSpPr>
        <p:pic>
          <p:nvPicPr>
            <p:cNvPr id="16" name="그림 15" descr="파랑라인.png"/>
            <p:cNvPicPr>
              <a:picLocks noChangeAspect="1"/>
            </p:cNvPicPr>
            <p:nvPr/>
          </p:nvPicPr>
          <p:blipFill>
            <a:blip r:embed="rId5" cstate="email">
              <a:extLst>
                <a:ext uri="{28A0092B-C50C-407E-A947-70E740481C1C}">
                  <a14:useLocalDpi xmlns:a14="http://schemas.microsoft.com/office/drawing/2010/main"/>
                </a:ext>
              </a:extLst>
            </a:blip>
            <a:srcRect l="50816" t="33704" b="62407"/>
            <a:stretch>
              <a:fillRect/>
            </a:stretch>
          </p:blipFill>
          <p:spPr>
            <a:xfrm>
              <a:off x="4428753" y="1700808"/>
              <a:ext cx="4536784" cy="394000"/>
            </a:xfrm>
            <a:prstGeom prst="rect">
              <a:avLst/>
            </a:prstGeom>
          </p:spPr>
        </p:pic>
        <p:pic>
          <p:nvPicPr>
            <p:cNvPr id="17" name="그림 16" descr="KIER 마크(만든것).png"/>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25122" y="332656"/>
              <a:ext cx="1298451" cy="470917"/>
            </a:xfrm>
            <a:prstGeom prst="rect">
              <a:avLst/>
            </a:prstGeom>
          </p:spPr>
        </p:pic>
        <p:sp>
          <p:nvSpPr>
            <p:cNvPr id="19" name="TextBox 18"/>
            <p:cNvSpPr txBox="1"/>
            <p:nvPr/>
          </p:nvSpPr>
          <p:spPr>
            <a:xfrm>
              <a:off x="4483004" y="1736812"/>
              <a:ext cx="1347141" cy="307777"/>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400" b="1" smtClean="0">
                  <a:latin typeface="+mn-ea"/>
                </a:rPr>
                <a:t>Satellite 2015</a:t>
              </a:r>
              <a:endParaRPr lang="ko-KR" altLang="en-US" sz="1400" b="1" dirty="0">
                <a:latin typeface="+mn-ea"/>
              </a:endParaRPr>
            </a:p>
          </p:txBody>
        </p:sp>
        <p:sp>
          <p:nvSpPr>
            <p:cNvPr id="20" name="TextBox 19"/>
            <p:cNvSpPr txBox="1"/>
            <p:nvPr/>
          </p:nvSpPr>
          <p:spPr>
            <a:xfrm>
              <a:off x="4392743" y="2088468"/>
              <a:ext cx="4608010" cy="1569660"/>
            </a:xfrm>
            <a:prstGeom prst="rect">
              <a:avLst/>
            </a:prstGeom>
            <a:noFill/>
          </p:spPr>
          <p:txBody>
            <a:bodyPr wrap="square" rtlCol="0">
              <a:spAutoFit/>
              <a:scene3d>
                <a:camera prst="orthographicFront"/>
                <a:lightRig rig="threePt" dir="t"/>
              </a:scene3d>
              <a:sp3d>
                <a:bevelT w="1270" h="1270"/>
                <a:bevelB w="1270" h="1270"/>
              </a:sp3d>
            </a:bodyPr>
            <a:lstStyle/>
            <a:p>
              <a:r>
                <a:rPr lang="en-US" altLang="ko-KR" sz="2400" b="1" spc="-150" dirty="0" smtClean="0">
                  <a:solidFill>
                    <a:schemeClr val="bg1"/>
                  </a:solidFill>
                  <a:latin typeface="+mj-ea"/>
                  <a:ea typeface="+mj-ea"/>
                </a:rPr>
                <a:t>Comparison Analysis of Global Horizontal Irradiance between Korea Institute of Energy Research and NASA</a:t>
              </a:r>
            </a:p>
          </p:txBody>
        </p:sp>
      </p:grpSp>
      <p:sp>
        <p:nvSpPr>
          <p:cNvPr id="21" name="TextBox 20"/>
          <p:cNvSpPr txBox="1"/>
          <p:nvPr/>
        </p:nvSpPr>
        <p:spPr>
          <a:xfrm>
            <a:off x="4438897" y="3900467"/>
            <a:ext cx="3281668" cy="1092607"/>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300" dirty="0" smtClean="0">
                <a:solidFill>
                  <a:schemeClr val="bg1">
                    <a:lumMod val="75000"/>
                    <a:lumOff val="25000"/>
                  </a:schemeClr>
                </a:solidFill>
                <a:latin typeface="+mn-ea"/>
              </a:rPr>
              <a:t>Shin-Young Kim</a:t>
            </a:r>
          </a:p>
          <a:p>
            <a:endParaRPr lang="en-US" altLang="ko-KR" sz="1300" dirty="0" smtClean="0">
              <a:solidFill>
                <a:schemeClr val="bg1">
                  <a:lumMod val="75000"/>
                  <a:lumOff val="25000"/>
                </a:schemeClr>
              </a:solidFill>
              <a:latin typeface="+mn-ea"/>
            </a:endParaRPr>
          </a:p>
          <a:p>
            <a:r>
              <a:rPr lang="en-US" altLang="ko-KR" sz="1300" dirty="0" smtClean="0">
                <a:solidFill>
                  <a:schemeClr val="bg1">
                    <a:lumMod val="75000"/>
                    <a:lumOff val="25000"/>
                  </a:schemeClr>
                </a:solidFill>
                <a:latin typeface="+mn-ea"/>
              </a:rPr>
              <a:t>Korea Institute of Energy Research (KIER)</a:t>
            </a:r>
          </a:p>
          <a:p>
            <a:r>
              <a:rPr lang="en-US" altLang="ko-KR" sz="1300" dirty="0" smtClean="0">
                <a:solidFill>
                  <a:schemeClr val="bg1">
                    <a:lumMod val="75000"/>
                    <a:lumOff val="25000"/>
                  </a:schemeClr>
                </a:solidFill>
                <a:latin typeface="+mn-ea"/>
              </a:rPr>
              <a:t>Korea University</a:t>
            </a:r>
          </a:p>
          <a:p>
            <a:r>
              <a:rPr lang="en-US" altLang="ko-KR" sz="1300" dirty="0" smtClean="0">
                <a:solidFill>
                  <a:schemeClr val="bg1">
                    <a:lumMod val="75000"/>
                    <a:lumOff val="25000"/>
                  </a:schemeClr>
                </a:solidFill>
                <a:latin typeface="+mn-ea"/>
              </a:rPr>
              <a:t>2015. 8. 17.</a:t>
            </a:r>
            <a:endParaRPr lang="ko-KR" altLang="en-US" sz="1300" dirty="0">
              <a:solidFill>
                <a:schemeClr val="bg1">
                  <a:lumMod val="75000"/>
                  <a:lumOff val="25000"/>
                </a:schemeClr>
              </a:solidFill>
              <a:latin typeface="+mn-ea"/>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8" y="-2013"/>
            <a:ext cx="9142412" cy="6858000"/>
          </a:xfrm>
          <a:prstGeom prst="rect">
            <a:avLst/>
          </a:prstGeom>
          <a:noFill/>
          <a:ln w="9525">
            <a:noFill/>
            <a:miter lim="800000"/>
            <a:headEnd/>
            <a:tailEnd/>
          </a:ln>
          <a:effectLst/>
        </p:spPr>
      </p:pic>
      <p:grpSp>
        <p:nvGrpSpPr>
          <p:cNvPr id="2" name="그룹 12"/>
          <p:cNvGrpSpPr/>
          <p:nvPr/>
        </p:nvGrpSpPr>
        <p:grpSpPr>
          <a:xfrm>
            <a:off x="0" y="2376933"/>
            <a:ext cx="9144000" cy="1197836"/>
            <a:chOff x="0" y="2376930"/>
            <a:chExt cx="9145588" cy="1197836"/>
          </a:xfrm>
        </p:grpSpPr>
        <p:sp>
          <p:nvSpPr>
            <p:cNvPr id="18" name="TextBox 17"/>
            <p:cNvSpPr txBox="1"/>
            <p:nvPr/>
          </p:nvSpPr>
          <p:spPr>
            <a:xfrm>
              <a:off x="4360271" y="2376930"/>
              <a:ext cx="402744" cy="584775"/>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200" b="1" spc="-150" dirty="0" smtClean="0">
                  <a:latin typeface="+mn-ea"/>
                </a:rPr>
                <a:t>1</a:t>
              </a:r>
              <a:endParaRPr lang="ko-KR" altLang="en-US" sz="3200" b="1" spc="-150" dirty="0">
                <a:latin typeface="+mn-ea"/>
              </a:endParaRPr>
            </a:p>
          </p:txBody>
        </p:sp>
        <p:cxnSp>
          <p:nvCxnSpPr>
            <p:cNvPr id="15" name="직선 연결선 14"/>
            <p:cNvCxnSpPr/>
            <p:nvPr/>
          </p:nvCxnSpPr>
          <p:spPr>
            <a:xfrm>
              <a:off x="0" y="3069551"/>
              <a:ext cx="9145588" cy="1588"/>
            </a:xfrm>
            <a:prstGeom prst="line">
              <a:avLst/>
            </a:prstGeom>
            <a:ln w="38100">
              <a:gradFill flip="none" rotWithShape="1">
                <a:gsLst>
                  <a:gs pos="0">
                    <a:schemeClr val="tx1"/>
                  </a:gs>
                  <a:gs pos="50000">
                    <a:schemeClr val="bg1">
                      <a:lumMod val="50000"/>
                      <a:lumOff val="50000"/>
                    </a:schemeClr>
                  </a:gs>
                  <a:gs pos="100000">
                    <a:schemeClr val="tx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633118" y="3113101"/>
              <a:ext cx="1857049" cy="461665"/>
            </a:xfrm>
            <a:prstGeom prst="rect">
              <a:avLst/>
            </a:prstGeom>
            <a:noFill/>
          </p:spPr>
          <p:txBody>
            <a:bodyPr wrap="none" rtlCol="0">
              <a:spAutoFit/>
              <a:scene3d>
                <a:camera prst="orthographicFront"/>
                <a:lightRig rig="threePt" dir="t"/>
              </a:scene3d>
              <a:sp3d>
                <a:bevelT w="1270" h="1270"/>
                <a:bevelB w="1270" h="1270"/>
              </a:sp3d>
            </a:bodyPr>
            <a:lstStyle/>
            <a:p>
              <a:pPr marR="0" lvl="0" indent="0" fontAlgn="auto">
                <a:lnSpc>
                  <a:spcPct val="100000"/>
                </a:lnSpc>
                <a:spcBef>
                  <a:spcPts val="0"/>
                </a:spcBef>
                <a:spcAft>
                  <a:spcPts val="0"/>
                </a:spcAft>
                <a:buClrTx/>
                <a:buSzTx/>
                <a:buFontTx/>
                <a:buNone/>
                <a:tabLst/>
                <a:defRPr/>
              </a:pPr>
              <a:r>
                <a:rPr lang="en-US" altLang="ko-KR" sz="2400" b="1" spc="-100" dirty="0" smtClean="0">
                  <a:solidFill>
                    <a:schemeClr val="bg1">
                      <a:lumMod val="75000"/>
                      <a:lumOff val="25000"/>
                    </a:schemeClr>
                  </a:solidFill>
                  <a:latin typeface="+mn-ea"/>
                </a:rPr>
                <a:t>Introduction</a:t>
              </a:r>
            </a:p>
          </p:txBody>
        </p:sp>
      </p:grpSp>
      <p:sp>
        <p:nvSpPr>
          <p:cNvPr id="11" name="TextBox 10"/>
          <p:cNvSpPr txBox="1"/>
          <p:nvPr/>
        </p:nvSpPr>
        <p:spPr>
          <a:xfrm>
            <a:off x="2340826" y="3771037"/>
            <a:ext cx="4439293" cy="1384995"/>
          </a:xfrm>
          <a:prstGeom prst="rect">
            <a:avLst/>
          </a:prstGeom>
          <a:noFill/>
        </p:spPr>
        <p:txBody>
          <a:bodyPr wrap="square" rtlCol="0">
            <a:spAutoFit/>
          </a:bodyPr>
          <a:lstStyle/>
          <a:p>
            <a:pPr>
              <a:lnSpc>
                <a:spcPct val="150000"/>
              </a:lnSpc>
            </a:pPr>
            <a:r>
              <a:rPr lang="en-US" altLang="ko-KR" sz="1400" b="1" dirty="0">
                <a:solidFill>
                  <a:schemeClr val="bg1">
                    <a:lumMod val="75000"/>
                    <a:lumOff val="25000"/>
                  </a:schemeClr>
                </a:solidFill>
              </a:rPr>
              <a:t>• Research Objectives</a:t>
            </a:r>
          </a:p>
          <a:p>
            <a:pPr>
              <a:lnSpc>
                <a:spcPct val="150000"/>
              </a:lnSpc>
            </a:pPr>
            <a:r>
              <a:rPr lang="en-US" altLang="ko-KR" sz="1400" b="1" dirty="0" smtClean="0">
                <a:solidFill>
                  <a:schemeClr val="bg1">
                    <a:lumMod val="75000"/>
                    <a:lumOff val="25000"/>
                  </a:schemeClr>
                </a:solidFill>
              </a:rPr>
              <a:t>• Definition </a:t>
            </a:r>
            <a:r>
              <a:rPr lang="en-US" altLang="ko-KR" sz="1400" b="1" dirty="0">
                <a:solidFill>
                  <a:schemeClr val="bg1">
                    <a:lumMod val="75000"/>
                    <a:lumOff val="25000"/>
                  </a:schemeClr>
                </a:solidFill>
              </a:rPr>
              <a:t>of Global Horizontal Irradiance (GHI)</a:t>
            </a:r>
          </a:p>
          <a:p>
            <a:pPr>
              <a:lnSpc>
                <a:spcPct val="150000"/>
              </a:lnSpc>
            </a:pPr>
            <a:r>
              <a:rPr lang="en-US" altLang="ko-KR" sz="1400" b="1" dirty="0" smtClean="0">
                <a:solidFill>
                  <a:schemeClr val="bg1">
                    <a:lumMod val="75000"/>
                    <a:lumOff val="25000"/>
                  </a:schemeClr>
                </a:solidFill>
              </a:rPr>
              <a:t>• Solar Monitoring History in KIER</a:t>
            </a:r>
          </a:p>
          <a:p>
            <a:pPr>
              <a:lnSpc>
                <a:spcPct val="150000"/>
              </a:lnSpc>
            </a:pPr>
            <a:endParaRPr lang="en-US" altLang="ko-KR" sz="1400" b="1" dirty="0" smtClean="0">
              <a:solidFill>
                <a:schemeClr val="bg1">
                  <a:lumMod val="75000"/>
                  <a:lumOff val="25000"/>
                </a:schemeClr>
              </a:solidFill>
            </a:endParaRPr>
          </a:p>
        </p:txBody>
      </p:sp>
      <p:pic>
        <p:nvPicPr>
          <p:cNvPr id="12" name="그림 11" descr="목차.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58705" y="2240868"/>
            <a:ext cx="836043" cy="855338"/>
          </a:xfrm>
          <a:prstGeom prst="rect">
            <a:avLst/>
          </a:prstGeom>
        </p:spPr>
      </p:pic>
      <p:sp>
        <p:nvSpPr>
          <p:cNvPr id="13" name="TextBox 12"/>
          <p:cNvSpPr txBox="1"/>
          <p:nvPr/>
        </p:nvSpPr>
        <p:spPr>
          <a:xfrm>
            <a:off x="4366378" y="2384124"/>
            <a:ext cx="402674" cy="584775"/>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200" b="1" spc="-150" dirty="0">
                <a:latin typeface="+mn-ea"/>
              </a:rPr>
              <a:t>1</a:t>
            </a:r>
            <a:endParaRPr lang="ko-KR" altLang="en-US" sz="3200" b="1" spc="-150" dirty="0">
              <a:latin typeface="+mn-ea"/>
            </a:endParaRPr>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5028"/>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13" name="TextBox 12"/>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dirty="0">
                <a:latin typeface="바른돋움 2" pitchFamily="18" charset="-127"/>
                <a:ea typeface="바른돋움 2" pitchFamily="18" charset="-127"/>
              </a:rPr>
              <a:t>1</a:t>
            </a:r>
            <a:endParaRPr lang="ko-KR" altLang="en-US" sz="3600" spc="-150" dirty="0">
              <a:latin typeface="바른돋움 2" pitchFamily="18" charset="-127"/>
              <a:ea typeface="바른돋움 2" pitchFamily="18" charset="-127"/>
            </a:endParaRPr>
          </a:p>
        </p:txBody>
      </p:sp>
      <p:sp>
        <p:nvSpPr>
          <p:cNvPr id="2" name="TextBox 1"/>
          <p:cNvSpPr txBox="1"/>
          <p:nvPr/>
        </p:nvSpPr>
        <p:spPr>
          <a:xfrm>
            <a:off x="621501" y="1268760"/>
            <a:ext cx="7911311" cy="3139321"/>
          </a:xfrm>
          <a:prstGeom prst="rect">
            <a:avLst/>
          </a:prstGeom>
          <a:noFill/>
        </p:spPr>
        <p:txBody>
          <a:bodyPr wrap="square" rtlCol="0">
            <a:spAutoFit/>
          </a:bodyPr>
          <a:lstStyle/>
          <a:p>
            <a:pPr>
              <a:lnSpc>
                <a:spcPct val="150000"/>
              </a:lnSpc>
            </a:pPr>
            <a:r>
              <a:rPr lang="en-US" altLang="ko-KR" sz="1600" b="1" dirty="0" smtClean="0">
                <a:solidFill>
                  <a:schemeClr val="bg1"/>
                </a:solidFill>
                <a:latin typeface="맑은 고딕"/>
                <a:ea typeface="맑은 고딕"/>
              </a:rPr>
              <a:t>• Research Objective: Reliability  verification for the ground- measured data in</a:t>
            </a:r>
          </a:p>
          <a:p>
            <a:pPr>
              <a:lnSpc>
                <a:spcPct val="150000"/>
              </a:lnSpc>
            </a:pPr>
            <a:r>
              <a:rPr lang="en-US" altLang="ko-KR" sz="1600" b="1" dirty="0">
                <a:solidFill>
                  <a:schemeClr val="bg1"/>
                </a:solidFill>
                <a:latin typeface="맑은 고딕"/>
                <a:ea typeface="맑은 고딕"/>
              </a:rPr>
              <a:t> </a:t>
            </a:r>
            <a:r>
              <a:rPr lang="en-US" altLang="ko-KR" sz="1600" b="1" dirty="0" smtClean="0">
                <a:solidFill>
                  <a:schemeClr val="bg1"/>
                </a:solidFill>
                <a:latin typeface="맑은 고딕"/>
                <a:ea typeface="맑은 고딕"/>
              </a:rPr>
              <a:t>                             KIER </a:t>
            </a:r>
            <a:r>
              <a:rPr lang="en-US" altLang="ko-KR" sz="1600" b="1" dirty="0" smtClean="0">
                <a:solidFill>
                  <a:schemeClr val="bg1"/>
                </a:solidFill>
              </a:rPr>
              <a:t>compared with the satellite derived data in NASA</a:t>
            </a:r>
          </a:p>
          <a:p>
            <a:pPr>
              <a:lnSpc>
                <a:spcPct val="150000"/>
              </a:lnSpc>
            </a:pPr>
            <a:r>
              <a:rPr lang="en-US" altLang="ko-KR" sz="1600" b="1" dirty="0" smtClean="0">
                <a:solidFill>
                  <a:schemeClr val="bg1"/>
                </a:solidFill>
              </a:rPr>
              <a:t>•</a:t>
            </a:r>
            <a:r>
              <a:rPr lang="en-US" altLang="ko-KR" sz="1400" b="1" dirty="0" smtClean="0">
                <a:solidFill>
                  <a:schemeClr val="bg1"/>
                </a:solidFill>
              </a:rPr>
              <a:t>  </a:t>
            </a:r>
            <a:r>
              <a:rPr lang="en-US" altLang="ko-KR" sz="1400" dirty="0" smtClean="0">
                <a:solidFill>
                  <a:schemeClr val="bg1"/>
                </a:solidFill>
              </a:rPr>
              <a:t>More specifically,</a:t>
            </a:r>
            <a:r>
              <a:rPr lang="en-US" altLang="ko-KR" sz="1400" b="1" dirty="0" smtClean="0">
                <a:solidFill>
                  <a:schemeClr val="bg1"/>
                </a:solidFill>
              </a:rPr>
              <a:t>     </a:t>
            </a:r>
            <a:endParaRPr lang="en-US" altLang="ko-KR" sz="1400" b="1" dirty="0" smtClean="0">
              <a:solidFill>
                <a:schemeClr val="bg1"/>
              </a:solidFill>
              <a:latin typeface="맑은 고딕"/>
              <a:ea typeface="맑은 고딕"/>
            </a:endParaRPr>
          </a:p>
          <a:p>
            <a:pPr>
              <a:lnSpc>
                <a:spcPct val="150000"/>
              </a:lnSpc>
            </a:pPr>
            <a:r>
              <a:rPr lang="en-US" altLang="ko-KR" sz="1400" b="1" dirty="0" smtClean="0">
                <a:solidFill>
                  <a:schemeClr val="bg1"/>
                </a:solidFill>
                <a:latin typeface="맑은 고딕"/>
                <a:ea typeface="맑은 고딕"/>
              </a:rPr>
              <a:t>  </a:t>
            </a:r>
            <a:r>
              <a:rPr lang="en-US" altLang="ko-KR" sz="1400" dirty="0" smtClean="0">
                <a:solidFill>
                  <a:schemeClr val="bg1"/>
                </a:solidFill>
                <a:latin typeface="맑은 고딕"/>
                <a:ea typeface="맑은 고딕"/>
              </a:rPr>
              <a:t>- Proposing a predictable formula for the </a:t>
            </a:r>
            <a:r>
              <a:rPr lang="en-US" altLang="ko-KR" sz="1400" dirty="0">
                <a:solidFill>
                  <a:schemeClr val="bg1"/>
                </a:solidFill>
              </a:rPr>
              <a:t>global solar radiation </a:t>
            </a:r>
            <a:r>
              <a:rPr lang="en-US" altLang="ko-KR" sz="1400" dirty="0" smtClean="0">
                <a:solidFill>
                  <a:schemeClr val="bg1"/>
                </a:solidFill>
                <a:latin typeface="맑은 고딕"/>
                <a:ea typeface="맑은 고딕"/>
              </a:rPr>
              <a:t>data measured in KIER   </a:t>
            </a:r>
          </a:p>
          <a:p>
            <a:pPr>
              <a:lnSpc>
                <a:spcPct val="150000"/>
              </a:lnSpc>
            </a:pPr>
            <a:r>
              <a:rPr lang="en-US" altLang="ko-KR" sz="1400" dirty="0">
                <a:solidFill>
                  <a:schemeClr val="bg1"/>
                </a:solidFill>
                <a:latin typeface="맑은 고딕"/>
                <a:ea typeface="맑은 고딕"/>
              </a:rPr>
              <a:t> </a:t>
            </a:r>
            <a:r>
              <a:rPr lang="en-US" altLang="ko-KR" sz="1400" dirty="0" smtClean="0">
                <a:solidFill>
                  <a:schemeClr val="bg1"/>
                </a:solidFill>
                <a:latin typeface="맑은 고딕"/>
                <a:ea typeface="맑은 고딕"/>
              </a:rPr>
              <a:t>   related to the satellite derived data in NASA</a:t>
            </a:r>
          </a:p>
          <a:p>
            <a:pPr>
              <a:lnSpc>
                <a:spcPct val="150000"/>
              </a:lnSpc>
            </a:pPr>
            <a:r>
              <a:rPr lang="en-US" altLang="ko-KR" sz="1400" dirty="0">
                <a:solidFill>
                  <a:schemeClr val="bg1"/>
                </a:solidFill>
                <a:latin typeface="맑은 고딕"/>
                <a:ea typeface="맑은 고딕"/>
              </a:rPr>
              <a:t> </a:t>
            </a:r>
            <a:r>
              <a:rPr lang="en-US" altLang="ko-KR" sz="1400" dirty="0" smtClean="0">
                <a:solidFill>
                  <a:schemeClr val="bg1"/>
                </a:solidFill>
                <a:latin typeface="맑은 고딕"/>
                <a:ea typeface="맑은 고딕"/>
              </a:rPr>
              <a:t> - Forecasting global solar radiation for the areas not measured in Korea compared with</a:t>
            </a:r>
          </a:p>
          <a:p>
            <a:pPr>
              <a:lnSpc>
                <a:spcPct val="150000"/>
              </a:lnSpc>
            </a:pPr>
            <a:r>
              <a:rPr lang="en-US" altLang="ko-KR" sz="1400" dirty="0">
                <a:solidFill>
                  <a:schemeClr val="bg1"/>
                </a:solidFill>
                <a:latin typeface="맑은 고딕"/>
                <a:ea typeface="맑은 고딕"/>
              </a:rPr>
              <a:t> </a:t>
            </a:r>
            <a:r>
              <a:rPr lang="en-US" altLang="ko-KR" sz="1400" dirty="0" smtClean="0">
                <a:solidFill>
                  <a:schemeClr val="bg1"/>
                </a:solidFill>
                <a:latin typeface="맑은 고딕"/>
                <a:ea typeface="맑은 고딕"/>
              </a:rPr>
              <a:t>   the ground-measured data in KIER</a:t>
            </a:r>
          </a:p>
          <a:p>
            <a:pPr>
              <a:lnSpc>
                <a:spcPct val="150000"/>
              </a:lnSpc>
            </a:pPr>
            <a:r>
              <a:rPr lang="en-US" altLang="ko-KR" sz="1400" dirty="0">
                <a:solidFill>
                  <a:schemeClr val="bg1"/>
                </a:solidFill>
                <a:latin typeface="맑은 고딕"/>
                <a:ea typeface="맑은 고딕"/>
              </a:rPr>
              <a:t> </a:t>
            </a:r>
            <a:r>
              <a:rPr lang="en-US" altLang="ko-KR" sz="1400" dirty="0" smtClean="0">
                <a:solidFill>
                  <a:schemeClr val="bg1"/>
                </a:solidFill>
                <a:latin typeface="맑은 고딕"/>
                <a:ea typeface="맑은 고딕"/>
              </a:rPr>
              <a:t> - Providing a basic data in compiling </a:t>
            </a:r>
            <a:r>
              <a:rPr lang="en-US" altLang="ko-KR" sz="1400" dirty="0" smtClean="0">
                <a:solidFill>
                  <a:schemeClr val="bg1"/>
                </a:solidFill>
              </a:rPr>
              <a:t> </a:t>
            </a:r>
            <a:r>
              <a:rPr lang="en-US" altLang="ko-KR" sz="1400" dirty="0">
                <a:solidFill>
                  <a:schemeClr val="bg1"/>
                </a:solidFill>
              </a:rPr>
              <a:t>reliable database for the global solar radiation </a:t>
            </a:r>
            <a:r>
              <a:rPr lang="en-US" altLang="ko-KR" sz="1400" dirty="0" smtClean="0">
                <a:solidFill>
                  <a:schemeClr val="bg1"/>
                </a:solidFill>
              </a:rPr>
              <a:t>values </a:t>
            </a:r>
          </a:p>
          <a:p>
            <a:pPr>
              <a:lnSpc>
                <a:spcPct val="150000"/>
              </a:lnSpc>
            </a:pPr>
            <a:r>
              <a:rPr lang="en-US" altLang="ko-KR" sz="1400" dirty="0">
                <a:solidFill>
                  <a:schemeClr val="bg1"/>
                </a:solidFill>
              </a:rPr>
              <a:t> </a:t>
            </a:r>
            <a:r>
              <a:rPr lang="en-US" altLang="ko-KR" sz="1400" dirty="0" smtClean="0">
                <a:solidFill>
                  <a:schemeClr val="bg1"/>
                </a:solidFill>
              </a:rPr>
              <a:t>   in </a:t>
            </a:r>
            <a:r>
              <a:rPr lang="en-US" altLang="ko-KR" sz="1400" dirty="0">
                <a:solidFill>
                  <a:schemeClr val="bg1"/>
                </a:solidFill>
              </a:rPr>
              <a:t>solar </a:t>
            </a:r>
            <a:r>
              <a:rPr lang="en-US" altLang="ko-KR" sz="1400" dirty="0" smtClean="0">
                <a:solidFill>
                  <a:schemeClr val="bg1"/>
                </a:solidFill>
              </a:rPr>
              <a:t>technology </a:t>
            </a:r>
            <a:r>
              <a:rPr lang="en-US" altLang="ko-KR" sz="1400" dirty="0">
                <a:solidFill>
                  <a:schemeClr val="bg1"/>
                </a:solidFill>
              </a:rPr>
              <a:t>development</a:t>
            </a:r>
          </a:p>
        </p:txBody>
      </p:sp>
      <p:sp>
        <p:nvSpPr>
          <p:cNvPr id="8" name="TextBox 7"/>
          <p:cNvSpPr txBox="1"/>
          <p:nvPr/>
        </p:nvSpPr>
        <p:spPr>
          <a:xfrm>
            <a:off x="1152624" y="534742"/>
            <a:ext cx="2229841"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Introduction</a:t>
            </a:r>
            <a:endParaRPr lang="ko-KR" altLang="en-US" sz="3000" b="1" spc="-150" dirty="0">
              <a:solidFill>
                <a:schemeClr val="bg1"/>
              </a:solidFill>
              <a:latin typeface="+mn-ea"/>
            </a:endParaRPr>
          </a:p>
        </p:txBody>
      </p:sp>
    </p:spTree>
    <p:extLst>
      <p:ext uri="{BB962C8B-B14F-4D97-AF65-F5344CB8AC3E}">
        <p14:creationId xmlns:p14="http://schemas.microsoft.com/office/powerpoint/2010/main" val="1201871219"/>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13" name="TextBox 12"/>
          <p:cNvSpPr txBox="1"/>
          <p:nvPr/>
        </p:nvSpPr>
        <p:spPr>
          <a:xfrm>
            <a:off x="423371" y="420566"/>
            <a:ext cx="441146"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dirty="0" smtClean="0">
                <a:latin typeface="바른돋움 2" pitchFamily="18" charset="-127"/>
                <a:ea typeface="바른돋움 2" pitchFamily="18" charset="-127"/>
              </a:rPr>
              <a:t>1</a:t>
            </a:r>
            <a:endParaRPr lang="ko-KR" altLang="en-US" sz="3600" spc="-150" dirty="0">
              <a:latin typeface="바른돋움 2" pitchFamily="18" charset="-127"/>
              <a:ea typeface="바른돋움 2" pitchFamily="18" charset="-127"/>
            </a:endParaRPr>
          </a:p>
        </p:txBody>
      </p:sp>
      <p:sp>
        <p:nvSpPr>
          <p:cNvPr id="2" name="TextBox 1"/>
          <p:cNvSpPr txBox="1"/>
          <p:nvPr/>
        </p:nvSpPr>
        <p:spPr>
          <a:xfrm>
            <a:off x="611188" y="1268760"/>
            <a:ext cx="7921625" cy="3693319"/>
          </a:xfrm>
          <a:prstGeom prst="rect">
            <a:avLst/>
          </a:prstGeom>
          <a:noFill/>
        </p:spPr>
        <p:txBody>
          <a:bodyPr wrap="square" rtlCol="0">
            <a:spAutoFit/>
          </a:bodyPr>
          <a:lstStyle/>
          <a:p>
            <a:pPr algn="just">
              <a:lnSpc>
                <a:spcPct val="150000"/>
              </a:lnSpc>
            </a:pPr>
            <a:r>
              <a:rPr lang="en-US" altLang="ko-KR" sz="1600" dirty="0" smtClean="0">
                <a:solidFill>
                  <a:schemeClr val="bg1"/>
                </a:solidFill>
                <a:latin typeface="맑은 고딕"/>
                <a:ea typeface="맑은 고딕"/>
              </a:rPr>
              <a:t>• </a:t>
            </a:r>
            <a:r>
              <a:rPr lang="en-US" altLang="ko-KR" sz="1600" b="1" dirty="0" smtClean="0">
                <a:solidFill>
                  <a:schemeClr val="bg1"/>
                </a:solidFill>
              </a:rPr>
              <a:t>Global Horizontal Irradiance (kWh/m²/day)</a:t>
            </a:r>
          </a:p>
          <a:p>
            <a:pPr algn="just">
              <a:lnSpc>
                <a:spcPct val="150000"/>
              </a:lnSpc>
            </a:pPr>
            <a:r>
              <a:rPr lang="en-US" altLang="ko-KR" sz="1400" dirty="0" smtClean="0">
                <a:solidFill>
                  <a:schemeClr val="bg1"/>
                </a:solidFill>
              </a:rPr>
              <a:t>  - Amount </a:t>
            </a:r>
            <a:r>
              <a:rPr lang="en-US" altLang="ko-KR" sz="1400" dirty="0">
                <a:solidFill>
                  <a:schemeClr val="bg1"/>
                </a:solidFill>
              </a:rPr>
              <a:t>of electromagnetic energy (solar radiation) incident on the surface of the earth. </a:t>
            </a:r>
            <a:endParaRPr lang="en-US" altLang="ko-KR" sz="1400" dirty="0" smtClean="0">
              <a:solidFill>
                <a:schemeClr val="bg1"/>
              </a:solidFill>
            </a:endParaRPr>
          </a:p>
          <a:p>
            <a:pPr algn="just">
              <a:lnSpc>
                <a:spcPct val="150000"/>
              </a:lnSpc>
            </a:pPr>
            <a:r>
              <a:rPr lang="en-US" altLang="ko-KR" sz="1400" dirty="0" smtClean="0">
                <a:solidFill>
                  <a:schemeClr val="bg1"/>
                </a:solidFill>
              </a:rPr>
              <a:t>    Also </a:t>
            </a:r>
            <a:r>
              <a:rPr lang="en-US" altLang="ko-KR" sz="1400" dirty="0">
                <a:solidFill>
                  <a:schemeClr val="bg1"/>
                </a:solidFill>
              </a:rPr>
              <a:t>referred to as total or global solar </a:t>
            </a:r>
            <a:r>
              <a:rPr lang="en-US" altLang="ko-KR" sz="1400" dirty="0" smtClean="0">
                <a:solidFill>
                  <a:schemeClr val="bg1"/>
                </a:solidFill>
              </a:rPr>
              <a:t>radiation</a:t>
            </a:r>
          </a:p>
          <a:p>
            <a:pPr algn="just">
              <a:lnSpc>
                <a:spcPct val="150000"/>
              </a:lnSpc>
            </a:pPr>
            <a:r>
              <a:rPr lang="en-US" altLang="ko-KR" sz="1400" dirty="0" smtClean="0">
                <a:solidFill>
                  <a:schemeClr val="bg1"/>
                </a:solidFill>
              </a:rPr>
              <a:t>  - The sum of Direct Normal Irradiance (DNI), Diffuse Horizontal Irradiance (DHI), and </a:t>
            </a:r>
          </a:p>
          <a:p>
            <a:pPr algn="just">
              <a:lnSpc>
                <a:spcPct val="150000"/>
              </a:lnSpc>
            </a:pPr>
            <a:r>
              <a:rPr lang="en-US" altLang="ko-KR" sz="1400" dirty="0">
                <a:solidFill>
                  <a:schemeClr val="bg1"/>
                </a:solidFill>
              </a:rPr>
              <a:t> </a:t>
            </a:r>
            <a:r>
              <a:rPr lang="en-US" altLang="ko-KR" sz="1400" dirty="0" smtClean="0">
                <a:solidFill>
                  <a:schemeClr val="bg1"/>
                </a:solidFill>
              </a:rPr>
              <a:t>   ground-reflected radiation</a:t>
            </a:r>
          </a:p>
          <a:p>
            <a:pPr algn="just">
              <a:lnSpc>
                <a:spcPct val="150000"/>
              </a:lnSpc>
            </a:pPr>
            <a:r>
              <a:rPr lang="en-US" altLang="ko-KR" sz="1400" dirty="0" smtClean="0">
                <a:solidFill>
                  <a:schemeClr val="bg1"/>
                </a:solidFill>
              </a:rPr>
              <a:t>               </a:t>
            </a:r>
          </a:p>
          <a:p>
            <a:pPr algn="just">
              <a:lnSpc>
                <a:spcPct val="150000"/>
              </a:lnSpc>
            </a:pPr>
            <a:r>
              <a:rPr lang="en-US" altLang="ko-KR" sz="1400" dirty="0">
                <a:solidFill>
                  <a:schemeClr val="bg1"/>
                </a:solidFill>
              </a:rPr>
              <a:t> </a:t>
            </a:r>
            <a:r>
              <a:rPr lang="en-US" altLang="ko-KR" sz="1400" dirty="0" smtClean="0">
                <a:solidFill>
                  <a:schemeClr val="bg1"/>
                </a:solidFill>
              </a:rPr>
              <a:t>             </a:t>
            </a:r>
          </a:p>
          <a:p>
            <a:pPr algn="just">
              <a:lnSpc>
                <a:spcPct val="150000"/>
              </a:lnSpc>
            </a:pPr>
            <a:endParaRPr lang="en-US" altLang="ko-KR" sz="1400" dirty="0" smtClean="0">
              <a:solidFill>
                <a:schemeClr val="bg1"/>
              </a:solidFill>
            </a:endParaRPr>
          </a:p>
          <a:p>
            <a:pPr algn="just">
              <a:lnSpc>
                <a:spcPct val="150000"/>
              </a:lnSpc>
            </a:pPr>
            <a:r>
              <a:rPr lang="en-US" altLang="ko-KR" sz="1400" dirty="0">
                <a:solidFill>
                  <a:schemeClr val="bg1"/>
                </a:solidFill>
              </a:rPr>
              <a:t> </a:t>
            </a:r>
            <a:r>
              <a:rPr lang="en-US" altLang="ko-KR" sz="1400" dirty="0" smtClean="0">
                <a:solidFill>
                  <a:schemeClr val="bg1"/>
                </a:solidFill>
              </a:rPr>
              <a:t>         GHI=DHI+DNI*cos(Z)</a:t>
            </a:r>
          </a:p>
          <a:p>
            <a:pPr algn="just">
              <a:lnSpc>
                <a:spcPct val="150000"/>
              </a:lnSpc>
            </a:pPr>
            <a:endParaRPr lang="en-US" altLang="ko-KR" sz="1400" dirty="0">
              <a:solidFill>
                <a:schemeClr val="bg1"/>
              </a:solidFill>
            </a:endParaRPr>
          </a:p>
          <a:p>
            <a:pPr algn="just">
              <a:lnSpc>
                <a:spcPct val="150000"/>
              </a:lnSpc>
            </a:pPr>
            <a:r>
              <a:rPr lang="en-US" altLang="ko-KR" sz="1400" dirty="0" smtClean="0">
                <a:solidFill>
                  <a:schemeClr val="bg1"/>
                </a:solidFill>
              </a:rPr>
              <a:t>          Z: solar zenith angle</a:t>
            </a:r>
            <a:endParaRPr lang="ko-KR" altLang="en-US" sz="1400" dirty="0">
              <a:solidFill>
                <a:schemeClr val="bg1"/>
              </a:solidFill>
            </a:endParaRPr>
          </a:p>
        </p:txBody>
      </p:sp>
      <p:grpSp>
        <p:nvGrpSpPr>
          <p:cNvPr id="3" name="그룹 2"/>
          <p:cNvGrpSpPr/>
          <p:nvPr/>
        </p:nvGrpSpPr>
        <p:grpSpPr>
          <a:xfrm>
            <a:off x="3869636" y="3212976"/>
            <a:ext cx="3582684" cy="2786532"/>
            <a:chOff x="3725620" y="3465004"/>
            <a:chExt cx="3582684" cy="2786532"/>
          </a:xfrm>
        </p:grpSpPr>
        <p:pic>
          <p:nvPicPr>
            <p:cNvPr id="1026" name="Picture 2" descr="http://rredc.nrel.gov/solar/pubs/shining/images/pg12.gif"/>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725620" y="3465004"/>
              <a:ext cx="3582684" cy="27865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 name="모서리가 둥근 직사각형 4"/>
            <p:cNvSpPr/>
            <p:nvPr/>
          </p:nvSpPr>
          <p:spPr>
            <a:xfrm>
              <a:off x="4718352" y="4758421"/>
              <a:ext cx="362136" cy="177258"/>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5" name="모서리가 둥근 직사각형 14"/>
            <p:cNvSpPr/>
            <p:nvPr/>
          </p:nvSpPr>
          <p:spPr>
            <a:xfrm>
              <a:off x="5265488" y="5702862"/>
              <a:ext cx="864096" cy="1800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모서리가 둥근 직사각형 15"/>
            <p:cNvSpPr/>
            <p:nvPr/>
          </p:nvSpPr>
          <p:spPr>
            <a:xfrm>
              <a:off x="6470980" y="4869490"/>
              <a:ext cx="468052" cy="18002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sp>
        <p:nvSpPr>
          <p:cNvPr id="12" name="TextBox 11"/>
          <p:cNvSpPr txBox="1"/>
          <p:nvPr/>
        </p:nvSpPr>
        <p:spPr>
          <a:xfrm>
            <a:off x="1152624" y="534742"/>
            <a:ext cx="2229841"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Introduction</a:t>
            </a:r>
            <a:endParaRPr lang="ko-KR" altLang="en-US" sz="3000" b="1" spc="-150" dirty="0">
              <a:solidFill>
                <a:schemeClr val="bg1"/>
              </a:solidFill>
              <a:latin typeface="+mn-ea"/>
            </a:endParaRPr>
          </a:p>
        </p:txBody>
      </p:sp>
    </p:spTree>
    <p:extLst>
      <p:ext uri="{BB962C8B-B14F-4D97-AF65-F5344CB8AC3E}">
        <p14:creationId xmlns:p14="http://schemas.microsoft.com/office/powerpoint/2010/main" val="2386014488"/>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6515"/>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dirty="0">
                <a:latin typeface="바른돋움 2" pitchFamily="18" charset="-127"/>
                <a:ea typeface="바른돋움 2" pitchFamily="18" charset="-127"/>
              </a:rPr>
              <a:t>1</a:t>
            </a:r>
            <a:endParaRPr lang="ko-KR" altLang="en-US" sz="3600" spc="-150" dirty="0">
              <a:latin typeface="바른돋움 2" pitchFamily="18" charset="-127"/>
              <a:ea typeface="바른돋움 2" pitchFamily="18" charset="-127"/>
            </a:endParaRPr>
          </a:p>
        </p:txBody>
      </p:sp>
      <p:sp>
        <p:nvSpPr>
          <p:cNvPr id="12" name="TextBox 11"/>
          <p:cNvSpPr txBox="1"/>
          <p:nvPr/>
        </p:nvSpPr>
        <p:spPr>
          <a:xfrm>
            <a:off x="542372" y="1988840"/>
            <a:ext cx="639919" cy="338554"/>
          </a:xfrm>
          <a:prstGeom prst="rect">
            <a:avLst/>
          </a:prstGeom>
          <a:noFill/>
          <a:ln w="3175">
            <a:noFill/>
          </a:ln>
        </p:spPr>
        <p:txBody>
          <a:bodyPr wrap="none" rtlCol="0">
            <a:spAutoFit/>
          </a:bodyPr>
          <a:lstStyle/>
          <a:p>
            <a:r>
              <a:rPr lang="en-US" altLang="ko-KR" sz="1600" dirty="0" smtClean="0">
                <a:solidFill>
                  <a:schemeClr val="bg1"/>
                </a:solidFill>
              </a:rPr>
              <a:t>1980</a:t>
            </a:r>
            <a:endParaRPr lang="ko-KR" altLang="en-US" sz="1600" dirty="0">
              <a:solidFill>
                <a:schemeClr val="bg1"/>
              </a:solidFill>
            </a:endParaRPr>
          </a:p>
        </p:txBody>
      </p:sp>
      <p:sp>
        <p:nvSpPr>
          <p:cNvPr id="13" name="TextBox 12"/>
          <p:cNvSpPr txBox="1"/>
          <p:nvPr/>
        </p:nvSpPr>
        <p:spPr>
          <a:xfrm>
            <a:off x="1614345" y="1986746"/>
            <a:ext cx="639919" cy="338554"/>
          </a:xfrm>
          <a:prstGeom prst="rect">
            <a:avLst/>
          </a:prstGeom>
          <a:noFill/>
          <a:ln w="3175">
            <a:noFill/>
          </a:ln>
        </p:spPr>
        <p:txBody>
          <a:bodyPr wrap="none" rtlCol="0">
            <a:spAutoFit/>
          </a:bodyPr>
          <a:lstStyle/>
          <a:p>
            <a:r>
              <a:rPr lang="en-US" altLang="ko-KR" sz="1600" dirty="0" smtClean="0">
                <a:solidFill>
                  <a:schemeClr val="bg1"/>
                </a:solidFill>
              </a:rPr>
              <a:t>1990</a:t>
            </a:r>
            <a:endParaRPr lang="ko-KR" altLang="en-US" sz="1600" dirty="0">
              <a:solidFill>
                <a:schemeClr val="bg1"/>
              </a:solidFill>
            </a:endParaRPr>
          </a:p>
        </p:txBody>
      </p:sp>
      <p:sp>
        <p:nvSpPr>
          <p:cNvPr id="15" name="TextBox 14"/>
          <p:cNvSpPr txBox="1"/>
          <p:nvPr/>
        </p:nvSpPr>
        <p:spPr>
          <a:xfrm>
            <a:off x="2728976" y="1986746"/>
            <a:ext cx="639919" cy="338554"/>
          </a:xfrm>
          <a:prstGeom prst="rect">
            <a:avLst/>
          </a:prstGeom>
          <a:noFill/>
          <a:ln w="3175">
            <a:noFill/>
          </a:ln>
        </p:spPr>
        <p:txBody>
          <a:bodyPr wrap="none" rtlCol="0">
            <a:spAutoFit/>
          </a:bodyPr>
          <a:lstStyle/>
          <a:p>
            <a:r>
              <a:rPr lang="en-US" altLang="ko-KR" sz="1600" dirty="0" smtClean="0">
                <a:solidFill>
                  <a:schemeClr val="bg1"/>
                </a:solidFill>
              </a:rPr>
              <a:t>2000</a:t>
            </a:r>
            <a:endParaRPr lang="ko-KR" altLang="en-US" sz="1600" dirty="0">
              <a:solidFill>
                <a:schemeClr val="bg1"/>
              </a:solidFill>
            </a:endParaRPr>
          </a:p>
        </p:txBody>
      </p:sp>
      <p:sp>
        <p:nvSpPr>
          <p:cNvPr id="16" name="TextBox 15"/>
          <p:cNvSpPr txBox="1"/>
          <p:nvPr/>
        </p:nvSpPr>
        <p:spPr>
          <a:xfrm>
            <a:off x="3782998" y="1986746"/>
            <a:ext cx="639919" cy="338554"/>
          </a:xfrm>
          <a:prstGeom prst="rect">
            <a:avLst/>
          </a:prstGeom>
          <a:noFill/>
          <a:ln w="3175">
            <a:noFill/>
          </a:ln>
        </p:spPr>
        <p:txBody>
          <a:bodyPr wrap="none" rtlCol="0">
            <a:spAutoFit/>
          </a:bodyPr>
          <a:lstStyle/>
          <a:p>
            <a:r>
              <a:rPr lang="en-US" altLang="ko-KR" sz="1600" dirty="0" smtClean="0">
                <a:solidFill>
                  <a:schemeClr val="bg1"/>
                </a:solidFill>
              </a:rPr>
              <a:t>2010</a:t>
            </a:r>
            <a:endParaRPr lang="ko-KR" altLang="en-US" sz="1600" dirty="0">
              <a:solidFill>
                <a:schemeClr val="bg1"/>
              </a:solidFill>
            </a:endParaRPr>
          </a:p>
        </p:txBody>
      </p:sp>
      <p:sp>
        <p:nvSpPr>
          <p:cNvPr id="17" name="TextBox 16"/>
          <p:cNvSpPr txBox="1"/>
          <p:nvPr/>
        </p:nvSpPr>
        <p:spPr>
          <a:xfrm>
            <a:off x="4938008" y="1986746"/>
            <a:ext cx="639919" cy="338554"/>
          </a:xfrm>
          <a:prstGeom prst="rect">
            <a:avLst/>
          </a:prstGeom>
          <a:noFill/>
          <a:ln w="3175">
            <a:noFill/>
          </a:ln>
        </p:spPr>
        <p:txBody>
          <a:bodyPr wrap="none" rtlCol="0">
            <a:spAutoFit/>
          </a:bodyPr>
          <a:lstStyle/>
          <a:p>
            <a:r>
              <a:rPr lang="en-US" altLang="ko-KR" sz="1600" dirty="0" smtClean="0">
                <a:solidFill>
                  <a:schemeClr val="bg1"/>
                </a:solidFill>
              </a:rPr>
              <a:t>2020</a:t>
            </a:r>
            <a:endParaRPr lang="ko-KR" altLang="en-US" sz="1600" dirty="0">
              <a:solidFill>
                <a:schemeClr val="bg1"/>
              </a:solidFill>
            </a:endParaRPr>
          </a:p>
        </p:txBody>
      </p:sp>
      <p:cxnSp>
        <p:nvCxnSpPr>
          <p:cNvPr id="19" name="직선 연결선 18"/>
          <p:cNvCxnSpPr/>
          <p:nvPr/>
        </p:nvCxnSpPr>
        <p:spPr>
          <a:xfrm>
            <a:off x="851748" y="2477262"/>
            <a:ext cx="4044" cy="247831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직선 연결선 19"/>
          <p:cNvCxnSpPr/>
          <p:nvPr/>
        </p:nvCxnSpPr>
        <p:spPr>
          <a:xfrm flipH="1">
            <a:off x="1924638" y="2467996"/>
            <a:ext cx="9667" cy="24875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직선 연결선 20"/>
          <p:cNvCxnSpPr/>
          <p:nvPr/>
        </p:nvCxnSpPr>
        <p:spPr>
          <a:xfrm flipH="1">
            <a:off x="3043581" y="2471652"/>
            <a:ext cx="3707" cy="24839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직선 연결선 25"/>
          <p:cNvCxnSpPr/>
          <p:nvPr/>
        </p:nvCxnSpPr>
        <p:spPr>
          <a:xfrm>
            <a:off x="4102958" y="2476875"/>
            <a:ext cx="0" cy="2478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7" name="직선 연결선 26"/>
          <p:cNvCxnSpPr/>
          <p:nvPr/>
        </p:nvCxnSpPr>
        <p:spPr>
          <a:xfrm flipH="1">
            <a:off x="5255371" y="2467996"/>
            <a:ext cx="2598" cy="248757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851748" y="2825499"/>
            <a:ext cx="1072890" cy="288147"/>
          </a:xfrm>
          <a:prstGeom prst="rect">
            <a:avLst/>
          </a:prstGeom>
          <a:solidFill>
            <a:schemeClr val="accent5"/>
          </a:solidFill>
          <a:ln cap="sq">
            <a:solidFill>
              <a:schemeClr val="accent5"/>
            </a:solidFill>
            <a:miter lim="800000"/>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en-US" altLang="ko-KR" sz="1400" b="1" dirty="0" smtClean="0">
                <a:solidFill>
                  <a:schemeClr val="tx1"/>
                </a:solidFill>
              </a:rPr>
              <a:t>GHI</a:t>
            </a:r>
            <a:endParaRPr lang="ko-KR" altLang="en-US" sz="1400" b="1" dirty="0">
              <a:solidFill>
                <a:schemeClr val="tx1"/>
              </a:solidFill>
            </a:endParaRPr>
          </a:p>
        </p:txBody>
      </p:sp>
      <p:sp>
        <p:nvSpPr>
          <p:cNvPr id="29" name="TextBox 28"/>
          <p:cNvSpPr txBox="1"/>
          <p:nvPr/>
        </p:nvSpPr>
        <p:spPr>
          <a:xfrm>
            <a:off x="851748" y="3441508"/>
            <a:ext cx="1087534" cy="267184"/>
          </a:xfrm>
          <a:prstGeom prst="rect">
            <a:avLst/>
          </a:prstGeom>
          <a:solidFill>
            <a:schemeClr val="accent5"/>
          </a:solidFill>
          <a:ln cap="sq">
            <a:solidFill>
              <a:schemeClr val="accent5"/>
            </a:solidFill>
            <a:miter lim="800000"/>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en-US" altLang="ko-KR" sz="1200" b="1" dirty="0" smtClean="0">
                <a:solidFill>
                  <a:schemeClr val="tx1"/>
                </a:solidFill>
              </a:rPr>
              <a:t>15</a:t>
            </a:r>
            <a:endParaRPr lang="ko-KR" altLang="en-US" sz="1200" b="1" dirty="0">
              <a:solidFill>
                <a:schemeClr val="tx1"/>
              </a:solidFill>
            </a:endParaRPr>
          </a:p>
        </p:txBody>
      </p:sp>
      <p:sp>
        <p:nvSpPr>
          <p:cNvPr id="31" name="TextBox 30"/>
          <p:cNvSpPr txBox="1"/>
          <p:nvPr/>
        </p:nvSpPr>
        <p:spPr>
          <a:xfrm>
            <a:off x="4712715" y="3505543"/>
            <a:ext cx="828093" cy="211203"/>
          </a:xfrm>
          <a:prstGeom prst="rect">
            <a:avLst/>
          </a:prstGeom>
          <a:solidFill>
            <a:srgbClr val="0070C0"/>
          </a:solidFill>
          <a:ln w="3175" cap="sq">
            <a:solidFill>
              <a:srgbClr val="0070C0"/>
            </a:solidFill>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ko-KR" altLang="en-US" sz="900" b="1" smtClean="0">
                <a:solidFill>
                  <a:schemeClr val="tx1"/>
                </a:solidFill>
              </a:rPr>
              <a:t> </a:t>
            </a:r>
            <a:endParaRPr lang="ko-KR" altLang="en-US" sz="900" b="1" dirty="0">
              <a:solidFill>
                <a:schemeClr val="tx1"/>
              </a:solidFill>
            </a:endParaRPr>
          </a:p>
        </p:txBody>
      </p:sp>
      <p:sp>
        <p:nvSpPr>
          <p:cNvPr id="34" name="TextBox 33"/>
          <p:cNvSpPr txBox="1"/>
          <p:nvPr/>
        </p:nvSpPr>
        <p:spPr>
          <a:xfrm>
            <a:off x="1946697" y="2773738"/>
            <a:ext cx="3630114" cy="338554"/>
          </a:xfrm>
          <a:prstGeom prst="rect">
            <a:avLst/>
          </a:prstGeom>
          <a:solidFill>
            <a:srgbClr val="0070C0"/>
          </a:solidFill>
          <a:ln cap="sq">
            <a:solidFill>
              <a:srgbClr val="0070C0"/>
            </a:solidFill>
            <a:miter lim="800000"/>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altLang="ko-KR" sz="1600" b="1" dirty="0" smtClean="0">
                <a:solidFill>
                  <a:schemeClr val="tx1"/>
                </a:solidFill>
              </a:rPr>
              <a:t>GHI, DNI</a:t>
            </a:r>
            <a:endParaRPr lang="ko-KR" altLang="en-US" sz="1600" b="1" dirty="0">
              <a:solidFill>
                <a:schemeClr val="tx1"/>
              </a:solidFill>
            </a:endParaRPr>
          </a:p>
        </p:txBody>
      </p:sp>
      <p:sp>
        <p:nvSpPr>
          <p:cNvPr id="38" name="TextBox 37"/>
          <p:cNvSpPr txBox="1"/>
          <p:nvPr/>
        </p:nvSpPr>
        <p:spPr>
          <a:xfrm>
            <a:off x="1946697" y="3399381"/>
            <a:ext cx="2150012" cy="307777"/>
          </a:xfrm>
          <a:prstGeom prst="rect">
            <a:avLst/>
          </a:prstGeom>
          <a:solidFill>
            <a:srgbClr val="0070C0"/>
          </a:solidFill>
          <a:ln cap="sq">
            <a:solidFill>
              <a:srgbClr val="0070C0"/>
            </a:solidFill>
            <a:miter lim="800000"/>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altLang="ko-KR" sz="1400" b="1" dirty="0" smtClean="0">
                <a:solidFill>
                  <a:schemeClr val="tx1"/>
                </a:solidFill>
              </a:rPr>
              <a:t>16</a:t>
            </a:r>
            <a:endParaRPr lang="ko-KR" altLang="en-US" sz="1400" b="1" dirty="0">
              <a:solidFill>
                <a:schemeClr val="tx1"/>
              </a:solidFill>
            </a:endParaRPr>
          </a:p>
        </p:txBody>
      </p:sp>
      <p:sp>
        <p:nvSpPr>
          <p:cNvPr id="41" name="TextBox 40"/>
          <p:cNvSpPr txBox="1"/>
          <p:nvPr/>
        </p:nvSpPr>
        <p:spPr>
          <a:xfrm>
            <a:off x="855673" y="4105852"/>
            <a:ext cx="1091022" cy="288147"/>
          </a:xfrm>
          <a:prstGeom prst="rect">
            <a:avLst/>
          </a:prstGeom>
          <a:solidFill>
            <a:schemeClr val="accent5"/>
          </a:solidFill>
          <a:ln cap="sq">
            <a:solidFill>
              <a:schemeClr val="accent5"/>
            </a:solidFill>
            <a:miter lim="800000"/>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en-US" altLang="ko-KR" sz="1400" b="1" dirty="0" smtClean="0">
                <a:solidFill>
                  <a:schemeClr val="tx1"/>
                </a:solidFill>
              </a:rPr>
              <a:t>PSP</a:t>
            </a:r>
            <a:endParaRPr lang="ko-KR" altLang="en-US" sz="1400" b="1" dirty="0">
              <a:solidFill>
                <a:schemeClr val="tx1"/>
              </a:solidFill>
            </a:endParaRPr>
          </a:p>
        </p:txBody>
      </p:sp>
      <p:sp>
        <p:nvSpPr>
          <p:cNvPr id="42" name="TextBox 41"/>
          <p:cNvSpPr txBox="1"/>
          <p:nvPr/>
        </p:nvSpPr>
        <p:spPr>
          <a:xfrm>
            <a:off x="1946697" y="4056140"/>
            <a:ext cx="1592473" cy="338554"/>
          </a:xfrm>
          <a:prstGeom prst="rect">
            <a:avLst/>
          </a:prstGeom>
          <a:solidFill>
            <a:srgbClr val="0070C0"/>
          </a:solidFill>
          <a:ln cap="sq">
            <a:solidFill>
              <a:srgbClr val="0070C0"/>
            </a:solidFill>
            <a:miter lim="800000"/>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US" altLang="ko-KR" sz="1600" b="1" dirty="0" smtClean="0">
                <a:solidFill>
                  <a:schemeClr val="tx1"/>
                </a:solidFill>
              </a:rPr>
              <a:t>PSP</a:t>
            </a:r>
            <a:r>
              <a:rPr lang="en-US" altLang="ko-KR" sz="1600" b="1" smtClean="0">
                <a:solidFill>
                  <a:schemeClr val="tx1"/>
                </a:solidFill>
              </a:rPr>
              <a:t>, NIP</a:t>
            </a:r>
            <a:endParaRPr lang="ko-KR" altLang="en-US" sz="1600" b="1" dirty="0">
              <a:solidFill>
                <a:schemeClr val="tx1"/>
              </a:solidFill>
            </a:endParaRPr>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1027" name="Picture 3"/>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33631" t="26681" r="47238" b="27655"/>
          <a:stretch/>
        </p:blipFill>
        <p:spPr bwMode="auto">
          <a:xfrm>
            <a:off x="5927043" y="1722069"/>
            <a:ext cx="2556284" cy="38134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TextBox 29"/>
          <p:cNvSpPr txBox="1"/>
          <p:nvPr/>
        </p:nvSpPr>
        <p:spPr>
          <a:xfrm>
            <a:off x="4490555" y="3537212"/>
            <a:ext cx="1050253" cy="180425"/>
          </a:xfrm>
          <a:prstGeom prst="rect">
            <a:avLst/>
          </a:prstGeom>
          <a:solidFill>
            <a:srgbClr val="0070C0"/>
          </a:solidFill>
          <a:ln w="3175" cap="sq">
            <a:solidFill>
              <a:srgbClr val="0070C0"/>
            </a:solidFill>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ko-KR" altLang="en-US" sz="700" b="1" smtClean="0">
                <a:solidFill>
                  <a:schemeClr val="tx1"/>
                </a:solidFill>
              </a:rPr>
              <a:t> </a:t>
            </a:r>
            <a:endParaRPr lang="ko-KR" altLang="en-US" sz="700" b="1" dirty="0">
              <a:solidFill>
                <a:schemeClr val="tx1"/>
              </a:solidFill>
            </a:endParaRPr>
          </a:p>
        </p:txBody>
      </p:sp>
      <p:sp>
        <p:nvSpPr>
          <p:cNvPr id="6" name="TextBox 5"/>
          <p:cNvSpPr txBox="1"/>
          <p:nvPr/>
        </p:nvSpPr>
        <p:spPr>
          <a:xfrm>
            <a:off x="611188" y="5373216"/>
            <a:ext cx="5315855" cy="738664"/>
          </a:xfrm>
          <a:prstGeom prst="rect">
            <a:avLst/>
          </a:prstGeom>
          <a:noFill/>
        </p:spPr>
        <p:txBody>
          <a:bodyPr wrap="square" rtlCol="0">
            <a:spAutoFit/>
          </a:bodyPr>
          <a:lstStyle/>
          <a:p>
            <a:pPr algn="ctr">
              <a:lnSpc>
                <a:spcPct val="150000"/>
              </a:lnSpc>
            </a:pPr>
            <a:r>
              <a:rPr lang="ko-KR" altLang="en-US" sz="1400" dirty="0">
                <a:solidFill>
                  <a:srgbClr val="FF0000"/>
                </a:solidFill>
              </a:rPr>
              <a:t>▲ </a:t>
            </a:r>
            <a:r>
              <a:rPr lang="en-US" altLang="ko-KR" sz="1400" dirty="0" smtClean="0">
                <a:solidFill>
                  <a:schemeClr val="bg1"/>
                </a:solidFill>
              </a:rPr>
              <a:t>Solar Monitoring History in KIER and </a:t>
            </a:r>
          </a:p>
          <a:p>
            <a:pPr algn="ctr">
              <a:lnSpc>
                <a:spcPct val="150000"/>
              </a:lnSpc>
            </a:pPr>
            <a:r>
              <a:rPr lang="en-US" altLang="ko-KR" sz="1400" dirty="0" smtClean="0">
                <a:solidFill>
                  <a:schemeClr val="bg1"/>
                </a:solidFill>
              </a:rPr>
              <a:t>South Korea Solar Radiation Monitoring Stations </a:t>
            </a:r>
            <a:endParaRPr lang="ko-KR" altLang="en-US" sz="1400" dirty="0">
              <a:solidFill>
                <a:schemeClr val="bg1"/>
              </a:solidFill>
            </a:endParaRPr>
          </a:p>
        </p:txBody>
      </p:sp>
      <p:sp>
        <p:nvSpPr>
          <p:cNvPr id="32" name="TextBox 31"/>
          <p:cNvSpPr txBox="1"/>
          <p:nvPr/>
        </p:nvSpPr>
        <p:spPr>
          <a:xfrm>
            <a:off x="4280667" y="3575861"/>
            <a:ext cx="1171036" cy="141953"/>
          </a:xfrm>
          <a:prstGeom prst="rect">
            <a:avLst/>
          </a:prstGeom>
          <a:solidFill>
            <a:srgbClr val="0070C0"/>
          </a:solidFill>
          <a:ln w="3175" cap="sq">
            <a:solidFill>
              <a:srgbClr val="0070C0"/>
            </a:solidFill>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ko-KR" altLang="en-US" sz="450" b="1" smtClean="0">
                <a:solidFill>
                  <a:schemeClr val="tx1"/>
                </a:solidFill>
              </a:rPr>
              <a:t> </a:t>
            </a:r>
            <a:endParaRPr lang="ko-KR" altLang="en-US" sz="450" b="1" dirty="0">
              <a:solidFill>
                <a:schemeClr val="tx1"/>
              </a:solidFill>
            </a:endParaRPr>
          </a:p>
        </p:txBody>
      </p:sp>
      <p:sp>
        <p:nvSpPr>
          <p:cNvPr id="33" name="TextBox 32"/>
          <p:cNvSpPr txBox="1"/>
          <p:nvPr/>
        </p:nvSpPr>
        <p:spPr>
          <a:xfrm>
            <a:off x="4100647" y="3615356"/>
            <a:ext cx="1171036" cy="103481"/>
          </a:xfrm>
          <a:prstGeom prst="rect">
            <a:avLst/>
          </a:prstGeom>
          <a:solidFill>
            <a:srgbClr val="0070C0"/>
          </a:solidFill>
          <a:ln w="3175" cap="sq">
            <a:solidFill>
              <a:srgbClr val="0070C0"/>
            </a:solidFill>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ko-KR" altLang="en-US" sz="200" b="1" smtClean="0">
                <a:solidFill>
                  <a:schemeClr val="tx1"/>
                </a:solidFill>
              </a:rPr>
              <a:t> </a:t>
            </a:r>
            <a:endParaRPr lang="ko-KR" altLang="en-US" sz="200" b="1" dirty="0">
              <a:solidFill>
                <a:schemeClr val="tx1"/>
              </a:solidFill>
            </a:endParaRPr>
          </a:p>
        </p:txBody>
      </p:sp>
      <p:sp>
        <p:nvSpPr>
          <p:cNvPr id="37" name="TextBox 36"/>
          <p:cNvSpPr txBox="1"/>
          <p:nvPr/>
        </p:nvSpPr>
        <p:spPr>
          <a:xfrm>
            <a:off x="4928739" y="3474844"/>
            <a:ext cx="648072" cy="234286"/>
          </a:xfrm>
          <a:prstGeom prst="rect">
            <a:avLst/>
          </a:prstGeom>
          <a:solidFill>
            <a:srgbClr val="0070C0"/>
          </a:solidFill>
          <a:ln cap="sq">
            <a:solidFill>
              <a:srgbClr val="0070C0"/>
            </a:solidFill>
            <a:miter lim="800000"/>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en-US" altLang="ko-KR" sz="1050" b="1" dirty="0">
                <a:solidFill>
                  <a:schemeClr val="tx1"/>
                </a:solidFill>
              </a:rPr>
              <a:t>5</a:t>
            </a:r>
            <a:r>
              <a:rPr lang="ko-KR" altLang="en-US" sz="1000" b="1" smtClean="0">
                <a:solidFill>
                  <a:schemeClr val="tx1"/>
                </a:solidFill>
              </a:rPr>
              <a:t> </a:t>
            </a:r>
            <a:endParaRPr lang="ko-KR" altLang="en-US" sz="1000" b="1" dirty="0">
              <a:solidFill>
                <a:schemeClr val="tx1"/>
              </a:solidFill>
            </a:endParaRPr>
          </a:p>
        </p:txBody>
      </p:sp>
      <p:sp>
        <p:nvSpPr>
          <p:cNvPr id="35" name="TextBox 34"/>
          <p:cNvSpPr txBox="1"/>
          <p:nvPr/>
        </p:nvSpPr>
        <p:spPr>
          <a:xfrm>
            <a:off x="3561703" y="3971314"/>
            <a:ext cx="2015108" cy="211203"/>
          </a:xfrm>
          <a:prstGeom prst="rect">
            <a:avLst/>
          </a:prstGeom>
          <a:solidFill>
            <a:srgbClr val="0070C0"/>
          </a:solidFill>
          <a:ln cap="sq">
            <a:solidFill>
              <a:srgbClr val="0070C0"/>
            </a:solidFill>
            <a:miter lim="800000"/>
          </a:ln>
        </p:spPr>
        <p:style>
          <a:lnRef idx="2">
            <a:schemeClr val="accent5"/>
          </a:lnRef>
          <a:fillRef idx="1">
            <a:schemeClr val="lt1"/>
          </a:fillRef>
          <a:effectRef idx="0">
            <a:schemeClr val="accent5"/>
          </a:effectRef>
          <a:fontRef idx="minor">
            <a:schemeClr val="dk1"/>
          </a:fontRef>
        </p:style>
        <p:txBody>
          <a:bodyPr wrap="square" lIns="36000" tIns="36000" rIns="36000" bIns="36000" rtlCol="0">
            <a:spAutoFit/>
          </a:bodyPr>
          <a:lstStyle/>
          <a:p>
            <a:pPr algn="ctr"/>
            <a:r>
              <a:rPr lang="en-US" altLang="ko-KR" sz="900" b="1" dirty="0" smtClean="0">
                <a:solidFill>
                  <a:schemeClr val="tx1"/>
                </a:solidFill>
              </a:rPr>
              <a:t>CM 11, CMP 11, CMP 22, CMP 21 </a:t>
            </a:r>
            <a:endParaRPr lang="ko-KR" altLang="en-US" sz="900" b="1" dirty="0">
              <a:solidFill>
                <a:schemeClr val="tx1"/>
              </a:solidFill>
            </a:endParaRPr>
          </a:p>
        </p:txBody>
      </p:sp>
      <p:sp>
        <p:nvSpPr>
          <p:cNvPr id="36" name="TextBox 35"/>
          <p:cNvSpPr txBox="1"/>
          <p:nvPr/>
        </p:nvSpPr>
        <p:spPr>
          <a:xfrm>
            <a:off x="3360094" y="4184715"/>
            <a:ext cx="2216619" cy="211203"/>
          </a:xfrm>
          <a:prstGeom prst="rect">
            <a:avLst/>
          </a:prstGeom>
          <a:solidFill>
            <a:srgbClr val="0070C0"/>
          </a:solidFill>
          <a:ln cap="sq">
            <a:solidFill>
              <a:srgbClr val="0070C0"/>
            </a:solidFill>
            <a:miter lim="800000"/>
          </a:ln>
        </p:spPr>
        <p:style>
          <a:lnRef idx="2">
            <a:schemeClr val="accent5"/>
          </a:lnRef>
          <a:fillRef idx="1">
            <a:schemeClr val="lt1"/>
          </a:fillRef>
          <a:effectRef idx="0">
            <a:schemeClr val="accent5"/>
          </a:effectRef>
          <a:fontRef idx="minor">
            <a:schemeClr val="dk1"/>
          </a:fontRef>
        </p:style>
        <p:txBody>
          <a:bodyPr wrap="square" lIns="36000" tIns="36000" rIns="36000" bIns="36000" rtlCol="0">
            <a:spAutoFit/>
          </a:bodyPr>
          <a:lstStyle/>
          <a:p>
            <a:pPr algn="ctr"/>
            <a:r>
              <a:rPr lang="en-US" altLang="ko-KR" sz="900" b="1" smtClean="0">
                <a:solidFill>
                  <a:schemeClr val="tx1"/>
                </a:solidFill>
              </a:rPr>
              <a:t>CH-1, CHP 1</a:t>
            </a:r>
            <a:endParaRPr lang="ko-KR" altLang="en-US" sz="900" b="1" dirty="0">
              <a:solidFill>
                <a:schemeClr val="tx1"/>
              </a:solidFill>
            </a:endParaRPr>
          </a:p>
        </p:txBody>
      </p:sp>
      <p:sp>
        <p:nvSpPr>
          <p:cNvPr id="39" name="TextBox 38"/>
          <p:cNvSpPr txBox="1"/>
          <p:nvPr/>
        </p:nvSpPr>
        <p:spPr>
          <a:xfrm>
            <a:off x="855792" y="4658820"/>
            <a:ext cx="1083071" cy="288147"/>
          </a:xfrm>
          <a:prstGeom prst="rect">
            <a:avLst/>
          </a:prstGeom>
          <a:solidFill>
            <a:schemeClr val="accent5"/>
          </a:solidFill>
          <a:ln cap="sq">
            <a:solidFill>
              <a:schemeClr val="accent5"/>
            </a:solidFill>
            <a:miter lim="800000"/>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en-US" altLang="ko-KR" sz="1400" b="1" smtClean="0">
                <a:solidFill>
                  <a:schemeClr val="tx1"/>
                </a:solidFill>
              </a:rPr>
              <a:t>Analogue</a:t>
            </a:r>
            <a:endParaRPr lang="ko-KR" altLang="en-US" sz="1400" b="1" dirty="0">
              <a:solidFill>
                <a:schemeClr val="tx1"/>
              </a:solidFill>
            </a:endParaRPr>
          </a:p>
        </p:txBody>
      </p:sp>
      <p:sp>
        <p:nvSpPr>
          <p:cNvPr id="43" name="TextBox 42"/>
          <p:cNvSpPr txBox="1"/>
          <p:nvPr/>
        </p:nvSpPr>
        <p:spPr>
          <a:xfrm>
            <a:off x="1944182" y="4659026"/>
            <a:ext cx="3635930" cy="288147"/>
          </a:xfrm>
          <a:prstGeom prst="rect">
            <a:avLst/>
          </a:prstGeom>
          <a:solidFill>
            <a:srgbClr val="0070C0"/>
          </a:solidFill>
          <a:ln cap="sq">
            <a:solidFill>
              <a:srgbClr val="0070C0"/>
            </a:solidFill>
            <a:miter lim="800000"/>
          </a:ln>
        </p:spPr>
        <p:style>
          <a:lnRef idx="2">
            <a:schemeClr val="accent5"/>
          </a:lnRef>
          <a:fillRef idx="1">
            <a:schemeClr val="lt1"/>
          </a:fillRef>
          <a:effectRef idx="0">
            <a:schemeClr val="accent5"/>
          </a:effectRef>
          <a:fontRef idx="minor">
            <a:schemeClr val="dk1"/>
          </a:fontRef>
        </p:style>
        <p:txBody>
          <a:bodyPr wrap="square" tIns="36000" bIns="36000" rtlCol="0">
            <a:spAutoFit/>
          </a:bodyPr>
          <a:lstStyle/>
          <a:p>
            <a:pPr algn="ctr"/>
            <a:r>
              <a:rPr lang="en-US" altLang="ko-KR" sz="1400" b="1" dirty="0" smtClean="0">
                <a:solidFill>
                  <a:schemeClr val="tx1"/>
                </a:solidFill>
              </a:rPr>
              <a:t>Digital </a:t>
            </a:r>
            <a:endParaRPr lang="ko-KR" altLang="en-US" sz="1400" b="1" dirty="0">
              <a:solidFill>
                <a:schemeClr val="tx1"/>
              </a:solidFill>
            </a:endParaRPr>
          </a:p>
        </p:txBody>
      </p:sp>
      <p:sp>
        <p:nvSpPr>
          <p:cNvPr id="44" name="TextBox 43"/>
          <p:cNvSpPr txBox="1"/>
          <p:nvPr/>
        </p:nvSpPr>
        <p:spPr>
          <a:xfrm>
            <a:off x="621501" y="1268760"/>
            <a:ext cx="7911311" cy="415498"/>
          </a:xfrm>
          <a:prstGeom prst="rect">
            <a:avLst/>
          </a:prstGeom>
          <a:noFill/>
        </p:spPr>
        <p:txBody>
          <a:bodyPr wrap="square" rtlCol="0">
            <a:spAutoFit/>
          </a:bodyPr>
          <a:lstStyle/>
          <a:p>
            <a:pPr>
              <a:lnSpc>
                <a:spcPct val="150000"/>
              </a:lnSpc>
            </a:pPr>
            <a:r>
              <a:rPr lang="en-US" altLang="ko-KR" sz="1600" b="1" dirty="0" smtClean="0">
                <a:solidFill>
                  <a:schemeClr val="bg1"/>
                </a:solidFill>
                <a:latin typeface="맑은 고딕"/>
                <a:ea typeface="맑은 고딕"/>
              </a:rPr>
              <a:t>• Solar Monitoring History in KIER</a:t>
            </a:r>
          </a:p>
        </p:txBody>
      </p:sp>
      <p:sp>
        <p:nvSpPr>
          <p:cNvPr id="45" name="TextBox 44"/>
          <p:cNvSpPr txBox="1"/>
          <p:nvPr/>
        </p:nvSpPr>
        <p:spPr>
          <a:xfrm>
            <a:off x="1152624" y="534742"/>
            <a:ext cx="2229841"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Introduction</a:t>
            </a:r>
            <a:endParaRPr lang="ko-KR" altLang="en-US" sz="3000" b="1" spc="-150" dirty="0">
              <a:solidFill>
                <a:schemeClr val="bg1"/>
              </a:solidFill>
              <a:latin typeface="+mn-ea"/>
            </a:endParaRPr>
          </a:p>
        </p:txBody>
      </p:sp>
    </p:spTree>
    <p:extLst>
      <p:ext uri="{BB962C8B-B14F-4D97-AF65-F5344CB8AC3E}">
        <p14:creationId xmlns:p14="http://schemas.microsoft.com/office/powerpoint/2010/main" val="2952602093"/>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8" y="-5028"/>
            <a:ext cx="9142412" cy="6858000"/>
          </a:xfrm>
          <a:prstGeom prst="rect">
            <a:avLst/>
          </a:prstGeom>
          <a:noFill/>
          <a:ln w="9525">
            <a:noFill/>
            <a:miter lim="800000"/>
            <a:headEnd/>
            <a:tailEnd/>
          </a:ln>
          <a:effectLst/>
        </p:spPr>
      </p:pic>
      <p:grpSp>
        <p:nvGrpSpPr>
          <p:cNvPr id="2" name="그룹 12"/>
          <p:cNvGrpSpPr/>
          <p:nvPr/>
        </p:nvGrpSpPr>
        <p:grpSpPr>
          <a:xfrm>
            <a:off x="0" y="2002155"/>
            <a:ext cx="9144000" cy="694209"/>
            <a:chOff x="0" y="2376930"/>
            <a:chExt cx="9145588" cy="694209"/>
          </a:xfrm>
        </p:grpSpPr>
        <p:sp>
          <p:nvSpPr>
            <p:cNvPr id="18" name="TextBox 17"/>
            <p:cNvSpPr txBox="1"/>
            <p:nvPr/>
          </p:nvSpPr>
          <p:spPr>
            <a:xfrm>
              <a:off x="4360271" y="2376930"/>
              <a:ext cx="402744" cy="584775"/>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200" b="1" spc="-150" dirty="0" smtClean="0">
                  <a:latin typeface="+mn-ea"/>
                </a:rPr>
                <a:t>1</a:t>
              </a:r>
              <a:endParaRPr lang="ko-KR" altLang="en-US" sz="3200" b="1" spc="-150" dirty="0">
                <a:latin typeface="+mn-ea"/>
              </a:endParaRPr>
            </a:p>
          </p:txBody>
        </p:sp>
        <p:cxnSp>
          <p:nvCxnSpPr>
            <p:cNvPr id="15" name="직선 연결선 14"/>
            <p:cNvCxnSpPr/>
            <p:nvPr/>
          </p:nvCxnSpPr>
          <p:spPr>
            <a:xfrm>
              <a:off x="0" y="3069551"/>
              <a:ext cx="9145588" cy="1588"/>
            </a:xfrm>
            <a:prstGeom prst="line">
              <a:avLst/>
            </a:prstGeom>
            <a:ln w="38100">
              <a:gradFill flip="none" rotWithShape="1">
                <a:gsLst>
                  <a:gs pos="0">
                    <a:schemeClr val="tx1"/>
                  </a:gs>
                  <a:gs pos="50000">
                    <a:schemeClr val="bg1">
                      <a:lumMod val="50000"/>
                      <a:lumOff val="50000"/>
                    </a:schemeClr>
                  </a:gs>
                  <a:gs pos="100000">
                    <a:schemeClr val="tx1"/>
                  </a:gs>
                </a:gsLst>
                <a:lin ang="0" scaled="1"/>
                <a:tileRect/>
              </a:gradFill>
            </a:ln>
          </p:spPr>
          <p:style>
            <a:lnRef idx="1">
              <a:schemeClr val="accent1"/>
            </a:lnRef>
            <a:fillRef idx="0">
              <a:schemeClr val="accent1"/>
            </a:fillRef>
            <a:effectRef idx="0">
              <a:schemeClr val="accent1"/>
            </a:effectRef>
            <a:fontRef idx="minor">
              <a:schemeClr val="tx1"/>
            </a:fontRef>
          </p:style>
        </p:cxnSp>
      </p:grpSp>
      <p:pic>
        <p:nvPicPr>
          <p:cNvPr id="12" name="그림 11" descr="목차.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58705" y="1866090"/>
            <a:ext cx="836043" cy="855338"/>
          </a:xfrm>
          <a:prstGeom prst="rect">
            <a:avLst/>
          </a:prstGeom>
        </p:spPr>
      </p:pic>
      <p:sp>
        <p:nvSpPr>
          <p:cNvPr id="13" name="TextBox 12"/>
          <p:cNvSpPr txBox="1"/>
          <p:nvPr/>
        </p:nvSpPr>
        <p:spPr>
          <a:xfrm>
            <a:off x="4366378" y="2009346"/>
            <a:ext cx="402674" cy="584775"/>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200" b="1" spc="-150" dirty="0">
                <a:latin typeface="+mn-ea"/>
              </a:rPr>
              <a:t>2</a:t>
            </a:r>
            <a:endParaRPr lang="ko-KR" altLang="en-US" sz="3200" b="1" spc="-150" dirty="0">
              <a:latin typeface="+mn-ea"/>
            </a:endParaRPr>
          </a:p>
        </p:txBody>
      </p:sp>
      <p:sp>
        <p:nvSpPr>
          <p:cNvPr id="10" name="TextBox 9"/>
          <p:cNvSpPr txBox="1"/>
          <p:nvPr/>
        </p:nvSpPr>
        <p:spPr>
          <a:xfrm>
            <a:off x="3292810" y="2736573"/>
            <a:ext cx="2558457" cy="461665"/>
          </a:xfrm>
          <a:prstGeom prst="rect">
            <a:avLst/>
          </a:prstGeom>
          <a:noFill/>
        </p:spPr>
        <p:txBody>
          <a:bodyPr wrap="none" rtlCol="0">
            <a:spAutoFit/>
            <a:scene3d>
              <a:camera prst="orthographicFront"/>
              <a:lightRig rig="threePt" dir="t"/>
            </a:scene3d>
            <a:sp3d>
              <a:bevelT w="1270" h="1270"/>
              <a:bevelB w="1270" h="1270"/>
            </a:sp3d>
          </a:bodyPr>
          <a:lstStyle/>
          <a:p>
            <a:pPr marR="0" lvl="0" indent="0" fontAlgn="auto">
              <a:lnSpc>
                <a:spcPct val="100000"/>
              </a:lnSpc>
              <a:spcBef>
                <a:spcPts val="0"/>
              </a:spcBef>
              <a:spcAft>
                <a:spcPts val="0"/>
              </a:spcAft>
              <a:buClrTx/>
              <a:buSzTx/>
              <a:buFontTx/>
              <a:buNone/>
              <a:tabLst/>
              <a:defRPr/>
            </a:pPr>
            <a:r>
              <a:rPr lang="en-US" altLang="ko-KR" sz="2400" b="1" spc="-100" dirty="0" smtClean="0">
                <a:solidFill>
                  <a:schemeClr val="bg1">
                    <a:lumMod val="75000"/>
                    <a:lumOff val="25000"/>
                  </a:schemeClr>
                </a:solidFill>
                <a:latin typeface="+mn-ea"/>
              </a:rPr>
              <a:t>Research Method</a:t>
            </a:r>
          </a:p>
        </p:txBody>
      </p:sp>
      <p:sp>
        <p:nvSpPr>
          <p:cNvPr id="14" name="TextBox 13"/>
          <p:cNvSpPr txBox="1"/>
          <p:nvPr/>
        </p:nvSpPr>
        <p:spPr>
          <a:xfrm>
            <a:off x="1420602" y="3356992"/>
            <a:ext cx="6607782" cy="2677656"/>
          </a:xfrm>
          <a:prstGeom prst="rect">
            <a:avLst/>
          </a:prstGeom>
          <a:noFill/>
        </p:spPr>
        <p:txBody>
          <a:bodyPr wrap="square" rtlCol="0">
            <a:spAutoFit/>
          </a:bodyPr>
          <a:lstStyle/>
          <a:p>
            <a:pPr algn="just">
              <a:lnSpc>
                <a:spcPct val="150000"/>
              </a:lnSpc>
            </a:pPr>
            <a:r>
              <a:rPr lang="en-US" altLang="ko-KR" sz="1400" b="1" dirty="0" smtClean="0">
                <a:solidFill>
                  <a:schemeClr val="bg1">
                    <a:lumMod val="75000"/>
                    <a:lumOff val="25000"/>
                  </a:schemeClr>
                </a:solidFill>
              </a:rPr>
              <a:t>• Research Area, Daejeon</a:t>
            </a:r>
          </a:p>
          <a:p>
            <a:pPr algn="just">
              <a:lnSpc>
                <a:spcPct val="150000"/>
              </a:lnSpc>
            </a:pPr>
            <a:r>
              <a:rPr lang="en-US" altLang="ko-KR" sz="1400" b="1" dirty="0">
                <a:solidFill>
                  <a:schemeClr val="bg1">
                    <a:lumMod val="75000"/>
                    <a:lumOff val="25000"/>
                  </a:schemeClr>
                </a:solidFill>
              </a:rPr>
              <a:t>• Data </a:t>
            </a:r>
            <a:r>
              <a:rPr lang="en-US" altLang="ko-KR" sz="1400" b="1" dirty="0" smtClean="0">
                <a:solidFill>
                  <a:schemeClr val="bg1">
                    <a:lumMod val="75000"/>
                    <a:lumOff val="25000"/>
                  </a:schemeClr>
                </a:solidFill>
              </a:rPr>
              <a:t>Information </a:t>
            </a:r>
            <a:r>
              <a:rPr lang="en-US" altLang="ko-KR" sz="1400" b="1" dirty="0">
                <a:solidFill>
                  <a:schemeClr val="bg1">
                    <a:lumMod val="75000"/>
                    <a:lumOff val="25000"/>
                  </a:schemeClr>
                </a:solidFill>
              </a:rPr>
              <a:t>and Measuring GHI </a:t>
            </a:r>
            <a:r>
              <a:rPr lang="en-US" altLang="ko-KR" sz="1400" b="1" dirty="0" smtClean="0">
                <a:solidFill>
                  <a:schemeClr val="bg1">
                    <a:lumMod val="75000"/>
                    <a:lumOff val="25000"/>
                  </a:schemeClr>
                </a:solidFill>
              </a:rPr>
              <a:t>Values in </a:t>
            </a:r>
            <a:r>
              <a:rPr lang="en-US" altLang="ko-KR" sz="1400" b="1" dirty="0">
                <a:solidFill>
                  <a:schemeClr val="bg1">
                    <a:lumMod val="75000"/>
                    <a:lumOff val="25000"/>
                  </a:schemeClr>
                </a:solidFill>
              </a:rPr>
              <a:t>KIER and in NASA</a:t>
            </a:r>
            <a:endParaRPr lang="en-US" altLang="ko-KR" sz="1400" b="1" dirty="0" smtClean="0">
              <a:solidFill>
                <a:schemeClr val="bg1">
                  <a:lumMod val="75000"/>
                  <a:lumOff val="25000"/>
                </a:schemeClr>
              </a:solidFill>
            </a:endParaRPr>
          </a:p>
          <a:p>
            <a:pPr algn="just">
              <a:lnSpc>
                <a:spcPct val="150000"/>
              </a:lnSpc>
            </a:pPr>
            <a:r>
              <a:rPr lang="en-US" altLang="ko-KR" sz="1400" b="1" dirty="0" smtClean="0">
                <a:solidFill>
                  <a:schemeClr val="bg1">
                    <a:lumMod val="75000"/>
                    <a:lumOff val="25000"/>
                  </a:schemeClr>
                </a:solidFill>
              </a:rPr>
              <a:t>• KIER  </a:t>
            </a:r>
          </a:p>
          <a:p>
            <a:pPr algn="just">
              <a:lnSpc>
                <a:spcPct val="150000"/>
              </a:lnSpc>
            </a:pPr>
            <a:r>
              <a:rPr lang="en-US" altLang="ko-KR" sz="1400" b="1" dirty="0">
                <a:solidFill>
                  <a:schemeClr val="bg1">
                    <a:lumMod val="75000"/>
                    <a:lumOff val="25000"/>
                  </a:schemeClr>
                </a:solidFill>
              </a:rPr>
              <a:t> </a:t>
            </a:r>
            <a:r>
              <a:rPr lang="en-US" altLang="ko-KR" sz="1400" b="1" dirty="0" smtClean="0">
                <a:solidFill>
                  <a:schemeClr val="bg1">
                    <a:lumMod val="75000"/>
                    <a:lumOff val="25000"/>
                  </a:schemeClr>
                </a:solidFill>
              </a:rPr>
              <a:t>  - </a:t>
            </a:r>
            <a:r>
              <a:rPr lang="en-US" altLang="ko-KR" sz="1400" b="1" dirty="0">
                <a:solidFill>
                  <a:schemeClr val="bg1">
                    <a:lumMod val="75000"/>
                    <a:lumOff val="25000"/>
                  </a:schemeClr>
                </a:solidFill>
              </a:rPr>
              <a:t>Solar Radiation Data Measurement and Collection </a:t>
            </a:r>
            <a:r>
              <a:rPr lang="en-US" altLang="ko-KR" sz="1400" b="1" dirty="0" smtClean="0">
                <a:solidFill>
                  <a:schemeClr val="bg1">
                    <a:lumMod val="75000"/>
                    <a:lumOff val="25000"/>
                  </a:schemeClr>
                </a:solidFill>
              </a:rPr>
              <a:t>Method</a:t>
            </a:r>
          </a:p>
          <a:p>
            <a:pPr algn="just">
              <a:lnSpc>
                <a:spcPct val="150000"/>
              </a:lnSpc>
            </a:pPr>
            <a:r>
              <a:rPr lang="en-US" altLang="ko-KR" sz="1400" b="1" dirty="0">
                <a:solidFill>
                  <a:schemeClr val="bg1">
                    <a:lumMod val="75000"/>
                    <a:lumOff val="25000"/>
                  </a:schemeClr>
                </a:solidFill>
              </a:rPr>
              <a:t> </a:t>
            </a:r>
            <a:r>
              <a:rPr lang="en-US" altLang="ko-KR" sz="1400" b="1" dirty="0" smtClean="0">
                <a:solidFill>
                  <a:schemeClr val="bg1">
                    <a:lumMod val="75000"/>
                    <a:lumOff val="25000"/>
                  </a:schemeClr>
                </a:solidFill>
              </a:rPr>
              <a:t>  - </a:t>
            </a:r>
            <a:r>
              <a:rPr lang="en-US" altLang="ko-KR" sz="1400" b="1" dirty="0">
                <a:solidFill>
                  <a:schemeClr val="bg1">
                    <a:lumMod val="75000"/>
                    <a:lumOff val="25000"/>
                  </a:schemeClr>
                </a:solidFill>
              </a:rPr>
              <a:t>Solar Radiation </a:t>
            </a:r>
            <a:r>
              <a:rPr lang="en-US" altLang="ko-KR" sz="1400" b="1" dirty="0" smtClean="0">
                <a:solidFill>
                  <a:schemeClr val="bg1">
                    <a:lumMod val="75000"/>
                    <a:lumOff val="25000"/>
                  </a:schemeClr>
                </a:solidFill>
              </a:rPr>
              <a:t>Measurement</a:t>
            </a:r>
          </a:p>
          <a:p>
            <a:pPr>
              <a:lnSpc>
                <a:spcPct val="150000"/>
              </a:lnSpc>
            </a:pPr>
            <a:r>
              <a:rPr lang="en-US" altLang="ko-KR" sz="1400" b="1" dirty="0" smtClean="0">
                <a:solidFill>
                  <a:schemeClr val="bg1">
                    <a:lumMod val="75000"/>
                    <a:lumOff val="25000"/>
                  </a:schemeClr>
                </a:solidFill>
              </a:rPr>
              <a:t>• NASA </a:t>
            </a:r>
          </a:p>
          <a:p>
            <a:pPr>
              <a:lnSpc>
                <a:spcPct val="150000"/>
              </a:lnSpc>
            </a:pPr>
            <a:r>
              <a:rPr lang="en-US" altLang="ko-KR" sz="1400" b="1" dirty="0">
                <a:solidFill>
                  <a:schemeClr val="bg1">
                    <a:lumMod val="75000"/>
                    <a:lumOff val="25000"/>
                  </a:schemeClr>
                </a:solidFill>
              </a:rPr>
              <a:t> </a:t>
            </a:r>
            <a:r>
              <a:rPr lang="en-US" altLang="ko-KR" sz="1400" b="1" dirty="0" smtClean="0">
                <a:solidFill>
                  <a:schemeClr val="bg1">
                    <a:lumMod val="75000"/>
                    <a:lumOff val="25000"/>
                  </a:schemeClr>
                </a:solidFill>
              </a:rPr>
              <a:t>  - </a:t>
            </a:r>
            <a:r>
              <a:rPr lang="en-US" altLang="ko-KR" sz="1400" b="1" dirty="0">
                <a:solidFill>
                  <a:schemeClr val="bg1">
                    <a:lumMod val="75000"/>
                    <a:lumOff val="25000"/>
                  </a:schemeClr>
                </a:solidFill>
              </a:rPr>
              <a:t>Overview of NASA Data Used to Derive Parameters in </a:t>
            </a:r>
            <a:r>
              <a:rPr lang="en-US" altLang="ko-KR" sz="1400" b="1" dirty="0" smtClean="0">
                <a:solidFill>
                  <a:schemeClr val="bg1">
                    <a:lumMod val="75000"/>
                    <a:lumOff val="25000"/>
                  </a:schemeClr>
                </a:solidFill>
              </a:rPr>
              <a:t>SSE Release 6.0                   </a:t>
            </a:r>
            <a:endParaRPr lang="en-US" altLang="ko-KR" sz="1400" b="1" dirty="0">
              <a:solidFill>
                <a:schemeClr val="bg1">
                  <a:lumMod val="75000"/>
                  <a:lumOff val="25000"/>
                </a:schemeClr>
              </a:solidFill>
            </a:endParaRPr>
          </a:p>
          <a:p>
            <a:pPr algn="just">
              <a:lnSpc>
                <a:spcPct val="150000"/>
              </a:lnSpc>
            </a:pPr>
            <a:r>
              <a:rPr lang="en-US" altLang="ko-KR" sz="1400" b="1" dirty="0" smtClean="0">
                <a:solidFill>
                  <a:schemeClr val="bg1">
                    <a:lumMod val="75000"/>
                    <a:lumOff val="25000"/>
                  </a:schemeClr>
                </a:solidFill>
              </a:rPr>
              <a:t>• Statistical Analysis</a:t>
            </a:r>
            <a:endParaRPr lang="en-US" altLang="ko-KR" sz="1400" b="1" dirty="0">
              <a:solidFill>
                <a:schemeClr val="bg1">
                  <a:lumMod val="75000"/>
                  <a:lumOff val="25000"/>
                </a:schemeClr>
              </a:solidFill>
            </a:endParaRPr>
          </a:p>
        </p:txBody>
      </p:sp>
    </p:spTree>
    <p:extLst>
      <p:ext uri="{BB962C8B-B14F-4D97-AF65-F5344CB8AC3E}">
        <p14:creationId xmlns:p14="http://schemas.microsoft.com/office/powerpoint/2010/main" val="2832838269"/>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06"/>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2" name="TextBox 1"/>
          <p:cNvSpPr txBox="1"/>
          <p:nvPr/>
        </p:nvSpPr>
        <p:spPr>
          <a:xfrm>
            <a:off x="611561" y="1268760"/>
            <a:ext cx="7921252" cy="461665"/>
          </a:xfrm>
          <a:prstGeom prst="rect">
            <a:avLst/>
          </a:prstGeom>
          <a:noFill/>
        </p:spPr>
        <p:txBody>
          <a:bodyPr wrap="square" rtlCol="0">
            <a:spAutoFit/>
          </a:bodyPr>
          <a:lstStyle/>
          <a:p>
            <a:pPr algn="just">
              <a:lnSpc>
                <a:spcPct val="150000"/>
              </a:lnSpc>
            </a:pPr>
            <a:r>
              <a:rPr lang="en-US" altLang="ko-KR" sz="1600" b="1" dirty="0" smtClean="0">
                <a:solidFill>
                  <a:schemeClr val="bg1"/>
                </a:solidFill>
                <a:latin typeface="맑은 고딕"/>
                <a:ea typeface="맑은 고딕"/>
              </a:rPr>
              <a:t>• </a:t>
            </a:r>
            <a:r>
              <a:rPr lang="en-US" altLang="ko-KR" sz="1600" b="1" dirty="0" smtClean="0">
                <a:solidFill>
                  <a:schemeClr val="bg1"/>
                </a:solidFill>
              </a:rPr>
              <a:t>Research Area, Daejeon - </a:t>
            </a:r>
            <a:r>
              <a:rPr lang="en-US" altLang="ko-KR" sz="1400" b="1" dirty="0" smtClean="0">
                <a:solidFill>
                  <a:schemeClr val="bg1"/>
                </a:solidFill>
              </a:rPr>
              <a:t>Lat.(N) 36</a:t>
            </a:r>
            <a:r>
              <a:rPr lang="en-US" altLang="ko-KR" sz="1400" b="1" dirty="0" smtClean="0">
                <a:solidFill>
                  <a:schemeClr val="bg1"/>
                </a:solidFill>
                <a:latin typeface="맑은 고딕"/>
                <a:ea typeface="맑은 고딕"/>
              </a:rPr>
              <a:t>º</a:t>
            </a:r>
            <a:r>
              <a:rPr lang="en-US" altLang="ko-KR" sz="1400" b="1" dirty="0" smtClean="0">
                <a:solidFill>
                  <a:schemeClr val="bg1"/>
                </a:solidFill>
              </a:rPr>
              <a:t> 22’, Long.(E) 127º 22’</a:t>
            </a:r>
            <a:r>
              <a:rPr lang="en-US" altLang="ko-KR" sz="1400" dirty="0" smtClean="0"/>
              <a:t>L/////((/</a:t>
            </a:r>
            <a:r>
              <a:rPr lang="en-US" altLang="ko-KR" sz="1600" dirty="0"/>
              <a:t>Lat.(N) </a:t>
            </a:r>
            <a:r>
              <a:rPr lang="en-US" altLang="ko-KR" sz="1600" dirty="0" smtClean="0"/>
              <a:t>3 </a:t>
            </a:r>
            <a:r>
              <a:rPr lang="en-US" altLang="ko-KR" sz="1600" dirty="0"/>
              <a:t>22</a:t>
            </a:r>
            <a:r>
              <a:rPr lang="en-US" altLang="ko-KR" sz="1600" dirty="0" smtClean="0"/>
              <a:t>’</a:t>
            </a:r>
            <a:endParaRPr lang="ko-KR" altLang="en-US" sz="1600" dirty="0"/>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a:latin typeface="바른돋움 2" pitchFamily="18" charset="-127"/>
                <a:ea typeface="바른돋움 2" pitchFamily="18" charset="-127"/>
              </a:rPr>
              <a:t>2</a:t>
            </a:r>
            <a:endParaRPr lang="ko-KR" altLang="en-US" sz="3600" spc="-150" dirty="0">
              <a:latin typeface="바른돋움 2" pitchFamily="18" charset="-127"/>
              <a:ea typeface="바른돋움 2" pitchFamily="18" charset="-127"/>
            </a:endParaRPr>
          </a:p>
        </p:txBody>
      </p:sp>
      <p:sp>
        <p:nvSpPr>
          <p:cNvPr id="5"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6" name="TextBox 5"/>
          <p:cNvSpPr txBox="1"/>
          <p:nvPr/>
        </p:nvSpPr>
        <p:spPr>
          <a:xfrm>
            <a:off x="1878952" y="6336373"/>
            <a:ext cx="5372082" cy="307777"/>
          </a:xfrm>
          <a:prstGeom prst="rect">
            <a:avLst/>
          </a:prstGeom>
          <a:noFill/>
        </p:spPr>
        <p:txBody>
          <a:bodyPr wrap="square" rtlCol="0">
            <a:spAutoFit/>
          </a:bodyPr>
          <a:lstStyle/>
          <a:p>
            <a:pPr algn="ctr"/>
            <a:r>
              <a:rPr lang="ko-KR" altLang="en-US" sz="1400" dirty="0" smtClean="0">
                <a:solidFill>
                  <a:schemeClr val="bg1"/>
                </a:solidFill>
              </a:rPr>
              <a:t> </a:t>
            </a:r>
            <a:r>
              <a:rPr lang="ko-KR" altLang="en-US" sz="1400" dirty="0" smtClean="0">
                <a:solidFill>
                  <a:srgbClr val="FF0000"/>
                </a:solidFill>
                <a:latin typeface="맑은 고딕"/>
                <a:ea typeface="맑은 고딕"/>
              </a:rPr>
              <a:t>▲</a:t>
            </a:r>
            <a:r>
              <a:rPr lang="ko-KR" altLang="en-US" sz="1400" dirty="0" smtClean="0">
                <a:solidFill>
                  <a:schemeClr val="bg1"/>
                </a:solidFill>
                <a:latin typeface="맑은 고딕"/>
                <a:ea typeface="맑은 고딕"/>
              </a:rPr>
              <a:t> </a:t>
            </a:r>
            <a:r>
              <a:rPr lang="en-US" altLang="ko-KR" sz="1400" dirty="0" smtClean="0">
                <a:solidFill>
                  <a:schemeClr val="bg1"/>
                </a:solidFill>
              </a:rPr>
              <a:t>Daily Average</a:t>
            </a:r>
            <a:r>
              <a:rPr lang="ko-KR" altLang="en-US" sz="1400" dirty="0" smtClean="0">
                <a:solidFill>
                  <a:schemeClr val="bg1"/>
                </a:solidFill>
              </a:rPr>
              <a:t> </a:t>
            </a:r>
            <a:r>
              <a:rPr lang="en-US" altLang="ko-KR" sz="1400" dirty="0" smtClean="0">
                <a:solidFill>
                  <a:schemeClr val="bg1"/>
                </a:solidFill>
              </a:rPr>
              <a:t>GHI</a:t>
            </a:r>
            <a:r>
              <a:rPr lang="ko-KR" altLang="en-US" sz="1400" dirty="0" smtClean="0">
                <a:solidFill>
                  <a:schemeClr val="bg1"/>
                </a:solidFill>
              </a:rPr>
              <a:t> </a:t>
            </a:r>
            <a:r>
              <a:rPr lang="en-US" altLang="ko-KR" sz="1400" dirty="0" smtClean="0">
                <a:solidFill>
                  <a:schemeClr val="bg1"/>
                </a:solidFill>
              </a:rPr>
              <a:t>Resource Map</a:t>
            </a:r>
            <a:r>
              <a:rPr lang="ko-KR" altLang="en-US" sz="1400" dirty="0" smtClean="0">
                <a:solidFill>
                  <a:schemeClr val="bg1"/>
                </a:solidFill>
              </a:rPr>
              <a:t> </a:t>
            </a:r>
            <a:r>
              <a:rPr lang="en-US" altLang="ko-KR" sz="1400" dirty="0" smtClean="0">
                <a:solidFill>
                  <a:schemeClr val="bg1"/>
                </a:solidFill>
              </a:rPr>
              <a:t>of South Korea</a:t>
            </a:r>
            <a:endParaRPr lang="ko-KR" altLang="en-US" sz="1400" dirty="0">
              <a:solidFill>
                <a:schemeClr val="bg1"/>
              </a:solidFill>
            </a:endParaRPr>
          </a:p>
        </p:txBody>
      </p:sp>
      <p:sp>
        <p:nvSpPr>
          <p:cNvPr id="3"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pic>
        <p:nvPicPr>
          <p:cNvPr id="1025" name="_x259806128" descr="EMB000020ec08e3"/>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b="10739"/>
          <a:stretch/>
        </p:blipFill>
        <p:spPr bwMode="auto">
          <a:xfrm>
            <a:off x="2723884" y="1845831"/>
            <a:ext cx="3684320" cy="4463489"/>
          </a:xfrm>
          <a:prstGeom prst="rect">
            <a:avLst/>
          </a:prstGeom>
          <a:noFill/>
          <a:extLst>
            <a:ext uri="{909E8E84-426E-40DD-AFC4-6F175D3DCCD1}">
              <a14:hiddenFill xmlns:a14="http://schemas.microsoft.com/office/drawing/2010/main">
                <a:solidFill>
                  <a:srgbClr val="FFFFFF"/>
                </a:solidFill>
              </a14:hiddenFill>
            </a:ext>
          </a:extLst>
        </p:spPr>
      </p:pic>
      <p:sp>
        <p:nvSpPr>
          <p:cNvPr id="7" name="타원 6"/>
          <p:cNvSpPr/>
          <p:nvPr/>
        </p:nvSpPr>
        <p:spPr>
          <a:xfrm>
            <a:off x="4010450" y="3261234"/>
            <a:ext cx="569846" cy="560162"/>
          </a:xfrm>
          <a:prstGeom prst="ellipse">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6" name="TextBox 15"/>
          <p:cNvSpPr txBox="1"/>
          <p:nvPr/>
        </p:nvSpPr>
        <p:spPr>
          <a:xfrm>
            <a:off x="1152624" y="534742"/>
            <a:ext cx="3094565"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Research Method</a:t>
            </a:r>
            <a:endParaRPr lang="ko-KR" altLang="en-US" sz="3000" b="1" spc="-150" dirty="0">
              <a:solidFill>
                <a:schemeClr val="bg1"/>
              </a:solidFill>
              <a:latin typeface="+mn-ea"/>
            </a:endParaRPr>
          </a:p>
        </p:txBody>
      </p:sp>
    </p:spTree>
    <p:extLst>
      <p:ext uri="{BB962C8B-B14F-4D97-AF65-F5344CB8AC3E}">
        <p14:creationId xmlns:p14="http://schemas.microsoft.com/office/powerpoint/2010/main" val="943135623"/>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81" y="88"/>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dirty="0">
                <a:latin typeface="바른돋움 2" pitchFamily="18" charset="-127"/>
                <a:ea typeface="바른돋움 2" pitchFamily="18" charset="-127"/>
              </a:rPr>
              <a:t>2</a:t>
            </a:r>
            <a:endParaRPr lang="ko-KR" altLang="en-US" sz="3600" spc="-150" dirty="0">
              <a:latin typeface="바른돋움 2" pitchFamily="18" charset="-127"/>
              <a:ea typeface="바른돋움 2" pitchFamily="18" charset="-127"/>
            </a:endParaRPr>
          </a:p>
        </p:txBody>
      </p:sp>
      <p:graphicFrame>
        <p:nvGraphicFramePr>
          <p:cNvPr id="3" name="표 2"/>
          <p:cNvGraphicFramePr>
            <a:graphicFrameLocks noGrp="1"/>
          </p:cNvGraphicFramePr>
          <p:nvPr>
            <p:extLst>
              <p:ext uri="{D42A27DB-BD31-4B8C-83A1-F6EECF244321}">
                <p14:modId xmlns:p14="http://schemas.microsoft.com/office/powerpoint/2010/main" val="1899591937"/>
              </p:ext>
            </p:extLst>
          </p:nvPr>
        </p:nvGraphicFramePr>
        <p:xfrm>
          <a:off x="885944" y="2060848"/>
          <a:ext cx="7314873" cy="3996444"/>
        </p:xfrm>
        <a:graphic>
          <a:graphicData uri="http://schemas.openxmlformats.org/drawingml/2006/table">
            <a:tbl>
              <a:tblPr firstRow="1" firstCol="1" bandRow="1">
                <a:tableStyleId>{5C22544A-7EE6-4342-B048-85BDC9FD1C3A}</a:tableStyleId>
              </a:tblPr>
              <a:tblGrid>
                <a:gridCol w="1517968"/>
                <a:gridCol w="655602"/>
                <a:gridCol w="966151"/>
                <a:gridCol w="4175152"/>
              </a:tblGrid>
              <a:tr h="375038">
                <a:tc>
                  <a:txBody>
                    <a:bodyPr/>
                    <a:lstStyle/>
                    <a:p>
                      <a:pPr algn="ctr" latinLnBrk="1"/>
                      <a:r>
                        <a:rPr lang="en-US" altLang="ko-KR" sz="1600" dirty="0" smtClean="0"/>
                        <a:t>Classification</a:t>
                      </a:r>
                      <a:endParaRPr lang="ko-KR" altLang="en-US" sz="1600" dirty="0"/>
                    </a:p>
                  </a:txBody>
                  <a:tcPr anchor="ctr"/>
                </a:tc>
                <a:tc gridSpan="3">
                  <a:txBody>
                    <a:bodyPr/>
                    <a:lstStyle/>
                    <a:p>
                      <a:pPr algn="ctr" latinLnBrk="1"/>
                      <a:r>
                        <a:rPr lang="en-US" altLang="ko-KR" sz="1600" dirty="0" smtClean="0"/>
                        <a:t>Content</a:t>
                      </a:r>
                      <a:endParaRPr lang="ko-KR" altLang="en-US" sz="1600" dirty="0"/>
                    </a:p>
                  </a:txBody>
                  <a:tcPr anchor="ctr"/>
                </a:tc>
                <a:tc hMerge="1">
                  <a:txBody>
                    <a:bodyPr/>
                    <a:lstStyle/>
                    <a:p>
                      <a:pPr latinLnBrk="1"/>
                      <a:endParaRPr lang="ko-KR" altLang="en-US"/>
                    </a:p>
                  </a:txBody>
                  <a:tcPr/>
                </a:tc>
                <a:tc hMerge="1">
                  <a:txBody>
                    <a:bodyPr/>
                    <a:lstStyle/>
                    <a:p>
                      <a:pPr latinLnBrk="1"/>
                      <a:endParaRPr lang="ko-KR" altLang="en-US"/>
                    </a:p>
                  </a:txBody>
                  <a:tcPr/>
                </a:tc>
              </a:tr>
              <a:tr h="375038">
                <a:tc>
                  <a:txBody>
                    <a:bodyPr/>
                    <a:lstStyle/>
                    <a:p>
                      <a:pPr algn="ctr" latinLnBrk="1"/>
                      <a:r>
                        <a:rPr lang="en-US" altLang="ko-KR" sz="1600" dirty="0" smtClean="0"/>
                        <a:t>Period</a:t>
                      </a:r>
                      <a:endParaRPr lang="ko-KR" altLang="en-US" sz="1600" dirty="0"/>
                    </a:p>
                  </a:txBody>
                  <a:tcPr anchor="ctr"/>
                </a:tc>
                <a:tc gridSpan="3">
                  <a:txBody>
                    <a:bodyPr/>
                    <a:lstStyle/>
                    <a:p>
                      <a:pPr algn="ctr" latinLnBrk="1"/>
                      <a:r>
                        <a:rPr lang="en-US" altLang="ko-KR" sz="1600" dirty="0" smtClean="0"/>
                        <a:t>1992.</a:t>
                      </a:r>
                      <a:r>
                        <a:rPr lang="en-US" altLang="ko-KR" sz="1600" baseline="0" dirty="0" smtClean="0"/>
                        <a:t> 1. 1 ~ 2005. 6. 30</a:t>
                      </a:r>
                      <a:endParaRPr lang="ko-KR" altLang="en-US" sz="1600" dirty="0"/>
                    </a:p>
                  </a:txBody>
                  <a:tcPr anchor="ctr"/>
                </a:tc>
                <a:tc hMerge="1">
                  <a:txBody>
                    <a:bodyPr/>
                    <a:lstStyle/>
                    <a:p>
                      <a:pPr latinLnBrk="1"/>
                      <a:endParaRPr lang="ko-KR" altLang="en-US"/>
                    </a:p>
                  </a:txBody>
                  <a:tcPr/>
                </a:tc>
                <a:tc hMerge="1">
                  <a:txBody>
                    <a:bodyPr/>
                    <a:lstStyle/>
                    <a:p>
                      <a:pPr latinLnBrk="1"/>
                      <a:endParaRPr lang="ko-KR" altLang="en-US"/>
                    </a:p>
                  </a:txBody>
                  <a:tcPr/>
                </a:tc>
              </a:tr>
              <a:tr h="628373">
                <a:tc>
                  <a:txBody>
                    <a:bodyPr/>
                    <a:lstStyle/>
                    <a:p>
                      <a:pPr algn="ctr" latinLnBrk="1"/>
                      <a:r>
                        <a:rPr lang="en-US" altLang="ko-KR" sz="1600" dirty="0" smtClean="0"/>
                        <a:t>Data</a:t>
                      </a:r>
                      <a:r>
                        <a:rPr lang="en-US" altLang="ko-KR" sz="1600" baseline="0" dirty="0" smtClean="0"/>
                        <a:t> Type</a:t>
                      </a:r>
                      <a:endParaRPr lang="ko-KR" altLang="en-US" sz="1600" dirty="0"/>
                    </a:p>
                  </a:txBody>
                  <a:tcPr anchor="ctr"/>
                </a:tc>
                <a:tc gridSpan="3">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dirty="0" smtClean="0"/>
                        <a:t>Daily</a:t>
                      </a:r>
                      <a:r>
                        <a:rPr lang="en-US" altLang="ko-KR" sz="1600" baseline="0" dirty="0" smtClean="0"/>
                        <a:t> Average of GHI</a:t>
                      </a:r>
                      <a:endParaRPr lang="ko-KR" altLang="en-US" sz="1600" dirty="0" smtClean="0"/>
                    </a:p>
                  </a:txBody>
                  <a:tcPr anchor="ctr"/>
                </a:tc>
                <a:tc hMerge="1">
                  <a:txBody>
                    <a:bodyPr/>
                    <a:lstStyle/>
                    <a:p>
                      <a:pPr algn="ctr" latinLnBrk="1"/>
                      <a:endParaRPr lang="ko-KR" altLang="en-US" sz="1600" dirty="0"/>
                    </a:p>
                  </a:txBody>
                  <a:tcPr anchor="ctr"/>
                </a:tc>
                <a:tc hMerge="1">
                  <a:txBody>
                    <a:bodyPr/>
                    <a:lstStyle/>
                    <a:p>
                      <a:pPr algn="ctr" latinLnBrk="1"/>
                      <a:endParaRPr lang="ko-KR" altLang="en-US" sz="1600" dirty="0"/>
                    </a:p>
                  </a:txBody>
                  <a:tcPr anchor="ctr"/>
                </a:tc>
              </a:tr>
              <a:tr h="1232239">
                <a:tc rowSpan="2">
                  <a:txBody>
                    <a:bodyPr/>
                    <a:lstStyle/>
                    <a:p>
                      <a:pPr algn="ctr" latinLnBrk="1"/>
                      <a:r>
                        <a:rPr lang="en-US" altLang="ko-KR" sz="1600" dirty="0" smtClean="0"/>
                        <a:t>Measuring</a:t>
                      </a:r>
                    </a:p>
                    <a:p>
                      <a:pPr algn="ctr" latinLnBrk="1"/>
                      <a:r>
                        <a:rPr lang="en-US" altLang="ko-KR" sz="1600" dirty="0" smtClean="0"/>
                        <a:t>Method</a:t>
                      </a:r>
                      <a:endParaRPr lang="ko-KR" altLang="en-US" sz="1600" dirty="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endParaRPr lang="en-US" altLang="ko-KR" sz="1600" dirty="0" smtClean="0"/>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dirty="0" smtClean="0"/>
                        <a:t>KIER</a:t>
                      </a:r>
                      <a:endParaRPr lang="ko-KR" altLang="en-US" sz="1600" dirty="0" smtClean="0"/>
                    </a:p>
                    <a:p>
                      <a:pPr algn="ctr" latinLnBrk="1"/>
                      <a:endParaRPr lang="ko-KR" altLang="en-US" sz="1600" dirty="0"/>
                    </a:p>
                  </a:txBody>
                  <a:tcPr anchor="ctr"/>
                </a:tc>
                <a:tc>
                  <a:txBody>
                    <a:bodyPr/>
                    <a:lstStyle/>
                    <a:p>
                      <a:pPr algn="ctr" latinLnBrk="1"/>
                      <a:r>
                        <a:rPr lang="en-US" altLang="ko-KR" sz="1600" dirty="0" smtClean="0"/>
                        <a:t>Ground</a:t>
                      </a:r>
                    </a:p>
                  </a:txBody>
                  <a:tcPr anchor="ctr"/>
                </a:tc>
                <a:tc>
                  <a:txBody>
                    <a:bodyPr/>
                    <a:lstStyle/>
                    <a:p>
                      <a:pPr algn="ctr" latinLnBrk="1"/>
                      <a:r>
                        <a:rPr lang="en-US" altLang="ko-KR" sz="1600" dirty="0" smtClean="0"/>
                        <a:t>Model PSP of the EPPLEY</a:t>
                      </a:r>
                      <a:r>
                        <a:rPr lang="en-US" altLang="ko-KR" sz="1600" baseline="0" dirty="0" smtClean="0"/>
                        <a:t> </a:t>
                      </a:r>
                    </a:p>
                    <a:p>
                      <a:pPr algn="ctr" latinLnBrk="1"/>
                      <a:r>
                        <a:rPr lang="en-US" altLang="ko-KR" sz="1600" baseline="0" dirty="0" smtClean="0"/>
                        <a:t>Laboratory, Inc. (EPLAB)</a:t>
                      </a:r>
                      <a:endParaRPr lang="en-US" altLang="ko-KR" sz="1600" dirty="0" smtClean="0">
                        <a:solidFill>
                          <a:schemeClr val="bg1"/>
                        </a:solidFill>
                        <a:latin typeface="+mn-lt"/>
                        <a:ea typeface="+mn-ea"/>
                      </a:endParaRPr>
                    </a:p>
                  </a:txBody>
                  <a:tcPr anchor="ctr"/>
                </a:tc>
              </a:tr>
              <a:tr h="1385756">
                <a:tc vMerge="1">
                  <a:txBody>
                    <a:bodyPr/>
                    <a:lstStyle/>
                    <a:p>
                      <a:pPr algn="ctr" latinLnBrk="1"/>
                      <a:endParaRPr lang="ko-KR" altLang="en-US" sz="1600"/>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dirty="0" smtClean="0"/>
                        <a:t>NASA</a:t>
                      </a:r>
                      <a:endParaRPr lang="ko-KR" altLang="en-US" sz="1400" dirty="0" smtClean="0"/>
                    </a:p>
                    <a:p>
                      <a:pPr algn="ctr" latinLnBrk="1"/>
                      <a:endParaRPr lang="en-US" altLang="ko-KR" sz="1400" dirty="0" smtClean="0">
                        <a:solidFill>
                          <a:schemeClr val="bg1"/>
                        </a:solidFill>
                        <a:latin typeface="+mn-lt"/>
                        <a:ea typeface="+mn-ea"/>
                      </a:endParaRPr>
                    </a:p>
                  </a:txBody>
                  <a:tcPr anchor="ct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dirty="0" smtClean="0"/>
                        <a:t>Satellite</a:t>
                      </a:r>
                    </a:p>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600" dirty="0" smtClean="0"/>
                        <a:t> </a:t>
                      </a:r>
                      <a:endParaRPr lang="ko-KR" altLang="en-US" sz="1600" dirty="0" smtClean="0"/>
                    </a:p>
                  </a:txBody>
                  <a:tcPr anchor="ctr"/>
                </a:tc>
                <a:tc>
                  <a:txBody>
                    <a:bodyPr/>
                    <a:lstStyle/>
                    <a:p>
                      <a:pPr algn="ctr" latinLnBrk="1"/>
                      <a:r>
                        <a:rPr lang="en-US" altLang="ko-KR" sz="1600" dirty="0" smtClean="0"/>
                        <a:t>Surface</a:t>
                      </a:r>
                      <a:r>
                        <a:rPr lang="en-US" altLang="ko-KR" sz="1600" baseline="0" dirty="0" smtClean="0"/>
                        <a:t> Radiation Budget (SRB)                       portion of NASA’s Global Energy  and Water Cycle Experiment (GEWEX)</a:t>
                      </a:r>
                    </a:p>
                    <a:p>
                      <a:pPr algn="ctr" latinLnBrk="1"/>
                      <a:r>
                        <a:rPr lang="en-US" altLang="ko-KR" sz="1600" baseline="0" dirty="0" smtClean="0"/>
                        <a:t> - The current SRB archive is Release 3.0   </a:t>
                      </a:r>
                      <a:endParaRPr lang="en-US" altLang="ko-KR" sz="1600" baseline="0" dirty="0" smtClean="0">
                        <a:latin typeface="+mn-lt"/>
                        <a:ea typeface="+mn-ea"/>
                      </a:endParaRPr>
                    </a:p>
                  </a:txBody>
                  <a:tcPr anchor="ctr"/>
                </a:tc>
              </a:tr>
            </a:tbl>
          </a:graphicData>
        </a:graphic>
      </p:graphicFrame>
      <p:sp>
        <p:nvSpPr>
          <p:cNvPr id="12" name="TextBox 11"/>
          <p:cNvSpPr txBox="1"/>
          <p:nvPr/>
        </p:nvSpPr>
        <p:spPr>
          <a:xfrm>
            <a:off x="611188" y="1268841"/>
            <a:ext cx="7921625" cy="461665"/>
          </a:xfrm>
          <a:prstGeom prst="rect">
            <a:avLst/>
          </a:prstGeom>
          <a:noFill/>
        </p:spPr>
        <p:txBody>
          <a:bodyPr wrap="square" rtlCol="0">
            <a:spAutoFit/>
          </a:bodyPr>
          <a:lstStyle/>
          <a:p>
            <a:pPr>
              <a:lnSpc>
                <a:spcPct val="150000"/>
              </a:lnSpc>
            </a:pPr>
            <a:r>
              <a:rPr lang="en-US" altLang="ko-KR" sz="1600" b="1" dirty="0" smtClean="0">
                <a:solidFill>
                  <a:schemeClr val="bg1"/>
                </a:solidFill>
                <a:latin typeface="맑은 고딕"/>
                <a:ea typeface="맑은 고딕"/>
              </a:rPr>
              <a:t>• </a:t>
            </a:r>
            <a:r>
              <a:rPr lang="en-US" altLang="ko-KR" sz="1600" b="1" dirty="0" smtClean="0">
                <a:solidFill>
                  <a:schemeClr val="bg1"/>
                </a:solidFill>
              </a:rPr>
              <a:t>Data </a:t>
            </a:r>
            <a:r>
              <a:rPr lang="en-US" altLang="ko-KR" sz="1600" b="1" dirty="0">
                <a:solidFill>
                  <a:schemeClr val="bg1"/>
                </a:solidFill>
              </a:rPr>
              <a:t>I</a:t>
            </a:r>
            <a:r>
              <a:rPr lang="en-US" altLang="ko-KR" sz="1600" b="1" dirty="0" smtClean="0">
                <a:solidFill>
                  <a:schemeClr val="bg1"/>
                </a:solidFill>
              </a:rPr>
              <a:t>nformation and Measuring </a:t>
            </a:r>
            <a:r>
              <a:rPr lang="en-US" altLang="ko-KR" sz="1600" b="1" dirty="0">
                <a:solidFill>
                  <a:schemeClr val="bg1"/>
                </a:solidFill>
              </a:rPr>
              <a:t>GHI V</a:t>
            </a:r>
            <a:r>
              <a:rPr lang="en-US" altLang="ko-KR" sz="1600" b="1" dirty="0" smtClean="0">
                <a:solidFill>
                  <a:schemeClr val="bg1"/>
                </a:solidFill>
              </a:rPr>
              <a:t>alues </a:t>
            </a:r>
            <a:r>
              <a:rPr lang="en-US" altLang="ko-KR" sz="1600" b="1" dirty="0">
                <a:solidFill>
                  <a:schemeClr val="bg1"/>
                </a:solidFill>
              </a:rPr>
              <a:t>in KIER and in NASA</a:t>
            </a:r>
            <a:endParaRPr lang="en-US" altLang="ko-KR" sz="1400" b="1" dirty="0" smtClean="0">
              <a:solidFill>
                <a:schemeClr val="bg1"/>
              </a:solidFill>
            </a:endParaRPr>
          </a:p>
        </p:txBody>
      </p:sp>
      <p:sp>
        <p:nvSpPr>
          <p:cNvPr id="15" name="TextBox 14"/>
          <p:cNvSpPr txBox="1"/>
          <p:nvPr/>
        </p:nvSpPr>
        <p:spPr>
          <a:xfrm>
            <a:off x="1152624" y="534742"/>
            <a:ext cx="3094565"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Research Method</a:t>
            </a:r>
            <a:endParaRPr lang="ko-KR" altLang="en-US" sz="3000" b="1" spc="-150" dirty="0">
              <a:solidFill>
                <a:schemeClr val="bg1"/>
              </a:solidFill>
              <a:latin typeface="+mn-ea"/>
            </a:endParaRPr>
          </a:p>
        </p:txBody>
      </p:sp>
    </p:spTree>
    <p:extLst>
      <p:ext uri="{BB962C8B-B14F-4D97-AF65-F5344CB8AC3E}">
        <p14:creationId xmlns:p14="http://schemas.microsoft.com/office/powerpoint/2010/main" val="1792462632"/>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305"/>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2" name="TextBox 1"/>
          <p:cNvSpPr txBox="1"/>
          <p:nvPr/>
        </p:nvSpPr>
        <p:spPr>
          <a:xfrm>
            <a:off x="611188" y="1268760"/>
            <a:ext cx="7921625" cy="461665"/>
          </a:xfrm>
          <a:prstGeom prst="rect">
            <a:avLst/>
          </a:prstGeom>
          <a:noFill/>
        </p:spPr>
        <p:txBody>
          <a:bodyPr wrap="square" rtlCol="0">
            <a:spAutoFit/>
          </a:bodyPr>
          <a:lstStyle/>
          <a:p>
            <a:pPr>
              <a:lnSpc>
                <a:spcPct val="150000"/>
              </a:lnSpc>
            </a:pPr>
            <a:r>
              <a:rPr lang="en-US" altLang="ko-KR" sz="1600" b="1" dirty="0" smtClean="0">
                <a:solidFill>
                  <a:schemeClr val="bg1"/>
                </a:solidFill>
                <a:latin typeface="맑은 고딕"/>
                <a:ea typeface="맑은 고딕"/>
              </a:rPr>
              <a:t>• KIER - Solar Radiation Data Measurement and Collection Method</a:t>
            </a: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dirty="0">
                <a:latin typeface="바른돋움 2" pitchFamily="18" charset="-127"/>
                <a:ea typeface="바른돋움 2" pitchFamily="18" charset="-127"/>
              </a:rPr>
              <a:t>2</a:t>
            </a:r>
            <a:endParaRPr lang="ko-KR" altLang="en-US" sz="3600" spc="-150" dirty="0">
              <a:latin typeface="바른돋움 2" pitchFamily="18" charset="-127"/>
              <a:ea typeface="바른돋움 2" pitchFamily="18" charset="-127"/>
            </a:endParaRPr>
          </a:p>
        </p:txBody>
      </p:sp>
      <p:sp>
        <p:nvSpPr>
          <p:cNvPr id="15" name="Text Box 30"/>
          <p:cNvSpPr txBox="1">
            <a:spLocks noChangeArrowheads="1"/>
          </p:cNvSpPr>
          <p:nvPr/>
        </p:nvSpPr>
        <p:spPr bwMode="auto">
          <a:xfrm>
            <a:off x="4327443" y="3365146"/>
            <a:ext cx="4235455" cy="19851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i="1">
                <a:solidFill>
                  <a:schemeClr val="tx1"/>
                </a:solidFill>
                <a:latin typeface="Tahoma" pitchFamily="34" charset="0"/>
                <a:ea typeface="HY헤드라인M" pitchFamily="18" charset="-127"/>
              </a:defRPr>
            </a:lvl1pPr>
            <a:lvl2pPr marL="742950" indent="-285750" eaLnBrk="0" hangingPunct="0">
              <a:defRPr sz="1400" i="1">
                <a:solidFill>
                  <a:schemeClr val="tx1"/>
                </a:solidFill>
                <a:latin typeface="Tahoma" pitchFamily="34" charset="0"/>
                <a:ea typeface="HY헤드라인M" pitchFamily="18" charset="-127"/>
              </a:defRPr>
            </a:lvl2pPr>
            <a:lvl3pPr marL="1143000" indent="-228600" eaLnBrk="0" hangingPunct="0">
              <a:defRPr sz="1400" i="1">
                <a:solidFill>
                  <a:schemeClr val="tx1"/>
                </a:solidFill>
                <a:latin typeface="Tahoma" pitchFamily="34" charset="0"/>
                <a:ea typeface="HY헤드라인M" pitchFamily="18" charset="-127"/>
              </a:defRPr>
            </a:lvl3pPr>
            <a:lvl4pPr marL="1600200" indent="-228600" eaLnBrk="0" hangingPunct="0">
              <a:defRPr sz="1400" i="1">
                <a:solidFill>
                  <a:schemeClr val="tx1"/>
                </a:solidFill>
                <a:latin typeface="Tahoma" pitchFamily="34" charset="0"/>
                <a:ea typeface="HY헤드라인M" pitchFamily="18" charset="-127"/>
              </a:defRPr>
            </a:lvl4pPr>
            <a:lvl5pPr marL="2057400" indent="-228600" eaLnBrk="0" hangingPunct="0">
              <a:defRPr sz="1400" i="1">
                <a:solidFill>
                  <a:schemeClr val="tx1"/>
                </a:solidFill>
                <a:latin typeface="Tahoma" pitchFamily="34" charset="0"/>
                <a:ea typeface="HY헤드라인M" pitchFamily="18" charset="-127"/>
              </a:defRPr>
            </a:lvl5pPr>
            <a:lvl6pPr marL="25146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6pPr>
            <a:lvl7pPr marL="29718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7pPr>
            <a:lvl8pPr marL="34290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8pPr>
            <a:lvl9pPr marL="38862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9pPr>
          </a:lstStyle>
          <a:p>
            <a:pPr eaLnBrk="1" hangingPunct="1">
              <a:lnSpc>
                <a:spcPct val="150000"/>
              </a:lnSpc>
            </a:pPr>
            <a:r>
              <a:rPr lang="ko-KR" altLang="en-US" sz="1200" b="1" i="0" dirty="0" err="1" smtClean="0">
                <a:solidFill>
                  <a:schemeClr val="bg1"/>
                </a:solidFill>
                <a:latin typeface="맑은 고딕"/>
                <a:ea typeface="맑은 고딕"/>
              </a:rPr>
              <a:t>ㆍ</a:t>
            </a:r>
            <a:r>
              <a:rPr lang="ko-KR" altLang="en-US" sz="1200" b="1" i="0" dirty="0" smtClean="0">
                <a:solidFill>
                  <a:schemeClr val="bg1"/>
                </a:solidFill>
                <a:latin typeface="맑은 고딕"/>
                <a:ea typeface="맑은 고딕"/>
              </a:rPr>
              <a:t> </a:t>
            </a:r>
            <a:r>
              <a:rPr lang="en-US" altLang="ko-KR" sz="1200" b="1" i="0" dirty="0" smtClean="0">
                <a:solidFill>
                  <a:schemeClr val="bg1"/>
                </a:solidFill>
                <a:latin typeface="+mn-ea"/>
                <a:ea typeface="+mn-ea"/>
              </a:rPr>
              <a:t>Server </a:t>
            </a:r>
          </a:p>
          <a:p>
            <a:pPr eaLnBrk="1" hangingPunct="1">
              <a:lnSpc>
                <a:spcPct val="150000"/>
              </a:lnSpc>
            </a:pPr>
            <a:r>
              <a:rPr lang="en-US" altLang="ko-KR" sz="1100" i="0" dirty="0" smtClean="0">
                <a:solidFill>
                  <a:schemeClr val="bg1"/>
                </a:solidFill>
                <a:latin typeface="+mn-ea"/>
                <a:ea typeface="+mn-ea"/>
              </a:rPr>
              <a:t>   - KIER</a:t>
            </a:r>
            <a:r>
              <a:rPr lang="ko-KR" altLang="en-US" sz="1100" i="0" dirty="0" smtClean="0">
                <a:solidFill>
                  <a:schemeClr val="bg1"/>
                </a:solidFill>
                <a:latin typeface="+mn-ea"/>
                <a:ea typeface="+mn-ea"/>
              </a:rPr>
              <a:t> </a:t>
            </a:r>
            <a:r>
              <a:rPr lang="en-US" altLang="ko-KR" sz="1100" i="0" dirty="0" smtClean="0">
                <a:solidFill>
                  <a:schemeClr val="bg1"/>
                </a:solidFill>
                <a:latin typeface="+mn-ea"/>
                <a:ea typeface="+mn-ea"/>
              </a:rPr>
              <a:t>Data</a:t>
            </a:r>
          </a:p>
          <a:p>
            <a:pPr eaLnBrk="1" hangingPunct="1">
              <a:lnSpc>
                <a:spcPct val="150000"/>
              </a:lnSpc>
            </a:pPr>
            <a:r>
              <a:rPr lang="ko-KR" altLang="en-US" sz="1200" b="1" i="0" dirty="0" err="1" smtClean="0">
                <a:solidFill>
                  <a:schemeClr val="bg1"/>
                </a:solidFill>
                <a:latin typeface="맑은 고딕"/>
                <a:ea typeface="맑은 고딕"/>
              </a:rPr>
              <a:t>ㆍ</a:t>
            </a:r>
            <a:r>
              <a:rPr lang="ko-KR" altLang="en-US" sz="1200" b="1" i="0" dirty="0" smtClean="0">
                <a:solidFill>
                  <a:schemeClr val="bg1"/>
                </a:solidFill>
                <a:latin typeface="맑은 고딕"/>
                <a:ea typeface="맑은 고딕"/>
              </a:rPr>
              <a:t> </a:t>
            </a:r>
            <a:r>
              <a:rPr lang="en-US" altLang="ko-KR" sz="1200" b="1" i="0" dirty="0" smtClean="0">
                <a:solidFill>
                  <a:schemeClr val="bg1"/>
                </a:solidFill>
                <a:latin typeface="+mn-ea"/>
                <a:ea typeface="+mn-ea"/>
              </a:rPr>
              <a:t>Sub Server  </a:t>
            </a:r>
          </a:p>
          <a:p>
            <a:pPr eaLnBrk="1" hangingPunct="1">
              <a:lnSpc>
                <a:spcPct val="150000"/>
              </a:lnSpc>
            </a:pPr>
            <a:r>
              <a:rPr lang="en-US" altLang="ko-KR" sz="1200" i="0" dirty="0" smtClean="0">
                <a:solidFill>
                  <a:schemeClr val="bg1"/>
                </a:solidFill>
                <a:latin typeface="+mn-ea"/>
                <a:ea typeface="+mn-ea"/>
              </a:rPr>
              <a:t>   </a:t>
            </a:r>
            <a:r>
              <a:rPr lang="en-US" altLang="ko-KR" sz="1100" i="0" dirty="0" smtClean="0">
                <a:solidFill>
                  <a:schemeClr val="bg1"/>
                </a:solidFill>
                <a:latin typeface="+mn-ea"/>
                <a:ea typeface="+mn-ea"/>
              </a:rPr>
              <a:t>- Korea Institute of Ocean Science and Technology (KIOST), </a:t>
            </a:r>
          </a:p>
          <a:p>
            <a:pPr eaLnBrk="1" hangingPunct="1">
              <a:lnSpc>
                <a:spcPct val="150000"/>
              </a:lnSpc>
            </a:pPr>
            <a:r>
              <a:rPr lang="en-US" altLang="ko-KR" sz="1100" i="0" dirty="0">
                <a:solidFill>
                  <a:schemeClr val="bg1"/>
                </a:solidFill>
                <a:latin typeface="+mn-ea"/>
                <a:ea typeface="+mn-ea"/>
              </a:rPr>
              <a:t> </a:t>
            </a:r>
            <a:r>
              <a:rPr lang="en-US" altLang="ko-KR" sz="1100" i="0" dirty="0" smtClean="0">
                <a:solidFill>
                  <a:schemeClr val="bg1"/>
                </a:solidFill>
                <a:latin typeface="+mn-ea"/>
                <a:ea typeface="+mn-ea"/>
              </a:rPr>
              <a:t>     National Meteorological Satellite Center (NMSC)</a:t>
            </a:r>
            <a:r>
              <a:rPr lang="ko-KR" altLang="en-US" sz="1100" i="0" dirty="0">
                <a:solidFill>
                  <a:schemeClr val="bg1"/>
                </a:solidFill>
                <a:latin typeface="+mn-ea"/>
                <a:ea typeface="+mn-ea"/>
              </a:rPr>
              <a:t> </a:t>
            </a:r>
            <a:r>
              <a:rPr lang="en-US" altLang="ko-KR" sz="1100" i="0" dirty="0" smtClean="0">
                <a:solidFill>
                  <a:schemeClr val="bg1"/>
                </a:solidFill>
                <a:latin typeface="+mn-ea"/>
                <a:ea typeface="+mn-ea"/>
              </a:rPr>
              <a:t>Data</a:t>
            </a:r>
          </a:p>
          <a:p>
            <a:pPr eaLnBrk="1" hangingPunct="1">
              <a:lnSpc>
                <a:spcPct val="150000"/>
              </a:lnSpc>
            </a:pPr>
            <a:r>
              <a:rPr lang="ko-KR" altLang="en-US" sz="1200" b="1" i="0" dirty="0" err="1">
                <a:solidFill>
                  <a:schemeClr val="bg1"/>
                </a:solidFill>
                <a:latin typeface="맑은 고딕"/>
                <a:ea typeface="맑은 고딕"/>
              </a:rPr>
              <a:t>ㆍ</a:t>
            </a:r>
            <a:r>
              <a:rPr lang="ko-KR" altLang="en-US" sz="1200" b="1" i="0" dirty="0">
                <a:solidFill>
                  <a:schemeClr val="bg1"/>
                </a:solidFill>
                <a:latin typeface="맑은 고딕"/>
                <a:ea typeface="맑은 고딕"/>
              </a:rPr>
              <a:t> </a:t>
            </a:r>
            <a:r>
              <a:rPr lang="en-US" altLang="ko-KR" sz="1200" b="1" i="0" dirty="0" smtClean="0">
                <a:solidFill>
                  <a:schemeClr val="bg1"/>
                </a:solidFill>
                <a:latin typeface="+mn-ea"/>
                <a:ea typeface="+mn-ea"/>
              </a:rPr>
              <a:t>Hard Disk </a:t>
            </a:r>
          </a:p>
          <a:p>
            <a:pPr eaLnBrk="1" hangingPunct="1">
              <a:lnSpc>
                <a:spcPct val="150000"/>
              </a:lnSpc>
            </a:pPr>
            <a:r>
              <a:rPr lang="en-US" altLang="ko-KR" sz="1200" i="0" dirty="0" smtClean="0">
                <a:solidFill>
                  <a:schemeClr val="bg1"/>
                </a:solidFill>
                <a:latin typeface="+mn-ea"/>
                <a:ea typeface="+mn-ea"/>
              </a:rPr>
              <a:t>   </a:t>
            </a:r>
            <a:r>
              <a:rPr lang="en-US" altLang="ko-KR" sz="1100" i="0" dirty="0" smtClean="0">
                <a:solidFill>
                  <a:schemeClr val="bg1"/>
                </a:solidFill>
                <a:latin typeface="+mn-ea"/>
                <a:ea typeface="+mn-ea"/>
              </a:rPr>
              <a:t>- Korea Meteorological Administration</a:t>
            </a:r>
            <a:r>
              <a:rPr lang="ko-KR" altLang="en-US" sz="1100" i="0" dirty="0" smtClean="0">
                <a:solidFill>
                  <a:schemeClr val="bg1"/>
                </a:solidFill>
                <a:latin typeface="+mn-ea"/>
                <a:ea typeface="+mn-ea"/>
              </a:rPr>
              <a:t> </a:t>
            </a:r>
            <a:r>
              <a:rPr lang="en-US" altLang="ko-KR" sz="1100" i="0" dirty="0" smtClean="0">
                <a:solidFill>
                  <a:schemeClr val="bg1"/>
                </a:solidFill>
                <a:latin typeface="+mn-ea"/>
                <a:ea typeface="+mn-ea"/>
              </a:rPr>
              <a:t>(KMA)</a:t>
            </a:r>
            <a:r>
              <a:rPr lang="ko-KR" altLang="en-US" sz="1100" i="0" dirty="0">
                <a:solidFill>
                  <a:schemeClr val="bg1"/>
                </a:solidFill>
                <a:latin typeface="+mn-ea"/>
                <a:ea typeface="+mn-ea"/>
              </a:rPr>
              <a:t> </a:t>
            </a:r>
            <a:r>
              <a:rPr lang="en-US" altLang="ko-KR" sz="1100" i="0" dirty="0" smtClean="0">
                <a:solidFill>
                  <a:schemeClr val="bg1"/>
                </a:solidFill>
                <a:latin typeface="+mn-ea"/>
                <a:ea typeface="+mn-ea"/>
              </a:rPr>
              <a:t>Data </a:t>
            </a:r>
            <a:endParaRPr lang="en-US" altLang="ko-KR" sz="1100" i="0" dirty="0">
              <a:solidFill>
                <a:schemeClr val="bg1"/>
              </a:solidFill>
              <a:latin typeface="+mn-ea"/>
              <a:ea typeface="+mn-ea"/>
            </a:endParaRPr>
          </a:p>
        </p:txBody>
      </p:sp>
      <p:pic>
        <p:nvPicPr>
          <p:cNvPr id="12" name="Picture 28"/>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7083441" y="3555917"/>
            <a:ext cx="1418913" cy="4131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9"/>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495881" y="3631535"/>
            <a:ext cx="1527175" cy="300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5" descr="데이터로거"/>
          <p:cNvPicPr>
            <a:picLocks noChangeAspect="1" noChangeArrowheads="1"/>
          </p:cNvPicPr>
          <p:nvPr/>
        </p:nvPicPr>
        <p:blipFill>
          <a:blip r:embed="rId8" cstate="email">
            <a:extLst>
              <a:ext uri="{28A0092B-C50C-407E-A947-70E740481C1C}">
                <a14:useLocalDpi xmlns:a14="http://schemas.microsoft.com/office/drawing/2010/main"/>
              </a:ext>
            </a:extLst>
          </a:blip>
          <a:srcRect l="4062" t="14197" r="25090" b="53392"/>
          <a:stretch>
            <a:fillRect/>
          </a:stretch>
        </p:blipFill>
        <p:spPr bwMode="auto">
          <a:xfrm>
            <a:off x="2585688" y="3654726"/>
            <a:ext cx="1651000" cy="620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38"/>
          <p:cNvSpPr txBox="1">
            <a:spLocks noChangeArrowheads="1"/>
          </p:cNvSpPr>
          <p:nvPr/>
        </p:nvSpPr>
        <p:spPr bwMode="auto">
          <a:xfrm>
            <a:off x="2897274" y="4484149"/>
            <a:ext cx="109196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i="1">
                <a:solidFill>
                  <a:schemeClr val="tx1"/>
                </a:solidFill>
                <a:latin typeface="Tahoma" pitchFamily="34" charset="0"/>
                <a:ea typeface="HY헤드라인M" pitchFamily="18" charset="-127"/>
              </a:defRPr>
            </a:lvl1pPr>
            <a:lvl2pPr marL="742950" indent="-285750" eaLnBrk="0" hangingPunct="0">
              <a:defRPr sz="1400" i="1">
                <a:solidFill>
                  <a:schemeClr val="tx1"/>
                </a:solidFill>
                <a:latin typeface="Tahoma" pitchFamily="34" charset="0"/>
                <a:ea typeface="HY헤드라인M" pitchFamily="18" charset="-127"/>
              </a:defRPr>
            </a:lvl2pPr>
            <a:lvl3pPr marL="1143000" indent="-228600" eaLnBrk="0" hangingPunct="0">
              <a:defRPr sz="1400" i="1">
                <a:solidFill>
                  <a:schemeClr val="tx1"/>
                </a:solidFill>
                <a:latin typeface="Tahoma" pitchFamily="34" charset="0"/>
                <a:ea typeface="HY헤드라인M" pitchFamily="18" charset="-127"/>
              </a:defRPr>
            </a:lvl3pPr>
            <a:lvl4pPr marL="1600200" indent="-228600" eaLnBrk="0" hangingPunct="0">
              <a:defRPr sz="1400" i="1">
                <a:solidFill>
                  <a:schemeClr val="tx1"/>
                </a:solidFill>
                <a:latin typeface="Tahoma" pitchFamily="34" charset="0"/>
                <a:ea typeface="HY헤드라인M" pitchFamily="18" charset="-127"/>
              </a:defRPr>
            </a:lvl4pPr>
            <a:lvl5pPr marL="2057400" indent="-228600" eaLnBrk="0" hangingPunct="0">
              <a:defRPr sz="1400" i="1">
                <a:solidFill>
                  <a:schemeClr val="tx1"/>
                </a:solidFill>
                <a:latin typeface="Tahoma" pitchFamily="34" charset="0"/>
                <a:ea typeface="HY헤드라인M" pitchFamily="18" charset="-127"/>
              </a:defRPr>
            </a:lvl5pPr>
            <a:lvl6pPr marL="25146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6pPr>
            <a:lvl7pPr marL="29718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7pPr>
            <a:lvl8pPr marL="34290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8pPr>
            <a:lvl9pPr marL="38862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9pPr>
          </a:lstStyle>
          <a:p>
            <a:pPr eaLnBrk="1" hangingPunct="1"/>
            <a:r>
              <a:rPr lang="en-US" altLang="ko-KR" sz="1200" b="1" i="0" smtClean="0">
                <a:solidFill>
                  <a:schemeClr val="bg1"/>
                </a:solidFill>
                <a:latin typeface="+mn-ea"/>
                <a:ea typeface="+mn-ea"/>
              </a:rPr>
              <a:t>Data Logger</a:t>
            </a:r>
            <a:endParaRPr lang="en-US" altLang="ko-KR" sz="1200" b="1" i="0" dirty="0">
              <a:solidFill>
                <a:schemeClr val="bg1"/>
              </a:solidFill>
              <a:latin typeface="+mn-ea"/>
              <a:ea typeface="+mn-ea"/>
            </a:endParaRPr>
          </a:p>
        </p:txBody>
      </p:sp>
      <p:pic>
        <p:nvPicPr>
          <p:cNvPr id="22" name="Picture 23" descr="DSC_6614"/>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21125" y="3277703"/>
            <a:ext cx="1535343" cy="11308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38"/>
          <p:cNvSpPr txBox="1">
            <a:spLocks noChangeArrowheads="1"/>
          </p:cNvSpPr>
          <p:nvPr/>
        </p:nvSpPr>
        <p:spPr bwMode="auto">
          <a:xfrm>
            <a:off x="685121" y="4484149"/>
            <a:ext cx="1586525"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1400" i="1">
                <a:solidFill>
                  <a:schemeClr val="tx1"/>
                </a:solidFill>
                <a:latin typeface="Tahoma" pitchFamily="34" charset="0"/>
                <a:ea typeface="HY헤드라인M" pitchFamily="18" charset="-127"/>
              </a:defRPr>
            </a:lvl1pPr>
            <a:lvl2pPr marL="742950" indent="-285750" eaLnBrk="0" hangingPunct="0">
              <a:defRPr sz="1400" i="1">
                <a:solidFill>
                  <a:schemeClr val="tx1"/>
                </a:solidFill>
                <a:latin typeface="Tahoma" pitchFamily="34" charset="0"/>
                <a:ea typeface="HY헤드라인M" pitchFamily="18" charset="-127"/>
              </a:defRPr>
            </a:lvl2pPr>
            <a:lvl3pPr marL="1143000" indent="-228600" eaLnBrk="0" hangingPunct="0">
              <a:defRPr sz="1400" i="1">
                <a:solidFill>
                  <a:schemeClr val="tx1"/>
                </a:solidFill>
                <a:latin typeface="Tahoma" pitchFamily="34" charset="0"/>
                <a:ea typeface="HY헤드라인M" pitchFamily="18" charset="-127"/>
              </a:defRPr>
            </a:lvl3pPr>
            <a:lvl4pPr marL="1600200" indent="-228600" eaLnBrk="0" hangingPunct="0">
              <a:defRPr sz="1400" i="1">
                <a:solidFill>
                  <a:schemeClr val="tx1"/>
                </a:solidFill>
                <a:latin typeface="Tahoma" pitchFamily="34" charset="0"/>
                <a:ea typeface="HY헤드라인M" pitchFamily="18" charset="-127"/>
              </a:defRPr>
            </a:lvl4pPr>
            <a:lvl5pPr marL="2057400" indent="-228600" eaLnBrk="0" hangingPunct="0">
              <a:defRPr sz="1400" i="1">
                <a:solidFill>
                  <a:schemeClr val="tx1"/>
                </a:solidFill>
                <a:latin typeface="Tahoma" pitchFamily="34" charset="0"/>
                <a:ea typeface="HY헤드라인M" pitchFamily="18" charset="-127"/>
              </a:defRPr>
            </a:lvl5pPr>
            <a:lvl6pPr marL="25146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6pPr>
            <a:lvl7pPr marL="29718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7pPr>
            <a:lvl8pPr marL="34290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8pPr>
            <a:lvl9pPr marL="3886200" indent="-228600" algn="ctr" eaLnBrk="0" fontAlgn="base" hangingPunct="0">
              <a:spcBef>
                <a:spcPct val="0"/>
              </a:spcBef>
              <a:spcAft>
                <a:spcPct val="0"/>
              </a:spcAft>
              <a:defRPr sz="1400" i="1">
                <a:solidFill>
                  <a:schemeClr val="tx1"/>
                </a:solidFill>
                <a:latin typeface="Tahoma" pitchFamily="34" charset="0"/>
                <a:ea typeface="HY헤드라인M" pitchFamily="18" charset="-127"/>
              </a:defRPr>
            </a:lvl9pPr>
          </a:lstStyle>
          <a:p>
            <a:pPr eaLnBrk="1" hangingPunct="1"/>
            <a:r>
              <a:rPr lang="en-US" altLang="ko-KR" sz="1200" b="1" i="0" smtClean="0">
                <a:solidFill>
                  <a:schemeClr val="bg1"/>
                </a:solidFill>
                <a:latin typeface="+mn-ea"/>
                <a:ea typeface="+mn-ea"/>
              </a:rPr>
              <a:t>Data Measurement</a:t>
            </a:r>
            <a:endParaRPr lang="en-US" altLang="ko-KR" sz="1200" b="1" i="0" dirty="0">
              <a:solidFill>
                <a:schemeClr val="bg1"/>
              </a:solidFill>
              <a:latin typeface="+mn-ea"/>
              <a:ea typeface="+mn-ea"/>
            </a:endParaRPr>
          </a:p>
        </p:txBody>
      </p:sp>
      <p:graphicFrame>
        <p:nvGraphicFramePr>
          <p:cNvPr id="24" name="다이어그램 23"/>
          <p:cNvGraphicFramePr/>
          <p:nvPr>
            <p:extLst>
              <p:ext uri="{D42A27DB-BD31-4B8C-83A1-F6EECF244321}">
                <p14:modId xmlns:p14="http://schemas.microsoft.com/office/powerpoint/2010/main" val="1639633431"/>
              </p:ext>
            </p:extLst>
          </p:nvPr>
        </p:nvGraphicFramePr>
        <p:xfrm>
          <a:off x="621739" y="1675837"/>
          <a:ext cx="7910421" cy="197888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25" name="TextBox 24"/>
          <p:cNvSpPr txBox="1"/>
          <p:nvPr/>
        </p:nvSpPr>
        <p:spPr>
          <a:xfrm>
            <a:off x="2519772" y="5600273"/>
            <a:ext cx="4107535" cy="307777"/>
          </a:xfrm>
          <a:prstGeom prst="rect">
            <a:avLst/>
          </a:prstGeom>
          <a:noFill/>
        </p:spPr>
        <p:txBody>
          <a:bodyPr wrap="none" rtlCol="0">
            <a:spAutoFit/>
          </a:bodyPr>
          <a:lstStyle/>
          <a:p>
            <a:r>
              <a:rPr lang="ko-KR" altLang="en-US" sz="1400" dirty="0" smtClean="0">
                <a:solidFill>
                  <a:srgbClr val="FF0000"/>
                </a:solidFill>
                <a:latin typeface="+mn-ea"/>
              </a:rPr>
              <a:t>▲</a:t>
            </a:r>
            <a:r>
              <a:rPr lang="ko-KR" altLang="en-US" sz="1400" dirty="0" smtClean="0">
                <a:solidFill>
                  <a:schemeClr val="bg1"/>
                </a:solidFill>
                <a:latin typeface="+mn-ea"/>
              </a:rPr>
              <a:t> </a:t>
            </a:r>
            <a:r>
              <a:rPr lang="en-US" altLang="ko-KR" sz="1400" dirty="0" smtClean="0">
                <a:solidFill>
                  <a:schemeClr val="bg1"/>
                </a:solidFill>
                <a:latin typeface="+mn-ea"/>
              </a:rPr>
              <a:t>Data Measurement and Collection Procedure</a:t>
            </a:r>
            <a:endParaRPr lang="ko-KR" altLang="en-US" sz="1400" dirty="0">
              <a:solidFill>
                <a:schemeClr val="bg1"/>
              </a:solidFill>
              <a:latin typeface="+mn-ea"/>
            </a:endParaRPr>
          </a:p>
        </p:txBody>
      </p:sp>
      <p:sp>
        <p:nvSpPr>
          <p:cNvPr id="18" name="TextBox 17"/>
          <p:cNvSpPr txBox="1"/>
          <p:nvPr/>
        </p:nvSpPr>
        <p:spPr>
          <a:xfrm>
            <a:off x="1152624" y="534742"/>
            <a:ext cx="3094565"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Research Method</a:t>
            </a:r>
            <a:endParaRPr lang="ko-KR" altLang="en-US" sz="3000" b="1" spc="-150" dirty="0">
              <a:solidFill>
                <a:schemeClr val="bg1"/>
              </a:solidFill>
              <a:latin typeface="+mn-ea"/>
            </a:endParaRPr>
          </a:p>
        </p:txBody>
      </p:sp>
    </p:spTree>
    <p:extLst>
      <p:ext uri="{BB962C8B-B14F-4D97-AF65-F5344CB8AC3E}">
        <p14:creationId xmlns:p14="http://schemas.microsoft.com/office/powerpoint/2010/main" val="2464367789"/>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305"/>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2" name="TextBox 1"/>
          <p:cNvSpPr txBox="1"/>
          <p:nvPr/>
        </p:nvSpPr>
        <p:spPr>
          <a:xfrm>
            <a:off x="611188" y="1268760"/>
            <a:ext cx="7904000" cy="1415772"/>
          </a:xfrm>
          <a:prstGeom prst="rect">
            <a:avLst/>
          </a:prstGeom>
          <a:noFill/>
        </p:spPr>
        <p:txBody>
          <a:bodyPr wrap="square" rtlCol="0">
            <a:spAutoFit/>
          </a:bodyPr>
          <a:lstStyle/>
          <a:p>
            <a:r>
              <a:rPr lang="en-US" altLang="ko-KR" sz="1600" b="1" dirty="0" smtClean="0">
                <a:solidFill>
                  <a:schemeClr val="bg1"/>
                </a:solidFill>
                <a:latin typeface="맑은 고딕"/>
                <a:ea typeface="맑은 고딕"/>
              </a:rPr>
              <a:t>• KIER - Solar Radiation Measurement</a:t>
            </a:r>
          </a:p>
          <a:p>
            <a:r>
              <a:rPr lang="en-US" altLang="ko-KR" sz="1400" dirty="0" smtClean="0">
                <a:solidFill>
                  <a:schemeClr val="bg1"/>
                </a:solidFill>
                <a:latin typeface="맑은 고딕"/>
                <a:ea typeface="맑은 고딕"/>
              </a:rPr>
              <a:t>   - Solar Radiation Measurement </a:t>
            </a:r>
            <a:r>
              <a:rPr lang="en-US" altLang="ko-KR" sz="1400" dirty="0">
                <a:solidFill>
                  <a:schemeClr val="bg1"/>
                </a:solidFill>
                <a:latin typeface="맑은 고딕"/>
                <a:ea typeface="맑은 고딕"/>
              </a:rPr>
              <a:t>D</a:t>
            </a:r>
            <a:r>
              <a:rPr lang="en-US" altLang="ko-KR" sz="1400" dirty="0" smtClean="0">
                <a:solidFill>
                  <a:schemeClr val="bg1"/>
                </a:solidFill>
                <a:latin typeface="맑은 고딕"/>
                <a:ea typeface="맑은 고딕"/>
              </a:rPr>
              <a:t>epending on</a:t>
            </a:r>
            <a:r>
              <a:rPr lang="ko-KR" altLang="en-US" sz="1400" dirty="0" smtClean="0">
                <a:solidFill>
                  <a:schemeClr val="bg1"/>
                </a:solidFill>
                <a:latin typeface="맑은 고딕"/>
                <a:ea typeface="맑은 고딕"/>
              </a:rPr>
              <a:t> </a:t>
            </a:r>
            <a:r>
              <a:rPr lang="en-US" altLang="ko-KR" sz="1400" dirty="0">
                <a:solidFill>
                  <a:schemeClr val="bg1"/>
                </a:solidFill>
                <a:latin typeface="맑은 고딕"/>
                <a:ea typeface="맑은 고딕"/>
              </a:rPr>
              <a:t>M</a:t>
            </a:r>
            <a:r>
              <a:rPr lang="en-US" altLang="ko-KR" sz="1400" dirty="0" smtClean="0">
                <a:solidFill>
                  <a:schemeClr val="bg1"/>
                </a:solidFill>
                <a:latin typeface="맑은 고딕"/>
                <a:ea typeface="맑은 고딕"/>
              </a:rPr>
              <a:t>eteorological</a:t>
            </a:r>
          </a:p>
          <a:p>
            <a:r>
              <a:rPr lang="en-US" altLang="ko-KR" sz="1400" dirty="0" smtClean="0">
                <a:solidFill>
                  <a:schemeClr val="bg1"/>
                </a:solidFill>
              </a:rPr>
              <a:t>   - Solar </a:t>
            </a:r>
            <a:r>
              <a:rPr lang="en-US" altLang="ko-KR" sz="1400" dirty="0">
                <a:solidFill>
                  <a:schemeClr val="bg1"/>
                </a:solidFill>
              </a:rPr>
              <a:t>Radiation </a:t>
            </a:r>
            <a:r>
              <a:rPr lang="en-US" altLang="ko-KR" sz="1400" dirty="0" smtClean="0">
                <a:solidFill>
                  <a:schemeClr val="bg1"/>
                </a:solidFill>
              </a:rPr>
              <a:t>Measurement </a:t>
            </a:r>
            <a:r>
              <a:rPr lang="en-US" altLang="ko-KR" sz="1400" dirty="0">
                <a:solidFill>
                  <a:schemeClr val="bg1"/>
                </a:solidFill>
              </a:rPr>
              <a:t>D</a:t>
            </a:r>
            <a:r>
              <a:rPr lang="en-US" altLang="ko-KR" sz="1400" dirty="0" smtClean="0">
                <a:solidFill>
                  <a:schemeClr val="bg1"/>
                </a:solidFill>
              </a:rPr>
              <a:t>epending </a:t>
            </a:r>
            <a:r>
              <a:rPr lang="en-US" altLang="ko-KR" sz="1400" dirty="0">
                <a:solidFill>
                  <a:schemeClr val="bg1"/>
                </a:solidFill>
              </a:rPr>
              <a:t>on I</a:t>
            </a:r>
            <a:r>
              <a:rPr lang="en-US" altLang="ko-KR" sz="1400" dirty="0" smtClean="0">
                <a:solidFill>
                  <a:schemeClr val="bg1"/>
                </a:solidFill>
              </a:rPr>
              <a:t>ngredient</a:t>
            </a:r>
          </a:p>
          <a:p>
            <a:r>
              <a:rPr lang="en-US" altLang="ko-KR" sz="1400" dirty="0" smtClean="0">
                <a:solidFill>
                  <a:schemeClr val="bg1"/>
                </a:solidFill>
              </a:rPr>
              <a:t>   </a:t>
            </a:r>
            <a:r>
              <a:rPr lang="en-US" altLang="ko-KR" sz="1400" dirty="0">
                <a:solidFill>
                  <a:schemeClr val="bg1"/>
                </a:solidFill>
              </a:rPr>
              <a:t>- Solar Radiation Measurement Depending on </a:t>
            </a:r>
            <a:r>
              <a:rPr lang="en-US" altLang="ko-KR" sz="1400" dirty="0" smtClean="0">
                <a:solidFill>
                  <a:schemeClr val="bg1"/>
                </a:solidFill>
              </a:rPr>
              <a:t>Slope</a:t>
            </a:r>
          </a:p>
          <a:p>
            <a:r>
              <a:rPr lang="en-US" altLang="ko-KR" sz="1400" dirty="0">
                <a:solidFill>
                  <a:schemeClr val="bg1"/>
                </a:solidFill>
              </a:rPr>
              <a:t> </a:t>
            </a:r>
            <a:r>
              <a:rPr lang="en-US" altLang="ko-KR" sz="1400" dirty="0" smtClean="0">
                <a:solidFill>
                  <a:schemeClr val="bg1"/>
                </a:solidFill>
              </a:rPr>
              <a:t>  - Measurement Depending on Wavelength and Meteorological  </a:t>
            </a:r>
          </a:p>
          <a:p>
            <a:r>
              <a:rPr lang="en-US" altLang="ko-KR" sz="1400" dirty="0" smtClean="0">
                <a:solidFill>
                  <a:schemeClr val="bg1"/>
                </a:solidFill>
              </a:rPr>
              <a:t>   </a:t>
            </a:r>
            <a:endParaRPr lang="en-US" altLang="ko-KR" sz="1400" dirty="0">
              <a:solidFill>
                <a:schemeClr val="bg1"/>
              </a:solidFill>
            </a:endParaRP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dirty="0">
                <a:latin typeface="바른돋움 2" pitchFamily="18" charset="-127"/>
                <a:ea typeface="바른돋움 2" pitchFamily="18" charset="-127"/>
              </a:rPr>
              <a:t>2</a:t>
            </a:r>
            <a:endParaRPr lang="ko-KR" altLang="en-US" sz="3600" spc="-150" dirty="0">
              <a:latin typeface="바른돋움 2" pitchFamily="18" charset="-127"/>
              <a:ea typeface="바른돋움 2" pitchFamily="18" charset="-127"/>
            </a:endParaRPr>
          </a:p>
        </p:txBody>
      </p:sp>
      <p:pic>
        <p:nvPicPr>
          <p:cNvPr id="1026" name="Picture 2" descr="D:\KSY\Dream\Main Business\국가참조표준사업\2010 신재생에너지 참조표준\그림 및 사진\일사측정.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16739" y="2496179"/>
            <a:ext cx="7898449" cy="386090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1561312" y="6433591"/>
            <a:ext cx="6025367" cy="307777"/>
          </a:xfrm>
          <a:prstGeom prst="rect">
            <a:avLst/>
          </a:prstGeom>
          <a:noFill/>
        </p:spPr>
        <p:txBody>
          <a:bodyPr wrap="none" rtlCol="0">
            <a:spAutoFit/>
          </a:bodyPr>
          <a:lstStyle/>
          <a:p>
            <a:r>
              <a:rPr lang="ko-KR" altLang="en-US" sz="1400" dirty="0" smtClean="0">
                <a:solidFill>
                  <a:srgbClr val="FF0000"/>
                </a:solidFill>
                <a:latin typeface="+mn-ea"/>
              </a:rPr>
              <a:t>▲</a:t>
            </a:r>
            <a:r>
              <a:rPr lang="ko-KR" altLang="en-US" sz="1400" dirty="0" smtClean="0">
                <a:solidFill>
                  <a:schemeClr val="bg1"/>
                </a:solidFill>
                <a:latin typeface="+mn-ea"/>
              </a:rPr>
              <a:t> </a:t>
            </a:r>
            <a:r>
              <a:rPr lang="en-US" altLang="ko-KR" sz="1400" dirty="0" smtClean="0">
                <a:solidFill>
                  <a:schemeClr val="bg1"/>
                </a:solidFill>
                <a:latin typeface="+mn-ea"/>
              </a:rPr>
              <a:t>Measurement Status of Total Solar Radiation Resource of Laboratory</a:t>
            </a:r>
            <a:endParaRPr lang="ko-KR" altLang="en-US" sz="1400" dirty="0">
              <a:solidFill>
                <a:schemeClr val="bg1"/>
              </a:solidFill>
              <a:latin typeface="+mn-ea"/>
            </a:endParaRPr>
          </a:p>
        </p:txBody>
      </p:sp>
      <p:sp>
        <p:nvSpPr>
          <p:cNvPr id="12" name="TextBox 11"/>
          <p:cNvSpPr txBox="1"/>
          <p:nvPr/>
        </p:nvSpPr>
        <p:spPr>
          <a:xfrm>
            <a:off x="1152624" y="534742"/>
            <a:ext cx="3094565"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Research Method</a:t>
            </a:r>
            <a:endParaRPr lang="ko-KR" altLang="en-US" sz="3000" b="1" spc="-150" dirty="0">
              <a:solidFill>
                <a:schemeClr val="bg1"/>
              </a:solidFill>
              <a:latin typeface="+mn-ea"/>
            </a:endParaRPr>
          </a:p>
        </p:txBody>
      </p:sp>
    </p:spTree>
    <p:extLst>
      <p:ext uri="{BB962C8B-B14F-4D97-AF65-F5344CB8AC3E}">
        <p14:creationId xmlns:p14="http://schemas.microsoft.com/office/powerpoint/2010/main" val="3606847453"/>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305"/>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2" name="TextBox 1"/>
          <p:cNvSpPr txBox="1"/>
          <p:nvPr/>
        </p:nvSpPr>
        <p:spPr>
          <a:xfrm>
            <a:off x="611188" y="1268760"/>
            <a:ext cx="8101272" cy="830997"/>
          </a:xfrm>
          <a:prstGeom prst="rect">
            <a:avLst/>
          </a:prstGeom>
          <a:noFill/>
        </p:spPr>
        <p:txBody>
          <a:bodyPr wrap="square" rtlCol="0">
            <a:spAutoFit/>
          </a:bodyPr>
          <a:lstStyle/>
          <a:p>
            <a:pPr>
              <a:lnSpc>
                <a:spcPct val="150000"/>
              </a:lnSpc>
            </a:pPr>
            <a:r>
              <a:rPr lang="en-US" altLang="ko-KR" sz="1600" b="1" dirty="0" smtClean="0">
                <a:solidFill>
                  <a:schemeClr val="bg1"/>
                </a:solidFill>
                <a:latin typeface="맑은 고딕"/>
                <a:ea typeface="맑은 고딕"/>
              </a:rPr>
              <a:t>• NASA - </a:t>
            </a:r>
            <a:r>
              <a:rPr lang="en-US" altLang="ko-KR" sz="1600" b="1" dirty="0" smtClean="0">
                <a:solidFill>
                  <a:schemeClr val="bg1"/>
                </a:solidFill>
              </a:rPr>
              <a:t>Overview of NASA Data Used to Derive Parameters in SSE Release 6.0</a:t>
            </a:r>
          </a:p>
          <a:p>
            <a:pPr>
              <a:lnSpc>
                <a:spcPct val="150000"/>
              </a:lnSpc>
            </a:pPr>
            <a:endParaRPr lang="en-US" altLang="ko-KR" sz="1600" dirty="0" smtClean="0">
              <a:solidFill>
                <a:schemeClr val="bg1"/>
              </a:solidFill>
            </a:endParaRP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dirty="0">
                <a:latin typeface="바른돋움 2" pitchFamily="18" charset="-127"/>
                <a:ea typeface="바른돋움 2" pitchFamily="18" charset="-127"/>
              </a:rPr>
              <a:t>2</a:t>
            </a:r>
            <a:endParaRPr lang="ko-KR" altLang="en-US" sz="3600" spc="-150" dirty="0">
              <a:latin typeface="바른돋움 2" pitchFamily="18" charset="-127"/>
              <a:ea typeface="바른돋움 2" pitchFamily="18" charset="-127"/>
            </a:endParaRPr>
          </a:p>
        </p:txBody>
      </p:sp>
      <p:sp>
        <p:nvSpPr>
          <p:cNvPr id="12" name="TextBox 11"/>
          <p:cNvSpPr txBox="1"/>
          <p:nvPr/>
        </p:nvSpPr>
        <p:spPr>
          <a:xfrm>
            <a:off x="1455554" y="6242938"/>
            <a:ext cx="6229125" cy="307777"/>
          </a:xfrm>
          <a:prstGeom prst="rect">
            <a:avLst/>
          </a:prstGeom>
          <a:noFill/>
        </p:spPr>
        <p:txBody>
          <a:bodyPr wrap="square" rtlCol="0">
            <a:spAutoFit/>
          </a:bodyPr>
          <a:lstStyle/>
          <a:p>
            <a:pPr algn="ctr"/>
            <a:r>
              <a:rPr lang="ko-KR" altLang="en-US" sz="1400" dirty="0">
                <a:solidFill>
                  <a:srgbClr val="FF0000"/>
                </a:solidFill>
              </a:rPr>
              <a:t>▲ </a:t>
            </a:r>
            <a:r>
              <a:rPr lang="en-US" altLang="ko-KR" sz="1400" dirty="0" smtClean="0">
                <a:solidFill>
                  <a:schemeClr val="bg1"/>
                </a:solidFill>
              </a:rPr>
              <a:t>SSE Release 6.0 Data Flow/Sources</a:t>
            </a:r>
          </a:p>
        </p:txBody>
      </p:sp>
      <p:graphicFrame>
        <p:nvGraphicFramePr>
          <p:cNvPr id="6" name="다이어그램 5"/>
          <p:cNvGraphicFramePr/>
          <p:nvPr>
            <p:extLst>
              <p:ext uri="{D42A27DB-BD31-4B8C-83A1-F6EECF244321}">
                <p14:modId xmlns:p14="http://schemas.microsoft.com/office/powerpoint/2010/main" val="1285681329"/>
              </p:ext>
            </p:extLst>
          </p:nvPr>
        </p:nvGraphicFramePr>
        <p:xfrm>
          <a:off x="685065" y="2053136"/>
          <a:ext cx="7728710" cy="198022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15" name="TextBox 14"/>
          <p:cNvSpPr txBox="1"/>
          <p:nvPr/>
        </p:nvSpPr>
        <p:spPr>
          <a:xfrm>
            <a:off x="1025452" y="1880828"/>
            <a:ext cx="4176465" cy="307777"/>
          </a:xfrm>
          <a:prstGeom prst="rect">
            <a:avLst/>
          </a:prstGeom>
          <a:noFill/>
        </p:spPr>
        <p:txBody>
          <a:bodyPr wrap="square" rtlCol="0">
            <a:spAutoFit/>
          </a:bodyPr>
          <a:lstStyle/>
          <a:p>
            <a:pPr algn="ctr"/>
            <a:r>
              <a:rPr lang="en-US" altLang="ko-KR" sz="1400" dirty="0" smtClean="0">
                <a:solidFill>
                  <a:schemeClr val="bg2">
                    <a:lumMod val="75000"/>
                  </a:schemeClr>
                </a:solidFill>
              </a:rPr>
              <a:t>Programs Contributing to SSE Release 6.0</a:t>
            </a:r>
          </a:p>
        </p:txBody>
      </p:sp>
      <p:sp>
        <p:nvSpPr>
          <p:cNvPr id="16" name="TextBox 15"/>
          <p:cNvSpPr txBox="1"/>
          <p:nvPr/>
        </p:nvSpPr>
        <p:spPr>
          <a:xfrm>
            <a:off x="6719935" y="1885028"/>
            <a:ext cx="1386154" cy="307777"/>
          </a:xfrm>
          <a:prstGeom prst="rect">
            <a:avLst/>
          </a:prstGeom>
          <a:noFill/>
        </p:spPr>
        <p:txBody>
          <a:bodyPr wrap="square" rtlCol="0">
            <a:spAutoFit/>
          </a:bodyPr>
          <a:lstStyle/>
          <a:p>
            <a:pPr algn="ctr"/>
            <a:r>
              <a:rPr lang="en-US" altLang="ko-KR" sz="1400" dirty="0" smtClean="0">
                <a:solidFill>
                  <a:schemeClr val="bg2">
                    <a:lumMod val="75000"/>
                  </a:schemeClr>
                </a:solidFill>
              </a:rPr>
              <a:t>SSE Archive</a:t>
            </a:r>
          </a:p>
        </p:txBody>
      </p:sp>
      <p:sp>
        <p:nvSpPr>
          <p:cNvPr id="17" name="TextBox 16"/>
          <p:cNvSpPr txBox="1"/>
          <p:nvPr/>
        </p:nvSpPr>
        <p:spPr>
          <a:xfrm>
            <a:off x="861333" y="3884276"/>
            <a:ext cx="1788049" cy="954107"/>
          </a:xfrm>
          <a:prstGeom prst="rect">
            <a:avLst/>
          </a:prstGeom>
          <a:noFill/>
        </p:spPr>
        <p:txBody>
          <a:bodyPr wrap="square" rtlCol="0">
            <a:spAutoFit/>
          </a:bodyPr>
          <a:lstStyle/>
          <a:p>
            <a:r>
              <a:rPr lang="ko-KR" altLang="en-US" sz="1400" dirty="0" err="1" smtClean="0">
                <a:solidFill>
                  <a:schemeClr val="bg1"/>
                </a:solidFill>
                <a:latin typeface="맑은 고딕"/>
                <a:ea typeface="맑은 고딕"/>
              </a:rPr>
              <a:t>ㆍ</a:t>
            </a:r>
            <a:r>
              <a:rPr lang="en-US" altLang="ko-KR" sz="1400" dirty="0" smtClean="0">
                <a:solidFill>
                  <a:schemeClr val="bg1"/>
                </a:solidFill>
              </a:rPr>
              <a:t>TOA Radiance, Clouds, and Surface Parameters</a:t>
            </a:r>
          </a:p>
          <a:p>
            <a:endParaRPr lang="en-US" altLang="ko-KR" sz="1400" dirty="0" smtClean="0">
              <a:solidFill>
                <a:schemeClr val="bg1"/>
              </a:solidFill>
            </a:endParaRPr>
          </a:p>
        </p:txBody>
      </p:sp>
      <p:sp>
        <p:nvSpPr>
          <p:cNvPr id="18" name="TextBox 17"/>
          <p:cNvSpPr txBox="1"/>
          <p:nvPr/>
        </p:nvSpPr>
        <p:spPr>
          <a:xfrm>
            <a:off x="3701449" y="3874828"/>
            <a:ext cx="1720242" cy="1600438"/>
          </a:xfrm>
          <a:prstGeom prst="rect">
            <a:avLst/>
          </a:prstGeom>
          <a:noFill/>
        </p:spPr>
        <p:txBody>
          <a:bodyPr wrap="square" rtlCol="0">
            <a:spAutoFit/>
          </a:bodyPr>
          <a:lstStyle/>
          <a:p>
            <a:r>
              <a:rPr lang="ko-KR" altLang="en-US" sz="1400" dirty="0" err="1" smtClean="0">
                <a:solidFill>
                  <a:schemeClr val="bg1"/>
                </a:solidFill>
                <a:latin typeface="맑은 고딕"/>
                <a:ea typeface="맑은 고딕"/>
              </a:rPr>
              <a:t>ㆍ</a:t>
            </a:r>
            <a:r>
              <a:rPr lang="en-US" altLang="ko-KR" sz="1400" dirty="0" smtClean="0">
                <a:solidFill>
                  <a:schemeClr val="bg1"/>
                </a:solidFill>
              </a:rPr>
              <a:t>Global estimates of the solar and thermal infrared wavelength radiation at earth’s surface and top of atmosphere</a:t>
            </a:r>
          </a:p>
        </p:txBody>
      </p:sp>
      <mc:AlternateContent xmlns:mc="http://schemas.openxmlformats.org/markup-compatibility/2006" xmlns:a14="http://schemas.microsoft.com/office/drawing/2010/main">
        <mc:Choice Requires="a14">
          <p:sp>
            <p:nvSpPr>
              <p:cNvPr id="20" name="TextBox 19"/>
              <p:cNvSpPr txBox="1"/>
              <p:nvPr/>
            </p:nvSpPr>
            <p:spPr>
              <a:xfrm>
                <a:off x="6169824" y="3892984"/>
                <a:ext cx="2448271" cy="2308324"/>
              </a:xfrm>
              <a:prstGeom prst="rect">
                <a:avLst/>
              </a:prstGeom>
              <a:noFill/>
            </p:spPr>
            <p:txBody>
              <a:bodyPr wrap="square" rtlCol="0">
                <a:spAutoFit/>
              </a:bodyPr>
              <a:lstStyle/>
              <a:p>
                <a:r>
                  <a:rPr lang="en-US" altLang="ko-KR" sz="1200" dirty="0" smtClean="0">
                    <a:solidFill>
                      <a:schemeClr val="bg1"/>
                    </a:solidFill>
                  </a:rPr>
                  <a:t>1. Top of atmosphere insolation</a:t>
                </a:r>
              </a:p>
              <a:p>
                <a:r>
                  <a:rPr lang="en-US" altLang="ko-KR" sz="1200" dirty="0" smtClean="0">
                    <a:solidFill>
                      <a:schemeClr val="bg1"/>
                    </a:solidFill>
                  </a:rPr>
                  <a:t>2. Shortwave (solar, 0.2-4.0 </a:t>
                </a:r>
                <a14:m>
                  <m:oMath xmlns:m="http://schemas.openxmlformats.org/officeDocument/2006/math">
                    <m:r>
                      <a:rPr lang="ko-KR" altLang="en-US" sz="1200" i="1" smtClean="0">
                        <a:solidFill>
                          <a:schemeClr val="bg1"/>
                        </a:solidFill>
                        <a:latin typeface="Cambria Math"/>
                      </a:rPr>
                      <m:t>𝜇</m:t>
                    </m:r>
                    <m:r>
                      <a:rPr lang="en-US" altLang="ko-KR" sz="1200" b="0" i="1" smtClean="0">
                        <a:solidFill>
                          <a:schemeClr val="bg1"/>
                        </a:solidFill>
                        <a:latin typeface="Cambria Math"/>
                      </a:rPr>
                      <m:t>𝑚</m:t>
                    </m:r>
                  </m:oMath>
                </a14:m>
                <a:r>
                  <a:rPr lang="en-US" altLang="ko-KR" sz="1200" dirty="0" smtClean="0">
                    <a:solidFill>
                      <a:schemeClr val="bg1"/>
                    </a:solidFill>
                  </a:rPr>
                  <a:t>) insolation incident on a horizontal surface at the Earth’s surface</a:t>
                </a:r>
              </a:p>
              <a:p>
                <a:r>
                  <a:rPr lang="en-US" altLang="ko-KR" sz="1200" dirty="0" smtClean="0">
                    <a:solidFill>
                      <a:schemeClr val="bg1"/>
                    </a:solidFill>
                  </a:rPr>
                  <a:t>3. Longwave (thermal infrared, 4.0-100</a:t>
                </a:r>
                <a:r>
                  <a:rPr lang="ko-KR" altLang="en-US" sz="1200" dirty="0">
                    <a:solidFill>
                      <a:schemeClr val="bg1"/>
                    </a:solidFill>
                  </a:rPr>
                  <a:t> </a:t>
                </a:r>
                <a14:m>
                  <m:oMath xmlns:m="http://schemas.openxmlformats.org/officeDocument/2006/math">
                    <m:r>
                      <a:rPr lang="ko-KR" altLang="en-US" sz="1200" i="1">
                        <a:solidFill>
                          <a:schemeClr val="bg1"/>
                        </a:solidFill>
                        <a:latin typeface="Cambria Math"/>
                      </a:rPr>
                      <m:t>𝜇</m:t>
                    </m:r>
                    <m:r>
                      <a:rPr lang="en-US" altLang="ko-KR" sz="1200" i="1">
                        <a:solidFill>
                          <a:schemeClr val="bg1"/>
                        </a:solidFill>
                        <a:latin typeface="Cambria Math"/>
                      </a:rPr>
                      <m:t>𝑚</m:t>
                    </m:r>
                  </m:oMath>
                </a14:m>
                <a:r>
                  <a:rPr lang="en-US" altLang="ko-KR" sz="1200" dirty="0" smtClean="0">
                    <a:solidFill>
                      <a:schemeClr val="bg1"/>
                    </a:solidFill>
                  </a:rPr>
                  <a:t>) radiative flux incident on a horizontal surface at the Earth’s surface</a:t>
                </a:r>
              </a:p>
              <a:p>
                <a:r>
                  <a:rPr lang="en-US" altLang="ko-KR" sz="1200" dirty="0" smtClean="0">
                    <a:solidFill>
                      <a:schemeClr val="bg1"/>
                    </a:solidFill>
                  </a:rPr>
                  <a:t>4. Clear sky insolation on a horizontal surface at the Earth’s surface</a:t>
                </a:r>
              </a:p>
            </p:txBody>
          </p:sp>
        </mc:Choice>
        <mc:Fallback xmlns="">
          <p:sp>
            <p:nvSpPr>
              <p:cNvPr id="20" name="TextBox 19"/>
              <p:cNvSpPr txBox="1">
                <a:spLocks noRot="1" noChangeAspect="1" noMove="1" noResize="1" noEditPoints="1" noAdjustHandles="1" noChangeArrowheads="1" noChangeShapeType="1" noTextEdit="1"/>
              </p:cNvSpPr>
              <p:nvPr/>
            </p:nvSpPr>
            <p:spPr>
              <a:xfrm>
                <a:off x="6169824" y="3892984"/>
                <a:ext cx="2448271" cy="2308324"/>
              </a:xfrm>
              <a:prstGeom prst="rect">
                <a:avLst/>
              </a:prstGeom>
              <a:blipFill rotWithShape="1">
                <a:blip r:embed="rId11"/>
                <a:stretch>
                  <a:fillRect r="-249" b="-1323"/>
                </a:stretch>
              </a:blipFill>
            </p:spPr>
            <p:txBody>
              <a:bodyPr/>
              <a:lstStyle/>
              <a:p>
                <a:r>
                  <a:rPr lang="ko-KR" altLang="en-US">
                    <a:noFill/>
                  </a:rPr>
                  <a:t> </a:t>
                </a:r>
              </a:p>
            </p:txBody>
          </p:sp>
        </mc:Fallback>
      </mc:AlternateContent>
      <p:sp>
        <p:nvSpPr>
          <p:cNvPr id="21" name="TextBox 20"/>
          <p:cNvSpPr txBox="1"/>
          <p:nvPr/>
        </p:nvSpPr>
        <p:spPr>
          <a:xfrm>
            <a:off x="1152624" y="534742"/>
            <a:ext cx="3094565"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Research Method</a:t>
            </a:r>
            <a:endParaRPr lang="ko-KR" altLang="en-US" sz="3000" b="1" spc="-150" dirty="0">
              <a:solidFill>
                <a:schemeClr val="bg1"/>
              </a:solidFill>
              <a:latin typeface="+mn-ea"/>
            </a:endParaRPr>
          </a:p>
        </p:txBody>
      </p:sp>
    </p:spTree>
    <p:extLst>
      <p:ext uri="{BB962C8B-B14F-4D97-AF65-F5344CB8AC3E}">
        <p14:creationId xmlns:p14="http://schemas.microsoft.com/office/powerpoint/2010/main" val="1520803770"/>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09" y="-2013"/>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2" name="TextBox 1"/>
          <p:cNvSpPr txBox="1"/>
          <p:nvPr/>
        </p:nvSpPr>
        <p:spPr>
          <a:xfrm>
            <a:off x="642684" y="1073110"/>
            <a:ext cx="7921625" cy="1107996"/>
          </a:xfrm>
          <a:prstGeom prst="rect">
            <a:avLst/>
          </a:prstGeom>
          <a:noFill/>
        </p:spPr>
        <p:txBody>
          <a:bodyPr wrap="square" rtlCol="0">
            <a:spAutoFit/>
          </a:bodyPr>
          <a:lstStyle/>
          <a:p>
            <a:pPr>
              <a:lnSpc>
                <a:spcPct val="150000"/>
              </a:lnSpc>
            </a:pPr>
            <a:r>
              <a:rPr lang="en-US" altLang="ko-KR" sz="1600" b="1" dirty="0" smtClean="0">
                <a:solidFill>
                  <a:schemeClr val="bg1"/>
                </a:solidFill>
                <a:latin typeface="맑은 고딕"/>
                <a:ea typeface="맑은 고딕"/>
              </a:rPr>
              <a:t>• </a:t>
            </a:r>
            <a:r>
              <a:rPr lang="en-US" altLang="ko-KR" sz="1600" b="1" dirty="0" smtClean="0">
                <a:solidFill>
                  <a:schemeClr val="bg1"/>
                </a:solidFill>
              </a:rPr>
              <a:t>Statistical Analysis : MBE, RMSE, and Regression Analysis</a:t>
            </a:r>
          </a:p>
          <a:p>
            <a:pPr>
              <a:lnSpc>
                <a:spcPct val="150000"/>
              </a:lnSpc>
            </a:pPr>
            <a:r>
              <a:rPr lang="en-US" altLang="ko-KR" sz="1400" b="1" dirty="0" smtClean="0">
                <a:solidFill>
                  <a:schemeClr val="bg1"/>
                </a:solidFill>
              </a:rPr>
              <a:t>  </a:t>
            </a:r>
            <a:r>
              <a:rPr lang="en-US" altLang="ko-KR" sz="1400" b="1" dirty="0">
                <a:solidFill>
                  <a:schemeClr val="bg1"/>
                </a:solidFill>
                <a:latin typeface="맑은 고딕"/>
                <a:ea typeface="맑은 고딕"/>
              </a:rPr>
              <a:t>-</a:t>
            </a:r>
            <a:r>
              <a:rPr lang="en-US" altLang="ko-KR" sz="1400" dirty="0" smtClean="0">
                <a:solidFill>
                  <a:schemeClr val="bg1"/>
                </a:solidFill>
              </a:rPr>
              <a:t>  Daily Avg., Monthly Avg., and Annual Avg. GHI data measured in KIER and derived in  </a:t>
            </a:r>
          </a:p>
          <a:p>
            <a:pPr>
              <a:lnSpc>
                <a:spcPct val="150000"/>
              </a:lnSpc>
            </a:pPr>
            <a:r>
              <a:rPr lang="en-US" altLang="ko-KR" sz="1400" dirty="0">
                <a:solidFill>
                  <a:schemeClr val="bg1"/>
                </a:solidFill>
              </a:rPr>
              <a:t> </a:t>
            </a:r>
            <a:r>
              <a:rPr lang="en-US" altLang="ko-KR" sz="1400" dirty="0" smtClean="0">
                <a:solidFill>
                  <a:schemeClr val="bg1"/>
                </a:solidFill>
              </a:rPr>
              <a:t>    NASA were treated statistically using Bias (%) and RMSE (%) to determine the errors . </a:t>
            </a:r>
            <a:endParaRPr lang="en-US" altLang="ko-KR" sz="1400" dirty="0">
              <a:solidFill>
                <a:schemeClr val="bg1"/>
              </a:solidFill>
            </a:endParaRPr>
          </a:p>
        </p:txBody>
      </p:sp>
      <p:sp>
        <p:nvSpPr>
          <p:cNvPr id="9" name="TextBox 8"/>
          <p:cNvSpPr txBox="1"/>
          <p:nvPr/>
        </p:nvSpPr>
        <p:spPr>
          <a:xfrm>
            <a:off x="1152624" y="534742"/>
            <a:ext cx="3094565"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Research Method</a:t>
            </a:r>
            <a:endParaRPr lang="ko-KR" altLang="en-US" sz="3000" b="1" spc="-150" dirty="0">
              <a:solidFill>
                <a:schemeClr val="bg1"/>
              </a:solidFill>
              <a:latin typeface="+mn-ea"/>
            </a:endParaRP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smtClean="0">
                <a:latin typeface="바른돋움 2" pitchFamily="18" charset="-127"/>
                <a:ea typeface="바른돋움 2" pitchFamily="18" charset="-127"/>
              </a:rPr>
              <a:t>2</a:t>
            </a:r>
            <a:endParaRPr lang="ko-KR" altLang="en-US" sz="3600" spc="-150" dirty="0">
              <a:latin typeface="바른돋움 2" pitchFamily="18" charset="-127"/>
              <a:ea typeface="바른돋움 2" pitchFamily="18" charset="-127"/>
            </a:endParaRPr>
          </a:p>
        </p:txBody>
      </p:sp>
      <mc:AlternateContent xmlns:mc="http://schemas.openxmlformats.org/markup-compatibility/2006" xmlns:a14="http://schemas.microsoft.com/office/drawing/2010/main">
        <mc:Choice Requires="a14">
          <p:sp>
            <p:nvSpPr>
              <p:cNvPr id="19" name="내용 개체 틀 7"/>
              <p:cNvSpPr txBox="1">
                <a:spLocks/>
              </p:cNvSpPr>
              <p:nvPr/>
            </p:nvSpPr>
            <p:spPr>
              <a:xfrm>
                <a:off x="621502" y="2420888"/>
                <a:ext cx="7911310" cy="4104456"/>
              </a:xfrm>
              <a:prstGeom prst="rect">
                <a:avLst/>
              </a:prstGeom>
            </p:spPr>
            <p:txBody>
              <a:bodyPr>
                <a:noAutofit/>
              </a:bodyP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buFont typeface="Arial" pitchFamily="34" charset="0"/>
                  <a:buNone/>
                </a:pPr>
                <a14:m>
                  <m:oMathPara xmlns:m="http://schemas.openxmlformats.org/officeDocument/2006/math">
                    <m:oMathParaPr>
                      <m:jc m:val="left"/>
                    </m:oMathParaPr>
                    <m:oMath xmlns:m="http://schemas.openxmlformats.org/officeDocument/2006/math">
                      <m:r>
                        <a:rPr lang="en-US" altLang="ko-KR" sz="1400" b="0" i="1" smtClean="0">
                          <a:solidFill>
                            <a:schemeClr val="bg1"/>
                          </a:solidFill>
                          <a:latin typeface="Cambria Math"/>
                        </a:rPr>
                        <m:t>                                                </m:t>
                      </m:r>
                      <m:r>
                        <a:rPr lang="en-US" altLang="ko-KR" sz="1400" i="1" smtClean="0">
                          <a:solidFill>
                            <a:schemeClr val="bg1"/>
                          </a:solidFill>
                          <a:latin typeface="Cambria Math"/>
                        </a:rPr>
                        <m:t>𝑀𝐵𝐸</m:t>
                      </m:r>
                      <m:r>
                        <a:rPr lang="en-US" altLang="ko-KR" sz="1400" b="0" i="1" smtClean="0">
                          <a:solidFill>
                            <a:schemeClr val="bg1"/>
                          </a:solidFill>
                          <a:latin typeface="Cambria Math"/>
                        </a:rPr>
                        <m:t> </m:t>
                      </m:r>
                      <m:d>
                        <m:dPr>
                          <m:ctrlPr>
                            <a:rPr lang="en-US" altLang="ko-KR" sz="1400" i="1" smtClean="0">
                              <a:solidFill>
                                <a:schemeClr val="bg1"/>
                              </a:solidFill>
                              <a:latin typeface="Cambria Math"/>
                            </a:rPr>
                          </m:ctrlPr>
                        </m:dPr>
                        <m:e>
                          <m:r>
                            <a:rPr lang="en-US" altLang="ko-KR" sz="1400" i="1" smtClean="0">
                              <a:solidFill>
                                <a:schemeClr val="bg1"/>
                              </a:solidFill>
                              <a:latin typeface="Cambria Math"/>
                            </a:rPr>
                            <m:t>𝑀𝑒𝑎𝑛</m:t>
                          </m:r>
                          <m:r>
                            <a:rPr lang="en-US" altLang="ko-KR" sz="1400" i="1" smtClean="0">
                              <a:solidFill>
                                <a:schemeClr val="bg1"/>
                              </a:solidFill>
                              <a:latin typeface="Cambria Math"/>
                            </a:rPr>
                            <m:t> </m:t>
                          </m:r>
                          <m:r>
                            <a:rPr lang="en-US" altLang="ko-KR" sz="1400" i="1" smtClean="0">
                              <a:solidFill>
                                <a:schemeClr val="bg1"/>
                              </a:solidFill>
                              <a:latin typeface="Cambria Math"/>
                            </a:rPr>
                            <m:t>𝐵𝑖𝑎𝑠</m:t>
                          </m:r>
                          <m:r>
                            <a:rPr lang="en-US" altLang="ko-KR" sz="1400" i="1" smtClean="0">
                              <a:solidFill>
                                <a:schemeClr val="bg1"/>
                              </a:solidFill>
                              <a:latin typeface="Cambria Math"/>
                            </a:rPr>
                            <m:t> </m:t>
                          </m:r>
                          <m:r>
                            <a:rPr lang="en-US" altLang="ko-KR" sz="1400" i="1" smtClean="0">
                              <a:solidFill>
                                <a:schemeClr val="bg1"/>
                              </a:solidFill>
                              <a:latin typeface="Cambria Math"/>
                            </a:rPr>
                            <m:t>𝐸𝑟𝑟𝑜𝑟</m:t>
                          </m:r>
                        </m:e>
                      </m:d>
                      <m:r>
                        <a:rPr lang="en-US" altLang="ko-KR" sz="1400" i="1" smtClean="0">
                          <a:solidFill>
                            <a:schemeClr val="bg1"/>
                          </a:solidFill>
                          <a:latin typeface="Cambria Math"/>
                        </a:rPr>
                        <m:t>=</m:t>
                      </m:r>
                      <m:f>
                        <m:fPr>
                          <m:ctrlPr>
                            <a:rPr lang="en-US" altLang="ko-KR" sz="1400" i="1" smtClean="0">
                              <a:solidFill>
                                <a:schemeClr val="bg1"/>
                              </a:solidFill>
                              <a:latin typeface="Cambria Math"/>
                            </a:rPr>
                          </m:ctrlPr>
                        </m:fPr>
                        <m:num>
                          <m:r>
                            <a:rPr lang="en-US" altLang="ko-KR" sz="1400" i="1" smtClean="0">
                              <a:solidFill>
                                <a:schemeClr val="bg1"/>
                              </a:solidFill>
                              <a:latin typeface="Cambria Math"/>
                            </a:rPr>
                            <m:t>1</m:t>
                          </m:r>
                        </m:num>
                        <m:den>
                          <m:r>
                            <a:rPr lang="en-US" altLang="ko-KR" sz="1400" i="1" smtClean="0">
                              <a:solidFill>
                                <a:schemeClr val="bg1"/>
                              </a:solidFill>
                              <a:latin typeface="Cambria Math"/>
                            </a:rPr>
                            <m:t>𝑛</m:t>
                          </m:r>
                        </m:den>
                      </m:f>
                      <m:nary>
                        <m:naryPr>
                          <m:chr m:val="∑"/>
                          <m:ctrlPr>
                            <a:rPr lang="en-US" altLang="ko-KR" sz="1400" i="1" smtClean="0">
                              <a:solidFill>
                                <a:schemeClr val="bg1"/>
                              </a:solidFill>
                              <a:latin typeface="Cambria Math"/>
                            </a:rPr>
                          </m:ctrlPr>
                        </m:naryPr>
                        <m:sub>
                          <m:r>
                            <m:rPr>
                              <m:brk m:alnAt="23"/>
                            </m:rPr>
                            <a:rPr lang="en-US" altLang="ko-KR" sz="1400" i="1" smtClean="0">
                              <a:solidFill>
                                <a:schemeClr val="bg1"/>
                              </a:solidFill>
                              <a:latin typeface="Cambria Math"/>
                            </a:rPr>
                            <m:t>𝑖</m:t>
                          </m:r>
                          <m:r>
                            <a:rPr lang="en-US" altLang="ko-KR" sz="1400" i="1" smtClean="0">
                              <a:solidFill>
                                <a:schemeClr val="bg1"/>
                              </a:solidFill>
                              <a:latin typeface="Cambria Math"/>
                            </a:rPr>
                            <m:t>=1</m:t>
                          </m:r>
                        </m:sub>
                        <m:sup>
                          <m:r>
                            <a:rPr lang="en-US" altLang="ko-KR" sz="1400" i="1" smtClean="0">
                              <a:solidFill>
                                <a:schemeClr val="bg1"/>
                              </a:solidFill>
                              <a:latin typeface="Cambria Math"/>
                            </a:rPr>
                            <m:t>𝑛</m:t>
                          </m:r>
                        </m:sup>
                        <m:e>
                          <m:f>
                            <m:fPr>
                              <m:ctrlPr>
                                <a:rPr lang="en-US" altLang="ko-KR" sz="1400" i="1" smtClean="0">
                                  <a:solidFill>
                                    <a:schemeClr val="bg1"/>
                                  </a:solidFill>
                                  <a:latin typeface="Cambria Math"/>
                                </a:rPr>
                              </m:ctrlPr>
                            </m:fPr>
                            <m:num>
                              <m:sSub>
                                <m:sSubPr>
                                  <m:ctrlPr>
                                    <a:rPr lang="en-US" altLang="ko-KR" sz="1400" i="1" smtClean="0">
                                      <a:solidFill>
                                        <a:schemeClr val="bg1"/>
                                      </a:solidFill>
                                      <a:latin typeface="Cambria Math"/>
                                    </a:rPr>
                                  </m:ctrlPr>
                                </m:sSubPr>
                                <m:e>
                                  <m:r>
                                    <a:rPr lang="en-US" altLang="ko-KR" sz="1400" i="1" smtClean="0">
                                      <a:solidFill>
                                        <a:schemeClr val="bg1"/>
                                      </a:solidFill>
                                      <a:latin typeface="Cambria Math"/>
                                    </a:rPr>
                                    <m:t>𝑥</m:t>
                                  </m:r>
                                </m:e>
                                <m:sub>
                                  <m:r>
                                    <a:rPr lang="en-US" altLang="ko-KR" sz="1400" i="1" smtClean="0">
                                      <a:solidFill>
                                        <a:schemeClr val="bg1"/>
                                      </a:solidFill>
                                      <a:latin typeface="Cambria Math"/>
                                    </a:rPr>
                                    <m:t>𝑖</m:t>
                                  </m:r>
                                  <m:r>
                                    <a:rPr lang="en-US" altLang="ko-KR" sz="1400" i="1" smtClean="0">
                                      <a:solidFill>
                                        <a:schemeClr val="bg1"/>
                                      </a:solidFill>
                                      <a:latin typeface="Cambria Math"/>
                                    </a:rPr>
                                    <m:t> </m:t>
                                  </m:r>
                                </m:sub>
                              </m:sSub>
                              <m:r>
                                <a:rPr lang="en-US" altLang="ko-KR" sz="1400" i="1" smtClean="0">
                                  <a:solidFill>
                                    <a:schemeClr val="bg1"/>
                                  </a:solidFill>
                                  <a:latin typeface="Cambria Math"/>
                                </a:rPr>
                                <m:t>−</m:t>
                              </m:r>
                              <m:sSub>
                                <m:sSubPr>
                                  <m:ctrlPr>
                                    <a:rPr lang="en-US" altLang="ko-KR" sz="1400" i="1" smtClean="0">
                                      <a:solidFill>
                                        <a:schemeClr val="bg1"/>
                                      </a:solidFill>
                                      <a:latin typeface="Cambria Math"/>
                                    </a:rPr>
                                  </m:ctrlPr>
                                </m:sSubPr>
                                <m:e>
                                  <m:r>
                                    <a:rPr lang="en-US" altLang="ko-KR" sz="1400" i="1" smtClean="0">
                                      <a:solidFill>
                                        <a:schemeClr val="bg1"/>
                                      </a:solidFill>
                                      <a:latin typeface="Cambria Math"/>
                                    </a:rPr>
                                    <m:t>𝑥</m:t>
                                  </m:r>
                                </m:e>
                                <m:sub>
                                  <m:r>
                                    <a:rPr lang="en-US" altLang="ko-KR" sz="1400" i="1" smtClean="0">
                                      <a:solidFill>
                                        <a:schemeClr val="bg1"/>
                                      </a:solidFill>
                                      <a:latin typeface="Cambria Math"/>
                                    </a:rPr>
                                    <m:t>𝑡𝑟𝑢𝑒</m:t>
                                  </m:r>
                                </m:sub>
                              </m:sSub>
                            </m:num>
                            <m:den>
                              <m:sSub>
                                <m:sSubPr>
                                  <m:ctrlPr>
                                    <a:rPr lang="en-US" altLang="ko-KR" sz="1400" i="1" smtClean="0">
                                      <a:solidFill>
                                        <a:schemeClr val="bg1"/>
                                      </a:solidFill>
                                      <a:latin typeface="Cambria Math"/>
                                    </a:rPr>
                                  </m:ctrlPr>
                                </m:sSubPr>
                                <m:e>
                                  <m:r>
                                    <a:rPr lang="en-US" altLang="ko-KR" sz="1400" i="1" smtClean="0">
                                      <a:solidFill>
                                        <a:schemeClr val="bg1"/>
                                      </a:solidFill>
                                      <a:latin typeface="Cambria Math"/>
                                    </a:rPr>
                                    <m:t>𝑥</m:t>
                                  </m:r>
                                </m:e>
                                <m:sub>
                                  <m:r>
                                    <a:rPr lang="en-US" altLang="ko-KR" sz="1400" i="1" smtClean="0">
                                      <a:solidFill>
                                        <a:schemeClr val="bg1"/>
                                      </a:solidFill>
                                      <a:latin typeface="Cambria Math"/>
                                    </a:rPr>
                                    <m:t>𝑡𝑟𝑢𝑒</m:t>
                                  </m:r>
                                </m:sub>
                              </m:sSub>
                            </m:den>
                          </m:f>
                        </m:e>
                      </m:nary>
                    </m:oMath>
                  </m:oMathPara>
                </a14:m>
                <a:endParaRPr lang="en-US" altLang="ko-KR" sz="1400" i="1" dirty="0" smtClean="0">
                  <a:solidFill>
                    <a:schemeClr val="bg1"/>
                  </a:solidFill>
                  <a:latin typeface="Cambria Math"/>
                </a:endParaRPr>
              </a:p>
              <a:p>
                <a:pPr marL="0" indent="0">
                  <a:lnSpc>
                    <a:spcPct val="150000"/>
                  </a:lnSpc>
                  <a:buFont typeface="Arial" pitchFamily="34" charset="0"/>
                  <a:buNone/>
                </a:pPr>
                <a14:m>
                  <m:oMathPara xmlns:m="http://schemas.openxmlformats.org/officeDocument/2006/math">
                    <m:oMathParaPr>
                      <m:jc m:val="left"/>
                    </m:oMathParaPr>
                    <m:oMath xmlns:m="http://schemas.openxmlformats.org/officeDocument/2006/math">
                      <m:r>
                        <a:rPr lang="en-US" altLang="ko-KR" sz="1400" b="0" i="1" smtClean="0">
                          <a:solidFill>
                            <a:schemeClr val="bg1"/>
                          </a:solidFill>
                          <a:latin typeface="Cambria Math"/>
                        </a:rPr>
                        <m:t>                                               </m:t>
                      </m:r>
                      <m:r>
                        <a:rPr lang="en-US" altLang="ko-KR" sz="1400" i="1" smtClean="0">
                          <a:solidFill>
                            <a:schemeClr val="bg1"/>
                          </a:solidFill>
                          <a:latin typeface="Cambria Math"/>
                        </a:rPr>
                        <m:t>𝑅𝑀𝑆𝐸</m:t>
                      </m:r>
                      <m:r>
                        <a:rPr lang="en-US" altLang="ko-KR" sz="1400" b="0" i="1" smtClean="0">
                          <a:solidFill>
                            <a:schemeClr val="bg1"/>
                          </a:solidFill>
                          <a:latin typeface="Cambria Math"/>
                        </a:rPr>
                        <m:t>(</m:t>
                      </m:r>
                      <m:r>
                        <a:rPr lang="en-US" altLang="ko-KR" sz="1400" b="0" i="1" smtClean="0">
                          <a:solidFill>
                            <a:schemeClr val="bg1"/>
                          </a:solidFill>
                          <a:latin typeface="Cambria Math"/>
                        </a:rPr>
                        <m:t>𝑅𝑜𝑜𝑡</m:t>
                      </m:r>
                      <m:r>
                        <a:rPr lang="en-US" altLang="ko-KR" sz="1400" b="0" i="1" smtClean="0">
                          <a:solidFill>
                            <a:schemeClr val="bg1"/>
                          </a:solidFill>
                          <a:latin typeface="Cambria Math"/>
                        </a:rPr>
                        <m:t> </m:t>
                      </m:r>
                      <m:r>
                        <a:rPr lang="en-US" altLang="ko-KR" sz="1400" b="0" i="1" smtClean="0">
                          <a:solidFill>
                            <a:schemeClr val="bg1"/>
                          </a:solidFill>
                          <a:latin typeface="Cambria Math"/>
                        </a:rPr>
                        <m:t>𝑀𝑒𝑎𝑛</m:t>
                      </m:r>
                      <m:r>
                        <a:rPr lang="en-US" altLang="ko-KR" sz="1400" b="0" i="1" smtClean="0">
                          <a:solidFill>
                            <a:schemeClr val="bg1"/>
                          </a:solidFill>
                          <a:latin typeface="Cambria Math"/>
                        </a:rPr>
                        <m:t> </m:t>
                      </m:r>
                      <m:r>
                        <a:rPr lang="en-US" altLang="ko-KR" sz="1400" b="0" i="1" smtClean="0">
                          <a:solidFill>
                            <a:schemeClr val="bg1"/>
                          </a:solidFill>
                          <a:latin typeface="Cambria Math"/>
                        </a:rPr>
                        <m:t>𝑆𝑞𝑢𝑎𝑟𝑒</m:t>
                      </m:r>
                      <m:r>
                        <a:rPr lang="en-US" altLang="ko-KR" sz="1400" b="0" i="1" smtClean="0">
                          <a:solidFill>
                            <a:schemeClr val="bg1"/>
                          </a:solidFill>
                          <a:latin typeface="Cambria Math"/>
                        </a:rPr>
                        <m:t> </m:t>
                      </m:r>
                      <m:r>
                        <a:rPr lang="en-US" altLang="ko-KR" sz="1400" b="0" i="1" smtClean="0">
                          <a:solidFill>
                            <a:schemeClr val="bg1"/>
                          </a:solidFill>
                          <a:latin typeface="Cambria Math"/>
                        </a:rPr>
                        <m:t>𝐸𝑟𝑟𝑜𝑟</m:t>
                      </m:r>
                      <m:r>
                        <a:rPr lang="en-US" altLang="ko-KR" sz="1400" b="0" i="1" smtClean="0">
                          <a:solidFill>
                            <a:schemeClr val="bg1"/>
                          </a:solidFill>
                          <a:latin typeface="Cambria Math"/>
                        </a:rPr>
                        <m:t>)=</m:t>
                      </m:r>
                      <m:rad>
                        <m:radPr>
                          <m:degHide m:val="on"/>
                          <m:ctrlPr>
                            <a:rPr lang="en-US" altLang="ko-KR" sz="1400" i="1" smtClean="0">
                              <a:solidFill>
                                <a:schemeClr val="bg1"/>
                              </a:solidFill>
                              <a:latin typeface="Cambria Math"/>
                            </a:rPr>
                          </m:ctrlPr>
                        </m:radPr>
                        <m:deg/>
                        <m:e>
                          <m:f>
                            <m:fPr>
                              <m:ctrlPr>
                                <a:rPr lang="en-US" altLang="ko-KR" sz="1400" i="1" smtClean="0">
                                  <a:solidFill>
                                    <a:schemeClr val="bg1"/>
                                  </a:solidFill>
                                  <a:latin typeface="Cambria Math"/>
                                </a:rPr>
                              </m:ctrlPr>
                            </m:fPr>
                            <m:num>
                              <m:r>
                                <a:rPr lang="en-US" altLang="ko-KR" sz="1400" i="1" smtClean="0">
                                  <a:solidFill>
                                    <a:schemeClr val="bg1"/>
                                  </a:solidFill>
                                  <a:latin typeface="Cambria Math"/>
                                </a:rPr>
                                <m:t>1</m:t>
                              </m:r>
                            </m:num>
                            <m:den>
                              <m:r>
                                <a:rPr lang="en-US" altLang="ko-KR" sz="1400" i="1" smtClean="0">
                                  <a:solidFill>
                                    <a:schemeClr val="bg1"/>
                                  </a:solidFill>
                                  <a:latin typeface="Cambria Math"/>
                                </a:rPr>
                                <m:t>𝑛</m:t>
                              </m:r>
                            </m:den>
                          </m:f>
                          <m:nary>
                            <m:naryPr>
                              <m:chr m:val="∑"/>
                              <m:ctrlPr>
                                <a:rPr lang="en-US" altLang="ko-KR" sz="1400" i="1" smtClean="0">
                                  <a:solidFill>
                                    <a:schemeClr val="bg1"/>
                                  </a:solidFill>
                                  <a:latin typeface="Cambria Math"/>
                                </a:rPr>
                              </m:ctrlPr>
                            </m:naryPr>
                            <m:sub>
                              <m:r>
                                <m:rPr>
                                  <m:brk m:alnAt="23"/>
                                </m:rPr>
                                <a:rPr lang="en-US" altLang="ko-KR" sz="1400" i="1" smtClean="0">
                                  <a:solidFill>
                                    <a:schemeClr val="bg1"/>
                                  </a:solidFill>
                                  <a:latin typeface="Cambria Math"/>
                                </a:rPr>
                                <m:t>𝑖</m:t>
                              </m:r>
                              <m:r>
                                <a:rPr lang="en-US" altLang="ko-KR" sz="1400" i="1" smtClean="0">
                                  <a:solidFill>
                                    <a:schemeClr val="bg1"/>
                                  </a:solidFill>
                                  <a:latin typeface="Cambria Math"/>
                                </a:rPr>
                                <m:t>=1</m:t>
                              </m:r>
                            </m:sub>
                            <m:sup>
                              <m:r>
                                <a:rPr lang="en-US" altLang="ko-KR" sz="1400" i="1" smtClean="0">
                                  <a:solidFill>
                                    <a:schemeClr val="bg1"/>
                                  </a:solidFill>
                                  <a:latin typeface="Cambria Math"/>
                                </a:rPr>
                                <m:t>𝑛</m:t>
                              </m:r>
                            </m:sup>
                            <m:e>
                              <m:sSup>
                                <m:sSupPr>
                                  <m:ctrlPr>
                                    <a:rPr lang="en-US" altLang="ko-KR" sz="1400" i="1" smtClean="0">
                                      <a:solidFill>
                                        <a:schemeClr val="bg1"/>
                                      </a:solidFill>
                                      <a:latin typeface="Cambria Math"/>
                                    </a:rPr>
                                  </m:ctrlPr>
                                </m:sSupPr>
                                <m:e>
                                  <m:r>
                                    <a:rPr lang="en-US" altLang="ko-KR" sz="1400" i="1" smtClean="0">
                                      <a:solidFill>
                                        <a:schemeClr val="bg1"/>
                                      </a:solidFill>
                                      <a:latin typeface="Cambria Math"/>
                                    </a:rPr>
                                    <m:t>(</m:t>
                                  </m:r>
                                  <m:f>
                                    <m:fPr>
                                      <m:ctrlPr>
                                        <a:rPr lang="en-US" altLang="ko-KR" sz="1400" i="1" smtClean="0">
                                          <a:solidFill>
                                            <a:schemeClr val="bg1"/>
                                          </a:solidFill>
                                          <a:latin typeface="Cambria Math"/>
                                        </a:rPr>
                                      </m:ctrlPr>
                                    </m:fPr>
                                    <m:num>
                                      <m:sSub>
                                        <m:sSubPr>
                                          <m:ctrlPr>
                                            <a:rPr lang="en-US" altLang="ko-KR" sz="1400" i="1" smtClean="0">
                                              <a:solidFill>
                                                <a:schemeClr val="bg1"/>
                                              </a:solidFill>
                                              <a:latin typeface="Cambria Math"/>
                                            </a:rPr>
                                          </m:ctrlPr>
                                        </m:sSubPr>
                                        <m:e>
                                          <m:r>
                                            <a:rPr lang="en-US" altLang="ko-KR" sz="1400" i="1" smtClean="0">
                                              <a:solidFill>
                                                <a:schemeClr val="bg1"/>
                                              </a:solidFill>
                                              <a:latin typeface="Cambria Math"/>
                                            </a:rPr>
                                            <m:t>𝑥</m:t>
                                          </m:r>
                                        </m:e>
                                        <m:sub>
                                          <m:r>
                                            <a:rPr lang="en-US" altLang="ko-KR" sz="1400" i="1" smtClean="0">
                                              <a:solidFill>
                                                <a:schemeClr val="bg1"/>
                                              </a:solidFill>
                                              <a:latin typeface="Cambria Math"/>
                                            </a:rPr>
                                            <m:t>𝑖</m:t>
                                          </m:r>
                                          <m:r>
                                            <a:rPr lang="en-US" altLang="ko-KR" sz="1400" i="1" smtClean="0">
                                              <a:solidFill>
                                                <a:schemeClr val="bg1"/>
                                              </a:solidFill>
                                              <a:latin typeface="Cambria Math"/>
                                            </a:rPr>
                                            <m:t> </m:t>
                                          </m:r>
                                        </m:sub>
                                      </m:sSub>
                                      <m:r>
                                        <a:rPr lang="en-US" altLang="ko-KR" sz="1400" i="1" smtClean="0">
                                          <a:solidFill>
                                            <a:schemeClr val="bg1"/>
                                          </a:solidFill>
                                          <a:latin typeface="Cambria Math"/>
                                        </a:rPr>
                                        <m:t>−</m:t>
                                      </m:r>
                                      <m:sSub>
                                        <m:sSubPr>
                                          <m:ctrlPr>
                                            <a:rPr lang="en-US" altLang="ko-KR" sz="1400" i="1" smtClean="0">
                                              <a:solidFill>
                                                <a:schemeClr val="bg1"/>
                                              </a:solidFill>
                                              <a:latin typeface="Cambria Math"/>
                                            </a:rPr>
                                          </m:ctrlPr>
                                        </m:sSubPr>
                                        <m:e>
                                          <m:r>
                                            <a:rPr lang="en-US" altLang="ko-KR" sz="1400" i="1" smtClean="0">
                                              <a:solidFill>
                                                <a:schemeClr val="bg1"/>
                                              </a:solidFill>
                                              <a:latin typeface="Cambria Math"/>
                                            </a:rPr>
                                            <m:t>𝑥</m:t>
                                          </m:r>
                                        </m:e>
                                        <m:sub>
                                          <m:r>
                                            <a:rPr lang="en-US" altLang="ko-KR" sz="1400" i="1" smtClean="0">
                                              <a:solidFill>
                                                <a:schemeClr val="bg1"/>
                                              </a:solidFill>
                                              <a:latin typeface="Cambria Math"/>
                                            </a:rPr>
                                            <m:t>𝑡𝑟𝑢𝑒</m:t>
                                          </m:r>
                                        </m:sub>
                                      </m:sSub>
                                    </m:num>
                                    <m:den>
                                      <m:sSub>
                                        <m:sSubPr>
                                          <m:ctrlPr>
                                            <a:rPr lang="en-US" altLang="ko-KR" sz="1400" i="1" smtClean="0">
                                              <a:solidFill>
                                                <a:schemeClr val="bg1"/>
                                              </a:solidFill>
                                              <a:latin typeface="Cambria Math"/>
                                            </a:rPr>
                                          </m:ctrlPr>
                                        </m:sSubPr>
                                        <m:e>
                                          <m:r>
                                            <a:rPr lang="en-US" altLang="ko-KR" sz="1400" i="1" smtClean="0">
                                              <a:solidFill>
                                                <a:schemeClr val="bg1"/>
                                              </a:solidFill>
                                              <a:latin typeface="Cambria Math"/>
                                            </a:rPr>
                                            <m:t>𝑥</m:t>
                                          </m:r>
                                        </m:e>
                                        <m:sub>
                                          <m:r>
                                            <a:rPr lang="en-US" altLang="ko-KR" sz="1400" i="1" smtClean="0">
                                              <a:solidFill>
                                                <a:schemeClr val="bg1"/>
                                              </a:solidFill>
                                              <a:latin typeface="Cambria Math"/>
                                            </a:rPr>
                                            <m:t>𝑡𝑟𝑢𝑒</m:t>
                                          </m:r>
                                        </m:sub>
                                      </m:sSub>
                                    </m:den>
                                  </m:f>
                                  <m:r>
                                    <a:rPr lang="en-US" altLang="ko-KR" sz="1400" i="1" smtClean="0">
                                      <a:solidFill>
                                        <a:schemeClr val="bg1"/>
                                      </a:solidFill>
                                      <a:latin typeface="Cambria Math"/>
                                    </a:rPr>
                                    <m:t>)</m:t>
                                  </m:r>
                                </m:e>
                                <m:sup>
                                  <m:r>
                                    <a:rPr lang="en-US" altLang="ko-KR" sz="1400" i="1" smtClean="0">
                                      <a:solidFill>
                                        <a:schemeClr val="bg1"/>
                                      </a:solidFill>
                                      <a:latin typeface="Cambria Math"/>
                                    </a:rPr>
                                    <m:t>2</m:t>
                                  </m:r>
                                </m:sup>
                              </m:sSup>
                            </m:e>
                          </m:nary>
                        </m:e>
                      </m:rad>
                    </m:oMath>
                  </m:oMathPara>
                </a14:m>
                <a:endParaRPr lang="en-US" altLang="ko-KR" sz="1400" dirty="0" smtClean="0">
                  <a:solidFill>
                    <a:schemeClr val="bg1"/>
                  </a:solidFill>
                  <a:hlinkClick r:id="rId6"/>
                </a:endParaRPr>
              </a:p>
              <a:p>
                <a:pPr marL="0" indent="0">
                  <a:lnSpc>
                    <a:spcPct val="150000"/>
                  </a:lnSpc>
                  <a:buFont typeface="Arial" pitchFamily="34" charset="0"/>
                  <a:buNone/>
                </a:pPr>
                <a:endParaRPr lang="en-US" altLang="ko-KR" sz="1400" dirty="0" smtClean="0">
                  <a:solidFill>
                    <a:schemeClr val="bg1"/>
                  </a:solidFill>
                  <a:hlinkClick r:id="rId6"/>
                </a:endParaRPr>
              </a:p>
              <a:p>
                <a:pPr marL="0" indent="0">
                  <a:lnSpc>
                    <a:spcPct val="150000"/>
                  </a:lnSpc>
                  <a:buNone/>
                </a:pPr>
                <a14:m>
                  <m:oMath xmlns:m="http://schemas.openxmlformats.org/officeDocument/2006/math">
                    <m:sSub>
                      <m:sSubPr>
                        <m:ctrlPr>
                          <a:rPr lang="en-US" altLang="ko-KR" sz="1200" i="1">
                            <a:solidFill>
                              <a:schemeClr val="bg1"/>
                            </a:solidFill>
                            <a:latin typeface="Cambria Math"/>
                          </a:rPr>
                        </m:ctrlPr>
                      </m:sSubPr>
                      <m:e>
                        <m:r>
                          <a:rPr lang="en-US" altLang="ko-KR" sz="1200" b="0" i="1" smtClean="0">
                            <a:solidFill>
                              <a:schemeClr val="bg1"/>
                            </a:solidFill>
                            <a:latin typeface="Cambria Math"/>
                          </a:rPr>
                          <m:t>                                                   </m:t>
                        </m:r>
                        <m:r>
                          <a:rPr lang="en-US" altLang="ko-KR" sz="1200" i="1">
                            <a:solidFill>
                              <a:schemeClr val="bg1"/>
                            </a:solidFill>
                            <a:latin typeface="Cambria Math"/>
                          </a:rPr>
                          <m:t>𝑥</m:t>
                        </m:r>
                      </m:e>
                      <m:sub>
                        <m:r>
                          <a:rPr lang="en-US" altLang="ko-KR" sz="1200" i="1">
                            <a:solidFill>
                              <a:schemeClr val="bg1"/>
                            </a:solidFill>
                            <a:latin typeface="Cambria Math"/>
                          </a:rPr>
                          <m:t>𝑖</m:t>
                        </m:r>
                        <m:r>
                          <a:rPr lang="en-US" altLang="ko-KR" sz="1200" i="1">
                            <a:solidFill>
                              <a:schemeClr val="bg1"/>
                            </a:solidFill>
                            <a:latin typeface="Cambria Math"/>
                          </a:rPr>
                          <m:t> </m:t>
                        </m:r>
                      </m:sub>
                    </m:sSub>
                  </m:oMath>
                </a14:m>
                <a:r>
                  <a:rPr lang="en-US" altLang="ko-KR" sz="1200" dirty="0" smtClean="0">
                    <a:solidFill>
                      <a:schemeClr val="bg1"/>
                    </a:solidFill>
                  </a:rPr>
                  <a:t>: GHI of NASA (kWh/m</a:t>
                </a:r>
                <a:r>
                  <a:rPr lang="en-US" altLang="ko-KR" sz="1200" dirty="0" smtClean="0">
                    <a:solidFill>
                      <a:schemeClr val="bg1"/>
                    </a:solidFill>
                    <a:latin typeface="맑은 고딕"/>
                    <a:ea typeface="맑은 고딕"/>
                  </a:rPr>
                  <a:t>²</a:t>
                </a:r>
                <a:r>
                  <a:rPr lang="en-US" altLang="ko-KR" sz="1200" dirty="0" smtClean="0">
                    <a:solidFill>
                      <a:schemeClr val="bg1"/>
                    </a:solidFill>
                  </a:rPr>
                  <a:t>/day)</a:t>
                </a:r>
                <a:endParaRPr lang="en-US" altLang="ko-KR" sz="1200" dirty="0" smtClean="0">
                  <a:solidFill>
                    <a:schemeClr val="bg1"/>
                  </a:solidFill>
                  <a:hlinkClick r:id="rId6"/>
                </a:endParaRPr>
              </a:p>
              <a:p>
                <a:pPr marL="0" indent="0">
                  <a:lnSpc>
                    <a:spcPct val="150000"/>
                  </a:lnSpc>
                  <a:buNone/>
                </a:pPr>
                <a14:m>
                  <m:oMath xmlns:m="http://schemas.openxmlformats.org/officeDocument/2006/math">
                    <m:sSub>
                      <m:sSubPr>
                        <m:ctrlPr>
                          <a:rPr lang="en-US" altLang="ko-KR" sz="1200" i="1">
                            <a:solidFill>
                              <a:schemeClr val="bg1"/>
                            </a:solidFill>
                            <a:latin typeface="Cambria Math"/>
                          </a:rPr>
                        </m:ctrlPr>
                      </m:sSubPr>
                      <m:e>
                        <m:r>
                          <a:rPr lang="en-US" altLang="ko-KR" sz="1200" b="0" i="1" smtClean="0">
                            <a:solidFill>
                              <a:schemeClr val="bg1"/>
                            </a:solidFill>
                            <a:latin typeface="Cambria Math"/>
                          </a:rPr>
                          <m:t>                                                   </m:t>
                        </m:r>
                        <m:r>
                          <a:rPr lang="en-US" altLang="ko-KR" sz="1200" i="1">
                            <a:solidFill>
                              <a:schemeClr val="bg1"/>
                            </a:solidFill>
                            <a:latin typeface="Cambria Math"/>
                          </a:rPr>
                          <m:t>𝑥</m:t>
                        </m:r>
                      </m:e>
                      <m:sub>
                        <m:r>
                          <a:rPr lang="en-US" altLang="ko-KR" sz="1200" i="1">
                            <a:solidFill>
                              <a:schemeClr val="bg1"/>
                            </a:solidFill>
                            <a:latin typeface="Cambria Math"/>
                          </a:rPr>
                          <m:t>𝑡𝑟𝑢𝑒</m:t>
                        </m:r>
                      </m:sub>
                    </m:sSub>
                    <m:r>
                      <a:rPr lang="en-US" altLang="ko-KR" sz="1200" b="0" i="0" smtClean="0">
                        <a:solidFill>
                          <a:schemeClr val="bg1"/>
                        </a:solidFill>
                        <a:latin typeface="Cambria Math"/>
                      </a:rPr>
                      <m:t> </m:t>
                    </m:r>
                  </m:oMath>
                </a14:m>
                <a:r>
                  <a:rPr lang="en-US" altLang="ko-KR" sz="1200" dirty="0" smtClean="0">
                    <a:solidFill>
                      <a:schemeClr val="bg1"/>
                    </a:solidFill>
                  </a:rPr>
                  <a:t>: GHI of KIER (</a:t>
                </a:r>
                <a:r>
                  <a:rPr lang="en-US" altLang="ko-KR" sz="1200" dirty="0">
                    <a:solidFill>
                      <a:schemeClr val="bg1"/>
                    </a:solidFill>
                  </a:rPr>
                  <a:t>kWh/m²/day</a:t>
                </a:r>
                <a:r>
                  <a:rPr lang="en-US" altLang="ko-KR" sz="1200" dirty="0" smtClean="0">
                    <a:solidFill>
                      <a:schemeClr val="bg1"/>
                    </a:solidFill>
                  </a:rPr>
                  <a:t>)</a:t>
                </a:r>
              </a:p>
              <a:p>
                <a:pPr marL="0" indent="0">
                  <a:lnSpc>
                    <a:spcPct val="150000"/>
                  </a:lnSpc>
                  <a:buNone/>
                </a:pPr>
                <a:endParaRPr lang="en-US" altLang="ko-KR" sz="300" dirty="0" smtClean="0">
                  <a:solidFill>
                    <a:schemeClr val="bg1"/>
                  </a:solidFill>
                </a:endParaRPr>
              </a:p>
              <a:p>
                <a:pPr marL="0" indent="0">
                  <a:lnSpc>
                    <a:spcPct val="150000"/>
                  </a:lnSpc>
                  <a:buNone/>
                </a:pPr>
                <a:r>
                  <a:rPr lang="en-US" altLang="ko-KR" sz="1400" b="1" dirty="0" smtClean="0">
                    <a:solidFill>
                      <a:schemeClr val="bg1"/>
                    </a:solidFill>
                  </a:rPr>
                  <a:t>  </a:t>
                </a:r>
                <a:r>
                  <a:rPr lang="en-US" altLang="ko-KR" sz="1400" b="1" dirty="0">
                    <a:solidFill>
                      <a:schemeClr val="bg1"/>
                    </a:solidFill>
                  </a:rPr>
                  <a:t>-</a:t>
                </a:r>
                <a:r>
                  <a:rPr lang="en-US" altLang="ko-KR" sz="1400" b="1" dirty="0" smtClean="0">
                    <a:solidFill>
                      <a:schemeClr val="bg1"/>
                    </a:solidFill>
                  </a:rPr>
                  <a:t> </a:t>
                </a:r>
                <a:r>
                  <a:rPr lang="en-US" altLang="ko-KR" sz="1400" dirty="0" smtClean="0">
                    <a:solidFill>
                      <a:schemeClr val="bg1"/>
                    </a:solidFill>
                  </a:rPr>
                  <a:t>Simple regression analysis was used to predict the relations in GHI values between  </a:t>
                </a:r>
              </a:p>
              <a:p>
                <a:pPr marL="0" indent="0">
                  <a:lnSpc>
                    <a:spcPct val="150000"/>
                  </a:lnSpc>
                  <a:buNone/>
                </a:pPr>
                <a:r>
                  <a:rPr lang="en-US" altLang="ko-KR" sz="1400" dirty="0">
                    <a:solidFill>
                      <a:schemeClr val="bg1"/>
                    </a:solidFill>
                  </a:rPr>
                  <a:t> </a:t>
                </a:r>
                <a:r>
                  <a:rPr lang="en-US" altLang="ko-KR" sz="1400" dirty="0" smtClean="0">
                    <a:solidFill>
                      <a:schemeClr val="bg1"/>
                    </a:solidFill>
                  </a:rPr>
                  <a:t>    measured in </a:t>
                </a:r>
                <a:r>
                  <a:rPr lang="en-US" altLang="ko-KR" sz="1400" dirty="0">
                    <a:solidFill>
                      <a:schemeClr val="bg1"/>
                    </a:solidFill>
                  </a:rPr>
                  <a:t>KIER and derived in </a:t>
                </a:r>
                <a:r>
                  <a:rPr lang="en-US" altLang="ko-KR" sz="1400" dirty="0" smtClean="0">
                    <a:solidFill>
                      <a:schemeClr val="bg1"/>
                    </a:solidFill>
                  </a:rPr>
                  <a:t>NASA. </a:t>
                </a:r>
              </a:p>
              <a:p>
                <a:pPr marL="0" indent="0">
                  <a:lnSpc>
                    <a:spcPct val="150000"/>
                  </a:lnSpc>
                  <a:buNone/>
                </a:pPr>
                <a:endParaRPr lang="en-US" altLang="ko-KR" sz="1400" dirty="0">
                  <a:solidFill>
                    <a:schemeClr val="bg1"/>
                  </a:solidFill>
                </a:endParaRPr>
              </a:p>
            </p:txBody>
          </p:sp>
        </mc:Choice>
        <mc:Fallback xmlns="">
          <p:sp>
            <p:nvSpPr>
              <p:cNvPr id="19" name="내용 개체 틀 7"/>
              <p:cNvSpPr txBox="1">
                <a:spLocks noRot="1" noChangeAspect="1" noMove="1" noResize="1" noEditPoints="1" noAdjustHandles="1" noChangeArrowheads="1" noChangeShapeType="1" noTextEdit="1"/>
              </p:cNvSpPr>
              <p:nvPr/>
            </p:nvSpPr>
            <p:spPr>
              <a:xfrm>
                <a:off x="621502" y="2420888"/>
                <a:ext cx="7911310" cy="4104456"/>
              </a:xfrm>
              <a:prstGeom prst="rect">
                <a:avLst/>
              </a:prstGeom>
              <a:blipFill rotWithShape="1">
                <a:blip r:embed="rId7"/>
                <a:stretch>
                  <a:fillRect/>
                </a:stretch>
              </a:blipFill>
            </p:spPr>
            <p:txBody>
              <a:bodyPr/>
              <a:lstStyle/>
              <a:p>
                <a:r>
                  <a:rPr lang="ko-KR" altLang="en-US">
                    <a:noFill/>
                  </a:rPr>
                  <a:t> </a:t>
                </a:r>
              </a:p>
            </p:txBody>
          </p:sp>
        </mc:Fallback>
      </mc:AlternateContent>
    </p:spTree>
    <p:extLst>
      <p:ext uri="{BB962C8B-B14F-4D97-AF65-F5344CB8AC3E}">
        <p14:creationId xmlns:p14="http://schemas.microsoft.com/office/powerpoint/2010/main" val="1412705474"/>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2"/>
          <p:cNvGrpSpPr/>
          <p:nvPr/>
        </p:nvGrpSpPr>
        <p:grpSpPr>
          <a:xfrm>
            <a:off x="8438" y="2020550"/>
            <a:ext cx="9144000" cy="1151910"/>
            <a:chOff x="0" y="2384881"/>
            <a:chExt cx="9145588" cy="1151910"/>
          </a:xfrm>
        </p:grpSpPr>
        <p:sp>
          <p:nvSpPr>
            <p:cNvPr id="18" name="TextBox 17"/>
            <p:cNvSpPr txBox="1"/>
            <p:nvPr/>
          </p:nvSpPr>
          <p:spPr>
            <a:xfrm>
              <a:off x="4375088" y="2384881"/>
              <a:ext cx="402744" cy="584775"/>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200" b="1" spc="-150" dirty="0" smtClean="0">
                  <a:latin typeface="+mn-ea"/>
                </a:rPr>
                <a:t>3</a:t>
              </a:r>
              <a:endParaRPr lang="ko-KR" altLang="en-US" sz="3200" b="1" spc="-150" dirty="0">
                <a:latin typeface="+mn-ea"/>
              </a:endParaRPr>
            </a:p>
          </p:txBody>
        </p:sp>
        <p:cxnSp>
          <p:nvCxnSpPr>
            <p:cNvPr id="15" name="직선 연결선 14"/>
            <p:cNvCxnSpPr/>
            <p:nvPr/>
          </p:nvCxnSpPr>
          <p:spPr>
            <a:xfrm>
              <a:off x="0" y="3069551"/>
              <a:ext cx="9145588" cy="1588"/>
            </a:xfrm>
            <a:prstGeom prst="line">
              <a:avLst/>
            </a:prstGeom>
            <a:ln w="38100">
              <a:gradFill flip="none" rotWithShape="1">
                <a:gsLst>
                  <a:gs pos="0">
                    <a:schemeClr val="tx1"/>
                  </a:gs>
                  <a:gs pos="50000">
                    <a:schemeClr val="bg1">
                      <a:lumMod val="50000"/>
                      <a:lumOff val="50000"/>
                    </a:schemeClr>
                  </a:gs>
                  <a:gs pos="100000">
                    <a:schemeClr val="tx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004372" y="3075126"/>
              <a:ext cx="1135059" cy="461665"/>
            </a:xfrm>
            <a:prstGeom prst="rect">
              <a:avLst/>
            </a:prstGeom>
            <a:noFill/>
          </p:spPr>
          <p:txBody>
            <a:bodyPr wrap="none" rtlCol="0">
              <a:spAutoFit/>
              <a:scene3d>
                <a:camera prst="orthographicFront"/>
                <a:lightRig rig="threePt" dir="t"/>
              </a:scene3d>
              <a:sp3d>
                <a:bevelT w="1270" h="1270"/>
                <a:bevelB w="1270" h="1270"/>
              </a:sp3d>
            </a:bodyPr>
            <a:lstStyle/>
            <a:p>
              <a:pPr marR="0" lvl="0" indent="0" fontAlgn="auto">
                <a:lnSpc>
                  <a:spcPct val="100000"/>
                </a:lnSpc>
                <a:spcBef>
                  <a:spcPts val="0"/>
                </a:spcBef>
                <a:spcAft>
                  <a:spcPts val="0"/>
                </a:spcAft>
                <a:buClrTx/>
                <a:buSzTx/>
                <a:buFontTx/>
                <a:buNone/>
                <a:tabLst/>
                <a:defRPr/>
              </a:pPr>
              <a:r>
                <a:rPr lang="en-US" altLang="ko-KR" sz="2400" b="1" spc="-100" dirty="0" smtClean="0">
                  <a:solidFill>
                    <a:schemeClr val="bg1">
                      <a:lumMod val="75000"/>
                      <a:lumOff val="25000"/>
                    </a:schemeClr>
                  </a:solidFill>
                  <a:latin typeface="+mn-ea"/>
                </a:rPr>
                <a:t>Results</a:t>
              </a:r>
            </a:p>
          </p:txBody>
        </p:sp>
      </p:grpSp>
      <p:sp>
        <p:nvSpPr>
          <p:cNvPr id="11" name="TextBox 10"/>
          <p:cNvSpPr txBox="1"/>
          <p:nvPr/>
        </p:nvSpPr>
        <p:spPr>
          <a:xfrm>
            <a:off x="1560608" y="3232436"/>
            <a:ext cx="6414611" cy="3000821"/>
          </a:xfrm>
          <a:prstGeom prst="rect">
            <a:avLst/>
          </a:prstGeom>
          <a:noFill/>
        </p:spPr>
        <p:txBody>
          <a:bodyPr wrap="square" rtlCol="0">
            <a:spAutoFit/>
          </a:bodyPr>
          <a:lstStyle/>
          <a:p>
            <a:pPr>
              <a:lnSpc>
                <a:spcPct val="150000"/>
              </a:lnSpc>
            </a:pPr>
            <a:r>
              <a:rPr lang="en-US" altLang="ko-KR" sz="1400" b="1" dirty="0" smtClean="0">
                <a:solidFill>
                  <a:schemeClr val="bg1">
                    <a:lumMod val="75000"/>
                    <a:lumOff val="25000"/>
                  </a:schemeClr>
                </a:solidFill>
              </a:rPr>
              <a:t>• </a:t>
            </a:r>
            <a:r>
              <a:rPr lang="en-US" altLang="ko-KR" sz="1400" b="1" dirty="0">
                <a:solidFill>
                  <a:schemeClr val="bg1">
                    <a:lumMod val="75000"/>
                    <a:lumOff val="25000"/>
                  </a:schemeClr>
                </a:solidFill>
              </a:rPr>
              <a:t>Comparison in GHI values between measured in KIER and derived </a:t>
            </a:r>
            <a:r>
              <a:rPr lang="en-US" altLang="ko-KR" sz="1400" b="1" dirty="0" smtClean="0">
                <a:solidFill>
                  <a:schemeClr val="bg1">
                    <a:lumMod val="75000"/>
                    <a:lumOff val="25000"/>
                  </a:schemeClr>
                </a:solidFill>
              </a:rPr>
              <a:t>in</a:t>
            </a:r>
          </a:p>
          <a:p>
            <a:pPr>
              <a:lnSpc>
                <a:spcPct val="150000"/>
              </a:lnSpc>
            </a:pPr>
            <a:r>
              <a:rPr lang="en-US" altLang="ko-KR" sz="1400" b="1" dirty="0">
                <a:solidFill>
                  <a:schemeClr val="bg1">
                    <a:lumMod val="75000"/>
                    <a:lumOff val="25000"/>
                  </a:schemeClr>
                </a:solidFill>
              </a:rPr>
              <a:t> </a:t>
            </a:r>
            <a:r>
              <a:rPr lang="en-US" altLang="ko-KR" sz="1400" b="1" dirty="0" smtClean="0">
                <a:solidFill>
                  <a:schemeClr val="bg1">
                    <a:lumMod val="75000"/>
                    <a:lumOff val="25000"/>
                  </a:schemeClr>
                </a:solidFill>
              </a:rPr>
              <a:t>  NASA using </a:t>
            </a:r>
            <a:r>
              <a:rPr lang="en-US" altLang="ko-KR" sz="1400" b="1" dirty="0">
                <a:solidFill>
                  <a:schemeClr val="bg1">
                    <a:lumMod val="75000"/>
                    <a:lumOff val="25000"/>
                  </a:schemeClr>
                </a:solidFill>
              </a:rPr>
              <a:t>Bias and RMSE </a:t>
            </a:r>
            <a:r>
              <a:rPr lang="en-US" altLang="ko-KR" sz="1400" b="1" dirty="0" smtClean="0">
                <a:solidFill>
                  <a:schemeClr val="bg1">
                    <a:lumMod val="75000"/>
                    <a:lumOff val="25000"/>
                  </a:schemeClr>
                </a:solidFill>
              </a:rPr>
              <a:t>for </a:t>
            </a:r>
            <a:r>
              <a:rPr lang="en-US" altLang="ko-KR" sz="1400" b="1" dirty="0">
                <a:solidFill>
                  <a:schemeClr val="bg1">
                    <a:lumMod val="75000"/>
                    <a:lumOff val="25000"/>
                  </a:schemeClr>
                </a:solidFill>
              </a:rPr>
              <a:t>the time period of January 1, </a:t>
            </a:r>
            <a:r>
              <a:rPr lang="en-US" altLang="ko-KR" sz="1400" b="1" dirty="0" smtClean="0">
                <a:solidFill>
                  <a:schemeClr val="bg1">
                    <a:lumMod val="75000"/>
                    <a:lumOff val="25000"/>
                  </a:schemeClr>
                </a:solidFill>
              </a:rPr>
              <a:t>1992-</a:t>
            </a:r>
          </a:p>
          <a:p>
            <a:pPr>
              <a:lnSpc>
                <a:spcPct val="150000"/>
              </a:lnSpc>
            </a:pPr>
            <a:r>
              <a:rPr lang="en-US" altLang="ko-KR" sz="1400" b="1" dirty="0">
                <a:solidFill>
                  <a:schemeClr val="bg1">
                    <a:lumMod val="75000"/>
                    <a:lumOff val="25000"/>
                  </a:schemeClr>
                </a:solidFill>
              </a:rPr>
              <a:t> </a:t>
            </a:r>
            <a:r>
              <a:rPr lang="en-US" altLang="ko-KR" sz="1400" b="1" dirty="0" smtClean="0">
                <a:solidFill>
                  <a:schemeClr val="bg1">
                    <a:lumMod val="75000"/>
                    <a:lumOff val="25000"/>
                  </a:schemeClr>
                </a:solidFill>
              </a:rPr>
              <a:t>  June </a:t>
            </a:r>
            <a:r>
              <a:rPr lang="en-US" altLang="ko-KR" sz="1400" b="1" dirty="0">
                <a:solidFill>
                  <a:schemeClr val="bg1">
                    <a:lumMod val="75000"/>
                    <a:lumOff val="25000"/>
                  </a:schemeClr>
                </a:solidFill>
              </a:rPr>
              <a:t>30, 2005</a:t>
            </a:r>
          </a:p>
          <a:p>
            <a:pPr>
              <a:lnSpc>
                <a:spcPct val="150000"/>
              </a:lnSpc>
            </a:pPr>
            <a:r>
              <a:rPr lang="en-US" altLang="ko-KR" sz="1400" b="1" dirty="0" smtClean="0">
                <a:solidFill>
                  <a:schemeClr val="bg1">
                    <a:lumMod val="75000"/>
                    <a:lumOff val="25000"/>
                  </a:schemeClr>
                </a:solidFill>
              </a:rPr>
              <a:t>• </a:t>
            </a:r>
            <a:r>
              <a:rPr lang="en-US" altLang="ko-KR" sz="1400" b="1" dirty="0">
                <a:solidFill>
                  <a:schemeClr val="bg1">
                    <a:lumMod val="75000"/>
                    <a:lumOff val="25000"/>
                  </a:schemeClr>
                </a:solidFill>
              </a:rPr>
              <a:t>Comparison and Relationship in Daily Avg. GHI Values </a:t>
            </a:r>
            <a:r>
              <a:rPr lang="en-US" altLang="ko-KR" sz="1400" b="1" dirty="0" smtClean="0">
                <a:solidFill>
                  <a:schemeClr val="bg1">
                    <a:lumMod val="75000"/>
                    <a:lumOff val="25000"/>
                  </a:schemeClr>
                </a:solidFill>
              </a:rPr>
              <a:t>between</a:t>
            </a:r>
          </a:p>
          <a:p>
            <a:pPr>
              <a:lnSpc>
                <a:spcPct val="150000"/>
              </a:lnSpc>
            </a:pPr>
            <a:r>
              <a:rPr lang="en-US" altLang="ko-KR" sz="1400" b="1" dirty="0">
                <a:solidFill>
                  <a:schemeClr val="bg1">
                    <a:lumMod val="75000"/>
                    <a:lumOff val="25000"/>
                  </a:schemeClr>
                </a:solidFill>
              </a:rPr>
              <a:t> </a:t>
            </a:r>
            <a:r>
              <a:rPr lang="en-US" altLang="ko-KR" sz="1400" b="1" dirty="0" smtClean="0">
                <a:solidFill>
                  <a:schemeClr val="bg1">
                    <a:lumMod val="75000"/>
                    <a:lumOff val="25000"/>
                  </a:schemeClr>
                </a:solidFill>
              </a:rPr>
              <a:t>  KIER and NASA </a:t>
            </a:r>
          </a:p>
          <a:p>
            <a:pPr>
              <a:lnSpc>
                <a:spcPct val="150000"/>
              </a:lnSpc>
            </a:pPr>
            <a:r>
              <a:rPr lang="en-US" altLang="ko-KR" sz="1400" b="1" dirty="0">
                <a:solidFill>
                  <a:schemeClr val="bg1">
                    <a:lumMod val="75000"/>
                    <a:lumOff val="25000"/>
                  </a:schemeClr>
                </a:solidFill>
              </a:rPr>
              <a:t>• Comparison and Relationship in Monthly Avg. GHI Values </a:t>
            </a:r>
            <a:r>
              <a:rPr lang="en-US" altLang="ko-KR" sz="1400" b="1" dirty="0" smtClean="0">
                <a:solidFill>
                  <a:schemeClr val="bg1">
                    <a:lumMod val="75000"/>
                    <a:lumOff val="25000"/>
                  </a:schemeClr>
                </a:solidFill>
              </a:rPr>
              <a:t>between</a:t>
            </a:r>
          </a:p>
          <a:p>
            <a:pPr>
              <a:lnSpc>
                <a:spcPct val="150000"/>
              </a:lnSpc>
            </a:pPr>
            <a:r>
              <a:rPr lang="en-US" altLang="ko-KR" sz="1400" b="1" dirty="0">
                <a:solidFill>
                  <a:schemeClr val="bg1">
                    <a:lumMod val="75000"/>
                    <a:lumOff val="25000"/>
                  </a:schemeClr>
                </a:solidFill>
              </a:rPr>
              <a:t> </a:t>
            </a:r>
            <a:r>
              <a:rPr lang="en-US" altLang="ko-KR" sz="1400" b="1" dirty="0" smtClean="0">
                <a:solidFill>
                  <a:schemeClr val="bg1">
                    <a:lumMod val="75000"/>
                    <a:lumOff val="25000"/>
                  </a:schemeClr>
                </a:solidFill>
              </a:rPr>
              <a:t>  KIER and NASA    </a:t>
            </a:r>
            <a:endParaRPr lang="en-US" altLang="ko-KR" sz="1400" b="1" dirty="0">
              <a:solidFill>
                <a:schemeClr val="bg1">
                  <a:lumMod val="75000"/>
                  <a:lumOff val="25000"/>
                </a:schemeClr>
              </a:solidFill>
            </a:endParaRPr>
          </a:p>
          <a:p>
            <a:pPr>
              <a:lnSpc>
                <a:spcPct val="150000"/>
              </a:lnSpc>
            </a:pPr>
            <a:r>
              <a:rPr lang="en-US" altLang="ko-KR" sz="1400" b="1" dirty="0">
                <a:solidFill>
                  <a:schemeClr val="bg1">
                    <a:lumMod val="75000"/>
                    <a:lumOff val="25000"/>
                  </a:schemeClr>
                </a:solidFill>
              </a:rPr>
              <a:t>• Comparison and Relationship in Annual Avg. GHI Values between </a:t>
            </a:r>
          </a:p>
          <a:p>
            <a:pPr>
              <a:lnSpc>
                <a:spcPct val="150000"/>
              </a:lnSpc>
            </a:pPr>
            <a:r>
              <a:rPr lang="en-US" altLang="ko-KR" sz="1400" b="1" dirty="0">
                <a:solidFill>
                  <a:schemeClr val="bg1">
                    <a:lumMod val="75000"/>
                    <a:lumOff val="25000"/>
                  </a:schemeClr>
                </a:solidFill>
              </a:rPr>
              <a:t>   KIER </a:t>
            </a:r>
            <a:r>
              <a:rPr lang="en-US" altLang="ko-KR" sz="1400" b="1">
                <a:solidFill>
                  <a:schemeClr val="bg1">
                    <a:lumMod val="75000"/>
                    <a:lumOff val="25000"/>
                  </a:schemeClr>
                </a:solidFill>
              </a:rPr>
              <a:t>and </a:t>
            </a:r>
            <a:r>
              <a:rPr lang="en-US" altLang="ko-KR" sz="1400" b="1" smtClean="0">
                <a:solidFill>
                  <a:schemeClr val="bg1">
                    <a:lumMod val="75000"/>
                    <a:lumOff val="25000"/>
                  </a:schemeClr>
                </a:solidFill>
              </a:rPr>
              <a:t>NASA</a:t>
            </a:r>
            <a:endParaRPr lang="en-US" altLang="ko-KR" sz="1400" b="1" dirty="0">
              <a:solidFill>
                <a:schemeClr val="bg1">
                  <a:lumMod val="75000"/>
                  <a:lumOff val="25000"/>
                </a:schemeClr>
              </a:solidFill>
            </a:endParaRPr>
          </a:p>
        </p:txBody>
      </p:sp>
      <p:pic>
        <p:nvPicPr>
          <p:cNvPr id="12" name="그림 11" descr="목차.pn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39581" y="1808820"/>
            <a:ext cx="836043" cy="855338"/>
          </a:xfrm>
          <a:prstGeom prst="rect">
            <a:avLst/>
          </a:prstGeom>
        </p:spPr>
      </p:pic>
      <p:sp>
        <p:nvSpPr>
          <p:cNvPr id="13" name="TextBox 12"/>
          <p:cNvSpPr txBox="1"/>
          <p:nvPr/>
        </p:nvSpPr>
        <p:spPr>
          <a:xfrm>
            <a:off x="4366378" y="1971371"/>
            <a:ext cx="402674" cy="584775"/>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200" b="1" spc="-150" dirty="0" smtClean="0">
                <a:latin typeface="+mn-ea"/>
              </a:rPr>
              <a:t>3</a:t>
            </a:r>
            <a:endParaRPr lang="ko-KR" altLang="en-US" sz="3200" b="1" spc="-150" dirty="0">
              <a:latin typeface="+mn-ea"/>
            </a:endParaRPr>
          </a:p>
        </p:txBody>
      </p:sp>
    </p:spTree>
    <p:extLst>
      <p:ext uri="{BB962C8B-B14F-4D97-AF65-F5344CB8AC3E}">
        <p14:creationId xmlns:p14="http://schemas.microsoft.com/office/powerpoint/2010/main" val="3208181220"/>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1506"/>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2" name="TextBox 1"/>
          <p:cNvSpPr txBox="1"/>
          <p:nvPr/>
        </p:nvSpPr>
        <p:spPr>
          <a:xfrm>
            <a:off x="251520" y="1700808"/>
            <a:ext cx="8640960" cy="523220"/>
          </a:xfrm>
          <a:prstGeom prst="rect">
            <a:avLst/>
          </a:prstGeom>
          <a:noFill/>
        </p:spPr>
        <p:txBody>
          <a:bodyPr wrap="square" rtlCol="0">
            <a:spAutoFit/>
          </a:bodyPr>
          <a:lstStyle/>
          <a:p>
            <a:endParaRPr lang="en-US" altLang="ko-KR" sz="1400" dirty="0" smtClean="0">
              <a:solidFill>
                <a:schemeClr val="bg1"/>
              </a:solidFill>
            </a:endParaRPr>
          </a:p>
          <a:p>
            <a:pPr algn="just"/>
            <a:endParaRPr lang="en-US" altLang="ko-KR" sz="1400" dirty="0" smtClean="0">
              <a:solidFill>
                <a:schemeClr val="bg1"/>
              </a:solidFill>
            </a:endParaRP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dirty="0">
                <a:latin typeface="바른돋움 2" pitchFamily="18" charset="-127"/>
                <a:ea typeface="바른돋움 2" pitchFamily="18" charset="-127"/>
              </a:rPr>
              <a:t>3</a:t>
            </a:r>
            <a:endParaRPr lang="ko-KR" altLang="en-US" sz="3600" spc="-150" dirty="0">
              <a:latin typeface="바른돋움 2" pitchFamily="18" charset="-127"/>
              <a:ea typeface="바른돋움 2" pitchFamily="18" charset="-127"/>
            </a:endParaRPr>
          </a:p>
        </p:txBody>
      </p:sp>
      <p:graphicFrame>
        <p:nvGraphicFramePr>
          <p:cNvPr id="3" name="표 2"/>
          <p:cNvGraphicFramePr>
            <a:graphicFrameLocks noGrp="1"/>
          </p:cNvGraphicFramePr>
          <p:nvPr>
            <p:extLst>
              <p:ext uri="{D42A27DB-BD31-4B8C-83A1-F6EECF244321}">
                <p14:modId xmlns:p14="http://schemas.microsoft.com/office/powerpoint/2010/main" val="350457663"/>
              </p:ext>
            </p:extLst>
          </p:nvPr>
        </p:nvGraphicFramePr>
        <p:xfrm>
          <a:off x="971600" y="2214951"/>
          <a:ext cx="7200801" cy="2078145"/>
        </p:xfrm>
        <a:graphic>
          <a:graphicData uri="http://schemas.openxmlformats.org/drawingml/2006/table">
            <a:tbl>
              <a:tblPr firstRow="1" bandRow="1">
                <a:tableStyleId>{5C22544A-7EE6-4342-B048-85BDC9FD1C3A}</a:tableStyleId>
              </a:tblPr>
              <a:tblGrid>
                <a:gridCol w="1992249"/>
                <a:gridCol w="1292479"/>
                <a:gridCol w="1292479"/>
                <a:gridCol w="1311797"/>
                <a:gridCol w="1311797"/>
              </a:tblGrid>
              <a:tr h="291840">
                <a:tc rowSpan="2">
                  <a:txBody>
                    <a:bodyPr/>
                    <a:lstStyle/>
                    <a:p>
                      <a:pPr algn="ctr" latinLnBrk="1"/>
                      <a:r>
                        <a:rPr lang="en-US" altLang="ko-KR" sz="1400" dirty="0" smtClean="0"/>
                        <a:t>Parameter</a:t>
                      </a:r>
                      <a:endParaRPr lang="ko-KR" altLang="en-US" sz="1400" dirty="0"/>
                    </a:p>
                  </a:txBody>
                  <a:tcPr anchor="ctr"/>
                </a:tc>
                <a:tc gridSpan="2">
                  <a:txBody>
                    <a:bodyPr/>
                    <a:lstStyle/>
                    <a:p>
                      <a:pPr algn="ctr" latinLnBrk="1"/>
                      <a:r>
                        <a:rPr lang="en-US" altLang="ko-KR" sz="1400" dirty="0" smtClean="0"/>
                        <a:t>Average GHI</a:t>
                      </a:r>
                      <a:r>
                        <a:rPr lang="en-US" altLang="ko-KR" sz="1400" baseline="0" dirty="0" smtClean="0"/>
                        <a:t> (kWh/m²/day)</a:t>
                      </a:r>
                      <a:endParaRPr lang="ko-KR" altLang="en-US" sz="1400" dirty="0"/>
                    </a:p>
                  </a:txBody>
                  <a:tcPr anchor="ctr"/>
                </a:tc>
                <a:tc hMerge="1">
                  <a:txBody>
                    <a:bodyPr/>
                    <a:lstStyle/>
                    <a:p>
                      <a:pPr latinLnBrk="1"/>
                      <a:endParaRPr lang="ko-KR" altLang="en-US"/>
                    </a:p>
                  </a:txBody>
                  <a:tcPr/>
                </a:tc>
                <a:tc rowSpan="2">
                  <a:txBody>
                    <a:bodyPr/>
                    <a:lstStyle/>
                    <a:p>
                      <a:pPr algn="ctr" latinLnBrk="1"/>
                      <a:r>
                        <a:rPr lang="en-US" altLang="ko-KR" sz="1400" dirty="0" smtClean="0"/>
                        <a:t>Bias</a:t>
                      </a:r>
                      <a:r>
                        <a:rPr lang="en-US" altLang="ko-KR" sz="1400" baseline="0" dirty="0" smtClean="0"/>
                        <a:t> (%)</a:t>
                      </a:r>
                      <a:endParaRPr lang="ko-KR" altLang="en-US" sz="1400" dirty="0"/>
                    </a:p>
                  </a:txBody>
                  <a:tcPr anchor="ctr"/>
                </a:tc>
                <a:tc rowSpan="2">
                  <a:txBody>
                    <a:bodyPr/>
                    <a:lstStyle/>
                    <a:p>
                      <a:pPr algn="ctr" latinLnBrk="1"/>
                      <a:r>
                        <a:rPr lang="en-US" altLang="ko-KR" sz="1400" dirty="0" smtClean="0"/>
                        <a:t>RMSE</a:t>
                      </a:r>
                      <a:r>
                        <a:rPr lang="en-US" altLang="ko-KR" sz="1400" baseline="0" dirty="0" smtClean="0"/>
                        <a:t> (%)</a:t>
                      </a:r>
                      <a:endParaRPr lang="ko-KR" altLang="en-US" sz="1400" dirty="0"/>
                    </a:p>
                  </a:txBody>
                  <a:tcPr anchor="ctr"/>
                </a:tc>
              </a:tr>
              <a:tr h="291840">
                <a:tc vMerge="1">
                  <a:txBody>
                    <a:bodyPr/>
                    <a:lstStyle/>
                    <a:p>
                      <a:pPr latinLnBrk="1"/>
                      <a:endParaRPr lang="ko-KR" altLang="en-US"/>
                    </a:p>
                  </a:txBody>
                  <a:tcPr/>
                </a:tc>
                <a:tc>
                  <a:txBody>
                    <a:bodyPr/>
                    <a:lstStyle/>
                    <a:p>
                      <a:pPr algn="ctr" latinLnBrk="1"/>
                      <a:r>
                        <a:rPr lang="en-US" altLang="ko-KR" sz="1400" dirty="0" smtClean="0"/>
                        <a:t>KIER</a:t>
                      </a:r>
                      <a:endParaRPr lang="ko-KR" altLang="en-US" sz="1400" dirty="0"/>
                    </a:p>
                  </a:txBody>
                  <a:tcPr/>
                </a:tc>
                <a:tc>
                  <a:txBody>
                    <a:bodyPr/>
                    <a:lstStyle/>
                    <a:p>
                      <a:pPr algn="ctr" latinLnBrk="1"/>
                      <a:r>
                        <a:rPr lang="en-US" altLang="ko-KR" sz="1400" dirty="0" smtClean="0"/>
                        <a:t>NASA</a:t>
                      </a:r>
                      <a:endParaRPr lang="ko-KR" altLang="en-US" sz="1400" dirty="0"/>
                    </a:p>
                  </a:txBody>
                  <a:tcPr/>
                </a:tc>
                <a:tc vMerge="1">
                  <a:txBody>
                    <a:bodyPr/>
                    <a:lstStyle/>
                    <a:p>
                      <a:pPr latinLnBrk="1"/>
                      <a:endParaRPr lang="ko-KR" altLang="en-US"/>
                    </a:p>
                  </a:txBody>
                  <a:tcPr/>
                </a:tc>
                <a:tc vMerge="1">
                  <a:txBody>
                    <a:bodyPr/>
                    <a:lstStyle/>
                    <a:p>
                      <a:pPr latinLnBrk="1"/>
                      <a:endParaRPr lang="ko-KR" altLang="en-US"/>
                    </a:p>
                  </a:txBody>
                  <a:tcPr/>
                </a:tc>
              </a:tr>
              <a:tr h="489515">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dirty="0" smtClean="0"/>
                        <a:t>Daily Average</a:t>
                      </a:r>
                      <a:r>
                        <a:rPr lang="en-US" altLang="ko-KR" sz="1400" baseline="0" dirty="0" smtClean="0"/>
                        <a:t> GHI</a:t>
                      </a:r>
                      <a:endParaRPr lang="ko-KR" altLang="en-US" sz="1400" dirty="0" smtClean="0"/>
                    </a:p>
                  </a:txBody>
                  <a:tcPr anchor="ctr"/>
                </a:tc>
                <a:tc rowSpan="3">
                  <a:txBody>
                    <a:bodyPr/>
                    <a:lstStyle/>
                    <a:p>
                      <a:pPr algn="ctr" latinLnBrk="1">
                        <a:lnSpc>
                          <a:spcPct val="150000"/>
                        </a:lnSpc>
                      </a:pPr>
                      <a:r>
                        <a:rPr lang="en-US" altLang="ko-KR" sz="1400" dirty="0" smtClean="0"/>
                        <a:t>3.53</a:t>
                      </a:r>
                      <a:endParaRPr lang="ko-KR" altLang="en-US" sz="1400" dirty="0"/>
                    </a:p>
                  </a:txBody>
                  <a:tcPr anchor="ctr"/>
                </a:tc>
                <a:tc rowSpan="3">
                  <a:txBody>
                    <a:bodyPr/>
                    <a:lstStyle/>
                    <a:p>
                      <a:pPr algn="ctr" latinLnBrk="1">
                        <a:lnSpc>
                          <a:spcPct val="150000"/>
                        </a:lnSpc>
                      </a:pPr>
                      <a:r>
                        <a:rPr lang="en-US" altLang="ko-KR" sz="1400" dirty="0" smtClean="0"/>
                        <a:t>4.01</a:t>
                      </a:r>
                      <a:endParaRPr lang="ko-KR" altLang="en-US" sz="1400" dirty="0"/>
                    </a:p>
                  </a:txBody>
                  <a:tcPr anchor="ctr"/>
                </a:tc>
                <a:tc>
                  <a:txBody>
                    <a:bodyPr/>
                    <a:lstStyle/>
                    <a:p>
                      <a:pPr algn="ctr" latinLnBrk="1"/>
                      <a:r>
                        <a:rPr lang="en-US" altLang="ko-KR" sz="1400" dirty="0" smtClean="0"/>
                        <a:t>17.55</a:t>
                      </a:r>
                      <a:endParaRPr lang="ko-KR" altLang="en-US" sz="1400" dirty="0"/>
                    </a:p>
                  </a:txBody>
                  <a:tcPr anchor="ctr"/>
                </a:tc>
                <a:tc>
                  <a:txBody>
                    <a:bodyPr/>
                    <a:lstStyle/>
                    <a:p>
                      <a:pPr algn="ctr" latinLnBrk="1"/>
                      <a:r>
                        <a:rPr lang="en-US" altLang="ko-KR" sz="1400" dirty="0" smtClean="0"/>
                        <a:t>42.53</a:t>
                      </a:r>
                      <a:endParaRPr lang="ko-KR" altLang="en-US" sz="1400" dirty="0"/>
                    </a:p>
                  </a:txBody>
                  <a:tcPr anchor="ctr"/>
                </a:tc>
              </a:tr>
              <a:tr h="489515">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en-US" altLang="ko-KR" sz="1400" smtClean="0"/>
                        <a:t>Monthly Average</a:t>
                      </a:r>
                      <a:r>
                        <a:rPr lang="en-US" altLang="ko-KR" sz="1400" baseline="0" smtClean="0"/>
                        <a:t> GHI</a:t>
                      </a:r>
                      <a:endParaRPr lang="ko-KR" altLang="en-US" sz="1400" smtClean="0"/>
                    </a:p>
                  </a:txBody>
                  <a:tcPr anchor="ctr"/>
                </a:tc>
                <a:tc vMerge="1">
                  <a:txBody>
                    <a:bodyPr/>
                    <a:lstStyle/>
                    <a:p>
                      <a:pPr algn="ctr" latinLnBrk="1">
                        <a:lnSpc>
                          <a:spcPct val="150000"/>
                        </a:lnSpc>
                      </a:pPr>
                      <a:endParaRPr lang="ko-KR" altLang="en-US" sz="1400" dirty="0"/>
                    </a:p>
                  </a:txBody>
                  <a:tcPr anchor="ctr"/>
                </a:tc>
                <a:tc vMerge="1">
                  <a:txBody>
                    <a:bodyPr/>
                    <a:lstStyle/>
                    <a:p>
                      <a:pPr algn="ctr" latinLnBrk="1">
                        <a:lnSpc>
                          <a:spcPct val="150000"/>
                        </a:lnSpc>
                      </a:pPr>
                      <a:endParaRPr lang="ko-KR" altLang="en-US" sz="1400" dirty="0"/>
                    </a:p>
                  </a:txBody>
                  <a:tcPr anchor="ctr"/>
                </a:tc>
                <a:tc>
                  <a:txBody>
                    <a:bodyPr/>
                    <a:lstStyle/>
                    <a:p>
                      <a:pPr algn="ctr" latinLnBrk="1"/>
                      <a:r>
                        <a:rPr lang="en-US" altLang="ko-KR" sz="1400" dirty="0" smtClean="0"/>
                        <a:t>17.79</a:t>
                      </a:r>
                      <a:endParaRPr lang="ko-KR" altLang="en-US" sz="1400" dirty="0"/>
                    </a:p>
                  </a:txBody>
                  <a:tcPr anchor="ctr"/>
                </a:tc>
                <a:tc>
                  <a:txBody>
                    <a:bodyPr/>
                    <a:lstStyle/>
                    <a:p>
                      <a:pPr algn="ctr" latinLnBrk="1"/>
                      <a:r>
                        <a:rPr lang="en-US" altLang="ko-KR" sz="1400" dirty="0" smtClean="0"/>
                        <a:t>33.51</a:t>
                      </a:r>
                      <a:endParaRPr lang="ko-KR" altLang="en-US" sz="1400" dirty="0"/>
                    </a:p>
                  </a:txBody>
                  <a:tcPr anchor="ctr"/>
                </a:tc>
              </a:tr>
              <a:tr h="489515">
                <a:tc>
                  <a:txBody>
                    <a:bodyPr/>
                    <a:lstStyle/>
                    <a:p>
                      <a:pPr algn="ctr" latinLnBrk="1"/>
                      <a:r>
                        <a:rPr lang="en-US" altLang="ko-KR" sz="1400" dirty="0" smtClean="0"/>
                        <a:t>Annual Average</a:t>
                      </a:r>
                      <a:r>
                        <a:rPr lang="en-US" altLang="ko-KR" sz="1400" baseline="0" dirty="0" smtClean="0"/>
                        <a:t> GHI</a:t>
                      </a:r>
                      <a:endParaRPr lang="ko-KR" altLang="en-US" sz="1400" dirty="0"/>
                    </a:p>
                  </a:txBody>
                  <a:tcPr anchor="ctr"/>
                </a:tc>
                <a:tc vMerge="1">
                  <a:txBody>
                    <a:bodyPr/>
                    <a:lstStyle/>
                    <a:p>
                      <a:pPr algn="ctr" latinLnBrk="1">
                        <a:lnSpc>
                          <a:spcPct val="150000"/>
                        </a:lnSpc>
                      </a:pPr>
                      <a:endParaRPr lang="ko-KR" altLang="en-US" sz="1400" dirty="0"/>
                    </a:p>
                  </a:txBody>
                  <a:tcPr anchor="ctr"/>
                </a:tc>
                <a:tc vMerge="1">
                  <a:txBody>
                    <a:bodyPr/>
                    <a:lstStyle/>
                    <a:p>
                      <a:pPr algn="ctr" latinLnBrk="1">
                        <a:lnSpc>
                          <a:spcPct val="150000"/>
                        </a:lnSpc>
                      </a:pPr>
                      <a:endParaRPr lang="ko-KR" altLang="en-US" sz="1400" dirty="0"/>
                    </a:p>
                  </a:txBody>
                  <a:tcPr anchor="ctr"/>
                </a:tc>
                <a:tc>
                  <a:txBody>
                    <a:bodyPr/>
                    <a:lstStyle/>
                    <a:p>
                      <a:pPr algn="ctr" latinLnBrk="1"/>
                      <a:r>
                        <a:rPr lang="en-US" altLang="ko-KR" sz="1400" dirty="0" smtClean="0"/>
                        <a:t>13.90</a:t>
                      </a:r>
                      <a:endParaRPr lang="ko-KR" altLang="en-US" sz="1400" dirty="0"/>
                    </a:p>
                  </a:txBody>
                  <a:tcPr anchor="ctr"/>
                </a:tc>
                <a:tc>
                  <a:txBody>
                    <a:bodyPr/>
                    <a:lstStyle/>
                    <a:p>
                      <a:pPr algn="ctr" latinLnBrk="1"/>
                      <a:r>
                        <a:rPr lang="en-US" altLang="ko-KR" sz="1400" dirty="0" smtClean="0"/>
                        <a:t>14.64</a:t>
                      </a:r>
                      <a:endParaRPr lang="ko-KR" altLang="en-US" sz="1400" dirty="0"/>
                    </a:p>
                  </a:txBody>
                  <a:tcPr anchor="ctr"/>
                </a:tc>
              </a:tr>
            </a:tbl>
          </a:graphicData>
        </a:graphic>
      </p:graphicFrame>
      <p:sp>
        <p:nvSpPr>
          <p:cNvPr id="12" name="TextBox 11"/>
          <p:cNvSpPr txBox="1"/>
          <p:nvPr/>
        </p:nvSpPr>
        <p:spPr>
          <a:xfrm>
            <a:off x="611188" y="4381363"/>
            <a:ext cx="7921625" cy="738664"/>
          </a:xfrm>
          <a:prstGeom prst="rect">
            <a:avLst/>
          </a:prstGeom>
          <a:noFill/>
        </p:spPr>
        <p:txBody>
          <a:bodyPr wrap="square" rtlCol="0">
            <a:spAutoFit/>
          </a:bodyPr>
          <a:lstStyle/>
          <a:p>
            <a:pPr>
              <a:lnSpc>
                <a:spcPct val="150000"/>
              </a:lnSpc>
            </a:pPr>
            <a:r>
              <a:rPr lang="en-US" altLang="ko-KR" sz="1400" dirty="0" smtClean="0">
                <a:solidFill>
                  <a:schemeClr val="bg1"/>
                </a:solidFill>
              </a:rPr>
              <a:t> </a:t>
            </a:r>
            <a:r>
              <a:rPr lang="en-US" altLang="ko-KR" sz="1400" b="1" dirty="0" smtClean="0">
                <a:solidFill>
                  <a:schemeClr val="bg1"/>
                </a:solidFill>
              </a:rPr>
              <a:t>cf. </a:t>
            </a:r>
            <a:r>
              <a:rPr lang="en-US" altLang="ko-KR" sz="1400" b="1" dirty="0">
                <a:solidFill>
                  <a:schemeClr val="bg1"/>
                </a:solidFill>
              </a:rPr>
              <a:t>)</a:t>
            </a:r>
            <a:r>
              <a:rPr lang="en-US" altLang="ko-KR" sz="1400" b="1" dirty="0" smtClean="0">
                <a:solidFill>
                  <a:schemeClr val="bg1"/>
                </a:solidFill>
              </a:rPr>
              <a:t> SSE versus BSRN (Baseline Surface Radiation Network) Daily </a:t>
            </a:r>
            <a:r>
              <a:rPr lang="en-US" altLang="ko-KR" sz="1400" b="1" dirty="0">
                <a:solidFill>
                  <a:schemeClr val="bg1"/>
                </a:solidFill>
              </a:rPr>
              <a:t>A</a:t>
            </a:r>
            <a:r>
              <a:rPr lang="en-US" altLang="ko-KR" sz="1400" b="1" dirty="0" smtClean="0">
                <a:solidFill>
                  <a:schemeClr val="bg1"/>
                </a:solidFill>
              </a:rPr>
              <a:t>verage GHI for the </a:t>
            </a:r>
          </a:p>
          <a:p>
            <a:pPr>
              <a:lnSpc>
                <a:spcPct val="150000"/>
              </a:lnSpc>
            </a:pPr>
            <a:r>
              <a:rPr lang="en-US" altLang="ko-KR" sz="1400" b="1" dirty="0">
                <a:solidFill>
                  <a:schemeClr val="bg1"/>
                </a:solidFill>
              </a:rPr>
              <a:t> </a:t>
            </a:r>
            <a:r>
              <a:rPr lang="en-US" altLang="ko-KR" sz="1400" b="1" dirty="0" smtClean="0">
                <a:solidFill>
                  <a:schemeClr val="bg1"/>
                </a:solidFill>
              </a:rPr>
              <a:t>      Time Period  of January 1, 1992 - June 30, 2005</a:t>
            </a:r>
          </a:p>
        </p:txBody>
      </p:sp>
      <p:graphicFrame>
        <p:nvGraphicFramePr>
          <p:cNvPr id="13" name="표 12"/>
          <p:cNvGraphicFramePr>
            <a:graphicFrameLocks noGrp="1"/>
          </p:cNvGraphicFramePr>
          <p:nvPr>
            <p:extLst>
              <p:ext uri="{D42A27DB-BD31-4B8C-83A1-F6EECF244321}">
                <p14:modId xmlns:p14="http://schemas.microsoft.com/office/powerpoint/2010/main" val="2995073867"/>
              </p:ext>
            </p:extLst>
          </p:nvPr>
        </p:nvGraphicFramePr>
        <p:xfrm>
          <a:off x="971599" y="5176669"/>
          <a:ext cx="7201331" cy="952631"/>
        </p:xfrm>
        <a:graphic>
          <a:graphicData uri="http://schemas.openxmlformats.org/drawingml/2006/table">
            <a:tbl>
              <a:tblPr firstRow="1" bandRow="1">
                <a:tableStyleId>{5C22544A-7EE6-4342-B048-85BDC9FD1C3A}</a:tableStyleId>
              </a:tblPr>
              <a:tblGrid>
                <a:gridCol w="1937262"/>
                <a:gridCol w="1663403"/>
                <a:gridCol w="1800333"/>
                <a:gridCol w="1800333"/>
              </a:tblGrid>
              <a:tr h="316772">
                <a:tc>
                  <a:txBody>
                    <a:bodyPr/>
                    <a:lstStyle/>
                    <a:p>
                      <a:pPr algn="ctr" latinLnBrk="1"/>
                      <a:r>
                        <a:rPr lang="en-US" altLang="ko-KR" sz="1400" dirty="0" smtClean="0"/>
                        <a:t>Parameter</a:t>
                      </a:r>
                      <a:endParaRPr lang="ko-KR" altLang="en-US" sz="1400" dirty="0"/>
                    </a:p>
                  </a:txBody>
                  <a:tcPr/>
                </a:tc>
                <a:tc>
                  <a:txBody>
                    <a:bodyPr/>
                    <a:lstStyle/>
                    <a:p>
                      <a:pPr algn="ctr" latinLnBrk="1"/>
                      <a:r>
                        <a:rPr lang="en-US" altLang="ko-KR" sz="1400" smtClean="0"/>
                        <a:t>Region</a:t>
                      </a:r>
                      <a:endParaRPr lang="ko-KR" altLang="en-US" sz="1400"/>
                    </a:p>
                  </a:txBody>
                  <a:tcPr/>
                </a:tc>
                <a:tc>
                  <a:txBody>
                    <a:bodyPr/>
                    <a:lstStyle/>
                    <a:p>
                      <a:pPr algn="ctr" latinLnBrk="1"/>
                      <a:r>
                        <a:rPr lang="en-US" altLang="ko-KR" sz="1400" smtClean="0"/>
                        <a:t>Bias</a:t>
                      </a:r>
                      <a:r>
                        <a:rPr lang="en-US" altLang="ko-KR" sz="1400" baseline="0" smtClean="0"/>
                        <a:t> (%)</a:t>
                      </a:r>
                      <a:endParaRPr lang="ko-KR" altLang="en-US" sz="1400"/>
                    </a:p>
                  </a:txBody>
                  <a:tcPr/>
                </a:tc>
                <a:tc>
                  <a:txBody>
                    <a:bodyPr/>
                    <a:lstStyle/>
                    <a:p>
                      <a:pPr algn="ctr" latinLnBrk="1"/>
                      <a:r>
                        <a:rPr lang="en-US" altLang="ko-KR" sz="1400" smtClean="0"/>
                        <a:t>RMSE</a:t>
                      </a:r>
                      <a:r>
                        <a:rPr lang="en-US" altLang="ko-KR" sz="1400" baseline="0" smtClean="0"/>
                        <a:t> (%)</a:t>
                      </a:r>
                      <a:endParaRPr lang="ko-KR" altLang="en-US" sz="1400"/>
                    </a:p>
                  </a:txBody>
                  <a:tcPr/>
                </a:tc>
              </a:tr>
              <a:tr h="635859">
                <a:tc>
                  <a:txBody>
                    <a:bodyPr/>
                    <a:lstStyle/>
                    <a:p>
                      <a:pPr algn="ctr" latinLnBrk="1"/>
                      <a:r>
                        <a:rPr lang="en-US" altLang="ko-KR" sz="1400" smtClean="0"/>
                        <a:t>Daily Average</a:t>
                      </a:r>
                      <a:r>
                        <a:rPr lang="en-US" altLang="ko-KR" sz="1400" baseline="0" smtClean="0"/>
                        <a:t> GHI</a:t>
                      </a:r>
                      <a:endParaRPr lang="ko-KR" altLang="en-US" sz="1400"/>
                    </a:p>
                  </a:txBody>
                  <a:tcPr anchor="ctr"/>
                </a:tc>
                <a:tc>
                  <a:txBody>
                    <a:bodyPr/>
                    <a:lstStyle/>
                    <a:p>
                      <a:pPr algn="ctr" latinLnBrk="1"/>
                      <a:r>
                        <a:rPr lang="en-US" altLang="ko-KR" sz="1400" dirty="0" smtClean="0"/>
                        <a:t>Global</a:t>
                      </a:r>
                    </a:p>
                  </a:txBody>
                  <a:tcPr anchor="ctr"/>
                </a:tc>
                <a:tc>
                  <a:txBody>
                    <a:bodyPr/>
                    <a:lstStyle/>
                    <a:p>
                      <a:pPr algn="ctr" latinLnBrk="1"/>
                      <a:r>
                        <a:rPr lang="en-US" altLang="ko-KR" sz="1400" smtClean="0"/>
                        <a:t>-1.58</a:t>
                      </a:r>
                      <a:endParaRPr lang="ko-KR" altLang="en-US" sz="1400"/>
                    </a:p>
                  </a:txBody>
                  <a:tcPr anchor="ctr"/>
                </a:tc>
                <a:tc>
                  <a:txBody>
                    <a:bodyPr/>
                    <a:lstStyle/>
                    <a:p>
                      <a:pPr algn="ctr" latinLnBrk="1"/>
                      <a:r>
                        <a:rPr lang="en-US" altLang="ko-KR" sz="1400" dirty="0" smtClean="0"/>
                        <a:t>20.57</a:t>
                      </a:r>
                      <a:endParaRPr lang="ko-KR" altLang="en-US" sz="1400" dirty="0"/>
                    </a:p>
                  </a:txBody>
                  <a:tcPr anchor="ctr"/>
                </a:tc>
              </a:tr>
            </a:tbl>
          </a:graphicData>
        </a:graphic>
      </p:graphicFrame>
      <p:sp>
        <p:nvSpPr>
          <p:cNvPr id="15" name="TextBox 14"/>
          <p:cNvSpPr txBox="1"/>
          <p:nvPr/>
        </p:nvSpPr>
        <p:spPr>
          <a:xfrm>
            <a:off x="1152624" y="534742"/>
            <a:ext cx="1345946"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Results</a:t>
            </a:r>
            <a:endParaRPr lang="ko-KR" altLang="en-US" sz="3000" b="1" spc="-150" dirty="0">
              <a:solidFill>
                <a:schemeClr val="bg1"/>
              </a:solidFill>
              <a:latin typeface="+mn-ea"/>
            </a:endParaRPr>
          </a:p>
        </p:txBody>
      </p:sp>
      <p:sp>
        <p:nvSpPr>
          <p:cNvPr id="16" name="TextBox 15"/>
          <p:cNvSpPr txBox="1"/>
          <p:nvPr/>
        </p:nvSpPr>
        <p:spPr>
          <a:xfrm>
            <a:off x="611560" y="1264355"/>
            <a:ext cx="7921625" cy="830997"/>
          </a:xfrm>
          <a:prstGeom prst="rect">
            <a:avLst/>
          </a:prstGeom>
          <a:noFill/>
        </p:spPr>
        <p:txBody>
          <a:bodyPr wrap="square" rtlCol="0">
            <a:spAutoFit/>
          </a:bodyPr>
          <a:lstStyle/>
          <a:p>
            <a:pPr>
              <a:lnSpc>
                <a:spcPct val="150000"/>
              </a:lnSpc>
            </a:pPr>
            <a:r>
              <a:rPr lang="ko-KR" altLang="en-US" sz="1600" dirty="0" err="1" smtClean="0">
                <a:solidFill>
                  <a:schemeClr val="bg1"/>
                </a:solidFill>
              </a:rPr>
              <a:t>ㆍ</a:t>
            </a:r>
            <a:r>
              <a:rPr lang="en-US" altLang="ko-KR" sz="1600" b="1" dirty="0" smtClean="0">
                <a:solidFill>
                  <a:schemeClr val="bg1"/>
                </a:solidFill>
              </a:rPr>
              <a:t>Comparison </a:t>
            </a:r>
            <a:r>
              <a:rPr lang="en-US" altLang="ko-KR" sz="1600" b="1" dirty="0">
                <a:solidFill>
                  <a:schemeClr val="bg1"/>
                </a:solidFill>
              </a:rPr>
              <a:t>in GHI values between measured in </a:t>
            </a:r>
            <a:r>
              <a:rPr lang="en-US" altLang="ko-KR" sz="1600" b="1" dirty="0" smtClean="0">
                <a:solidFill>
                  <a:schemeClr val="bg1"/>
                </a:solidFill>
              </a:rPr>
              <a:t>KIER and derived in NASA </a:t>
            </a:r>
          </a:p>
          <a:p>
            <a:pPr>
              <a:lnSpc>
                <a:spcPct val="150000"/>
              </a:lnSpc>
            </a:pPr>
            <a:r>
              <a:rPr lang="en-US" altLang="ko-KR" sz="1600" b="1" dirty="0" smtClean="0">
                <a:solidFill>
                  <a:schemeClr val="bg1"/>
                </a:solidFill>
              </a:rPr>
              <a:t>   using Bias and RMSE for the time period of January 1, 1992-June 30, 2005</a:t>
            </a:r>
            <a:endParaRPr lang="en-US" altLang="ko-KR" sz="1600" b="1" dirty="0">
              <a:solidFill>
                <a:schemeClr val="bg1"/>
              </a:solidFill>
            </a:endParaRPr>
          </a:p>
        </p:txBody>
      </p:sp>
    </p:spTree>
    <p:extLst>
      <p:ext uri="{BB962C8B-B14F-4D97-AF65-F5344CB8AC3E}">
        <p14:creationId xmlns:p14="http://schemas.microsoft.com/office/powerpoint/2010/main" val="1039159173"/>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2" name="TextBox 1"/>
          <p:cNvSpPr txBox="1"/>
          <p:nvPr/>
        </p:nvSpPr>
        <p:spPr>
          <a:xfrm>
            <a:off x="611188" y="1268760"/>
            <a:ext cx="8210855" cy="461665"/>
          </a:xfrm>
          <a:prstGeom prst="rect">
            <a:avLst/>
          </a:prstGeom>
          <a:noFill/>
        </p:spPr>
        <p:txBody>
          <a:bodyPr wrap="square" rtlCol="0">
            <a:spAutoFit/>
          </a:bodyPr>
          <a:lstStyle/>
          <a:p>
            <a:pPr>
              <a:lnSpc>
                <a:spcPct val="150000"/>
              </a:lnSpc>
            </a:pPr>
            <a:r>
              <a:rPr lang="en-US" altLang="ko-KR" sz="1600" b="1" dirty="0" smtClean="0">
                <a:solidFill>
                  <a:schemeClr val="bg1"/>
                </a:solidFill>
                <a:latin typeface="맑은 고딕"/>
                <a:ea typeface="맑은 고딕"/>
              </a:rPr>
              <a:t>• </a:t>
            </a:r>
            <a:r>
              <a:rPr lang="en-US" altLang="ko-KR" sz="1600" b="1" dirty="0" smtClean="0">
                <a:solidFill>
                  <a:schemeClr val="bg1"/>
                </a:solidFill>
              </a:rPr>
              <a:t>Comparison and Relationship in Daily Avg. GHI Values between KIER </a:t>
            </a:r>
            <a:r>
              <a:rPr lang="en-US" altLang="ko-KR" sz="1600" b="1" dirty="0">
                <a:solidFill>
                  <a:schemeClr val="bg1"/>
                </a:solidFill>
              </a:rPr>
              <a:t>and </a:t>
            </a:r>
            <a:r>
              <a:rPr lang="en-US" altLang="ko-KR" sz="1600" b="1" dirty="0" smtClean="0">
                <a:solidFill>
                  <a:schemeClr val="bg1"/>
                </a:solidFill>
              </a:rPr>
              <a:t>NASA</a:t>
            </a: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a:latin typeface="바른돋움 2" pitchFamily="18" charset="-127"/>
                <a:ea typeface="바른돋움 2" pitchFamily="18" charset="-127"/>
              </a:rPr>
              <a:t>3</a:t>
            </a:r>
            <a:endParaRPr lang="ko-KR" altLang="en-US" sz="3600" spc="-150" dirty="0">
              <a:latin typeface="바른돋움 2" pitchFamily="18" charset="-127"/>
              <a:ea typeface="바른돋움 2" pitchFamily="18" charset="-127"/>
            </a:endParaRPr>
          </a:p>
        </p:txBody>
      </p:sp>
      <p:pic>
        <p:nvPicPr>
          <p:cNvPr id="3"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10069" t="55763" r="6322" b="10080"/>
          <a:stretch/>
        </p:blipFill>
        <p:spPr bwMode="auto">
          <a:xfrm>
            <a:off x="376343" y="4239328"/>
            <a:ext cx="8389373" cy="214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1152624" y="534742"/>
            <a:ext cx="1345946"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Results</a:t>
            </a:r>
            <a:endParaRPr lang="ko-KR" altLang="en-US" sz="3000" b="1" spc="-150" dirty="0">
              <a:solidFill>
                <a:schemeClr val="bg1"/>
              </a:solidFill>
              <a:latin typeface="+mn-ea"/>
            </a:endParaRPr>
          </a:p>
        </p:txBody>
      </p:sp>
      <p:cxnSp>
        <p:nvCxnSpPr>
          <p:cNvPr id="15" name="직선 연결선 14"/>
          <p:cNvCxnSpPr/>
          <p:nvPr/>
        </p:nvCxnSpPr>
        <p:spPr>
          <a:xfrm>
            <a:off x="7945772" y="4801333"/>
            <a:ext cx="46805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3"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10069" t="19761" r="6322" b="44933"/>
          <a:stretch/>
        </p:blipFill>
        <p:spPr bwMode="auto">
          <a:xfrm>
            <a:off x="369027" y="1844824"/>
            <a:ext cx="8389373" cy="2214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7448974" y="4869160"/>
            <a:ext cx="1263486" cy="200055"/>
          </a:xfrm>
          <a:prstGeom prst="rect">
            <a:avLst/>
          </a:prstGeom>
          <a:noFill/>
        </p:spPr>
        <p:txBody>
          <a:bodyPr wrap="none" rtlCol="0">
            <a:spAutoFit/>
          </a:bodyPr>
          <a:lstStyle/>
          <a:p>
            <a:pPr algn="ctr"/>
            <a:r>
              <a:rPr lang="en-US" altLang="ko-KR" sz="700" b="1" smtClean="0">
                <a:solidFill>
                  <a:schemeClr val="bg1"/>
                </a:solidFill>
              </a:rPr>
              <a:t>( F=14897.279, p&lt;0.001 )</a:t>
            </a:r>
            <a:endParaRPr lang="ko-KR" altLang="en-US" sz="700" b="1">
              <a:solidFill>
                <a:schemeClr val="bg1"/>
              </a:solidFill>
            </a:endParaRPr>
          </a:p>
        </p:txBody>
      </p:sp>
    </p:spTree>
    <p:extLst>
      <p:ext uri="{BB962C8B-B14F-4D97-AF65-F5344CB8AC3E}">
        <p14:creationId xmlns:p14="http://schemas.microsoft.com/office/powerpoint/2010/main" val="1699117581"/>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2" name="TextBox 1"/>
          <p:cNvSpPr txBox="1"/>
          <p:nvPr/>
        </p:nvSpPr>
        <p:spPr>
          <a:xfrm>
            <a:off x="611188" y="1268760"/>
            <a:ext cx="8531224" cy="414024"/>
          </a:xfrm>
          <a:prstGeom prst="rect">
            <a:avLst/>
          </a:prstGeom>
          <a:noFill/>
        </p:spPr>
        <p:txBody>
          <a:bodyPr wrap="square" rtlCol="0">
            <a:spAutoFit/>
          </a:bodyPr>
          <a:lstStyle/>
          <a:p>
            <a:pPr>
              <a:lnSpc>
                <a:spcPct val="150000"/>
              </a:lnSpc>
            </a:pPr>
            <a:r>
              <a:rPr lang="en-US" altLang="ko-KR" sz="1600" b="1" dirty="0" smtClean="0">
                <a:solidFill>
                  <a:schemeClr val="bg1"/>
                </a:solidFill>
                <a:latin typeface="맑은 고딕"/>
                <a:ea typeface="맑은 고딕"/>
              </a:rPr>
              <a:t>• </a:t>
            </a:r>
            <a:r>
              <a:rPr lang="en-US" altLang="ko-KR" sz="1600" b="1" dirty="0" smtClean="0">
                <a:solidFill>
                  <a:schemeClr val="bg1"/>
                </a:solidFill>
              </a:rPr>
              <a:t>Comparison and Relationship in Monthly Avg. </a:t>
            </a:r>
            <a:r>
              <a:rPr lang="en-US" altLang="ko-KR" sz="1600" b="1" dirty="0">
                <a:solidFill>
                  <a:schemeClr val="bg1"/>
                </a:solidFill>
              </a:rPr>
              <a:t>GHI Values </a:t>
            </a:r>
            <a:r>
              <a:rPr lang="en-US" altLang="ko-KR" sz="1600" b="1" dirty="0" smtClean="0">
                <a:solidFill>
                  <a:schemeClr val="bg1"/>
                </a:solidFill>
              </a:rPr>
              <a:t>between </a:t>
            </a:r>
            <a:r>
              <a:rPr lang="en-US" altLang="ko-KR" sz="1600" b="1" dirty="0">
                <a:solidFill>
                  <a:schemeClr val="bg1"/>
                </a:solidFill>
              </a:rPr>
              <a:t>KIER and </a:t>
            </a:r>
            <a:r>
              <a:rPr lang="en-US" altLang="ko-KR" sz="1600" b="1" dirty="0" smtClean="0">
                <a:solidFill>
                  <a:schemeClr val="bg1"/>
                </a:solidFill>
              </a:rPr>
              <a:t>NASA</a:t>
            </a:r>
            <a:endParaRPr lang="en-US" altLang="ko-KR" sz="1600" b="1" dirty="0">
              <a:solidFill>
                <a:schemeClr val="bg1"/>
              </a:solidFill>
            </a:endParaRP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a:latin typeface="바른돋움 2" pitchFamily="18" charset="-127"/>
                <a:ea typeface="바른돋움 2" pitchFamily="18" charset="-127"/>
              </a:rPr>
              <a:t>3</a:t>
            </a:r>
            <a:endParaRPr lang="ko-KR" altLang="en-US" sz="3600" spc="-150" dirty="0">
              <a:latin typeface="바른돋움 2" pitchFamily="18" charset="-127"/>
              <a:ea typeface="바른돋움 2" pitchFamily="18" charset="-127"/>
            </a:endParaRPr>
          </a:p>
        </p:txBody>
      </p:sp>
      <p:pic>
        <p:nvPicPr>
          <p:cNvPr id="1026"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16547" t="56218" r="11152" b="7390"/>
          <a:stretch/>
        </p:blipFill>
        <p:spPr bwMode="auto">
          <a:xfrm>
            <a:off x="1019480" y="4185332"/>
            <a:ext cx="7095066" cy="223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1152624" y="534742"/>
            <a:ext cx="1345946"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Results</a:t>
            </a:r>
            <a:endParaRPr lang="ko-KR" altLang="en-US" sz="3000" b="1" spc="-150" dirty="0">
              <a:solidFill>
                <a:schemeClr val="bg1"/>
              </a:solidFill>
              <a:latin typeface="+mn-ea"/>
            </a:endParaRPr>
          </a:p>
        </p:txBody>
      </p:sp>
      <p:cxnSp>
        <p:nvCxnSpPr>
          <p:cNvPr id="13" name="직선 연결선 12"/>
          <p:cNvCxnSpPr/>
          <p:nvPr/>
        </p:nvCxnSpPr>
        <p:spPr>
          <a:xfrm>
            <a:off x="6869906" y="4653136"/>
            <a:ext cx="46805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5" name="Picture 2"/>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16547" t="18798" r="11152" b="44694"/>
          <a:stretch/>
        </p:blipFill>
        <p:spPr bwMode="auto">
          <a:xfrm>
            <a:off x="1020018" y="1758757"/>
            <a:ext cx="7095066" cy="22392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 name="TextBox 15"/>
          <p:cNvSpPr txBox="1"/>
          <p:nvPr/>
        </p:nvSpPr>
        <p:spPr>
          <a:xfrm>
            <a:off x="6543453" y="4710951"/>
            <a:ext cx="1160895" cy="200055"/>
          </a:xfrm>
          <a:prstGeom prst="rect">
            <a:avLst/>
          </a:prstGeom>
          <a:noFill/>
        </p:spPr>
        <p:txBody>
          <a:bodyPr wrap="none" rtlCol="0">
            <a:spAutoFit/>
          </a:bodyPr>
          <a:lstStyle/>
          <a:p>
            <a:r>
              <a:rPr lang="en-US" altLang="ko-KR" sz="700" b="1" smtClean="0">
                <a:solidFill>
                  <a:schemeClr val="bg1"/>
                </a:solidFill>
              </a:rPr>
              <a:t>( F=635.390, p&lt;0.001 )</a:t>
            </a:r>
            <a:endParaRPr lang="ko-KR" altLang="en-US" sz="700" b="1">
              <a:solidFill>
                <a:schemeClr val="bg1"/>
              </a:solidFill>
            </a:endParaRPr>
          </a:p>
        </p:txBody>
      </p:sp>
    </p:spTree>
    <p:extLst>
      <p:ext uri="{BB962C8B-B14F-4D97-AF65-F5344CB8AC3E}">
        <p14:creationId xmlns:p14="http://schemas.microsoft.com/office/powerpoint/2010/main" val="2042298863"/>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97" y="-4515"/>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2" name="TextBox 1"/>
          <p:cNvSpPr txBox="1"/>
          <p:nvPr/>
        </p:nvSpPr>
        <p:spPr>
          <a:xfrm>
            <a:off x="420907" y="1265518"/>
            <a:ext cx="8820980" cy="414024"/>
          </a:xfrm>
          <a:prstGeom prst="rect">
            <a:avLst/>
          </a:prstGeom>
          <a:noFill/>
        </p:spPr>
        <p:txBody>
          <a:bodyPr wrap="square" rtlCol="0">
            <a:spAutoFit/>
          </a:bodyPr>
          <a:lstStyle/>
          <a:p>
            <a:pPr>
              <a:lnSpc>
                <a:spcPct val="150000"/>
              </a:lnSpc>
            </a:pPr>
            <a:r>
              <a:rPr lang="en-US" altLang="ko-KR" sz="1600" b="1" dirty="0" smtClean="0">
                <a:solidFill>
                  <a:schemeClr val="bg1"/>
                </a:solidFill>
                <a:latin typeface="맑은 고딕"/>
                <a:ea typeface="맑은 고딕"/>
              </a:rPr>
              <a:t>• </a:t>
            </a:r>
            <a:r>
              <a:rPr lang="en-US" altLang="ko-KR" sz="1600" b="1" dirty="0" smtClean="0">
                <a:solidFill>
                  <a:schemeClr val="bg1"/>
                </a:solidFill>
              </a:rPr>
              <a:t>Comparison and Relationship in Annual Avg. </a:t>
            </a:r>
            <a:r>
              <a:rPr lang="en-US" altLang="ko-KR" sz="1600" b="1" dirty="0">
                <a:solidFill>
                  <a:schemeClr val="bg1"/>
                </a:solidFill>
              </a:rPr>
              <a:t>GHI Values </a:t>
            </a:r>
            <a:r>
              <a:rPr lang="en-US" altLang="ko-KR" sz="1600" b="1" smtClean="0">
                <a:solidFill>
                  <a:schemeClr val="bg1"/>
                </a:solidFill>
              </a:rPr>
              <a:t>between KIER </a:t>
            </a:r>
            <a:r>
              <a:rPr lang="en-US" altLang="ko-KR" sz="1600" b="1" dirty="0" smtClean="0">
                <a:solidFill>
                  <a:schemeClr val="bg1"/>
                </a:solidFill>
              </a:rPr>
              <a:t>and </a:t>
            </a:r>
            <a:r>
              <a:rPr lang="en-US" altLang="ko-KR" sz="1600" b="1" dirty="0">
                <a:solidFill>
                  <a:schemeClr val="bg1"/>
                </a:solidFill>
              </a:rPr>
              <a:t>NASA</a:t>
            </a:r>
          </a:p>
        </p:txBody>
      </p:sp>
      <p:sp>
        <p:nvSpPr>
          <p:cNvPr id="14" name="TextBox 13"/>
          <p:cNvSpPr txBox="1"/>
          <p:nvPr/>
        </p:nvSpPr>
        <p:spPr>
          <a:xfrm>
            <a:off x="42337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a:latin typeface="바른돋움 2" pitchFamily="18" charset="-127"/>
                <a:ea typeface="바른돋움 2" pitchFamily="18" charset="-127"/>
              </a:rPr>
              <a:t>3</a:t>
            </a:r>
            <a:endParaRPr lang="ko-KR" altLang="en-US" sz="3600" spc="-150" dirty="0">
              <a:latin typeface="바른돋움 2" pitchFamily="18" charset="-127"/>
              <a:ea typeface="바른돋움 2" pitchFamily="18" charset="-127"/>
            </a:endParaRPr>
          </a:p>
        </p:txBody>
      </p:sp>
      <p:pic>
        <p:nvPicPr>
          <p:cNvPr id="3075" name="Picture 3"/>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25861" t="56068" r="13634" b="10246"/>
          <a:stretch/>
        </p:blipFill>
        <p:spPr bwMode="auto">
          <a:xfrm>
            <a:off x="1359018" y="4149328"/>
            <a:ext cx="6414099" cy="223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직선 연결선 4"/>
          <p:cNvCxnSpPr/>
          <p:nvPr/>
        </p:nvCxnSpPr>
        <p:spPr>
          <a:xfrm>
            <a:off x="6624228" y="4761148"/>
            <a:ext cx="468052"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12" name="Picture 3"/>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l="25861" t="21720" r="13634" b="44594"/>
          <a:stretch/>
        </p:blipFill>
        <p:spPr bwMode="auto">
          <a:xfrm>
            <a:off x="1350382" y="1736812"/>
            <a:ext cx="6414099" cy="2232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TextBox 12"/>
          <p:cNvSpPr txBox="1"/>
          <p:nvPr/>
        </p:nvSpPr>
        <p:spPr>
          <a:xfrm>
            <a:off x="1152624" y="534742"/>
            <a:ext cx="1345946"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dirty="0" smtClean="0">
                <a:solidFill>
                  <a:schemeClr val="bg1"/>
                </a:solidFill>
                <a:latin typeface="+mn-ea"/>
              </a:rPr>
              <a:t>Results</a:t>
            </a:r>
            <a:endParaRPr lang="ko-KR" altLang="en-US" sz="3000" b="1" spc="-150" dirty="0">
              <a:solidFill>
                <a:schemeClr val="bg1"/>
              </a:solidFill>
              <a:latin typeface="+mn-ea"/>
            </a:endParaRPr>
          </a:p>
        </p:txBody>
      </p:sp>
      <p:sp>
        <p:nvSpPr>
          <p:cNvPr id="15" name="TextBox 14"/>
          <p:cNvSpPr txBox="1"/>
          <p:nvPr/>
        </p:nvSpPr>
        <p:spPr>
          <a:xfrm>
            <a:off x="6294034" y="4824530"/>
            <a:ext cx="1109598" cy="200055"/>
          </a:xfrm>
          <a:prstGeom prst="rect">
            <a:avLst/>
          </a:prstGeom>
          <a:noFill/>
        </p:spPr>
        <p:txBody>
          <a:bodyPr wrap="none" rtlCol="0">
            <a:spAutoFit/>
          </a:bodyPr>
          <a:lstStyle/>
          <a:p>
            <a:pPr algn="ctr"/>
            <a:r>
              <a:rPr lang="en-US" altLang="ko-KR" sz="700" b="1" smtClean="0">
                <a:solidFill>
                  <a:schemeClr val="bg1"/>
                </a:solidFill>
              </a:rPr>
              <a:t>( F=20.956, p&lt;0.001 )</a:t>
            </a:r>
            <a:endParaRPr lang="ko-KR" altLang="en-US" sz="700" b="1">
              <a:solidFill>
                <a:schemeClr val="bg1"/>
              </a:solidFill>
            </a:endParaRPr>
          </a:p>
        </p:txBody>
      </p:sp>
    </p:spTree>
    <p:extLst>
      <p:ext uri="{BB962C8B-B14F-4D97-AF65-F5344CB8AC3E}">
        <p14:creationId xmlns:p14="http://schemas.microsoft.com/office/powerpoint/2010/main" val="1230712197"/>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9"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2412" cy="6858000"/>
          </a:xfrm>
          <a:prstGeom prst="rect">
            <a:avLst/>
          </a:prstGeom>
          <a:noFill/>
          <a:ln w="9525">
            <a:noFill/>
            <a:miter lim="800000"/>
            <a:headEnd/>
            <a:tailEnd/>
          </a:ln>
          <a:effectLst/>
        </p:spPr>
      </p:pic>
      <p:grpSp>
        <p:nvGrpSpPr>
          <p:cNvPr id="2" name="그룹 12"/>
          <p:cNvGrpSpPr/>
          <p:nvPr/>
        </p:nvGrpSpPr>
        <p:grpSpPr>
          <a:xfrm>
            <a:off x="0" y="2384124"/>
            <a:ext cx="9144000" cy="1218509"/>
            <a:chOff x="0" y="2384121"/>
            <a:chExt cx="9145588" cy="1218509"/>
          </a:xfrm>
        </p:grpSpPr>
        <p:sp>
          <p:nvSpPr>
            <p:cNvPr id="18" name="TextBox 17"/>
            <p:cNvSpPr txBox="1"/>
            <p:nvPr/>
          </p:nvSpPr>
          <p:spPr>
            <a:xfrm>
              <a:off x="4360485" y="2384121"/>
              <a:ext cx="402744" cy="584775"/>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200" b="1" spc="-150" dirty="0">
                  <a:latin typeface="+mn-ea"/>
                </a:rPr>
                <a:t>4</a:t>
              </a:r>
              <a:endParaRPr lang="ko-KR" altLang="en-US" sz="3200" b="1" spc="-150" dirty="0">
                <a:latin typeface="+mn-ea"/>
              </a:endParaRPr>
            </a:p>
          </p:txBody>
        </p:sp>
        <p:cxnSp>
          <p:nvCxnSpPr>
            <p:cNvPr id="15" name="직선 연결선 14"/>
            <p:cNvCxnSpPr/>
            <p:nvPr/>
          </p:nvCxnSpPr>
          <p:spPr>
            <a:xfrm>
              <a:off x="0" y="3069551"/>
              <a:ext cx="9145588" cy="1588"/>
            </a:xfrm>
            <a:prstGeom prst="line">
              <a:avLst/>
            </a:prstGeom>
            <a:ln w="38100">
              <a:gradFill flip="none" rotWithShape="1">
                <a:gsLst>
                  <a:gs pos="0">
                    <a:schemeClr val="tx1"/>
                  </a:gs>
                  <a:gs pos="50000">
                    <a:schemeClr val="bg1">
                      <a:lumMod val="50000"/>
                      <a:lumOff val="50000"/>
                    </a:schemeClr>
                  </a:gs>
                  <a:gs pos="100000">
                    <a:schemeClr val="tx1"/>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735604" y="3140965"/>
              <a:ext cx="1661320" cy="461665"/>
            </a:xfrm>
            <a:prstGeom prst="rect">
              <a:avLst/>
            </a:prstGeom>
            <a:noFill/>
          </p:spPr>
          <p:txBody>
            <a:bodyPr wrap="none" rtlCol="0">
              <a:spAutoFit/>
              <a:scene3d>
                <a:camera prst="orthographicFront"/>
                <a:lightRig rig="threePt" dir="t"/>
              </a:scene3d>
              <a:sp3d>
                <a:bevelT w="1270" h="1270"/>
                <a:bevelB w="1270" h="1270"/>
              </a:sp3d>
            </a:bodyPr>
            <a:lstStyle/>
            <a:p>
              <a:pPr marR="0" lvl="0" indent="0" fontAlgn="auto">
                <a:lnSpc>
                  <a:spcPct val="100000"/>
                </a:lnSpc>
                <a:spcBef>
                  <a:spcPts val="0"/>
                </a:spcBef>
                <a:spcAft>
                  <a:spcPts val="0"/>
                </a:spcAft>
                <a:buClrTx/>
                <a:buSzTx/>
                <a:buFontTx/>
                <a:buNone/>
                <a:tabLst/>
                <a:defRPr/>
              </a:pPr>
              <a:r>
                <a:rPr lang="en-US" altLang="ko-KR" sz="2400" b="1" spc="-100" smtClean="0">
                  <a:solidFill>
                    <a:schemeClr val="bg1">
                      <a:lumMod val="75000"/>
                      <a:lumOff val="25000"/>
                    </a:schemeClr>
                  </a:solidFill>
                  <a:latin typeface="+mn-ea"/>
                </a:rPr>
                <a:t>Conclusion</a:t>
              </a:r>
              <a:endParaRPr lang="en-US" altLang="ko-KR" sz="2400" b="1" spc="-100" dirty="0" smtClean="0">
                <a:solidFill>
                  <a:schemeClr val="bg1">
                    <a:lumMod val="75000"/>
                    <a:lumOff val="25000"/>
                  </a:schemeClr>
                </a:solidFill>
                <a:latin typeface="+mn-ea"/>
              </a:endParaRPr>
            </a:p>
          </p:txBody>
        </p:sp>
      </p:grpSp>
      <p:pic>
        <p:nvPicPr>
          <p:cNvPr id="10" name="그림 9" descr="목차.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158705" y="2240868"/>
            <a:ext cx="836043" cy="855338"/>
          </a:xfrm>
          <a:prstGeom prst="rect">
            <a:avLst/>
          </a:prstGeom>
        </p:spPr>
      </p:pic>
      <p:sp>
        <p:nvSpPr>
          <p:cNvPr id="11" name="TextBox 10"/>
          <p:cNvSpPr txBox="1"/>
          <p:nvPr/>
        </p:nvSpPr>
        <p:spPr>
          <a:xfrm>
            <a:off x="4366378" y="2384124"/>
            <a:ext cx="402674" cy="584775"/>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200" b="1" spc="-150" dirty="0">
                <a:latin typeface="+mn-ea"/>
              </a:rPr>
              <a:t>4</a:t>
            </a:r>
            <a:endParaRPr lang="ko-KR" altLang="en-US" sz="3200" b="1" spc="-150" dirty="0">
              <a:latin typeface="+mn-ea"/>
            </a:endParaRPr>
          </a:p>
        </p:txBody>
      </p:sp>
    </p:spTree>
    <p:extLst>
      <p:ext uri="{BB962C8B-B14F-4D97-AF65-F5344CB8AC3E}">
        <p14:creationId xmlns:p14="http://schemas.microsoft.com/office/powerpoint/2010/main" val="4193820843"/>
      </p:ext>
    </p:extLst>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3"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2412" cy="6858000"/>
          </a:xfrm>
          <a:prstGeom prst="rect">
            <a:avLst/>
          </a:prstGeom>
          <a:noFill/>
          <a:ln w="9525">
            <a:noFill/>
            <a:miter lim="800000"/>
            <a:headEnd/>
            <a:tailEnd/>
          </a:ln>
          <a:effectLst/>
        </p:spPr>
      </p:pic>
      <p:pic>
        <p:nvPicPr>
          <p:cNvPr id="4" name="그림 3"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pic>
        <p:nvPicPr>
          <p:cNvPr id="10" name="그림 9" descr="목차.pn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7362" y="137950"/>
            <a:ext cx="1070644" cy="935160"/>
          </a:xfrm>
          <a:prstGeom prst="rect">
            <a:avLst/>
          </a:prstGeom>
        </p:spPr>
      </p:pic>
      <p:sp>
        <p:nvSpPr>
          <p:cNvPr id="11" name="TextBox 10"/>
          <p:cNvSpPr txBox="1"/>
          <p:nvPr/>
        </p:nvSpPr>
        <p:spPr>
          <a:xfrm>
            <a:off x="1160688" y="329022"/>
            <a:ext cx="3672480" cy="276999"/>
          </a:xfrm>
          <a:prstGeom prst="rect">
            <a:avLst/>
          </a:prstGeom>
          <a:noFill/>
        </p:spPr>
        <p:txBody>
          <a:bodyPr wrap="none" rtlCol="0">
            <a:spAutoFit/>
            <a:scene3d>
              <a:camera prst="orthographicFront"/>
              <a:lightRig rig="threePt" dir="t"/>
            </a:scene3d>
            <a:sp3d>
              <a:bevelT w="1270" h="1270"/>
              <a:bevelB w="1270" h="1270"/>
            </a:sp3d>
          </a:bodyPr>
          <a:lstStyle/>
          <a:p>
            <a:r>
              <a:rPr lang="en-US" altLang="ko-KR" sz="1200" spc="-60" smtClean="0">
                <a:solidFill>
                  <a:srgbClr val="004998"/>
                </a:solidFill>
                <a:latin typeface="+mn-ea"/>
              </a:rPr>
              <a:t>Comparison Analysis of GHI between KIER and NASA</a:t>
            </a:r>
            <a:endParaRPr lang="ko-KR" altLang="en-US" sz="1200" spc="-60" dirty="0">
              <a:solidFill>
                <a:schemeClr val="bg1">
                  <a:lumMod val="50000"/>
                  <a:lumOff val="50000"/>
                </a:schemeClr>
              </a:solidFill>
              <a:latin typeface="+mn-ea"/>
            </a:endParaRPr>
          </a:p>
        </p:txBody>
      </p:sp>
      <p:sp>
        <p:nvSpPr>
          <p:cNvPr id="9" name="TextBox 8"/>
          <p:cNvSpPr txBox="1"/>
          <p:nvPr/>
        </p:nvSpPr>
        <p:spPr>
          <a:xfrm>
            <a:off x="1152624" y="534742"/>
            <a:ext cx="1994457" cy="553998"/>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000" b="1" spc="-150" smtClean="0">
                <a:solidFill>
                  <a:schemeClr val="bg1"/>
                </a:solidFill>
                <a:latin typeface="+mn-ea"/>
              </a:rPr>
              <a:t>Conclusion</a:t>
            </a:r>
            <a:endParaRPr lang="ko-KR" altLang="en-US" sz="3000" b="1" spc="-150" dirty="0">
              <a:solidFill>
                <a:schemeClr val="bg1"/>
              </a:solidFill>
              <a:latin typeface="+mn-ea"/>
            </a:endParaRPr>
          </a:p>
        </p:txBody>
      </p:sp>
      <p:sp>
        <p:nvSpPr>
          <p:cNvPr id="14" name="TextBox 13"/>
          <p:cNvSpPr txBox="1"/>
          <p:nvPr/>
        </p:nvSpPr>
        <p:spPr>
          <a:xfrm>
            <a:off x="399621" y="420566"/>
            <a:ext cx="396262" cy="646331"/>
          </a:xfrm>
          <a:prstGeom prst="rect">
            <a:avLst/>
          </a:prstGeom>
          <a:noFill/>
        </p:spPr>
        <p:txBody>
          <a:bodyPr wrap="none" rtlCol="0">
            <a:spAutoFit/>
            <a:scene3d>
              <a:camera prst="orthographicFront"/>
              <a:lightRig rig="threePt" dir="t"/>
            </a:scene3d>
            <a:sp3d>
              <a:bevelT w="1270" h="1270"/>
              <a:bevelB w="1270" h="1270"/>
            </a:sp3d>
          </a:bodyPr>
          <a:lstStyle/>
          <a:p>
            <a:r>
              <a:rPr lang="en-US" altLang="ko-KR" sz="3600" spc="-150" dirty="0">
                <a:latin typeface="바른돋움 2" pitchFamily="18" charset="-127"/>
                <a:ea typeface="바른돋움 2" pitchFamily="18" charset="-127"/>
              </a:rPr>
              <a:t>4</a:t>
            </a:r>
            <a:endParaRPr lang="ko-KR" altLang="en-US" sz="3600" spc="-150" dirty="0">
              <a:latin typeface="바른돋움 2" pitchFamily="18" charset="-127"/>
              <a:ea typeface="바른돋움 2" pitchFamily="18" charset="-127"/>
            </a:endParaRPr>
          </a:p>
        </p:txBody>
      </p:sp>
      <p:sp>
        <p:nvSpPr>
          <p:cNvPr id="12" name="TextBox 11"/>
          <p:cNvSpPr txBox="1"/>
          <p:nvPr/>
        </p:nvSpPr>
        <p:spPr>
          <a:xfrm>
            <a:off x="602484" y="1082212"/>
            <a:ext cx="7935061" cy="5678478"/>
          </a:xfrm>
          <a:prstGeom prst="rect">
            <a:avLst/>
          </a:prstGeom>
          <a:noFill/>
        </p:spPr>
        <p:txBody>
          <a:bodyPr wrap="square" rtlCol="0">
            <a:spAutoFit/>
          </a:bodyPr>
          <a:lstStyle/>
          <a:p>
            <a:pPr algn="just">
              <a:lnSpc>
                <a:spcPct val="150000"/>
              </a:lnSpc>
            </a:pPr>
            <a:r>
              <a:rPr lang="en-US" altLang="ko-KR" sz="1600" b="1" dirty="0" smtClean="0">
                <a:solidFill>
                  <a:schemeClr val="bg1"/>
                </a:solidFill>
                <a:latin typeface="맑은 고딕"/>
                <a:ea typeface="맑은 고딕"/>
              </a:rPr>
              <a:t>• </a:t>
            </a:r>
            <a:r>
              <a:rPr lang="en-US" altLang="ko-KR" sz="1400" dirty="0" smtClean="0">
                <a:solidFill>
                  <a:schemeClr val="bg1"/>
                </a:solidFill>
                <a:latin typeface="맑은 고딕"/>
                <a:ea typeface="맑은 고딕"/>
              </a:rPr>
              <a:t>Daily average GHI values measured in KIER and those derived from NASA </a:t>
            </a:r>
            <a:r>
              <a:rPr lang="en-US" altLang="ko-KR" sz="1400" dirty="0">
                <a:solidFill>
                  <a:schemeClr val="bg1"/>
                </a:solidFill>
              </a:rPr>
              <a:t>for thirteen and half </a:t>
            </a:r>
            <a:r>
              <a:rPr lang="en-US" altLang="ko-KR" sz="1400" dirty="0" smtClean="0">
                <a:solidFill>
                  <a:schemeClr val="bg1"/>
                </a:solidFill>
              </a:rPr>
              <a:t>years was </a:t>
            </a:r>
            <a:r>
              <a:rPr lang="en-US" altLang="ko-KR" sz="1400" dirty="0" smtClean="0">
                <a:solidFill>
                  <a:schemeClr val="bg1"/>
                </a:solidFill>
                <a:latin typeface="맑은 고딕"/>
                <a:ea typeface="맑은 고딕"/>
              </a:rPr>
              <a:t>3.53 </a:t>
            </a:r>
            <a:r>
              <a:rPr lang="en-US" altLang="ko-KR" sz="1400" dirty="0">
                <a:solidFill>
                  <a:schemeClr val="bg1"/>
                </a:solidFill>
              </a:rPr>
              <a:t>kWh/m²/day</a:t>
            </a:r>
            <a:r>
              <a:rPr lang="en-US" altLang="ko-KR" sz="1400" dirty="0" smtClean="0">
                <a:solidFill>
                  <a:schemeClr val="bg1"/>
                </a:solidFill>
                <a:latin typeface="맑은 고딕"/>
                <a:ea typeface="맑은 고딕"/>
              </a:rPr>
              <a:t>  and 4.01 </a:t>
            </a:r>
            <a:r>
              <a:rPr lang="en-US" altLang="ko-KR" sz="1400" dirty="0">
                <a:solidFill>
                  <a:schemeClr val="bg1"/>
                </a:solidFill>
              </a:rPr>
              <a:t>kWh/m²/day</a:t>
            </a:r>
            <a:r>
              <a:rPr lang="en-US" altLang="ko-KR" sz="1400" b="1" dirty="0">
                <a:solidFill>
                  <a:schemeClr val="bg1"/>
                </a:solidFill>
              </a:rPr>
              <a:t> </a:t>
            </a:r>
            <a:r>
              <a:rPr lang="en-US" altLang="ko-KR" sz="1400" b="1" dirty="0" smtClean="0">
                <a:solidFill>
                  <a:schemeClr val="bg1"/>
                </a:solidFill>
              </a:rPr>
              <a:t>, </a:t>
            </a:r>
            <a:r>
              <a:rPr lang="en-US" altLang="ko-KR" sz="1400" dirty="0" smtClean="0">
                <a:solidFill>
                  <a:schemeClr val="bg1"/>
                </a:solidFill>
              </a:rPr>
              <a:t>respectively. </a:t>
            </a:r>
          </a:p>
          <a:p>
            <a:pPr algn="just">
              <a:lnSpc>
                <a:spcPct val="150000"/>
              </a:lnSpc>
            </a:pPr>
            <a:r>
              <a:rPr lang="en-US" altLang="ko-KR" sz="1400" dirty="0">
                <a:solidFill>
                  <a:schemeClr val="bg1"/>
                </a:solidFill>
              </a:rPr>
              <a:t> And, </a:t>
            </a:r>
            <a:r>
              <a:rPr lang="en-US" altLang="ko-KR" sz="1400" dirty="0" smtClean="0">
                <a:solidFill>
                  <a:schemeClr val="bg1"/>
                </a:solidFill>
              </a:rPr>
              <a:t>daily average GHI value for KIER seemed to be a little lower than the value from </a:t>
            </a:r>
            <a:r>
              <a:rPr lang="en-US" altLang="ko-KR" sz="1400" dirty="0" err="1" smtClean="0">
                <a:solidFill>
                  <a:schemeClr val="bg1"/>
                </a:solidFill>
              </a:rPr>
              <a:t>NASA.</a:t>
            </a:r>
            <a:r>
              <a:rPr lang="en-US" altLang="ko-KR" sz="1400" dirty="0" err="1" smtClean="0"/>
              <a:t>NThisth</a:t>
            </a:r>
            <a:endParaRPr lang="en-US" altLang="ko-KR" sz="1400" dirty="0" smtClean="0"/>
          </a:p>
          <a:p>
            <a:pPr algn="just">
              <a:lnSpc>
                <a:spcPct val="150000"/>
              </a:lnSpc>
            </a:pPr>
            <a:r>
              <a:rPr lang="en-US" altLang="ko-KR" sz="1400" b="1" dirty="0" smtClean="0">
                <a:solidFill>
                  <a:schemeClr val="bg1"/>
                </a:solidFill>
              </a:rPr>
              <a:t> • </a:t>
            </a:r>
            <a:r>
              <a:rPr lang="en-US" altLang="ko-KR" sz="1400" dirty="0" smtClean="0">
                <a:solidFill>
                  <a:schemeClr val="bg1"/>
                </a:solidFill>
              </a:rPr>
              <a:t>Results of statistical analyses using Mean Bias Error(MBE) and Root Mean Square Error(RMSE) showed that the </a:t>
            </a:r>
            <a:r>
              <a:rPr lang="en-US" altLang="ko-KR" sz="1400" dirty="0">
                <a:solidFill>
                  <a:schemeClr val="bg1"/>
                </a:solidFill>
              </a:rPr>
              <a:t>relatively </a:t>
            </a:r>
            <a:r>
              <a:rPr lang="en-US" altLang="ko-KR" sz="1400" dirty="0" smtClean="0">
                <a:solidFill>
                  <a:schemeClr val="bg1"/>
                </a:solidFill>
              </a:rPr>
              <a:t>large errors </a:t>
            </a:r>
            <a:r>
              <a:rPr lang="en-US" altLang="ko-KR" sz="1400" dirty="0">
                <a:solidFill>
                  <a:schemeClr val="bg1"/>
                </a:solidFill>
              </a:rPr>
              <a:t>existed </a:t>
            </a:r>
            <a:r>
              <a:rPr lang="en-US" altLang="ko-KR" sz="1400" dirty="0" smtClean="0">
                <a:solidFill>
                  <a:schemeClr val="bg1"/>
                </a:solidFill>
              </a:rPr>
              <a:t>among the values between KIER and NASA, and the errors in daily </a:t>
            </a:r>
            <a:r>
              <a:rPr lang="en-US" altLang="ko-KR" sz="1400" dirty="0">
                <a:solidFill>
                  <a:schemeClr val="bg1"/>
                </a:solidFill>
              </a:rPr>
              <a:t>average GHI value between KIER and </a:t>
            </a:r>
            <a:r>
              <a:rPr lang="en-US" altLang="ko-KR" sz="1400" dirty="0" smtClean="0">
                <a:solidFill>
                  <a:schemeClr val="bg1"/>
                </a:solidFill>
              </a:rPr>
              <a:t>NASA appeared to be great compared with monthly, and annual average value .</a:t>
            </a:r>
          </a:p>
          <a:p>
            <a:pPr>
              <a:lnSpc>
                <a:spcPct val="150000"/>
              </a:lnSpc>
            </a:pPr>
            <a:r>
              <a:rPr lang="en-US" altLang="ko-KR" sz="1400" b="1" dirty="0" smtClean="0">
                <a:solidFill>
                  <a:schemeClr val="bg1"/>
                </a:solidFill>
              </a:rPr>
              <a:t>•</a:t>
            </a:r>
            <a:r>
              <a:rPr lang="en-US" altLang="ko-KR" sz="1400" dirty="0" err="1" smtClean="0"/>
              <a:t>s</a:t>
            </a:r>
            <a:r>
              <a:rPr lang="en-US" altLang="ko-KR" sz="1400" dirty="0" err="1" smtClean="0">
                <a:solidFill>
                  <a:schemeClr val="bg1"/>
                </a:solidFill>
              </a:rPr>
              <a:t>Results</a:t>
            </a:r>
            <a:r>
              <a:rPr lang="en-US" altLang="ko-KR" sz="1400" dirty="0" smtClean="0">
                <a:solidFill>
                  <a:schemeClr val="bg1"/>
                </a:solidFill>
              </a:rPr>
              <a:t> of statistical analyses </a:t>
            </a:r>
            <a:r>
              <a:rPr lang="en-US" altLang="ko-KR" sz="1400" dirty="0">
                <a:solidFill>
                  <a:schemeClr val="bg1"/>
                </a:solidFill>
              </a:rPr>
              <a:t>using </a:t>
            </a:r>
            <a:r>
              <a:rPr lang="en-US" altLang="ko-KR" sz="1400" dirty="0" smtClean="0">
                <a:solidFill>
                  <a:schemeClr val="bg1"/>
                </a:solidFill>
              </a:rPr>
              <a:t>simple regression analysis showed </a:t>
            </a:r>
            <a:r>
              <a:rPr lang="en-US" altLang="ko-KR" sz="1400" dirty="0">
                <a:solidFill>
                  <a:schemeClr val="bg1"/>
                </a:solidFill>
              </a:rPr>
              <a:t>that </a:t>
            </a:r>
            <a:r>
              <a:rPr lang="en-US" altLang="ko-KR" sz="1400" dirty="0" smtClean="0">
                <a:solidFill>
                  <a:schemeClr val="bg1"/>
                </a:solidFill>
              </a:rPr>
              <a:t> approximately 75% of variation of GHI </a:t>
            </a:r>
            <a:r>
              <a:rPr lang="en-US" altLang="ko-KR" sz="1400" dirty="0">
                <a:solidFill>
                  <a:schemeClr val="bg1"/>
                </a:solidFill>
              </a:rPr>
              <a:t>values in </a:t>
            </a:r>
            <a:r>
              <a:rPr lang="en-US" altLang="ko-KR" sz="1400" dirty="0" smtClean="0">
                <a:solidFill>
                  <a:schemeClr val="bg1"/>
                </a:solidFill>
              </a:rPr>
              <a:t>KIER could be explained by the regression line, and the line was fitted well.(p&lt;0.001). Approximately 80% of </a:t>
            </a:r>
            <a:r>
              <a:rPr lang="en-US" altLang="ko-KR" sz="1400" dirty="0">
                <a:solidFill>
                  <a:schemeClr val="bg1"/>
                </a:solidFill>
              </a:rPr>
              <a:t>variation </a:t>
            </a:r>
            <a:r>
              <a:rPr lang="en-US" altLang="ko-KR" sz="1400" dirty="0" smtClean="0">
                <a:solidFill>
                  <a:schemeClr val="bg1"/>
                </a:solidFill>
              </a:rPr>
              <a:t>in monthly </a:t>
            </a:r>
            <a:r>
              <a:rPr lang="en-US" altLang="ko-KR" sz="1400" dirty="0">
                <a:solidFill>
                  <a:schemeClr val="bg1"/>
                </a:solidFill>
              </a:rPr>
              <a:t>average </a:t>
            </a:r>
            <a:r>
              <a:rPr lang="en-US" altLang="ko-KR" sz="1400" dirty="0" smtClean="0">
                <a:solidFill>
                  <a:schemeClr val="bg1"/>
                </a:solidFill>
              </a:rPr>
              <a:t> </a:t>
            </a:r>
            <a:r>
              <a:rPr lang="en-US" altLang="ko-KR" sz="1400" dirty="0">
                <a:solidFill>
                  <a:schemeClr val="bg1"/>
                </a:solidFill>
              </a:rPr>
              <a:t>values </a:t>
            </a:r>
            <a:r>
              <a:rPr lang="en-US" altLang="ko-KR" sz="1400" dirty="0" smtClean="0">
                <a:solidFill>
                  <a:schemeClr val="bg1"/>
                </a:solidFill>
              </a:rPr>
              <a:t>and 64% of variation in annual average values in </a:t>
            </a:r>
            <a:r>
              <a:rPr lang="en-US" altLang="ko-KR" sz="1400" dirty="0">
                <a:solidFill>
                  <a:schemeClr val="bg1"/>
                </a:solidFill>
              </a:rPr>
              <a:t>KIER could be explained by the regression </a:t>
            </a:r>
            <a:r>
              <a:rPr lang="en-US" altLang="ko-KR" sz="1400" dirty="0" smtClean="0">
                <a:solidFill>
                  <a:schemeClr val="bg1"/>
                </a:solidFill>
              </a:rPr>
              <a:t>line. The </a:t>
            </a:r>
            <a:r>
              <a:rPr lang="en-US" altLang="ko-KR" sz="1400" dirty="0">
                <a:solidFill>
                  <a:schemeClr val="bg1"/>
                </a:solidFill>
              </a:rPr>
              <a:t>regression line was </a:t>
            </a:r>
            <a:r>
              <a:rPr lang="en-US" altLang="ko-KR" sz="1400" dirty="0" smtClean="0">
                <a:solidFill>
                  <a:schemeClr val="bg1"/>
                </a:solidFill>
              </a:rPr>
              <a:t>also fitted </a:t>
            </a:r>
            <a:r>
              <a:rPr lang="en-US" altLang="ko-KR" sz="1400" dirty="0">
                <a:solidFill>
                  <a:schemeClr val="bg1"/>
                </a:solidFill>
              </a:rPr>
              <a:t>well.(</a:t>
            </a:r>
            <a:r>
              <a:rPr lang="en-US" altLang="ko-KR" sz="1400" dirty="0" smtClean="0">
                <a:solidFill>
                  <a:schemeClr val="bg1"/>
                </a:solidFill>
              </a:rPr>
              <a:t>p&lt;0.001</a:t>
            </a:r>
            <a:r>
              <a:rPr lang="en-US" altLang="ko-KR" sz="1400" dirty="0">
                <a:solidFill>
                  <a:schemeClr val="bg1"/>
                </a:solidFill>
              </a:rPr>
              <a:t>). </a:t>
            </a:r>
            <a:r>
              <a:rPr lang="en-US" altLang="ko-KR" sz="1400" dirty="0" smtClean="0">
                <a:solidFill>
                  <a:schemeClr val="bg1"/>
                </a:solidFill>
              </a:rPr>
              <a:t>These results indicated that significant relationship existed in the GHI values between KIER and NASA, and GHI value variations in KIER could be explained by the regression models. Thus, it could be suggested that  the ground- </a:t>
            </a:r>
            <a:r>
              <a:rPr lang="en-US" altLang="ko-KR" sz="1400" dirty="0">
                <a:solidFill>
                  <a:schemeClr val="bg1"/>
                </a:solidFill>
              </a:rPr>
              <a:t>measured data </a:t>
            </a:r>
            <a:r>
              <a:rPr lang="en-US" altLang="ko-KR" sz="1400" dirty="0" smtClean="0">
                <a:solidFill>
                  <a:schemeClr val="bg1"/>
                </a:solidFill>
              </a:rPr>
              <a:t>in </a:t>
            </a:r>
            <a:r>
              <a:rPr lang="en-US" altLang="ko-KR" sz="1400" dirty="0">
                <a:solidFill>
                  <a:schemeClr val="bg1"/>
                </a:solidFill>
              </a:rPr>
              <a:t>KIER </a:t>
            </a:r>
            <a:r>
              <a:rPr lang="en-US" altLang="ko-KR" sz="1400" dirty="0" smtClean="0">
                <a:solidFill>
                  <a:schemeClr val="bg1"/>
                </a:solidFill>
              </a:rPr>
              <a:t>have reliable</a:t>
            </a:r>
            <a:r>
              <a:rPr lang="en-US" altLang="ko-KR" sz="1600" b="1" dirty="0" smtClean="0">
                <a:solidFill>
                  <a:schemeClr val="bg1"/>
                </a:solidFill>
              </a:rPr>
              <a:t>  </a:t>
            </a:r>
            <a:r>
              <a:rPr lang="en-US" altLang="ko-KR" sz="1400" dirty="0">
                <a:solidFill>
                  <a:schemeClr val="bg1"/>
                </a:solidFill>
              </a:rPr>
              <a:t>verification </a:t>
            </a:r>
            <a:r>
              <a:rPr lang="en-US" altLang="ko-KR" sz="1400" dirty="0" smtClean="0">
                <a:solidFill>
                  <a:schemeClr val="bg1"/>
                </a:solidFill>
              </a:rPr>
              <a:t>compared </a:t>
            </a:r>
            <a:r>
              <a:rPr lang="en-US" altLang="ko-KR" sz="1400" dirty="0">
                <a:solidFill>
                  <a:schemeClr val="bg1"/>
                </a:solidFill>
              </a:rPr>
              <a:t>with the satellite-derived data from </a:t>
            </a:r>
            <a:r>
              <a:rPr lang="en-US" altLang="ko-KR" sz="1400" dirty="0" smtClean="0">
                <a:solidFill>
                  <a:schemeClr val="bg1"/>
                </a:solidFill>
              </a:rPr>
              <a:t>NASA</a:t>
            </a:r>
            <a:r>
              <a:rPr lang="en-US" altLang="ko-KR" sz="1400" smtClean="0">
                <a:solidFill>
                  <a:schemeClr val="bg1"/>
                </a:solidFill>
              </a:rPr>
              <a:t>. </a:t>
            </a:r>
            <a:endParaRPr lang="en-US" altLang="ko-KR" sz="1400" dirty="0">
              <a:solidFill>
                <a:schemeClr val="bg1"/>
              </a:solidFill>
            </a:endParaRPr>
          </a:p>
        </p:txBody>
      </p:sp>
    </p:spTree>
    <p:extLst>
      <p:ext uri="{BB962C8B-B14F-4D97-AF65-F5344CB8AC3E}">
        <p14:creationId xmlns:p14="http://schemas.microsoft.com/office/powerpoint/2010/main" val="2725242759"/>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9142412" cy="6858000"/>
          </a:xfrm>
          <a:prstGeom prst="rect">
            <a:avLst/>
          </a:prstGeom>
          <a:noFill/>
          <a:ln w="9525">
            <a:noFill/>
            <a:miter lim="800000"/>
            <a:headEnd/>
            <a:tailEnd/>
          </a:ln>
          <a:effectLst/>
        </p:spPr>
      </p:pic>
      <p:sp>
        <p:nvSpPr>
          <p:cNvPr id="7" name="TextBox 6"/>
          <p:cNvSpPr txBox="1"/>
          <p:nvPr/>
        </p:nvSpPr>
        <p:spPr>
          <a:xfrm>
            <a:off x="5760" y="476672"/>
            <a:ext cx="6480719" cy="584775"/>
          </a:xfrm>
          <a:prstGeom prst="rect">
            <a:avLst/>
          </a:prstGeom>
          <a:noFill/>
        </p:spPr>
        <p:txBody>
          <a:bodyPr wrap="square" rtlCol="0">
            <a:spAutoFit/>
            <a:scene3d>
              <a:camera prst="orthographicFront"/>
              <a:lightRig rig="threePt" dir="t"/>
            </a:scene3d>
            <a:sp3d>
              <a:bevelT w="1270" h="1270"/>
              <a:bevelB w="1270" h="1270"/>
            </a:sp3d>
          </a:bodyPr>
          <a:lstStyle/>
          <a:p>
            <a:pPr algn="ctr"/>
            <a:r>
              <a:rPr lang="en-US" altLang="ko-KR" sz="3200" spc="-150" dirty="0" smtClean="0">
                <a:latin typeface="Comic Sans MS" panose="030F0702030302020204" pitchFamily="66" charset="0"/>
                <a:ea typeface="바른돋움 2" pitchFamily="18" charset="-127"/>
              </a:rPr>
              <a:t>THANKS FOR </a:t>
            </a:r>
            <a:r>
              <a:rPr lang="en-US" altLang="ko-KR" sz="3200" spc="-150" smtClean="0">
                <a:latin typeface="Comic Sans MS" panose="030F0702030302020204" pitchFamily="66" charset="0"/>
                <a:ea typeface="바른돋움 2" pitchFamily="18" charset="-127"/>
              </a:rPr>
              <a:t>YOUR LISTENING</a:t>
            </a:r>
            <a:endParaRPr lang="ko-KR" altLang="en-US" sz="3200" spc="-150" dirty="0">
              <a:latin typeface="Comic Sans MS" panose="030F0702030302020204" pitchFamily="66" charset="0"/>
              <a:ea typeface="바른돋움 2" pitchFamily="18" charset="-127"/>
            </a:endParaRPr>
          </a:p>
        </p:txBody>
      </p:sp>
      <p:sp>
        <p:nvSpPr>
          <p:cNvPr id="9" name="TextBox 8"/>
          <p:cNvSpPr txBox="1"/>
          <p:nvPr/>
        </p:nvSpPr>
        <p:spPr>
          <a:xfrm>
            <a:off x="258903" y="1240413"/>
            <a:ext cx="4889161" cy="246221"/>
          </a:xfrm>
          <a:prstGeom prst="rect">
            <a:avLst/>
          </a:prstGeom>
          <a:noFill/>
        </p:spPr>
        <p:txBody>
          <a:bodyPr wrap="square" lIns="0" tIns="0" rIns="0" bIns="0" rtlCol="0" anchor="ctr" anchorCtr="0">
            <a:spAutoFit/>
            <a:scene3d>
              <a:camera prst="orthographicFront"/>
              <a:lightRig rig="threePt" dir="t"/>
            </a:scene3d>
            <a:sp3d>
              <a:bevelT w="1270" h="1270"/>
              <a:bevelB w="1270" h="1270"/>
            </a:sp3d>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70" normalizeH="0" baseline="0" noProof="0" smtClean="0">
                <a:ln>
                  <a:noFill/>
                </a:ln>
                <a:effectLst/>
                <a:uLnTx/>
                <a:uFillTx/>
                <a:latin typeface="Comic Sans MS" panose="030F0702030302020204" pitchFamily="66" charset="0"/>
                <a:ea typeface="바른돋움 2" pitchFamily="18" charset="-127"/>
              </a:rPr>
              <a:t>Comparison Analysis of</a:t>
            </a:r>
            <a:r>
              <a:rPr kumimoji="0" lang="en-US" altLang="ko-KR" sz="1600" b="0" i="0" u="none" strike="noStrike" kern="0" cap="none" spc="-70" normalizeH="0" noProof="0" smtClean="0">
                <a:ln>
                  <a:noFill/>
                </a:ln>
                <a:effectLst/>
                <a:uLnTx/>
                <a:uFillTx/>
                <a:latin typeface="Comic Sans MS" panose="030F0702030302020204" pitchFamily="66" charset="0"/>
                <a:ea typeface="바른돋움 2" pitchFamily="18" charset="-127"/>
              </a:rPr>
              <a:t> GHI between KIER and NASA</a:t>
            </a:r>
            <a:endParaRPr kumimoji="0" lang="ko-KR" altLang="en-US" sz="1600" b="0" i="0" u="none" strike="noStrike" kern="0" cap="none" spc="-70" normalizeH="0" baseline="0" noProof="0" dirty="0">
              <a:ln>
                <a:noFill/>
              </a:ln>
              <a:effectLst/>
              <a:uLnTx/>
              <a:uFillTx/>
              <a:latin typeface="Comic Sans MS" panose="030F0702030302020204" pitchFamily="66" charset="0"/>
              <a:ea typeface="바른돋움 2" pitchFamily="18" charset="-127"/>
            </a:endParaRPr>
          </a:p>
        </p:txBody>
      </p:sp>
      <p:pic>
        <p:nvPicPr>
          <p:cNvPr id="8" name="그림 7" descr="KIER 마크(만든것).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23817" y="332659"/>
            <a:ext cx="1298226" cy="470917"/>
          </a:xfrm>
          <a:prstGeom prst="rect">
            <a:avLst/>
          </a:prstGeom>
        </p:spPr>
      </p:pic>
    </p:spTree>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1_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6605</TotalTime>
  <Words>3753</Words>
  <Application>Microsoft Office PowerPoint</Application>
  <PresentationFormat>On-screen Show (4:3)</PresentationFormat>
  <Paragraphs>279</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1_Office 테마</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feelsu</dc:creator>
  <cp:lastModifiedBy>Geetha Vengaladasu</cp:lastModifiedBy>
  <cp:revision>493</cp:revision>
  <cp:lastPrinted>2015-08-14T08:07:56Z</cp:lastPrinted>
  <dcterms:created xsi:type="dcterms:W3CDTF">2012-12-11T03:59:59Z</dcterms:created>
  <dcterms:modified xsi:type="dcterms:W3CDTF">2015-09-23T12:36:18Z</dcterms:modified>
</cp:coreProperties>
</file>