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723" r:id="rId2"/>
    <p:sldId id="878" r:id="rId3"/>
    <p:sldId id="775" r:id="rId4"/>
    <p:sldId id="753" r:id="rId5"/>
    <p:sldId id="754" r:id="rId6"/>
    <p:sldId id="755" r:id="rId7"/>
    <p:sldId id="887" r:id="rId8"/>
    <p:sldId id="888" r:id="rId9"/>
    <p:sldId id="891" r:id="rId10"/>
    <p:sldId id="796" r:id="rId11"/>
    <p:sldId id="798" r:id="rId12"/>
    <p:sldId id="893" r:id="rId13"/>
    <p:sldId id="895" r:id="rId14"/>
    <p:sldId id="883" r:id="rId15"/>
    <p:sldId id="709" r:id="rId16"/>
    <p:sldId id="788" r:id="rId17"/>
    <p:sldId id="791" r:id="rId18"/>
    <p:sldId id="896" r:id="rId19"/>
    <p:sldId id="884" r:id="rId20"/>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a:srgbClr val="EBF7FF"/>
    <a:srgbClr val="082EA8"/>
    <a:srgbClr val="CCECFF"/>
    <a:srgbClr val="FF3300"/>
    <a:srgbClr val="812F54"/>
    <a:srgbClr val="FFCC00"/>
    <a:srgbClr val="DDF1FF"/>
    <a:srgbClr val="0066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59" autoAdjust="0"/>
    <p:restoredTop sz="90053" autoAdjust="0"/>
  </p:normalViewPr>
  <p:slideViewPr>
    <p:cSldViewPr>
      <p:cViewPr>
        <p:scale>
          <a:sx n="130" d="100"/>
          <a:sy n="130" d="100"/>
        </p:scale>
        <p:origin x="-72" y="-72"/>
      </p:cViewPr>
      <p:guideLst>
        <p:guide orient="horz" pos="2496"/>
        <p:guide pos="2784"/>
      </p:guideLst>
    </p:cSldViewPr>
  </p:slideViewPr>
  <p:notesTextViewPr>
    <p:cViewPr>
      <p:scale>
        <a:sx n="100" d="100"/>
        <a:sy n="100" d="100"/>
      </p:scale>
      <p:origin x="0" y="0"/>
    </p:cViewPr>
  </p:notesTextViewPr>
  <p:sorterViewPr>
    <p:cViewPr>
      <p:scale>
        <a:sx n="125" d="100"/>
        <a:sy n="12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defRPr sz="1300"/>
            </a:lvl1pPr>
          </a:lstStyle>
          <a:p>
            <a:pPr>
              <a:defRPr/>
            </a:pPr>
            <a:endParaRPr lang="en-US" dirty="0"/>
          </a:p>
        </p:txBody>
      </p:sp>
      <p:sp>
        <p:nvSpPr>
          <p:cNvPr id="4099"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a:defRPr sz="1300"/>
            </a:lvl1pPr>
          </a:lstStyle>
          <a:p>
            <a:pPr>
              <a:defRPr/>
            </a:pPr>
            <a:endParaRPr lang="en-US" dirty="0"/>
          </a:p>
        </p:txBody>
      </p:sp>
      <p:sp>
        <p:nvSpPr>
          <p:cNvPr id="40964"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defRPr sz="1300"/>
            </a:lvl1pPr>
          </a:lstStyle>
          <a:p>
            <a:pPr>
              <a:defRPr/>
            </a:pPr>
            <a:endParaRPr lang="en-US" dirty="0"/>
          </a:p>
        </p:txBody>
      </p:sp>
      <p:sp>
        <p:nvSpPr>
          <p:cNvPr id="4103"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a:defRPr sz="1300"/>
            </a:lvl1pPr>
          </a:lstStyle>
          <a:p>
            <a:pPr>
              <a:defRPr/>
            </a:pPr>
            <a:fld id="{12D47FC6-6A72-46D7-A297-0869B03B353C}" type="slidenum">
              <a:rPr lang="en-US"/>
              <a:pPr>
                <a:defRPr/>
              </a:pPr>
              <a:t>‹#›</a:t>
            </a:fld>
            <a:endParaRPr lang="en-US" dirty="0"/>
          </a:p>
        </p:txBody>
      </p:sp>
    </p:spTree>
    <p:extLst>
      <p:ext uri="{BB962C8B-B14F-4D97-AF65-F5344CB8AC3E}">
        <p14:creationId xmlns:p14="http://schemas.microsoft.com/office/powerpoint/2010/main" val="15302519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DA08FBA0-BA30-4479-BE13-E9CDDFCD9E30}" type="slidenum">
              <a:rPr lang="en-US" smtClean="0"/>
              <a:pPr/>
              <a:t>2</a:t>
            </a:fld>
            <a:endParaRPr lang="en-US" dirty="0"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B72D1BAD-DCBD-446E-B630-551867DB6D62}" type="slidenum">
              <a:rPr lang="en-US" smtClean="0"/>
              <a:pPr/>
              <a:t>3</a:t>
            </a:fld>
            <a:endParaRPr lang="en-US" dirty="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a:spcBef>
                <a:spcPct val="0"/>
              </a:spcBef>
            </a:pP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410407F1-35A1-4A9A-92D7-24DBBF05399B}" type="slidenum">
              <a:rPr lang="en-US" smtClean="0"/>
              <a:pPr/>
              <a:t>4</a:t>
            </a:fld>
            <a:endParaRPr lang="en-US" dirty="0"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r>
              <a:rPr lang="en-US" dirty="0" smtClean="0"/>
              <a:t>Maspin expression inhibits prostate carcinoma bone tumor growth in the SCID-Hu model (top, and bottom) and inhibits bone degradation (bottom)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r>
              <a:rPr lang="en-US" b="1" dirty="0" smtClean="0"/>
              <a:t>Figure 5..  </a:t>
            </a:r>
            <a:r>
              <a:rPr lang="en-US" dirty="0" smtClean="0"/>
              <a:t>Phase-contrast (tope two rows) and fluorescence (bottom two rows) representative fields (200x) of stable DU145 cell transfectants seeded on collagen I, in the presence or absence of DQ-collagen I (5 mg/mL), at day 7.</a:t>
            </a:r>
          </a:p>
          <a:p>
            <a:endParaRPr lang="en-US" dirty="0" smtClean="0"/>
          </a:p>
        </p:txBody>
      </p:sp>
      <p:sp>
        <p:nvSpPr>
          <p:cNvPr id="64516" name="Slide Number Placeholder 3"/>
          <p:cNvSpPr>
            <a:spLocks noGrp="1"/>
          </p:cNvSpPr>
          <p:nvPr>
            <p:ph type="sldNum" sz="quarter" idx="5"/>
          </p:nvPr>
        </p:nvSpPr>
        <p:spPr>
          <a:noFill/>
        </p:spPr>
        <p:txBody>
          <a:bodyPr/>
          <a:lstStyle/>
          <a:p>
            <a:fld id="{1F58DB2E-B6BF-4C69-A129-3B1E18B2084C}" type="slidenum">
              <a:rPr lang="en-US" smtClean="0"/>
              <a:pPr/>
              <a:t>6</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91539" indent="-304438" eaLnBrk="0" hangingPunct="0">
              <a:defRPr>
                <a:solidFill>
                  <a:schemeClr val="tx1"/>
                </a:solidFill>
                <a:latin typeface="Calibri" pitchFamily="34" charset="0"/>
                <a:cs typeface="Arial" charset="0"/>
              </a:defRPr>
            </a:lvl2pPr>
            <a:lvl3pPr marL="1217752" indent="-243550" eaLnBrk="0" hangingPunct="0">
              <a:defRPr>
                <a:solidFill>
                  <a:schemeClr val="tx1"/>
                </a:solidFill>
                <a:latin typeface="Calibri" pitchFamily="34" charset="0"/>
                <a:cs typeface="Arial" charset="0"/>
              </a:defRPr>
            </a:lvl3pPr>
            <a:lvl4pPr marL="1704853" indent="-243550" eaLnBrk="0" hangingPunct="0">
              <a:defRPr>
                <a:solidFill>
                  <a:schemeClr val="tx1"/>
                </a:solidFill>
                <a:latin typeface="Calibri" pitchFamily="34" charset="0"/>
                <a:cs typeface="Arial" charset="0"/>
              </a:defRPr>
            </a:lvl4pPr>
            <a:lvl5pPr marL="2191954" indent="-243550" eaLnBrk="0" hangingPunct="0">
              <a:defRPr>
                <a:solidFill>
                  <a:schemeClr val="tx1"/>
                </a:solidFill>
                <a:latin typeface="Calibri" pitchFamily="34" charset="0"/>
                <a:cs typeface="Arial" charset="0"/>
              </a:defRPr>
            </a:lvl5pPr>
            <a:lvl6pPr marL="2679055" indent="-243550" eaLnBrk="0" fontAlgn="base" hangingPunct="0">
              <a:spcBef>
                <a:spcPct val="0"/>
              </a:spcBef>
              <a:spcAft>
                <a:spcPct val="0"/>
              </a:spcAft>
              <a:defRPr>
                <a:solidFill>
                  <a:schemeClr val="tx1"/>
                </a:solidFill>
                <a:latin typeface="Calibri" pitchFamily="34" charset="0"/>
                <a:cs typeface="Arial" charset="0"/>
              </a:defRPr>
            </a:lvl6pPr>
            <a:lvl7pPr marL="3166156" indent="-243550" eaLnBrk="0" fontAlgn="base" hangingPunct="0">
              <a:spcBef>
                <a:spcPct val="0"/>
              </a:spcBef>
              <a:spcAft>
                <a:spcPct val="0"/>
              </a:spcAft>
              <a:defRPr>
                <a:solidFill>
                  <a:schemeClr val="tx1"/>
                </a:solidFill>
                <a:latin typeface="Calibri" pitchFamily="34" charset="0"/>
                <a:cs typeface="Arial" charset="0"/>
              </a:defRPr>
            </a:lvl7pPr>
            <a:lvl8pPr marL="3653257" indent="-243550" eaLnBrk="0" fontAlgn="base" hangingPunct="0">
              <a:spcBef>
                <a:spcPct val="0"/>
              </a:spcBef>
              <a:spcAft>
                <a:spcPct val="0"/>
              </a:spcAft>
              <a:defRPr>
                <a:solidFill>
                  <a:schemeClr val="tx1"/>
                </a:solidFill>
                <a:latin typeface="Calibri" pitchFamily="34" charset="0"/>
                <a:cs typeface="Arial" charset="0"/>
              </a:defRPr>
            </a:lvl8pPr>
            <a:lvl9pPr marL="4140357" indent="-24355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BB6C33C0-C808-475C-9CD4-9DBD1F45504C}" type="slidenum">
              <a:rPr lang="en-US" altLang="en-US"/>
              <a:pPr eaLnBrk="1" hangingPunct="1"/>
              <a:t>7</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Q. Due to heterogeneity we are selecting different populations with different plasticity.</a:t>
            </a:r>
          </a:p>
          <a:p>
            <a:pPr eaLnBrk="1" hangingPunct="1"/>
            <a:r>
              <a:rPr lang="en-US" altLang="en-US" dirty="0" smtClean="0"/>
              <a:t>To ensure that the cell sub-population isolated in suspension exhibits a unique set of properties that differ significantly from the original cells grown in 2D, Neo and M7 cells grown in suspension after the first  passage were isolated, dispersed with Accumax and embedded in 3D collagen I and Matrigel. The cells cultured in 2D were embedded in parallel. As shown in Fig. 3, the Neo cells grew into solid spheres as ascertained by fluorescence confocal microscopy with the nuclei stained with Hoescht dye whereas the M7 cells were unable to proliferate under these conditions. In Matrigel, however, the Neo cells formed solid tumorspheres (Fig. 4S) and the M7 cells showed a slower rate of proliferation and spread. These results are in stark contrast with those obtained with the original cell populations of Neo and M7 cells. In fact, the Neo cells spread in collagen I in sheet-like structures whereas the M7 cells formed hollow lumen spheroids, as previously reported</a:t>
            </a:r>
            <a:r>
              <a:rPr lang="en-US" altLang="en-US" b="1" dirty="0" smtClean="0"/>
              <a:t> </a:t>
            </a:r>
            <a:r>
              <a:rPr lang="en-US" altLang="en-US" dirty="0" smtClean="0"/>
              <a:t>(Bernardo </a:t>
            </a:r>
            <a:r>
              <a:rPr lang="en-US" altLang="en-US" i="1" dirty="0" smtClean="0"/>
              <a:t>et al</a:t>
            </a:r>
            <a:r>
              <a:rPr lang="en-US" altLang="en-US" dirty="0" smtClean="0"/>
              <a:t>) (Fig. 3). Moreover, the phenotype was specific for collagen I and was not observed when the cells were embedded in Matrigel. However, the Neo stem cell population grown in suspension formed solid tumorspheres in both matrices. Thus, by culturing the cells in 3D matrices, it has been confirmed that the prostate carcinoma cell population isolated from the tumorspheres grown in suspension constitutes a subset that exhibits a distinct phenotype relative to the original cells grown in 2D.</a:t>
            </a:r>
          </a:p>
          <a:p>
            <a:pPr eaLnBrk="1" hangingPunct="1"/>
            <a:r>
              <a:rPr lang="en-US" altLang="en-US" dirty="0" smtClean="0"/>
              <a:t>I indeed selected very different populations manisfesting a widely diverse plasticity.</a:t>
            </a:r>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91539" indent="-304438" eaLnBrk="0" hangingPunct="0">
              <a:defRPr>
                <a:solidFill>
                  <a:schemeClr val="tx1"/>
                </a:solidFill>
                <a:latin typeface="Calibri" pitchFamily="34" charset="0"/>
                <a:cs typeface="Arial" charset="0"/>
              </a:defRPr>
            </a:lvl2pPr>
            <a:lvl3pPr marL="1217752" indent="-243550" eaLnBrk="0" hangingPunct="0">
              <a:defRPr>
                <a:solidFill>
                  <a:schemeClr val="tx1"/>
                </a:solidFill>
                <a:latin typeface="Calibri" pitchFamily="34" charset="0"/>
                <a:cs typeface="Arial" charset="0"/>
              </a:defRPr>
            </a:lvl3pPr>
            <a:lvl4pPr marL="1704853" indent="-243550" eaLnBrk="0" hangingPunct="0">
              <a:defRPr>
                <a:solidFill>
                  <a:schemeClr val="tx1"/>
                </a:solidFill>
                <a:latin typeface="Calibri" pitchFamily="34" charset="0"/>
                <a:cs typeface="Arial" charset="0"/>
              </a:defRPr>
            </a:lvl4pPr>
            <a:lvl5pPr marL="2191954" indent="-243550" eaLnBrk="0" hangingPunct="0">
              <a:defRPr>
                <a:solidFill>
                  <a:schemeClr val="tx1"/>
                </a:solidFill>
                <a:latin typeface="Calibri" pitchFamily="34" charset="0"/>
                <a:cs typeface="Arial" charset="0"/>
              </a:defRPr>
            </a:lvl5pPr>
            <a:lvl6pPr marL="2679055" indent="-243550" eaLnBrk="0" fontAlgn="base" hangingPunct="0">
              <a:spcBef>
                <a:spcPct val="0"/>
              </a:spcBef>
              <a:spcAft>
                <a:spcPct val="0"/>
              </a:spcAft>
              <a:defRPr>
                <a:solidFill>
                  <a:schemeClr val="tx1"/>
                </a:solidFill>
                <a:latin typeface="Calibri" pitchFamily="34" charset="0"/>
                <a:cs typeface="Arial" charset="0"/>
              </a:defRPr>
            </a:lvl6pPr>
            <a:lvl7pPr marL="3166156" indent="-243550" eaLnBrk="0" fontAlgn="base" hangingPunct="0">
              <a:spcBef>
                <a:spcPct val="0"/>
              </a:spcBef>
              <a:spcAft>
                <a:spcPct val="0"/>
              </a:spcAft>
              <a:defRPr>
                <a:solidFill>
                  <a:schemeClr val="tx1"/>
                </a:solidFill>
                <a:latin typeface="Calibri" pitchFamily="34" charset="0"/>
                <a:cs typeface="Arial" charset="0"/>
              </a:defRPr>
            </a:lvl7pPr>
            <a:lvl8pPr marL="3653257" indent="-243550" eaLnBrk="0" fontAlgn="base" hangingPunct="0">
              <a:spcBef>
                <a:spcPct val="0"/>
              </a:spcBef>
              <a:spcAft>
                <a:spcPct val="0"/>
              </a:spcAft>
              <a:defRPr>
                <a:solidFill>
                  <a:schemeClr val="tx1"/>
                </a:solidFill>
                <a:latin typeface="Calibri" pitchFamily="34" charset="0"/>
                <a:cs typeface="Arial" charset="0"/>
              </a:defRPr>
            </a:lvl8pPr>
            <a:lvl9pPr marL="4140357" indent="-24355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6E086442-0709-46A8-B8CD-BF41591C2557}" type="slidenum">
              <a:rPr lang="en-US" altLang="en-US"/>
              <a:pPr eaLnBrk="1" hangingPunct="1"/>
              <a:t>8</a:t>
            </a:fld>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02">
              <a:defRPr/>
            </a:pPr>
            <a:endParaRPr lang="en-US" dirty="0"/>
          </a:p>
        </p:txBody>
      </p:sp>
      <p:sp>
        <p:nvSpPr>
          <p:cNvPr id="4" name="Slide Number Placeholder 3"/>
          <p:cNvSpPr>
            <a:spLocks noGrp="1"/>
          </p:cNvSpPr>
          <p:nvPr>
            <p:ph type="sldNum" sz="quarter" idx="10"/>
          </p:nvPr>
        </p:nvSpPr>
        <p:spPr/>
        <p:txBody>
          <a:bodyPr/>
          <a:lstStyle/>
          <a:p>
            <a:fld id="{CBFDB791-654E-43E1-BFA6-C004E020110A}" type="slidenum">
              <a:rPr lang="en-US" smtClean="0"/>
              <a:t>10</a:t>
            </a:fld>
            <a:endParaRPr lang="en-US" dirty="0"/>
          </a:p>
        </p:txBody>
      </p:sp>
    </p:spTree>
    <p:extLst>
      <p:ext uri="{BB962C8B-B14F-4D97-AF65-F5344CB8AC3E}">
        <p14:creationId xmlns:p14="http://schemas.microsoft.com/office/powerpoint/2010/main" val="3639896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0600" y="766763"/>
            <a:ext cx="5118100" cy="3838575"/>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F9DF588C-C23E-4D45-BE9F-2DECBEE40E4C}" type="slidenum">
              <a:rPr lang="en-US" smtClean="0"/>
              <a:t>11</a:t>
            </a:fld>
            <a:endParaRPr lang="en-US" dirty="0"/>
          </a:p>
        </p:txBody>
      </p:sp>
    </p:spTree>
    <p:extLst>
      <p:ext uri="{BB962C8B-B14F-4D97-AF65-F5344CB8AC3E}">
        <p14:creationId xmlns:p14="http://schemas.microsoft.com/office/powerpoint/2010/main" val="3452471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B72D1BAD-DCBD-446E-B630-551867DB6D62}" type="slidenum">
              <a:rPr lang="en-US" smtClean="0"/>
              <a:pPr/>
              <a:t>14</a:t>
            </a:fld>
            <a:endParaRPr lang="en-US" dirty="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a:spcBef>
                <a:spcPct val="0"/>
              </a:spcBef>
            </a:pP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2D47FC6-6A72-46D7-A297-0869B03B353C}" type="slidenum">
              <a:rPr lang="en-US" smtClean="0"/>
              <a:pPr>
                <a:defRPr/>
              </a:pPr>
              <a:t>15</a:t>
            </a:fld>
            <a:endParaRPr lang="en-US" dirty="0"/>
          </a:p>
        </p:txBody>
      </p:sp>
    </p:spTree>
    <p:extLst>
      <p:ext uri="{BB962C8B-B14F-4D97-AF65-F5344CB8AC3E}">
        <p14:creationId xmlns:p14="http://schemas.microsoft.com/office/powerpoint/2010/main" val="4224768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C54155A-7863-4758-8B43-268CE6A38DA9}" type="slidenum">
              <a:rPr lang="en-US" smtClean="0"/>
              <a:pPr/>
              <a:t>16</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2D47FC6-6A72-46D7-A297-0869B03B353C}" type="slidenum">
              <a:rPr lang="en-US" smtClean="0"/>
              <a:pPr>
                <a:defRPr/>
              </a:pPr>
              <a:t>19</a:t>
            </a:fld>
            <a:endParaRPr lang="en-US" dirty="0"/>
          </a:p>
        </p:txBody>
      </p:sp>
    </p:spTree>
    <p:extLst>
      <p:ext uri="{BB962C8B-B14F-4D97-AF65-F5344CB8AC3E}">
        <p14:creationId xmlns:p14="http://schemas.microsoft.com/office/powerpoint/2010/main" val="2542805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5CB6CEB-FBBA-417A-8C53-CA2A5DAE6560}"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3B0B70C-E9BC-4875-978E-24F57B5F6B49}"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81034DD-5F01-49C0-80B1-EFCB336A1B3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C16E8C0-7A5D-44E8-9BFE-CFEEC98E642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F0D9B72F-1371-4D33-BE44-028C1FB4FB5A}"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0057088-4910-45CE-9780-92FE296CF62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7F9D03A3-D2BA-410D-9C60-F83499196FAD}"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DD188DD-F271-4750-89B5-2C83AF41C20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57D3826-4B2A-45B0-9326-7E03BDAFB842}"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1D5144C-4E0E-4973-8449-25AEB7CC49AC}"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BBE5AC5-75DB-485A-8D31-2B523C7CBA3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A5FFD8C-08A8-4052-8E32-E751040B623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png"/><Relationship Id="rId3" Type="http://schemas.openxmlformats.org/officeDocument/2006/relationships/image" Target="../media/image15.jpeg"/><Relationship Id="rId7" Type="http://schemas.openxmlformats.org/officeDocument/2006/relationships/image" Target="../media/image19.jpeg"/><Relationship Id="rId12"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29.jpeg"/><Relationship Id="rId18" Type="http://schemas.openxmlformats.org/officeDocument/2006/relationships/image" Target="../media/image34.png"/><Relationship Id="rId3" Type="http://schemas.openxmlformats.org/officeDocument/2006/relationships/image" Target="../media/image19.jpeg"/><Relationship Id="rId7" Type="http://schemas.openxmlformats.org/officeDocument/2006/relationships/image" Target="../media/image27.jpeg"/><Relationship Id="rId12" Type="http://schemas.openxmlformats.org/officeDocument/2006/relationships/image" Target="../media/image18.jpeg"/><Relationship Id="rId17" Type="http://schemas.openxmlformats.org/officeDocument/2006/relationships/image" Target="../media/image33.png"/><Relationship Id="rId2" Type="http://schemas.openxmlformats.org/officeDocument/2006/relationships/notesSlide" Target="../notesSlides/notesSlide6.xml"/><Relationship Id="rId16" Type="http://schemas.openxmlformats.org/officeDocument/2006/relationships/image" Target="../media/image32.jpe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17.jpeg"/><Relationship Id="rId5" Type="http://schemas.openxmlformats.org/officeDocument/2006/relationships/image" Target="../media/image21.jpeg"/><Relationship Id="rId15" Type="http://schemas.openxmlformats.org/officeDocument/2006/relationships/image" Target="../media/image31.jpeg"/><Relationship Id="rId10" Type="http://schemas.openxmlformats.org/officeDocument/2006/relationships/image" Target="../media/image16.jpeg"/><Relationship Id="rId19" Type="http://schemas.openxmlformats.org/officeDocument/2006/relationships/image" Target="../media/image35.png"/><Relationship Id="rId4" Type="http://schemas.openxmlformats.org/officeDocument/2006/relationships/image" Target="../media/image20.jpeg"/><Relationship Id="rId9" Type="http://schemas.openxmlformats.org/officeDocument/2006/relationships/image" Target="../media/image15.jpeg"/><Relationship Id="rId1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8.png"/><Relationship Id="rId3" Type="http://schemas.microsoft.com/office/2007/relationships/hdphoto" Target="../media/hdphoto1.wdp"/><Relationship Id="rId7" Type="http://schemas.microsoft.com/office/2007/relationships/hdphoto" Target="../media/hdphoto3.wdp"/><Relationship Id="rId12" Type="http://schemas.microsoft.com/office/2007/relationships/hdphoto" Target="../media/hdphoto5.wdp"/><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7.png"/><Relationship Id="rId5" Type="http://schemas.microsoft.com/office/2007/relationships/hdphoto" Target="../media/hdphoto2.wdp"/><Relationship Id="rId15" Type="http://schemas.openxmlformats.org/officeDocument/2006/relationships/image" Target="../media/image49.png"/><Relationship Id="rId10" Type="http://schemas.microsoft.com/office/2007/relationships/hdphoto" Target="../media/hdphoto4.wdp"/><Relationship Id="rId4" Type="http://schemas.openxmlformats.org/officeDocument/2006/relationships/image" Target="../media/image43.png"/><Relationship Id="rId9" Type="http://schemas.openxmlformats.org/officeDocument/2006/relationships/image" Target="../media/image46.png"/><Relationship Id="rId14" Type="http://schemas.microsoft.com/office/2007/relationships/hdphoto" Target="../media/hdphoto6.wdp"/></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1.wmf"/><Relationship Id="rId5" Type="http://schemas.openxmlformats.org/officeDocument/2006/relationships/oleObject" Target="../embeddings/oleObject2.bin"/><Relationship Id="rId4" Type="http://schemas.openxmlformats.org/officeDocument/2006/relationships/image" Target="../media/image50.wmf"/></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2" Type="http://schemas.openxmlformats.org/officeDocument/2006/relationships/image" Target="../media/image59.tif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 Id="rId5" Type="http://schemas.openxmlformats.org/officeDocument/2006/relationships/image" Target="../media/image63.wmf"/><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55.jpe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ow to Mentor Graduate Students-Sheng - Microsoft PowerPoint"/>
          <p:cNvPicPr>
            <a:picLocks noChangeAspect="1"/>
          </p:cNvPicPr>
          <p:nvPr/>
        </p:nvPicPr>
        <p:blipFill rotWithShape="1">
          <a:blip r:embed="rId2" cstate="print">
            <a:extLst>
              <a:ext uri="{28A0092B-C50C-407E-A947-70E740481C1C}">
                <a14:useLocalDpi xmlns:a14="http://schemas.microsoft.com/office/drawing/2010/main" val="0"/>
              </a:ext>
            </a:extLst>
          </a:blip>
          <a:srcRect l="29778" t="15972" r="15333" b="8658"/>
          <a:stretch/>
        </p:blipFill>
        <p:spPr>
          <a:xfrm>
            <a:off x="-30480" y="-25400"/>
            <a:ext cx="9165498" cy="6883400"/>
          </a:xfrm>
          <a:prstGeom prst="rect">
            <a:avLst/>
          </a:prstGeom>
        </p:spPr>
      </p:pic>
      <p:sp>
        <p:nvSpPr>
          <p:cNvPr id="4" name="Title 1"/>
          <p:cNvSpPr>
            <a:spLocks noGrp="1"/>
          </p:cNvSpPr>
          <p:nvPr>
            <p:ph type="title"/>
          </p:nvPr>
        </p:nvSpPr>
        <p:spPr>
          <a:xfrm>
            <a:off x="1219200" y="2438400"/>
            <a:ext cx="6781800" cy="1143000"/>
          </a:xfrm>
        </p:spPr>
        <p:txBody>
          <a:bodyPr/>
          <a:lstStyle/>
          <a:p>
            <a:r>
              <a:rPr lang="en-US" sz="2800" b="1" dirty="0" smtClean="0">
                <a:solidFill>
                  <a:srgbClr val="812F54"/>
                </a:solidFill>
              </a:rPr>
              <a:t/>
            </a:r>
            <a:br>
              <a:rPr lang="en-US" sz="2800" b="1" dirty="0" smtClean="0">
                <a:solidFill>
                  <a:srgbClr val="812F54"/>
                </a:solidFill>
              </a:rPr>
            </a:br>
            <a:r>
              <a:rPr lang="en-US" sz="2800" b="1" dirty="0" smtClean="0">
                <a:solidFill>
                  <a:srgbClr val="812F54"/>
                </a:solidFill>
              </a:rPr>
              <a:t>A Role of </a:t>
            </a:r>
            <a:r>
              <a:rPr lang="en-US" sz="2800" b="1" dirty="0" err="1" smtClean="0">
                <a:solidFill>
                  <a:srgbClr val="812F54"/>
                </a:solidFill>
              </a:rPr>
              <a:t>Maspin</a:t>
            </a:r>
            <a:r>
              <a:rPr lang="en-US" sz="2800" b="1" dirty="0" smtClean="0">
                <a:solidFill>
                  <a:srgbClr val="812F54"/>
                </a:solidFill>
              </a:rPr>
              <a:t> in Prostate Epithelial Homeostasis and Tumor Progression</a:t>
            </a:r>
            <a:r>
              <a:rPr lang="en-US" sz="2800" dirty="0" smtClean="0">
                <a:solidFill>
                  <a:schemeClr val="tx1"/>
                </a:solidFill>
              </a:rPr>
              <a:t/>
            </a:r>
            <a:br>
              <a:rPr lang="en-US" sz="28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a:solidFill>
                  <a:schemeClr val="tx1"/>
                </a:solidFill>
              </a:rPr>
              <a:t/>
            </a:r>
            <a:br>
              <a:rPr lang="en-US" sz="2400" dirty="0">
                <a:solidFill>
                  <a:schemeClr val="tx1"/>
                </a:solidFill>
              </a:rPr>
            </a:br>
            <a:r>
              <a:rPr lang="en-US" sz="2400" dirty="0" smtClean="0">
                <a:solidFill>
                  <a:schemeClr val="tx1"/>
                </a:solidFill>
              </a:rPr>
              <a:t/>
            </a:r>
            <a:br>
              <a:rPr lang="en-US" sz="2400" dirty="0" smtClean="0">
                <a:solidFill>
                  <a:schemeClr val="tx1"/>
                </a:solidFill>
              </a:rPr>
            </a:br>
            <a:r>
              <a:rPr lang="en-US" sz="2400" b="1" dirty="0">
                <a:solidFill>
                  <a:schemeClr val="accent6">
                    <a:lumMod val="75000"/>
                  </a:schemeClr>
                </a:solidFill>
              </a:rPr>
              <a:t>Shijie Sheng, Ph.D.</a:t>
            </a:r>
            <a:r>
              <a:rPr lang="en-US" sz="2400" dirty="0">
                <a:solidFill>
                  <a:schemeClr val="accent6">
                    <a:lumMod val="75000"/>
                  </a:schemeClr>
                </a:solidFill>
              </a:rPr>
              <a:t/>
            </a:r>
            <a:br>
              <a:rPr lang="en-US" sz="2400" dirty="0">
                <a:solidFill>
                  <a:schemeClr val="accent6">
                    <a:lumMod val="75000"/>
                  </a:schemeClr>
                </a:solidFill>
              </a:rPr>
            </a:br>
            <a:r>
              <a:rPr lang="en-US" sz="2400" dirty="0">
                <a:solidFill>
                  <a:schemeClr val="accent6">
                    <a:lumMod val="75000"/>
                  </a:schemeClr>
                </a:solidFill>
              </a:rPr>
              <a:t>Professor of Pathology</a:t>
            </a:r>
            <a:r>
              <a:rPr lang="zh-CN" altLang="en-US" sz="2400" dirty="0">
                <a:solidFill>
                  <a:schemeClr val="accent6">
                    <a:lumMod val="75000"/>
                  </a:schemeClr>
                </a:solidFill>
              </a:rPr>
              <a:t> </a:t>
            </a:r>
            <a:r>
              <a:rPr lang="en-US" altLang="zh-CN" sz="2400" dirty="0">
                <a:solidFill>
                  <a:schemeClr val="accent6">
                    <a:lumMod val="75000"/>
                  </a:schemeClr>
                </a:solidFill>
              </a:rPr>
              <a:t>and </a:t>
            </a:r>
            <a:r>
              <a:rPr lang="en-US" altLang="zh-CN" sz="2400" dirty="0" smtClean="0">
                <a:solidFill>
                  <a:schemeClr val="accent6">
                    <a:lumMod val="75000"/>
                  </a:schemeClr>
                </a:solidFill>
              </a:rPr>
              <a:t>Oncology</a:t>
            </a:r>
            <a:r>
              <a:rPr lang="en-US" sz="2400" dirty="0">
                <a:solidFill>
                  <a:schemeClr val="accent6">
                    <a:lumMod val="75000"/>
                  </a:schemeClr>
                </a:solidFill>
              </a:rPr>
              <a:t/>
            </a:r>
            <a:br>
              <a:rPr lang="en-US" sz="2400" dirty="0">
                <a:solidFill>
                  <a:schemeClr val="accent6">
                    <a:lumMod val="75000"/>
                  </a:schemeClr>
                </a:solidFill>
              </a:rPr>
            </a:br>
            <a:r>
              <a:rPr lang="en-US" sz="2400" dirty="0">
                <a:solidFill>
                  <a:schemeClr val="accent6">
                    <a:lumMod val="75000"/>
                  </a:schemeClr>
                </a:solidFill>
              </a:rPr>
              <a:t>Wayne State University School of Medicine</a:t>
            </a:r>
            <a:br>
              <a:rPr lang="en-US" sz="2400" dirty="0">
                <a:solidFill>
                  <a:schemeClr val="accent6">
                    <a:lumMod val="75000"/>
                  </a:schemeClr>
                </a:solidFill>
              </a:rPr>
            </a:br>
            <a:r>
              <a:rPr lang="en-US" sz="2400" dirty="0">
                <a:solidFill>
                  <a:schemeClr val="accent6">
                    <a:lumMod val="75000"/>
                  </a:schemeClr>
                </a:solidFill>
              </a:rPr>
              <a:t>Tumor </a:t>
            </a:r>
            <a:r>
              <a:rPr lang="en-US" sz="2400" dirty="0" smtClean="0">
                <a:solidFill>
                  <a:schemeClr val="accent6">
                    <a:lumMod val="75000"/>
                  </a:schemeClr>
                </a:solidFill>
              </a:rPr>
              <a:t>Biology &amp; </a:t>
            </a:r>
            <a:r>
              <a:rPr lang="en-US" sz="2400" dirty="0">
                <a:solidFill>
                  <a:schemeClr val="accent6">
                    <a:lumMod val="75000"/>
                  </a:schemeClr>
                </a:solidFill>
              </a:rPr>
              <a:t>Microenvironment Program </a:t>
            </a:r>
            <a:br>
              <a:rPr lang="en-US" sz="2400" dirty="0">
                <a:solidFill>
                  <a:schemeClr val="accent6">
                    <a:lumMod val="75000"/>
                  </a:schemeClr>
                </a:solidFill>
              </a:rPr>
            </a:br>
            <a:r>
              <a:rPr lang="en-US" sz="2400" dirty="0">
                <a:solidFill>
                  <a:schemeClr val="accent6">
                    <a:lumMod val="75000"/>
                  </a:schemeClr>
                </a:solidFill>
              </a:rPr>
              <a:t>Karmanos Cancer Institute</a:t>
            </a:r>
            <a:br>
              <a:rPr lang="en-US" sz="2400" dirty="0">
                <a:solidFill>
                  <a:schemeClr val="accent6">
                    <a:lumMod val="75000"/>
                  </a:schemeClr>
                </a:solidFill>
              </a:rPr>
            </a:br>
            <a:r>
              <a:rPr lang="en-US" sz="2400" dirty="0">
                <a:solidFill>
                  <a:schemeClr val="accent6">
                    <a:lumMod val="75000"/>
                  </a:schemeClr>
                </a:solidFill>
              </a:rPr>
              <a:t>Detroit, MI</a:t>
            </a:r>
            <a:endParaRPr lang="en-US" sz="2400" dirty="0" smtClean="0">
              <a:solidFill>
                <a:schemeClr val="accent6">
                  <a:lumMod val="75000"/>
                </a:schemeClr>
              </a:solidFill>
            </a:endParaRPr>
          </a:p>
        </p:txBody>
      </p:sp>
    </p:spTree>
    <p:extLst>
      <p:ext uri="{BB962C8B-B14F-4D97-AF65-F5344CB8AC3E}">
        <p14:creationId xmlns:p14="http://schemas.microsoft.com/office/powerpoint/2010/main" val="18904029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50000"/>
                </a:schemeClr>
              </a:solidFill>
            </a:endParaRPr>
          </a:p>
        </p:txBody>
      </p:sp>
      <p:sp>
        <p:nvSpPr>
          <p:cNvPr id="40963" name="Text Box 3"/>
          <p:cNvSpPr txBox="1">
            <a:spLocks noChangeArrowheads="1"/>
          </p:cNvSpPr>
          <p:nvPr/>
        </p:nvSpPr>
        <p:spPr bwMode="auto">
          <a:xfrm>
            <a:off x="990600" y="1143000"/>
            <a:ext cx="3962400" cy="5016758"/>
          </a:xfrm>
          <a:prstGeom prst="rect">
            <a:avLst/>
          </a:prstGeom>
          <a:noFill/>
          <a:ln w="9525">
            <a:noFill/>
            <a:miter lim="800000"/>
            <a:headEnd/>
            <a:tailEnd/>
          </a:ln>
        </p:spPr>
        <p:txBody>
          <a:bodyPr>
            <a:spAutoFit/>
          </a:bodyPr>
          <a:lstStyle/>
          <a:p>
            <a:pPr marL="682625" indent="-682625">
              <a:tabLst>
                <a:tab pos="682625" algn="l"/>
              </a:tabLst>
              <a:defRPr/>
            </a:pPr>
            <a:r>
              <a:rPr lang="en-US" sz="1600" b="1" u="sng" dirty="0">
                <a:solidFill>
                  <a:schemeClr val="tx2">
                    <a:lumMod val="50000"/>
                  </a:schemeClr>
                </a:solidFill>
                <a:latin typeface="+mn-lt"/>
                <a:cs typeface="Times New Roman" pitchFamily="18" charset="0"/>
              </a:rPr>
              <a:t>Collaborators:</a:t>
            </a:r>
          </a:p>
          <a:p>
            <a:pPr marL="682625" indent="-682625">
              <a:tabLst>
                <a:tab pos="682625" algn="l"/>
              </a:tabLst>
              <a:defRPr/>
            </a:pPr>
            <a:endParaRPr lang="en-US" sz="1600" b="1" dirty="0">
              <a:solidFill>
                <a:schemeClr val="tx2">
                  <a:lumMod val="50000"/>
                </a:schemeClr>
              </a:solidFill>
              <a:latin typeface="+mn-lt"/>
              <a:cs typeface="Times New Roman" pitchFamily="18" charset="0"/>
            </a:endParaRPr>
          </a:p>
          <a:p>
            <a:pPr marL="682625" indent="-682625">
              <a:tabLst>
                <a:tab pos="682625" algn="l"/>
              </a:tabLst>
              <a:defRPr/>
            </a:pPr>
            <a:r>
              <a:rPr lang="en-US" sz="1600" b="1" dirty="0">
                <a:solidFill>
                  <a:schemeClr val="tx2">
                    <a:lumMod val="50000"/>
                  </a:schemeClr>
                </a:solidFill>
                <a:latin typeface="+mn-lt"/>
                <a:cs typeface="Times New Roman" pitchFamily="18" charset="0"/>
              </a:rPr>
              <a:t>Drs. 	Wael Sakr (MD)</a:t>
            </a:r>
            <a:r>
              <a:rPr lang="en-US" sz="1600" b="1" dirty="0">
                <a:solidFill>
                  <a:schemeClr val="tx2">
                    <a:lumMod val="50000"/>
                  </a:schemeClr>
                </a:solidFill>
                <a:latin typeface="+mn-lt"/>
              </a:rPr>
              <a:t> </a:t>
            </a:r>
          </a:p>
          <a:p>
            <a:pPr marL="682625" indent="-682625">
              <a:tabLst>
                <a:tab pos="682625" algn="l"/>
              </a:tabLst>
              <a:defRPr/>
            </a:pPr>
            <a:r>
              <a:rPr lang="en-US" sz="1600" b="1" dirty="0">
                <a:solidFill>
                  <a:schemeClr val="tx2">
                    <a:lumMod val="50000"/>
                  </a:schemeClr>
                </a:solidFill>
                <a:latin typeface="+mn-lt"/>
              </a:rPr>
              <a:t>	Michael Cher (MD</a:t>
            </a:r>
            <a:r>
              <a:rPr lang="en-US" sz="1600" b="1" dirty="0" smtClean="0">
                <a:solidFill>
                  <a:schemeClr val="tx2">
                    <a:lumMod val="50000"/>
                  </a:schemeClr>
                </a:solidFill>
                <a:latin typeface="+mn-lt"/>
              </a:rPr>
              <a:t>)</a:t>
            </a:r>
          </a:p>
          <a:p>
            <a:pPr marL="682625" indent="-682625">
              <a:tabLst>
                <a:tab pos="682625" algn="l"/>
              </a:tabLst>
              <a:defRPr/>
            </a:pPr>
            <a:r>
              <a:rPr lang="en-US" sz="1600" b="1" dirty="0">
                <a:solidFill>
                  <a:schemeClr val="tx2">
                    <a:lumMod val="50000"/>
                  </a:schemeClr>
                </a:solidFill>
                <a:latin typeface="+mn-lt"/>
              </a:rPr>
              <a:t>	</a:t>
            </a:r>
            <a:r>
              <a:rPr lang="en-US" sz="1600" b="1" dirty="0" smtClean="0">
                <a:solidFill>
                  <a:schemeClr val="tx2">
                    <a:lumMod val="50000"/>
                  </a:schemeClr>
                </a:solidFill>
                <a:latin typeface="+mn-lt"/>
              </a:rPr>
              <a:t>R. Daniel Bonfil (PhD)</a:t>
            </a:r>
            <a:endParaRPr lang="en-US" sz="1600" b="1" dirty="0">
              <a:solidFill>
                <a:schemeClr val="tx2">
                  <a:lumMod val="50000"/>
                </a:schemeClr>
              </a:solidFill>
              <a:latin typeface="+mn-lt"/>
            </a:endParaRPr>
          </a:p>
          <a:p>
            <a:pPr marL="682625" indent="-682625">
              <a:tabLst>
                <a:tab pos="682625" algn="l"/>
              </a:tabLst>
              <a:defRPr/>
            </a:pPr>
            <a:r>
              <a:rPr lang="en-US" sz="1600" b="1" dirty="0">
                <a:solidFill>
                  <a:schemeClr val="tx2">
                    <a:lumMod val="50000"/>
                  </a:schemeClr>
                </a:solidFill>
                <a:latin typeface="+mn-lt"/>
                <a:cs typeface="Times New Roman" pitchFamily="18" charset="0"/>
              </a:rPr>
              <a:t>	Fulvio Lonardo (MD</a:t>
            </a:r>
            <a:r>
              <a:rPr lang="en-US" sz="1600" b="1" dirty="0" smtClean="0">
                <a:solidFill>
                  <a:schemeClr val="tx2">
                    <a:lumMod val="50000"/>
                  </a:schemeClr>
                </a:solidFill>
                <a:latin typeface="+mn-lt"/>
                <a:cs typeface="Times New Roman" pitchFamily="18" charset="0"/>
              </a:rPr>
              <a:t>)</a:t>
            </a:r>
            <a:endParaRPr lang="en-US" sz="1600" b="1" dirty="0">
              <a:solidFill>
                <a:schemeClr val="tx2">
                  <a:lumMod val="50000"/>
                </a:schemeClr>
              </a:solidFill>
              <a:latin typeface="+mn-lt"/>
              <a:cs typeface="Times New Roman" pitchFamily="18" charset="0"/>
            </a:endParaRPr>
          </a:p>
          <a:p>
            <a:pPr marL="682625" indent="-682625">
              <a:tabLst>
                <a:tab pos="682625" algn="l"/>
              </a:tabLst>
              <a:defRPr/>
            </a:pPr>
            <a:r>
              <a:rPr lang="en-US" sz="1600" b="1" dirty="0">
                <a:solidFill>
                  <a:schemeClr val="tx2">
                    <a:lumMod val="50000"/>
                  </a:schemeClr>
                </a:solidFill>
                <a:latin typeface="+mn-lt"/>
                <a:cs typeface="Times New Roman" pitchFamily="18" charset="0"/>
              </a:rPr>
              <a:t>	</a:t>
            </a:r>
            <a:r>
              <a:rPr lang="en-US" sz="1600" b="1" dirty="0" smtClean="0">
                <a:solidFill>
                  <a:schemeClr val="tx2">
                    <a:lumMod val="50000"/>
                  </a:schemeClr>
                </a:solidFill>
                <a:latin typeface="+mn-lt"/>
                <a:cs typeface="Times New Roman" pitchFamily="18" charset="0"/>
              </a:rPr>
              <a:t>Gerold Bepler (MD)</a:t>
            </a:r>
          </a:p>
          <a:p>
            <a:pPr marL="682625" indent="-682625">
              <a:tabLst>
                <a:tab pos="682625" algn="l"/>
              </a:tabLst>
              <a:defRPr/>
            </a:pPr>
            <a:r>
              <a:rPr lang="en-US" sz="1600" b="1" dirty="0">
                <a:solidFill>
                  <a:schemeClr val="tx2">
                    <a:lumMod val="50000"/>
                  </a:schemeClr>
                </a:solidFill>
                <a:latin typeface="+mn-lt"/>
                <a:cs typeface="Times New Roman" pitchFamily="18" charset="0"/>
              </a:rPr>
              <a:t>	</a:t>
            </a:r>
            <a:r>
              <a:rPr lang="en-US" sz="1600" b="1" dirty="0" smtClean="0">
                <a:solidFill>
                  <a:schemeClr val="tx2">
                    <a:lumMod val="50000"/>
                  </a:schemeClr>
                </a:solidFill>
                <a:latin typeface="+mn-lt"/>
                <a:cs typeface="Times New Roman" pitchFamily="18" charset="0"/>
              </a:rPr>
              <a:t>Michele Cote (PhD)</a:t>
            </a:r>
          </a:p>
          <a:p>
            <a:pPr marL="682625" indent="-682625">
              <a:tabLst>
                <a:tab pos="682625" algn="l"/>
              </a:tabLst>
              <a:defRPr/>
            </a:pPr>
            <a:r>
              <a:rPr lang="en-US" sz="1600" b="1" dirty="0">
                <a:solidFill>
                  <a:schemeClr val="tx2">
                    <a:lumMod val="50000"/>
                  </a:schemeClr>
                </a:solidFill>
                <a:latin typeface="+mn-lt"/>
                <a:cs typeface="Times New Roman" pitchFamily="18" charset="0"/>
              </a:rPr>
              <a:t>	</a:t>
            </a:r>
            <a:r>
              <a:rPr lang="en-US" sz="1600" b="1" dirty="0" smtClean="0">
                <a:solidFill>
                  <a:schemeClr val="tx2">
                    <a:lumMod val="50000"/>
                  </a:schemeClr>
                </a:solidFill>
                <a:latin typeface="+mn-lt"/>
                <a:cs typeface="Times New Roman" pitchFamily="18" charset="0"/>
              </a:rPr>
              <a:t>Gregory Dyson (PhD)</a:t>
            </a:r>
          </a:p>
          <a:p>
            <a:pPr marL="682625" indent="-682625">
              <a:tabLst>
                <a:tab pos="682625" algn="l"/>
              </a:tabLst>
              <a:defRPr/>
            </a:pPr>
            <a:r>
              <a:rPr lang="en-US" sz="1600" b="1" dirty="0">
                <a:solidFill>
                  <a:schemeClr val="tx2">
                    <a:lumMod val="50000"/>
                  </a:schemeClr>
                </a:solidFill>
                <a:latin typeface="+mn-lt"/>
                <a:cs typeface="Times New Roman" pitchFamily="18" charset="0"/>
              </a:rPr>
              <a:t>	</a:t>
            </a:r>
            <a:r>
              <a:rPr lang="en-US" sz="1600" b="1" dirty="0" smtClean="0">
                <a:solidFill>
                  <a:schemeClr val="tx2">
                    <a:lumMod val="50000"/>
                  </a:schemeClr>
                </a:solidFill>
                <a:latin typeface="+mn-lt"/>
                <a:cs typeface="Times New Roman" pitchFamily="18" charset="0"/>
              </a:rPr>
              <a:t>Lawrence G. Lum (MD)</a:t>
            </a:r>
          </a:p>
          <a:p>
            <a:pPr marL="682625" indent="-682625">
              <a:tabLst>
                <a:tab pos="682625" algn="l"/>
              </a:tabLst>
              <a:defRPr/>
            </a:pPr>
            <a:r>
              <a:rPr lang="en-US" sz="1600" b="1" dirty="0" smtClean="0">
                <a:solidFill>
                  <a:schemeClr val="tx2">
                    <a:lumMod val="50000"/>
                  </a:schemeClr>
                </a:solidFill>
                <a:latin typeface="+mn-lt"/>
                <a:cs typeface="Times New Roman" pitchFamily="18" charset="0"/>
              </a:rPr>
              <a:t>	Kang Chen (PhD)</a:t>
            </a:r>
          </a:p>
          <a:p>
            <a:pPr marL="682625" indent="-682625">
              <a:tabLst>
                <a:tab pos="682625" algn="l"/>
              </a:tabLst>
              <a:defRPr/>
            </a:pPr>
            <a:r>
              <a:rPr lang="en-US" sz="1600" b="1" dirty="0" smtClean="0">
                <a:solidFill>
                  <a:schemeClr val="tx2">
                    <a:lumMod val="50000"/>
                  </a:schemeClr>
                </a:solidFill>
                <a:latin typeface="+mn-lt"/>
              </a:rPr>
              <a:t>	Elisabeth Heath (MD, PhD)</a:t>
            </a:r>
          </a:p>
          <a:p>
            <a:pPr marL="682625" indent="-682625">
              <a:tabLst>
                <a:tab pos="682625" algn="l"/>
              </a:tabLst>
              <a:defRPr/>
            </a:pPr>
            <a:r>
              <a:rPr lang="en-US" sz="1600" b="1" dirty="0" smtClean="0">
                <a:solidFill>
                  <a:schemeClr val="tx2">
                    <a:lumMod val="50000"/>
                  </a:schemeClr>
                </a:solidFill>
                <a:latin typeface="+mn-lt"/>
              </a:rPr>
              <a:t>	</a:t>
            </a:r>
          </a:p>
          <a:p>
            <a:pPr marL="682625" indent="-682625">
              <a:tabLst>
                <a:tab pos="682625" algn="l"/>
              </a:tabLst>
              <a:defRPr/>
            </a:pPr>
            <a:r>
              <a:rPr lang="en-US" sz="1600" b="1" dirty="0" smtClean="0">
                <a:solidFill>
                  <a:schemeClr val="tx2">
                    <a:lumMod val="50000"/>
                  </a:schemeClr>
                </a:solidFill>
                <a:latin typeface="+mn-lt"/>
              </a:rPr>
              <a:t>Dr. 	Yue Yang (Peking University Health Sciences Center)</a:t>
            </a:r>
          </a:p>
          <a:p>
            <a:pPr marL="682625" indent="-682625">
              <a:tabLst>
                <a:tab pos="682625" algn="l"/>
              </a:tabLst>
              <a:defRPr/>
            </a:pPr>
            <a:r>
              <a:rPr lang="en-US" sz="1600" b="1" dirty="0" smtClean="0">
                <a:solidFill>
                  <a:schemeClr val="tx2">
                    <a:lumMod val="50000"/>
                  </a:schemeClr>
                </a:solidFill>
                <a:latin typeface="+mn-lt"/>
              </a:rPr>
              <a:t>Dr. 	Laura Rozek (University of Michigan)</a:t>
            </a:r>
          </a:p>
          <a:p>
            <a:pPr marL="682625" indent="-682625">
              <a:tabLst>
                <a:tab pos="682625" algn="l"/>
              </a:tabLst>
              <a:defRPr/>
            </a:pPr>
            <a:r>
              <a:rPr lang="en-US" sz="1600" b="1" dirty="0" smtClean="0">
                <a:solidFill>
                  <a:schemeClr val="tx2">
                    <a:lumMod val="50000"/>
                  </a:schemeClr>
                </a:solidFill>
                <a:latin typeface="+mn-lt"/>
              </a:rPr>
              <a:t>	</a:t>
            </a:r>
            <a:r>
              <a:rPr lang="en-US" sz="1600" b="1" dirty="0">
                <a:solidFill>
                  <a:schemeClr val="tx2">
                    <a:lumMod val="50000"/>
                  </a:schemeClr>
                </a:solidFill>
                <a:latin typeface="+mn-lt"/>
              </a:rPr>
              <a:t>	</a:t>
            </a:r>
            <a:endParaRPr lang="en-US" sz="1600" b="1" dirty="0" smtClean="0">
              <a:solidFill>
                <a:schemeClr val="tx2">
                  <a:lumMod val="50000"/>
                </a:schemeClr>
              </a:solidFill>
              <a:latin typeface="+mn-lt"/>
            </a:endParaRPr>
          </a:p>
          <a:p>
            <a:pPr marL="682625" indent="-682625">
              <a:tabLst>
                <a:tab pos="682625" algn="l"/>
              </a:tabLst>
              <a:defRPr/>
            </a:pPr>
            <a:endParaRPr lang="en-US" sz="1600" b="1" dirty="0">
              <a:solidFill>
                <a:schemeClr val="tx2">
                  <a:lumMod val="50000"/>
                </a:schemeClr>
              </a:solidFill>
              <a:latin typeface="+mn-lt"/>
              <a:cs typeface="Times New Roman" pitchFamily="18" charset="0"/>
            </a:endParaRPr>
          </a:p>
          <a:p>
            <a:pPr marL="682625" indent="-682625">
              <a:tabLst>
                <a:tab pos="682625" algn="l"/>
              </a:tabLst>
              <a:defRPr/>
            </a:pPr>
            <a:r>
              <a:rPr lang="en-US" sz="1600" b="1" dirty="0" smtClean="0">
                <a:solidFill>
                  <a:schemeClr val="tx2">
                    <a:lumMod val="50000"/>
                  </a:schemeClr>
                </a:solidFill>
                <a:latin typeface="+mn-lt"/>
                <a:cs typeface="Times New Roman" pitchFamily="18" charset="0"/>
              </a:rPr>
              <a:t>	</a:t>
            </a:r>
            <a:endParaRPr lang="en-US" sz="1600" b="1" dirty="0">
              <a:solidFill>
                <a:schemeClr val="tx2">
                  <a:lumMod val="50000"/>
                </a:schemeClr>
              </a:solidFill>
              <a:latin typeface="+mn-lt"/>
              <a:cs typeface="Times New Roman" pitchFamily="18" charset="0"/>
            </a:endParaRPr>
          </a:p>
        </p:txBody>
      </p:sp>
      <p:sp>
        <p:nvSpPr>
          <p:cNvPr id="40964" name="Text Box 4"/>
          <p:cNvSpPr txBox="1">
            <a:spLocks noChangeArrowheads="1"/>
          </p:cNvSpPr>
          <p:nvPr/>
        </p:nvSpPr>
        <p:spPr bwMode="auto">
          <a:xfrm>
            <a:off x="5105400" y="1143000"/>
            <a:ext cx="3169457" cy="4031873"/>
          </a:xfrm>
          <a:prstGeom prst="rect">
            <a:avLst/>
          </a:prstGeom>
          <a:noFill/>
          <a:ln w="9525">
            <a:noFill/>
            <a:miter lim="800000"/>
            <a:headEnd/>
            <a:tailEnd/>
          </a:ln>
        </p:spPr>
        <p:txBody>
          <a:bodyPr wrap="none">
            <a:spAutoFit/>
          </a:bodyPr>
          <a:lstStyle/>
          <a:p>
            <a:pPr>
              <a:tabLst>
                <a:tab pos="512763" algn="l"/>
              </a:tabLst>
              <a:defRPr/>
            </a:pPr>
            <a:r>
              <a:rPr lang="en-US" sz="1600" b="1" u="sng" dirty="0">
                <a:solidFill>
                  <a:schemeClr val="tx2">
                    <a:lumMod val="50000"/>
                  </a:schemeClr>
                </a:solidFill>
                <a:latin typeface="+mn-lt"/>
              </a:rPr>
              <a:t>The Sheng Lab:</a:t>
            </a:r>
          </a:p>
          <a:p>
            <a:pPr>
              <a:tabLst>
                <a:tab pos="512763" algn="l"/>
              </a:tabLst>
              <a:defRPr/>
            </a:pPr>
            <a:endParaRPr lang="en-US" sz="1600" b="1" dirty="0">
              <a:solidFill>
                <a:schemeClr val="tx2">
                  <a:lumMod val="50000"/>
                </a:schemeClr>
              </a:solidFill>
              <a:latin typeface="+mn-lt"/>
            </a:endParaRPr>
          </a:p>
          <a:p>
            <a:pPr>
              <a:tabLst>
                <a:tab pos="512763" algn="l"/>
              </a:tabLst>
              <a:defRPr/>
            </a:pPr>
            <a:r>
              <a:rPr lang="en-US" sz="1600" b="1" dirty="0" smtClean="0">
                <a:solidFill>
                  <a:schemeClr val="tx2">
                    <a:lumMod val="50000"/>
                  </a:schemeClr>
                </a:solidFill>
                <a:latin typeface="+mn-lt"/>
              </a:rPr>
              <a:t>Sijana </a:t>
            </a:r>
            <a:r>
              <a:rPr lang="en-US" sz="1600" b="1" dirty="0">
                <a:solidFill>
                  <a:schemeClr val="tx2">
                    <a:lumMod val="50000"/>
                  </a:schemeClr>
                </a:solidFill>
                <a:latin typeface="+mn-lt"/>
              </a:rPr>
              <a:t>Dzinic (PhD</a:t>
            </a:r>
            <a:r>
              <a:rPr lang="en-US" sz="1600" b="1" dirty="0" smtClean="0">
                <a:solidFill>
                  <a:schemeClr val="tx2">
                    <a:lumMod val="50000"/>
                  </a:schemeClr>
                </a:solidFill>
                <a:latin typeface="+mn-lt"/>
              </a:rPr>
              <a:t>)</a:t>
            </a:r>
          </a:p>
          <a:p>
            <a:pPr>
              <a:tabLst>
                <a:tab pos="512763" algn="l"/>
              </a:tabLst>
              <a:defRPr/>
            </a:pPr>
            <a:r>
              <a:rPr lang="en-US" sz="1600" b="1" dirty="0" smtClean="0">
                <a:solidFill>
                  <a:schemeClr val="tx2">
                    <a:lumMod val="50000"/>
                  </a:schemeClr>
                </a:solidFill>
                <a:latin typeface="+mn-lt"/>
              </a:rPr>
              <a:t>Margarida </a:t>
            </a:r>
            <a:r>
              <a:rPr lang="en-US" sz="1600" b="1" dirty="0">
                <a:solidFill>
                  <a:schemeClr val="tx2">
                    <a:lumMod val="50000"/>
                  </a:schemeClr>
                </a:solidFill>
                <a:latin typeface="+mn-lt"/>
              </a:rPr>
              <a:t>Bernardo (PhD)</a:t>
            </a:r>
          </a:p>
          <a:p>
            <a:pPr>
              <a:tabLst>
                <a:tab pos="512763" algn="l"/>
              </a:tabLst>
              <a:defRPr/>
            </a:pPr>
            <a:r>
              <a:rPr lang="en-US" sz="1600" b="1" dirty="0">
                <a:solidFill>
                  <a:schemeClr val="tx2">
                    <a:lumMod val="50000"/>
                  </a:schemeClr>
                </a:solidFill>
                <a:latin typeface="+mn-lt"/>
              </a:rPr>
              <a:t>Xiaohua (Joshua)</a:t>
            </a:r>
            <a:r>
              <a:rPr lang="zh-CN" altLang="en-US" sz="1600" b="1" dirty="0">
                <a:solidFill>
                  <a:schemeClr val="tx2">
                    <a:lumMod val="50000"/>
                  </a:schemeClr>
                </a:solidFill>
                <a:latin typeface="+mn-lt"/>
              </a:rPr>
              <a:t> </a:t>
            </a:r>
            <a:r>
              <a:rPr lang="en-US" altLang="zh-CN" sz="1600" b="1" dirty="0">
                <a:solidFill>
                  <a:schemeClr val="tx2">
                    <a:lumMod val="50000"/>
                  </a:schemeClr>
                </a:solidFill>
                <a:latin typeface="+mn-lt"/>
              </a:rPr>
              <a:t>Li (PhD</a:t>
            </a:r>
            <a:r>
              <a:rPr lang="en-US" altLang="zh-CN" sz="1600" b="1" dirty="0" smtClean="0">
                <a:solidFill>
                  <a:schemeClr val="tx2">
                    <a:lumMod val="50000"/>
                  </a:schemeClr>
                </a:solidFill>
                <a:latin typeface="+mn-lt"/>
              </a:rPr>
              <a:t>)</a:t>
            </a:r>
          </a:p>
          <a:p>
            <a:pPr>
              <a:tabLst>
                <a:tab pos="512763" algn="l"/>
              </a:tabLst>
              <a:defRPr/>
            </a:pPr>
            <a:r>
              <a:rPr lang="en-US" sz="1600" b="1" dirty="0" smtClean="0">
                <a:solidFill>
                  <a:schemeClr val="tx2">
                    <a:lumMod val="50000"/>
                  </a:schemeClr>
                </a:solidFill>
                <a:latin typeface="+mn-lt"/>
              </a:rPr>
              <a:t>Alexander </a:t>
            </a:r>
            <a:r>
              <a:rPr lang="en-US" sz="1600" b="1" dirty="0">
                <a:solidFill>
                  <a:schemeClr val="tx2">
                    <a:lumMod val="50000"/>
                  </a:schemeClr>
                </a:solidFill>
                <a:latin typeface="+mn-lt"/>
              </a:rPr>
              <a:t>Kaplun (PhD)</a:t>
            </a:r>
          </a:p>
          <a:p>
            <a:pPr>
              <a:tabLst>
                <a:tab pos="512763" algn="l"/>
              </a:tabLst>
              <a:defRPr/>
            </a:pPr>
            <a:r>
              <a:rPr lang="en-US" sz="1600" b="1" dirty="0" smtClean="0">
                <a:solidFill>
                  <a:schemeClr val="tx2">
                    <a:lumMod val="50000"/>
                  </a:schemeClr>
                </a:solidFill>
                <a:latin typeface="+mn-lt"/>
              </a:rPr>
              <a:t>Ivory Dean (PhD Student)</a:t>
            </a:r>
          </a:p>
          <a:p>
            <a:pPr>
              <a:tabLst>
                <a:tab pos="512763" algn="l"/>
              </a:tabLst>
              <a:defRPr/>
            </a:pPr>
            <a:endParaRPr lang="en-US" sz="1600" b="1" dirty="0" smtClean="0">
              <a:solidFill>
                <a:schemeClr val="tx2">
                  <a:lumMod val="50000"/>
                </a:schemeClr>
              </a:solidFill>
              <a:latin typeface="+mn-lt"/>
            </a:endParaRPr>
          </a:p>
          <a:p>
            <a:pPr marL="682625" indent="-682625">
              <a:tabLst>
                <a:tab pos="682625" algn="l"/>
              </a:tabLst>
              <a:defRPr/>
            </a:pPr>
            <a:r>
              <a:rPr lang="en-US" sz="1600" b="1" u="sng" dirty="0" smtClean="0">
                <a:solidFill>
                  <a:schemeClr val="tx2">
                    <a:lumMod val="50000"/>
                  </a:schemeClr>
                </a:solidFill>
              </a:rPr>
              <a:t>Extramural Funding</a:t>
            </a:r>
          </a:p>
          <a:p>
            <a:pPr marL="682625" indent="-682625">
              <a:tabLst>
                <a:tab pos="682625" algn="l"/>
              </a:tabLst>
              <a:defRPr/>
            </a:pPr>
            <a:r>
              <a:rPr lang="en-US" sz="1600" b="1" dirty="0" smtClean="0">
                <a:solidFill>
                  <a:schemeClr val="tx2">
                    <a:lumMod val="50000"/>
                  </a:schemeClr>
                </a:solidFill>
              </a:rPr>
              <a:t>NIH/NCI 1R01CA127735</a:t>
            </a:r>
          </a:p>
          <a:p>
            <a:pPr marL="682625" indent="-682625">
              <a:tabLst>
                <a:tab pos="682625" algn="l"/>
              </a:tabLst>
              <a:defRPr/>
            </a:pPr>
            <a:r>
              <a:rPr lang="en-US" sz="1600" b="1" dirty="0" smtClean="0">
                <a:solidFill>
                  <a:schemeClr val="tx2">
                    <a:lumMod val="50000"/>
                  </a:schemeClr>
                </a:solidFill>
              </a:rPr>
              <a:t>NIH/NCI 2R01CA84176</a:t>
            </a:r>
          </a:p>
          <a:p>
            <a:pPr marL="682625" indent="-682625">
              <a:tabLst>
                <a:tab pos="682625" algn="l"/>
              </a:tabLst>
              <a:defRPr/>
            </a:pPr>
            <a:r>
              <a:rPr lang="en-US" sz="1600" b="1" dirty="0">
                <a:solidFill>
                  <a:schemeClr val="tx2">
                    <a:lumMod val="50000"/>
                  </a:schemeClr>
                </a:solidFill>
              </a:rPr>
              <a:t>NIH/NCI 2R01CA084176-S3</a:t>
            </a:r>
          </a:p>
          <a:p>
            <a:pPr marL="682625" indent="-682625">
              <a:tabLst>
                <a:tab pos="682625" algn="l"/>
              </a:tabLst>
              <a:defRPr/>
            </a:pPr>
            <a:r>
              <a:rPr lang="en-US" sz="1600" b="1" dirty="0">
                <a:solidFill>
                  <a:schemeClr val="tx2">
                    <a:lumMod val="50000"/>
                  </a:schemeClr>
                </a:solidFill>
              </a:rPr>
              <a:t>NIH/NCI 1R21CA154319*</a:t>
            </a:r>
          </a:p>
          <a:p>
            <a:r>
              <a:rPr lang="en-US" sz="1600" b="1" dirty="0" smtClean="0">
                <a:solidFill>
                  <a:schemeClr val="tx2">
                    <a:lumMod val="50000"/>
                  </a:schemeClr>
                </a:solidFill>
              </a:rPr>
              <a:t>The </a:t>
            </a:r>
            <a:r>
              <a:rPr lang="en-US" sz="1600" b="1" dirty="0">
                <a:solidFill>
                  <a:schemeClr val="tx2">
                    <a:lumMod val="50000"/>
                  </a:schemeClr>
                </a:solidFill>
              </a:rPr>
              <a:t>Fund for Cancer </a:t>
            </a:r>
            <a:r>
              <a:rPr lang="en-US" sz="1600" b="1" dirty="0" smtClean="0">
                <a:solidFill>
                  <a:schemeClr val="tx2">
                    <a:lumMod val="50000"/>
                  </a:schemeClr>
                </a:solidFill>
              </a:rPr>
              <a:t>Research</a:t>
            </a:r>
            <a:endParaRPr lang="en-US" sz="1600" b="1" dirty="0">
              <a:solidFill>
                <a:schemeClr val="tx2">
                  <a:lumMod val="50000"/>
                </a:schemeClr>
              </a:solidFill>
            </a:endParaRPr>
          </a:p>
          <a:p>
            <a:r>
              <a:rPr lang="en-US" sz="1600" b="1" dirty="0">
                <a:solidFill>
                  <a:schemeClr val="tx2">
                    <a:lumMod val="50000"/>
                  </a:schemeClr>
                </a:solidFill>
              </a:rPr>
              <a:t>*Multi-PI plan with Dr. </a:t>
            </a:r>
            <a:r>
              <a:rPr lang="en-US" sz="1600" b="1" dirty="0" smtClean="0">
                <a:solidFill>
                  <a:schemeClr val="tx2">
                    <a:lumMod val="50000"/>
                  </a:schemeClr>
                </a:solidFill>
              </a:rPr>
              <a:t>Lonardo</a:t>
            </a:r>
          </a:p>
          <a:p>
            <a:endParaRPr lang="en-US" sz="1600" b="1" dirty="0">
              <a:solidFill>
                <a:schemeClr val="tx2">
                  <a:lumMod val="50000"/>
                </a:schemeClr>
              </a:solidFill>
            </a:endParaRPr>
          </a:p>
        </p:txBody>
      </p:sp>
      <p:sp>
        <p:nvSpPr>
          <p:cNvPr id="8" name="TextBox 7"/>
          <p:cNvSpPr txBox="1"/>
          <p:nvPr/>
        </p:nvSpPr>
        <p:spPr>
          <a:xfrm>
            <a:off x="3429000" y="152399"/>
            <a:ext cx="4915513" cy="769441"/>
          </a:xfrm>
          <a:prstGeom prst="rect">
            <a:avLst/>
          </a:prstGeom>
          <a:noFill/>
        </p:spPr>
        <p:txBody>
          <a:bodyPr wrap="none">
            <a:spAutoFit/>
            <a:scene3d>
              <a:camera prst="orthographicFront"/>
              <a:lightRig rig="threePt" dir="t"/>
            </a:scene3d>
            <a:sp3d extrusionH="57150">
              <a:bevelT w="82550" h="38100" prst="coolSlant"/>
            </a:sp3d>
          </a:bodyPr>
          <a:lstStyle/>
          <a:p>
            <a:pPr>
              <a:defRPr/>
            </a:pPr>
            <a:r>
              <a:rPr lang="en-US" sz="4400" b="1" dirty="0">
                <a:solidFill>
                  <a:schemeClr val="tx2">
                    <a:lumMod val="50000"/>
                  </a:schemeClr>
                </a:solidFill>
                <a:effectLst>
                  <a:glow rad="63500">
                    <a:schemeClr val="accent6">
                      <a:satMod val="175000"/>
                      <a:alpha val="40000"/>
                    </a:schemeClr>
                  </a:glow>
                  <a:outerShdw blurRad="50800" dist="38100" dir="8100000" algn="tr" rotWithShape="0">
                    <a:prstClr val="black">
                      <a:alpha val="40000"/>
                    </a:prstClr>
                  </a:outerShdw>
                  <a:reflection blurRad="6350" stA="60000" endA="900" endPos="60000" dist="60007" dir="5400000" sy="-100000" algn="bl" rotWithShape="0"/>
                </a:effectLst>
              </a:rPr>
              <a:t>Acknowledgements </a:t>
            </a:r>
            <a:endParaRPr lang="en-US" sz="4400" dirty="0">
              <a:solidFill>
                <a:schemeClr val="tx2">
                  <a:lumMod val="50000"/>
                </a:schemeClr>
              </a:solidFill>
              <a:effectLst>
                <a:glow rad="63500">
                  <a:schemeClr val="accent6">
                    <a:satMod val="175000"/>
                    <a:alpha val="40000"/>
                  </a:schemeClr>
                </a:glow>
                <a:outerShdw blurRad="50800" dist="38100" dir="8100000" algn="tr" rotWithShape="0">
                  <a:prstClr val="black">
                    <a:alpha val="40000"/>
                  </a:prstClr>
                </a:outerShdw>
                <a:reflection blurRad="6350" stA="60000" endA="900" endPos="60000" dist="60007" dir="5400000" sy="-100000" algn="bl" rotWithShape="0"/>
              </a:effectLst>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7" y="0"/>
            <a:ext cx="3248774" cy="1074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24201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3"/>
          <p:cNvSpPr>
            <a:spLocks noChangeArrowheads="1"/>
          </p:cNvSpPr>
          <p:nvPr/>
        </p:nvSpPr>
        <p:spPr bwMode="auto">
          <a:xfrm>
            <a:off x="0" y="0"/>
            <a:ext cx="9144000" cy="6858000"/>
          </a:xfrm>
          <a:prstGeom prst="rect">
            <a:avLst/>
          </a:prstGeom>
          <a:solidFill>
            <a:schemeClr val="tx1"/>
          </a:solidFill>
          <a:ln w="9525">
            <a:solidFill>
              <a:schemeClr val="tx1"/>
            </a:solidFill>
            <a:miter lim="800000"/>
            <a:headEnd/>
            <a:tailEnd/>
          </a:ln>
        </p:spPr>
        <p:txBody>
          <a:bodyPr wrap="none" anchor="ctr"/>
          <a:lstStyle/>
          <a:p>
            <a:endParaRPr lang="en-US" dirty="0">
              <a:solidFill>
                <a:schemeClr val="bg1"/>
              </a:solidFill>
              <a:latin typeface="Calibri" pitchFamily="34" charset="0"/>
            </a:endParaRPr>
          </a:p>
        </p:txBody>
      </p:sp>
      <p:pic>
        <p:nvPicPr>
          <p:cNvPr id="17" name="Picture 2" descr="C:\Users\ssheng\Documents\2010\writing\manuscripts\reviews with qingping\lung  cancer\Figure1.jpg"/>
          <p:cNvPicPr>
            <a:picLocks noChangeAspect="1" noChangeArrowheads="1"/>
          </p:cNvPicPr>
          <p:nvPr/>
        </p:nvPicPr>
        <p:blipFill rotWithShape="1">
          <a:blip r:embed="rId3" cstate="print"/>
          <a:srcRect t="14815" b="1588"/>
          <a:stretch/>
        </p:blipFill>
        <p:spPr bwMode="auto">
          <a:xfrm>
            <a:off x="151183" y="1295400"/>
            <a:ext cx="8976252" cy="3009899"/>
          </a:xfrm>
          <a:prstGeom prst="rect">
            <a:avLst/>
          </a:prstGeom>
          <a:noFill/>
          <a:ln w="9525">
            <a:noFill/>
            <a:miter lim="800000"/>
            <a:headEnd/>
            <a:tailEnd/>
          </a:ln>
        </p:spPr>
      </p:pic>
      <p:cxnSp>
        <p:nvCxnSpPr>
          <p:cNvPr id="3" name="Straight Arrow Connector 2"/>
          <p:cNvCxnSpPr/>
          <p:nvPr/>
        </p:nvCxnSpPr>
        <p:spPr>
          <a:xfrm>
            <a:off x="11353800" y="281940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4338" name="Picture 2" descr="C:\Users\ssheng\Documents\2007\lab management\Photos\PICT013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890" t="37505" r="62820" b="29337"/>
          <a:stretch/>
        </p:blipFill>
        <p:spPr bwMode="auto">
          <a:xfrm>
            <a:off x="6629400" y="5424964"/>
            <a:ext cx="1436823" cy="147113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306" y="4286071"/>
            <a:ext cx="9058890" cy="923330"/>
          </a:xfrm>
          <a:prstGeom prst="rect">
            <a:avLst/>
          </a:prstGeom>
          <a:noFill/>
        </p:spPr>
        <p:txBody>
          <a:bodyPr wrap="none" rtlCol="0">
            <a:spAutoFit/>
          </a:bodyPr>
          <a:lstStyle/>
          <a:p>
            <a:r>
              <a:rPr lang="en-US" dirty="0" smtClean="0">
                <a:solidFill>
                  <a:schemeClr val="bg1">
                    <a:lumMod val="65000"/>
                  </a:schemeClr>
                </a:solidFill>
              </a:rPr>
              <a:t>Both endogenous and recombinant Maspin</a:t>
            </a:r>
            <a:r>
              <a:rPr lang="en-US" dirty="0">
                <a:solidFill>
                  <a:schemeClr val="bg1">
                    <a:lumMod val="65000"/>
                  </a:schemeClr>
                </a:solidFill>
              </a:rPr>
              <a:t> </a:t>
            </a:r>
            <a:r>
              <a:rPr lang="en-US" dirty="0" smtClean="0">
                <a:solidFill>
                  <a:schemeClr val="bg1">
                    <a:lumMod val="65000"/>
                  </a:schemeClr>
                </a:solidFill>
              </a:rPr>
              <a:t>interact and inhibit HDAC1 activity</a:t>
            </a:r>
          </a:p>
          <a:p>
            <a:r>
              <a:rPr lang="en-US" dirty="0" smtClean="0">
                <a:solidFill>
                  <a:schemeClr val="bg1">
                    <a:lumMod val="65000"/>
                  </a:schemeClr>
                </a:solidFill>
              </a:rPr>
              <a:t>Endogenous maspin increases Histone acetylation and HDAC1 target gene expression</a:t>
            </a:r>
          </a:p>
          <a:p>
            <a:r>
              <a:rPr lang="en-US" dirty="0" smtClean="0">
                <a:solidFill>
                  <a:schemeClr val="bg1">
                    <a:lumMod val="65000"/>
                  </a:schemeClr>
                </a:solidFill>
              </a:rPr>
              <a:t>Endogenous maspin restores epigenetic profile of differentiation </a:t>
            </a:r>
            <a:r>
              <a:rPr lang="en-US" i="1" dirty="0" smtClean="0">
                <a:solidFill>
                  <a:schemeClr val="bg1">
                    <a:lumMod val="65000"/>
                  </a:schemeClr>
                </a:solidFill>
              </a:rPr>
              <a:t>in vitro </a:t>
            </a:r>
            <a:r>
              <a:rPr lang="en-US" dirty="0" smtClean="0">
                <a:solidFill>
                  <a:schemeClr val="bg1">
                    <a:lumMod val="65000"/>
                  </a:schemeClr>
                </a:solidFill>
              </a:rPr>
              <a:t>and </a:t>
            </a:r>
            <a:r>
              <a:rPr lang="en-US" i="1" dirty="0" smtClean="0">
                <a:solidFill>
                  <a:schemeClr val="bg1">
                    <a:lumMod val="65000"/>
                  </a:schemeClr>
                </a:solidFill>
              </a:rPr>
              <a:t>in vivo</a:t>
            </a:r>
            <a:endParaRPr lang="en-US" i="1" dirty="0">
              <a:solidFill>
                <a:schemeClr val="bg1">
                  <a:lumMod val="65000"/>
                </a:schemeClr>
              </a:solidFill>
            </a:endParaRPr>
          </a:p>
        </p:txBody>
      </p:sp>
      <p:pic>
        <p:nvPicPr>
          <p:cNvPr id="1026" name="Picture 2" descr="S:\Sheng_Lab\MMB\Pictures\Party_at_Sijana's_7.2.12\DSC_021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1804" r="26533" b="23644"/>
          <a:stretch/>
        </p:blipFill>
        <p:spPr bwMode="auto">
          <a:xfrm>
            <a:off x="7957151" y="5448300"/>
            <a:ext cx="1186849" cy="144462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ssheng\Documents\2011\lab management\Dr. Sheng Party Sept. 2011\DSC_009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132" t="7078" r="50006" b="12243"/>
          <a:stretch/>
        </p:blipFill>
        <p:spPr bwMode="auto">
          <a:xfrm>
            <a:off x="5486400" y="5417344"/>
            <a:ext cx="1259171" cy="14711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62000" y="1295400"/>
            <a:ext cx="838200" cy="533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4305299"/>
            <a:ext cx="9144000" cy="259080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971800" y="1295400"/>
            <a:ext cx="6172200" cy="3124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3160341" y="1143000"/>
            <a:ext cx="5638082" cy="6001643"/>
          </a:xfrm>
          <a:prstGeom prst="rect">
            <a:avLst/>
          </a:prstGeom>
        </p:spPr>
        <p:txBody>
          <a:bodyPr wrap="none">
            <a:spAutoFit/>
          </a:bodyPr>
          <a:lstStyle/>
          <a:p>
            <a:r>
              <a:rPr lang="en-US" sz="2400" b="1" dirty="0">
                <a:solidFill>
                  <a:schemeClr val="bg1">
                    <a:lumMod val="65000"/>
                  </a:schemeClr>
                </a:solidFill>
              </a:rPr>
              <a:t>Experimental model: </a:t>
            </a:r>
          </a:p>
          <a:p>
            <a:r>
              <a:rPr lang="en-US" sz="2400" b="1" dirty="0">
                <a:solidFill>
                  <a:schemeClr val="accent5">
                    <a:lumMod val="50000"/>
                  </a:schemeClr>
                </a:solidFill>
              </a:rPr>
              <a:t>Prostate cancer bone metastasis</a:t>
            </a:r>
          </a:p>
          <a:p>
            <a:r>
              <a:rPr lang="en-US" sz="2400" b="1" dirty="0">
                <a:solidFill>
                  <a:schemeClr val="accent5">
                    <a:lumMod val="50000"/>
                  </a:schemeClr>
                </a:solidFill>
              </a:rPr>
              <a:t>Immune response to tumor </a:t>
            </a:r>
            <a:r>
              <a:rPr lang="en-US" sz="2400" b="1" dirty="0" smtClean="0">
                <a:solidFill>
                  <a:schemeClr val="accent5">
                    <a:lumMod val="50000"/>
                  </a:schemeClr>
                </a:solidFill>
              </a:rPr>
              <a:t>xenograft</a:t>
            </a:r>
          </a:p>
          <a:p>
            <a:endParaRPr lang="en-US" sz="2400" b="1" dirty="0">
              <a:solidFill>
                <a:schemeClr val="bg1">
                  <a:lumMod val="65000"/>
                </a:schemeClr>
              </a:solidFill>
            </a:endParaRPr>
          </a:p>
          <a:p>
            <a:r>
              <a:rPr lang="en-US" sz="2400" b="1" dirty="0" smtClean="0">
                <a:solidFill>
                  <a:schemeClr val="bg1">
                    <a:lumMod val="65000"/>
                  </a:schemeClr>
                </a:solidFill>
              </a:rPr>
              <a:t>Function: </a:t>
            </a:r>
          </a:p>
          <a:p>
            <a:r>
              <a:rPr lang="en-US" sz="2400" b="1" dirty="0" smtClean="0">
                <a:solidFill>
                  <a:schemeClr val="accent5">
                    <a:lumMod val="50000"/>
                  </a:schemeClr>
                </a:solidFill>
              </a:rPr>
              <a:t>Limiting microenvironment-induced</a:t>
            </a:r>
          </a:p>
          <a:p>
            <a:r>
              <a:rPr lang="en-US" sz="2400" b="1" dirty="0" smtClean="0">
                <a:solidFill>
                  <a:schemeClr val="accent5">
                    <a:lumMod val="50000"/>
                  </a:schemeClr>
                </a:solidFill>
              </a:rPr>
              <a:t>tumor cell phenotypical plasticity</a:t>
            </a:r>
          </a:p>
          <a:p>
            <a:r>
              <a:rPr lang="en-US" sz="2400" b="1" dirty="0" smtClean="0">
                <a:solidFill>
                  <a:schemeClr val="accent5">
                    <a:lumMod val="50000"/>
                  </a:schemeClr>
                </a:solidFill>
              </a:rPr>
              <a:t>Increase host immune response</a:t>
            </a:r>
            <a:endParaRPr lang="en-US" sz="2400" b="1" dirty="0">
              <a:solidFill>
                <a:schemeClr val="accent5">
                  <a:lumMod val="50000"/>
                </a:schemeClr>
              </a:solidFill>
            </a:endParaRPr>
          </a:p>
          <a:p>
            <a:endParaRPr lang="en-US" sz="2400" b="1" dirty="0">
              <a:solidFill>
                <a:schemeClr val="bg1">
                  <a:lumMod val="65000"/>
                </a:schemeClr>
              </a:solidFill>
            </a:endParaRPr>
          </a:p>
          <a:p>
            <a:r>
              <a:rPr lang="en-US" sz="2400" b="1" dirty="0" smtClean="0">
                <a:solidFill>
                  <a:schemeClr val="bg1">
                    <a:lumMod val="65000"/>
                  </a:schemeClr>
                </a:solidFill>
              </a:rPr>
              <a:t>Underlying Molecular Mechanism:</a:t>
            </a:r>
          </a:p>
          <a:p>
            <a:r>
              <a:rPr lang="en-US" sz="2400" b="1" dirty="0" smtClean="0">
                <a:solidFill>
                  <a:schemeClr val="accent5">
                    <a:lumMod val="50000"/>
                  </a:schemeClr>
                </a:solidFill>
              </a:rPr>
              <a:t>Endogenous HDAC inhibition</a:t>
            </a:r>
          </a:p>
          <a:p>
            <a:endParaRPr lang="en-US" sz="2400" b="1" dirty="0">
              <a:solidFill>
                <a:schemeClr val="bg1">
                  <a:lumMod val="65000"/>
                </a:schemeClr>
              </a:solidFill>
            </a:endParaRPr>
          </a:p>
          <a:p>
            <a:r>
              <a:rPr lang="en-US" sz="2400" b="1" dirty="0" smtClean="0">
                <a:solidFill>
                  <a:schemeClr val="bg1">
                    <a:lumMod val="65000"/>
                  </a:schemeClr>
                </a:solidFill>
              </a:rPr>
              <a:t>Potential Clinical Utility:</a:t>
            </a:r>
          </a:p>
          <a:p>
            <a:r>
              <a:rPr lang="en-US" sz="2400" b="1" dirty="0" smtClean="0">
                <a:solidFill>
                  <a:schemeClr val="accent5">
                    <a:lumMod val="50000"/>
                  </a:schemeClr>
                </a:solidFill>
              </a:rPr>
              <a:t>Molecular Marker</a:t>
            </a:r>
          </a:p>
          <a:p>
            <a:r>
              <a:rPr lang="en-US" sz="2400" b="1" dirty="0" smtClean="0">
                <a:solidFill>
                  <a:schemeClr val="accent5">
                    <a:lumMod val="50000"/>
                  </a:schemeClr>
                </a:solidFill>
              </a:rPr>
              <a:t>Maspin-based therapeutic strategy</a:t>
            </a:r>
          </a:p>
          <a:p>
            <a:endParaRPr lang="en-US" sz="2400" b="1" dirty="0" smtClean="0">
              <a:solidFill>
                <a:schemeClr val="bg1">
                  <a:lumMod val="65000"/>
                </a:schemeClr>
              </a:solidFill>
            </a:endParaRPr>
          </a:p>
        </p:txBody>
      </p:sp>
      <p:sp>
        <p:nvSpPr>
          <p:cNvPr id="33802" name="Rectangle 48"/>
          <p:cNvSpPr>
            <a:spLocks noChangeArrowheads="1"/>
          </p:cNvSpPr>
          <p:nvPr/>
        </p:nvSpPr>
        <p:spPr bwMode="auto">
          <a:xfrm>
            <a:off x="228600" y="0"/>
            <a:ext cx="8229600" cy="1638300"/>
          </a:xfrm>
          <a:prstGeom prst="rect">
            <a:avLst/>
          </a:prstGeom>
          <a:noFill/>
          <a:ln w="9525">
            <a:noFill/>
            <a:miter lim="800000"/>
            <a:headEnd/>
            <a:tailEnd/>
          </a:ln>
        </p:spPr>
        <p:txBody>
          <a:bodyPr anchor="ctr"/>
          <a:lstStyle/>
          <a:p>
            <a:r>
              <a:rPr lang="en-US" sz="3600" dirty="0" smtClean="0">
                <a:solidFill>
                  <a:schemeClr val="bg1">
                    <a:lumMod val="65000"/>
                  </a:schemeClr>
                </a:solidFill>
                <a:latin typeface="Calibri" pitchFamily="34" charset="0"/>
              </a:rPr>
              <a:t>Epithelial-specific Maspin</a:t>
            </a:r>
            <a:endParaRPr lang="en-US" sz="3600" dirty="0">
              <a:solidFill>
                <a:schemeClr val="bg1">
                  <a:lumMod val="65000"/>
                </a:schemeClr>
              </a:solidFill>
              <a:latin typeface="Calibri" pitchFamily="34" charset="0"/>
            </a:endParaRPr>
          </a:p>
        </p:txBody>
      </p:sp>
      <p:pic>
        <p:nvPicPr>
          <p:cNvPr id="1126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27" y="4606924"/>
            <a:ext cx="2840647" cy="198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41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circle(in)">
                                      <p:cBhvr>
                                        <p:cTn id="11" dur="2000"/>
                                        <p:tgtEl>
                                          <p:spTgt spid="4">
                                            <p:txEl>
                                              <p:pRg st="0" end="0"/>
                                            </p:txEl>
                                          </p:spTgt>
                                        </p:tgtEl>
                                      </p:cBhvr>
                                    </p:animEffect>
                                  </p:childTnLst>
                                </p:cTn>
                              </p:par>
                              <p:par>
                                <p:cTn id="12" presetID="6" presetClass="entr" presetSubtype="16" fill="hold" nodeType="with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circle(in)">
                                      <p:cBhvr>
                                        <p:cTn id="14" dur="2000"/>
                                        <p:tgtEl>
                                          <p:spTgt spid="4">
                                            <p:txEl>
                                              <p:pRg st="1" end="1"/>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circle(in)">
                                      <p:cBhvr>
                                        <p:cTn id="22" dur="2000"/>
                                        <p:tgtEl>
                                          <p:spTgt spid="4">
                                            <p:txEl>
                                              <p:pRg st="4" end="4"/>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circle(in)">
                                      <p:cBhvr>
                                        <p:cTn id="25" dur="2000"/>
                                        <p:tgtEl>
                                          <p:spTgt spid="4">
                                            <p:txEl>
                                              <p:pRg st="5" end="5"/>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circle(in)">
                                      <p:cBhvr>
                                        <p:cTn id="28" dur="2000"/>
                                        <p:tgtEl>
                                          <p:spTgt spid="4">
                                            <p:txEl>
                                              <p:pRg st="6" end="6"/>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circle(in)">
                                      <p:cBhvr>
                                        <p:cTn id="31" dur="20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Effect transition="in" filter="circle(in)">
                                      <p:cBhvr>
                                        <p:cTn id="36" dur="2000"/>
                                        <p:tgtEl>
                                          <p:spTgt spid="4">
                                            <p:txEl>
                                              <p:pRg st="9" end="9"/>
                                            </p:txEl>
                                          </p:spTgt>
                                        </p:tgtEl>
                                      </p:cBhvr>
                                    </p:animEffect>
                                  </p:childTnLst>
                                </p:cTn>
                              </p:par>
                              <p:par>
                                <p:cTn id="37" presetID="6" presetClass="entr" presetSubtype="16" fill="hold"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animEffect transition="in" filter="circle(in)">
                                      <p:cBhvr>
                                        <p:cTn id="39" dur="2000"/>
                                        <p:tgtEl>
                                          <p:spTgt spid="4">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4">
                                            <p:txEl>
                                              <p:pRg st="12" end="12"/>
                                            </p:txEl>
                                          </p:spTgt>
                                        </p:tgtEl>
                                        <p:attrNameLst>
                                          <p:attrName>style.visibility</p:attrName>
                                        </p:attrNameLst>
                                      </p:cBhvr>
                                      <p:to>
                                        <p:strVal val="visible"/>
                                      </p:to>
                                    </p:set>
                                    <p:animEffect transition="in" filter="circle(in)">
                                      <p:cBhvr>
                                        <p:cTn id="44" dur="2000"/>
                                        <p:tgtEl>
                                          <p:spTgt spid="4">
                                            <p:txEl>
                                              <p:pRg st="12" end="12"/>
                                            </p:txEl>
                                          </p:spTgt>
                                        </p:tgtEl>
                                      </p:cBhvr>
                                    </p:animEffect>
                                  </p:childTnLst>
                                </p:cTn>
                              </p:par>
                              <p:par>
                                <p:cTn id="45" presetID="6" presetClass="entr" presetSubtype="16" fill="hold" nodeType="withEffect">
                                  <p:stCondLst>
                                    <p:cond delay="0"/>
                                  </p:stCondLst>
                                  <p:childTnLst>
                                    <p:set>
                                      <p:cBhvr>
                                        <p:cTn id="46" dur="1" fill="hold">
                                          <p:stCondLst>
                                            <p:cond delay="0"/>
                                          </p:stCondLst>
                                        </p:cTn>
                                        <p:tgtEl>
                                          <p:spTgt spid="4">
                                            <p:txEl>
                                              <p:pRg st="13" end="13"/>
                                            </p:txEl>
                                          </p:spTgt>
                                        </p:tgtEl>
                                        <p:attrNameLst>
                                          <p:attrName>style.visibility</p:attrName>
                                        </p:attrNameLst>
                                      </p:cBhvr>
                                      <p:to>
                                        <p:strVal val="visible"/>
                                      </p:to>
                                    </p:set>
                                    <p:animEffect transition="in" filter="circle(in)">
                                      <p:cBhvr>
                                        <p:cTn id="47" dur="2000"/>
                                        <p:tgtEl>
                                          <p:spTgt spid="4">
                                            <p:txEl>
                                              <p:pRg st="13" end="13"/>
                                            </p:txEl>
                                          </p:spTgt>
                                        </p:tgtEl>
                                      </p:cBhvr>
                                    </p:animEffect>
                                  </p:childTnLst>
                                </p:cTn>
                              </p:par>
                              <p:par>
                                <p:cTn id="48" presetID="6" presetClass="entr" presetSubtype="16" fill="hold" nodeType="withEffect">
                                  <p:stCondLst>
                                    <p:cond delay="0"/>
                                  </p:stCondLst>
                                  <p:childTnLst>
                                    <p:set>
                                      <p:cBhvr>
                                        <p:cTn id="49" dur="1" fill="hold">
                                          <p:stCondLst>
                                            <p:cond delay="0"/>
                                          </p:stCondLst>
                                        </p:cTn>
                                        <p:tgtEl>
                                          <p:spTgt spid="4">
                                            <p:txEl>
                                              <p:pRg st="14" end="14"/>
                                            </p:txEl>
                                          </p:spTgt>
                                        </p:tgtEl>
                                        <p:attrNameLst>
                                          <p:attrName>style.visibility</p:attrName>
                                        </p:attrNameLst>
                                      </p:cBhvr>
                                      <p:to>
                                        <p:strVal val="visible"/>
                                      </p:to>
                                    </p:set>
                                    <p:animEffect transition="in" filter="circle(in)">
                                      <p:cBhvr>
                                        <p:cTn id="50" dur="2000"/>
                                        <p:tgtEl>
                                          <p:spTgt spid="4">
                                            <p:txEl>
                                              <p:pRg st="14" end="1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path" presetSubtype="0" accel="50000" decel="50000" fill="hold" nodeType="clickEffect">
                                  <p:stCondLst>
                                    <p:cond delay="0"/>
                                  </p:stCondLst>
                                  <p:childTnLst>
                                    <p:animMotion origin="layout" path="M 0 0 C 0.069 0 0.125 0.056 0.125 0.125 C 0.125 0.194 0.069 0.25 0 0.25 C -0.069 0.25 -0.125 0.194 -0.125 0.125 C -0.125 0.056 -0.069 0 0 0 Z" pathEditMode="relative" ptsTypes="">
                                      <p:cBhvr>
                                        <p:cTn id="54" dur="2000" fill="hold"/>
                                        <p:tgtEl>
                                          <p:spTgt spid="1126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5757702" y="1400594"/>
            <a:ext cx="3081498" cy="4695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993834" y="5040154"/>
            <a:ext cx="4187766" cy="14368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381000" y="1160088"/>
            <a:ext cx="5181600" cy="36514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434" name="Picture 2" descr="pq1331360002"/>
          <p:cNvPicPr>
            <a:picLocks noChangeAspect="1" noChangeArrowheads="1"/>
          </p:cNvPicPr>
          <p:nvPr/>
        </p:nvPicPr>
        <p:blipFill>
          <a:blip r:embed="rId3" cstate="print"/>
          <a:srcRect b="49367"/>
          <a:stretch>
            <a:fillRect/>
          </a:stretch>
        </p:blipFill>
        <p:spPr bwMode="auto">
          <a:xfrm>
            <a:off x="533400" y="1569663"/>
            <a:ext cx="4572000" cy="3351213"/>
          </a:xfrm>
          <a:prstGeom prst="rect">
            <a:avLst/>
          </a:prstGeom>
          <a:noFill/>
          <a:ln w="9525">
            <a:noFill/>
            <a:miter lim="800000"/>
            <a:headEnd/>
            <a:tailEnd/>
          </a:ln>
        </p:spPr>
      </p:pic>
      <p:pic>
        <p:nvPicPr>
          <p:cNvPr id="18435" name="Picture 3" descr="pq1331360003"/>
          <p:cNvPicPr>
            <a:picLocks noChangeAspect="1" noChangeArrowheads="1"/>
          </p:cNvPicPr>
          <p:nvPr/>
        </p:nvPicPr>
        <p:blipFill rotWithShape="1">
          <a:blip r:embed="rId4" cstate="print"/>
          <a:srcRect l="5281" t="67458" r="49776" b="16271"/>
          <a:stretch/>
        </p:blipFill>
        <p:spPr bwMode="auto">
          <a:xfrm>
            <a:off x="993834" y="5114926"/>
            <a:ext cx="2060863" cy="1362074"/>
          </a:xfrm>
          <a:prstGeom prst="rect">
            <a:avLst/>
          </a:prstGeom>
          <a:noFill/>
          <a:ln w="9525">
            <a:noFill/>
            <a:miter lim="800000"/>
            <a:headEnd/>
            <a:tailEnd/>
          </a:ln>
        </p:spPr>
      </p:pic>
      <p:sp>
        <p:nvSpPr>
          <p:cNvPr id="18438" name="Text Box 6"/>
          <p:cNvSpPr txBox="1">
            <a:spLocks noChangeArrowheads="1"/>
          </p:cNvSpPr>
          <p:nvPr/>
        </p:nvSpPr>
        <p:spPr bwMode="auto">
          <a:xfrm>
            <a:off x="4746625" y="1845888"/>
            <a:ext cx="628650" cy="1862138"/>
          </a:xfrm>
          <a:prstGeom prst="rect">
            <a:avLst/>
          </a:prstGeom>
          <a:noFill/>
          <a:ln w="9525">
            <a:noFill/>
            <a:miter lim="800000"/>
            <a:headEnd/>
            <a:tailEnd/>
          </a:ln>
        </p:spPr>
        <p:txBody>
          <a:bodyPr>
            <a:spAutoFit/>
          </a:bodyPr>
          <a:lstStyle/>
          <a:p>
            <a:r>
              <a:rPr lang="en-US" dirty="0"/>
              <a:t>Neo</a:t>
            </a:r>
          </a:p>
          <a:p>
            <a:endParaRPr lang="en-US" dirty="0"/>
          </a:p>
          <a:p>
            <a:endParaRPr lang="en-US" dirty="0"/>
          </a:p>
          <a:p>
            <a:r>
              <a:rPr lang="en-US" dirty="0"/>
              <a:t>M3</a:t>
            </a:r>
          </a:p>
          <a:p>
            <a:r>
              <a:rPr lang="en-US" dirty="0"/>
              <a:t>M10</a:t>
            </a:r>
          </a:p>
          <a:p>
            <a:endParaRPr lang="en-US" sz="800" dirty="0"/>
          </a:p>
          <a:p>
            <a:r>
              <a:rPr lang="en-US" dirty="0"/>
              <a:t>M7</a:t>
            </a:r>
          </a:p>
        </p:txBody>
      </p:sp>
      <p:sp>
        <p:nvSpPr>
          <p:cNvPr id="18439" name="Text Box 7"/>
          <p:cNvSpPr txBox="1">
            <a:spLocks noChangeArrowheads="1"/>
          </p:cNvSpPr>
          <p:nvPr/>
        </p:nvSpPr>
        <p:spPr bwMode="auto">
          <a:xfrm>
            <a:off x="1104959" y="6070601"/>
            <a:ext cx="603250" cy="366713"/>
          </a:xfrm>
          <a:prstGeom prst="rect">
            <a:avLst/>
          </a:prstGeom>
          <a:solidFill>
            <a:schemeClr val="tx1"/>
          </a:solidFill>
          <a:ln w="9525">
            <a:noFill/>
            <a:miter lim="800000"/>
            <a:headEnd/>
            <a:tailEnd/>
          </a:ln>
        </p:spPr>
        <p:txBody>
          <a:bodyPr wrap="none">
            <a:spAutoFit/>
          </a:bodyPr>
          <a:lstStyle/>
          <a:p>
            <a:r>
              <a:rPr lang="en-US" dirty="0">
                <a:solidFill>
                  <a:schemeClr val="bg1"/>
                </a:solidFill>
              </a:rPr>
              <a:t>Neo</a:t>
            </a:r>
          </a:p>
        </p:txBody>
      </p:sp>
      <p:sp>
        <p:nvSpPr>
          <p:cNvPr id="18443" name="Text Box 11"/>
          <p:cNvSpPr txBox="1">
            <a:spLocks noChangeArrowheads="1"/>
          </p:cNvSpPr>
          <p:nvPr/>
        </p:nvSpPr>
        <p:spPr bwMode="auto">
          <a:xfrm>
            <a:off x="0" y="7937"/>
            <a:ext cx="9144000" cy="830263"/>
          </a:xfrm>
          <a:prstGeom prst="rect">
            <a:avLst/>
          </a:prstGeom>
          <a:noFill/>
          <a:ln w="9525">
            <a:noFill/>
            <a:miter lim="800000"/>
            <a:headEnd/>
            <a:tailEnd/>
          </a:ln>
        </p:spPr>
        <p:txBody>
          <a:bodyPr>
            <a:spAutoFit/>
          </a:bodyPr>
          <a:lstStyle/>
          <a:p>
            <a:pPr algn="ctr"/>
            <a:r>
              <a:rPr lang="en-US" sz="2400" b="1" dirty="0">
                <a:solidFill>
                  <a:schemeClr val="bg1"/>
                </a:solidFill>
              </a:rPr>
              <a:t>Maspin expression inhibits osteolysis, tumor growth, and angiogenesis in a model of prostate cancer bone metastasis </a:t>
            </a:r>
          </a:p>
        </p:txBody>
      </p:sp>
      <p:sp>
        <p:nvSpPr>
          <p:cNvPr id="18445" name="Rectangle 13"/>
          <p:cNvSpPr>
            <a:spLocks noChangeArrowheads="1"/>
          </p:cNvSpPr>
          <p:nvPr/>
        </p:nvSpPr>
        <p:spPr bwMode="auto">
          <a:xfrm>
            <a:off x="381000" y="1160088"/>
            <a:ext cx="533400" cy="685800"/>
          </a:xfrm>
          <a:prstGeom prst="rect">
            <a:avLst/>
          </a:prstGeom>
          <a:solidFill>
            <a:schemeClr val="bg1"/>
          </a:solidFill>
          <a:ln w="9525">
            <a:solidFill>
              <a:schemeClr val="bg1"/>
            </a:solidFill>
            <a:miter lim="800000"/>
            <a:headEnd/>
            <a:tailEnd/>
          </a:ln>
        </p:spPr>
        <p:txBody>
          <a:bodyPr wrap="none" anchor="ctr"/>
          <a:lstStyle/>
          <a:p>
            <a:endParaRPr lang="en-US" dirty="0"/>
          </a:p>
        </p:txBody>
      </p:sp>
      <p:pic>
        <p:nvPicPr>
          <p:cNvPr id="14" name="Picture 56" descr="pq1331360005"/>
          <p:cNvPicPr>
            <a:picLocks noChangeAspect="1" noChangeArrowheads="1"/>
          </p:cNvPicPr>
          <p:nvPr/>
        </p:nvPicPr>
        <p:blipFill>
          <a:blip r:embed="rId5" cstate="print"/>
          <a:srcRect l="50793"/>
          <a:stretch>
            <a:fillRect/>
          </a:stretch>
        </p:blipFill>
        <p:spPr bwMode="auto">
          <a:xfrm>
            <a:off x="5833902" y="1400594"/>
            <a:ext cx="2913063" cy="4648200"/>
          </a:xfrm>
          <a:prstGeom prst="rect">
            <a:avLst/>
          </a:prstGeom>
          <a:noFill/>
          <a:ln w="9525">
            <a:solidFill>
              <a:schemeClr val="bg1"/>
            </a:solidFill>
            <a:miter lim="800000"/>
            <a:headEnd/>
            <a:tailEnd/>
          </a:ln>
        </p:spPr>
      </p:pic>
      <p:sp>
        <p:nvSpPr>
          <p:cNvPr id="15" name="Text Box 57"/>
          <p:cNvSpPr txBox="1">
            <a:spLocks noChangeArrowheads="1"/>
          </p:cNvSpPr>
          <p:nvPr/>
        </p:nvSpPr>
        <p:spPr bwMode="auto">
          <a:xfrm>
            <a:off x="5868827" y="1441869"/>
            <a:ext cx="603250" cy="366713"/>
          </a:xfrm>
          <a:prstGeom prst="rect">
            <a:avLst/>
          </a:prstGeom>
          <a:solidFill>
            <a:schemeClr val="bg1"/>
          </a:solidFill>
          <a:ln w="9525">
            <a:noFill/>
            <a:miter lim="800000"/>
            <a:headEnd/>
            <a:tailEnd/>
          </a:ln>
        </p:spPr>
        <p:txBody>
          <a:bodyPr wrap="none">
            <a:spAutoFit/>
          </a:bodyPr>
          <a:lstStyle/>
          <a:p>
            <a:r>
              <a:rPr lang="en-US" dirty="0">
                <a:latin typeface="Calibri" pitchFamily="34" charset="0"/>
              </a:rPr>
              <a:t>Neo</a:t>
            </a:r>
          </a:p>
        </p:txBody>
      </p:sp>
      <p:sp>
        <p:nvSpPr>
          <p:cNvPr id="16" name="Text Box 58"/>
          <p:cNvSpPr txBox="1">
            <a:spLocks noChangeArrowheads="1"/>
          </p:cNvSpPr>
          <p:nvPr/>
        </p:nvSpPr>
        <p:spPr bwMode="auto">
          <a:xfrm>
            <a:off x="5851365" y="3762794"/>
            <a:ext cx="501650" cy="366713"/>
          </a:xfrm>
          <a:prstGeom prst="rect">
            <a:avLst/>
          </a:prstGeom>
          <a:solidFill>
            <a:schemeClr val="bg1"/>
          </a:solidFill>
          <a:ln w="9525">
            <a:noFill/>
            <a:miter lim="800000"/>
            <a:headEnd/>
            <a:tailEnd/>
          </a:ln>
        </p:spPr>
        <p:txBody>
          <a:bodyPr wrap="none">
            <a:spAutoFit/>
          </a:bodyPr>
          <a:lstStyle/>
          <a:p>
            <a:r>
              <a:rPr lang="en-US" dirty="0">
                <a:latin typeface="Calibri" pitchFamily="34" charset="0"/>
              </a:rPr>
              <a:t>M7</a:t>
            </a:r>
          </a:p>
        </p:txBody>
      </p:sp>
      <p:cxnSp>
        <p:nvCxnSpPr>
          <p:cNvPr id="17" name="Straight Connector 16"/>
          <p:cNvCxnSpPr/>
          <p:nvPr/>
        </p:nvCxnSpPr>
        <p:spPr>
          <a:xfrm>
            <a:off x="5757702" y="3724694"/>
            <a:ext cx="298926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3" descr="pq1331360003"/>
          <p:cNvPicPr>
            <a:picLocks noChangeAspect="1" noChangeArrowheads="1"/>
          </p:cNvPicPr>
          <p:nvPr/>
        </p:nvPicPr>
        <p:blipFill rotWithShape="1">
          <a:blip r:embed="rId4" cstate="print"/>
          <a:srcRect l="5281" t="83729" r="49776"/>
          <a:stretch/>
        </p:blipFill>
        <p:spPr bwMode="auto">
          <a:xfrm>
            <a:off x="3054697" y="5089526"/>
            <a:ext cx="2060863" cy="1362075"/>
          </a:xfrm>
          <a:prstGeom prst="rect">
            <a:avLst/>
          </a:prstGeom>
          <a:noFill/>
          <a:ln w="9525">
            <a:noFill/>
            <a:miter lim="800000"/>
            <a:headEnd/>
            <a:tailEnd/>
          </a:ln>
        </p:spPr>
      </p:pic>
      <p:sp>
        <p:nvSpPr>
          <p:cNvPr id="18441" name="Text Box 9"/>
          <p:cNvSpPr txBox="1">
            <a:spLocks noChangeArrowheads="1"/>
          </p:cNvSpPr>
          <p:nvPr/>
        </p:nvSpPr>
        <p:spPr bwMode="auto">
          <a:xfrm>
            <a:off x="3229034" y="6059489"/>
            <a:ext cx="501650" cy="366713"/>
          </a:xfrm>
          <a:prstGeom prst="rect">
            <a:avLst/>
          </a:prstGeom>
          <a:solidFill>
            <a:schemeClr val="tx1"/>
          </a:solidFill>
          <a:ln w="9525">
            <a:noFill/>
            <a:miter lim="800000"/>
            <a:headEnd/>
            <a:tailEnd/>
          </a:ln>
        </p:spPr>
        <p:txBody>
          <a:bodyPr wrap="none">
            <a:spAutoFit/>
          </a:bodyPr>
          <a:lstStyle/>
          <a:p>
            <a:r>
              <a:rPr lang="en-US" dirty="0">
                <a:solidFill>
                  <a:schemeClr val="bg1"/>
                </a:solidFill>
              </a:rPr>
              <a:t>M7</a:t>
            </a:r>
          </a:p>
        </p:txBody>
      </p:sp>
      <p:sp>
        <p:nvSpPr>
          <p:cNvPr id="2" name="Rectangle 1"/>
          <p:cNvSpPr/>
          <p:nvPr/>
        </p:nvSpPr>
        <p:spPr>
          <a:xfrm>
            <a:off x="571500" y="4799172"/>
            <a:ext cx="1143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381000" y="4811554"/>
            <a:ext cx="5181600" cy="17811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381000" y="4900613"/>
            <a:ext cx="457200" cy="5857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952102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524" y="1295400"/>
            <a:ext cx="8533676"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a:spLocks noGrp="1"/>
          </p:cNvSpPr>
          <p:nvPr>
            <p:ph type="title"/>
          </p:nvPr>
        </p:nvSpPr>
        <p:spPr>
          <a:xfrm>
            <a:off x="609600" y="228600"/>
            <a:ext cx="7850187" cy="1143000"/>
          </a:xfrm>
        </p:spPr>
        <p:txBody>
          <a:bodyPr/>
          <a:lstStyle/>
          <a:p>
            <a:pPr>
              <a:defRPr/>
            </a:pPr>
            <a:r>
              <a:rPr lang="en-US" sz="2400" b="1" kern="1200" dirty="0" smtClean="0">
                <a:solidFill>
                  <a:schemeClr val="accent5">
                    <a:lumMod val="90000"/>
                  </a:schemeClr>
                </a:solidFill>
                <a:ea typeface="+mn-ea"/>
                <a:cs typeface="+mn-cs"/>
              </a:rPr>
              <a:t>Maspin Reprograms Prostate Cancer Cells toward Differentiation in vivo and in 3D Culture</a:t>
            </a:r>
            <a:endParaRPr lang="en-US" sz="2400" dirty="0">
              <a:solidFill>
                <a:schemeClr val="accent5">
                  <a:lumMod val="90000"/>
                </a:schemeClr>
              </a:solidFill>
            </a:endParaRPr>
          </a:p>
        </p:txBody>
      </p:sp>
    </p:spTree>
    <p:extLst>
      <p:ext uri="{BB962C8B-B14F-4D97-AF65-F5344CB8AC3E}">
        <p14:creationId xmlns:p14="http://schemas.microsoft.com/office/powerpoint/2010/main" val="26396956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9600" y="381000"/>
            <a:ext cx="7850187" cy="1143000"/>
          </a:xfrm>
        </p:spPr>
        <p:txBody>
          <a:bodyPr/>
          <a:lstStyle/>
          <a:p>
            <a:pPr>
              <a:defRPr/>
            </a:pPr>
            <a:r>
              <a:rPr lang="en-US" sz="2400" b="1" kern="1200" dirty="0" smtClean="0">
                <a:solidFill>
                  <a:schemeClr val="accent5">
                    <a:lumMod val="90000"/>
                  </a:schemeClr>
                </a:solidFill>
                <a:ea typeface="+mn-ea"/>
                <a:cs typeface="+mn-cs"/>
              </a:rPr>
              <a:t>Maspin Reprograms Prostate Cancer Cells toward Differentiation in vivo and in 3D Culture</a:t>
            </a:r>
            <a:endParaRPr lang="en-US" sz="2400" dirty="0">
              <a:solidFill>
                <a:schemeClr val="accent5">
                  <a:lumMod val="90000"/>
                </a:schemeClr>
              </a:solidFill>
            </a:endParaRPr>
          </a:p>
        </p:txBody>
      </p:sp>
      <p:pic>
        <p:nvPicPr>
          <p:cNvPr id="28675" name="Object 3"/>
          <p:cNvPicPr>
            <a:picLocks noChangeArrowheads="1"/>
          </p:cNvPicPr>
          <p:nvPr/>
        </p:nvPicPr>
        <p:blipFill>
          <a:blip r:embed="rId3" cstate="print"/>
          <a:srcRect l="-926" t="-763" b="-1746"/>
          <a:stretch>
            <a:fillRect/>
          </a:stretch>
        </p:blipFill>
        <p:spPr bwMode="auto">
          <a:xfrm>
            <a:off x="141514" y="1718276"/>
            <a:ext cx="4495800" cy="4751388"/>
          </a:xfrm>
          <a:prstGeom prst="rect">
            <a:avLst/>
          </a:prstGeom>
          <a:noFill/>
          <a:ln w="9525">
            <a:noFill/>
            <a:miter lim="800000"/>
            <a:headEnd/>
            <a:tailEnd/>
          </a:ln>
        </p:spPr>
      </p:pic>
      <p:cxnSp>
        <p:nvCxnSpPr>
          <p:cNvPr id="10" name="Straight Connector 9"/>
          <p:cNvCxnSpPr>
            <a:stCxn id="28675" idx="1"/>
          </p:cNvCxnSpPr>
          <p:nvPr/>
        </p:nvCxnSpPr>
        <p:spPr>
          <a:xfrm>
            <a:off x="141514" y="4093970"/>
            <a:ext cx="4648200" cy="1349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22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718276"/>
            <a:ext cx="4591050" cy="463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5608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6" name="Picture 44"/>
          <p:cNvPicPr>
            <a:picLocks noChangeAspect="1" noChangeArrowheads="1"/>
          </p:cNvPicPr>
          <p:nvPr/>
        </p:nvPicPr>
        <p:blipFill>
          <a:blip r:embed="rId3">
            <a:extLst>
              <a:ext uri="{28A0092B-C50C-407E-A947-70E740481C1C}">
                <a14:useLocalDpi xmlns:a14="http://schemas.microsoft.com/office/drawing/2010/main" val="0"/>
              </a:ext>
            </a:extLst>
          </a:blip>
          <a:srcRect b="16463"/>
          <a:stretch>
            <a:fillRect/>
          </a:stretch>
        </p:blipFill>
        <p:spPr bwMode="auto">
          <a:xfrm>
            <a:off x="7773986" y="5140321"/>
            <a:ext cx="105092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7" name="Picture 14"/>
          <p:cNvPicPr>
            <a:picLocks noChangeAspect="1" noChangeArrowheads="1"/>
          </p:cNvPicPr>
          <p:nvPr/>
        </p:nvPicPr>
        <p:blipFill>
          <a:blip r:embed="rId4">
            <a:extLst>
              <a:ext uri="{28A0092B-C50C-407E-A947-70E740481C1C}">
                <a14:useLocalDpi xmlns:a14="http://schemas.microsoft.com/office/drawing/2010/main" val="0"/>
              </a:ext>
            </a:extLst>
          </a:blip>
          <a:srcRect t="2" b="15919"/>
          <a:stretch>
            <a:fillRect/>
          </a:stretch>
        </p:blipFill>
        <p:spPr bwMode="auto">
          <a:xfrm>
            <a:off x="7775575" y="1449491"/>
            <a:ext cx="105092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8" name="Picture 24"/>
          <p:cNvPicPr>
            <a:picLocks noChangeAspect="1" noChangeArrowheads="1"/>
          </p:cNvPicPr>
          <p:nvPr/>
        </p:nvPicPr>
        <p:blipFill>
          <a:blip r:embed="rId5">
            <a:extLst>
              <a:ext uri="{28A0092B-C50C-407E-A947-70E740481C1C}">
                <a14:useLocalDpi xmlns:a14="http://schemas.microsoft.com/office/drawing/2010/main" val="0"/>
              </a:ext>
            </a:extLst>
          </a:blip>
          <a:srcRect b="15918"/>
          <a:stretch>
            <a:fillRect/>
          </a:stretch>
        </p:blipFill>
        <p:spPr bwMode="auto">
          <a:xfrm>
            <a:off x="7773987" y="3304907"/>
            <a:ext cx="1052513"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4"/>
          <p:cNvPicPr>
            <a:picLocks noChangeAspect="1" noChangeArrowheads="1"/>
          </p:cNvPicPr>
          <p:nvPr/>
        </p:nvPicPr>
        <p:blipFill>
          <a:blip r:embed="rId6">
            <a:extLst>
              <a:ext uri="{28A0092B-C50C-407E-A947-70E740481C1C}">
                <a14:useLocalDpi xmlns:a14="http://schemas.microsoft.com/office/drawing/2010/main" val="0"/>
              </a:ext>
            </a:extLst>
          </a:blip>
          <a:srcRect b="16463"/>
          <a:stretch>
            <a:fillRect/>
          </a:stretch>
        </p:blipFill>
        <p:spPr bwMode="auto">
          <a:xfrm>
            <a:off x="7773986" y="4220102"/>
            <a:ext cx="1052513"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0" name="TextBox 446"/>
          <p:cNvSpPr txBox="1">
            <a:spLocks noChangeArrowheads="1"/>
          </p:cNvSpPr>
          <p:nvPr/>
        </p:nvSpPr>
        <p:spPr bwMode="auto">
          <a:xfrm>
            <a:off x="7775575" y="1459941"/>
            <a:ext cx="10636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rgbClr val="FFFFFF"/>
                </a:solidFill>
                <a:latin typeface="Arial" charset="0"/>
              </a:rPr>
              <a:t>12 </a:t>
            </a:r>
            <a:r>
              <a:rPr lang="en-US" altLang="en-US" sz="1200" dirty="0">
                <a:solidFill>
                  <a:srgbClr val="FFFFFF"/>
                </a:solidFill>
                <a:latin typeface="Symbol" pitchFamily="18" charset="2"/>
              </a:rPr>
              <a:t>m</a:t>
            </a:r>
            <a:r>
              <a:rPr lang="en-US" altLang="en-US" sz="1200" dirty="0">
                <a:solidFill>
                  <a:srgbClr val="FFFFFF"/>
                </a:solidFill>
                <a:latin typeface="Arial" charset="0"/>
              </a:rPr>
              <a:t>m</a:t>
            </a:r>
          </a:p>
        </p:txBody>
      </p:sp>
      <p:sp>
        <p:nvSpPr>
          <p:cNvPr id="1061" name="TextBox 448"/>
          <p:cNvSpPr txBox="1">
            <a:spLocks noChangeArrowheads="1"/>
          </p:cNvSpPr>
          <p:nvPr/>
        </p:nvSpPr>
        <p:spPr bwMode="auto">
          <a:xfrm>
            <a:off x="7762875" y="3303055"/>
            <a:ext cx="10636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rgbClr val="FFFFFF"/>
                </a:solidFill>
                <a:latin typeface="Arial" charset="0"/>
              </a:rPr>
              <a:t>22 </a:t>
            </a:r>
            <a:r>
              <a:rPr lang="en-US" altLang="en-US" sz="1200" dirty="0">
                <a:solidFill>
                  <a:srgbClr val="FFFFFF"/>
                </a:solidFill>
                <a:latin typeface="Symbol" pitchFamily="18" charset="2"/>
              </a:rPr>
              <a:t>m</a:t>
            </a:r>
            <a:r>
              <a:rPr lang="en-US" altLang="en-US" sz="1200" dirty="0">
                <a:solidFill>
                  <a:srgbClr val="FFFFFF"/>
                </a:solidFill>
                <a:latin typeface="Arial" charset="0"/>
              </a:rPr>
              <a:t>m</a:t>
            </a:r>
          </a:p>
        </p:txBody>
      </p:sp>
      <p:sp>
        <p:nvSpPr>
          <p:cNvPr id="1062" name="TextBox 450"/>
          <p:cNvSpPr txBox="1">
            <a:spLocks noChangeArrowheads="1"/>
          </p:cNvSpPr>
          <p:nvPr/>
        </p:nvSpPr>
        <p:spPr bwMode="auto">
          <a:xfrm>
            <a:off x="7761286" y="4220102"/>
            <a:ext cx="10636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rgbClr val="FFFFFF"/>
                </a:solidFill>
                <a:latin typeface="Arial" charset="0"/>
              </a:rPr>
              <a:t>32 </a:t>
            </a:r>
            <a:r>
              <a:rPr lang="en-US" altLang="en-US" sz="1200" dirty="0">
                <a:solidFill>
                  <a:srgbClr val="FFFFFF"/>
                </a:solidFill>
                <a:latin typeface="Symbol" pitchFamily="18" charset="2"/>
              </a:rPr>
              <a:t>m</a:t>
            </a:r>
            <a:r>
              <a:rPr lang="en-US" altLang="en-US" sz="1200" dirty="0">
                <a:solidFill>
                  <a:srgbClr val="FFFFFF"/>
                </a:solidFill>
                <a:latin typeface="Arial" charset="0"/>
              </a:rPr>
              <a:t>m</a:t>
            </a:r>
          </a:p>
        </p:txBody>
      </p:sp>
      <p:pic>
        <p:nvPicPr>
          <p:cNvPr id="1063" name="Picture 28"/>
          <p:cNvPicPr>
            <a:picLocks noChangeAspect="1" noChangeArrowheads="1"/>
          </p:cNvPicPr>
          <p:nvPr/>
        </p:nvPicPr>
        <p:blipFill>
          <a:blip r:embed="rId7">
            <a:extLst>
              <a:ext uri="{28A0092B-C50C-407E-A947-70E740481C1C}">
                <a14:useLocalDpi xmlns:a14="http://schemas.microsoft.com/office/drawing/2010/main" val="0"/>
              </a:ext>
            </a:extLst>
          </a:blip>
          <a:srcRect b="14470"/>
          <a:stretch>
            <a:fillRect/>
          </a:stretch>
        </p:blipFill>
        <p:spPr bwMode="auto">
          <a:xfrm>
            <a:off x="3275011" y="5119687"/>
            <a:ext cx="1050925"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 name="Picture 33"/>
          <p:cNvPicPr>
            <a:picLocks noChangeAspect="1" noChangeArrowheads="1"/>
          </p:cNvPicPr>
          <p:nvPr/>
        </p:nvPicPr>
        <p:blipFill>
          <a:blip r:embed="rId8">
            <a:extLst>
              <a:ext uri="{28A0092B-C50C-407E-A947-70E740481C1C}">
                <a14:useLocalDpi xmlns:a14="http://schemas.microsoft.com/office/drawing/2010/main" val="0"/>
              </a:ext>
            </a:extLst>
          </a:blip>
          <a:srcRect b="14246"/>
          <a:stretch>
            <a:fillRect/>
          </a:stretch>
        </p:blipFill>
        <p:spPr bwMode="auto">
          <a:xfrm>
            <a:off x="3276600" y="4193116"/>
            <a:ext cx="1050925"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 name="Picture 43"/>
          <p:cNvPicPr>
            <a:picLocks noChangeAspect="1" noChangeArrowheads="1"/>
          </p:cNvPicPr>
          <p:nvPr/>
        </p:nvPicPr>
        <p:blipFill>
          <a:blip r:embed="rId9">
            <a:extLst>
              <a:ext uri="{28A0092B-C50C-407E-A947-70E740481C1C}">
                <a14:useLocalDpi xmlns:a14="http://schemas.microsoft.com/office/drawing/2010/main" val="0"/>
              </a:ext>
            </a:extLst>
          </a:blip>
          <a:srcRect b="15013"/>
          <a:stretch>
            <a:fillRect/>
          </a:stretch>
        </p:blipFill>
        <p:spPr bwMode="auto">
          <a:xfrm>
            <a:off x="3275011" y="3273159"/>
            <a:ext cx="1052513"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53"/>
          <p:cNvPicPr>
            <a:picLocks noChangeAspect="1" noChangeArrowheads="1"/>
          </p:cNvPicPr>
          <p:nvPr/>
        </p:nvPicPr>
        <p:blipFill>
          <a:blip r:embed="rId10">
            <a:extLst>
              <a:ext uri="{28A0092B-C50C-407E-A947-70E740481C1C}">
                <a14:useLocalDpi xmlns:a14="http://schemas.microsoft.com/office/drawing/2010/main" val="0"/>
              </a:ext>
            </a:extLst>
          </a:blip>
          <a:srcRect b="15012"/>
          <a:stretch>
            <a:fillRect/>
          </a:stretch>
        </p:blipFill>
        <p:spPr bwMode="auto">
          <a:xfrm>
            <a:off x="3276600" y="1416579"/>
            <a:ext cx="10509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7" name="TextBox 446"/>
          <p:cNvSpPr txBox="1">
            <a:spLocks noChangeArrowheads="1"/>
          </p:cNvSpPr>
          <p:nvPr/>
        </p:nvSpPr>
        <p:spPr bwMode="auto">
          <a:xfrm>
            <a:off x="3262310" y="1440127"/>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rgbClr val="FFFFFF"/>
                </a:solidFill>
                <a:latin typeface="Arial" charset="0"/>
              </a:rPr>
              <a:t>12 </a:t>
            </a:r>
            <a:r>
              <a:rPr lang="en-US" altLang="en-US" sz="1200" dirty="0">
                <a:solidFill>
                  <a:srgbClr val="FFFFFF"/>
                </a:solidFill>
                <a:latin typeface="Symbol" pitchFamily="18" charset="2"/>
              </a:rPr>
              <a:t>m</a:t>
            </a:r>
            <a:r>
              <a:rPr lang="en-US" altLang="en-US" sz="1200" dirty="0">
                <a:solidFill>
                  <a:srgbClr val="FFFFFF"/>
                </a:solidFill>
                <a:latin typeface="Arial" charset="0"/>
              </a:rPr>
              <a:t>m</a:t>
            </a:r>
          </a:p>
        </p:txBody>
      </p:sp>
      <p:sp>
        <p:nvSpPr>
          <p:cNvPr id="1068" name="TextBox 448"/>
          <p:cNvSpPr txBox="1">
            <a:spLocks noChangeArrowheads="1"/>
          </p:cNvSpPr>
          <p:nvPr/>
        </p:nvSpPr>
        <p:spPr bwMode="auto">
          <a:xfrm>
            <a:off x="3263900" y="3264957"/>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rgbClr val="FFFFFF"/>
                </a:solidFill>
                <a:latin typeface="Arial" charset="0"/>
              </a:rPr>
              <a:t>22 </a:t>
            </a:r>
            <a:r>
              <a:rPr lang="en-US" altLang="en-US" sz="1200" dirty="0">
                <a:solidFill>
                  <a:srgbClr val="FFFFFF"/>
                </a:solidFill>
                <a:latin typeface="Symbol" pitchFamily="18" charset="2"/>
              </a:rPr>
              <a:t>m</a:t>
            </a:r>
            <a:r>
              <a:rPr lang="en-US" altLang="en-US" sz="1200" dirty="0">
                <a:solidFill>
                  <a:srgbClr val="FFFFFF"/>
                </a:solidFill>
                <a:latin typeface="Arial" charset="0"/>
              </a:rPr>
              <a:t>m</a:t>
            </a:r>
          </a:p>
        </p:txBody>
      </p:sp>
      <p:sp>
        <p:nvSpPr>
          <p:cNvPr id="1069" name="TextBox 450"/>
          <p:cNvSpPr txBox="1">
            <a:spLocks noChangeArrowheads="1"/>
          </p:cNvSpPr>
          <p:nvPr/>
        </p:nvSpPr>
        <p:spPr bwMode="auto">
          <a:xfrm>
            <a:off x="3276600" y="4193116"/>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rgbClr val="FFFFFF"/>
                </a:solidFill>
                <a:latin typeface="Arial" charset="0"/>
              </a:rPr>
              <a:t>32 </a:t>
            </a:r>
            <a:r>
              <a:rPr lang="en-US" altLang="en-US" sz="1200" dirty="0">
                <a:solidFill>
                  <a:srgbClr val="FFFFFF"/>
                </a:solidFill>
                <a:latin typeface="Symbol" pitchFamily="18" charset="2"/>
              </a:rPr>
              <a:t>m</a:t>
            </a:r>
            <a:r>
              <a:rPr lang="en-US" altLang="en-US" sz="1200" dirty="0">
                <a:solidFill>
                  <a:srgbClr val="FFFFFF"/>
                </a:solidFill>
                <a:latin typeface="Arial" charset="0"/>
              </a:rPr>
              <a:t>m</a:t>
            </a:r>
          </a:p>
        </p:txBody>
      </p:sp>
      <p:pic>
        <p:nvPicPr>
          <p:cNvPr id="1070" name="Picture 48"/>
          <p:cNvPicPr>
            <a:picLocks noChangeAspect="1" noChangeArrowheads="1"/>
          </p:cNvPicPr>
          <p:nvPr/>
        </p:nvPicPr>
        <p:blipFill>
          <a:blip r:embed="rId11">
            <a:extLst>
              <a:ext uri="{28A0092B-C50C-407E-A947-70E740481C1C}">
                <a14:useLocalDpi xmlns:a14="http://schemas.microsoft.com/office/drawing/2010/main" val="0"/>
              </a:ext>
            </a:extLst>
          </a:blip>
          <a:srcRect b="10657"/>
          <a:stretch>
            <a:fillRect/>
          </a:stretch>
        </p:blipFill>
        <p:spPr bwMode="auto">
          <a:xfrm>
            <a:off x="3276599" y="2334153"/>
            <a:ext cx="105092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1" name="TextBox 447"/>
          <p:cNvSpPr txBox="1">
            <a:spLocks noChangeArrowheads="1"/>
          </p:cNvSpPr>
          <p:nvPr/>
        </p:nvSpPr>
        <p:spPr bwMode="auto">
          <a:xfrm>
            <a:off x="3275011" y="2334153"/>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chemeClr val="bg1"/>
                </a:solidFill>
                <a:latin typeface="Arial" charset="0"/>
              </a:rPr>
              <a:t>17 </a:t>
            </a:r>
            <a:r>
              <a:rPr lang="en-US" altLang="en-US" sz="1200" dirty="0">
                <a:solidFill>
                  <a:schemeClr val="bg1"/>
                </a:solidFill>
                <a:latin typeface="Symbol" pitchFamily="18" charset="2"/>
              </a:rPr>
              <a:t>m</a:t>
            </a:r>
            <a:r>
              <a:rPr lang="en-US" altLang="en-US" sz="1200" dirty="0">
                <a:solidFill>
                  <a:schemeClr val="bg1"/>
                </a:solidFill>
                <a:latin typeface="Arial" charset="0"/>
              </a:rPr>
              <a:t>m</a:t>
            </a:r>
          </a:p>
        </p:txBody>
      </p:sp>
      <p:pic>
        <p:nvPicPr>
          <p:cNvPr id="1072" name="Picture 19"/>
          <p:cNvPicPr>
            <a:picLocks noChangeAspect="1" noChangeArrowheads="1"/>
          </p:cNvPicPr>
          <p:nvPr/>
        </p:nvPicPr>
        <p:blipFill>
          <a:blip r:embed="rId12">
            <a:extLst>
              <a:ext uri="{28A0092B-C50C-407E-A947-70E740481C1C}">
                <a14:useLocalDpi xmlns:a14="http://schemas.microsoft.com/office/drawing/2010/main" val="0"/>
              </a:ext>
            </a:extLst>
          </a:blip>
          <a:srcRect b="15172"/>
          <a:stretch>
            <a:fillRect/>
          </a:stretch>
        </p:blipFill>
        <p:spPr bwMode="auto">
          <a:xfrm>
            <a:off x="7775575" y="2369076"/>
            <a:ext cx="1050925"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3" name="TextBox 447"/>
          <p:cNvSpPr txBox="1">
            <a:spLocks noChangeArrowheads="1"/>
          </p:cNvSpPr>
          <p:nvPr/>
        </p:nvSpPr>
        <p:spPr bwMode="auto">
          <a:xfrm>
            <a:off x="7768430" y="2383628"/>
            <a:ext cx="10636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chemeClr val="bg1"/>
                </a:solidFill>
                <a:latin typeface="Arial" charset="0"/>
              </a:rPr>
              <a:t>17 </a:t>
            </a:r>
            <a:r>
              <a:rPr lang="en-US" altLang="en-US" sz="1200" dirty="0">
                <a:solidFill>
                  <a:schemeClr val="bg1"/>
                </a:solidFill>
                <a:latin typeface="Symbol" pitchFamily="18" charset="2"/>
              </a:rPr>
              <a:t>m</a:t>
            </a:r>
            <a:r>
              <a:rPr lang="en-US" altLang="en-US" sz="1200" dirty="0">
                <a:solidFill>
                  <a:schemeClr val="bg1"/>
                </a:solidFill>
                <a:latin typeface="Arial" charset="0"/>
              </a:rPr>
              <a:t>m</a:t>
            </a:r>
          </a:p>
        </p:txBody>
      </p:sp>
      <p:sp>
        <p:nvSpPr>
          <p:cNvPr id="1074" name="TextBox 450"/>
          <p:cNvSpPr txBox="1">
            <a:spLocks noChangeArrowheads="1"/>
          </p:cNvSpPr>
          <p:nvPr/>
        </p:nvSpPr>
        <p:spPr bwMode="auto">
          <a:xfrm>
            <a:off x="7775575" y="5142705"/>
            <a:ext cx="10636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rgbClr val="FFFFFF"/>
                </a:solidFill>
                <a:latin typeface="Arial" charset="0"/>
              </a:rPr>
              <a:t>42 </a:t>
            </a:r>
            <a:r>
              <a:rPr lang="en-US" altLang="en-US" sz="1200" dirty="0">
                <a:solidFill>
                  <a:srgbClr val="FFFFFF"/>
                </a:solidFill>
                <a:latin typeface="Symbol" pitchFamily="18" charset="2"/>
              </a:rPr>
              <a:t>m</a:t>
            </a:r>
            <a:r>
              <a:rPr lang="en-US" altLang="en-US" sz="1200" dirty="0">
                <a:solidFill>
                  <a:srgbClr val="FFFFFF"/>
                </a:solidFill>
                <a:latin typeface="Arial" charset="0"/>
              </a:rPr>
              <a:t>m</a:t>
            </a:r>
          </a:p>
        </p:txBody>
      </p:sp>
      <p:sp>
        <p:nvSpPr>
          <p:cNvPr id="1075" name="TextBox 450"/>
          <p:cNvSpPr txBox="1">
            <a:spLocks noChangeArrowheads="1"/>
          </p:cNvSpPr>
          <p:nvPr/>
        </p:nvSpPr>
        <p:spPr bwMode="auto">
          <a:xfrm>
            <a:off x="3276600" y="5115719"/>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rgbClr val="FFFFFF"/>
                </a:solidFill>
                <a:latin typeface="Arial" charset="0"/>
              </a:rPr>
              <a:t>42 </a:t>
            </a:r>
            <a:r>
              <a:rPr lang="en-US" altLang="en-US" sz="1200" dirty="0">
                <a:solidFill>
                  <a:srgbClr val="FFFFFF"/>
                </a:solidFill>
                <a:latin typeface="Symbol" pitchFamily="18" charset="2"/>
              </a:rPr>
              <a:t>m</a:t>
            </a:r>
            <a:r>
              <a:rPr lang="en-US" altLang="en-US" sz="1200" dirty="0">
                <a:solidFill>
                  <a:srgbClr val="FFFFFF"/>
                </a:solidFill>
                <a:latin typeface="Arial" charset="0"/>
              </a:rPr>
              <a:t>m</a:t>
            </a:r>
          </a:p>
        </p:txBody>
      </p:sp>
      <p:sp>
        <p:nvSpPr>
          <p:cNvPr id="1108" name="TextBox 73"/>
          <p:cNvSpPr txBox="1">
            <a:spLocks noChangeArrowheads="1"/>
          </p:cNvSpPr>
          <p:nvPr/>
        </p:nvSpPr>
        <p:spPr bwMode="auto">
          <a:xfrm>
            <a:off x="7797269" y="1109789"/>
            <a:ext cx="952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sz="1200" b="1" dirty="0"/>
              <a:t> </a:t>
            </a:r>
            <a:r>
              <a:rPr lang="en-US" altLang="en-US" sz="1600" b="1" dirty="0"/>
              <a:t>M7 </a:t>
            </a:r>
          </a:p>
        </p:txBody>
      </p:sp>
      <p:sp>
        <p:nvSpPr>
          <p:cNvPr id="1109" name="TextBox 74"/>
          <p:cNvSpPr txBox="1">
            <a:spLocks noChangeArrowheads="1"/>
          </p:cNvSpPr>
          <p:nvPr/>
        </p:nvSpPr>
        <p:spPr bwMode="auto">
          <a:xfrm>
            <a:off x="3352800" y="1063623"/>
            <a:ext cx="941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b="1" dirty="0"/>
              <a:t>  Neo </a:t>
            </a:r>
          </a:p>
        </p:txBody>
      </p:sp>
      <p:pic>
        <p:nvPicPr>
          <p:cNvPr id="13315"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8600" y="926568"/>
            <a:ext cx="3216275" cy="5079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95926" y="928154"/>
            <a:ext cx="3237870" cy="5090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458595" y="6107668"/>
            <a:ext cx="6429965" cy="369332"/>
          </a:xfrm>
          <a:prstGeom prst="rect">
            <a:avLst/>
          </a:prstGeom>
          <a:noFill/>
        </p:spPr>
        <p:txBody>
          <a:bodyPr wrap="none" rtlCol="0">
            <a:spAutoFit/>
          </a:bodyPr>
          <a:lstStyle/>
          <a:p>
            <a:r>
              <a:rPr lang="en-US" b="1" dirty="0" smtClean="0"/>
              <a:t>Suspension                                                  3D in Collagen I</a:t>
            </a:r>
            <a:endParaRPr lang="en-US" b="1" dirty="0"/>
          </a:p>
        </p:txBody>
      </p:sp>
      <p:sp>
        <p:nvSpPr>
          <p:cNvPr id="4" name="TextBox 3"/>
          <p:cNvSpPr txBox="1"/>
          <p:nvPr/>
        </p:nvSpPr>
        <p:spPr>
          <a:xfrm>
            <a:off x="914400" y="228600"/>
            <a:ext cx="7468711" cy="461665"/>
          </a:xfrm>
          <a:prstGeom prst="rect">
            <a:avLst/>
          </a:prstGeom>
          <a:noFill/>
        </p:spPr>
        <p:txBody>
          <a:bodyPr wrap="none" rtlCol="0">
            <a:spAutoFit/>
          </a:bodyPr>
          <a:lstStyle/>
          <a:p>
            <a:r>
              <a:rPr lang="en-US" sz="2400" b="1" dirty="0" smtClean="0"/>
              <a:t>Maspin Correlates with Restriction of “Stemness”</a:t>
            </a:r>
            <a:endParaRPr lang="en-US" sz="2400" b="1" dirty="0"/>
          </a:p>
        </p:txBody>
      </p:sp>
    </p:spTree>
    <p:extLst>
      <p:ext uri="{BB962C8B-B14F-4D97-AF65-F5344CB8AC3E}">
        <p14:creationId xmlns:p14="http://schemas.microsoft.com/office/powerpoint/2010/main" val="18536110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3"/>
          <p:cNvSpPr txBox="1">
            <a:spLocks noChangeArrowheads="1"/>
          </p:cNvSpPr>
          <p:nvPr/>
        </p:nvSpPr>
        <p:spPr bwMode="auto">
          <a:xfrm>
            <a:off x="474663" y="1139825"/>
            <a:ext cx="2228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b="1" dirty="0"/>
              <a:t>Original Cells in 2D</a:t>
            </a:r>
          </a:p>
        </p:txBody>
      </p:sp>
      <p:sp>
        <p:nvSpPr>
          <p:cNvPr id="7171" name="TextBox 5"/>
          <p:cNvSpPr txBox="1">
            <a:spLocks noChangeArrowheads="1"/>
          </p:cNvSpPr>
          <p:nvPr/>
        </p:nvSpPr>
        <p:spPr bwMode="auto">
          <a:xfrm>
            <a:off x="3425825" y="2001838"/>
            <a:ext cx="2438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b="1" dirty="0"/>
              <a:t>Embedded in 3D </a:t>
            </a:r>
            <a:r>
              <a:rPr lang="en-US" altLang="en-US" b="1" dirty="0" smtClean="0"/>
              <a:t>Col I</a:t>
            </a:r>
            <a:endParaRPr lang="en-US" altLang="en-US" b="1" dirty="0"/>
          </a:p>
        </p:txBody>
      </p:sp>
      <p:sp>
        <p:nvSpPr>
          <p:cNvPr id="7172" name="TextBox 403"/>
          <p:cNvSpPr txBox="1">
            <a:spLocks noChangeArrowheads="1"/>
          </p:cNvSpPr>
          <p:nvPr/>
        </p:nvSpPr>
        <p:spPr bwMode="auto">
          <a:xfrm flipH="1">
            <a:off x="3371850" y="2459038"/>
            <a:ext cx="66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sz="1400" b="1" dirty="0">
                <a:latin typeface="Arial" charset="0"/>
              </a:rPr>
              <a:t>Neo</a:t>
            </a:r>
          </a:p>
        </p:txBody>
      </p:sp>
      <p:sp>
        <p:nvSpPr>
          <p:cNvPr id="7173" name="TextBox 404"/>
          <p:cNvSpPr txBox="1">
            <a:spLocks noChangeArrowheads="1"/>
          </p:cNvSpPr>
          <p:nvPr/>
        </p:nvSpPr>
        <p:spPr bwMode="auto">
          <a:xfrm>
            <a:off x="4959350" y="2459038"/>
            <a:ext cx="433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sz="1400" b="1" dirty="0">
                <a:latin typeface="Arial" charset="0"/>
              </a:rPr>
              <a:t>M7</a:t>
            </a:r>
            <a:endParaRPr lang="en-US" altLang="en-US" sz="1400" dirty="0">
              <a:latin typeface="Arial" charset="0"/>
            </a:endParaRPr>
          </a:p>
        </p:txBody>
      </p:sp>
      <p:pic>
        <p:nvPicPr>
          <p:cNvPr id="7174"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0088" y="4967288"/>
            <a:ext cx="1050925" cy="105251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175" name="Picture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7413" y="4967288"/>
            <a:ext cx="1052512" cy="105251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176" name="Picture 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0088" y="3892550"/>
            <a:ext cx="1050925" cy="10509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177" name="Picture 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7413" y="3892550"/>
            <a:ext cx="1052512" cy="10509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178" name="TextBox 429"/>
          <p:cNvSpPr txBox="1">
            <a:spLocks noChangeArrowheads="1"/>
          </p:cNvSpPr>
          <p:nvPr/>
        </p:nvSpPr>
        <p:spPr bwMode="auto">
          <a:xfrm>
            <a:off x="2903538" y="4806950"/>
            <a:ext cx="866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400" b="1" dirty="0">
                <a:solidFill>
                  <a:schemeClr val="bg1"/>
                </a:solidFill>
                <a:latin typeface="Arial" charset="0"/>
              </a:rPr>
              <a:t>Neo</a:t>
            </a:r>
            <a:endParaRPr lang="en-US" altLang="en-US" sz="1400" dirty="0">
              <a:solidFill>
                <a:schemeClr val="bg1"/>
              </a:solidFill>
              <a:latin typeface="Arial" charset="0"/>
            </a:endParaRPr>
          </a:p>
        </p:txBody>
      </p:sp>
      <p:sp>
        <p:nvSpPr>
          <p:cNvPr id="7179" name="TextBox 446"/>
          <p:cNvSpPr txBox="1">
            <a:spLocks noChangeArrowheads="1"/>
          </p:cNvSpPr>
          <p:nvPr/>
        </p:nvSpPr>
        <p:spPr bwMode="auto">
          <a:xfrm>
            <a:off x="3900488" y="4699000"/>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chemeClr val="bg1"/>
                </a:solidFill>
                <a:latin typeface="Arial" charset="0"/>
              </a:rPr>
              <a:t>12 </a:t>
            </a:r>
            <a:r>
              <a:rPr lang="en-US" altLang="en-US" sz="1200" dirty="0">
                <a:solidFill>
                  <a:schemeClr val="bg1"/>
                </a:solidFill>
                <a:latin typeface="Symbol" pitchFamily="18" charset="2"/>
              </a:rPr>
              <a:t>m</a:t>
            </a:r>
            <a:r>
              <a:rPr lang="en-US" altLang="en-US" sz="1200" dirty="0">
                <a:solidFill>
                  <a:schemeClr val="bg1"/>
                </a:solidFill>
                <a:latin typeface="Arial" charset="0"/>
              </a:rPr>
              <a:t>m</a:t>
            </a:r>
          </a:p>
        </p:txBody>
      </p:sp>
      <p:sp>
        <p:nvSpPr>
          <p:cNvPr id="7180" name="TextBox 448"/>
          <p:cNvSpPr txBox="1">
            <a:spLocks noChangeArrowheads="1"/>
          </p:cNvSpPr>
          <p:nvPr/>
        </p:nvSpPr>
        <p:spPr bwMode="auto">
          <a:xfrm>
            <a:off x="4910138" y="4699000"/>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chemeClr val="bg1"/>
                </a:solidFill>
                <a:latin typeface="Arial" charset="0"/>
              </a:rPr>
              <a:t>22 </a:t>
            </a:r>
            <a:r>
              <a:rPr lang="en-US" altLang="en-US" sz="1200" dirty="0">
                <a:solidFill>
                  <a:schemeClr val="bg1"/>
                </a:solidFill>
                <a:latin typeface="Symbol" pitchFamily="18" charset="2"/>
              </a:rPr>
              <a:t>m</a:t>
            </a:r>
            <a:r>
              <a:rPr lang="en-US" altLang="en-US" sz="1200" dirty="0">
                <a:solidFill>
                  <a:schemeClr val="bg1"/>
                </a:solidFill>
                <a:latin typeface="Arial" charset="0"/>
              </a:rPr>
              <a:t>m</a:t>
            </a:r>
          </a:p>
        </p:txBody>
      </p:sp>
      <p:sp>
        <p:nvSpPr>
          <p:cNvPr id="7181" name="TextBox 450"/>
          <p:cNvSpPr txBox="1">
            <a:spLocks noChangeArrowheads="1"/>
          </p:cNvSpPr>
          <p:nvPr/>
        </p:nvSpPr>
        <p:spPr bwMode="auto">
          <a:xfrm>
            <a:off x="3900488" y="5786438"/>
            <a:ext cx="10636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chemeClr val="bg1"/>
                </a:solidFill>
                <a:latin typeface="Arial" charset="0"/>
              </a:rPr>
              <a:t>32 </a:t>
            </a:r>
            <a:r>
              <a:rPr lang="en-US" altLang="en-US" sz="1200" dirty="0">
                <a:solidFill>
                  <a:schemeClr val="bg1"/>
                </a:solidFill>
                <a:latin typeface="Symbol" pitchFamily="18" charset="2"/>
              </a:rPr>
              <a:t>m</a:t>
            </a:r>
            <a:r>
              <a:rPr lang="en-US" altLang="en-US" sz="1200" dirty="0">
                <a:solidFill>
                  <a:schemeClr val="bg1"/>
                </a:solidFill>
                <a:latin typeface="Arial" charset="0"/>
              </a:rPr>
              <a:t>m</a:t>
            </a:r>
          </a:p>
        </p:txBody>
      </p:sp>
      <p:sp>
        <p:nvSpPr>
          <p:cNvPr id="7182" name="TextBox 452"/>
          <p:cNvSpPr txBox="1">
            <a:spLocks noChangeArrowheads="1"/>
          </p:cNvSpPr>
          <p:nvPr/>
        </p:nvSpPr>
        <p:spPr bwMode="auto">
          <a:xfrm>
            <a:off x="4910138" y="5786438"/>
            <a:ext cx="10636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chemeClr val="bg1"/>
                </a:solidFill>
                <a:latin typeface="Arial" charset="0"/>
              </a:rPr>
              <a:t>42 </a:t>
            </a:r>
            <a:r>
              <a:rPr lang="en-US" altLang="en-US" sz="1200" dirty="0">
                <a:solidFill>
                  <a:schemeClr val="bg1"/>
                </a:solidFill>
                <a:latin typeface="Symbol" pitchFamily="18" charset="2"/>
              </a:rPr>
              <a:t>m</a:t>
            </a:r>
            <a:r>
              <a:rPr lang="en-US" altLang="en-US" sz="1200" dirty="0">
                <a:solidFill>
                  <a:schemeClr val="bg1"/>
                </a:solidFill>
                <a:latin typeface="Arial" charset="0"/>
              </a:rPr>
              <a:t>m</a:t>
            </a:r>
          </a:p>
        </p:txBody>
      </p:sp>
      <p:sp>
        <p:nvSpPr>
          <p:cNvPr id="7183" name="TextBox 19"/>
          <p:cNvSpPr txBox="1">
            <a:spLocks noChangeArrowheads="1"/>
          </p:cNvSpPr>
          <p:nvPr/>
        </p:nvSpPr>
        <p:spPr bwMode="auto">
          <a:xfrm>
            <a:off x="4891088" y="1141413"/>
            <a:ext cx="21828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b="1" dirty="0"/>
              <a:t>Grown in Suspension</a:t>
            </a:r>
          </a:p>
        </p:txBody>
      </p:sp>
      <p:cxnSp>
        <p:nvCxnSpPr>
          <p:cNvPr id="21" name="Straight Arrow Connector 20"/>
          <p:cNvCxnSpPr/>
          <p:nvPr/>
        </p:nvCxnSpPr>
        <p:spPr>
          <a:xfrm>
            <a:off x="5981700" y="1508125"/>
            <a:ext cx="1423988" cy="41751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85" name="TextBox 21"/>
          <p:cNvSpPr txBox="1">
            <a:spLocks noChangeArrowheads="1"/>
          </p:cNvSpPr>
          <p:nvPr/>
        </p:nvSpPr>
        <p:spPr bwMode="auto">
          <a:xfrm>
            <a:off x="5970588" y="1957388"/>
            <a:ext cx="2882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b="1" dirty="0"/>
              <a:t>Embedded in 3D Matrigel</a:t>
            </a:r>
          </a:p>
        </p:txBody>
      </p:sp>
      <p:sp>
        <p:nvSpPr>
          <p:cNvPr id="7186" name="TextBox 403"/>
          <p:cNvSpPr txBox="1">
            <a:spLocks noChangeArrowheads="1"/>
          </p:cNvSpPr>
          <p:nvPr/>
        </p:nvSpPr>
        <p:spPr bwMode="auto">
          <a:xfrm flipH="1">
            <a:off x="6313488" y="2459038"/>
            <a:ext cx="66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sz="1400" b="1" dirty="0">
                <a:latin typeface="Arial" charset="0"/>
              </a:rPr>
              <a:t>Neo</a:t>
            </a:r>
          </a:p>
        </p:txBody>
      </p:sp>
      <p:sp>
        <p:nvSpPr>
          <p:cNvPr id="7187" name="TextBox 404"/>
          <p:cNvSpPr txBox="1">
            <a:spLocks noChangeArrowheads="1"/>
          </p:cNvSpPr>
          <p:nvPr/>
        </p:nvSpPr>
        <p:spPr bwMode="auto">
          <a:xfrm>
            <a:off x="7899400" y="2459038"/>
            <a:ext cx="433388"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sz="1400" b="1" dirty="0">
                <a:latin typeface="Arial" charset="0"/>
              </a:rPr>
              <a:t>M7</a:t>
            </a:r>
            <a:endParaRPr lang="en-US" altLang="en-US" sz="1400" dirty="0">
              <a:latin typeface="Arial" charset="0"/>
            </a:endParaRPr>
          </a:p>
        </p:txBody>
      </p:sp>
      <p:sp>
        <p:nvSpPr>
          <p:cNvPr id="35" name="TextBox 34"/>
          <p:cNvSpPr txBox="1"/>
          <p:nvPr/>
        </p:nvSpPr>
        <p:spPr>
          <a:xfrm>
            <a:off x="5846763" y="4806950"/>
            <a:ext cx="596900" cy="307975"/>
          </a:xfrm>
          <a:prstGeom prst="rect">
            <a:avLst/>
          </a:prstGeom>
          <a:noFill/>
        </p:spPr>
        <p:txBody>
          <a:bodyPr>
            <a:spAutoFit/>
          </a:bodyPr>
          <a:lstStyle/>
          <a:p>
            <a:pPr fontAlgn="auto">
              <a:spcBef>
                <a:spcPts val="0"/>
              </a:spcBef>
              <a:spcAft>
                <a:spcPts val="0"/>
              </a:spcAft>
              <a:defRPr/>
            </a:pPr>
            <a:r>
              <a:rPr lang="en-US" sz="1400" b="1" kern="0" dirty="0">
                <a:latin typeface="Arial" charset="0"/>
              </a:rPr>
              <a:t>Neo</a:t>
            </a:r>
          </a:p>
        </p:txBody>
      </p:sp>
      <p:cxnSp>
        <p:nvCxnSpPr>
          <p:cNvPr id="36" name="Straight Arrow Connector 35"/>
          <p:cNvCxnSpPr/>
          <p:nvPr/>
        </p:nvCxnSpPr>
        <p:spPr>
          <a:xfrm>
            <a:off x="1593850" y="1492250"/>
            <a:ext cx="14288" cy="48736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7190" name="Picture 3" descr="NC211.jpg"/>
          <p:cNvPicPr>
            <a:picLocks noChangeAspect="1"/>
          </p:cNvPicPr>
          <p:nvPr/>
        </p:nvPicPr>
        <p:blipFill>
          <a:blip r:embed="rId7" cstate="print">
            <a:lum bright="20000" contrast="40000"/>
            <a:extLst>
              <a:ext uri="{28A0092B-C50C-407E-A947-70E740481C1C}">
                <a14:useLocalDpi xmlns:a14="http://schemas.microsoft.com/office/drawing/2010/main" val="0"/>
              </a:ext>
            </a:extLst>
          </a:blip>
          <a:srcRect/>
          <a:stretch>
            <a:fillRect/>
          </a:stretch>
        </p:blipFill>
        <p:spPr bwMode="auto">
          <a:xfrm>
            <a:off x="182563" y="2754313"/>
            <a:ext cx="1401762" cy="105092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91" name="Picture 18" descr="MC2213.jpg"/>
          <p:cNvPicPr>
            <a:picLocks noChangeAspect="1"/>
          </p:cNvPicPr>
          <p:nvPr/>
        </p:nvPicPr>
        <p:blipFill>
          <a:blip r:embed="rId8" cstate="print">
            <a:lum bright="20000" contrast="40000"/>
            <a:extLst>
              <a:ext uri="{28A0092B-C50C-407E-A947-70E740481C1C}">
                <a14:useLocalDpi xmlns:a14="http://schemas.microsoft.com/office/drawing/2010/main" val="0"/>
              </a:ext>
            </a:extLst>
          </a:blip>
          <a:srcRect/>
          <a:stretch>
            <a:fillRect/>
          </a:stretch>
        </p:blipFill>
        <p:spPr bwMode="auto">
          <a:xfrm>
            <a:off x="1628775" y="2754313"/>
            <a:ext cx="1401763" cy="105092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192" name="TextBox 403"/>
          <p:cNvSpPr txBox="1">
            <a:spLocks noChangeArrowheads="1"/>
          </p:cNvSpPr>
          <p:nvPr/>
        </p:nvSpPr>
        <p:spPr bwMode="auto">
          <a:xfrm flipH="1">
            <a:off x="519113" y="2459038"/>
            <a:ext cx="666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sz="1400" b="1" dirty="0">
                <a:latin typeface="Arial" charset="0"/>
              </a:rPr>
              <a:t>Neo</a:t>
            </a:r>
          </a:p>
        </p:txBody>
      </p:sp>
      <p:sp>
        <p:nvSpPr>
          <p:cNvPr id="7193" name="TextBox 404"/>
          <p:cNvSpPr txBox="1">
            <a:spLocks noChangeArrowheads="1"/>
          </p:cNvSpPr>
          <p:nvPr/>
        </p:nvSpPr>
        <p:spPr bwMode="auto">
          <a:xfrm>
            <a:off x="2046288" y="2459038"/>
            <a:ext cx="433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sz="1400" b="1" dirty="0">
                <a:latin typeface="Arial" charset="0"/>
              </a:rPr>
              <a:t>M7</a:t>
            </a:r>
            <a:endParaRPr lang="en-US" altLang="en-US" sz="1400" dirty="0">
              <a:latin typeface="Arial" charset="0"/>
            </a:endParaRPr>
          </a:p>
        </p:txBody>
      </p:sp>
      <p:sp>
        <p:nvSpPr>
          <p:cNvPr id="7194" name="TextBox 5"/>
          <p:cNvSpPr txBox="1">
            <a:spLocks noChangeArrowheads="1"/>
          </p:cNvSpPr>
          <p:nvPr/>
        </p:nvSpPr>
        <p:spPr bwMode="auto">
          <a:xfrm>
            <a:off x="388938" y="1987550"/>
            <a:ext cx="2438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b="1" dirty="0"/>
              <a:t>Embedded in 3D </a:t>
            </a:r>
            <a:r>
              <a:rPr lang="en-US" altLang="en-US" b="1" dirty="0" smtClean="0"/>
              <a:t>Col </a:t>
            </a:r>
            <a:r>
              <a:rPr lang="en-US" altLang="en-US" b="1" dirty="0"/>
              <a:t>I</a:t>
            </a:r>
          </a:p>
        </p:txBody>
      </p:sp>
      <p:pic>
        <p:nvPicPr>
          <p:cNvPr id="7195" name="Picture 44"/>
          <p:cNvPicPr>
            <a:picLocks noChangeAspect="1" noChangeArrowheads="1"/>
          </p:cNvPicPr>
          <p:nvPr/>
        </p:nvPicPr>
        <p:blipFill>
          <a:blip r:embed="rId9">
            <a:extLst>
              <a:ext uri="{28A0092B-C50C-407E-A947-70E740481C1C}">
                <a14:useLocalDpi xmlns:a14="http://schemas.microsoft.com/office/drawing/2010/main" val="0"/>
              </a:ext>
            </a:extLst>
          </a:blip>
          <a:srcRect l="10579" t="4143" r="12756" b="16966"/>
          <a:stretch>
            <a:fillRect/>
          </a:stretch>
        </p:blipFill>
        <p:spPr bwMode="auto">
          <a:xfrm>
            <a:off x="1630363" y="4938713"/>
            <a:ext cx="1050925" cy="108108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196" name="Picture 14"/>
          <p:cNvPicPr>
            <a:picLocks noChangeAspect="1" noChangeArrowheads="1"/>
          </p:cNvPicPr>
          <p:nvPr/>
        </p:nvPicPr>
        <p:blipFill>
          <a:blip r:embed="rId10">
            <a:extLst>
              <a:ext uri="{28A0092B-C50C-407E-A947-70E740481C1C}">
                <a14:useLocalDpi xmlns:a14="http://schemas.microsoft.com/office/drawing/2010/main" val="0"/>
              </a:ext>
            </a:extLst>
          </a:blip>
          <a:srcRect l="10001" t="11111" r="13335" b="12222"/>
          <a:stretch>
            <a:fillRect/>
          </a:stretch>
        </p:blipFill>
        <p:spPr bwMode="auto">
          <a:xfrm>
            <a:off x="546100" y="3892550"/>
            <a:ext cx="1050925" cy="10509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197" name="Picture 24"/>
          <p:cNvPicPr>
            <a:picLocks noChangeAspect="1" noChangeArrowheads="1"/>
          </p:cNvPicPr>
          <p:nvPr/>
        </p:nvPicPr>
        <p:blipFill>
          <a:blip r:embed="rId11">
            <a:extLst>
              <a:ext uri="{28A0092B-C50C-407E-A947-70E740481C1C}">
                <a14:useLocalDpi xmlns:a14="http://schemas.microsoft.com/office/drawing/2010/main" val="0"/>
              </a:ext>
            </a:extLst>
          </a:blip>
          <a:srcRect l="13911" t="4443" r="9422" b="18887"/>
          <a:stretch>
            <a:fillRect/>
          </a:stretch>
        </p:blipFill>
        <p:spPr bwMode="auto">
          <a:xfrm>
            <a:off x="1630363" y="3892550"/>
            <a:ext cx="1050925" cy="10509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198" name="Picture 34"/>
          <p:cNvPicPr>
            <a:picLocks noChangeAspect="1" noChangeArrowheads="1"/>
          </p:cNvPicPr>
          <p:nvPr/>
        </p:nvPicPr>
        <p:blipFill>
          <a:blip r:embed="rId12">
            <a:extLst>
              <a:ext uri="{28A0092B-C50C-407E-A947-70E740481C1C}">
                <a14:useLocalDpi xmlns:a14="http://schemas.microsoft.com/office/drawing/2010/main" val="0"/>
              </a:ext>
            </a:extLst>
          </a:blip>
          <a:srcRect l="10001" t="6169" r="13335" b="20547"/>
          <a:stretch>
            <a:fillRect/>
          </a:stretch>
        </p:blipFill>
        <p:spPr bwMode="auto">
          <a:xfrm>
            <a:off x="546100" y="4968875"/>
            <a:ext cx="1050925" cy="10509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199" name="TextBox 446"/>
          <p:cNvSpPr txBox="1">
            <a:spLocks noChangeArrowheads="1"/>
          </p:cNvSpPr>
          <p:nvPr/>
        </p:nvSpPr>
        <p:spPr bwMode="auto">
          <a:xfrm>
            <a:off x="1049338" y="4699000"/>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chemeClr val="bg1"/>
                </a:solidFill>
                <a:latin typeface="Arial" charset="0"/>
              </a:rPr>
              <a:t>12 </a:t>
            </a:r>
            <a:r>
              <a:rPr lang="en-US" altLang="en-US" sz="1200" dirty="0">
                <a:solidFill>
                  <a:schemeClr val="bg1"/>
                </a:solidFill>
                <a:latin typeface="Symbol" pitchFamily="18" charset="2"/>
              </a:rPr>
              <a:t>m</a:t>
            </a:r>
            <a:r>
              <a:rPr lang="en-US" altLang="en-US" sz="1200" dirty="0">
                <a:solidFill>
                  <a:schemeClr val="bg1"/>
                </a:solidFill>
                <a:latin typeface="Arial" charset="0"/>
              </a:rPr>
              <a:t>m</a:t>
            </a:r>
          </a:p>
        </p:txBody>
      </p:sp>
      <p:sp>
        <p:nvSpPr>
          <p:cNvPr id="7200" name="TextBox 448"/>
          <p:cNvSpPr txBox="1">
            <a:spLocks noChangeArrowheads="1"/>
          </p:cNvSpPr>
          <p:nvPr/>
        </p:nvSpPr>
        <p:spPr bwMode="auto">
          <a:xfrm>
            <a:off x="2147888" y="4699000"/>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chemeClr val="bg1"/>
                </a:solidFill>
                <a:latin typeface="Arial" charset="0"/>
              </a:rPr>
              <a:t>22 </a:t>
            </a:r>
            <a:r>
              <a:rPr lang="en-US" altLang="en-US" sz="1200" dirty="0">
                <a:solidFill>
                  <a:schemeClr val="bg1"/>
                </a:solidFill>
                <a:latin typeface="Symbol" pitchFamily="18" charset="2"/>
              </a:rPr>
              <a:t>m</a:t>
            </a:r>
            <a:r>
              <a:rPr lang="en-US" altLang="en-US" sz="1200" dirty="0">
                <a:solidFill>
                  <a:schemeClr val="bg1"/>
                </a:solidFill>
                <a:latin typeface="Arial" charset="0"/>
              </a:rPr>
              <a:t>m</a:t>
            </a:r>
          </a:p>
        </p:txBody>
      </p:sp>
      <p:sp>
        <p:nvSpPr>
          <p:cNvPr id="7201" name="TextBox 450"/>
          <p:cNvSpPr txBox="1">
            <a:spLocks noChangeArrowheads="1"/>
          </p:cNvSpPr>
          <p:nvPr/>
        </p:nvSpPr>
        <p:spPr bwMode="auto">
          <a:xfrm>
            <a:off x="1049338" y="5788025"/>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chemeClr val="bg1"/>
                </a:solidFill>
                <a:latin typeface="Arial" charset="0"/>
              </a:rPr>
              <a:t>32 </a:t>
            </a:r>
            <a:r>
              <a:rPr lang="en-US" altLang="en-US" sz="1200" dirty="0">
                <a:solidFill>
                  <a:schemeClr val="bg1"/>
                </a:solidFill>
                <a:latin typeface="Symbol" pitchFamily="18" charset="2"/>
              </a:rPr>
              <a:t>m</a:t>
            </a:r>
            <a:r>
              <a:rPr lang="en-US" altLang="en-US" sz="1200" dirty="0">
                <a:solidFill>
                  <a:schemeClr val="bg1"/>
                </a:solidFill>
                <a:latin typeface="Arial" charset="0"/>
              </a:rPr>
              <a:t>m</a:t>
            </a:r>
          </a:p>
        </p:txBody>
      </p:sp>
      <p:sp>
        <p:nvSpPr>
          <p:cNvPr id="7202" name="TextBox 452"/>
          <p:cNvSpPr txBox="1">
            <a:spLocks noChangeArrowheads="1"/>
          </p:cNvSpPr>
          <p:nvPr/>
        </p:nvSpPr>
        <p:spPr bwMode="auto">
          <a:xfrm>
            <a:off x="2147888" y="5788025"/>
            <a:ext cx="1063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200" dirty="0">
                <a:solidFill>
                  <a:schemeClr val="bg1"/>
                </a:solidFill>
                <a:latin typeface="Arial" charset="0"/>
              </a:rPr>
              <a:t>42 </a:t>
            </a:r>
            <a:r>
              <a:rPr lang="en-US" altLang="en-US" sz="1200" dirty="0">
                <a:solidFill>
                  <a:schemeClr val="bg1"/>
                </a:solidFill>
                <a:latin typeface="Symbol" pitchFamily="18" charset="2"/>
              </a:rPr>
              <a:t>m</a:t>
            </a:r>
            <a:r>
              <a:rPr lang="en-US" altLang="en-US" sz="1200" dirty="0">
                <a:solidFill>
                  <a:schemeClr val="bg1"/>
                </a:solidFill>
                <a:latin typeface="Arial" charset="0"/>
              </a:rPr>
              <a:t>m</a:t>
            </a:r>
          </a:p>
        </p:txBody>
      </p:sp>
      <p:sp>
        <p:nvSpPr>
          <p:cNvPr id="119" name="TextBox 118"/>
          <p:cNvSpPr txBox="1"/>
          <p:nvPr/>
        </p:nvSpPr>
        <p:spPr>
          <a:xfrm>
            <a:off x="57150" y="4806950"/>
            <a:ext cx="596900" cy="307975"/>
          </a:xfrm>
          <a:prstGeom prst="rect">
            <a:avLst/>
          </a:prstGeom>
          <a:noFill/>
        </p:spPr>
        <p:txBody>
          <a:bodyPr>
            <a:spAutoFit/>
          </a:bodyPr>
          <a:lstStyle/>
          <a:p>
            <a:pPr fontAlgn="auto">
              <a:spcBef>
                <a:spcPts val="0"/>
              </a:spcBef>
              <a:spcAft>
                <a:spcPts val="0"/>
              </a:spcAft>
              <a:defRPr/>
            </a:pPr>
            <a:r>
              <a:rPr lang="en-US" sz="1400" b="1" kern="0" dirty="0">
                <a:solidFill>
                  <a:schemeClr val="bg1"/>
                </a:solidFill>
                <a:latin typeface="Arial" charset="0"/>
              </a:rPr>
              <a:t>M7</a:t>
            </a:r>
          </a:p>
        </p:txBody>
      </p:sp>
      <p:sp>
        <p:nvSpPr>
          <p:cNvPr id="7205" name="Rectangle 1"/>
          <p:cNvSpPr>
            <a:spLocks noChangeArrowheads="1"/>
          </p:cNvSpPr>
          <p:nvPr/>
        </p:nvSpPr>
        <p:spPr bwMode="auto">
          <a:xfrm>
            <a:off x="0" y="30480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b="1" dirty="0"/>
              <a:t>Tumorspheres derived from maspin transfected DU145 cells lost the ability to form </a:t>
            </a:r>
          </a:p>
          <a:p>
            <a:pPr algn="ctr" eaLnBrk="1" hangingPunct="1"/>
            <a:r>
              <a:rPr lang="en-US" altLang="en-US" b="1" dirty="0"/>
              <a:t>epithelial-structures in 3D </a:t>
            </a:r>
            <a:r>
              <a:rPr lang="en-US" altLang="en-US" b="1" dirty="0" smtClean="0"/>
              <a:t>Col </a:t>
            </a:r>
            <a:r>
              <a:rPr lang="en-US" altLang="en-US" b="1" dirty="0"/>
              <a:t>I</a:t>
            </a:r>
            <a:endParaRPr lang="en-US" altLang="en-US" dirty="0"/>
          </a:p>
        </p:txBody>
      </p:sp>
      <p:cxnSp>
        <p:nvCxnSpPr>
          <p:cNvPr id="54" name="Straight Arrow Connector 53"/>
          <p:cNvCxnSpPr/>
          <p:nvPr/>
        </p:nvCxnSpPr>
        <p:spPr>
          <a:xfrm flipH="1">
            <a:off x="4656138" y="1512888"/>
            <a:ext cx="1346200" cy="4714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7207" name="Picture 26"/>
          <p:cNvPicPr>
            <a:picLocks noChangeAspect="1" noChangeArrowheads="1"/>
          </p:cNvPicPr>
          <p:nvPr/>
        </p:nvPicPr>
        <p:blipFill>
          <a:blip r:embed="rId13">
            <a:lum bright="10000" contrast="30000"/>
            <a:extLst>
              <a:ext uri="{28A0092B-C50C-407E-A947-70E740481C1C}">
                <a14:useLocalDpi xmlns:a14="http://schemas.microsoft.com/office/drawing/2010/main" val="0"/>
              </a:ext>
            </a:extLst>
          </a:blip>
          <a:srcRect/>
          <a:stretch>
            <a:fillRect/>
          </a:stretch>
        </p:blipFill>
        <p:spPr bwMode="auto">
          <a:xfrm>
            <a:off x="6324600" y="3886200"/>
            <a:ext cx="1050925" cy="10509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208" name="Picture 32"/>
          <p:cNvPicPr>
            <a:picLocks noChangeAspect="1" noChangeArrowheads="1"/>
          </p:cNvPicPr>
          <p:nvPr/>
        </p:nvPicPr>
        <p:blipFill>
          <a:blip r:embed="rId14">
            <a:lum bright="10000" contrast="30000"/>
            <a:extLst>
              <a:ext uri="{28A0092B-C50C-407E-A947-70E740481C1C}">
                <a14:useLocalDpi xmlns:a14="http://schemas.microsoft.com/office/drawing/2010/main" val="0"/>
              </a:ext>
            </a:extLst>
          </a:blip>
          <a:srcRect/>
          <a:stretch>
            <a:fillRect/>
          </a:stretch>
        </p:blipFill>
        <p:spPr bwMode="auto">
          <a:xfrm>
            <a:off x="7391400" y="3886200"/>
            <a:ext cx="1050925" cy="10509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209" name="Picture 38"/>
          <p:cNvPicPr>
            <a:picLocks noChangeAspect="1" noChangeArrowheads="1"/>
          </p:cNvPicPr>
          <p:nvPr/>
        </p:nvPicPr>
        <p:blipFill>
          <a:blip r:embed="rId15">
            <a:lum bright="10000" contrast="30000"/>
            <a:extLst>
              <a:ext uri="{28A0092B-C50C-407E-A947-70E740481C1C}">
                <a14:useLocalDpi xmlns:a14="http://schemas.microsoft.com/office/drawing/2010/main" val="0"/>
              </a:ext>
            </a:extLst>
          </a:blip>
          <a:srcRect/>
          <a:stretch>
            <a:fillRect/>
          </a:stretch>
        </p:blipFill>
        <p:spPr bwMode="auto">
          <a:xfrm>
            <a:off x="6324600" y="4953000"/>
            <a:ext cx="1050925" cy="10509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210" name="Picture 43"/>
          <p:cNvPicPr>
            <a:picLocks noChangeAspect="1" noChangeArrowheads="1"/>
          </p:cNvPicPr>
          <p:nvPr/>
        </p:nvPicPr>
        <p:blipFill>
          <a:blip r:embed="rId16">
            <a:lum bright="10000" contrast="30000"/>
            <a:extLst>
              <a:ext uri="{28A0092B-C50C-407E-A947-70E740481C1C}">
                <a14:useLocalDpi xmlns:a14="http://schemas.microsoft.com/office/drawing/2010/main" val="0"/>
              </a:ext>
            </a:extLst>
          </a:blip>
          <a:srcRect/>
          <a:stretch>
            <a:fillRect/>
          </a:stretch>
        </p:blipFill>
        <p:spPr bwMode="auto">
          <a:xfrm>
            <a:off x="7391400" y="4953000"/>
            <a:ext cx="1050925" cy="10509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1" name="TextBox 446"/>
          <p:cNvSpPr txBox="1">
            <a:spLocks noChangeArrowheads="1"/>
          </p:cNvSpPr>
          <p:nvPr/>
        </p:nvSpPr>
        <p:spPr bwMode="auto">
          <a:xfrm>
            <a:off x="6777038" y="4699000"/>
            <a:ext cx="1063625" cy="276225"/>
          </a:xfrm>
          <a:prstGeom prst="rect">
            <a:avLst/>
          </a:prstGeom>
          <a:noFill/>
          <a:ln>
            <a:noFill/>
          </a:ln>
          <a:extLst/>
        </p:spPr>
        <p:txBody>
          <a:bodyPr>
            <a:spAutoFit/>
          </a:bodyPr>
          <a:lstStyle>
            <a:lvl1pPr eaLnBrk="0" hangingPunct="0">
              <a:defRPr sz="9600">
                <a:solidFill>
                  <a:schemeClr val="tx1"/>
                </a:solidFill>
                <a:latin typeface="Arial" pitchFamily="34" charset="0"/>
                <a:cs typeface="Arial" pitchFamily="34" charset="0"/>
              </a:defRPr>
            </a:lvl1pPr>
            <a:lvl2pPr marL="742950" indent="-285750" eaLnBrk="0" hangingPunct="0">
              <a:defRPr sz="9600">
                <a:solidFill>
                  <a:schemeClr val="tx1"/>
                </a:solidFill>
                <a:latin typeface="Arial" pitchFamily="34" charset="0"/>
                <a:cs typeface="Arial" pitchFamily="34" charset="0"/>
              </a:defRPr>
            </a:lvl2pPr>
            <a:lvl3pPr marL="1143000" indent="-228600" eaLnBrk="0" hangingPunct="0">
              <a:defRPr sz="9600">
                <a:solidFill>
                  <a:schemeClr val="tx1"/>
                </a:solidFill>
                <a:latin typeface="Arial" pitchFamily="34" charset="0"/>
                <a:cs typeface="Arial" pitchFamily="34" charset="0"/>
              </a:defRPr>
            </a:lvl3pPr>
            <a:lvl4pPr marL="1600200" indent="-228600" eaLnBrk="0" hangingPunct="0">
              <a:defRPr sz="9600">
                <a:solidFill>
                  <a:schemeClr val="tx1"/>
                </a:solidFill>
                <a:latin typeface="Arial" pitchFamily="34" charset="0"/>
                <a:cs typeface="Arial" pitchFamily="34" charset="0"/>
              </a:defRPr>
            </a:lvl4pPr>
            <a:lvl5pPr marL="2057400" indent="-228600" eaLnBrk="0" hangingPunct="0">
              <a:defRPr sz="9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600">
                <a:solidFill>
                  <a:schemeClr val="tx1"/>
                </a:solidFill>
                <a:latin typeface="Arial" pitchFamily="34" charset="0"/>
                <a:cs typeface="Arial" pitchFamily="34" charset="0"/>
              </a:defRPr>
            </a:lvl9pPr>
          </a:lstStyle>
          <a:p>
            <a:pPr eaLnBrk="1" fontAlgn="auto" hangingPunct="1">
              <a:spcBef>
                <a:spcPts val="0"/>
              </a:spcBef>
              <a:spcAft>
                <a:spcPts val="0"/>
              </a:spcAft>
              <a:defRPr/>
            </a:pPr>
            <a:r>
              <a:rPr lang="en-US" sz="1200" kern="0" dirty="0">
                <a:solidFill>
                  <a:schemeClr val="bg1"/>
                </a:solidFill>
              </a:rPr>
              <a:t>24 </a:t>
            </a:r>
            <a:r>
              <a:rPr lang="en-US" sz="1200" kern="0" dirty="0">
                <a:solidFill>
                  <a:schemeClr val="bg1"/>
                </a:solidFill>
                <a:latin typeface="Symbol" pitchFamily="18" charset="2"/>
              </a:rPr>
              <a:t>m</a:t>
            </a:r>
            <a:r>
              <a:rPr lang="en-US" sz="1200" kern="0" dirty="0">
                <a:solidFill>
                  <a:schemeClr val="bg1"/>
                </a:solidFill>
              </a:rPr>
              <a:t>m</a:t>
            </a:r>
          </a:p>
        </p:txBody>
      </p:sp>
      <p:sp>
        <p:nvSpPr>
          <p:cNvPr id="32" name="TextBox 448"/>
          <p:cNvSpPr txBox="1">
            <a:spLocks noChangeArrowheads="1"/>
          </p:cNvSpPr>
          <p:nvPr/>
        </p:nvSpPr>
        <p:spPr bwMode="auto">
          <a:xfrm>
            <a:off x="7848600" y="4699000"/>
            <a:ext cx="1063625" cy="276225"/>
          </a:xfrm>
          <a:prstGeom prst="rect">
            <a:avLst/>
          </a:prstGeom>
          <a:noFill/>
          <a:ln>
            <a:noFill/>
          </a:ln>
          <a:extLst/>
        </p:spPr>
        <p:txBody>
          <a:bodyPr>
            <a:spAutoFit/>
          </a:bodyPr>
          <a:lstStyle>
            <a:lvl1pPr eaLnBrk="0" hangingPunct="0">
              <a:defRPr sz="9600">
                <a:solidFill>
                  <a:schemeClr val="tx1"/>
                </a:solidFill>
                <a:latin typeface="Arial" pitchFamily="34" charset="0"/>
                <a:cs typeface="Arial" pitchFamily="34" charset="0"/>
              </a:defRPr>
            </a:lvl1pPr>
            <a:lvl2pPr marL="742950" indent="-285750" eaLnBrk="0" hangingPunct="0">
              <a:defRPr sz="9600">
                <a:solidFill>
                  <a:schemeClr val="tx1"/>
                </a:solidFill>
                <a:latin typeface="Arial" pitchFamily="34" charset="0"/>
                <a:cs typeface="Arial" pitchFamily="34" charset="0"/>
              </a:defRPr>
            </a:lvl2pPr>
            <a:lvl3pPr marL="1143000" indent="-228600" eaLnBrk="0" hangingPunct="0">
              <a:defRPr sz="9600">
                <a:solidFill>
                  <a:schemeClr val="tx1"/>
                </a:solidFill>
                <a:latin typeface="Arial" pitchFamily="34" charset="0"/>
                <a:cs typeface="Arial" pitchFamily="34" charset="0"/>
              </a:defRPr>
            </a:lvl3pPr>
            <a:lvl4pPr marL="1600200" indent="-228600" eaLnBrk="0" hangingPunct="0">
              <a:defRPr sz="9600">
                <a:solidFill>
                  <a:schemeClr val="tx1"/>
                </a:solidFill>
                <a:latin typeface="Arial" pitchFamily="34" charset="0"/>
                <a:cs typeface="Arial" pitchFamily="34" charset="0"/>
              </a:defRPr>
            </a:lvl4pPr>
            <a:lvl5pPr marL="2057400" indent="-228600" eaLnBrk="0" hangingPunct="0">
              <a:defRPr sz="9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600">
                <a:solidFill>
                  <a:schemeClr val="tx1"/>
                </a:solidFill>
                <a:latin typeface="Arial" pitchFamily="34" charset="0"/>
                <a:cs typeface="Arial" pitchFamily="34" charset="0"/>
              </a:defRPr>
            </a:lvl9pPr>
          </a:lstStyle>
          <a:p>
            <a:pPr eaLnBrk="1" fontAlgn="auto" hangingPunct="1">
              <a:spcBef>
                <a:spcPts val="0"/>
              </a:spcBef>
              <a:spcAft>
                <a:spcPts val="0"/>
              </a:spcAft>
              <a:defRPr/>
            </a:pPr>
            <a:r>
              <a:rPr lang="en-US" sz="1200" kern="0" dirty="0" smtClean="0">
                <a:solidFill>
                  <a:schemeClr val="bg1"/>
                </a:solidFill>
              </a:rPr>
              <a:t>30 </a:t>
            </a:r>
            <a:r>
              <a:rPr lang="en-US" sz="1200" kern="0" dirty="0">
                <a:solidFill>
                  <a:schemeClr val="bg1"/>
                </a:solidFill>
                <a:latin typeface="Symbol" pitchFamily="18" charset="2"/>
              </a:rPr>
              <a:t>m</a:t>
            </a:r>
            <a:r>
              <a:rPr lang="en-US" sz="1200" kern="0" dirty="0">
                <a:solidFill>
                  <a:schemeClr val="bg1"/>
                </a:solidFill>
              </a:rPr>
              <a:t>m</a:t>
            </a:r>
          </a:p>
        </p:txBody>
      </p:sp>
      <p:sp>
        <p:nvSpPr>
          <p:cNvPr id="33" name="TextBox 450"/>
          <p:cNvSpPr txBox="1">
            <a:spLocks noChangeArrowheads="1"/>
          </p:cNvSpPr>
          <p:nvPr/>
        </p:nvSpPr>
        <p:spPr bwMode="auto">
          <a:xfrm>
            <a:off x="6777038" y="5786438"/>
            <a:ext cx="1063625" cy="277812"/>
          </a:xfrm>
          <a:prstGeom prst="rect">
            <a:avLst/>
          </a:prstGeom>
          <a:noFill/>
          <a:ln>
            <a:noFill/>
          </a:ln>
          <a:extLst/>
        </p:spPr>
        <p:txBody>
          <a:bodyPr>
            <a:spAutoFit/>
          </a:bodyPr>
          <a:lstStyle>
            <a:lvl1pPr eaLnBrk="0" hangingPunct="0">
              <a:defRPr sz="9600">
                <a:solidFill>
                  <a:schemeClr val="tx1"/>
                </a:solidFill>
                <a:latin typeface="Arial" pitchFamily="34" charset="0"/>
                <a:cs typeface="Arial" pitchFamily="34" charset="0"/>
              </a:defRPr>
            </a:lvl1pPr>
            <a:lvl2pPr marL="742950" indent="-285750" eaLnBrk="0" hangingPunct="0">
              <a:defRPr sz="9600">
                <a:solidFill>
                  <a:schemeClr val="tx1"/>
                </a:solidFill>
                <a:latin typeface="Arial" pitchFamily="34" charset="0"/>
                <a:cs typeface="Arial" pitchFamily="34" charset="0"/>
              </a:defRPr>
            </a:lvl2pPr>
            <a:lvl3pPr marL="1143000" indent="-228600" eaLnBrk="0" hangingPunct="0">
              <a:defRPr sz="9600">
                <a:solidFill>
                  <a:schemeClr val="tx1"/>
                </a:solidFill>
                <a:latin typeface="Arial" pitchFamily="34" charset="0"/>
                <a:cs typeface="Arial" pitchFamily="34" charset="0"/>
              </a:defRPr>
            </a:lvl3pPr>
            <a:lvl4pPr marL="1600200" indent="-228600" eaLnBrk="0" hangingPunct="0">
              <a:defRPr sz="9600">
                <a:solidFill>
                  <a:schemeClr val="tx1"/>
                </a:solidFill>
                <a:latin typeface="Arial" pitchFamily="34" charset="0"/>
                <a:cs typeface="Arial" pitchFamily="34" charset="0"/>
              </a:defRPr>
            </a:lvl4pPr>
            <a:lvl5pPr marL="2057400" indent="-228600" eaLnBrk="0" hangingPunct="0">
              <a:defRPr sz="9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600">
                <a:solidFill>
                  <a:schemeClr val="tx1"/>
                </a:solidFill>
                <a:latin typeface="Arial" pitchFamily="34" charset="0"/>
                <a:cs typeface="Arial" pitchFamily="34" charset="0"/>
              </a:defRPr>
            </a:lvl9pPr>
          </a:lstStyle>
          <a:p>
            <a:pPr eaLnBrk="1" fontAlgn="auto" hangingPunct="1">
              <a:spcBef>
                <a:spcPts val="0"/>
              </a:spcBef>
              <a:spcAft>
                <a:spcPts val="0"/>
              </a:spcAft>
              <a:defRPr/>
            </a:pPr>
            <a:r>
              <a:rPr lang="en-US" sz="1200" kern="0" dirty="0" smtClean="0">
                <a:solidFill>
                  <a:schemeClr val="bg1"/>
                </a:solidFill>
              </a:rPr>
              <a:t>36 </a:t>
            </a:r>
            <a:r>
              <a:rPr lang="en-US" sz="1200" kern="0" dirty="0">
                <a:solidFill>
                  <a:schemeClr val="bg1"/>
                </a:solidFill>
                <a:latin typeface="Symbol" pitchFamily="18" charset="2"/>
              </a:rPr>
              <a:t>m</a:t>
            </a:r>
            <a:r>
              <a:rPr lang="en-US" sz="1200" kern="0" dirty="0">
                <a:solidFill>
                  <a:schemeClr val="bg1"/>
                </a:solidFill>
              </a:rPr>
              <a:t>m</a:t>
            </a:r>
          </a:p>
        </p:txBody>
      </p:sp>
      <p:sp>
        <p:nvSpPr>
          <p:cNvPr id="34" name="TextBox 452"/>
          <p:cNvSpPr txBox="1">
            <a:spLocks noChangeArrowheads="1"/>
          </p:cNvSpPr>
          <p:nvPr/>
        </p:nvSpPr>
        <p:spPr bwMode="auto">
          <a:xfrm>
            <a:off x="7848600" y="5786438"/>
            <a:ext cx="1063625" cy="277812"/>
          </a:xfrm>
          <a:prstGeom prst="rect">
            <a:avLst/>
          </a:prstGeom>
          <a:noFill/>
          <a:ln>
            <a:noFill/>
          </a:ln>
          <a:extLst/>
        </p:spPr>
        <p:txBody>
          <a:bodyPr>
            <a:spAutoFit/>
          </a:bodyPr>
          <a:lstStyle>
            <a:lvl1pPr eaLnBrk="0" hangingPunct="0">
              <a:defRPr sz="9600">
                <a:solidFill>
                  <a:schemeClr val="tx1"/>
                </a:solidFill>
                <a:latin typeface="Arial" pitchFamily="34" charset="0"/>
                <a:cs typeface="Arial" pitchFamily="34" charset="0"/>
              </a:defRPr>
            </a:lvl1pPr>
            <a:lvl2pPr marL="742950" indent="-285750" eaLnBrk="0" hangingPunct="0">
              <a:defRPr sz="9600">
                <a:solidFill>
                  <a:schemeClr val="tx1"/>
                </a:solidFill>
                <a:latin typeface="Arial" pitchFamily="34" charset="0"/>
                <a:cs typeface="Arial" pitchFamily="34" charset="0"/>
              </a:defRPr>
            </a:lvl2pPr>
            <a:lvl3pPr marL="1143000" indent="-228600" eaLnBrk="0" hangingPunct="0">
              <a:defRPr sz="9600">
                <a:solidFill>
                  <a:schemeClr val="tx1"/>
                </a:solidFill>
                <a:latin typeface="Arial" pitchFamily="34" charset="0"/>
                <a:cs typeface="Arial" pitchFamily="34" charset="0"/>
              </a:defRPr>
            </a:lvl3pPr>
            <a:lvl4pPr marL="1600200" indent="-228600" eaLnBrk="0" hangingPunct="0">
              <a:defRPr sz="9600">
                <a:solidFill>
                  <a:schemeClr val="tx1"/>
                </a:solidFill>
                <a:latin typeface="Arial" pitchFamily="34" charset="0"/>
                <a:cs typeface="Arial" pitchFamily="34" charset="0"/>
              </a:defRPr>
            </a:lvl4pPr>
            <a:lvl5pPr marL="2057400" indent="-228600" eaLnBrk="0" hangingPunct="0">
              <a:defRPr sz="9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9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9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9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9600">
                <a:solidFill>
                  <a:schemeClr val="tx1"/>
                </a:solidFill>
                <a:latin typeface="Arial" pitchFamily="34" charset="0"/>
                <a:cs typeface="Arial" pitchFamily="34" charset="0"/>
              </a:defRPr>
            </a:lvl9pPr>
          </a:lstStyle>
          <a:p>
            <a:pPr eaLnBrk="1" fontAlgn="auto" hangingPunct="1">
              <a:spcBef>
                <a:spcPts val="0"/>
              </a:spcBef>
              <a:spcAft>
                <a:spcPts val="0"/>
              </a:spcAft>
              <a:defRPr/>
            </a:pPr>
            <a:r>
              <a:rPr lang="en-US" sz="1200" kern="0" dirty="0" smtClean="0">
                <a:solidFill>
                  <a:schemeClr val="bg1"/>
                </a:solidFill>
              </a:rPr>
              <a:t>42 </a:t>
            </a:r>
            <a:r>
              <a:rPr lang="en-US" sz="1200" kern="0" dirty="0">
                <a:solidFill>
                  <a:schemeClr val="bg1"/>
                </a:solidFill>
                <a:latin typeface="Symbol" pitchFamily="18" charset="2"/>
              </a:rPr>
              <a:t>m</a:t>
            </a:r>
            <a:r>
              <a:rPr lang="en-US" sz="1200" kern="0" dirty="0">
                <a:solidFill>
                  <a:schemeClr val="bg1"/>
                </a:solidFill>
              </a:rPr>
              <a:t>m</a:t>
            </a:r>
          </a:p>
        </p:txBody>
      </p:sp>
      <p:sp>
        <p:nvSpPr>
          <p:cNvPr id="61" name="TextBox 60"/>
          <p:cNvSpPr txBox="1"/>
          <p:nvPr/>
        </p:nvSpPr>
        <p:spPr>
          <a:xfrm>
            <a:off x="2895600" y="4806950"/>
            <a:ext cx="596900" cy="307975"/>
          </a:xfrm>
          <a:prstGeom prst="rect">
            <a:avLst/>
          </a:prstGeom>
          <a:noFill/>
        </p:spPr>
        <p:txBody>
          <a:bodyPr>
            <a:spAutoFit/>
          </a:bodyPr>
          <a:lstStyle/>
          <a:p>
            <a:pPr fontAlgn="auto">
              <a:spcBef>
                <a:spcPts val="0"/>
              </a:spcBef>
              <a:spcAft>
                <a:spcPts val="0"/>
              </a:spcAft>
              <a:defRPr/>
            </a:pPr>
            <a:r>
              <a:rPr lang="en-US" sz="1400" b="1" kern="0" dirty="0">
                <a:latin typeface="Arial" charset="0"/>
              </a:rPr>
              <a:t>Neo</a:t>
            </a:r>
          </a:p>
        </p:txBody>
      </p:sp>
      <p:sp>
        <p:nvSpPr>
          <p:cNvPr id="62" name="TextBox 61"/>
          <p:cNvSpPr txBox="1"/>
          <p:nvPr/>
        </p:nvSpPr>
        <p:spPr>
          <a:xfrm>
            <a:off x="152400" y="4806950"/>
            <a:ext cx="596900" cy="307975"/>
          </a:xfrm>
          <a:prstGeom prst="rect">
            <a:avLst/>
          </a:prstGeom>
          <a:noFill/>
        </p:spPr>
        <p:txBody>
          <a:bodyPr>
            <a:spAutoFit/>
          </a:bodyPr>
          <a:lstStyle/>
          <a:p>
            <a:pPr fontAlgn="auto">
              <a:spcBef>
                <a:spcPts val="0"/>
              </a:spcBef>
              <a:spcAft>
                <a:spcPts val="0"/>
              </a:spcAft>
              <a:defRPr/>
            </a:pPr>
            <a:r>
              <a:rPr lang="en-US" sz="1400" b="1" kern="0" dirty="0">
                <a:latin typeface="Arial" charset="0"/>
              </a:rPr>
              <a:t>M7</a:t>
            </a:r>
          </a:p>
        </p:txBody>
      </p:sp>
      <p:pic>
        <p:nvPicPr>
          <p:cNvPr id="7217" name="Picture 4"/>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4524375" y="2752725"/>
            <a:ext cx="1401763" cy="1050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218" name="Picture 5"/>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074988" y="2762250"/>
            <a:ext cx="1401762" cy="1050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219" name="Picture 6"/>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5972175" y="2752725"/>
            <a:ext cx="1401763" cy="1050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220" name="Picture 7"/>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7421563" y="2757488"/>
            <a:ext cx="1401762" cy="10525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1030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1709"/>
          <a:stretch/>
        </p:blipFill>
        <p:spPr bwMode="auto">
          <a:xfrm>
            <a:off x="3962400" y="1219200"/>
            <a:ext cx="4375864"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008" y="3838575"/>
            <a:ext cx="3284161"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226" y="1295154"/>
            <a:ext cx="3000375" cy="2543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836226" y="609600"/>
            <a:ext cx="7592656" cy="369332"/>
          </a:xfrm>
          <a:prstGeom prst="rect">
            <a:avLst/>
          </a:prstGeom>
          <a:noFill/>
        </p:spPr>
        <p:txBody>
          <a:bodyPr wrap="none" rtlCol="0">
            <a:spAutoFit/>
          </a:bodyPr>
          <a:lstStyle/>
          <a:p>
            <a:r>
              <a:rPr lang="en-US" b="1" dirty="0" smtClean="0"/>
              <a:t>Maspin Reduced Stem Cell Marker Expression and Tumor Initiation </a:t>
            </a:r>
            <a:endParaRPr lang="en-US" b="1" dirty="0"/>
          </a:p>
        </p:txBody>
      </p:sp>
    </p:spTree>
    <p:extLst>
      <p:ext uri="{BB962C8B-B14F-4D97-AF65-F5344CB8AC3E}">
        <p14:creationId xmlns:p14="http://schemas.microsoft.com/office/powerpoint/2010/main" val="1860810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0190" y="14480"/>
            <a:ext cx="9010800" cy="400110"/>
          </a:xfrm>
          <a:prstGeom prst="rect">
            <a:avLst/>
          </a:prstGeom>
          <a:noFill/>
        </p:spPr>
        <p:txBody>
          <a:bodyPr wrap="none" rtlCol="0">
            <a:spAutoFit/>
          </a:bodyPr>
          <a:lstStyle/>
          <a:p>
            <a:r>
              <a:rPr lang="en-US" sz="2000" b="1" dirty="0" smtClean="0">
                <a:latin typeface="Helvetica" panose="020B0604020202020204" pitchFamily="34" charset="0"/>
                <a:cs typeface="Helvetica" pitchFamily="34" charset="0"/>
              </a:rPr>
              <a:t>Maspin-expressing xenograft  tumors with anti-tumor immune response </a:t>
            </a:r>
            <a:endParaRPr lang="en-US" sz="2000" b="1" dirty="0">
              <a:latin typeface="Helvetica" panose="020B0604020202020204" pitchFamily="34" charset="0"/>
              <a:cs typeface="Helvetica" pitchFamily="34" charset="0"/>
            </a:endParaRPr>
          </a:p>
        </p:txBody>
      </p:sp>
      <p:pic>
        <p:nvPicPr>
          <p:cNvPr id="4120"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14589"/>
            <a:ext cx="7848600" cy="6276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40499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3" y="1600200"/>
            <a:ext cx="9160933" cy="3139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00200" y="685799"/>
            <a:ext cx="6048451" cy="461665"/>
          </a:xfrm>
          <a:prstGeom prst="rect">
            <a:avLst/>
          </a:prstGeom>
          <a:noFill/>
        </p:spPr>
        <p:txBody>
          <a:bodyPr wrap="none" rtlCol="0">
            <a:spAutoFit/>
          </a:bodyPr>
          <a:lstStyle/>
          <a:p>
            <a:r>
              <a:rPr lang="en-US" sz="2400" b="1" dirty="0" smtClean="0"/>
              <a:t>Stromal Response Regulated by Maspin</a:t>
            </a:r>
            <a:endParaRPr lang="en-US" sz="2400" b="1" dirty="0"/>
          </a:p>
        </p:txBody>
      </p:sp>
    </p:spTree>
    <p:extLst>
      <p:ext uri="{BB962C8B-B14F-4D97-AF65-F5344CB8AC3E}">
        <p14:creationId xmlns:p14="http://schemas.microsoft.com/office/powerpoint/2010/main" val="19154101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 descr="J:\11192013 neutrophil staining\ly6g neo 10ntth 20x peri.tif"/>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956806" y="1384155"/>
            <a:ext cx="1422555" cy="1066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8" name="Picture 9" descr="J:\11192013 neutrophil staining\ly6g neo 10ntth 20x intra.tif"/>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497673" y="1384271"/>
            <a:ext cx="1427127" cy="1066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9" name="Picture 10" descr="J:\11192013 neutrophil staining\elastase m7 225 20x intra.tif"/>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497673" y="2520959"/>
            <a:ext cx="1427127" cy="107299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 name="Picture 11" descr="J:\11192013 neutrophil staining\elastase m7 225 20x peri.t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56807" y="2520958"/>
            <a:ext cx="1430663" cy="10729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1" name="Picture 15" descr="J:\11192013 neutrophil staining\ly6g neo 10ntth 20x peri.tif"/>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505138" y="1366200"/>
            <a:ext cx="1422400" cy="106680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2" name="Picture 18" descr="J:\11192013 neutrophil staining\ly6g neo 10ntth 20x intra.tif"/>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050577" y="1366201"/>
            <a:ext cx="1422400" cy="1066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3" name="Picture 19" descr="J:\11192013 neutrophil staining\ly6g m7 225 20x peri.tif"/>
          <p:cNvPicPr>
            <a:picLocks noChangeAspect="1" noChangeArrowheads="1"/>
          </p:cNvPicPr>
          <p:nvPr/>
        </p:nvPicPr>
        <p:blipFill>
          <a:blip r:embed="rId11" cstate="print">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504984" y="2508001"/>
            <a:ext cx="1422554" cy="1066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4" name="Picture 22" descr="J:\11192013 neutrophil staining\ly6g m7 225 20x intra.tif"/>
          <p:cNvPicPr>
            <a:picLocks noChangeAspect="1" noChangeArrowheads="1"/>
          </p:cNvPicPr>
          <p:nvPr/>
        </p:nvPicPr>
        <p:blipFill>
          <a:blip r:embed="rId13" cstate="print">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050577" y="2508001"/>
            <a:ext cx="1422400" cy="1066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1509710" y="1058423"/>
            <a:ext cx="2972289" cy="307777"/>
          </a:xfrm>
          <a:prstGeom prst="rect">
            <a:avLst/>
          </a:prstGeom>
          <a:noFill/>
        </p:spPr>
        <p:txBody>
          <a:bodyPr wrap="none" rtlCol="0">
            <a:spAutoFit/>
          </a:bodyPr>
          <a:lstStyle/>
          <a:p>
            <a:r>
              <a:rPr lang="en-US" sz="1400" b="1" dirty="0" smtClean="0">
                <a:latin typeface="Helvetica" panose="020B0604020202020204" pitchFamily="34" charset="0"/>
                <a:cs typeface="Helvetica" panose="020B0604020202020204" pitchFamily="34" charset="0"/>
              </a:rPr>
              <a:t>    Peritumoral         Intratumoral</a:t>
            </a:r>
            <a:endParaRPr lang="en-US" sz="1400" b="1" dirty="0">
              <a:latin typeface="Helvetica" panose="020B0604020202020204" pitchFamily="34" charset="0"/>
              <a:cs typeface="Helvetica" panose="020B0604020202020204" pitchFamily="34" charset="0"/>
            </a:endParaRPr>
          </a:p>
        </p:txBody>
      </p:sp>
      <p:sp>
        <p:nvSpPr>
          <p:cNvPr id="26" name="TextBox 25"/>
          <p:cNvSpPr txBox="1"/>
          <p:nvPr/>
        </p:nvSpPr>
        <p:spPr>
          <a:xfrm rot="16200000">
            <a:off x="4150778" y="2345715"/>
            <a:ext cx="910827" cy="307777"/>
          </a:xfrm>
          <a:prstGeom prst="rect">
            <a:avLst/>
          </a:prstGeom>
          <a:noFill/>
        </p:spPr>
        <p:txBody>
          <a:bodyPr wrap="none" rtlCol="0">
            <a:spAutoFit/>
          </a:bodyPr>
          <a:lstStyle/>
          <a:p>
            <a:r>
              <a:rPr lang="en-US" sz="1400" b="1" u="sng" dirty="0" smtClean="0">
                <a:latin typeface="Helvetica" panose="020B0604020202020204" pitchFamily="34" charset="0"/>
                <a:cs typeface="Helvetica" panose="020B0604020202020204" pitchFamily="34" charset="0"/>
              </a:rPr>
              <a:t>Elastase</a:t>
            </a:r>
            <a:endParaRPr lang="en-US" sz="1400" b="1" u="sng" dirty="0">
              <a:latin typeface="Helvetica" panose="020B0604020202020204" pitchFamily="34" charset="0"/>
              <a:cs typeface="Helvetica" panose="020B0604020202020204" pitchFamily="34" charset="0"/>
            </a:endParaRPr>
          </a:p>
        </p:txBody>
      </p:sp>
      <p:sp>
        <p:nvSpPr>
          <p:cNvPr id="27" name="TextBox 26"/>
          <p:cNvSpPr txBox="1"/>
          <p:nvPr/>
        </p:nvSpPr>
        <p:spPr>
          <a:xfrm rot="16200000">
            <a:off x="769467" y="2202000"/>
            <a:ext cx="625236" cy="307777"/>
          </a:xfrm>
          <a:prstGeom prst="rect">
            <a:avLst/>
          </a:prstGeom>
          <a:noFill/>
        </p:spPr>
        <p:txBody>
          <a:bodyPr wrap="none" rtlCol="0">
            <a:spAutoFit/>
          </a:bodyPr>
          <a:lstStyle/>
          <a:p>
            <a:r>
              <a:rPr lang="en-US" sz="1400" b="1" u="sng" dirty="0" smtClean="0">
                <a:latin typeface="Helvetica" panose="020B0604020202020204" pitchFamily="34" charset="0"/>
                <a:cs typeface="Helvetica" panose="020B0604020202020204" pitchFamily="34" charset="0"/>
              </a:rPr>
              <a:t>Ly6G</a:t>
            </a:r>
            <a:endParaRPr lang="en-US" sz="1400" b="1" u="sng" dirty="0">
              <a:latin typeface="Helvetica" panose="020B0604020202020204" pitchFamily="34" charset="0"/>
              <a:cs typeface="Helvetica" panose="020B0604020202020204" pitchFamily="34" charset="0"/>
            </a:endParaRPr>
          </a:p>
        </p:txBody>
      </p:sp>
      <p:sp>
        <p:nvSpPr>
          <p:cNvPr id="28" name="TextBox 27"/>
          <p:cNvSpPr txBox="1"/>
          <p:nvPr/>
        </p:nvSpPr>
        <p:spPr>
          <a:xfrm rot="16200000">
            <a:off x="3832950" y="2405457"/>
            <a:ext cx="1980029" cy="307777"/>
          </a:xfrm>
          <a:prstGeom prst="rect">
            <a:avLst/>
          </a:prstGeom>
          <a:noFill/>
        </p:spPr>
        <p:txBody>
          <a:bodyPr wrap="none" rtlCol="0">
            <a:spAutoFit/>
          </a:bodyPr>
          <a:lstStyle/>
          <a:p>
            <a:r>
              <a:rPr lang="en-US" sz="1400" b="1" dirty="0" smtClean="0"/>
              <a:t>         M7                    Neo  </a:t>
            </a:r>
            <a:endParaRPr lang="en-US" sz="1400" b="1" dirty="0"/>
          </a:p>
        </p:txBody>
      </p:sp>
      <p:sp>
        <p:nvSpPr>
          <p:cNvPr id="29" name="TextBox 28"/>
          <p:cNvSpPr txBox="1"/>
          <p:nvPr/>
        </p:nvSpPr>
        <p:spPr>
          <a:xfrm rot="16200000">
            <a:off x="333283" y="2279113"/>
            <a:ext cx="2035626" cy="307777"/>
          </a:xfrm>
          <a:prstGeom prst="rect">
            <a:avLst/>
          </a:prstGeom>
          <a:noFill/>
        </p:spPr>
        <p:txBody>
          <a:bodyPr wrap="square" rtlCol="0">
            <a:spAutoFit/>
          </a:bodyPr>
          <a:lstStyle/>
          <a:p>
            <a:r>
              <a:rPr lang="en-US" sz="1400" b="1" dirty="0" smtClean="0"/>
              <a:t>        M7                   Neo  </a:t>
            </a:r>
            <a:endParaRPr lang="en-US" sz="1400" b="1" dirty="0"/>
          </a:p>
        </p:txBody>
      </p:sp>
      <p:sp>
        <p:nvSpPr>
          <p:cNvPr id="30" name="Freeform 29"/>
          <p:cNvSpPr/>
          <p:nvPr/>
        </p:nvSpPr>
        <p:spPr>
          <a:xfrm>
            <a:off x="3355458" y="2644249"/>
            <a:ext cx="741304" cy="693215"/>
          </a:xfrm>
          <a:custGeom>
            <a:avLst/>
            <a:gdLst>
              <a:gd name="connsiteX0" fmla="*/ 129354 w 741304"/>
              <a:gd name="connsiteY0" fmla="*/ 133835 h 693215"/>
              <a:gd name="connsiteX1" fmla="*/ 196261 w 741304"/>
              <a:gd name="connsiteY1" fmla="*/ 20 h 693215"/>
              <a:gd name="connsiteX2" fmla="*/ 289932 w 741304"/>
              <a:gd name="connsiteY2" fmla="*/ 124914 h 693215"/>
              <a:gd name="connsiteX3" fmla="*/ 419286 w 741304"/>
              <a:gd name="connsiteY3" fmla="*/ 285491 h 693215"/>
              <a:gd name="connsiteX4" fmla="*/ 620008 w 741304"/>
              <a:gd name="connsiteY4" fmla="*/ 312254 h 693215"/>
              <a:gd name="connsiteX5" fmla="*/ 700296 w 741304"/>
              <a:gd name="connsiteY5" fmla="*/ 258728 h 693215"/>
              <a:gd name="connsiteX6" fmla="*/ 740441 w 741304"/>
              <a:gd name="connsiteY6" fmla="*/ 347938 h 693215"/>
              <a:gd name="connsiteX7" fmla="*/ 664613 w 741304"/>
              <a:gd name="connsiteY7" fmla="*/ 472832 h 693215"/>
              <a:gd name="connsiteX8" fmla="*/ 633389 w 741304"/>
              <a:gd name="connsiteY8" fmla="*/ 575423 h 693215"/>
              <a:gd name="connsiteX9" fmla="*/ 508495 w 741304"/>
              <a:gd name="connsiteY9" fmla="*/ 673554 h 693215"/>
              <a:gd name="connsiteX10" fmla="*/ 294392 w 741304"/>
              <a:gd name="connsiteY10" fmla="*/ 686935 h 693215"/>
              <a:gd name="connsiteX11" fmla="*/ 182880 w 741304"/>
              <a:gd name="connsiteY11" fmla="*/ 597725 h 693215"/>
              <a:gd name="connsiteX12" fmla="*/ 93670 w 741304"/>
              <a:gd name="connsiteY12" fmla="*/ 557581 h 693215"/>
              <a:gd name="connsiteX13" fmla="*/ 22302 w 741304"/>
              <a:gd name="connsiteY13" fmla="*/ 562041 h 693215"/>
              <a:gd name="connsiteX14" fmla="*/ 0 w 741304"/>
              <a:gd name="connsiteY14" fmla="*/ 544199 h 693215"/>
              <a:gd name="connsiteX15" fmla="*/ 22302 w 741304"/>
              <a:gd name="connsiteY15" fmla="*/ 463911 h 693215"/>
              <a:gd name="connsiteX16" fmla="*/ 102591 w 741304"/>
              <a:gd name="connsiteY16" fmla="*/ 370240 h 693215"/>
              <a:gd name="connsiteX17" fmla="*/ 129354 w 741304"/>
              <a:gd name="connsiteY17" fmla="*/ 133835 h 693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41304" h="693215">
                <a:moveTo>
                  <a:pt x="129354" y="133835"/>
                </a:moveTo>
                <a:cubicBezTo>
                  <a:pt x="144966" y="72132"/>
                  <a:pt x="169498" y="1507"/>
                  <a:pt x="196261" y="20"/>
                </a:cubicBezTo>
                <a:cubicBezTo>
                  <a:pt x="223024" y="-1467"/>
                  <a:pt x="252761" y="77336"/>
                  <a:pt x="289932" y="124914"/>
                </a:cubicBezTo>
                <a:cubicBezTo>
                  <a:pt x="327103" y="172492"/>
                  <a:pt x="364273" y="254268"/>
                  <a:pt x="419286" y="285491"/>
                </a:cubicBezTo>
                <a:cubicBezTo>
                  <a:pt x="474299" y="316714"/>
                  <a:pt x="573173" y="316715"/>
                  <a:pt x="620008" y="312254"/>
                </a:cubicBezTo>
                <a:cubicBezTo>
                  <a:pt x="666843" y="307794"/>
                  <a:pt x="680224" y="252781"/>
                  <a:pt x="700296" y="258728"/>
                </a:cubicBezTo>
                <a:cubicBezTo>
                  <a:pt x="720368" y="264675"/>
                  <a:pt x="746388" y="312254"/>
                  <a:pt x="740441" y="347938"/>
                </a:cubicBezTo>
                <a:cubicBezTo>
                  <a:pt x="734494" y="383622"/>
                  <a:pt x="682455" y="434918"/>
                  <a:pt x="664613" y="472832"/>
                </a:cubicBezTo>
                <a:cubicBezTo>
                  <a:pt x="646771" y="510746"/>
                  <a:pt x="659409" y="541969"/>
                  <a:pt x="633389" y="575423"/>
                </a:cubicBezTo>
                <a:cubicBezTo>
                  <a:pt x="607369" y="608877"/>
                  <a:pt x="564994" y="654969"/>
                  <a:pt x="508495" y="673554"/>
                </a:cubicBezTo>
                <a:cubicBezTo>
                  <a:pt x="451996" y="692139"/>
                  <a:pt x="348661" y="699573"/>
                  <a:pt x="294392" y="686935"/>
                </a:cubicBezTo>
                <a:cubicBezTo>
                  <a:pt x="240123" y="674297"/>
                  <a:pt x="216334" y="619284"/>
                  <a:pt x="182880" y="597725"/>
                </a:cubicBezTo>
                <a:cubicBezTo>
                  <a:pt x="149426" y="576166"/>
                  <a:pt x="120433" y="563528"/>
                  <a:pt x="93670" y="557581"/>
                </a:cubicBezTo>
                <a:cubicBezTo>
                  <a:pt x="66907" y="551634"/>
                  <a:pt x="37914" y="564271"/>
                  <a:pt x="22302" y="562041"/>
                </a:cubicBezTo>
                <a:cubicBezTo>
                  <a:pt x="6690" y="559811"/>
                  <a:pt x="0" y="560554"/>
                  <a:pt x="0" y="544199"/>
                </a:cubicBezTo>
                <a:cubicBezTo>
                  <a:pt x="0" y="527844"/>
                  <a:pt x="5203" y="492904"/>
                  <a:pt x="22302" y="463911"/>
                </a:cubicBezTo>
                <a:cubicBezTo>
                  <a:pt x="39400" y="434918"/>
                  <a:pt x="84749" y="423022"/>
                  <a:pt x="102591" y="370240"/>
                </a:cubicBezTo>
                <a:cubicBezTo>
                  <a:pt x="120433" y="317458"/>
                  <a:pt x="113742" y="195538"/>
                  <a:pt x="129354" y="133835"/>
                </a:cubicBezTo>
                <a:close/>
              </a:path>
            </a:pathLst>
          </a:custGeom>
          <a:noFill/>
          <a:ln w="952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30"/>
          <p:cNvSpPr/>
          <p:nvPr/>
        </p:nvSpPr>
        <p:spPr>
          <a:xfrm>
            <a:off x="6539285" y="2517556"/>
            <a:ext cx="1255359" cy="914078"/>
          </a:xfrm>
          <a:custGeom>
            <a:avLst/>
            <a:gdLst>
              <a:gd name="connsiteX0" fmla="*/ 71382 w 1255359"/>
              <a:gd name="connsiteY0" fmla="*/ 53756 h 914078"/>
              <a:gd name="connsiteX1" fmla="*/ 207948 w 1255359"/>
              <a:gd name="connsiteY1" fmla="*/ 166572 h 914078"/>
              <a:gd name="connsiteX2" fmla="*/ 184198 w 1255359"/>
              <a:gd name="connsiteY2" fmla="*/ 255637 h 914078"/>
              <a:gd name="connsiteX3" fmla="*/ 314826 w 1255359"/>
              <a:gd name="connsiteY3" fmla="*/ 297200 h 914078"/>
              <a:gd name="connsiteX4" fmla="*/ 326701 w 1255359"/>
              <a:gd name="connsiteY4" fmla="*/ 421891 h 914078"/>
              <a:gd name="connsiteX5" fmla="*/ 302951 w 1255359"/>
              <a:gd name="connsiteY5" fmla="*/ 522831 h 914078"/>
              <a:gd name="connsiteX6" fmla="*/ 326701 w 1255359"/>
              <a:gd name="connsiteY6" fmla="*/ 600021 h 914078"/>
              <a:gd name="connsiteX7" fmla="*/ 350452 w 1255359"/>
              <a:gd name="connsiteY7" fmla="*/ 659398 h 914078"/>
              <a:gd name="connsiteX8" fmla="*/ 392016 w 1255359"/>
              <a:gd name="connsiteY8" fmla="*/ 825652 h 914078"/>
              <a:gd name="connsiteX9" fmla="*/ 433579 w 1255359"/>
              <a:gd name="connsiteY9" fmla="*/ 908780 h 914078"/>
              <a:gd name="connsiteX10" fmla="*/ 487018 w 1255359"/>
              <a:gd name="connsiteY10" fmla="*/ 896904 h 914078"/>
              <a:gd name="connsiteX11" fmla="*/ 629522 w 1255359"/>
              <a:gd name="connsiteY11" fmla="*/ 825652 h 914078"/>
              <a:gd name="connsiteX12" fmla="*/ 665148 w 1255359"/>
              <a:gd name="connsiteY12" fmla="*/ 659398 h 914078"/>
              <a:gd name="connsiteX13" fmla="*/ 754213 w 1255359"/>
              <a:gd name="connsiteY13" fmla="*/ 552520 h 914078"/>
              <a:gd name="connsiteX14" fmla="*/ 896717 w 1255359"/>
              <a:gd name="connsiteY14" fmla="*/ 546582 h 914078"/>
              <a:gd name="connsiteX15" fmla="*/ 991720 w 1255359"/>
              <a:gd name="connsiteY15" fmla="*/ 499081 h 914078"/>
              <a:gd name="connsiteX16" fmla="*/ 1057034 w 1255359"/>
              <a:gd name="connsiteY16" fmla="*/ 415954 h 914078"/>
              <a:gd name="connsiteX17" fmla="*/ 1193600 w 1255359"/>
              <a:gd name="connsiteY17" fmla="*/ 356577 h 914078"/>
              <a:gd name="connsiteX18" fmla="*/ 1252977 w 1255359"/>
              <a:gd name="connsiteY18" fmla="*/ 249699 h 914078"/>
              <a:gd name="connsiteX19" fmla="*/ 1241101 w 1255359"/>
              <a:gd name="connsiteY19" fmla="*/ 35943 h 914078"/>
              <a:gd name="connsiteX20" fmla="*/ 1217351 w 1255359"/>
              <a:gd name="connsiteY20" fmla="*/ 317 h 914078"/>
              <a:gd name="connsiteX21" fmla="*/ 1241101 w 1255359"/>
              <a:gd name="connsiteY21" fmla="*/ 18130 h 914078"/>
              <a:gd name="connsiteX22" fmla="*/ 1235164 w 1255359"/>
              <a:gd name="connsiteY22" fmla="*/ 12192 h 914078"/>
              <a:gd name="connsiteX23" fmla="*/ 95133 w 1255359"/>
              <a:gd name="connsiteY23" fmla="*/ 6255 h 914078"/>
              <a:gd name="connsiteX24" fmla="*/ 71382 w 1255359"/>
              <a:gd name="connsiteY24" fmla="*/ 53756 h 91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55359" h="914078">
                <a:moveTo>
                  <a:pt x="71382" y="53756"/>
                </a:moveTo>
                <a:cubicBezTo>
                  <a:pt x="90184" y="80475"/>
                  <a:pt x="189145" y="132925"/>
                  <a:pt x="207948" y="166572"/>
                </a:cubicBezTo>
                <a:cubicBezTo>
                  <a:pt x="226751" y="200219"/>
                  <a:pt x="166385" y="233866"/>
                  <a:pt x="184198" y="255637"/>
                </a:cubicBezTo>
                <a:cubicBezTo>
                  <a:pt x="202011" y="277408"/>
                  <a:pt x="291076" y="269491"/>
                  <a:pt x="314826" y="297200"/>
                </a:cubicBezTo>
                <a:cubicBezTo>
                  <a:pt x="338576" y="324909"/>
                  <a:pt x="328680" y="384286"/>
                  <a:pt x="326701" y="421891"/>
                </a:cubicBezTo>
                <a:cubicBezTo>
                  <a:pt x="324722" y="459496"/>
                  <a:pt x="302951" y="493143"/>
                  <a:pt x="302951" y="522831"/>
                </a:cubicBezTo>
                <a:cubicBezTo>
                  <a:pt x="302951" y="552519"/>
                  <a:pt x="318784" y="577260"/>
                  <a:pt x="326701" y="600021"/>
                </a:cubicBezTo>
                <a:cubicBezTo>
                  <a:pt x="334618" y="622782"/>
                  <a:pt x="339566" y="621793"/>
                  <a:pt x="350452" y="659398"/>
                </a:cubicBezTo>
                <a:cubicBezTo>
                  <a:pt x="361338" y="697003"/>
                  <a:pt x="378162" y="784088"/>
                  <a:pt x="392016" y="825652"/>
                </a:cubicBezTo>
                <a:cubicBezTo>
                  <a:pt x="405871" y="867216"/>
                  <a:pt x="417745" y="896905"/>
                  <a:pt x="433579" y="908780"/>
                </a:cubicBezTo>
                <a:cubicBezTo>
                  <a:pt x="449413" y="920655"/>
                  <a:pt x="454361" y="910759"/>
                  <a:pt x="487018" y="896904"/>
                </a:cubicBezTo>
                <a:cubicBezTo>
                  <a:pt x="519675" y="883049"/>
                  <a:pt x="599834" y="865236"/>
                  <a:pt x="629522" y="825652"/>
                </a:cubicBezTo>
                <a:cubicBezTo>
                  <a:pt x="659210" y="786068"/>
                  <a:pt x="644366" y="704920"/>
                  <a:pt x="665148" y="659398"/>
                </a:cubicBezTo>
                <a:cubicBezTo>
                  <a:pt x="685930" y="613876"/>
                  <a:pt x="715618" y="571323"/>
                  <a:pt x="754213" y="552520"/>
                </a:cubicBezTo>
                <a:cubicBezTo>
                  <a:pt x="792808" y="533717"/>
                  <a:pt x="857133" y="555488"/>
                  <a:pt x="896717" y="546582"/>
                </a:cubicBezTo>
                <a:cubicBezTo>
                  <a:pt x="936301" y="537676"/>
                  <a:pt x="965001" y="520852"/>
                  <a:pt x="991720" y="499081"/>
                </a:cubicBezTo>
                <a:cubicBezTo>
                  <a:pt x="1018439" y="477310"/>
                  <a:pt x="1023387" y="439705"/>
                  <a:pt x="1057034" y="415954"/>
                </a:cubicBezTo>
                <a:cubicBezTo>
                  <a:pt x="1090681" y="392203"/>
                  <a:pt x="1160943" y="384286"/>
                  <a:pt x="1193600" y="356577"/>
                </a:cubicBezTo>
                <a:cubicBezTo>
                  <a:pt x="1226257" y="328868"/>
                  <a:pt x="1245060" y="303138"/>
                  <a:pt x="1252977" y="249699"/>
                </a:cubicBezTo>
                <a:cubicBezTo>
                  <a:pt x="1260894" y="196260"/>
                  <a:pt x="1247039" y="77507"/>
                  <a:pt x="1241101" y="35943"/>
                </a:cubicBezTo>
                <a:cubicBezTo>
                  <a:pt x="1235163" y="-5621"/>
                  <a:pt x="1217351" y="3286"/>
                  <a:pt x="1217351" y="317"/>
                </a:cubicBezTo>
                <a:cubicBezTo>
                  <a:pt x="1217351" y="-2652"/>
                  <a:pt x="1238132" y="16151"/>
                  <a:pt x="1241101" y="18130"/>
                </a:cubicBezTo>
                <a:cubicBezTo>
                  <a:pt x="1244070" y="20109"/>
                  <a:pt x="1235164" y="12192"/>
                  <a:pt x="1235164" y="12192"/>
                </a:cubicBezTo>
                <a:cubicBezTo>
                  <a:pt x="1044169" y="10213"/>
                  <a:pt x="283159" y="-3641"/>
                  <a:pt x="95133" y="6255"/>
                </a:cubicBezTo>
                <a:cubicBezTo>
                  <a:pt x="-92893" y="16151"/>
                  <a:pt x="52580" y="27037"/>
                  <a:pt x="71382" y="53756"/>
                </a:cubicBezTo>
                <a:close/>
              </a:path>
            </a:pathLst>
          </a:custGeom>
          <a:no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Arrow Connector 31"/>
          <p:cNvCxnSpPr/>
          <p:nvPr/>
        </p:nvCxnSpPr>
        <p:spPr>
          <a:xfrm flipH="1" flipV="1">
            <a:off x="3772515" y="2181865"/>
            <a:ext cx="50125" cy="60311"/>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3764139" y="1852812"/>
            <a:ext cx="0" cy="93575"/>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3549786" y="1850281"/>
            <a:ext cx="0" cy="85402"/>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4021574" y="1858021"/>
            <a:ext cx="50125" cy="60311"/>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7024031" y="1872071"/>
            <a:ext cx="50125" cy="60311"/>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flipV="1">
            <a:off x="7051087" y="1682590"/>
            <a:ext cx="25061" cy="60310"/>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7493734" y="1839265"/>
            <a:ext cx="50125" cy="60311"/>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flipV="1">
            <a:off x="7382976" y="2014034"/>
            <a:ext cx="50125" cy="60311"/>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952511" y="1050045"/>
            <a:ext cx="2972289" cy="307777"/>
          </a:xfrm>
          <a:prstGeom prst="rect">
            <a:avLst/>
          </a:prstGeom>
          <a:noFill/>
        </p:spPr>
        <p:txBody>
          <a:bodyPr wrap="none" rtlCol="0">
            <a:spAutoFit/>
          </a:bodyPr>
          <a:lstStyle/>
          <a:p>
            <a:r>
              <a:rPr lang="en-US" sz="1400" b="1" dirty="0" smtClean="0">
                <a:latin typeface="Helvetica" panose="020B0604020202020204" pitchFamily="34" charset="0"/>
                <a:cs typeface="Helvetica" panose="020B0604020202020204" pitchFamily="34" charset="0"/>
              </a:rPr>
              <a:t>    Peritumoral         Intratumoral</a:t>
            </a:r>
            <a:endParaRPr lang="en-US" sz="1400" b="1" dirty="0">
              <a:latin typeface="Helvetica" panose="020B0604020202020204" pitchFamily="34" charset="0"/>
              <a:cs typeface="Helvetica" panose="020B0604020202020204" pitchFamily="34" charset="0"/>
            </a:endParaRPr>
          </a:p>
        </p:txBody>
      </p:sp>
      <p:pic>
        <p:nvPicPr>
          <p:cNvPr id="19458"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14395" y="3733800"/>
            <a:ext cx="4109362"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p:nvPr/>
        </p:nvSpPr>
        <p:spPr>
          <a:xfrm>
            <a:off x="527991" y="304800"/>
            <a:ext cx="8156400" cy="400110"/>
          </a:xfrm>
          <a:prstGeom prst="rect">
            <a:avLst/>
          </a:prstGeom>
          <a:noFill/>
        </p:spPr>
        <p:txBody>
          <a:bodyPr wrap="none" rtlCol="0">
            <a:spAutoFit/>
          </a:bodyPr>
          <a:lstStyle/>
          <a:p>
            <a:r>
              <a:rPr lang="en-US" sz="2000" b="1" dirty="0" smtClean="0"/>
              <a:t>Maspin expression in tumor cells increased neutrophil activation </a:t>
            </a:r>
            <a:endParaRPr lang="en-US" sz="2000" b="1" dirty="0"/>
          </a:p>
        </p:txBody>
      </p:sp>
    </p:spTree>
    <p:extLst>
      <p:ext uri="{BB962C8B-B14F-4D97-AF65-F5344CB8AC3E}">
        <p14:creationId xmlns:p14="http://schemas.microsoft.com/office/powerpoint/2010/main" val="795601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454616728"/>
              </p:ext>
            </p:extLst>
          </p:nvPr>
        </p:nvGraphicFramePr>
        <p:xfrm>
          <a:off x="1546664" y="2108467"/>
          <a:ext cx="2624138" cy="2713037"/>
        </p:xfrm>
        <a:graphic>
          <a:graphicData uri="http://schemas.openxmlformats.org/presentationml/2006/ole">
            <mc:AlternateContent xmlns:mc="http://schemas.openxmlformats.org/markup-compatibility/2006">
              <mc:Choice xmlns:v="urn:schemas-microsoft-com:vml" Requires="v">
                <p:oleObj spid="_x0000_s21514" name="SPW 10.0 Graph" r:id="rId3" imgW="3792600" imgH="3922560" progId="SigmaPlotGraphicObject.9">
                  <p:embed/>
                </p:oleObj>
              </mc:Choice>
              <mc:Fallback>
                <p:oleObj name="SPW 10.0 Graph" r:id="rId3" imgW="3792600" imgH="3922560" progId="SigmaPlotGraphicObject.9">
                  <p:embed/>
                  <p:pic>
                    <p:nvPicPr>
                      <p:cNvPr id="0" name=""/>
                      <p:cNvPicPr/>
                      <p:nvPr/>
                    </p:nvPicPr>
                    <p:blipFill>
                      <a:blip r:embed="rId4"/>
                      <a:stretch>
                        <a:fillRect/>
                      </a:stretch>
                    </p:blipFill>
                    <p:spPr>
                      <a:xfrm>
                        <a:off x="1546664" y="2108467"/>
                        <a:ext cx="2624138" cy="2713037"/>
                      </a:xfrm>
                      <a:prstGeom prst="rect">
                        <a:avLst/>
                      </a:prstGeom>
                    </p:spPr>
                  </p:pic>
                </p:oleObj>
              </mc:Fallback>
            </mc:AlternateContent>
          </a:graphicData>
        </a:graphic>
      </p:graphicFrame>
      <p:sp>
        <p:nvSpPr>
          <p:cNvPr id="5" name="TextBox 4"/>
          <p:cNvSpPr txBox="1"/>
          <p:nvPr/>
        </p:nvSpPr>
        <p:spPr>
          <a:xfrm>
            <a:off x="2089832" y="4945004"/>
            <a:ext cx="894345"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2 weeks</a:t>
            </a:r>
            <a:endParaRPr lang="en-US" sz="1400" b="1" dirty="0">
              <a:latin typeface="Arial" panose="020B0604020202020204" pitchFamily="34" charset="0"/>
              <a:cs typeface="Arial" panose="020B0604020202020204" pitchFamily="34" charset="0"/>
            </a:endParaRPr>
          </a:p>
        </p:txBody>
      </p:sp>
      <p:sp>
        <p:nvSpPr>
          <p:cNvPr id="6" name="TextBox 5"/>
          <p:cNvSpPr txBox="1"/>
          <p:nvPr/>
        </p:nvSpPr>
        <p:spPr>
          <a:xfrm>
            <a:off x="2918264" y="4945527"/>
            <a:ext cx="1259095"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termination</a:t>
            </a:r>
            <a:endParaRPr lang="en-US" sz="1400" b="1" dirty="0">
              <a:latin typeface="Arial" panose="020B0604020202020204" pitchFamily="34" charset="0"/>
              <a:cs typeface="Arial" panose="020B0604020202020204" pitchFamily="34" charset="0"/>
            </a:endParaRPr>
          </a:p>
        </p:txBody>
      </p:sp>
      <p:sp>
        <p:nvSpPr>
          <p:cNvPr id="7" name="TextBox 6"/>
          <p:cNvSpPr txBox="1"/>
          <p:nvPr/>
        </p:nvSpPr>
        <p:spPr>
          <a:xfrm>
            <a:off x="2145673" y="4588134"/>
            <a:ext cx="1712328" cy="338554"/>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Neo</a:t>
            </a:r>
            <a:r>
              <a:rPr lang="en-US" sz="1600" b="1" dirty="0" smtClean="0">
                <a:latin typeface="Arial" panose="020B0604020202020204" pitchFamily="34" charset="0"/>
                <a:cs typeface="Arial" panose="020B0604020202020204" pitchFamily="34" charset="0"/>
              </a:rPr>
              <a:t> </a:t>
            </a:r>
            <a:r>
              <a:rPr lang="en-US" sz="1400" b="1" dirty="0" smtClean="0">
                <a:latin typeface="Arial" panose="020B0604020202020204" pitchFamily="34" charset="0"/>
                <a:cs typeface="Arial" panose="020B0604020202020204" pitchFamily="34" charset="0"/>
              </a:rPr>
              <a:t>M7   Neo  M7</a:t>
            </a:r>
            <a:endParaRPr lang="en-US" sz="1400" b="1" dirty="0">
              <a:latin typeface="Arial" panose="020B0604020202020204" pitchFamily="34" charset="0"/>
              <a:cs typeface="Arial" panose="020B0604020202020204" pitchFamily="34" charset="0"/>
            </a:endParaRPr>
          </a:p>
        </p:txBody>
      </p:sp>
      <p:sp>
        <p:nvSpPr>
          <p:cNvPr id="8" name="TextBox 7"/>
          <p:cNvSpPr txBox="1"/>
          <p:nvPr/>
        </p:nvSpPr>
        <p:spPr>
          <a:xfrm rot="16200000">
            <a:off x="157436" y="3395680"/>
            <a:ext cx="2518125"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Tumor-reactive IgG (ng/mL)</a:t>
            </a:r>
            <a:endParaRPr lang="en-US" sz="1400" b="1" dirty="0">
              <a:latin typeface="Arial" panose="020B0604020202020204" pitchFamily="34" charset="0"/>
              <a:cs typeface="Arial" panose="020B0604020202020204" pitchFamily="34" charset="0"/>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3203979706"/>
              </p:ext>
            </p:extLst>
          </p:nvPr>
        </p:nvGraphicFramePr>
        <p:xfrm>
          <a:off x="4722403" y="1959242"/>
          <a:ext cx="2589212" cy="2862262"/>
        </p:xfrm>
        <a:graphic>
          <a:graphicData uri="http://schemas.openxmlformats.org/presentationml/2006/ole">
            <mc:AlternateContent xmlns:mc="http://schemas.openxmlformats.org/markup-compatibility/2006">
              <mc:Choice xmlns:v="urn:schemas-microsoft-com:vml" Requires="v">
                <p:oleObj spid="_x0000_s21515" name="SPW 10.0 Graph" r:id="rId5" imgW="3548520" imgH="3922560" progId="SigmaPlotGraphicObject.9">
                  <p:embed/>
                </p:oleObj>
              </mc:Choice>
              <mc:Fallback>
                <p:oleObj name="SPW 10.0 Graph" r:id="rId5" imgW="3548520" imgH="3922560" progId="SigmaPlotGraphicObject.9">
                  <p:embed/>
                  <p:pic>
                    <p:nvPicPr>
                      <p:cNvPr id="0" name=""/>
                      <p:cNvPicPr/>
                      <p:nvPr/>
                    </p:nvPicPr>
                    <p:blipFill>
                      <a:blip r:embed="rId6"/>
                      <a:stretch>
                        <a:fillRect/>
                      </a:stretch>
                    </p:blipFill>
                    <p:spPr>
                      <a:xfrm>
                        <a:off x="4722403" y="1959242"/>
                        <a:ext cx="2589212" cy="2862262"/>
                      </a:xfrm>
                      <a:prstGeom prst="rect">
                        <a:avLst/>
                      </a:prstGeom>
                    </p:spPr>
                  </p:pic>
                </p:oleObj>
              </mc:Fallback>
            </mc:AlternateContent>
          </a:graphicData>
        </a:graphic>
      </p:graphicFrame>
      <p:sp>
        <p:nvSpPr>
          <p:cNvPr id="10" name="TextBox 9"/>
          <p:cNvSpPr txBox="1"/>
          <p:nvPr/>
        </p:nvSpPr>
        <p:spPr>
          <a:xfrm rot="16200000">
            <a:off x="3360714" y="3351911"/>
            <a:ext cx="2577950"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Maspin-specific IgG (ng/mL)</a:t>
            </a:r>
            <a:endParaRPr lang="en-US" sz="1400" b="1" dirty="0">
              <a:latin typeface="Arial" panose="020B0604020202020204" pitchFamily="34" charset="0"/>
              <a:cs typeface="Arial" panose="020B0604020202020204" pitchFamily="34" charset="0"/>
            </a:endParaRPr>
          </a:p>
        </p:txBody>
      </p:sp>
      <p:cxnSp>
        <p:nvCxnSpPr>
          <p:cNvPr id="11" name="Straight Connector 10"/>
          <p:cNvCxnSpPr/>
          <p:nvPr/>
        </p:nvCxnSpPr>
        <p:spPr>
          <a:xfrm>
            <a:off x="2199673" y="4945004"/>
            <a:ext cx="7597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062677" y="4945004"/>
            <a:ext cx="7597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164392" y="4923077"/>
            <a:ext cx="900730"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2 weeks</a:t>
            </a:r>
            <a:endParaRPr lang="en-US" sz="1400" b="1" dirty="0">
              <a:latin typeface="Arial" panose="020B0604020202020204" pitchFamily="34" charset="0"/>
              <a:cs typeface="Arial" panose="020B0604020202020204" pitchFamily="34" charset="0"/>
            </a:endParaRPr>
          </a:p>
        </p:txBody>
      </p:sp>
      <p:sp>
        <p:nvSpPr>
          <p:cNvPr id="14" name="TextBox 13"/>
          <p:cNvSpPr txBox="1"/>
          <p:nvPr/>
        </p:nvSpPr>
        <p:spPr>
          <a:xfrm>
            <a:off x="5959880" y="4923076"/>
            <a:ext cx="1397210"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t</a:t>
            </a:r>
            <a:r>
              <a:rPr lang="en-US" sz="1400" b="1" dirty="0" smtClean="0">
                <a:latin typeface="Arial" panose="020B0604020202020204" pitchFamily="34" charset="0"/>
                <a:cs typeface="Arial" panose="020B0604020202020204" pitchFamily="34" charset="0"/>
              </a:rPr>
              <a:t>ermination</a:t>
            </a:r>
            <a:endParaRPr lang="en-US" sz="1400" b="1" dirty="0">
              <a:latin typeface="Arial" panose="020B0604020202020204" pitchFamily="34" charset="0"/>
              <a:cs typeface="Arial" panose="020B0604020202020204" pitchFamily="34" charset="0"/>
            </a:endParaRPr>
          </a:p>
        </p:txBody>
      </p:sp>
      <p:sp>
        <p:nvSpPr>
          <p:cNvPr id="15" name="TextBox 14"/>
          <p:cNvSpPr txBox="1"/>
          <p:nvPr/>
        </p:nvSpPr>
        <p:spPr>
          <a:xfrm>
            <a:off x="5282874" y="4618499"/>
            <a:ext cx="1705916"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Neo M7    Neo  M7</a:t>
            </a:r>
            <a:endParaRPr lang="en-US" sz="1400" b="1" dirty="0">
              <a:latin typeface="Arial" panose="020B0604020202020204" pitchFamily="34" charset="0"/>
              <a:cs typeface="Arial" panose="020B0604020202020204" pitchFamily="34" charset="0"/>
            </a:endParaRPr>
          </a:p>
        </p:txBody>
      </p:sp>
      <p:cxnSp>
        <p:nvCxnSpPr>
          <p:cNvPr id="16" name="Straight Connector 15"/>
          <p:cNvCxnSpPr/>
          <p:nvPr/>
        </p:nvCxnSpPr>
        <p:spPr>
          <a:xfrm>
            <a:off x="5282874" y="4923077"/>
            <a:ext cx="7597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122154" y="4923077"/>
            <a:ext cx="7597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144404" y="4050977"/>
            <a:ext cx="162874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44404" y="4313699"/>
            <a:ext cx="1628746"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145673" y="3803617"/>
            <a:ext cx="1627477"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168022" y="4161299"/>
            <a:ext cx="176461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156185" y="3966227"/>
            <a:ext cx="1796456"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164392" y="4313699"/>
            <a:ext cx="1756439"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62000" y="1276290"/>
            <a:ext cx="7170553" cy="400110"/>
          </a:xfrm>
          <a:prstGeom prst="rect">
            <a:avLst/>
          </a:prstGeom>
          <a:noFill/>
        </p:spPr>
        <p:txBody>
          <a:bodyPr wrap="none" rtlCol="0">
            <a:spAutoFit/>
          </a:bodyPr>
          <a:lstStyle/>
          <a:p>
            <a:r>
              <a:rPr lang="en-US" sz="2000" b="1" dirty="0" smtClean="0">
                <a:latin typeface="Helvetica" panose="020B0604020202020204" pitchFamily="34" charset="0"/>
                <a:cs typeface="Helvetica" panose="020B0604020202020204" pitchFamily="34" charset="0"/>
              </a:rPr>
              <a:t>Quantification of tumor-reactive and maspin-specific IgG.</a:t>
            </a:r>
            <a:endParaRPr lang="en-US" sz="20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0594407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3"/>
          <p:cNvSpPr>
            <a:spLocks noChangeArrowheads="1"/>
          </p:cNvSpPr>
          <p:nvPr/>
        </p:nvSpPr>
        <p:spPr bwMode="auto">
          <a:xfrm>
            <a:off x="0" y="0"/>
            <a:ext cx="9144000" cy="6858000"/>
          </a:xfrm>
          <a:prstGeom prst="rect">
            <a:avLst/>
          </a:prstGeom>
          <a:solidFill>
            <a:schemeClr val="tx1"/>
          </a:solidFill>
          <a:ln w="9525">
            <a:solidFill>
              <a:schemeClr val="tx1"/>
            </a:solidFill>
            <a:miter lim="800000"/>
            <a:headEnd/>
            <a:tailEnd/>
          </a:ln>
        </p:spPr>
        <p:txBody>
          <a:bodyPr wrap="none" anchor="ctr"/>
          <a:lstStyle/>
          <a:p>
            <a:endParaRPr lang="en-US" dirty="0">
              <a:solidFill>
                <a:schemeClr val="bg1"/>
              </a:solidFill>
              <a:latin typeface="Calibri" pitchFamily="34" charset="0"/>
            </a:endParaRPr>
          </a:p>
        </p:txBody>
      </p:sp>
      <p:pic>
        <p:nvPicPr>
          <p:cNvPr id="17" name="Picture 2" descr="C:\Users\ssheng\Documents\2010\writing\manuscripts\reviews with qingping\lung  cancer\Figure1.jpg"/>
          <p:cNvPicPr>
            <a:picLocks noChangeAspect="1" noChangeArrowheads="1"/>
          </p:cNvPicPr>
          <p:nvPr/>
        </p:nvPicPr>
        <p:blipFill rotWithShape="1">
          <a:blip r:embed="rId3" cstate="print"/>
          <a:srcRect b="1588"/>
          <a:stretch/>
        </p:blipFill>
        <p:spPr bwMode="auto">
          <a:xfrm>
            <a:off x="151183" y="762000"/>
            <a:ext cx="8976252" cy="3543299"/>
          </a:xfrm>
          <a:prstGeom prst="rect">
            <a:avLst/>
          </a:prstGeom>
          <a:noFill/>
          <a:ln w="9525">
            <a:noFill/>
            <a:miter lim="800000"/>
            <a:headEnd/>
            <a:tailEnd/>
          </a:ln>
        </p:spPr>
      </p:pic>
      <p:cxnSp>
        <p:nvCxnSpPr>
          <p:cNvPr id="3" name="Straight Arrow Connector 2"/>
          <p:cNvCxnSpPr/>
          <p:nvPr/>
        </p:nvCxnSpPr>
        <p:spPr>
          <a:xfrm>
            <a:off x="11353800" y="281940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4338" name="Picture 2" descr="C:\Users\ssheng\Documents\2007\lab management\Photos\PICT013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890" t="37505" r="62820" b="29337"/>
          <a:stretch/>
        </p:blipFill>
        <p:spPr bwMode="auto">
          <a:xfrm>
            <a:off x="6629400" y="5424964"/>
            <a:ext cx="1436823" cy="147113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306" y="4286071"/>
            <a:ext cx="9058890" cy="923330"/>
          </a:xfrm>
          <a:prstGeom prst="rect">
            <a:avLst/>
          </a:prstGeom>
          <a:noFill/>
        </p:spPr>
        <p:txBody>
          <a:bodyPr wrap="none" rtlCol="0">
            <a:spAutoFit/>
          </a:bodyPr>
          <a:lstStyle/>
          <a:p>
            <a:r>
              <a:rPr lang="en-US" dirty="0" smtClean="0">
                <a:solidFill>
                  <a:schemeClr val="bg1">
                    <a:lumMod val="65000"/>
                  </a:schemeClr>
                </a:solidFill>
              </a:rPr>
              <a:t>Both endogenous and recombinant Maspin</a:t>
            </a:r>
            <a:r>
              <a:rPr lang="en-US" dirty="0">
                <a:solidFill>
                  <a:schemeClr val="bg1">
                    <a:lumMod val="65000"/>
                  </a:schemeClr>
                </a:solidFill>
              </a:rPr>
              <a:t> </a:t>
            </a:r>
            <a:r>
              <a:rPr lang="en-US" dirty="0" smtClean="0">
                <a:solidFill>
                  <a:schemeClr val="bg1">
                    <a:lumMod val="65000"/>
                  </a:schemeClr>
                </a:solidFill>
              </a:rPr>
              <a:t>interact and inhibit HDAC1 activity</a:t>
            </a:r>
          </a:p>
          <a:p>
            <a:r>
              <a:rPr lang="en-US" dirty="0" smtClean="0">
                <a:solidFill>
                  <a:schemeClr val="bg1">
                    <a:lumMod val="65000"/>
                  </a:schemeClr>
                </a:solidFill>
              </a:rPr>
              <a:t>Endogenous maspin increases Histone acetylation and HDAC1 target gene expression</a:t>
            </a:r>
          </a:p>
          <a:p>
            <a:r>
              <a:rPr lang="en-US" dirty="0" smtClean="0">
                <a:solidFill>
                  <a:schemeClr val="bg1">
                    <a:lumMod val="65000"/>
                  </a:schemeClr>
                </a:solidFill>
              </a:rPr>
              <a:t>Endogenous maspin restores epigenetic profile of differentiation </a:t>
            </a:r>
            <a:r>
              <a:rPr lang="en-US" i="1" dirty="0" smtClean="0">
                <a:solidFill>
                  <a:schemeClr val="bg1">
                    <a:lumMod val="65000"/>
                  </a:schemeClr>
                </a:solidFill>
              </a:rPr>
              <a:t>in vitro </a:t>
            </a:r>
            <a:r>
              <a:rPr lang="en-US" dirty="0" smtClean="0">
                <a:solidFill>
                  <a:schemeClr val="bg1">
                    <a:lumMod val="65000"/>
                  </a:schemeClr>
                </a:solidFill>
              </a:rPr>
              <a:t>and </a:t>
            </a:r>
            <a:r>
              <a:rPr lang="en-US" i="1" dirty="0" smtClean="0">
                <a:solidFill>
                  <a:schemeClr val="bg1">
                    <a:lumMod val="65000"/>
                  </a:schemeClr>
                </a:solidFill>
              </a:rPr>
              <a:t>in vivo</a:t>
            </a:r>
            <a:endParaRPr lang="en-US" i="1" dirty="0">
              <a:solidFill>
                <a:schemeClr val="bg1">
                  <a:lumMod val="65000"/>
                </a:schemeClr>
              </a:solidFill>
            </a:endParaRPr>
          </a:p>
        </p:txBody>
      </p:sp>
      <p:pic>
        <p:nvPicPr>
          <p:cNvPr id="1026" name="Picture 2" descr="S:\Sheng_Lab\MMB\Pictures\Party_at_Sijana's_7.2.12\DSC_021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1804" r="26533" b="23644"/>
          <a:stretch/>
        </p:blipFill>
        <p:spPr bwMode="auto">
          <a:xfrm>
            <a:off x="7957151" y="5448300"/>
            <a:ext cx="1186849" cy="144462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ssheng\Documents\2011\lab management\Dr. Sheng Party Sept. 2011\DSC_009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132" t="7078" r="50006" b="12243"/>
          <a:stretch/>
        </p:blipFill>
        <p:spPr bwMode="auto">
          <a:xfrm>
            <a:off x="5486400" y="5417344"/>
            <a:ext cx="1259171" cy="14711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133600" y="15766"/>
            <a:ext cx="7010400" cy="762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11306" y="777766"/>
            <a:ext cx="9155306" cy="51763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62000" y="1295400"/>
            <a:ext cx="838200" cy="533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4305299"/>
            <a:ext cx="9144000" cy="259080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2971800" y="1036583"/>
            <a:ext cx="6172200" cy="338301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802" name="Rectangle 48"/>
          <p:cNvSpPr>
            <a:spLocks noChangeArrowheads="1"/>
          </p:cNvSpPr>
          <p:nvPr/>
        </p:nvSpPr>
        <p:spPr bwMode="auto">
          <a:xfrm>
            <a:off x="151183" y="-152400"/>
            <a:ext cx="8229600" cy="1143000"/>
          </a:xfrm>
          <a:prstGeom prst="rect">
            <a:avLst/>
          </a:prstGeom>
          <a:noFill/>
          <a:ln w="9525">
            <a:noFill/>
            <a:miter lim="800000"/>
            <a:headEnd/>
            <a:tailEnd/>
          </a:ln>
        </p:spPr>
        <p:txBody>
          <a:bodyPr anchor="ctr"/>
          <a:lstStyle/>
          <a:p>
            <a:pPr algn="ctr"/>
            <a:r>
              <a:rPr lang="en-US" sz="3600" dirty="0">
                <a:solidFill>
                  <a:schemeClr val="bg1">
                    <a:lumMod val="65000"/>
                  </a:schemeClr>
                </a:solidFill>
                <a:latin typeface="Calibri" pitchFamily="34" charset="0"/>
              </a:rPr>
              <a:t>Maspin, an endogenous HDAC1 </a:t>
            </a:r>
            <a:r>
              <a:rPr lang="en-US" sz="3600" dirty="0" smtClean="0">
                <a:solidFill>
                  <a:schemeClr val="bg1">
                    <a:lumMod val="65000"/>
                  </a:schemeClr>
                </a:solidFill>
                <a:latin typeface="Calibri" pitchFamily="34" charset="0"/>
              </a:rPr>
              <a:t>Inhibitor</a:t>
            </a:r>
            <a:endParaRPr lang="en-US" sz="3600" dirty="0">
              <a:solidFill>
                <a:schemeClr val="bg1">
                  <a:lumMod val="65000"/>
                </a:schemeClr>
              </a:solidFill>
              <a:latin typeface="Calibri" pitchFamily="34" charset="0"/>
            </a:endParaRPr>
          </a:p>
        </p:txBody>
      </p:sp>
    </p:spTree>
    <p:extLst>
      <p:ext uri="{BB962C8B-B14F-4D97-AF65-F5344CB8AC3E}">
        <p14:creationId xmlns:p14="http://schemas.microsoft.com/office/powerpoint/2010/main" val="992654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10"/>
                                        </p:tgtEl>
                                        <p:attrNameLst>
                                          <p:attrName>ppt_x</p:attrName>
                                        </p:attrNameLst>
                                      </p:cBhvr>
                                      <p:tavLst>
                                        <p:tav tm="0">
                                          <p:val>
                                            <p:strVal val="ppt_x"/>
                                          </p:val>
                                        </p:tav>
                                        <p:tav tm="100000">
                                          <p:val>
                                            <p:strVal val="ppt_x"/>
                                          </p:val>
                                        </p:tav>
                                      </p:tavLst>
                                    </p:anim>
                                    <p:anim calcmode="lin" valueType="num">
                                      <p:cBhvr additive="base">
                                        <p:cTn id="7" dur="500"/>
                                        <p:tgtEl>
                                          <p:spTgt spid="10"/>
                                        </p:tgtEl>
                                        <p:attrNameLst>
                                          <p:attrName>ppt_y</p:attrName>
                                        </p:attrNameLst>
                                      </p:cBhvr>
                                      <p:tavLst>
                                        <p:tav tm="0">
                                          <p:val>
                                            <p:strVal val="ppt_y"/>
                                          </p:val>
                                        </p:tav>
                                        <p:tav tm="100000">
                                          <p:val>
                                            <p:strVal val="1+ppt_h/2"/>
                                          </p:val>
                                        </p:tav>
                                      </p:tavLst>
                                    </p:anim>
                                    <p:set>
                                      <p:cBhvr>
                                        <p:cTn id="8" dur="1" fill="hold">
                                          <p:stCondLst>
                                            <p:cond delay="499"/>
                                          </p:stCondLst>
                                        </p:cTn>
                                        <p:tgtEl>
                                          <p:spTgt spid="10"/>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11"/>
                                        </p:tgtEl>
                                        <p:attrNameLst>
                                          <p:attrName>ppt_x</p:attrName>
                                        </p:attrNameLst>
                                      </p:cBhvr>
                                      <p:tavLst>
                                        <p:tav tm="0">
                                          <p:val>
                                            <p:strVal val="ppt_x"/>
                                          </p:val>
                                        </p:tav>
                                        <p:tav tm="100000">
                                          <p:val>
                                            <p:strVal val="ppt_x"/>
                                          </p:val>
                                        </p:tav>
                                      </p:tavLst>
                                    </p:anim>
                                    <p:anim calcmode="lin" valueType="num">
                                      <p:cBhvr additive="base">
                                        <p:cTn id="11" dur="500"/>
                                        <p:tgtEl>
                                          <p:spTgt spid="11"/>
                                        </p:tgtEl>
                                        <p:attrNameLst>
                                          <p:attrName>ppt_y</p:attrName>
                                        </p:attrNameLst>
                                      </p:cBhvr>
                                      <p:tavLst>
                                        <p:tav tm="0">
                                          <p:val>
                                            <p:strVal val="ppt_y"/>
                                          </p:val>
                                        </p:tav>
                                        <p:tav tm="100000">
                                          <p:val>
                                            <p:strVal val="1+ppt_h/2"/>
                                          </p:val>
                                        </p:tav>
                                      </p:tavLst>
                                    </p:anim>
                                    <p:set>
                                      <p:cBhvr>
                                        <p:cTn id="12" dur="1" fill="hold">
                                          <p:stCondLst>
                                            <p:cond delay="499"/>
                                          </p:stCondLst>
                                        </p:cTn>
                                        <p:tgtEl>
                                          <p:spTgt spid="11"/>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12"/>
                                        </p:tgtEl>
                                        <p:attrNameLst>
                                          <p:attrName>ppt_x</p:attrName>
                                        </p:attrNameLst>
                                      </p:cBhvr>
                                      <p:tavLst>
                                        <p:tav tm="0">
                                          <p:val>
                                            <p:strVal val="ppt_x"/>
                                          </p:val>
                                        </p:tav>
                                        <p:tav tm="100000">
                                          <p:val>
                                            <p:strVal val="ppt_x"/>
                                          </p:val>
                                        </p:tav>
                                      </p:tavLst>
                                    </p:anim>
                                    <p:anim calcmode="lin" valueType="num">
                                      <p:cBhvr additive="base">
                                        <p:cTn id="15" dur="500"/>
                                        <p:tgtEl>
                                          <p:spTgt spid="12"/>
                                        </p:tgtEl>
                                        <p:attrNameLst>
                                          <p:attrName>ppt_y</p:attrName>
                                        </p:attrNameLst>
                                      </p:cBhvr>
                                      <p:tavLst>
                                        <p:tav tm="0">
                                          <p:val>
                                            <p:strVal val="ppt_y"/>
                                          </p:val>
                                        </p:tav>
                                        <p:tav tm="100000">
                                          <p:val>
                                            <p:strVal val="1+ppt_h/2"/>
                                          </p:val>
                                        </p:tav>
                                      </p:tavLst>
                                    </p:anim>
                                    <p:set>
                                      <p:cBhvr>
                                        <p:cTn id="16" dur="1" fill="hold">
                                          <p:stCondLst>
                                            <p:cond delay="499"/>
                                          </p:stCondLst>
                                        </p:cTn>
                                        <p:tgtEl>
                                          <p:spTgt spid="12"/>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13"/>
                                        </p:tgtEl>
                                        <p:attrNameLst>
                                          <p:attrName>ppt_x</p:attrName>
                                        </p:attrNameLst>
                                      </p:cBhvr>
                                      <p:tavLst>
                                        <p:tav tm="0">
                                          <p:val>
                                            <p:strVal val="ppt_x"/>
                                          </p:val>
                                        </p:tav>
                                        <p:tav tm="100000">
                                          <p:val>
                                            <p:strVal val="ppt_x"/>
                                          </p:val>
                                        </p:tav>
                                      </p:tavLst>
                                    </p:anim>
                                    <p:anim calcmode="lin" valueType="num">
                                      <p:cBhvr additive="base">
                                        <p:cTn id="19" dur="500"/>
                                        <p:tgtEl>
                                          <p:spTgt spid="13"/>
                                        </p:tgtEl>
                                        <p:attrNameLst>
                                          <p:attrName>ppt_y</p:attrName>
                                        </p:attrNameLst>
                                      </p:cBhvr>
                                      <p:tavLst>
                                        <p:tav tm="0">
                                          <p:val>
                                            <p:strVal val="ppt_y"/>
                                          </p:val>
                                        </p:tav>
                                        <p:tav tm="100000">
                                          <p:val>
                                            <p:strVal val="1+ppt_h/2"/>
                                          </p:val>
                                        </p:tav>
                                      </p:tavLst>
                                    </p:anim>
                                    <p:set>
                                      <p:cBhvr>
                                        <p:cTn id="20" dur="1" fill="hold">
                                          <p:stCondLst>
                                            <p:cond delay="499"/>
                                          </p:stCondLst>
                                        </p:cTn>
                                        <p:tgtEl>
                                          <p:spTgt spid="13"/>
                                        </p:tgtEl>
                                        <p:attrNameLst>
                                          <p:attrName>style.visibility</p:attrName>
                                        </p:attrNameLst>
                                      </p:cBhvr>
                                      <p:to>
                                        <p:strVal val="hidden"/>
                                      </p:to>
                                    </p:set>
                                  </p:childTnLst>
                                </p:cTn>
                              </p:par>
                              <p:par>
                                <p:cTn id="21" presetID="2" presetClass="exit" presetSubtype="4" fill="hold" grpId="0" nodeType="withEffect">
                                  <p:stCondLst>
                                    <p:cond delay="0"/>
                                  </p:stCondLst>
                                  <p:childTnLst>
                                    <p:anim calcmode="lin" valueType="num">
                                      <p:cBhvr additive="base">
                                        <p:cTn id="22" dur="500"/>
                                        <p:tgtEl>
                                          <p:spTgt spid="14"/>
                                        </p:tgtEl>
                                        <p:attrNameLst>
                                          <p:attrName>ppt_x</p:attrName>
                                        </p:attrNameLst>
                                      </p:cBhvr>
                                      <p:tavLst>
                                        <p:tav tm="0">
                                          <p:val>
                                            <p:strVal val="ppt_x"/>
                                          </p:val>
                                        </p:tav>
                                        <p:tav tm="100000">
                                          <p:val>
                                            <p:strVal val="ppt_x"/>
                                          </p:val>
                                        </p:tav>
                                      </p:tavLst>
                                    </p:anim>
                                    <p:anim calcmode="lin" valueType="num">
                                      <p:cBhvr additive="base">
                                        <p:cTn id="23" dur="500"/>
                                        <p:tgtEl>
                                          <p:spTgt spid="14"/>
                                        </p:tgtEl>
                                        <p:attrNameLst>
                                          <p:attrName>ppt_y</p:attrName>
                                        </p:attrNameLst>
                                      </p:cBhvr>
                                      <p:tavLst>
                                        <p:tav tm="0">
                                          <p:val>
                                            <p:strVal val="ppt_y"/>
                                          </p:val>
                                        </p:tav>
                                        <p:tav tm="100000">
                                          <p:val>
                                            <p:strVal val="1+ppt_h/2"/>
                                          </p:val>
                                        </p:tav>
                                      </p:tavLst>
                                    </p:anim>
                                    <p:set>
                                      <p:cBhvr>
                                        <p:cTn id="24"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0" y="369332"/>
            <a:ext cx="9144000" cy="64886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0" y="0"/>
            <a:ext cx="9144000" cy="461665"/>
          </a:xfrm>
          <a:prstGeom prst="rect">
            <a:avLst/>
          </a:prstGeom>
          <a:solidFill>
            <a:schemeClr val="tx2">
              <a:lumMod val="50000"/>
            </a:schemeClr>
          </a:solidFill>
        </p:spPr>
        <p:txBody>
          <a:bodyPr wrap="square" rtlCol="0">
            <a:spAutoFit/>
          </a:bodyPr>
          <a:lstStyle/>
          <a:p>
            <a:pPr algn="ctr"/>
            <a:r>
              <a:rPr lang="en-US" sz="2400" b="1" dirty="0" smtClean="0">
                <a:solidFill>
                  <a:schemeClr val="bg1"/>
                </a:solidFill>
              </a:rPr>
              <a:t>Maspin expression is a fateful step in epithelial cell biology</a:t>
            </a:r>
            <a:endParaRPr lang="en-US" sz="2400" b="1" dirty="0">
              <a:solidFill>
                <a:schemeClr val="bg1"/>
              </a:solidFill>
            </a:endParaRP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700087"/>
            <a:ext cx="6473825" cy="615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700086"/>
            <a:ext cx="2024535" cy="2424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95726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428205" y="3925421"/>
            <a:ext cx="2439614" cy="70597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Object 2"/>
          <p:cNvPicPr>
            <a:picLocks noChangeArrowheads="1"/>
          </p:cNvPicPr>
          <p:nvPr/>
        </p:nvPicPr>
        <p:blipFill>
          <a:blip r:embed="rId3" cstate="print">
            <a:lum bright="20000" contrast="40000"/>
          </a:blip>
          <a:srcRect r="52721" b="7950"/>
          <a:stretch>
            <a:fillRect/>
          </a:stretch>
        </p:blipFill>
        <p:spPr bwMode="auto">
          <a:xfrm>
            <a:off x="3835291" y="1219200"/>
            <a:ext cx="2260709" cy="3429000"/>
          </a:xfrm>
          <a:prstGeom prst="rect">
            <a:avLst/>
          </a:prstGeom>
          <a:noFill/>
          <a:ln w="9525">
            <a:noFill/>
            <a:miter lim="800000"/>
            <a:headEnd/>
            <a:tailEnd/>
          </a:ln>
        </p:spPr>
      </p:pic>
      <p:pic>
        <p:nvPicPr>
          <p:cNvPr id="9" name="Picture 8" descr="his344.jpg"/>
          <p:cNvPicPr>
            <a:picLocks noChangeAspect="1"/>
          </p:cNvPicPr>
          <p:nvPr/>
        </p:nvPicPr>
        <p:blipFill>
          <a:blip r:embed="rId4" cstate="print"/>
          <a:stretch>
            <a:fillRect/>
          </a:stretch>
        </p:blipFill>
        <p:spPr>
          <a:xfrm>
            <a:off x="1411941" y="1219200"/>
            <a:ext cx="2444127" cy="3025588"/>
          </a:xfrm>
          <a:prstGeom prst="rect">
            <a:avLst/>
          </a:prstGeom>
        </p:spPr>
      </p:pic>
      <p:pic>
        <p:nvPicPr>
          <p:cNvPr id="15" name="Picture 4" descr="02 22 10 Sijana_wt maspin lamin 4"/>
          <p:cNvPicPr>
            <a:picLocks noChangeAspect="1" noChangeArrowheads="1"/>
          </p:cNvPicPr>
          <p:nvPr/>
        </p:nvPicPr>
        <p:blipFill>
          <a:blip r:embed="rId5" cstate="print">
            <a:lum contrast="20000"/>
          </a:blip>
          <a:srcRect l="19511" t="7317" r="21951" b="39024"/>
          <a:stretch>
            <a:fillRect/>
          </a:stretch>
        </p:blipFill>
        <p:spPr bwMode="auto">
          <a:xfrm>
            <a:off x="1640541" y="4520490"/>
            <a:ext cx="1798152" cy="1643529"/>
          </a:xfrm>
          <a:prstGeom prst="rect">
            <a:avLst/>
          </a:prstGeom>
          <a:noFill/>
          <a:ln w="9525">
            <a:solidFill>
              <a:srgbClr val="FF0000"/>
            </a:solidFill>
            <a:miter lim="800000"/>
            <a:headEnd/>
            <a:tailEnd/>
          </a:ln>
        </p:spPr>
      </p:pic>
      <p:pic>
        <p:nvPicPr>
          <p:cNvPr id="16" name="Picture 15" descr="02 22 10 Sijana_Mut5 maspin lamin all together5"/>
          <p:cNvPicPr>
            <a:picLocks noChangeAspect="1" noChangeArrowheads="1"/>
          </p:cNvPicPr>
          <p:nvPr/>
        </p:nvPicPr>
        <p:blipFill>
          <a:blip r:embed="rId6" cstate="print">
            <a:lum contrast="20000"/>
          </a:blip>
          <a:srcRect l="32433" t="25967" r="29730" b="43243"/>
          <a:stretch>
            <a:fillRect/>
          </a:stretch>
        </p:blipFill>
        <p:spPr bwMode="auto">
          <a:xfrm>
            <a:off x="3880989" y="4520309"/>
            <a:ext cx="1798152" cy="1643529"/>
          </a:xfrm>
          <a:prstGeom prst="rect">
            <a:avLst/>
          </a:prstGeom>
          <a:noFill/>
          <a:ln w="9525">
            <a:solidFill>
              <a:srgbClr val="FF0000"/>
            </a:solidFill>
            <a:miter lim="800000"/>
            <a:headEnd/>
            <a:tailEnd/>
          </a:ln>
        </p:spPr>
      </p:pic>
      <p:sp>
        <p:nvSpPr>
          <p:cNvPr id="17" name="TextBox 16"/>
          <p:cNvSpPr txBox="1"/>
          <p:nvPr/>
        </p:nvSpPr>
        <p:spPr>
          <a:xfrm>
            <a:off x="4089864" y="6191349"/>
            <a:ext cx="1396536" cy="646331"/>
          </a:xfrm>
          <a:prstGeom prst="rect">
            <a:avLst/>
          </a:prstGeom>
          <a:noFill/>
        </p:spPr>
        <p:txBody>
          <a:bodyPr wrap="none" rtlCol="0">
            <a:spAutoFit/>
          </a:bodyPr>
          <a:lstStyle/>
          <a:p>
            <a:r>
              <a:rPr lang="en-US" dirty="0" smtClean="0">
                <a:solidFill>
                  <a:srgbClr val="00B050"/>
                </a:solidFill>
              </a:rPr>
              <a:t>Maspin</a:t>
            </a:r>
            <a:r>
              <a:rPr lang="en-US" baseline="30000" dirty="0" smtClean="0">
                <a:solidFill>
                  <a:srgbClr val="00B050"/>
                </a:solidFill>
              </a:rPr>
              <a:t>D346E</a:t>
            </a:r>
            <a:endParaRPr lang="en-US" baseline="30000" dirty="0" smtClean="0">
              <a:solidFill>
                <a:schemeClr val="bg1"/>
              </a:solidFill>
            </a:endParaRPr>
          </a:p>
          <a:p>
            <a:r>
              <a:rPr lang="en-US" dirty="0" smtClean="0">
                <a:solidFill>
                  <a:srgbClr val="FF0000"/>
                </a:solidFill>
              </a:rPr>
              <a:t>Lamin B</a:t>
            </a:r>
          </a:p>
        </p:txBody>
      </p:sp>
      <p:sp>
        <p:nvSpPr>
          <p:cNvPr id="10" name="Rectangle 9"/>
          <p:cNvSpPr/>
          <p:nvPr/>
        </p:nvSpPr>
        <p:spPr>
          <a:xfrm>
            <a:off x="4257532" y="3962865"/>
            <a:ext cx="854456" cy="3272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
            </a:r>
            <a:r>
              <a:rPr lang="en-US" baseline="30000" dirty="0" smtClean="0"/>
              <a:t>346</a:t>
            </a:r>
            <a:endParaRPr lang="en-US" baseline="30000" dirty="0"/>
          </a:p>
        </p:txBody>
      </p:sp>
      <p:sp>
        <p:nvSpPr>
          <p:cNvPr id="19" name="TextBox 18"/>
          <p:cNvSpPr txBox="1"/>
          <p:nvPr/>
        </p:nvSpPr>
        <p:spPr>
          <a:xfrm>
            <a:off x="97339" y="380999"/>
            <a:ext cx="6578136" cy="830997"/>
          </a:xfrm>
          <a:prstGeom prst="rect">
            <a:avLst/>
          </a:prstGeom>
          <a:noFill/>
        </p:spPr>
        <p:txBody>
          <a:bodyPr wrap="square" rtlCol="0">
            <a:spAutoFit/>
          </a:bodyPr>
          <a:lstStyle/>
          <a:p>
            <a:r>
              <a:rPr lang="en-US" sz="2400" b="1" dirty="0" smtClean="0">
                <a:solidFill>
                  <a:schemeClr val="accent5">
                    <a:lumMod val="90000"/>
                  </a:schemeClr>
                </a:solidFill>
              </a:rPr>
              <a:t>A Control Button for Maspin Translocation</a:t>
            </a:r>
            <a:r>
              <a:rPr lang="en-US" sz="2400" b="1" dirty="0">
                <a:solidFill>
                  <a:schemeClr val="accent5">
                    <a:lumMod val="90000"/>
                  </a:schemeClr>
                </a:solidFill>
              </a:rPr>
              <a:t>-</a:t>
            </a:r>
            <a:endParaRPr lang="en-US" sz="2400" b="1" dirty="0" smtClean="0">
              <a:solidFill>
                <a:schemeClr val="accent5">
                  <a:lumMod val="90000"/>
                </a:schemeClr>
              </a:solidFill>
            </a:endParaRPr>
          </a:p>
          <a:p>
            <a:r>
              <a:rPr lang="en-US" sz="2400" b="1" dirty="0" smtClean="0">
                <a:solidFill>
                  <a:schemeClr val="accent5">
                    <a:lumMod val="90000"/>
                  </a:schemeClr>
                </a:solidFill>
              </a:rPr>
              <a:t>Dzinic S, et al, Plos One, 2013</a:t>
            </a:r>
            <a:endParaRPr lang="en-US" sz="2400" b="1" dirty="0">
              <a:solidFill>
                <a:schemeClr val="accent5">
                  <a:lumMod val="90000"/>
                </a:schemeClr>
              </a:solidFill>
            </a:endParaRPr>
          </a:p>
        </p:txBody>
      </p:sp>
      <p:pic>
        <p:nvPicPr>
          <p:cNvPr id="5122" name="Picture 2" descr="S:\Sheng_Lab\MMB\Pictures\Holiday_Celebrations_2011\DSC_0125.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7111" t="21143" r="9778" b="27331"/>
          <a:stretch/>
        </p:blipFill>
        <p:spPr bwMode="auto">
          <a:xfrm>
            <a:off x="7040880" y="-5080"/>
            <a:ext cx="2113280" cy="31292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05000" y="6164019"/>
            <a:ext cx="1095172" cy="646331"/>
          </a:xfrm>
          <a:prstGeom prst="rect">
            <a:avLst/>
          </a:prstGeom>
          <a:noFill/>
        </p:spPr>
        <p:txBody>
          <a:bodyPr wrap="none" rtlCol="0">
            <a:spAutoFit/>
          </a:bodyPr>
          <a:lstStyle/>
          <a:p>
            <a:r>
              <a:rPr lang="en-US" dirty="0">
                <a:solidFill>
                  <a:srgbClr val="00B050"/>
                </a:solidFill>
              </a:rPr>
              <a:t>Maspin</a:t>
            </a:r>
          </a:p>
          <a:p>
            <a:r>
              <a:rPr lang="en-US" dirty="0">
                <a:solidFill>
                  <a:srgbClr val="FF0000"/>
                </a:solidFill>
              </a:rPr>
              <a:t>Lamin B </a:t>
            </a:r>
          </a:p>
        </p:txBody>
      </p:sp>
      <p:sp>
        <p:nvSpPr>
          <p:cNvPr id="3" name="Rectangle 2"/>
          <p:cNvSpPr/>
          <p:nvPr/>
        </p:nvSpPr>
        <p:spPr>
          <a:xfrm>
            <a:off x="4388002" y="4278406"/>
            <a:ext cx="577643" cy="14119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2744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0"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sheng\Documents\2013\writing\manuscripts\plos One\revision\Figure 6 06142013.t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813" t="16766" r="4258" b="34689"/>
          <a:stretch/>
        </p:blipFill>
        <p:spPr bwMode="auto">
          <a:xfrm>
            <a:off x="990600" y="261257"/>
            <a:ext cx="6651173" cy="6335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4484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nrc865-f2"/>
          <p:cNvPicPr>
            <a:picLocks noChangeAspect="1" noChangeArrowheads="1"/>
          </p:cNvPicPr>
          <p:nvPr/>
        </p:nvPicPr>
        <p:blipFill rotWithShape="1">
          <a:blip r:embed="rId2">
            <a:extLst>
              <a:ext uri="{28A0092B-C50C-407E-A947-70E740481C1C}">
                <a14:useLocalDpi xmlns:a14="http://schemas.microsoft.com/office/drawing/2010/main" val="0"/>
              </a:ext>
            </a:extLst>
          </a:blip>
          <a:srcRect l="54167" t="6422" b="8318"/>
          <a:stretch/>
        </p:blipFill>
        <p:spPr bwMode="auto">
          <a:xfrm>
            <a:off x="5706754" y="1097972"/>
            <a:ext cx="2895600" cy="473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47629"/>
          <a:stretch/>
        </p:blipFill>
        <p:spPr bwMode="auto">
          <a:xfrm>
            <a:off x="152400" y="762000"/>
            <a:ext cx="5082164"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0456" r="10868"/>
          <a:stretch/>
        </p:blipFill>
        <p:spPr bwMode="auto">
          <a:xfrm rot="351973">
            <a:off x="250263" y="3162103"/>
            <a:ext cx="477521" cy="1031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2" name="Picture 2" descr="C:\Users\ssheng\AppData\Local\Microsoft\Windows\Temporary Internet Files\Content.IE5\WJDLN6HK\MC90031886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7295641">
            <a:off x="7919959" y="1106230"/>
            <a:ext cx="1092973" cy="9186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ssheng\AppData\Local\Microsoft\Windows\Temporary Internet Files\Content.IE5\WJDLN6HK\MC90031886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3207933" y="1321642"/>
            <a:ext cx="580406" cy="48784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ssheng\AppData\Local\Microsoft\Windows\Temporary Internet Files\Content.IE5\WJDLN6HK\MC90031886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5317048">
            <a:off x="3829437" y="3600460"/>
            <a:ext cx="580406" cy="48784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57200" y="5410200"/>
            <a:ext cx="40386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triped Right Arrow 9"/>
          <p:cNvSpPr/>
          <p:nvPr/>
        </p:nvSpPr>
        <p:spPr>
          <a:xfrm flipH="1">
            <a:off x="3886200" y="5223162"/>
            <a:ext cx="952500" cy="666750"/>
          </a:xfrm>
          <a:prstGeom prst="stripedRightArrow">
            <a:avLst/>
          </a:prstGeom>
          <a:solidFill>
            <a:srgbClr val="9900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Mas</a:t>
            </a:r>
            <a:endParaRPr lang="en-US" b="1" dirty="0"/>
          </a:p>
        </p:txBody>
      </p:sp>
      <p:cxnSp>
        <p:nvCxnSpPr>
          <p:cNvPr id="12" name="Straight Connector 11"/>
          <p:cNvCxnSpPr/>
          <p:nvPr/>
        </p:nvCxnSpPr>
        <p:spPr>
          <a:xfrm>
            <a:off x="3886200" y="5280312"/>
            <a:ext cx="0" cy="510888"/>
          </a:xfrm>
          <a:prstGeom prst="line">
            <a:avLst/>
          </a:prstGeom>
          <a:ln w="76200">
            <a:solidFill>
              <a:srgbClr val="990033"/>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33400" y="196334"/>
            <a:ext cx="8152168" cy="523220"/>
          </a:xfrm>
          <a:prstGeom prst="rect">
            <a:avLst/>
          </a:prstGeom>
          <a:noFill/>
        </p:spPr>
        <p:txBody>
          <a:bodyPr wrap="none" rtlCol="0">
            <a:spAutoFit/>
          </a:bodyPr>
          <a:lstStyle/>
          <a:p>
            <a:r>
              <a:rPr lang="en-US" sz="2800" b="1" dirty="0" smtClean="0"/>
              <a:t>Strategizing Targeted Therapies for Metastasis</a:t>
            </a:r>
            <a:endParaRPr lang="en-US" sz="2800" b="1" dirty="0"/>
          </a:p>
        </p:txBody>
      </p:sp>
      <p:sp>
        <p:nvSpPr>
          <p:cNvPr id="15" name="Rectangle 14"/>
          <p:cNvSpPr/>
          <p:nvPr/>
        </p:nvSpPr>
        <p:spPr>
          <a:xfrm>
            <a:off x="304800" y="914400"/>
            <a:ext cx="441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21493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42"/>
                                        </p:tgtEl>
                                      </p:cBhvr>
                                      <p:by x="150000" y="150000"/>
                                    </p:animScale>
                                  </p:childTnLst>
                                </p:cTn>
                              </p:par>
                              <p:par>
                                <p:cTn id="7" presetID="6" presetClass="emph" presetSubtype="0" fill="hold" nodeType="withEffect">
                                  <p:stCondLst>
                                    <p:cond delay="0"/>
                                  </p:stCondLst>
                                  <p:childTnLst>
                                    <p:animScale>
                                      <p:cBhvr>
                                        <p:cTn id="8" dur="2000" fill="hold"/>
                                        <p:tgtEl>
                                          <p:spTgt spid="8"/>
                                        </p:tgtEl>
                                      </p:cBhvr>
                                      <p:by x="150000" y="150000"/>
                                    </p:animScale>
                                  </p:childTnLst>
                                </p:cTn>
                              </p:par>
                              <p:par>
                                <p:cTn id="9" presetID="6" presetClass="emph" presetSubtype="0" fill="hold" nodeType="withEffect">
                                  <p:stCondLst>
                                    <p:cond delay="0"/>
                                  </p:stCondLst>
                                  <p:childTnLst>
                                    <p:animScale>
                                      <p:cBhvr>
                                        <p:cTn id="10" dur="2000" fill="hold"/>
                                        <p:tgtEl>
                                          <p:spTgt spid="9"/>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grpId="0" nodeType="clickEffect">
                                  <p:stCondLst>
                                    <p:cond delay="0"/>
                                  </p:stCondLst>
                                  <p:childTnLst>
                                    <p:animScale>
                                      <p:cBhvr>
                                        <p:cTn id="14" dur="2000" fill="hold"/>
                                        <p:tgtEl>
                                          <p:spTgt spid="10"/>
                                        </p:tgtEl>
                                      </p:cBhvr>
                                      <p:by x="150000" y="150000"/>
                                    </p:animScale>
                                  </p:childTnLst>
                                </p:cTn>
                              </p:par>
                              <p:par>
                                <p:cTn id="15" presetID="6" presetClass="emph" presetSubtype="0" fill="hold" nodeType="withEffect">
                                  <p:stCondLst>
                                    <p:cond delay="0"/>
                                  </p:stCondLst>
                                  <p:childTnLst>
                                    <p:animScale>
                                      <p:cBhvr>
                                        <p:cTn id="16" dur="2000" fill="hold"/>
                                        <p:tgtEl>
                                          <p:spTgt spid="1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85000"/>
              </a:schemeClr>
            </a:gs>
            <a:gs pos="84000">
              <a:schemeClr val="accent3">
                <a:alpha val="13000"/>
                <a:lumMod val="39000"/>
                <a:lumOff val="61000"/>
              </a:schemeClr>
            </a:gs>
            <a:gs pos="100000">
              <a:schemeClr val="accent1">
                <a:shade val="100000"/>
                <a:satMod val="115000"/>
              </a:schemeClr>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7883"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pic>
        <p:nvPicPr>
          <p:cNvPr id="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1058926"/>
            <a:ext cx="3031479" cy="2124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Object 2"/>
          <p:cNvPicPr>
            <a:picLocks noChangeArrowheads="1"/>
          </p:cNvPicPr>
          <p:nvPr/>
        </p:nvPicPr>
        <p:blipFill>
          <a:blip r:embed="rId4" cstate="print">
            <a:lum bright="20000" contrast="40000"/>
          </a:blip>
          <a:srcRect r="52721" b="7950"/>
          <a:stretch>
            <a:fillRect/>
          </a:stretch>
        </p:blipFill>
        <p:spPr bwMode="auto">
          <a:xfrm>
            <a:off x="4902091" y="2735424"/>
            <a:ext cx="2260709" cy="3429000"/>
          </a:xfrm>
          <a:prstGeom prst="rect">
            <a:avLst/>
          </a:prstGeom>
          <a:noFill/>
          <a:ln w="9525">
            <a:noFill/>
            <a:miter lim="800000"/>
            <a:headEnd/>
            <a:tailEnd/>
          </a:ln>
        </p:spPr>
      </p:pic>
      <p:pic>
        <p:nvPicPr>
          <p:cNvPr id="21" name="Picture 20" descr="his344.jpg"/>
          <p:cNvPicPr>
            <a:picLocks noChangeAspect="1"/>
          </p:cNvPicPr>
          <p:nvPr/>
        </p:nvPicPr>
        <p:blipFill>
          <a:blip r:embed="rId5" cstate="print"/>
          <a:stretch>
            <a:fillRect/>
          </a:stretch>
        </p:blipFill>
        <p:spPr>
          <a:xfrm flipH="1">
            <a:off x="723593" y="618851"/>
            <a:ext cx="2444127" cy="3025588"/>
          </a:xfrm>
          <a:prstGeom prst="rect">
            <a:avLst/>
          </a:prstGeom>
        </p:spPr>
      </p:pic>
      <p:sp>
        <p:nvSpPr>
          <p:cNvPr id="22" name="TextBox 21"/>
          <p:cNvSpPr txBox="1"/>
          <p:nvPr/>
        </p:nvSpPr>
        <p:spPr>
          <a:xfrm>
            <a:off x="152400" y="152400"/>
            <a:ext cx="8979959" cy="461665"/>
          </a:xfrm>
          <a:prstGeom prst="rect">
            <a:avLst/>
          </a:prstGeom>
          <a:noFill/>
        </p:spPr>
        <p:txBody>
          <a:bodyPr wrap="none" rtlCol="0">
            <a:spAutoFit/>
          </a:bodyPr>
          <a:lstStyle/>
          <a:p>
            <a:r>
              <a:rPr lang="en-US" sz="2400" b="1" dirty="0" smtClean="0">
                <a:solidFill>
                  <a:schemeClr val="bg1">
                    <a:lumMod val="85000"/>
                  </a:schemeClr>
                </a:solidFill>
              </a:rPr>
              <a:t>Towards Maspin-based Biologically Competent Drug Design</a:t>
            </a:r>
            <a:endParaRPr lang="en-US" sz="2400" b="1" dirty="0">
              <a:solidFill>
                <a:schemeClr val="bg1">
                  <a:lumMod val="85000"/>
                </a:schemeClr>
              </a:solidFill>
            </a:endParaRPr>
          </a:p>
        </p:txBody>
      </p:sp>
      <p:sp>
        <p:nvSpPr>
          <p:cNvPr id="23" name="Oval 22"/>
          <p:cNvSpPr/>
          <p:nvPr/>
        </p:nvSpPr>
        <p:spPr>
          <a:xfrm>
            <a:off x="4984018" y="4868383"/>
            <a:ext cx="2057400" cy="1684817"/>
          </a:xfrm>
          <a:prstGeom prst="ellipse">
            <a:avLst/>
          </a:pr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5426189" y="5627691"/>
            <a:ext cx="606256" cy="369332"/>
          </a:xfrm>
          <a:prstGeom prst="rect">
            <a:avLst/>
          </a:prstGeom>
          <a:solidFill>
            <a:schemeClr val="tx1"/>
          </a:solidFill>
        </p:spPr>
        <p:txBody>
          <a:bodyPr wrap="none" rtlCol="0">
            <a:spAutoFit/>
          </a:bodyPr>
          <a:lstStyle/>
          <a:p>
            <a:r>
              <a:rPr lang="en-US" b="1" dirty="0" smtClean="0">
                <a:solidFill>
                  <a:srgbClr val="92D050"/>
                </a:solidFill>
              </a:rPr>
              <a:t>D</a:t>
            </a:r>
            <a:r>
              <a:rPr lang="en-US" b="1" baseline="30000" dirty="0" smtClean="0">
                <a:solidFill>
                  <a:srgbClr val="92D050"/>
                </a:solidFill>
              </a:rPr>
              <a:t>346</a:t>
            </a:r>
            <a:endParaRPr lang="en-US" b="1" baseline="30000" dirty="0">
              <a:solidFill>
                <a:srgbClr val="92D050"/>
              </a:solidFill>
            </a:endParaRPr>
          </a:p>
        </p:txBody>
      </p:sp>
      <p:sp>
        <p:nvSpPr>
          <p:cNvPr id="25" name="Curved Up Arrow 24"/>
          <p:cNvSpPr/>
          <p:nvPr/>
        </p:nvSpPr>
        <p:spPr>
          <a:xfrm rot="1930470" flipV="1">
            <a:off x="3236827" y="1715662"/>
            <a:ext cx="2502865" cy="629071"/>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5314152"/>
            <a:ext cx="1600201" cy="1100138"/>
          </a:xfrm>
          <a:prstGeom prst="rect">
            <a:avLst/>
          </a:prstGeom>
          <a:noFill/>
          <a:ln w="9525">
            <a:solidFill>
              <a:srgbClr val="FFFF00"/>
            </a:solidFill>
            <a:miter lim="800000"/>
            <a:headEnd/>
            <a:tailEnd/>
          </a:ln>
          <a:extLst>
            <a:ext uri="{909E8E84-426E-40DD-AFC4-6F175D3DCCD1}">
              <a14:hiddenFill xmlns:a14="http://schemas.microsoft.com/office/drawing/2010/main">
                <a:solidFill>
                  <a:schemeClr val="accent1"/>
                </a:solidFill>
              </a14:hiddenFill>
            </a:ext>
          </a:extLst>
        </p:spPr>
      </p:pic>
      <p:sp>
        <p:nvSpPr>
          <p:cNvPr id="32" name="Curved Up Arrow 31"/>
          <p:cNvSpPr/>
          <p:nvPr/>
        </p:nvSpPr>
        <p:spPr>
          <a:xfrm rot="3382360" flipH="1" flipV="1">
            <a:off x="2469688" y="3925319"/>
            <a:ext cx="1377037" cy="629071"/>
          </a:xfrm>
          <a:prstGeom prst="curvedUp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Freeform 32"/>
          <p:cNvSpPr/>
          <p:nvPr/>
        </p:nvSpPr>
        <p:spPr>
          <a:xfrm rot="21435186">
            <a:off x="2032209" y="735563"/>
            <a:ext cx="3169920" cy="3688080"/>
          </a:xfrm>
          <a:custGeom>
            <a:avLst/>
            <a:gdLst>
              <a:gd name="connsiteX0" fmla="*/ 3108960 w 3169920"/>
              <a:gd name="connsiteY0" fmla="*/ 0 h 3688080"/>
              <a:gd name="connsiteX1" fmla="*/ 3129280 w 3169920"/>
              <a:gd name="connsiteY1" fmla="*/ 91440 h 3688080"/>
              <a:gd name="connsiteX2" fmla="*/ 3149600 w 3169920"/>
              <a:gd name="connsiteY2" fmla="*/ 152400 h 3688080"/>
              <a:gd name="connsiteX3" fmla="*/ 3159760 w 3169920"/>
              <a:gd name="connsiteY3" fmla="*/ 182880 h 3688080"/>
              <a:gd name="connsiteX4" fmla="*/ 3169920 w 3169920"/>
              <a:gd name="connsiteY4" fmla="*/ 213360 h 3688080"/>
              <a:gd name="connsiteX5" fmla="*/ 3159760 w 3169920"/>
              <a:gd name="connsiteY5" fmla="*/ 680720 h 3688080"/>
              <a:gd name="connsiteX6" fmla="*/ 3139440 w 3169920"/>
              <a:gd name="connsiteY6" fmla="*/ 802640 h 3688080"/>
              <a:gd name="connsiteX7" fmla="*/ 3119120 w 3169920"/>
              <a:gd name="connsiteY7" fmla="*/ 863600 h 3688080"/>
              <a:gd name="connsiteX8" fmla="*/ 3108960 w 3169920"/>
              <a:gd name="connsiteY8" fmla="*/ 894080 h 3688080"/>
              <a:gd name="connsiteX9" fmla="*/ 3098800 w 3169920"/>
              <a:gd name="connsiteY9" fmla="*/ 934720 h 3688080"/>
              <a:gd name="connsiteX10" fmla="*/ 3078480 w 3169920"/>
              <a:gd name="connsiteY10" fmla="*/ 995680 h 3688080"/>
              <a:gd name="connsiteX11" fmla="*/ 3048000 w 3169920"/>
              <a:gd name="connsiteY11" fmla="*/ 1056640 h 3688080"/>
              <a:gd name="connsiteX12" fmla="*/ 3037840 w 3169920"/>
              <a:gd name="connsiteY12" fmla="*/ 1097280 h 3688080"/>
              <a:gd name="connsiteX13" fmla="*/ 3017520 w 3169920"/>
              <a:gd name="connsiteY13" fmla="*/ 1168400 h 3688080"/>
              <a:gd name="connsiteX14" fmla="*/ 3007360 w 3169920"/>
              <a:gd name="connsiteY14" fmla="*/ 1219200 h 3688080"/>
              <a:gd name="connsiteX15" fmla="*/ 2997200 w 3169920"/>
              <a:gd name="connsiteY15" fmla="*/ 1249680 h 3688080"/>
              <a:gd name="connsiteX16" fmla="*/ 2987040 w 3169920"/>
              <a:gd name="connsiteY16" fmla="*/ 1310640 h 3688080"/>
              <a:gd name="connsiteX17" fmla="*/ 2966720 w 3169920"/>
              <a:gd name="connsiteY17" fmla="*/ 1371600 h 3688080"/>
              <a:gd name="connsiteX18" fmla="*/ 2936240 w 3169920"/>
              <a:gd name="connsiteY18" fmla="*/ 1473200 h 3688080"/>
              <a:gd name="connsiteX19" fmla="*/ 2915920 w 3169920"/>
              <a:gd name="connsiteY19" fmla="*/ 1534160 h 3688080"/>
              <a:gd name="connsiteX20" fmla="*/ 2905760 w 3169920"/>
              <a:gd name="connsiteY20" fmla="*/ 1564640 h 3688080"/>
              <a:gd name="connsiteX21" fmla="*/ 2895600 w 3169920"/>
              <a:gd name="connsiteY21" fmla="*/ 1625600 h 3688080"/>
              <a:gd name="connsiteX22" fmla="*/ 2875280 w 3169920"/>
              <a:gd name="connsiteY22" fmla="*/ 1686560 h 3688080"/>
              <a:gd name="connsiteX23" fmla="*/ 2854960 w 3169920"/>
              <a:gd name="connsiteY23" fmla="*/ 1747520 h 3688080"/>
              <a:gd name="connsiteX24" fmla="*/ 2844800 w 3169920"/>
              <a:gd name="connsiteY24" fmla="*/ 1778000 h 3688080"/>
              <a:gd name="connsiteX25" fmla="*/ 2834640 w 3169920"/>
              <a:gd name="connsiteY25" fmla="*/ 1818640 h 3688080"/>
              <a:gd name="connsiteX26" fmla="*/ 2824480 w 3169920"/>
              <a:gd name="connsiteY26" fmla="*/ 1930400 h 3688080"/>
              <a:gd name="connsiteX27" fmla="*/ 2814320 w 3169920"/>
              <a:gd name="connsiteY27" fmla="*/ 1960880 h 3688080"/>
              <a:gd name="connsiteX28" fmla="*/ 2804160 w 3169920"/>
              <a:gd name="connsiteY28" fmla="*/ 2011680 h 3688080"/>
              <a:gd name="connsiteX29" fmla="*/ 2783840 w 3169920"/>
              <a:gd name="connsiteY29" fmla="*/ 2133600 h 3688080"/>
              <a:gd name="connsiteX30" fmla="*/ 2753360 w 3169920"/>
              <a:gd name="connsiteY30" fmla="*/ 2255520 h 3688080"/>
              <a:gd name="connsiteX31" fmla="*/ 2722880 w 3169920"/>
              <a:gd name="connsiteY31" fmla="*/ 2357120 h 3688080"/>
              <a:gd name="connsiteX32" fmla="*/ 2712720 w 3169920"/>
              <a:gd name="connsiteY32" fmla="*/ 2387600 h 3688080"/>
              <a:gd name="connsiteX33" fmla="*/ 2702560 w 3169920"/>
              <a:gd name="connsiteY33" fmla="*/ 2418080 h 3688080"/>
              <a:gd name="connsiteX34" fmla="*/ 2661920 w 3169920"/>
              <a:gd name="connsiteY34" fmla="*/ 2479040 h 3688080"/>
              <a:gd name="connsiteX35" fmla="*/ 2651760 w 3169920"/>
              <a:gd name="connsiteY35" fmla="*/ 2519680 h 3688080"/>
              <a:gd name="connsiteX36" fmla="*/ 2611120 w 3169920"/>
              <a:gd name="connsiteY36" fmla="*/ 2580640 h 3688080"/>
              <a:gd name="connsiteX37" fmla="*/ 2580640 w 3169920"/>
              <a:gd name="connsiteY37" fmla="*/ 2651760 h 3688080"/>
              <a:gd name="connsiteX38" fmla="*/ 2540000 w 3169920"/>
              <a:gd name="connsiteY38" fmla="*/ 2712720 h 3688080"/>
              <a:gd name="connsiteX39" fmla="*/ 2519680 w 3169920"/>
              <a:gd name="connsiteY39" fmla="*/ 2743200 h 3688080"/>
              <a:gd name="connsiteX40" fmla="*/ 2489200 w 3169920"/>
              <a:gd name="connsiteY40" fmla="*/ 2763520 h 3688080"/>
              <a:gd name="connsiteX41" fmla="*/ 2468880 w 3169920"/>
              <a:gd name="connsiteY41" fmla="*/ 2794000 h 3688080"/>
              <a:gd name="connsiteX42" fmla="*/ 2438400 w 3169920"/>
              <a:gd name="connsiteY42" fmla="*/ 2824480 h 3688080"/>
              <a:gd name="connsiteX43" fmla="*/ 2397760 w 3169920"/>
              <a:gd name="connsiteY43" fmla="*/ 2875280 h 3688080"/>
              <a:gd name="connsiteX44" fmla="*/ 2387600 w 3169920"/>
              <a:gd name="connsiteY44" fmla="*/ 2905760 h 3688080"/>
              <a:gd name="connsiteX45" fmla="*/ 2296160 w 3169920"/>
              <a:gd name="connsiteY45" fmla="*/ 2987040 h 3688080"/>
              <a:gd name="connsiteX46" fmla="*/ 2235200 w 3169920"/>
              <a:gd name="connsiteY46" fmla="*/ 3048000 h 3688080"/>
              <a:gd name="connsiteX47" fmla="*/ 2214880 w 3169920"/>
              <a:gd name="connsiteY47" fmla="*/ 3078480 h 3688080"/>
              <a:gd name="connsiteX48" fmla="*/ 2184400 w 3169920"/>
              <a:gd name="connsiteY48" fmla="*/ 3098800 h 3688080"/>
              <a:gd name="connsiteX49" fmla="*/ 2123440 w 3169920"/>
              <a:gd name="connsiteY49" fmla="*/ 3159760 h 3688080"/>
              <a:gd name="connsiteX50" fmla="*/ 2082800 w 3169920"/>
              <a:gd name="connsiteY50" fmla="*/ 3190240 h 3688080"/>
              <a:gd name="connsiteX51" fmla="*/ 2052320 w 3169920"/>
              <a:gd name="connsiteY51" fmla="*/ 3210560 h 3688080"/>
              <a:gd name="connsiteX52" fmla="*/ 2021840 w 3169920"/>
              <a:gd name="connsiteY52" fmla="*/ 3241040 h 3688080"/>
              <a:gd name="connsiteX53" fmla="*/ 1991360 w 3169920"/>
              <a:gd name="connsiteY53" fmla="*/ 3251200 h 3688080"/>
              <a:gd name="connsiteX54" fmla="*/ 1960880 w 3169920"/>
              <a:gd name="connsiteY54" fmla="*/ 3271520 h 3688080"/>
              <a:gd name="connsiteX55" fmla="*/ 1940560 w 3169920"/>
              <a:gd name="connsiteY55" fmla="*/ 3302000 h 3688080"/>
              <a:gd name="connsiteX56" fmla="*/ 1879600 w 3169920"/>
              <a:gd name="connsiteY56" fmla="*/ 3332480 h 3688080"/>
              <a:gd name="connsiteX57" fmla="*/ 1818640 w 3169920"/>
              <a:gd name="connsiteY57" fmla="*/ 3373120 h 3688080"/>
              <a:gd name="connsiteX58" fmla="*/ 1757680 w 3169920"/>
              <a:gd name="connsiteY58" fmla="*/ 3423920 h 3688080"/>
              <a:gd name="connsiteX59" fmla="*/ 1696720 w 3169920"/>
              <a:gd name="connsiteY59" fmla="*/ 3444240 h 3688080"/>
              <a:gd name="connsiteX60" fmla="*/ 1635760 w 3169920"/>
              <a:gd name="connsiteY60" fmla="*/ 3484880 h 3688080"/>
              <a:gd name="connsiteX61" fmla="*/ 1605280 w 3169920"/>
              <a:gd name="connsiteY61" fmla="*/ 3505200 h 3688080"/>
              <a:gd name="connsiteX62" fmla="*/ 1544320 w 3169920"/>
              <a:gd name="connsiteY62" fmla="*/ 3535680 h 3688080"/>
              <a:gd name="connsiteX63" fmla="*/ 1483360 w 3169920"/>
              <a:gd name="connsiteY63" fmla="*/ 3556000 h 3688080"/>
              <a:gd name="connsiteX64" fmla="*/ 1422400 w 3169920"/>
              <a:gd name="connsiteY64" fmla="*/ 3576320 h 3688080"/>
              <a:gd name="connsiteX65" fmla="*/ 1361440 w 3169920"/>
              <a:gd name="connsiteY65" fmla="*/ 3596640 h 3688080"/>
              <a:gd name="connsiteX66" fmla="*/ 1330960 w 3169920"/>
              <a:gd name="connsiteY66" fmla="*/ 3606800 h 3688080"/>
              <a:gd name="connsiteX67" fmla="*/ 1290320 w 3169920"/>
              <a:gd name="connsiteY67" fmla="*/ 3616960 h 3688080"/>
              <a:gd name="connsiteX68" fmla="*/ 1259840 w 3169920"/>
              <a:gd name="connsiteY68" fmla="*/ 3627120 h 3688080"/>
              <a:gd name="connsiteX69" fmla="*/ 1219200 w 3169920"/>
              <a:gd name="connsiteY69" fmla="*/ 3637280 h 3688080"/>
              <a:gd name="connsiteX70" fmla="*/ 1188720 w 3169920"/>
              <a:gd name="connsiteY70" fmla="*/ 3647440 h 3688080"/>
              <a:gd name="connsiteX71" fmla="*/ 1076960 w 3169920"/>
              <a:gd name="connsiteY71" fmla="*/ 3657600 h 3688080"/>
              <a:gd name="connsiteX72" fmla="*/ 1026160 w 3169920"/>
              <a:gd name="connsiteY72" fmla="*/ 3667760 h 3688080"/>
              <a:gd name="connsiteX73" fmla="*/ 833120 w 3169920"/>
              <a:gd name="connsiteY73" fmla="*/ 3688080 h 3688080"/>
              <a:gd name="connsiteX74" fmla="*/ 0 w 3169920"/>
              <a:gd name="connsiteY74" fmla="*/ 3677920 h 368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169920" h="3688080">
                <a:moveTo>
                  <a:pt x="3108960" y="0"/>
                </a:moveTo>
                <a:cubicBezTo>
                  <a:pt x="3114761" y="29004"/>
                  <a:pt x="3120671" y="62743"/>
                  <a:pt x="3129280" y="91440"/>
                </a:cubicBezTo>
                <a:cubicBezTo>
                  <a:pt x="3135435" y="111956"/>
                  <a:pt x="3142827" y="132080"/>
                  <a:pt x="3149600" y="152400"/>
                </a:cubicBezTo>
                <a:lnTo>
                  <a:pt x="3159760" y="182880"/>
                </a:lnTo>
                <a:lnTo>
                  <a:pt x="3169920" y="213360"/>
                </a:lnTo>
                <a:cubicBezTo>
                  <a:pt x="3166533" y="369147"/>
                  <a:pt x="3167809" y="525105"/>
                  <a:pt x="3159760" y="680720"/>
                </a:cubicBezTo>
                <a:cubicBezTo>
                  <a:pt x="3157632" y="721866"/>
                  <a:pt x="3152469" y="763554"/>
                  <a:pt x="3139440" y="802640"/>
                </a:cubicBezTo>
                <a:lnTo>
                  <a:pt x="3119120" y="863600"/>
                </a:lnTo>
                <a:cubicBezTo>
                  <a:pt x="3115733" y="873760"/>
                  <a:pt x="3111557" y="883690"/>
                  <a:pt x="3108960" y="894080"/>
                </a:cubicBezTo>
                <a:cubicBezTo>
                  <a:pt x="3105573" y="907627"/>
                  <a:pt x="3102812" y="921345"/>
                  <a:pt x="3098800" y="934720"/>
                </a:cubicBezTo>
                <a:cubicBezTo>
                  <a:pt x="3092645" y="955236"/>
                  <a:pt x="3090361" y="977858"/>
                  <a:pt x="3078480" y="995680"/>
                </a:cubicBezTo>
                <a:cubicBezTo>
                  <a:pt x="3056216" y="1029076"/>
                  <a:pt x="3058516" y="1019834"/>
                  <a:pt x="3048000" y="1056640"/>
                </a:cubicBezTo>
                <a:cubicBezTo>
                  <a:pt x="3044164" y="1070066"/>
                  <a:pt x="3041676" y="1083854"/>
                  <a:pt x="3037840" y="1097280"/>
                </a:cubicBezTo>
                <a:cubicBezTo>
                  <a:pt x="3020869" y="1156679"/>
                  <a:pt x="3033401" y="1096936"/>
                  <a:pt x="3017520" y="1168400"/>
                </a:cubicBezTo>
                <a:cubicBezTo>
                  <a:pt x="3013774" y="1185257"/>
                  <a:pt x="3011548" y="1202447"/>
                  <a:pt x="3007360" y="1219200"/>
                </a:cubicBezTo>
                <a:cubicBezTo>
                  <a:pt x="3004763" y="1229590"/>
                  <a:pt x="2999523" y="1239225"/>
                  <a:pt x="2997200" y="1249680"/>
                </a:cubicBezTo>
                <a:cubicBezTo>
                  <a:pt x="2992731" y="1269790"/>
                  <a:pt x="2992036" y="1290655"/>
                  <a:pt x="2987040" y="1310640"/>
                </a:cubicBezTo>
                <a:cubicBezTo>
                  <a:pt x="2981845" y="1331420"/>
                  <a:pt x="2971915" y="1350820"/>
                  <a:pt x="2966720" y="1371600"/>
                </a:cubicBezTo>
                <a:cubicBezTo>
                  <a:pt x="2951365" y="1433020"/>
                  <a:pt x="2960976" y="1398993"/>
                  <a:pt x="2936240" y="1473200"/>
                </a:cubicBezTo>
                <a:lnTo>
                  <a:pt x="2915920" y="1534160"/>
                </a:lnTo>
                <a:cubicBezTo>
                  <a:pt x="2912533" y="1544320"/>
                  <a:pt x="2907521" y="1554076"/>
                  <a:pt x="2905760" y="1564640"/>
                </a:cubicBezTo>
                <a:cubicBezTo>
                  <a:pt x="2902373" y="1584960"/>
                  <a:pt x="2900596" y="1605615"/>
                  <a:pt x="2895600" y="1625600"/>
                </a:cubicBezTo>
                <a:cubicBezTo>
                  <a:pt x="2890405" y="1646380"/>
                  <a:pt x="2882053" y="1666240"/>
                  <a:pt x="2875280" y="1686560"/>
                </a:cubicBezTo>
                <a:lnTo>
                  <a:pt x="2854960" y="1747520"/>
                </a:lnTo>
                <a:cubicBezTo>
                  <a:pt x="2851573" y="1757680"/>
                  <a:pt x="2847397" y="1767610"/>
                  <a:pt x="2844800" y="1778000"/>
                </a:cubicBezTo>
                <a:lnTo>
                  <a:pt x="2834640" y="1818640"/>
                </a:lnTo>
                <a:cubicBezTo>
                  <a:pt x="2831253" y="1855893"/>
                  <a:pt x="2829770" y="1893369"/>
                  <a:pt x="2824480" y="1930400"/>
                </a:cubicBezTo>
                <a:cubicBezTo>
                  <a:pt x="2822965" y="1941002"/>
                  <a:pt x="2816917" y="1950490"/>
                  <a:pt x="2814320" y="1960880"/>
                </a:cubicBezTo>
                <a:cubicBezTo>
                  <a:pt x="2810132" y="1977633"/>
                  <a:pt x="2807161" y="1994674"/>
                  <a:pt x="2804160" y="2011680"/>
                </a:cubicBezTo>
                <a:cubicBezTo>
                  <a:pt x="2797000" y="2052254"/>
                  <a:pt x="2796869" y="2094514"/>
                  <a:pt x="2783840" y="2133600"/>
                </a:cubicBezTo>
                <a:cubicBezTo>
                  <a:pt x="2749893" y="2235441"/>
                  <a:pt x="2773882" y="2152910"/>
                  <a:pt x="2753360" y="2255520"/>
                </a:cubicBezTo>
                <a:cubicBezTo>
                  <a:pt x="2745683" y="2293907"/>
                  <a:pt x="2735839" y="2318243"/>
                  <a:pt x="2722880" y="2357120"/>
                </a:cubicBezTo>
                <a:lnTo>
                  <a:pt x="2712720" y="2387600"/>
                </a:lnTo>
                <a:cubicBezTo>
                  <a:pt x="2709333" y="2397760"/>
                  <a:pt x="2708501" y="2409169"/>
                  <a:pt x="2702560" y="2418080"/>
                </a:cubicBezTo>
                <a:lnTo>
                  <a:pt x="2661920" y="2479040"/>
                </a:lnTo>
                <a:cubicBezTo>
                  <a:pt x="2658533" y="2492587"/>
                  <a:pt x="2658005" y="2507191"/>
                  <a:pt x="2651760" y="2519680"/>
                </a:cubicBezTo>
                <a:cubicBezTo>
                  <a:pt x="2640838" y="2541523"/>
                  <a:pt x="2618843" y="2557472"/>
                  <a:pt x="2611120" y="2580640"/>
                </a:cubicBezTo>
                <a:cubicBezTo>
                  <a:pt x="2600609" y="2612172"/>
                  <a:pt x="2599472" y="2620373"/>
                  <a:pt x="2580640" y="2651760"/>
                </a:cubicBezTo>
                <a:cubicBezTo>
                  <a:pt x="2568075" y="2672701"/>
                  <a:pt x="2553547" y="2692400"/>
                  <a:pt x="2540000" y="2712720"/>
                </a:cubicBezTo>
                <a:cubicBezTo>
                  <a:pt x="2533227" y="2722880"/>
                  <a:pt x="2529840" y="2736427"/>
                  <a:pt x="2519680" y="2743200"/>
                </a:cubicBezTo>
                <a:lnTo>
                  <a:pt x="2489200" y="2763520"/>
                </a:lnTo>
                <a:cubicBezTo>
                  <a:pt x="2482427" y="2773680"/>
                  <a:pt x="2476697" y="2784619"/>
                  <a:pt x="2468880" y="2794000"/>
                </a:cubicBezTo>
                <a:cubicBezTo>
                  <a:pt x="2459682" y="2805038"/>
                  <a:pt x="2446370" y="2812525"/>
                  <a:pt x="2438400" y="2824480"/>
                </a:cubicBezTo>
                <a:cubicBezTo>
                  <a:pt x="2399140" y="2883370"/>
                  <a:pt x="2465927" y="2829835"/>
                  <a:pt x="2397760" y="2875280"/>
                </a:cubicBezTo>
                <a:cubicBezTo>
                  <a:pt x="2394373" y="2885440"/>
                  <a:pt x="2394175" y="2897306"/>
                  <a:pt x="2387600" y="2905760"/>
                </a:cubicBezTo>
                <a:cubicBezTo>
                  <a:pt x="2296432" y="3022976"/>
                  <a:pt x="2359717" y="2930545"/>
                  <a:pt x="2296160" y="2987040"/>
                </a:cubicBezTo>
                <a:cubicBezTo>
                  <a:pt x="2274682" y="3006132"/>
                  <a:pt x="2251140" y="3024090"/>
                  <a:pt x="2235200" y="3048000"/>
                </a:cubicBezTo>
                <a:cubicBezTo>
                  <a:pt x="2228427" y="3058160"/>
                  <a:pt x="2223514" y="3069846"/>
                  <a:pt x="2214880" y="3078480"/>
                </a:cubicBezTo>
                <a:cubicBezTo>
                  <a:pt x="2206246" y="3087114"/>
                  <a:pt x="2193526" y="3090688"/>
                  <a:pt x="2184400" y="3098800"/>
                </a:cubicBezTo>
                <a:cubicBezTo>
                  <a:pt x="2162922" y="3117892"/>
                  <a:pt x="2146429" y="3142518"/>
                  <a:pt x="2123440" y="3159760"/>
                </a:cubicBezTo>
                <a:cubicBezTo>
                  <a:pt x="2109893" y="3169920"/>
                  <a:pt x="2096579" y="3180398"/>
                  <a:pt x="2082800" y="3190240"/>
                </a:cubicBezTo>
                <a:cubicBezTo>
                  <a:pt x="2072864" y="3197337"/>
                  <a:pt x="2061701" y="3202743"/>
                  <a:pt x="2052320" y="3210560"/>
                </a:cubicBezTo>
                <a:cubicBezTo>
                  <a:pt x="2041282" y="3219758"/>
                  <a:pt x="2033795" y="3233070"/>
                  <a:pt x="2021840" y="3241040"/>
                </a:cubicBezTo>
                <a:cubicBezTo>
                  <a:pt x="2012929" y="3246981"/>
                  <a:pt x="2000939" y="3246411"/>
                  <a:pt x="1991360" y="3251200"/>
                </a:cubicBezTo>
                <a:cubicBezTo>
                  <a:pt x="1980438" y="3256661"/>
                  <a:pt x="1971040" y="3264747"/>
                  <a:pt x="1960880" y="3271520"/>
                </a:cubicBezTo>
                <a:cubicBezTo>
                  <a:pt x="1954107" y="3281680"/>
                  <a:pt x="1949194" y="3293366"/>
                  <a:pt x="1940560" y="3302000"/>
                </a:cubicBezTo>
                <a:cubicBezTo>
                  <a:pt x="1906732" y="3335828"/>
                  <a:pt x="1916785" y="3311822"/>
                  <a:pt x="1879600" y="3332480"/>
                </a:cubicBezTo>
                <a:cubicBezTo>
                  <a:pt x="1858252" y="3344340"/>
                  <a:pt x="1835909" y="3355851"/>
                  <a:pt x="1818640" y="3373120"/>
                </a:cubicBezTo>
                <a:cubicBezTo>
                  <a:pt x="1799499" y="3392261"/>
                  <a:pt x="1783141" y="3412604"/>
                  <a:pt x="1757680" y="3423920"/>
                </a:cubicBezTo>
                <a:cubicBezTo>
                  <a:pt x="1738107" y="3432619"/>
                  <a:pt x="1714542" y="3432359"/>
                  <a:pt x="1696720" y="3444240"/>
                </a:cubicBezTo>
                <a:lnTo>
                  <a:pt x="1635760" y="3484880"/>
                </a:lnTo>
                <a:cubicBezTo>
                  <a:pt x="1625600" y="3491653"/>
                  <a:pt x="1616864" y="3501339"/>
                  <a:pt x="1605280" y="3505200"/>
                </a:cubicBezTo>
                <a:cubicBezTo>
                  <a:pt x="1494120" y="3542253"/>
                  <a:pt x="1662493" y="3483159"/>
                  <a:pt x="1544320" y="3535680"/>
                </a:cubicBezTo>
                <a:cubicBezTo>
                  <a:pt x="1524747" y="3544379"/>
                  <a:pt x="1503680" y="3549227"/>
                  <a:pt x="1483360" y="3556000"/>
                </a:cubicBezTo>
                <a:lnTo>
                  <a:pt x="1422400" y="3576320"/>
                </a:lnTo>
                <a:lnTo>
                  <a:pt x="1361440" y="3596640"/>
                </a:lnTo>
                <a:cubicBezTo>
                  <a:pt x="1351280" y="3600027"/>
                  <a:pt x="1341350" y="3604203"/>
                  <a:pt x="1330960" y="3606800"/>
                </a:cubicBezTo>
                <a:cubicBezTo>
                  <a:pt x="1317413" y="3610187"/>
                  <a:pt x="1303746" y="3613124"/>
                  <a:pt x="1290320" y="3616960"/>
                </a:cubicBezTo>
                <a:cubicBezTo>
                  <a:pt x="1280022" y="3619902"/>
                  <a:pt x="1270138" y="3624178"/>
                  <a:pt x="1259840" y="3627120"/>
                </a:cubicBezTo>
                <a:cubicBezTo>
                  <a:pt x="1246414" y="3630956"/>
                  <a:pt x="1232626" y="3633444"/>
                  <a:pt x="1219200" y="3637280"/>
                </a:cubicBezTo>
                <a:cubicBezTo>
                  <a:pt x="1208902" y="3640222"/>
                  <a:pt x="1199322" y="3645925"/>
                  <a:pt x="1188720" y="3647440"/>
                </a:cubicBezTo>
                <a:cubicBezTo>
                  <a:pt x="1151689" y="3652730"/>
                  <a:pt x="1114213" y="3654213"/>
                  <a:pt x="1076960" y="3657600"/>
                </a:cubicBezTo>
                <a:cubicBezTo>
                  <a:pt x="1060027" y="3660987"/>
                  <a:pt x="1043295" y="3665618"/>
                  <a:pt x="1026160" y="3667760"/>
                </a:cubicBezTo>
                <a:cubicBezTo>
                  <a:pt x="961957" y="3675785"/>
                  <a:pt x="833120" y="3688080"/>
                  <a:pt x="833120" y="3688080"/>
                </a:cubicBezTo>
                <a:cubicBezTo>
                  <a:pt x="176121" y="3676348"/>
                  <a:pt x="453844" y="3677920"/>
                  <a:pt x="0" y="3677920"/>
                </a:cubicBezTo>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3167720" y="3382829"/>
            <a:ext cx="522900" cy="523220"/>
          </a:xfrm>
          <a:prstGeom prst="rect">
            <a:avLst/>
          </a:prstGeom>
          <a:noFill/>
        </p:spPr>
        <p:txBody>
          <a:bodyPr wrap="none" rtlCol="0">
            <a:spAutoFit/>
          </a:bodyPr>
          <a:lstStyle/>
          <a:p>
            <a:r>
              <a:rPr lang="en-US" sz="2800" b="1" dirty="0" smtClean="0">
                <a:solidFill>
                  <a:srgbClr val="FFFF00"/>
                </a:solidFill>
              </a:rPr>
              <a:t>X’</a:t>
            </a:r>
            <a:endParaRPr lang="en-US" sz="2800" b="1" dirty="0">
              <a:solidFill>
                <a:srgbClr val="FFFF00"/>
              </a:solidFill>
            </a:endParaRPr>
          </a:p>
        </p:txBody>
      </p:sp>
      <p:sp>
        <p:nvSpPr>
          <p:cNvPr id="35" name="TextBox 34"/>
          <p:cNvSpPr txBox="1"/>
          <p:nvPr/>
        </p:nvSpPr>
        <p:spPr>
          <a:xfrm>
            <a:off x="4796128" y="990600"/>
            <a:ext cx="423514" cy="523220"/>
          </a:xfrm>
          <a:prstGeom prst="rect">
            <a:avLst/>
          </a:prstGeom>
          <a:noFill/>
        </p:spPr>
        <p:txBody>
          <a:bodyPr wrap="none" rtlCol="0">
            <a:spAutoFit/>
          </a:bodyPr>
          <a:lstStyle/>
          <a:p>
            <a:r>
              <a:rPr lang="en-US" sz="2800" b="1" dirty="0" smtClean="0">
                <a:solidFill>
                  <a:srgbClr val="00B050"/>
                </a:solidFill>
              </a:rPr>
              <a:t>X</a:t>
            </a:r>
            <a:endParaRPr lang="en-US" sz="2800" b="1" dirty="0">
              <a:solidFill>
                <a:srgbClr val="00B050"/>
              </a:solidFill>
            </a:endParaRPr>
          </a:p>
        </p:txBody>
      </p:sp>
      <p:sp>
        <p:nvSpPr>
          <p:cNvPr id="36" name="Curved Up Arrow 35"/>
          <p:cNvSpPr/>
          <p:nvPr/>
        </p:nvSpPr>
        <p:spPr>
          <a:xfrm>
            <a:off x="4222974" y="1422400"/>
            <a:ext cx="647642" cy="152400"/>
          </a:xfrm>
          <a:prstGeom prst="curved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Curved Up Arrow 36"/>
          <p:cNvSpPr/>
          <p:nvPr/>
        </p:nvSpPr>
        <p:spPr>
          <a:xfrm rot="16704972">
            <a:off x="3281453" y="2207025"/>
            <a:ext cx="1872484" cy="564608"/>
          </a:xfrm>
          <a:prstGeom prst="curvedUp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9" name="TextBox 38"/>
          <p:cNvSpPr txBox="1"/>
          <p:nvPr/>
        </p:nvSpPr>
        <p:spPr>
          <a:xfrm rot="16200000">
            <a:off x="-381000" y="3021470"/>
            <a:ext cx="1598515" cy="584775"/>
          </a:xfrm>
          <a:prstGeom prst="rect">
            <a:avLst/>
          </a:prstGeom>
          <a:noFill/>
        </p:spPr>
        <p:txBody>
          <a:bodyPr wrap="none" rtlCol="0">
            <a:spAutoFit/>
          </a:bodyPr>
          <a:lstStyle/>
          <a:p>
            <a:r>
              <a:rPr lang="en-US" sz="3200" b="1" dirty="0" smtClean="0">
                <a:solidFill>
                  <a:schemeClr val="bg1"/>
                </a:solidFill>
              </a:rPr>
              <a:t>HDAC1</a:t>
            </a:r>
            <a:endParaRPr lang="en-US" sz="3200" b="1" dirty="0">
              <a:solidFill>
                <a:schemeClr val="bg1"/>
              </a:solidFill>
            </a:endParaRPr>
          </a:p>
        </p:txBody>
      </p:sp>
      <p:cxnSp>
        <p:nvCxnSpPr>
          <p:cNvPr id="40" name="Straight Connector 39"/>
          <p:cNvCxnSpPr/>
          <p:nvPr/>
        </p:nvCxnSpPr>
        <p:spPr>
          <a:xfrm>
            <a:off x="838200" y="2743200"/>
            <a:ext cx="0" cy="1231585"/>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Picture 18" descr="How to Mentor Graduate Students-Sheng - Microsoft PowerPoint"/>
          <p:cNvPicPr>
            <a:picLocks noChangeAspect="1"/>
          </p:cNvPicPr>
          <p:nvPr/>
        </p:nvPicPr>
        <p:blipFill rotWithShape="1">
          <a:blip r:embed="rId7" cstate="print">
            <a:extLst>
              <a:ext uri="{28A0092B-C50C-407E-A947-70E740481C1C}">
                <a14:useLocalDpi xmlns:a14="http://schemas.microsoft.com/office/drawing/2010/main" val="0"/>
              </a:ext>
            </a:extLst>
          </a:blip>
          <a:srcRect l="29778" t="15972" r="15333" b="8658"/>
          <a:stretch/>
        </p:blipFill>
        <p:spPr>
          <a:xfrm>
            <a:off x="-30480" y="-58871"/>
            <a:ext cx="9165498" cy="6883400"/>
          </a:xfrm>
          <a:prstGeom prst="rect">
            <a:avLst/>
          </a:prstGeom>
        </p:spPr>
      </p:pic>
      <p:sp>
        <p:nvSpPr>
          <p:cNvPr id="3" name="TextBox 2"/>
          <p:cNvSpPr txBox="1"/>
          <p:nvPr/>
        </p:nvSpPr>
        <p:spPr>
          <a:xfrm>
            <a:off x="3509985" y="2933588"/>
            <a:ext cx="2433615" cy="523220"/>
          </a:xfrm>
          <a:prstGeom prst="rect">
            <a:avLst/>
          </a:prstGeom>
          <a:noFill/>
        </p:spPr>
        <p:txBody>
          <a:bodyPr wrap="none" rtlCol="0">
            <a:spAutoFit/>
          </a:bodyPr>
          <a:lstStyle/>
          <a:p>
            <a:r>
              <a:rPr lang="en-US" sz="2800" b="1" dirty="0" smtClean="0"/>
              <a:t>THANK YOU!</a:t>
            </a:r>
            <a:endParaRPr lang="en-US" sz="2800" b="1" dirty="0"/>
          </a:p>
        </p:txBody>
      </p:sp>
    </p:spTree>
    <p:extLst>
      <p:ext uri="{BB962C8B-B14F-4D97-AF65-F5344CB8AC3E}">
        <p14:creationId xmlns:p14="http://schemas.microsoft.com/office/powerpoint/2010/main" val="213601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1000"/>
                                        <p:tgtEl>
                                          <p:spTgt spid="32"/>
                                        </p:tgtEl>
                                      </p:cBhvr>
                                    </p:animEffect>
                                    <p:anim calcmode="lin" valueType="num">
                                      <p:cBhvr>
                                        <p:cTn id="53" dur="1000" fill="hold"/>
                                        <p:tgtEl>
                                          <p:spTgt spid="32"/>
                                        </p:tgtEl>
                                        <p:attrNameLst>
                                          <p:attrName>ppt_x</p:attrName>
                                        </p:attrNameLst>
                                      </p:cBhvr>
                                      <p:tavLst>
                                        <p:tav tm="0">
                                          <p:val>
                                            <p:strVal val="#ppt_x"/>
                                          </p:val>
                                        </p:tav>
                                        <p:tav tm="100000">
                                          <p:val>
                                            <p:strVal val="#ppt_x"/>
                                          </p:val>
                                        </p:tav>
                                      </p:tavLst>
                                    </p:anim>
                                    <p:anim calcmode="lin" valueType="num">
                                      <p:cBhvr>
                                        <p:cTn id="54" dur="1000" fill="hold"/>
                                        <p:tgtEl>
                                          <p:spTgt spid="3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1000"/>
                                        <p:tgtEl>
                                          <p:spTgt spid="21"/>
                                        </p:tgtEl>
                                      </p:cBhvr>
                                    </p:animEffect>
                                    <p:anim calcmode="lin" valueType="num">
                                      <p:cBhvr>
                                        <p:cTn id="58" dur="1000" fill="hold"/>
                                        <p:tgtEl>
                                          <p:spTgt spid="21"/>
                                        </p:tgtEl>
                                        <p:attrNameLst>
                                          <p:attrName>ppt_x</p:attrName>
                                        </p:attrNameLst>
                                      </p:cBhvr>
                                      <p:tavLst>
                                        <p:tav tm="0">
                                          <p:val>
                                            <p:strVal val="#ppt_x"/>
                                          </p:val>
                                        </p:tav>
                                        <p:tav tm="100000">
                                          <p:val>
                                            <p:strVal val="#ppt_x"/>
                                          </p:val>
                                        </p:tav>
                                      </p:tavLst>
                                    </p:anim>
                                    <p:anim calcmode="lin" valueType="num">
                                      <p:cBhvr>
                                        <p:cTn id="59" dur="1000" fill="hold"/>
                                        <p:tgtEl>
                                          <p:spTgt spid="2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1000"/>
                                        <p:tgtEl>
                                          <p:spTgt spid="39"/>
                                        </p:tgtEl>
                                      </p:cBhvr>
                                    </p:animEffect>
                                    <p:anim calcmode="lin" valueType="num">
                                      <p:cBhvr>
                                        <p:cTn id="68" dur="1000" fill="hold"/>
                                        <p:tgtEl>
                                          <p:spTgt spid="39"/>
                                        </p:tgtEl>
                                        <p:attrNameLst>
                                          <p:attrName>ppt_x</p:attrName>
                                        </p:attrNameLst>
                                      </p:cBhvr>
                                      <p:tavLst>
                                        <p:tav tm="0">
                                          <p:val>
                                            <p:strVal val="#ppt_x"/>
                                          </p:val>
                                        </p:tav>
                                        <p:tav tm="100000">
                                          <p:val>
                                            <p:strVal val="#ppt_x"/>
                                          </p:val>
                                        </p:tav>
                                      </p:tavLst>
                                    </p:anim>
                                    <p:anim calcmode="lin" valueType="num">
                                      <p:cBhvr>
                                        <p:cTn id="69" dur="1000" fill="hold"/>
                                        <p:tgtEl>
                                          <p:spTgt spid="3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1000"/>
                                        <p:tgtEl>
                                          <p:spTgt spid="40"/>
                                        </p:tgtEl>
                                      </p:cBhvr>
                                    </p:animEffect>
                                    <p:anim calcmode="lin" valueType="num">
                                      <p:cBhvr>
                                        <p:cTn id="73" dur="1000" fill="hold"/>
                                        <p:tgtEl>
                                          <p:spTgt spid="40"/>
                                        </p:tgtEl>
                                        <p:attrNameLst>
                                          <p:attrName>ppt_x</p:attrName>
                                        </p:attrNameLst>
                                      </p:cBhvr>
                                      <p:tavLst>
                                        <p:tav tm="0">
                                          <p:val>
                                            <p:strVal val="#ppt_x"/>
                                          </p:val>
                                        </p:tav>
                                        <p:tav tm="100000">
                                          <p:val>
                                            <p:strVal val="#ppt_x"/>
                                          </p:val>
                                        </p:tav>
                                      </p:tavLst>
                                    </p:anim>
                                    <p:anim calcmode="lin" valueType="num">
                                      <p:cBhvr>
                                        <p:cTn id="7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32" grpId="0" animBg="1"/>
      <p:bldP spid="33" grpId="0" animBg="1"/>
      <p:bldP spid="34" grpId="0"/>
      <p:bldP spid="35" grpId="0"/>
      <p:bldP spid="36" grpId="0" animBg="1"/>
      <p:bldP spid="37" grpId="0" animBg="1"/>
      <p:bldP spid="39"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7320</TotalTime>
  <Words>839</Words>
  <Application>Microsoft Office PowerPoint</Application>
  <PresentationFormat>On-screen Show (4:3)</PresentationFormat>
  <Paragraphs>168</Paragraphs>
  <Slides>19</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Default Design</vt:lpstr>
      <vt:lpstr>SPW 10.0 Graph</vt:lpstr>
      <vt:lpstr> A Role of Maspin in Prostate Epithelial Homeostasis and Tumor Progression    Shijie Sheng, Ph.D. Professor of Pathology and Oncology Wayne State University School of Medicine Tumor Biology &amp; Microenvironment Program  Karmanos Cancer Institute Detroit, MI</vt:lpstr>
      <vt:lpstr>PowerPoint Presentation</vt:lpstr>
      <vt:lpstr>PowerPoint Presentation</vt:lpstr>
      <vt:lpstr>PowerPoint Presentation</vt:lpstr>
      <vt:lpstr>Maspin Reprograms Prostate Cancer Cells toward Differentiation in vivo and in 3D Culture</vt:lpstr>
      <vt:lpstr>Maspin Reprograms Prostate Cancer Cells toward Differentiation in vivo and in 3D Culture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MSIS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Maspin  A Tumor Suppressive Serpin</dc:title>
  <dc:creator>Wayne State University</dc:creator>
  <cp:lastModifiedBy>Sheng, Shijie</cp:lastModifiedBy>
  <cp:revision>228</cp:revision>
  <dcterms:created xsi:type="dcterms:W3CDTF">2003-08-21T14:34:51Z</dcterms:created>
  <dcterms:modified xsi:type="dcterms:W3CDTF">2015-06-22T17:06:18Z</dcterms:modified>
</cp:coreProperties>
</file>