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1"/>
  </p:sldMasterIdLst>
  <p:notesMasterIdLst>
    <p:notesMasterId r:id="rId45"/>
  </p:notesMasterIdLst>
  <p:sldIdLst>
    <p:sldId id="306" r:id="rId2"/>
    <p:sldId id="261" r:id="rId3"/>
    <p:sldId id="305" r:id="rId4"/>
    <p:sldId id="267" r:id="rId5"/>
    <p:sldId id="299" r:id="rId6"/>
    <p:sldId id="300" r:id="rId7"/>
    <p:sldId id="308" r:id="rId8"/>
    <p:sldId id="264" r:id="rId9"/>
    <p:sldId id="309" r:id="rId10"/>
    <p:sldId id="302" r:id="rId11"/>
    <p:sldId id="303" r:id="rId12"/>
    <p:sldId id="304" r:id="rId13"/>
    <p:sldId id="265" r:id="rId14"/>
    <p:sldId id="266" r:id="rId15"/>
    <p:sldId id="268" r:id="rId16"/>
    <p:sldId id="269" r:id="rId17"/>
    <p:sldId id="270" r:id="rId18"/>
    <p:sldId id="274" r:id="rId19"/>
    <p:sldId id="271" r:id="rId20"/>
    <p:sldId id="275" r:id="rId21"/>
    <p:sldId id="272" r:id="rId22"/>
    <p:sldId id="273" r:id="rId23"/>
    <p:sldId id="276" r:id="rId24"/>
    <p:sldId id="278" r:id="rId25"/>
    <p:sldId id="280" r:id="rId26"/>
    <p:sldId id="281" r:id="rId27"/>
    <p:sldId id="282" r:id="rId28"/>
    <p:sldId id="285" r:id="rId29"/>
    <p:sldId id="286" r:id="rId30"/>
    <p:sldId id="289" r:id="rId31"/>
    <p:sldId id="290" r:id="rId32"/>
    <p:sldId id="291" r:id="rId33"/>
    <p:sldId id="292" r:id="rId34"/>
    <p:sldId id="294" r:id="rId35"/>
    <p:sldId id="295" r:id="rId36"/>
    <p:sldId id="296" r:id="rId37"/>
    <p:sldId id="297" r:id="rId38"/>
    <p:sldId id="315" r:id="rId39"/>
    <p:sldId id="316" r:id="rId40"/>
    <p:sldId id="318" r:id="rId41"/>
    <p:sldId id="313" r:id="rId42"/>
    <p:sldId id="312" r:id="rId43"/>
    <p:sldId id="31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915"/>
  </p:normalViewPr>
  <p:slideViewPr>
    <p:cSldViewPr snapToGrid="0" snapToObjects="1">
      <p:cViewPr varScale="1">
        <p:scale>
          <a:sx n="110" d="100"/>
          <a:sy n="110" d="100"/>
        </p:scale>
        <p:origin x="632" y="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E%20SERIOUS\PRIVATE\New%20Stat%202014\Dr.%20Sherry%20IM\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E%20SERIOUS\PRIVATE\New%20Stat%202014\Dr.%20Sherry%20IM\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oleObject" Target="file:///F:\E%20SERIOUS\PRIVATE\New%20Stat%202014\Dr.%20Sherry%20IM\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oleObject" Target="file:///F:\E%20SERIOUS\PRIVATE\New%20Stat%202014\Dr.%20Sherry%20IM\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oleObject" Target="file:///F:\E%20SERIOUS\PRIVATE\New%20Stat%202014\Dr.%20Sherry%20IM\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2000" dirty="0"/>
              <a:t>Plasma </a:t>
            </a:r>
            <a:r>
              <a:rPr lang="en-US" sz="2000" dirty="0" smtClean="0"/>
              <a:t>omentin-1</a:t>
            </a:r>
          </a:p>
          <a:p>
            <a:pPr>
              <a:defRPr sz="1800"/>
            </a:pPr>
            <a:r>
              <a:rPr lang="en-US" sz="2000" dirty="0" err="1" smtClean="0"/>
              <a:t>Pg</a:t>
            </a:r>
            <a:r>
              <a:rPr lang="en-US" sz="2000" dirty="0" smtClean="0"/>
              <a:t>/ml</a:t>
            </a:r>
            <a:endParaRPr lang="en-US" sz="2000" dirty="0"/>
          </a:p>
        </c:rich>
      </c:tx>
      <c:layout/>
      <c:overlay val="0"/>
    </c:title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Sheet1!$B$49</c:f>
              <c:strCache>
                <c:ptCount val="1"/>
                <c:pt idx="0">
                  <c:v>Plasma omentin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dLbls>
            <c:dLbl>
              <c:idx val="0"/>
              <c:layout>
                <c:manualLayout>
                  <c:x val="0.00720720720720721"/>
                  <c:y val="-0.0358905288003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2012012012012"/>
                  <c:y val="-0.03947958168034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Sheet1!$C$48:$D$48</c:f>
              <c:strCache>
                <c:ptCount val="2"/>
                <c:pt idx="0">
                  <c:v>Case</c:v>
                </c:pt>
                <c:pt idx="1">
                  <c:v>Control</c:v>
                </c:pt>
              </c:strCache>
            </c:strRef>
          </c:cat>
          <c:val>
            <c:numRef>
              <c:f>Sheet1!$C$49:$D$49</c:f>
              <c:numCache>
                <c:formatCode>General</c:formatCode>
                <c:ptCount val="2"/>
                <c:pt idx="0">
                  <c:v>16.5</c:v>
                </c:pt>
                <c:pt idx="1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shape val="cylinder"/>
        <c:axId val="-2132287536"/>
        <c:axId val="-2133092560"/>
        <c:axId val="0"/>
      </c:bar3DChart>
      <c:catAx>
        <c:axId val="-2132287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33092560"/>
        <c:crosses val="autoZero"/>
        <c:auto val="1"/>
        <c:lblAlgn val="ctr"/>
        <c:lblOffset val="100"/>
        <c:noMultiLvlLbl val="0"/>
      </c:catAx>
      <c:valAx>
        <c:axId val="-2133092560"/>
        <c:scaling>
          <c:orientation val="minMax"/>
          <c:max val="30.0"/>
          <c:min val="0.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pg/ml</a:t>
                </a:r>
              </a:p>
            </c:rich>
          </c:tx>
          <c:layout>
            <c:manualLayout>
              <c:xMode val="edge"/>
              <c:yMode val="edge"/>
              <c:x val="0.0331312099501076"/>
              <c:y val="0.35409595714388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132287536"/>
        <c:crosses val="autoZero"/>
        <c:crossBetween val="between"/>
        <c:majorUnit val="10.0"/>
      </c:valAx>
    </c:plotArea>
    <c:plotVisOnly val="1"/>
    <c:dispBlanksAs val="gap"/>
    <c:showDLblsOverMax val="0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Insulin </a:t>
            </a:r>
            <a:r>
              <a:rPr lang="en-US" sz="2000" dirty="0" smtClean="0"/>
              <a:t>resistance</a:t>
            </a:r>
          </a:p>
          <a:p>
            <a:pPr>
              <a:defRPr sz="2000"/>
            </a:pPr>
            <a:r>
              <a:rPr lang="en-US" sz="2000" dirty="0" smtClean="0"/>
              <a:t>HOMA-IR</a:t>
            </a:r>
            <a:endParaRPr lang="en-US" sz="2000" dirty="0"/>
          </a:p>
        </c:rich>
      </c:tx>
      <c:layout/>
      <c:overlay val="0"/>
    </c:title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Insulin resistance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</c:dPt>
          <c:dLbls>
            <c:dLbl>
              <c:idx val="0"/>
              <c:layout>
                <c:manualLayout>
                  <c:x val="0.00720720720720721"/>
                  <c:y val="-0.0358905288003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12012012012012"/>
                  <c:y val="-0.03947958168034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Sheet1!$C$29:$D$29</c:f>
              <c:strCache>
                <c:ptCount val="2"/>
                <c:pt idx="0">
                  <c:v>Case</c:v>
                </c:pt>
                <c:pt idx="1">
                  <c:v>Control</c:v>
                </c:pt>
              </c:strCache>
            </c:strRef>
          </c:cat>
          <c:val>
            <c:numRef>
              <c:f>Sheet1!$C$30:$D$30</c:f>
              <c:numCache>
                <c:formatCode>General</c:formatCode>
                <c:ptCount val="2"/>
                <c:pt idx="0">
                  <c:v>15.8</c:v>
                </c:pt>
                <c:pt idx="1">
                  <c:v>2.3</c:v>
                </c:pt>
              </c:numCache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shape val="cylinder"/>
        <c:axId val="-2133309184"/>
        <c:axId val="-2133306208"/>
        <c:axId val="0"/>
      </c:bar3DChart>
      <c:catAx>
        <c:axId val="-2133309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33306208"/>
        <c:crosses val="autoZero"/>
        <c:auto val="1"/>
        <c:lblAlgn val="ctr"/>
        <c:lblOffset val="100"/>
        <c:noMultiLvlLbl val="0"/>
      </c:catAx>
      <c:valAx>
        <c:axId val="-2133306208"/>
        <c:scaling>
          <c:orientation val="minMax"/>
          <c:max val="20.0"/>
          <c:min val="0.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33309184"/>
        <c:crosses val="autoZero"/>
        <c:crossBetween val="between"/>
        <c:majorUnit val="5.0"/>
      </c:valAx>
    </c:plotArea>
    <c:plotVisOnly val="1"/>
    <c:dispBlanksAs val="gap"/>
    <c:showDLblsOverMax val="0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Sheet2!$H$1</c:f>
              <c:strCache>
                <c:ptCount val="1"/>
                <c:pt idx="0">
                  <c:v>Plasma omentin 1</c:v>
                </c:pt>
              </c:strCache>
            </c:strRef>
          </c:tx>
          <c:spPr>
            <a:ln w="66675">
              <a:noFill/>
            </a:ln>
          </c:spPr>
          <c:marker>
            <c:symbol val="circle"/>
            <c:size val="7"/>
            <c:spPr>
              <a:ln>
                <a:noFill/>
              </a:ln>
            </c:spPr>
          </c:marker>
          <c:trendline>
            <c:spPr>
              <a:ln w="31750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Sheet2!$G$2:$G$91</c:f>
              <c:numCache>
                <c:formatCode>0.00</c:formatCode>
                <c:ptCount val="90"/>
                <c:pt idx="0">
                  <c:v>36.51263742951024</c:v>
                </c:pt>
                <c:pt idx="1">
                  <c:v>46.67536885408013</c:v>
                </c:pt>
                <c:pt idx="2">
                  <c:v>38.52146814404432</c:v>
                </c:pt>
                <c:pt idx="3">
                  <c:v>43.51093706736251</c:v>
                </c:pt>
                <c:pt idx="4">
                  <c:v>45.11722044189575</c:v>
                </c:pt>
                <c:pt idx="5">
                  <c:v>31.98054141705328</c:v>
                </c:pt>
                <c:pt idx="6">
                  <c:v>60.77003121748178</c:v>
                </c:pt>
                <c:pt idx="7">
                  <c:v>47.86203077409912</c:v>
                </c:pt>
                <c:pt idx="8">
                  <c:v>41.78668505821708</c:v>
                </c:pt>
                <c:pt idx="9">
                  <c:v>31.64556962025316</c:v>
                </c:pt>
                <c:pt idx="10">
                  <c:v>38.10394756896812</c:v>
                </c:pt>
                <c:pt idx="11">
                  <c:v>30.86419753086419</c:v>
                </c:pt>
                <c:pt idx="12">
                  <c:v>35.15625</c:v>
                </c:pt>
                <c:pt idx="13">
                  <c:v>36.91833340094933</c:v>
                </c:pt>
                <c:pt idx="14">
                  <c:v>36.62851196670136</c:v>
                </c:pt>
                <c:pt idx="15">
                  <c:v>41.43705412448202</c:v>
                </c:pt>
                <c:pt idx="16">
                  <c:v>38.85595257170309</c:v>
                </c:pt>
                <c:pt idx="17">
                  <c:v>26.95312499999999</c:v>
                </c:pt>
                <c:pt idx="18">
                  <c:v>54.07787213587565</c:v>
                </c:pt>
                <c:pt idx="19">
                  <c:v>41.86424024947669</c:v>
                </c:pt>
                <c:pt idx="20">
                  <c:v>43.26229770870052</c:v>
                </c:pt>
                <c:pt idx="21">
                  <c:v>46.31232686980609</c:v>
                </c:pt>
                <c:pt idx="22">
                  <c:v>49.92989295851716</c:v>
                </c:pt>
                <c:pt idx="23">
                  <c:v>42.24058769513314</c:v>
                </c:pt>
                <c:pt idx="24">
                  <c:v>42.578125</c:v>
                </c:pt>
                <c:pt idx="25">
                  <c:v>38.7369938291068</c:v>
                </c:pt>
                <c:pt idx="26">
                  <c:v>48.25758474743878</c:v>
                </c:pt>
                <c:pt idx="27">
                  <c:v>44.82053856359138</c:v>
                </c:pt>
                <c:pt idx="28">
                  <c:v>36.1069414580713</c:v>
                </c:pt>
                <c:pt idx="29">
                  <c:v>52.18606180144604</c:v>
                </c:pt>
                <c:pt idx="30">
                  <c:v>39.6825396825397</c:v>
                </c:pt>
                <c:pt idx="31">
                  <c:v>48.046875</c:v>
                </c:pt>
                <c:pt idx="32">
                  <c:v>36.52300949598244</c:v>
                </c:pt>
                <c:pt idx="33">
                  <c:v>30.48665738266401</c:v>
                </c:pt>
                <c:pt idx="34">
                  <c:v>49.609375</c:v>
                </c:pt>
                <c:pt idx="35">
                  <c:v>37.5923789995301</c:v>
                </c:pt>
                <c:pt idx="36">
                  <c:v>35.96333494144995</c:v>
                </c:pt>
                <c:pt idx="37">
                  <c:v>30.86419753086419</c:v>
                </c:pt>
                <c:pt idx="38">
                  <c:v>40.78768475066848</c:v>
                </c:pt>
                <c:pt idx="39">
                  <c:v>35.88363449955121</c:v>
                </c:pt>
                <c:pt idx="40">
                  <c:v>35.02926224956214</c:v>
                </c:pt>
                <c:pt idx="41">
                  <c:v>31.64062499999999</c:v>
                </c:pt>
                <c:pt idx="42">
                  <c:v>33.12130678610411</c:v>
                </c:pt>
                <c:pt idx="43">
                  <c:v>30.47721924308475</c:v>
                </c:pt>
                <c:pt idx="44">
                  <c:v>34.52708907254338</c:v>
                </c:pt>
                <c:pt idx="45">
                  <c:v>33.2986472424558</c:v>
                </c:pt>
                <c:pt idx="46">
                  <c:v>32.44444444444409</c:v>
                </c:pt>
                <c:pt idx="47">
                  <c:v>24.76756591982929</c:v>
                </c:pt>
                <c:pt idx="48">
                  <c:v>47.75022956841129</c:v>
                </c:pt>
                <c:pt idx="49">
                  <c:v>47.25509533201841</c:v>
                </c:pt>
                <c:pt idx="50">
                  <c:v>42.09609522427058</c:v>
                </c:pt>
                <c:pt idx="51">
                  <c:v>39.25652940233935</c:v>
                </c:pt>
                <c:pt idx="52">
                  <c:v>34.2090259199158</c:v>
                </c:pt>
                <c:pt idx="53">
                  <c:v>39.38711911357341</c:v>
                </c:pt>
                <c:pt idx="54">
                  <c:v>36.73800674954077</c:v>
                </c:pt>
                <c:pt idx="55">
                  <c:v>35.05886426592797</c:v>
                </c:pt>
                <c:pt idx="56">
                  <c:v>29.38475665748393</c:v>
                </c:pt>
                <c:pt idx="57">
                  <c:v>39.47195298451823</c:v>
                </c:pt>
                <c:pt idx="58">
                  <c:v>38.08864265927978</c:v>
                </c:pt>
                <c:pt idx="59">
                  <c:v>42.79086527633891</c:v>
                </c:pt>
              </c:numCache>
            </c:numRef>
          </c:xVal>
          <c:yVal>
            <c:numRef>
              <c:f>Sheet2!$H$2:$H$91</c:f>
              <c:numCache>
                <c:formatCode>General</c:formatCode>
                <c:ptCount val="90"/>
                <c:pt idx="0">
                  <c:v>17.5</c:v>
                </c:pt>
                <c:pt idx="1">
                  <c:v>13.0</c:v>
                </c:pt>
                <c:pt idx="2">
                  <c:v>16.2</c:v>
                </c:pt>
                <c:pt idx="3">
                  <c:v>14.6</c:v>
                </c:pt>
                <c:pt idx="4">
                  <c:v>14.3</c:v>
                </c:pt>
                <c:pt idx="5">
                  <c:v>18.4</c:v>
                </c:pt>
                <c:pt idx="6">
                  <c:v>10.7</c:v>
                </c:pt>
                <c:pt idx="7">
                  <c:v>12.1</c:v>
                </c:pt>
                <c:pt idx="8">
                  <c:v>15.5</c:v>
                </c:pt>
                <c:pt idx="9">
                  <c:v>18.6</c:v>
                </c:pt>
                <c:pt idx="10">
                  <c:v>17.3</c:v>
                </c:pt>
                <c:pt idx="11">
                  <c:v>18.8</c:v>
                </c:pt>
                <c:pt idx="12">
                  <c:v>19.3</c:v>
                </c:pt>
                <c:pt idx="13">
                  <c:v>17.5</c:v>
                </c:pt>
                <c:pt idx="14">
                  <c:v>17.7</c:v>
                </c:pt>
                <c:pt idx="15">
                  <c:v>15.9</c:v>
                </c:pt>
                <c:pt idx="16">
                  <c:v>16.4</c:v>
                </c:pt>
                <c:pt idx="17">
                  <c:v>20.4</c:v>
                </c:pt>
                <c:pt idx="18">
                  <c:v>11.0</c:v>
                </c:pt>
                <c:pt idx="19">
                  <c:v>15.3</c:v>
                </c:pt>
                <c:pt idx="20">
                  <c:v>14.8</c:v>
                </c:pt>
                <c:pt idx="21">
                  <c:v>13.5</c:v>
                </c:pt>
                <c:pt idx="22">
                  <c:v>11.7</c:v>
                </c:pt>
                <c:pt idx="23">
                  <c:v>15.4</c:v>
                </c:pt>
                <c:pt idx="24">
                  <c:v>14.9</c:v>
                </c:pt>
                <c:pt idx="25">
                  <c:v>16.5</c:v>
                </c:pt>
                <c:pt idx="26">
                  <c:v>12.3</c:v>
                </c:pt>
                <c:pt idx="27">
                  <c:v>14.0</c:v>
                </c:pt>
                <c:pt idx="28">
                  <c:v>18.0</c:v>
                </c:pt>
                <c:pt idx="29">
                  <c:v>11.3</c:v>
                </c:pt>
                <c:pt idx="30">
                  <c:v>16.0</c:v>
                </c:pt>
                <c:pt idx="31">
                  <c:v>12.5</c:v>
                </c:pt>
                <c:pt idx="32">
                  <c:v>17.9</c:v>
                </c:pt>
                <c:pt idx="33">
                  <c:v>19.4</c:v>
                </c:pt>
                <c:pt idx="34">
                  <c:v>11.9</c:v>
                </c:pt>
                <c:pt idx="35">
                  <c:v>17.2</c:v>
                </c:pt>
                <c:pt idx="36">
                  <c:v>17.7</c:v>
                </c:pt>
                <c:pt idx="37">
                  <c:v>19.3</c:v>
                </c:pt>
                <c:pt idx="38">
                  <c:v>15.6</c:v>
                </c:pt>
                <c:pt idx="39">
                  <c:v>17.8</c:v>
                </c:pt>
                <c:pt idx="40">
                  <c:v>18.2</c:v>
                </c:pt>
                <c:pt idx="41">
                  <c:v>19.0</c:v>
                </c:pt>
                <c:pt idx="42">
                  <c:v>19.1</c:v>
                </c:pt>
                <c:pt idx="43">
                  <c:v>19.6</c:v>
                </c:pt>
                <c:pt idx="44">
                  <c:v>18.3</c:v>
                </c:pt>
                <c:pt idx="45">
                  <c:v>19.2</c:v>
                </c:pt>
                <c:pt idx="46">
                  <c:v>18.2</c:v>
                </c:pt>
                <c:pt idx="47">
                  <c:v>20.8</c:v>
                </c:pt>
                <c:pt idx="48">
                  <c:v>18.8</c:v>
                </c:pt>
                <c:pt idx="49">
                  <c:v>18.4</c:v>
                </c:pt>
                <c:pt idx="50">
                  <c:v>15.2</c:v>
                </c:pt>
                <c:pt idx="51">
                  <c:v>16.8</c:v>
                </c:pt>
                <c:pt idx="52">
                  <c:v>18.0</c:v>
                </c:pt>
                <c:pt idx="53">
                  <c:v>16.7</c:v>
                </c:pt>
                <c:pt idx="54">
                  <c:v>17.6</c:v>
                </c:pt>
                <c:pt idx="55">
                  <c:v>18.2</c:v>
                </c:pt>
                <c:pt idx="56">
                  <c:v>20.5</c:v>
                </c:pt>
                <c:pt idx="57">
                  <c:v>16.0</c:v>
                </c:pt>
                <c:pt idx="58">
                  <c:v>17.0</c:v>
                </c:pt>
                <c:pt idx="59">
                  <c:v>15.0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3321792"/>
        <c:axId val="-2134963664"/>
      </c:scatterChart>
      <c:valAx>
        <c:axId val="-2133321792"/>
        <c:scaling>
          <c:orientation val="minMax"/>
          <c:max val="60.0"/>
          <c:min val="20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BMI</a:t>
                </a:r>
              </a:p>
              <a:p>
                <a:pPr>
                  <a:defRPr sz="1800"/>
                </a:pPr>
                <a:r>
                  <a:rPr lang="en-US" sz="1800"/>
                  <a:t>Kg/m</a:t>
                </a:r>
                <a:r>
                  <a:rPr lang="en-US" sz="1800" baseline="30000"/>
                  <a:t>2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-2134963664"/>
        <c:crosses val="autoZero"/>
        <c:crossBetween val="midCat"/>
        <c:majorUnit val="10.0"/>
      </c:valAx>
      <c:valAx>
        <c:axId val="-21349636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Plasma omentin 1</a:t>
                </a:r>
              </a:p>
              <a:p>
                <a:pPr>
                  <a:defRPr sz="1800"/>
                </a:pPr>
                <a:r>
                  <a:rPr lang="en-US" sz="1800"/>
                  <a:t>pg/ml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3321792"/>
        <c:crosses val="autoZero"/>
        <c:crossBetween val="midCat"/>
        <c:majorUnit val="5.0"/>
      </c:valAx>
      <c:spPr>
        <a:solidFill>
          <a:schemeClr val="accent6">
            <a:lumMod val="40000"/>
            <a:lumOff val="6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Sheet2!$E$1</c:f>
              <c:strCache>
                <c:ptCount val="1"/>
                <c:pt idx="0">
                  <c:v>Plasma omentin 1</c:v>
                </c:pt>
              </c:strCache>
            </c:strRef>
          </c:tx>
          <c:spPr>
            <a:ln w="66675">
              <a:noFill/>
            </a:ln>
          </c:spPr>
          <c:marker>
            <c:symbol val="circle"/>
            <c:size val="7"/>
            <c:spPr>
              <a:ln>
                <a:noFill/>
              </a:ln>
            </c:spPr>
          </c:marker>
          <c:trendline>
            <c:spPr>
              <a:ln w="31750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Sheet2!$B$2:$B$91</c:f>
              <c:numCache>
                <c:formatCode>General</c:formatCode>
                <c:ptCount val="90"/>
                <c:pt idx="0">
                  <c:v>120.0</c:v>
                </c:pt>
                <c:pt idx="1">
                  <c:v>160.0</c:v>
                </c:pt>
                <c:pt idx="2">
                  <c:v>130.0</c:v>
                </c:pt>
                <c:pt idx="3">
                  <c:v>130.0</c:v>
                </c:pt>
                <c:pt idx="4">
                  <c:v>90.0</c:v>
                </c:pt>
                <c:pt idx="5">
                  <c:v>120.0</c:v>
                </c:pt>
                <c:pt idx="6">
                  <c:v>150.0</c:v>
                </c:pt>
                <c:pt idx="7">
                  <c:v>150.0</c:v>
                </c:pt>
                <c:pt idx="8">
                  <c:v>120.0</c:v>
                </c:pt>
                <c:pt idx="9">
                  <c:v>100.0</c:v>
                </c:pt>
                <c:pt idx="10">
                  <c:v>110.0</c:v>
                </c:pt>
                <c:pt idx="11">
                  <c:v>140.0</c:v>
                </c:pt>
                <c:pt idx="12">
                  <c:v>130.0</c:v>
                </c:pt>
                <c:pt idx="13">
                  <c:v>120.0</c:v>
                </c:pt>
                <c:pt idx="14">
                  <c:v>160.0</c:v>
                </c:pt>
                <c:pt idx="15">
                  <c:v>95.0</c:v>
                </c:pt>
                <c:pt idx="16">
                  <c:v>110.0</c:v>
                </c:pt>
                <c:pt idx="17">
                  <c:v>120.0</c:v>
                </c:pt>
                <c:pt idx="18">
                  <c:v>150.0</c:v>
                </c:pt>
                <c:pt idx="19">
                  <c:v>130.0</c:v>
                </c:pt>
                <c:pt idx="20">
                  <c:v>130.0</c:v>
                </c:pt>
                <c:pt idx="21">
                  <c:v>150.0</c:v>
                </c:pt>
                <c:pt idx="22">
                  <c:v>100.0</c:v>
                </c:pt>
                <c:pt idx="23">
                  <c:v>180.0</c:v>
                </c:pt>
                <c:pt idx="24">
                  <c:v>130.0</c:v>
                </c:pt>
                <c:pt idx="25">
                  <c:v>110.0</c:v>
                </c:pt>
                <c:pt idx="26">
                  <c:v>150.0</c:v>
                </c:pt>
                <c:pt idx="27">
                  <c:v>130.0</c:v>
                </c:pt>
                <c:pt idx="28">
                  <c:v>140.0</c:v>
                </c:pt>
                <c:pt idx="29">
                  <c:v>170.0</c:v>
                </c:pt>
                <c:pt idx="30">
                  <c:v>130.0</c:v>
                </c:pt>
                <c:pt idx="31">
                  <c:v>120.0</c:v>
                </c:pt>
                <c:pt idx="32">
                  <c:v>120.0</c:v>
                </c:pt>
                <c:pt idx="33">
                  <c:v>140.0</c:v>
                </c:pt>
                <c:pt idx="34">
                  <c:v>140.0</c:v>
                </c:pt>
                <c:pt idx="35">
                  <c:v>130.0</c:v>
                </c:pt>
                <c:pt idx="36">
                  <c:v>120.0</c:v>
                </c:pt>
                <c:pt idx="37">
                  <c:v>110.0</c:v>
                </c:pt>
                <c:pt idx="38">
                  <c:v>170.0</c:v>
                </c:pt>
                <c:pt idx="39">
                  <c:v>135.0</c:v>
                </c:pt>
                <c:pt idx="40">
                  <c:v>120.0</c:v>
                </c:pt>
                <c:pt idx="41">
                  <c:v>130.0</c:v>
                </c:pt>
                <c:pt idx="42">
                  <c:v>135.0</c:v>
                </c:pt>
                <c:pt idx="43">
                  <c:v>100.0</c:v>
                </c:pt>
                <c:pt idx="44">
                  <c:v>110.0</c:v>
                </c:pt>
                <c:pt idx="45">
                  <c:v>120.0</c:v>
                </c:pt>
                <c:pt idx="46">
                  <c:v>125.0</c:v>
                </c:pt>
                <c:pt idx="47">
                  <c:v>120.0</c:v>
                </c:pt>
                <c:pt idx="48">
                  <c:v>170.0</c:v>
                </c:pt>
                <c:pt idx="49">
                  <c:v>140.0</c:v>
                </c:pt>
                <c:pt idx="50">
                  <c:v>145.0</c:v>
                </c:pt>
                <c:pt idx="51">
                  <c:v>130.0</c:v>
                </c:pt>
                <c:pt idx="52">
                  <c:v>120.0</c:v>
                </c:pt>
                <c:pt idx="53">
                  <c:v>105.0</c:v>
                </c:pt>
                <c:pt idx="54">
                  <c:v>150.0</c:v>
                </c:pt>
                <c:pt idx="55">
                  <c:v>135.0</c:v>
                </c:pt>
                <c:pt idx="56">
                  <c:v>120.0</c:v>
                </c:pt>
                <c:pt idx="57">
                  <c:v>120.0</c:v>
                </c:pt>
                <c:pt idx="58">
                  <c:v>130.0</c:v>
                </c:pt>
                <c:pt idx="59">
                  <c:v>100.0</c:v>
                </c:pt>
              </c:numCache>
            </c:numRef>
          </c:xVal>
          <c:yVal>
            <c:numRef>
              <c:f>Sheet2!$E$2:$E$91</c:f>
              <c:numCache>
                <c:formatCode>General</c:formatCode>
                <c:ptCount val="90"/>
                <c:pt idx="0">
                  <c:v>17.5</c:v>
                </c:pt>
                <c:pt idx="1">
                  <c:v>13.0</c:v>
                </c:pt>
                <c:pt idx="2">
                  <c:v>16.2</c:v>
                </c:pt>
                <c:pt idx="3">
                  <c:v>14.6</c:v>
                </c:pt>
                <c:pt idx="4">
                  <c:v>14.3</c:v>
                </c:pt>
                <c:pt idx="5">
                  <c:v>18.4</c:v>
                </c:pt>
                <c:pt idx="6">
                  <c:v>10.7</c:v>
                </c:pt>
                <c:pt idx="7">
                  <c:v>12.1</c:v>
                </c:pt>
                <c:pt idx="8">
                  <c:v>15.5</c:v>
                </c:pt>
                <c:pt idx="9">
                  <c:v>18.6</c:v>
                </c:pt>
                <c:pt idx="10">
                  <c:v>17.3</c:v>
                </c:pt>
                <c:pt idx="11">
                  <c:v>18.8</c:v>
                </c:pt>
                <c:pt idx="12">
                  <c:v>19.3</c:v>
                </c:pt>
                <c:pt idx="13">
                  <c:v>17.5</c:v>
                </c:pt>
                <c:pt idx="14">
                  <c:v>17.7</c:v>
                </c:pt>
                <c:pt idx="15">
                  <c:v>15.9</c:v>
                </c:pt>
                <c:pt idx="16">
                  <c:v>16.4</c:v>
                </c:pt>
                <c:pt idx="17">
                  <c:v>20.4</c:v>
                </c:pt>
                <c:pt idx="18">
                  <c:v>11.0</c:v>
                </c:pt>
                <c:pt idx="19">
                  <c:v>15.3</c:v>
                </c:pt>
                <c:pt idx="20">
                  <c:v>14.8</c:v>
                </c:pt>
                <c:pt idx="21">
                  <c:v>13.5</c:v>
                </c:pt>
                <c:pt idx="22">
                  <c:v>11.7</c:v>
                </c:pt>
                <c:pt idx="23">
                  <c:v>15.4</c:v>
                </c:pt>
                <c:pt idx="24">
                  <c:v>14.9</c:v>
                </c:pt>
                <c:pt idx="25">
                  <c:v>16.5</c:v>
                </c:pt>
                <c:pt idx="26">
                  <c:v>12.3</c:v>
                </c:pt>
                <c:pt idx="27">
                  <c:v>14.0</c:v>
                </c:pt>
                <c:pt idx="28">
                  <c:v>18.0</c:v>
                </c:pt>
                <c:pt idx="29">
                  <c:v>11.3</c:v>
                </c:pt>
                <c:pt idx="30">
                  <c:v>16.0</c:v>
                </c:pt>
                <c:pt idx="31">
                  <c:v>12.5</c:v>
                </c:pt>
                <c:pt idx="32">
                  <c:v>17.9</c:v>
                </c:pt>
                <c:pt idx="33">
                  <c:v>19.4</c:v>
                </c:pt>
                <c:pt idx="34">
                  <c:v>11.9</c:v>
                </c:pt>
                <c:pt idx="35">
                  <c:v>17.2</c:v>
                </c:pt>
                <c:pt idx="36">
                  <c:v>17.7</c:v>
                </c:pt>
                <c:pt idx="37">
                  <c:v>19.3</c:v>
                </c:pt>
                <c:pt idx="38">
                  <c:v>15.6</c:v>
                </c:pt>
                <c:pt idx="39">
                  <c:v>17.8</c:v>
                </c:pt>
                <c:pt idx="40">
                  <c:v>18.2</c:v>
                </c:pt>
                <c:pt idx="41">
                  <c:v>19.0</c:v>
                </c:pt>
                <c:pt idx="42">
                  <c:v>19.1</c:v>
                </c:pt>
                <c:pt idx="43">
                  <c:v>19.6</c:v>
                </c:pt>
                <c:pt idx="44">
                  <c:v>18.3</c:v>
                </c:pt>
                <c:pt idx="45">
                  <c:v>19.2</c:v>
                </c:pt>
                <c:pt idx="46">
                  <c:v>18.2</c:v>
                </c:pt>
                <c:pt idx="47">
                  <c:v>20.8</c:v>
                </c:pt>
                <c:pt idx="48">
                  <c:v>18.8</c:v>
                </c:pt>
                <c:pt idx="49">
                  <c:v>18.4</c:v>
                </c:pt>
                <c:pt idx="50">
                  <c:v>15.2</c:v>
                </c:pt>
                <c:pt idx="51">
                  <c:v>16.8</c:v>
                </c:pt>
                <c:pt idx="52">
                  <c:v>18.0</c:v>
                </c:pt>
                <c:pt idx="53">
                  <c:v>16.7</c:v>
                </c:pt>
                <c:pt idx="54">
                  <c:v>17.6</c:v>
                </c:pt>
                <c:pt idx="55">
                  <c:v>18.2</c:v>
                </c:pt>
                <c:pt idx="56">
                  <c:v>20.5</c:v>
                </c:pt>
                <c:pt idx="57">
                  <c:v>16.0</c:v>
                </c:pt>
                <c:pt idx="58">
                  <c:v>17.0</c:v>
                </c:pt>
                <c:pt idx="59">
                  <c:v>15.0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4942256"/>
        <c:axId val="-2134937504"/>
      </c:scatterChart>
      <c:valAx>
        <c:axId val="-2134942256"/>
        <c:scaling>
          <c:orientation val="minMax"/>
          <c:max val="200.0"/>
          <c:min val="80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SBP mmHg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4937504"/>
        <c:crosses val="autoZero"/>
        <c:crossBetween val="midCat"/>
        <c:majorUnit val="20.0"/>
      </c:valAx>
      <c:valAx>
        <c:axId val="-21349375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/>
                  <a:t>Plasma omentin 1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b="1" i="0" baseline="0">
                    <a:effectLst/>
                  </a:rPr>
                  <a:t>pg/ml</a:t>
                </a:r>
                <a:endParaRPr lang="en-US" sz="1800">
                  <a:effectLst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4942256"/>
        <c:crosses val="autoZero"/>
        <c:crossBetween val="midCat"/>
        <c:majorUnit val="5.0"/>
      </c:valAx>
      <c:spPr>
        <a:solidFill>
          <a:schemeClr val="accent6">
            <a:lumMod val="40000"/>
            <a:lumOff val="6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Sheet2!$E$1</c:f>
              <c:strCache>
                <c:ptCount val="1"/>
                <c:pt idx="0">
                  <c:v>Plasma omentin 1</c:v>
                </c:pt>
              </c:strCache>
            </c:strRef>
          </c:tx>
          <c:spPr>
            <a:ln w="66675">
              <a:noFill/>
            </a:ln>
          </c:spPr>
          <c:marker>
            <c:symbol val="circle"/>
            <c:size val="7"/>
            <c:spPr>
              <a:ln>
                <a:noFill/>
              </a:ln>
            </c:spPr>
          </c:marker>
          <c:trendline>
            <c:spPr>
              <a:ln w="31750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Sheet2!$D$2:$D$91</c:f>
              <c:numCache>
                <c:formatCode>General</c:formatCode>
                <c:ptCount val="90"/>
                <c:pt idx="0">
                  <c:v>9.8</c:v>
                </c:pt>
                <c:pt idx="1">
                  <c:v>19.7</c:v>
                </c:pt>
                <c:pt idx="2">
                  <c:v>15.2</c:v>
                </c:pt>
                <c:pt idx="3">
                  <c:v>18.6</c:v>
                </c:pt>
                <c:pt idx="4">
                  <c:v>27.7</c:v>
                </c:pt>
                <c:pt idx="5">
                  <c:v>16.8</c:v>
                </c:pt>
                <c:pt idx="6">
                  <c:v>20.7</c:v>
                </c:pt>
                <c:pt idx="7">
                  <c:v>14.9</c:v>
                </c:pt>
                <c:pt idx="8">
                  <c:v>18.4</c:v>
                </c:pt>
                <c:pt idx="9">
                  <c:v>18.9</c:v>
                </c:pt>
                <c:pt idx="10">
                  <c:v>8.4</c:v>
                </c:pt>
                <c:pt idx="11">
                  <c:v>6.97</c:v>
                </c:pt>
                <c:pt idx="12">
                  <c:v>17.38</c:v>
                </c:pt>
                <c:pt idx="13">
                  <c:v>9.6</c:v>
                </c:pt>
                <c:pt idx="14">
                  <c:v>9.6</c:v>
                </c:pt>
                <c:pt idx="15">
                  <c:v>7.2</c:v>
                </c:pt>
                <c:pt idx="16">
                  <c:v>22.8</c:v>
                </c:pt>
                <c:pt idx="17">
                  <c:v>17.4</c:v>
                </c:pt>
                <c:pt idx="18">
                  <c:v>24.0</c:v>
                </c:pt>
                <c:pt idx="19">
                  <c:v>15.8</c:v>
                </c:pt>
                <c:pt idx="20">
                  <c:v>10.9</c:v>
                </c:pt>
                <c:pt idx="21">
                  <c:v>12.7</c:v>
                </c:pt>
                <c:pt idx="22">
                  <c:v>32.6</c:v>
                </c:pt>
                <c:pt idx="23">
                  <c:v>12.3</c:v>
                </c:pt>
                <c:pt idx="24">
                  <c:v>31.4</c:v>
                </c:pt>
                <c:pt idx="25">
                  <c:v>14.0</c:v>
                </c:pt>
                <c:pt idx="26">
                  <c:v>14.3</c:v>
                </c:pt>
                <c:pt idx="27">
                  <c:v>17.7</c:v>
                </c:pt>
                <c:pt idx="28">
                  <c:v>16.4</c:v>
                </c:pt>
                <c:pt idx="29">
                  <c:v>35.3</c:v>
                </c:pt>
                <c:pt idx="30">
                  <c:v>16.8</c:v>
                </c:pt>
                <c:pt idx="31">
                  <c:v>24.0</c:v>
                </c:pt>
                <c:pt idx="32">
                  <c:v>22.3</c:v>
                </c:pt>
                <c:pt idx="33">
                  <c:v>9.6</c:v>
                </c:pt>
                <c:pt idx="34">
                  <c:v>36.1</c:v>
                </c:pt>
                <c:pt idx="35">
                  <c:v>11.7</c:v>
                </c:pt>
                <c:pt idx="36">
                  <c:v>9.3</c:v>
                </c:pt>
                <c:pt idx="37">
                  <c:v>8.700000000000001</c:v>
                </c:pt>
                <c:pt idx="38">
                  <c:v>13.5</c:v>
                </c:pt>
                <c:pt idx="39">
                  <c:v>9.6</c:v>
                </c:pt>
                <c:pt idx="40">
                  <c:v>11.5</c:v>
                </c:pt>
                <c:pt idx="41">
                  <c:v>6.3</c:v>
                </c:pt>
                <c:pt idx="42">
                  <c:v>9.6</c:v>
                </c:pt>
                <c:pt idx="43">
                  <c:v>22.8</c:v>
                </c:pt>
                <c:pt idx="44">
                  <c:v>13.3</c:v>
                </c:pt>
                <c:pt idx="45">
                  <c:v>12.2</c:v>
                </c:pt>
                <c:pt idx="46">
                  <c:v>9.700000000000001</c:v>
                </c:pt>
                <c:pt idx="47">
                  <c:v>19.6</c:v>
                </c:pt>
                <c:pt idx="48">
                  <c:v>14.0</c:v>
                </c:pt>
                <c:pt idx="49">
                  <c:v>28.3</c:v>
                </c:pt>
                <c:pt idx="50">
                  <c:v>9.9</c:v>
                </c:pt>
                <c:pt idx="51">
                  <c:v>14.1</c:v>
                </c:pt>
                <c:pt idx="52">
                  <c:v>10.1</c:v>
                </c:pt>
                <c:pt idx="53">
                  <c:v>19.3</c:v>
                </c:pt>
                <c:pt idx="54">
                  <c:v>12.1</c:v>
                </c:pt>
                <c:pt idx="55">
                  <c:v>11.3</c:v>
                </c:pt>
                <c:pt idx="56">
                  <c:v>7.0</c:v>
                </c:pt>
                <c:pt idx="57">
                  <c:v>13.7</c:v>
                </c:pt>
                <c:pt idx="58">
                  <c:v>11.4</c:v>
                </c:pt>
                <c:pt idx="59">
                  <c:v>12.3</c:v>
                </c:pt>
              </c:numCache>
            </c:numRef>
          </c:xVal>
          <c:yVal>
            <c:numRef>
              <c:f>Sheet2!$E$2:$E$91</c:f>
              <c:numCache>
                <c:formatCode>General</c:formatCode>
                <c:ptCount val="90"/>
                <c:pt idx="0">
                  <c:v>17.5</c:v>
                </c:pt>
                <c:pt idx="1">
                  <c:v>13.0</c:v>
                </c:pt>
                <c:pt idx="2">
                  <c:v>16.2</c:v>
                </c:pt>
                <c:pt idx="3">
                  <c:v>14.6</c:v>
                </c:pt>
                <c:pt idx="4">
                  <c:v>14.3</c:v>
                </c:pt>
                <c:pt idx="5">
                  <c:v>18.4</c:v>
                </c:pt>
                <c:pt idx="6">
                  <c:v>10.7</c:v>
                </c:pt>
                <c:pt idx="7">
                  <c:v>12.1</c:v>
                </c:pt>
                <c:pt idx="8">
                  <c:v>15.5</c:v>
                </c:pt>
                <c:pt idx="9">
                  <c:v>18.6</c:v>
                </c:pt>
                <c:pt idx="10">
                  <c:v>17.3</c:v>
                </c:pt>
                <c:pt idx="11">
                  <c:v>18.8</c:v>
                </c:pt>
                <c:pt idx="12">
                  <c:v>19.3</c:v>
                </c:pt>
                <c:pt idx="13">
                  <c:v>17.5</c:v>
                </c:pt>
                <c:pt idx="14">
                  <c:v>17.7</c:v>
                </c:pt>
                <c:pt idx="15">
                  <c:v>15.9</c:v>
                </c:pt>
                <c:pt idx="16">
                  <c:v>16.4</c:v>
                </c:pt>
                <c:pt idx="17">
                  <c:v>20.4</c:v>
                </c:pt>
                <c:pt idx="18">
                  <c:v>11.0</c:v>
                </c:pt>
                <c:pt idx="19">
                  <c:v>15.3</c:v>
                </c:pt>
                <c:pt idx="20">
                  <c:v>14.8</c:v>
                </c:pt>
                <c:pt idx="21">
                  <c:v>13.5</c:v>
                </c:pt>
                <c:pt idx="22">
                  <c:v>11.7</c:v>
                </c:pt>
                <c:pt idx="23">
                  <c:v>15.4</c:v>
                </c:pt>
                <c:pt idx="24">
                  <c:v>14.9</c:v>
                </c:pt>
                <c:pt idx="25">
                  <c:v>16.5</c:v>
                </c:pt>
                <c:pt idx="26">
                  <c:v>12.3</c:v>
                </c:pt>
                <c:pt idx="27">
                  <c:v>14.0</c:v>
                </c:pt>
                <c:pt idx="28">
                  <c:v>18.0</c:v>
                </c:pt>
                <c:pt idx="29">
                  <c:v>11.3</c:v>
                </c:pt>
                <c:pt idx="30">
                  <c:v>16.0</c:v>
                </c:pt>
                <c:pt idx="31">
                  <c:v>12.5</c:v>
                </c:pt>
                <c:pt idx="32">
                  <c:v>17.9</c:v>
                </c:pt>
                <c:pt idx="33">
                  <c:v>19.4</c:v>
                </c:pt>
                <c:pt idx="34">
                  <c:v>11.9</c:v>
                </c:pt>
                <c:pt idx="35">
                  <c:v>17.2</c:v>
                </c:pt>
                <c:pt idx="36">
                  <c:v>17.7</c:v>
                </c:pt>
                <c:pt idx="37">
                  <c:v>19.3</c:v>
                </c:pt>
                <c:pt idx="38">
                  <c:v>15.6</c:v>
                </c:pt>
                <c:pt idx="39">
                  <c:v>17.8</c:v>
                </c:pt>
                <c:pt idx="40">
                  <c:v>18.2</c:v>
                </c:pt>
                <c:pt idx="41">
                  <c:v>19.0</c:v>
                </c:pt>
                <c:pt idx="42">
                  <c:v>19.1</c:v>
                </c:pt>
                <c:pt idx="43">
                  <c:v>19.6</c:v>
                </c:pt>
                <c:pt idx="44">
                  <c:v>18.3</c:v>
                </c:pt>
                <c:pt idx="45">
                  <c:v>19.2</c:v>
                </c:pt>
                <c:pt idx="46">
                  <c:v>18.2</c:v>
                </c:pt>
                <c:pt idx="47">
                  <c:v>20.8</c:v>
                </c:pt>
                <c:pt idx="48">
                  <c:v>18.8</c:v>
                </c:pt>
                <c:pt idx="49">
                  <c:v>18.4</c:v>
                </c:pt>
                <c:pt idx="50">
                  <c:v>15.2</c:v>
                </c:pt>
                <c:pt idx="51">
                  <c:v>16.8</c:v>
                </c:pt>
                <c:pt idx="52">
                  <c:v>18.0</c:v>
                </c:pt>
                <c:pt idx="53">
                  <c:v>16.7</c:v>
                </c:pt>
                <c:pt idx="54">
                  <c:v>17.6</c:v>
                </c:pt>
                <c:pt idx="55">
                  <c:v>18.2</c:v>
                </c:pt>
                <c:pt idx="56">
                  <c:v>20.5</c:v>
                </c:pt>
                <c:pt idx="57">
                  <c:v>16.0</c:v>
                </c:pt>
                <c:pt idx="58">
                  <c:v>17.0</c:v>
                </c:pt>
                <c:pt idx="59">
                  <c:v>15.0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2257088"/>
        <c:axId val="-2132956400"/>
      </c:scatterChart>
      <c:valAx>
        <c:axId val="-2132257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Insulin resistance (HOMA-IR)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2956400"/>
        <c:crosses val="autoZero"/>
        <c:crossBetween val="midCat"/>
      </c:valAx>
      <c:valAx>
        <c:axId val="-21329564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/>
                  <a:t>Plasma omentin 1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800" b="1" i="0" baseline="0">
                    <a:effectLst/>
                  </a:rPr>
                  <a:t>pg/ml</a:t>
                </a:r>
                <a:endParaRPr lang="en-US" sz="1800">
                  <a:effectLst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2257088"/>
        <c:crosses val="autoZero"/>
        <c:crossBetween val="midCat"/>
        <c:majorUnit val="5.0"/>
      </c:valAx>
      <c:spPr>
        <a:solidFill>
          <a:schemeClr val="accent6">
            <a:lumMod val="40000"/>
            <a:lumOff val="6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5C221-76E4-4840-82E8-7A7AE921A469}" type="datetimeFigureOut">
              <a:rPr lang="en-US" smtClean="0"/>
              <a:t>6/22/17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18E2F-F5B9-EE49-91D9-57B85CD4CA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27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BC94321-F348-114E-967C-04CB9890F66A}" type="slidenum">
              <a:rPr lang="de-DE" altLang="en-US" sz="1200"/>
              <a:pPr eaLnBrk="1" hangingPunct="1"/>
              <a:t>1</a:t>
            </a:fld>
            <a:endParaRPr lang="de-DE" altLang="en-US" sz="1200"/>
          </a:p>
        </p:txBody>
      </p:sp>
      <p:sp>
        <p:nvSpPr>
          <p:cNvPr id="10243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E2F2F943-2410-2D48-8A52-F78A088464B4}" type="slidenum">
              <a:rPr lang="en-GB" altLang="en-US" sz="1300"/>
              <a:pPr algn="r" eaLnBrk="1" hangingPunct="1"/>
              <a:t>1</a:t>
            </a:fld>
            <a:endParaRPr lang="en-GB" altLang="en-US" sz="1300"/>
          </a:p>
        </p:txBody>
      </p:sp>
      <p:sp>
        <p:nvSpPr>
          <p:cNvPr id="1024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4824" tIns="47416" rIns="94824" bIns="47416"/>
          <a:lstStyle/>
          <a:p>
            <a:pPr eaLnBrk="1" hangingPunct="1"/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8460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204385" y="4535491"/>
            <a:ext cx="9980083" cy="1081087"/>
          </a:xfrm>
        </p:spPr>
        <p:txBody>
          <a:bodyPr anchor="b"/>
          <a:lstStyle>
            <a:lvl1pPr>
              <a:lnSpc>
                <a:spcPct val="110000"/>
              </a:lnSpc>
              <a:defRPr sz="26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204384" y="5605463"/>
            <a:ext cx="10013949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0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4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93701" y="1624016"/>
            <a:ext cx="5581651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8553" y="1624016"/>
            <a:ext cx="5581649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1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3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2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7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19635" y="1001714"/>
            <a:ext cx="2840567" cy="4935537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93700" y="1001714"/>
            <a:ext cx="8322733" cy="4935537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74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3702" y="1060450"/>
            <a:ext cx="113665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165600" y="6365875"/>
            <a:ext cx="38608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noProof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400052" y="114300"/>
            <a:ext cx="1136014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92102" y="6365875"/>
            <a:ext cx="17907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en-US" sz="1000"/>
              <a:t>Page </a:t>
            </a:r>
            <a:r>
              <a:rPr lang="de-DE" altLang="en-US" sz="1000">
                <a:sym typeface="Wingdings" charset="2"/>
              </a:rPr>
              <a:t></a:t>
            </a:r>
            <a:r>
              <a:rPr lang="de-DE" altLang="en-US" sz="1000"/>
              <a:t> </a:t>
            </a:r>
            <a:fld id="{417014F5-9819-CE40-A3E8-C9E6C7D74941}" type="slidenum">
              <a:rPr lang="de-DE" altLang="en-US" sz="1000"/>
              <a:pPr eaLnBrk="1" hangingPunct="1"/>
              <a:t>‹#›</a:t>
            </a:fld>
            <a:endParaRPr lang="de-DE" altLang="en-US" sz="1000"/>
          </a:p>
        </p:txBody>
      </p:sp>
    </p:spTree>
    <p:extLst>
      <p:ext uri="{BB962C8B-B14F-4D97-AF65-F5344CB8AC3E}">
        <p14:creationId xmlns:p14="http://schemas.microsoft.com/office/powerpoint/2010/main" val="101674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Arial" charset="0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45718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37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5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0" indent="-180970" algn="l" rtl="0" eaLnBrk="1" fontAlgn="base" hangingPunct="1">
        <a:spcBef>
          <a:spcPct val="0"/>
        </a:spcBef>
        <a:spcAft>
          <a:spcPct val="40000"/>
        </a:spcAft>
        <a:buFont typeface="Wingdings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444489" indent="-261932" algn="l" rtl="0" eaLnBrk="1" fontAlgn="base" hangingPunct="1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2pPr>
      <a:lvl3pPr marL="720707" indent="-274632" algn="l" rtl="0" eaLnBrk="1" fontAlgn="base" hangingPunct="1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987401" indent="-265107" algn="l" rtl="0" eaLnBrk="1" fontAlgn="base" hangingPunct="1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1254094" indent="-265107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5pPr>
      <a:lvl6pPr marL="1711283" indent="-265107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471" indent="-265107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660" indent="-265107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848" indent="-265107" algn="l" rtl="0" eaLnBrk="1" fontAlgn="base" hangingPunct="1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ctrTitle"/>
          </p:nvPr>
        </p:nvSpPr>
        <p:spPr>
          <a:xfrm>
            <a:off x="2042523" y="3389853"/>
            <a:ext cx="8372475" cy="1081087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The correlation between serum omentin-1 levels and</a:t>
            </a:r>
            <a:br>
              <a:rPr lang="en-US" sz="3200" dirty="0">
                <a:solidFill>
                  <a:schemeClr val="bg2">
                    <a:lumMod val="7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 insulin resistance in type 2 diabetic women</a:t>
            </a:r>
            <a:r>
              <a:rPr lang="en-US" sz="4000" dirty="0"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en-US" sz="4000" dirty="0">
                <a:latin typeface="Times New Roman" charset="0"/>
                <a:ea typeface="Times New Roman" charset="0"/>
                <a:cs typeface="Times New Roman" charset="0"/>
              </a:rPr>
            </a:br>
            <a:endParaRPr altLang="en-US" sz="4000" noProof="1"/>
          </a:p>
        </p:txBody>
      </p:sp>
      <p:sp>
        <p:nvSpPr>
          <p:cNvPr id="3075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2289178" y="3768999"/>
            <a:ext cx="7510463" cy="2105025"/>
          </a:xfrm>
        </p:spPr>
        <p:txBody>
          <a:bodyPr/>
          <a:lstStyle/>
          <a:p>
            <a:pPr algn="ctr">
              <a:defRPr/>
            </a:pPr>
            <a:r>
              <a:rPr lang="en-A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NewRomanPS" charset="0"/>
                <a:ea typeface="TimesNewRomanPS" charset="0"/>
                <a:cs typeface="TimesNewRomanPS" charset="0"/>
              </a:rPr>
              <a:t>Presented by</a:t>
            </a:r>
            <a:endParaRPr lang="en-AU" sz="2800" b="1" dirty="0">
              <a:solidFill>
                <a:schemeClr val="tx1">
                  <a:lumMod val="95000"/>
                  <a:lumOff val="5000"/>
                </a:schemeClr>
              </a:solidFill>
              <a:latin typeface="TimesNewRomanPS" charset="0"/>
              <a:ea typeface="TimesNewRomanPS" charset="0"/>
              <a:cs typeface="TimesNewRomanPS" charset="0"/>
            </a:endParaRPr>
          </a:p>
          <a:p>
            <a:pPr algn="ctr">
              <a:defRPr/>
            </a:pPr>
            <a:r>
              <a:rPr lang="en-AU" sz="2800" b="1" dirty="0" err="1">
                <a:solidFill>
                  <a:schemeClr val="bg2">
                    <a:lumMod val="10000"/>
                  </a:schemeClr>
                </a:solidFill>
                <a:latin typeface="TimesNewRomanPS" charset="0"/>
                <a:ea typeface="TimesNewRomanPS" charset="0"/>
                <a:cs typeface="TimesNewRomanPS" charset="0"/>
              </a:rPr>
              <a:t>Dr.</a:t>
            </a:r>
            <a:r>
              <a:rPr lang="en-AU" sz="2800" b="1" dirty="0">
                <a:solidFill>
                  <a:schemeClr val="bg2">
                    <a:lumMod val="10000"/>
                  </a:schemeClr>
                </a:solidFill>
                <a:latin typeface="TimesNewRomanPS" charset="0"/>
                <a:ea typeface="TimesNewRomanPS" charset="0"/>
                <a:cs typeface="TimesNewRomanPS" charset="0"/>
              </a:rPr>
              <a:t> </a:t>
            </a:r>
            <a:r>
              <a:rPr lang="en-AU" sz="2800" b="1" dirty="0">
                <a:solidFill>
                  <a:schemeClr val="bg2">
                    <a:lumMod val="10000"/>
                  </a:schemeClr>
                </a:solidFill>
                <a:latin typeface="TimesNewRomanPS" charset="0"/>
                <a:ea typeface="TimesNewRomanPS" charset="0"/>
                <a:cs typeface="TimesNewRomanPS" charset="0"/>
              </a:rPr>
              <a:t>Sherry Elisha </a:t>
            </a:r>
            <a:r>
              <a:rPr lang="en-AU" sz="2800" b="1" dirty="0" smtClean="0">
                <a:solidFill>
                  <a:schemeClr val="bg2">
                    <a:lumMod val="10000"/>
                  </a:schemeClr>
                </a:solidFill>
                <a:latin typeface="TimesNewRomanPS" charset="0"/>
                <a:ea typeface="TimesNewRomanPS" charset="0"/>
                <a:cs typeface="TimesNewRomanPS" charset="0"/>
              </a:rPr>
              <a:t>Fayez (Assistant Lecturer of Internal Medicine) </a:t>
            </a:r>
            <a:endParaRPr lang="en-AU" sz="2800" b="1" dirty="0">
              <a:solidFill>
                <a:schemeClr val="bg2">
                  <a:lumMod val="10000"/>
                </a:schemeClr>
              </a:solidFill>
              <a:latin typeface="TimesNewRomanPS" charset="0"/>
              <a:ea typeface="TimesNewRomanPS" charset="0"/>
              <a:cs typeface="TimesNewRomanPS" charset="0"/>
            </a:endParaRPr>
          </a:p>
          <a:p>
            <a:pPr algn="ctr">
              <a:defRPr/>
            </a:pPr>
            <a:r>
              <a:rPr lang="en-AU" sz="2800" b="1" dirty="0">
                <a:solidFill>
                  <a:srgbClr val="0D0D0D"/>
                </a:solidFill>
                <a:latin typeface="TimesNewRomanPS" charset="0"/>
                <a:ea typeface="TimesNewRomanPS" charset="0"/>
                <a:cs typeface="TimesNewRomanPS" charset="0"/>
              </a:rPr>
              <a:t>MSc, Cairo University</a:t>
            </a:r>
          </a:p>
          <a:p>
            <a:pPr algn="ctr">
              <a:defRPr/>
            </a:pPr>
            <a:r>
              <a:rPr lang="en-AU" sz="2800" b="1" dirty="0">
                <a:solidFill>
                  <a:srgbClr val="0D0D0D"/>
                </a:solidFill>
                <a:latin typeface="TimesNewRomanPS" charset="0"/>
                <a:ea typeface="TimesNewRomanPS" charset="0"/>
                <a:cs typeface="TimesNewRomanPS" charset="0"/>
              </a:rPr>
              <a:t>DPGD, Cardiff University </a:t>
            </a:r>
          </a:p>
          <a:p>
            <a:pPr algn="ctr" eaLnBrk="1" hangingPunct="1">
              <a:buFont typeface="Wingdings" charset="2"/>
              <a:buNone/>
            </a:pPr>
            <a:endParaRPr altLang="en-US" noProof="1">
              <a:solidFill>
                <a:srgbClr val="0070C0"/>
              </a:solidFill>
            </a:endParaRPr>
          </a:p>
        </p:txBody>
      </p:sp>
      <p:pic>
        <p:nvPicPr>
          <p:cNvPr id="3076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1" cy="141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510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title 11"/>
          <p:cNvSpPr txBox="1">
            <a:spLocks noGrp="1"/>
          </p:cNvSpPr>
          <p:nvPr>
            <p:ph idx="1"/>
          </p:nvPr>
        </p:nvSpPr>
        <p:spPr>
          <a:xfrm>
            <a:off x="1339148" y="2133601"/>
            <a:ext cx="8915400" cy="3777623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rtl="0">
              <a:buNone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Introduction</a:t>
            </a:r>
            <a:endParaRPr lang="en-US" sz="5400" b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365751" indent="-256026" algn="ctr" rtl="1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endParaRPr lang="ar-EG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24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630" y="748559"/>
            <a:ext cx="10786982" cy="377762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charset="0"/>
                <a:cs typeface="Arial" charset="0"/>
              </a:rPr>
              <a:t>Adipose tissue has been shown to secrete a variety of bioactive peptides, called </a:t>
            </a:r>
            <a:r>
              <a:rPr lang="en-US" sz="2400" dirty="0" err="1">
                <a:latin typeface="Arial" charset="0"/>
                <a:cs typeface="Arial" charset="0"/>
              </a:rPr>
              <a:t>adipokines</a:t>
            </a:r>
            <a:r>
              <a:rPr lang="en-US" sz="2400" dirty="0">
                <a:latin typeface="Arial" charset="0"/>
                <a:cs typeface="Arial" charset="0"/>
              </a:rPr>
              <a:t> that can </a:t>
            </a:r>
            <a:r>
              <a:rPr lang="en-US" sz="2400" dirty="0">
                <a:latin typeface="Arial" charset="0"/>
                <a:cs typeface="Arial" charset="0"/>
              </a:rPr>
              <a:t>potentially have </a:t>
            </a:r>
            <a:r>
              <a:rPr lang="en-US" sz="2400" dirty="0">
                <a:latin typeface="Arial" charset="0"/>
                <a:cs typeface="Arial" charset="0"/>
              </a:rPr>
              <a:t>impact on glucose and lipid </a:t>
            </a:r>
            <a:r>
              <a:rPr lang="en-US" sz="2400" dirty="0" smtClean="0">
                <a:latin typeface="Arial" charset="0"/>
                <a:cs typeface="Arial" charset="0"/>
              </a:rPr>
              <a:t>metabolism.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1</a:t>
            </a:r>
            <a:endParaRPr lang="en-US" sz="1400" baseline="30000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 These </a:t>
            </a:r>
            <a:r>
              <a:rPr lang="en-US" sz="2400" dirty="0" err="1">
                <a:latin typeface="Arial" charset="0"/>
                <a:cs typeface="Arial" charset="0"/>
              </a:rPr>
              <a:t>adipokines</a:t>
            </a:r>
            <a:r>
              <a:rPr lang="en-US" sz="2400" dirty="0">
                <a:latin typeface="Arial" charset="0"/>
                <a:cs typeface="Arial" charset="0"/>
              </a:rPr>
              <a:t> include </a:t>
            </a:r>
            <a:r>
              <a:rPr lang="en-US" sz="2400" dirty="0" err="1">
                <a:latin typeface="Arial" charset="0"/>
                <a:cs typeface="Arial" charset="0"/>
              </a:rPr>
              <a:t>adiponectin</a:t>
            </a:r>
            <a:r>
              <a:rPr lang="en-US" sz="2400" dirty="0">
                <a:latin typeface="Arial" charset="0"/>
                <a:cs typeface="Arial" charset="0"/>
              </a:rPr>
              <a:t>, </a:t>
            </a:r>
            <a:r>
              <a:rPr lang="en-US" sz="2400" dirty="0" err="1">
                <a:latin typeface="Arial" charset="0"/>
                <a:cs typeface="Arial" charset="0"/>
              </a:rPr>
              <a:t>leptin,resistin</a:t>
            </a:r>
            <a:r>
              <a:rPr lang="en-US" sz="2400" dirty="0">
                <a:latin typeface="Arial" charset="0"/>
                <a:cs typeface="Arial" charset="0"/>
              </a:rPr>
              <a:t>, </a:t>
            </a:r>
            <a:r>
              <a:rPr lang="en-US" sz="2400" dirty="0" err="1">
                <a:latin typeface="Arial" charset="0"/>
                <a:cs typeface="Arial" charset="0"/>
              </a:rPr>
              <a:t>visfatin</a:t>
            </a:r>
            <a:r>
              <a:rPr lang="en-US" sz="2400" dirty="0">
                <a:latin typeface="Arial" charset="0"/>
                <a:cs typeface="Arial" charset="0"/>
              </a:rPr>
              <a:t>, interleukin-6, and tumor necrosis factor- α 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2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Recently, a new protein 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 has been identified as a major visceral (</a:t>
            </a:r>
            <a:r>
              <a:rPr lang="en-US" sz="2400" dirty="0" err="1">
                <a:latin typeface="Arial" charset="0"/>
                <a:cs typeface="Arial" charset="0"/>
              </a:rPr>
              <a:t>omental</a:t>
            </a:r>
            <a:r>
              <a:rPr lang="en-US" sz="2400" dirty="0">
                <a:latin typeface="Arial" charset="0"/>
                <a:cs typeface="Arial" charset="0"/>
              </a:rPr>
              <a:t>) fat secretory </a:t>
            </a:r>
            <a:r>
              <a:rPr lang="en-US" sz="2400" dirty="0" err="1">
                <a:latin typeface="Arial" charset="0"/>
                <a:cs typeface="Arial" charset="0"/>
              </a:rPr>
              <a:t>adipokine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3</a:t>
            </a:r>
          </a:p>
          <a:p>
            <a:pPr>
              <a:lnSpc>
                <a:spcPct val="150000"/>
              </a:lnSpc>
            </a:pPr>
            <a:endParaRPr lang="en-US" sz="2400" b="1" i="1" dirty="0" smtClean="0">
              <a:latin typeface="Arial" charset="0"/>
              <a:cs typeface="Arial" charset="0"/>
            </a:endParaRPr>
          </a:p>
          <a:p>
            <a:pPr marL="492119" lvl="1" indent="-228600">
              <a:lnSpc>
                <a:spcPct val="150000"/>
              </a:lnSpc>
              <a:buFont typeface="+mj-lt"/>
              <a:buAutoNum type="arabicPeriod"/>
            </a:pPr>
            <a:r>
              <a:rPr lang="en-US" sz="1000" dirty="0" err="1" smtClean="0">
                <a:latin typeface="Arial" charset="0"/>
                <a:cs typeface="Arial" charset="0"/>
              </a:rPr>
              <a:t>Despres</a:t>
            </a:r>
            <a:r>
              <a:rPr lang="en-US" sz="1000" dirty="0" smtClean="0">
                <a:latin typeface="Arial" charset="0"/>
                <a:cs typeface="Arial" charset="0"/>
              </a:rPr>
              <a:t> J P, et al. </a:t>
            </a:r>
            <a:r>
              <a:rPr lang="en-US" sz="1000" dirty="0" err="1" smtClean="0">
                <a:latin typeface="Arial" charset="0"/>
                <a:cs typeface="Arial" charset="0"/>
              </a:rPr>
              <a:t>Arterioscler</a:t>
            </a:r>
            <a:r>
              <a:rPr lang="en-US" sz="1000" dirty="0" smtClean="0">
                <a:latin typeface="Arial" charset="0"/>
                <a:cs typeface="Arial" charset="0"/>
              </a:rPr>
              <a:t> </a:t>
            </a:r>
            <a:r>
              <a:rPr lang="en-US" sz="1000" dirty="0" err="1" smtClean="0">
                <a:latin typeface="Arial" charset="0"/>
                <a:cs typeface="Arial" charset="0"/>
              </a:rPr>
              <a:t>Thromb</a:t>
            </a:r>
            <a:r>
              <a:rPr lang="en-US" sz="1000" dirty="0" smtClean="0">
                <a:latin typeface="Arial" charset="0"/>
                <a:cs typeface="Arial" charset="0"/>
              </a:rPr>
              <a:t> </a:t>
            </a:r>
            <a:r>
              <a:rPr lang="en-US" sz="1000" dirty="0" err="1" smtClean="0">
                <a:latin typeface="Arial" charset="0"/>
                <a:cs typeface="Arial" charset="0"/>
              </a:rPr>
              <a:t>Vasc</a:t>
            </a:r>
            <a:r>
              <a:rPr lang="en-US" sz="1000" dirty="0" smtClean="0">
                <a:latin typeface="Arial" charset="0"/>
                <a:cs typeface="Arial" charset="0"/>
              </a:rPr>
              <a:t> Biol. 2008; 28(7): 1039-49.  2.</a:t>
            </a:r>
            <a:r>
              <a:rPr lang="en-US" sz="1000" dirty="0" smtClean="0"/>
              <a:t>Shah A</a:t>
            </a:r>
            <a:r>
              <a:rPr lang="en-US" sz="1000" b="1" i="1" dirty="0" smtClean="0"/>
              <a:t>, </a:t>
            </a:r>
            <a:r>
              <a:rPr lang="en-US" sz="1000" i="1" dirty="0" smtClean="0"/>
              <a:t>et al. J. Parenteral Enteral Nutrition 2008; 32(6): 638-644.    3.</a:t>
            </a:r>
            <a:r>
              <a:rPr lang="en-US" sz="1000" dirty="0" smtClean="0"/>
              <a:t>Gürsoy G, et al. Clinical Reviews and Opinions 2010; 2(4): 49-54. </a:t>
            </a:r>
          </a:p>
          <a:p>
            <a:pPr marL="342900" indent="-342900" algn="r">
              <a:lnSpc>
                <a:spcPct val="150000"/>
              </a:lnSpc>
              <a:buFont typeface="Wingdings" charset="2"/>
              <a:buAutoNum type="arabicPeriod"/>
            </a:pPr>
            <a:r>
              <a:rPr lang="en-US" sz="1400" i="1" dirty="0" smtClean="0"/>
              <a:t> </a:t>
            </a:r>
            <a:r>
              <a:rPr lang="en-US" sz="1400" b="1" i="1" dirty="0">
                <a:latin typeface="Arial" charset="0"/>
                <a:cs typeface="Arial" charset="0"/>
              </a:rPr>
              <a:t>	</a:t>
            </a:r>
            <a:endParaRPr lang="en-US" sz="1400" dirty="0"/>
          </a:p>
          <a:p>
            <a:endParaRPr lang="en-US" sz="2400" dirty="0"/>
          </a:p>
        </p:txBody>
      </p:sp>
      <p:pic>
        <p:nvPicPr>
          <p:cNvPr id="5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9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25" y="1425388"/>
            <a:ext cx="10601787" cy="448583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</a:t>
            </a:r>
            <a:r>
              <a:rPr lang="en-US" sz="2800" dirty="0">
                <a:latin typeface="Arial" charset="0"/>
                <a:cs typeface="Arial" charset="0"/>
              </a:rPr>
              <a:t>Omentin-1 </a:t>
            </a:r>
            <a:r>
              <a:rPr lang="en-US" sz="2800" dirty="0">
                <a:latin typeface="Arial" charset="0"/>
                <a:cs typeface="Arial" charset="0"/>
              </a:rPr>
              <a:t>plays important roles in carbohydrate and lipid metabolism, homeostasis, insulin resistance, diabetes, inflammation, vascular endothelial dysfunction, and cardiovascular </a:t>
            </a:r>
            <a:r>
              <a:rPr lang="en-US" sz="2800" dirty="0" smtClean="0">
                <a:latin typeface="Arial" charset="0"/>
                <a:cs typeface="Arial" charset="0"/>
              </a:rPr>
              <a:t>function.</a:t>
            </a:r>
            <a:r>
              <a:rPr lang="en-US" sz="2800" baseline="30000" dirty="0" smtClean="0">
                <a:latin typeface="Arial" charset="0"/>
                <a:cs typeface="Arial" charset="0"/>
              </a:rPr>
              <a:t>4</a:t>
            </a:r>
            <a:endParaRPr lang="en-US" sz="2800" b="1" i="1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Arial" charset="0"/>
                <a:cs typeface="Arial" charset="0"/>
              </a:rPr>
              <a:t>	</a:t>
            </a:r>
            <a:r>
              <a:rPr lang="en-US" sz="2800" dirty="0" err="1">
                <a:latin typeface="Arial" charset="0"/>
                <a:cs typeface="Arial" charset="0"/>
              </a:rPr>
              <a:t>Omentin</a:t>
            </a:r>
            <a:r>
              <a:rPr lang="en-US" sz="2800" dirty="0">
                <a:latin typeface="Arial" charset="0"/>
                <a:cs typeface="Arial" charset="0"/>
              </a:rPr>
              <a:t> </a:t>
            </a:r>
            <a:r>
              <a:rPr lang="en-US" sz="2800" dirty="0">
                <a:latin typeface="Arial" charset="0"/>
                <a:cs typeface="Arial" charset="0"/>
              </a:rPr>
              <a:t>-1 is highly and selectively expressed in visceral adipose tissue relative to subcutaneous adipose </a:t>
            </a:r>
            <a:r>
              <a:rPr lang="en-US" sz="2800" dirty="0" smtClean="0">
                <a:latin typeface="Arial" charset="0"/>
                <a:cs typeface="Arial" charset="0"/>
              </a:rPr>
              <a:t>tissue</a:t>
            </a:r>
            <a:r>
              <a:rPr lang="en-US" sz="2800" b="1" i="1" dirty="0" smtClean="0">
                <a:latin typeface="Arial" charset="0"/>
                <a:cs typeface="Arial" charset="0"/>
              </a:rPr>
              <a:t>.</a:t>
            </a:r>
            <a:r>
              <a:rPr lang="en-US" sz="2800" b="1" i="1" baseline="30000" dirty="0" smtClean="0">
                <a:latin typeface="Arial" charset="0"/>
                <a:cs typeface="Arial" charset="0"/>
              </a:rPr>
              <a:t>5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i="1" baseline="300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 smtClean="0"/>
              <a:t>4.Zhong X, et al. </a:t>
            </a:r>
            <a:r>
              <a:rPr lang="en-US" sz="1200" dirty="0" err="1" smtClean="0"/>
              <a:t>Acta</a:t>
            </a:r>
            <a:r>
              <a:rPr lang="en-US" sz="1200" dirty="0" smtClean="0"/>
              <a:t> </a:t>
            </a:r>
            <a:r>
              <a:rPr lang="en-US" sz="1200" dirty="0" err="1" smtClean="0"/>
              <a:t>Pharmacol</a:t>
            </a:r>
            <a:r>
              <a:rPr lang="en-US" sz="1200" dirty="0" smtClean="0"/>
              <a:t> Sin. 2011; 32:873-878.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200" dirty="0" smtClean="0"/>
              <a:t>5. Shibata R, et al. </a:t>
            </a:r>
            <a:r>
              <a:rPr lang="en-US" sz="1200" dirty="0" err="1" smtClean="0"/>
              <a:t>Diabetol</a:t>
            </a:r>
            <a:r>
              <a:rPr lang="en-US" sz="1200" dirty="0" smtClean="0"/>
              <a:t> </a:t>
            </a:r>
            <a:r>
              <a:rPr lang="en-US" sz="1200" dirty="0" err="1" smtClean="0"/>
              <a:t>Metab</a:t>
            </a:r>
            <a:r>
              <a:rPr lang="en-US" sz="1200" dirty="0" smtClean="0"/>
              <a:t> </a:t>
            </a:r>
            <a:r>
              <a:rPr lang="en-US" sz="1200" dirty="0" err="1" smtClean="0"/>
              <a:t>Syndr</a:t>
            </a:r>
            <a:r>
              <a:rPr lang="en-US" sz="1200" dirty="0" smtClean="0"/>
              <a:t>, 2012; 4(1):37.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2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</a:t>
            </a:r>
            <a:endParaRPr lang="en-US" sz="2400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735" y="304572"/>
            <a:ext cx="10307318" cy="1408980"/>
          </a:xfrm>
        </p:spPr>
        <p:txBody>
          <a:bodyPr/>
          <a:lstStyle/>
          <a:p>
            <a:pPr algn="ctr"/>
            <a:r>
              <a:rPr lang="en-US" sz="3200" b="1" u="sng" dirty="0" smtClean="0"/>
              <a:t>Omentin-1</a:t>
            </a:r>
            <a:endParaRPr lang="en-US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102" y="905549"/>
            <a:ext cx="10231228" cy="55347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Arial" charset="0"/>
                <a:cs typeface="Arial" charset="0"/>
              </a:rPr>
              <a:t>Structure: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mRNA </a:t>
            </a:r>
            <a:r>
              <a:rPr lang="en-US" sz="2200" dirty="0">
                <a:latin typeface="Arial" charset="0"/>
                <a:cs typeface="Arial" charset="0"/>
              </a:rPr>
              <a:t>encodes a peptide of 313 amino acids, containing a secretory signal sequence and a fibrinogen-related domain. </a:t>
            </a:r>
            <a:endParaRPr lang="en-US" sz="2200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Arial" charset="0"/>
                <a:cs typeface="Arial" charset="0"/>
              </a:rPr>
              <a:t>Named: </a:t>
            </a:r>
            <a:r>
              <a:rPr lang="en-US" sz="2200" dirty="0">
                <a:latin typeface="Arial" charset="0"/>
                <a:cs typeface="Arial" charset="0"/>
              </a:rPr>
              <a:t>omentin-1</a:t>
            </a:r>
            <a:r>
              <a:rPr lang="en-US" sz="2200" dirty="0">
                <a:latin typeface="Arial" charset="0"/>
                <a:cs typeface="Arial" charset="0"/>
              </a:rPr>
              <a:t>, </a:t>
            </a:r>
            <a:r>
              <a:rPr lang="en-US" sz="2200" dirty="0" err="1">
                <a:latin typeface="Arial" charset="0"/>
                <a:cs typeface="Arial" charset="0"/>
              </a:rPr>
              <a:t>intelectin</a:t>
            </a:r>
            <a:r>
              <a:rPr lang="en-US" sz="2200" dirty="0">
                <a:latin typeface="Arial" charset="0"/>
                <a:cs typeface="Arial" charset="0"/>
              </a:rPr>
              <a:t>, </a:t>
            </a:r>
            <a:r>
              <a:rPr lang="en-US" sz="2200" dirty="0">
                <a:latin typeface="Arial" charset="0"/>
                <a:cs typeface="Arial" charset="0"/>
              </a:rPr>
              <a:t>endothelial </a:t>
            </a:r>
            <a:r>
              <a:rPr lang="en-US" sz="2200" dirty="0" err="1">
                <a:latin typeface="Arial" charset="0"/>
                <a:cs typeface="Arial" charset="0"/>
              </a:rPr>
              <a:t>lectin</a:t>
            </a:r>
            <a:r>
              <a:rPr lang="en-US" sz="2200" dirty="0">
                <a:latin typeface="Arial" charset="0"/>
                <a:cs typeface="Arial" charset="0"/>
              </a:rPr>
              <a:t> and intestinal </a:t>
            </a:r>
            <a:r>
              <a:rPr lang="en-US" sz="2200" dirty="0" err="1">
                <a:latin typeface="Arial" charset="0"/>
                <a:cs typeface="Arial" charset="0"/>
              </a:rPr>
              <a:t>lactoferrin</a:t>
            </a:r>
            <a:r>
              <a:rPr lang="en-US" sz="2200" dirty="0">
                <a:latin typeface="Arial" charset="0"/>
                <a:cs typeface="Arial" charset="0"/>
              </a:rPr>
              <a:t> receptor</a:t>
            </a:r>
            <a:endParaRPr lang="en-US" sz="2200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latin typeface="Arial" charset="0"/>
                <a:cs typeface="Arial" charset="0"/>
              </a:rPr>
              <a:t>Main site of </a:t>
            </a:r>
            <a:r>
              <a:rPr lang="en-US" sz="2200" b="1" dirty="0" err="1">
                <a:latin typeface="Arial" charset="0"/>
                <a:cs typeface="Arial" charset="0"/>
              </a:rPr>
              <a:t>omentin</a:t>
            </a:r>
            <a:r>
              <a:rPr lang="en-US" sz="2200" b="1" dirty="0">
                <a:latin typeface="Arial" charset="0"/>
                <a:cs typeface="Arial" charset="0"/>
              </a:rPr>
              <a:t> gene expression: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mRNA is expressed in stromal vascular </a:t>
            </a:r>
            <a:r>
              <a:rPr lang="en-US" sz="2200" dirty="0">
                <a:latin typeface="Arial" charset="0"/>
                <a:cs typeface="Arial" charset="0"/>
              </a:rPr>
              <a:t>cells, isolated </a:t>
            </a:r>
            <a:r>
              <a:rPr lang="en-US" sz="2200" dirty="0">
                <a:latin typeface="Arial" charset="0"/>
                <a:cs typeface="Arial" charset="0"/>
              </a:rPr>
              <a:t>from </a:t>
            </a:r>
            <a:r>
              <a:rPr lang="en-US" sz="2200" dirty="0" err="1">
                <a:latin typeface="Arial" charset="0"/>
                <a:cs typeface="Arial" charset="0"/>
              </a:rPr>
              <a:t>omental</a:t>
            </a:r>
            <a:r>
              <a:rPr lang="en-US" sz="2200" dirty="0">
                <a:latin typeface="Arial" charset="0"/>
                <a:cs typeface="Arial" charset="0"/>
              </a:rPr>
              <a:t> adipose tissue as showed by </a:t>
            </a:r>
            <a:r>
              <a:rPr lang="en-US" sz="2200" dirty="0" err="1">
                <a:latin typeface="Arial" charset="0"/>
                <a:cs typeface="Arial" charset="0"/>
              </a:rPr>
              <a:t>quantative</a:t>
            </a:r>
            <a:r>
              <a:rPr lang="en-US" sz="2200" dirty="0">
                <a:latin typeface="Arial" charset="0"/>
                <a:cs typeface="Arial" charset="0"/>
              </a:rPr>
              <a:t> real-time </a:t>
            </a:r>
            <a:r>
              <a:rPr lang="en-US" sz="2200" dirty="0" smtClean="0">
                <a:latin typeface="Arial" charset="0"/>
                <a:cs typeface="Arial" charset="0"/>
              </a:rPr>
              <a:t>PCR.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6</a:t>
            </a:r>
            <a:endParaRPr lang="en-US" sz="2200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sz="2200" b="1" dirty="0" err="1">
                <a:latin typeface="Arial" charset="0"/>
                <a:cs typeface="Arial" charset="0"/>
              </a:rPr>
              <a:t>Omentin</a:t>
            </a:r>
            <a:r>
              <a:rPr lang="en-US" sz="2200" b="1" dirty="0">
                <a:latin typeface="Arial" charset="0"/>
                <a:cs typeface="Arial" charset="0"/>
              </a:rPr>
              <a:t> </a:t>
            </a:r>
            <a:r>
              <a:rPr lang="en-US" sz="2200" b="1" dirty="0">
                <a:latin typeface="Arial" charset="0"/>
                <a:cs typeface="Arial" charset="0"/>
              </a:rPr>
              <a:t>is a secreted </a:t>
            </a:r>
            <a:r>
              <a:rPr lang="en-US" sz="2200" b="1" dirty="0">
                <a:latin typeface="Arial" charset="0"/>
                <a:cs typeface="Arial" charset="0"/>
              </a:rPr>
              <a:t>protein </a:t>
            </a:r>
            <a:r>
              <a:rPr lang="en-US" sz="2200" dirty="0">
                <a:latin typeface="Arial" charset="0"/>
                <a:cs typeface="Arial" charset="0"/>
              </a:rPr>
              <a:t>and is detected </a:t>
            </a:r>
            <a:r>
              <a:rPr lang="en-US" sz="2200" dirty="0">
                <a:latin typeface="Arial" charset="0"/>
                <a:cs typeface="Arial" charset="0"/>
              </a:rPr>
              <a:t>in human blood</a:t>
            </a:r>
            <a:r>
              <a:rPr lang="en-US" sz="2200" dirty="0" smtClean="0">
                <a:latin typeface="Arial" charset="0"/>
                <a:cs typeface="Arial" charset="0"/>
              </a:rPr>
              <a:t>.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 6</a:t>
            </a:r>
          </a:p>
          <a:p>
            <a:pPr>
              <a:lnSpc>
                <a:spcPct val="150000"/>
              </a:lnSpc>
            </a:pPr>
            <a:endParaRPr lang="en-US" sz="1200" b="1" i="1" dirty="0" smtClean="0">
              <a:latin typeface="Arial" charset="0"/>
              <a:cs typeface="Arial" charset="0"/>
            </a:endParaRPr>
          </a:p>
          <a:p>
            <a:pPr marL="0" lvl="0" indent="0" algn="r">
              <a:lnSpc>
                <a:spcPct val="150000"/>
              </a:lnSpc>
              <a:buNone/>
            </a:pPr>
            <a:r>
              <a:rPr lang="en-US" sz="1200" dirty="0" smtClean="0"/>
              <a:t>6. Yang RZ, et al. Am. J. Physiol. </a:t>
            </a:r>
            <a:r>
              <a:rPr lang="en-US" sz="1200" dirty="0" err="1" smtClean="0"/>
              <a:t>Endocrinol</a:t>
            </a:r>
            <a:r>
              <a:rPr lang="en-US" sz="1200" dirty="0" smtClean="0"/>
              <a:t>. </a:t>
            </a:r>
            <a:r>
              <a:rPr lang="en-US" sz="1200" dirty="0" err="1" smtClean="0"/>
              <a:t>Metab</a:t>
            </a:r>
            <a:r>
              <a:rPr lang="en-US" sz="1200" dirty="0" smtClean="0"/>
              <a:t>. 2006; 290(6): 1253-1261.</a:t>
            </a:r>
          </a:p>
          <a:p>
            <a:pPr marL="0" lvl="0" indent="0" algn="r">
              <a:lnSpc>
                <a:spcPct val="150000"/>
              </a:lnSpc>
              <a:buNone/>
            </a:pPr>
            <a:r>
              <a:rPr lang="en-US" sz="1200" dirty="0" smtClean="0"/>
              <a:t> </a:t>
            </a:r>
          </a:p>
          <a:p>
            <a:pPr>
              <a:lnSpc>
                <a:spcPct val="150000"/>
              </a:lnSpc>
            </a:pPr>
            <a:endParaRPr lang="en-US" sz="2200" b="1" i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US" sz="2200" b="1" i="1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200" dirty="0">
              <a:latin typeface="Arial" charset="0"/>
              <a:cs typeface="Arial" charset="0"/>
            </a:endParaRPr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4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title"/>
          </p:nvPr>
        </p:nvSpPr>
        <p:spPr>
          <a:xfrm>
            <a:off x="787277" y="-282387"/>
            <a:ext cx="8911687" cy="2187388"/>
          </a:xfrm>
        </p:spPr>
        <p:txBody>
          <a:bodyPr>
            <a:normAutofit/>
          </a:bodyPr>
          <a:lstStyle/>
          <a:p>
            <a:endParaRPr lang="en-US" sz="3200" u="sng" dirty="0">
              <a:latin typeface="Arial" charset="0"/>
              <a:cs typeface="Arial" charset="0"/>
            </a:endParaRPr>
          </a:p>
          <a:p>
            <a:pPr algn="ctr"/>
            <a:r>
              <a:rPr lang="en-US" sz="3200" u="sng" dirty="0" err="1">
                <a:latin typeface="Arial" charset="0"/>
                <a:cs typeface="Arial" charset="0"/>
              </a:rPr>
              <a:t>Omentin</a:t>
            </a:r>
            <a:r>
              <a:rPr lang="en-US" sz="3200" u="sng" dirty="0">
                <a:latin typeface="Arial" charset="0"/>
                <a:cs typeface="Arial" charset="0"/>
              </a:rPr>
              <a:t> and obesity</a:t>
            </a:r>
            <a:endParaRPr lang="en-US" sz="3200" u="sng" dirty="0"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699" y="833719"/>
            <a:ext cx="10543913" cy="5077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charset="0"/>
                <a:cs typeface="Arial" charset="0"/>
              </a:rPr>
              <a:t>	Visceral </a:t>
            </a:r>
            <a:r>
              <a:rPr lang="en-US" sz="2200" dirty="0">
                <a:latin typeface="Arial" charset="0"/>
                <a:cs typeface="Arial" charset="0"/>
              </a:rPr>
              <a:t>obesity is reported more pathogenic than subcutaneous obesity in promoting insulin resistance, type 2 diabetes and cardiovascular disease </a:t>
            </a:r>
            <a:r>
              <a:rPr lang="en-US" sz="2200" dirty="0" smtClean="0">
                <a:latin typeface="Arial" charset="0"/>
                <a:cs typeface="Arial" charset="0"/>
              </a:rPr>
              <a:t>.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7-9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charset="0"/>
                <a:cs typeface="Arial" charset="0"/>
              </a:rPr>
              <a:t>        While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is highly expressed in human visceral fat tissue, circulating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levels are reduced in obese </a:t>
            </a:r>
            <a:r>
              <a:rPr lang="en-US" sz="2200" dirty="0" smtClean="0">
                <a:latin typeface="Arial" charset="0"/>
                <a:cs typeface="Arial" charset="0"/>
              </a:rPr>
              <a:t>subjects.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10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200" baseline="300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200" baseline="30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000" dirty="0" smtClean="0"/>
          </a:p>
          <a:p>
            <a:pPr marL="1530313" lvl="5" indent="0">
              <a:buNone/>
            </a:pPr>
            <a:endParaRPr lang="en-US" sz="1000" dirty="0"/>
          </a:p>
          <a:p>
            <a:pPr marL="1530313" lvl="5" indent="0">
              <a:buNone/>
            </a:pPr>
            <a:endParaRPr lang="en-US" sz="1000" dirty="0" smtClean="0"/>
          </a:p>
          <a:p>
            <a:pPr marL="1530313" lvl="5" indent="0">
              <a:buNone/>
            </a:pPr>
            <a:endParaRPr lang="en-US" sz="1000" dirty="0"/>
          </a:p>
          <a:p>
            <a:pPr marL="1530313" lvl="5" indent="0">
              <a:buNone/>
            </a:pPr>
            <a:r>
              <a:rPr lang="en-US" sz="1000" dirty="0" smtClean="0"/>
              <a:t>7. </a:t>
            </a:r>
            <a:r>
              <a:rPr lang="en-US" sz="1000" dirty="0" err="1" smtClean="0"/>
              <a:t>Gualillo</a:t>
            </a:r>
            <a:r>
              <a:rPr lang="en-US" sz="1000" dirty="0" smtClean="0"/>
              <a:t> O, et al. </a:t>
            </a:r>
            <a:r>
              <a:rPr lang="en-US" sz="1000" dirty="0"/>
              <a:t>P</a:t>
            </a:r>
            <a:r>
              <a:rPr lang="en-US" sz="1000" dirty="0" smtClean="0"/>
              <a:t>hysiological and clinical perspectives Trends </a:t>
            </a:r>
            <a:r>
              <a:rPr lang="en-US" sz="1000" dirty="0" err="1" smtClean="0"/>
              <a:t>Cardiovasc</a:t>
            </a:r>
            <a:r>
              <a:rPr lang="en-US" sz="1000" dirty="0" smtClean="0"/>
              <a:t> Med. 2007; 17(8): 275-283.     8.Chung CP, et al. Lupus 2009;18(9): 799-806. </a:t>
            </a:r>
          </a:p>
          <a:p>
            <a:pPr marL="1530313" lvl="5" indent="0">
              <a:buNone/>
            </a:pPr>
            <a:r>
              <a:rPr lang="en-US" sz="1000" dirty="0" smtClean="0"/>
              <a:t>9. Grundy SM, et al Circulation 2005; 112:2735-52.   10. De Souza Batista CM, et al. Diabetes 2007; 56 :1655 –1661.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200" b="1" i="1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charset="0"/>
                <a:cs typeface="Arial" charset="0"/>
              </a:rPr>
              <a:t>	</a:t>
            </a:r>
            <a:r>
              <a:rPr lang="en-US" sz="2400" dirty="0">
                <a:latin typeface="Arial" charset="0"/>
                <a:cs typeface="Arial" charset="0"/>
              </a:rPr>
              <a:t>	</a:t>
            </a:r>
            <a:r>
              <a:rPr lang="en-US" sz="2400" b="1" i="1" dirty="0">
                <a:latin typeface="Arial" charset="0"/>
                <a:cs typeface="Arial" charset="0"/>
              </a:rPr>
              <a:t> </a:t>
            </a:r>
            <a:r>
              <a:rPr lang="en-US" sz="2400" b="1" i="1" dirty="0">
                <a:latin typeface="Arial" charset="0"/>
                <a:cs typeface="Arial" charset="0"/>
              </a:rPr>
              <a:t/>
            </a:r>
            <a:br>
              <a:rPr lang="en-US" sz="2400" b="1" i="1" dirty="0">
                <a:latin typeface="Arial" charset="0"/>
                <a:cs typeface="Arial" charset="0"/>
              </a:rPr>
            </a:b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78735" y="65049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62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907" y="1060450"/>
            <a:ext cx="10232342" cy="5108856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is also down-regulated in association with obesity-linked metabolic disorders including insulin resistance, glucose intolerance and type 2 </a:t>
            </a:r>
            <a:r>
              <a:rPr lang="en-US" sz="2400" dirty="0" smtClean="0">
                <a:latin typeface="Arial" charset="0"/>
                <a:cs typeface="Arial" charset="0"/>
              </a:rPr>
              <a:t>diabetes.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10-12</a:t>
            </a:r>
            <a:endParaRPr lang="en-US" sz="2400" b="1" i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US" sz="2200" b="1" i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US" sz="2200" b="1" i="1" dirty="0" smtClean="0">
              <a:latin typeface="Arial" charset="0"/>
              <a:cs typeface="Arial" charset="0"/>
            </a:endParaRPr>
          </a:p>
          <a:p>
            <a:pPr marL="0" lvl="5" indent="0">
              <a:lnSpc>
                <a:spcPct val="150000"/>
              </a:lnSpc>
              <a:buNone/>
            </a:pPr>
            <a:r>
              <a:rPr lang="en-US" sz="1000" dirty="0"/>
              <a:t>10. De Souza Batista CM, et al. Diabetes 2007; 56 :1655 –</a:t>
            </a:r>
            <a:r>
              <a:rPr lang="en-US" sz="1000" dirty="0" smtClean="0"/>
              <a:t>1661.   11.Tan </a:t>
            </a:r>
            <a:r>
              <a:rPr lang="en-US" sz="1000" dirty="0"/>
              <a:t>BK</a:t>
            </a:r>
            <a:r>
              <a:rPr lang="en-US" sz="1000" dirty="0" smtClean="0"/>
              <a:t>, et al. Diabetes 2008b ; </a:t>
            </a:r>
            <a:r>
              <a:rPr lang="en-US" sz="1000" dirty="0"/>
              <a:t>57: 801–808</a:t>
            </a:r>
            <a:r>
              <a:rPr lang="en-US" sz="1000" dirty="0" smtClean="0"/>
              <a:t>.</a:t>
            </a:r>
            <a:r>
              <a:rPr lang="en-US" sz="1000" b="1" i="1" dirty="0"/>
              <a:t> </a:t>
            </a:r>
            <a:r>
              <a:rPr lang="en-US" sz="1000" b="1" i="1" dirty="0" smtClean="0"/>
              <a:t> </a:t>
            </a:r>
          </a:p>
          <a:p>
            <a:pPr marL="0" lvl="5" indent="0">
              <a:lnSpc>
                <a:spcPct val="150000"/>
              </a:lnSpc>
              <a:buNone/>
            </a:pPr>
            <a:r>
              <a:rPr lang="en-US" sz="1000" b="1" i="1" dirty="0" smtClean="0"/>
              <a:t> </a:t>
            </a:r>
            <a:r>
              <a:rPr lang="en-US" sz="1000" dirty="0" smtClean="0"/>
              <a:t>12.Pan </a:t>
            </a:r>
            <a:r>
              <a:rPr lang="en-US" sz="1000" dirty="0"/>
              <a:t>HY, </a:t>
            </a:r>
            <a:r>
              <a:rPr lang="en-US" sz="1000" dirty="0" smtClean="0"/>
              <a:t>et al. </a:t>
            </a:r>
            <a:r>
              <a:rPr lang="en-US" sz="1000" dirty="0"/>
              <a:t>Diabetes Res </a:t>
            </a:r>
            <a:r>
              <a:rPr lang="en-US" sz="1000" dirty="0" err="1"/>
              <a:t>Clin</a:t>
            </a:r>
            <a:r>
              <a:rPr lang="en-US" sz="1000" dirty="0"/>
              <a:t> </a:t>
            </a:r>
            <a:r>
              <a:rPr lang="en-US" sz="1000" dirty="0" smtClean="0"/>
              <a:t>Pract.2010; </a:t>
            </a:r>
            <a:r>
              <a:rPr lang="en-US" sz="1000" dirty="0"/>
              <a:t>88(1):29–33. </a:t>
            </a:r>
          </a:p>
          <a:p>
            <a:pPr marL="0" lvl="5" indent="0" algn="r">
              <a:lnSpc>
                <a:spcPct val="150000"/>
              </a:lnSpc>
              <a:buNone/>
            </a:pPr>
            <a:endParaRPr lang="en-US" sz="1000" dirty="0" smtClean="0"/>
          </a:p>
          <a:p>
            <a:pPr marL="0" lvl="5" indent="0" algn="r">
              <a:lnSpc>
                <a:spcPct val="150000"/>
              </a:lnSpc>
              <a:buNone/>
            </a:pPr>
            <a:r>
              <a:rPr lang="en-US" sz="1000" dirty="0" smtClean="0"/>
              <a:t> </a:t>
            </a:r>
            <a:endParaRPr lang="en-US" sz="1000" dirty="0"/>
          </a:p>
          <a:p>
            <a:pPr marL="0" lvl="5" indent="0" algn="r">
              <a:lnSpc>
                <a:spcPct val="150000"/>
              </a:lnSpc>
              <a:buNone/>
            </a:pPr>
            <a:r>
              <a:rPr lang="en-US" sz="1000" dirty="0" smtClean="0"/>
              <a:t> </a:t>
            </a:r>
            <a:endParaRPr lang="en-US" sz="1000" dirty="0"/>
          </a:p>
          <a:p>
            <a:pPr algn="r">
              <a:lnSpc>
                <a:spcPct val="150000"/>
              </a:lnSpc>
            </a:pPr>
            <a:endParaRPr lang="en-US" sz="2200" b="1" i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charset="0"/>
                <a:cs typeface="Arial" charset="0"/>
              </a:rPr>
              <a:t/>
            </a:r>
            <a:br>
              <a:rPr lang="en-US" sz="2200" dirty="0">
                <a:latin typeface="Arial" charset="0"/>
                <a:cs typeface="Arial" charset="0"/>
              </a:rPr>
            </a:br>
            <a:endParaRPr lang="en-US" sz="2200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771" y="964558"/>
            <a:ext cx="10856430" cy="4292223"/>
          </a:xfrm>
        </p:spPr>
        <p:txBody>
          <a:bodyPr vert="horz" anchor="t">
            <a:normAutofit fontScale="3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dirty="0" smtClean="0"/>
              <a:t>	</a:t>
            </a:r>
            <a:r>
              <a:rPr lang="en-US" sz="6200" dirty="0" smtClean="0">
                <a:latin typeface="Arial" charset="0"/>
                <a:cs typeface="Arial" charset="0"/>
              </a:rPr>
              <a:t>De Souza-Batista et al., reported that as expected for a visceral depot- specific </a:t>
            </a:r>
            <a:r>
              <a:rPr lang="en-US" sz="6200" dirty="0" err="1" smtClean="0">
                <a:latin typeface="Arial" charset="0"/>
                <a:cs typeface="Arial" charset="0"/>
              </a:rPr>
              <a:t>adipocytokine</a:t>
            </a:r>
            <a:r>
              <a:rPr lang="en-US" sz="6200" dirty="0" smtClean="0">
                <a:latin typeface="Arial" charset="0"/>
                <a:cs typeface="Arial" charset="0"/>
              </a:rPr>
              <a:t> that positively affects insulin sensitivity, higher plasma </a:t>
            </a:r>
            <a:r>
              <a:rPr lang="en-US" sz="6200" dirty="0" err="1" smtClean="0">
                <a:latin typeface="Arial" charset="0"/>
                <a:cs typeface="Arial" charset="0"/>
              </a:rPr>
              <a:t>omentin</a:t>
            </a:r>
            <a:r>
              <a:rPr lang="en-US" sz="6200" dirty="0" smtClean="0">
                <a:latin typeface="Arial" charset="0"/>
                <a:cs typeface="Arial" charset="0"/>
              </a:rPr>
              <a:t> 1 levels were observed in lean versus obese and overweight subjects independent of age. Moreover, negative correlations between plasma </a:t>
            </a:r>
            <a:r>
              <a:rPr lang="en-US" sz="6200" dirty="0" err="1" smtClean="0">
                <a:latin typeface="Arial" charset="0"/>
                <a:cs typeface="Arial" charset="0"/>
              </a:rPr>
              <a:t>omentin</a:t>
            </a:r>
            <a:r>
              <a:rPr lang="en-US" sz="6200" dirty="0" smtClean="0">
                <a:latin typeface="Arial" charset="0"/>
                <a:cs typeface="Arial" charset="0"/>
              </a:rPr>
              <a:t> 1 levels, BMI, waist circumference, and </a:t>
            </a:r>
            <a:r>
              <a:rPr lang="en-US" sz="6200" dirty="0" err="1" smtClean="0">
                <a:latin typeface="Arial" charset="0"/>
                <a:cs typeface="Arial" charset="0"/>
              </a:rPr>
              <a:t>leptin</a:t>
            </a:r>
            <a:r>
              <a:rPr lang="en-US" sz="6200" dirty="0" smtClean="0">
                <a:latin typeface="Arial" charset="0"/>
                <a:cs typeface="Arial" charset="0"/>
              </a:rPr>
              <a:t> values were observed </a:t>
            </a:r>
            <a:r>
              <a:rPr lang="en-US" sz="6200" baseline="30000" dirty="0" smtClean="0">
                <a:latin typeface="Arial" charset="0"/>
                <a:cs typeface="Arial" charset="0"/>
              </a:rPr>
              <a:t>10</a:t>
            </a:r>
            <a:endParaRPr lang="en-US" sz="62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6200" dirty="0" smtClean="0">
                <a:latin typeface="Arial" charset="0"/>
                <a:cs typeface="Arial" charset="0"/>
              </a:rPr>
              <a:t>	These data suggest that some aspect of obesity negatively regulates </a:t>
            </a:r>
            <a:r>
              <a:rPr lang="en-US" sz="6200" dirty="0" err="1" smtClean="0">
                <a:latin typeface="Arial" charset="0"/>
                <a:cs typeface="Arial" charset="0"/>
              </a:rPr>
              <a:t>omentin</a:t>
            </a:r>
            <a:r>
              <a:rPr lang="en-US" sz="6200" dirty="0" smtClean="0">
                <a:latin typeface="Arial" charset="0"/>
                <a:cs typeface="Arial" charset="0"/>
              </a:rPr>
              <a:t> expression and release into the circulation.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5000" dirty="0" smtClean="0">
                <a:latin typeface="Arial" charset="0"/>
                <a:cs typeface="Arial" charset="0"/>
              </a:rPr>
              <a:t> </a:t>
            </a:r>
          </a:p>
          <a:p>
            <a:pPr marL="1073124" lvl="4" indent="0" algn="r">
              <a:lnSpc>
                <a:spcPct val="170000"/>
              </a:lnSpc>
              <a:buNone/>
            </a:pPr>
            <a:r>
              <a:rPr lang="en-US" sz="3400" dirty="0" smtClean="0"/>
              <a:t>10. De Souza Batista CM, et al. Diabetes 2007; 56 :1655 –1661.</a:t>
            </a:r>
            <a:endParaRPr lang="en-US" sz="3400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48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318" y="357892"/>
            <a:ext cx="8911687" cy="1280891"/>
          </a:xfrm>
        </p:spPr>
        <p:txBody>
          <a:bodyPr/>
          <a:lstStyle/>
          <a:p>
            <a:pPr algn="ctr"/>
            <a:r>
              <a:rPr lang="en-US" sz="2800" u="sng" dirty="0">
                <a:latin typeface="Arial" charset="0"/>
                <a:cs typeface="Arial" charset="0"/>
              </a:rPr>
              <a:t>Omentin-1 and insulin resistance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26" y="2349664"/>
            <a:ext cx="10666670" cy="3939644"/>
          </a:xfrm>
        </p:spPr>
        <p:txBody>
          <a:bodyPr anchor="ctr">
            <a:normAutofit fontScale="2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 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		</a:t>
            </a:r>
            <a:endParaRPr lang="en-US" sz="9600" b="1" i="1" dirty="0">
              <a:latin typeface="Arial" charset="0"/>
              <a:cs typeface="Arial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5100" b="1" i="1" dirty="0">
                <a:latin typeface="Arial" charset="0"/>
                <a:cs typeface="Arial" charset="0"/>
              </a:rPr>
              <a:t>	</a:t>
            </a:r>
            <a:r>
              <a:rPr lang="en-US" sz="9600" dirty="0" smtClean="0">
                <a:latin typeface="Arial" charset="0"/>
                <a:cs typeface="Arial" charset="0"/>
              </a:rPr>
              <a:t> Insulin resistance links nutrition, glucose, insulin and </a:t>
            </a:r>
            <a:r>
              <a:rPr lang="en-US" sz="9600" dirty="0" err="1" smtClean="0">
                <a:latin typeface="Arial" charset="0"/>
                <a:cs typeface="Arial" charset="0"/>
              </a:rPr>
              <a:t>adipokines</a:t>
            </a:r>
            <a:r>
              <a:rPr lang="en-US" sz="9600" dirty="0" smtClean="0">
                <a:latin typeface="Arial" charset="0"/>
                <a:cs typeface="Arial" charset="0"/>
              </a:rPr>
              <a:t> in various metabolic important tissues.</a:t>
            </a:r>
            <a:r>
              <a:rPr lang="en-US" sz="8000" dirty="0" smtClean="0">
                <a:effectLst/>
                <a:latin typeface="Arial" charset="0"/>
                <a:cs typeface="Arial" charset="0"/>
              </a:rPr>
              <a:t> </a:t>
            </a:r>
            <a:r>
              <a:rPr lang="en-US" sz="8000" baseline="30000" dirty="0" smtClean="0">
                <a:effectLst/>
                <a:latin typeface="Arial" charset="0"/>
                <a:cs typeface="Arial" charset="0"/>
              </a:rPr>
              <a:t>13</a:t>
            </a:r>
            <a:endParaRPr lang="en-US" sz="9600" b="1" i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9600" b="1" i="1" dirty="0">
                <a:latin typeface="Arial" charset="0"/>
                <a:cs typeface="Arial" charset="0"/>
              </a:rPr>
              <a:t>	</a:t>
            </a:r>
            <a:r>
              <a:rPr lang="en-US" sz="9600" dirty="0" err="1" smtClean="0">
                <a:latin typeface="Arial" charset="0"/>
                <a:cs typeface="Arial" charset="0"/>
              </a:rPr>
              <a:t>Omentin</a:t>
            </a:r>
            <a:r>
              <a:rPr lang="en-US" sz="9600" dirty="0" smtClean="0">
                <a:latin typeface="Arial" charset="0"/>
                <a:cs typeface="Arial" charset="0"/>
              </a:rPr>
              <a:t> </a:t>
            </a:r>
            <a:r>
              <a:rPr lang="en-US" sz="9600" dirty="0">
                <a:latin typeface="Arial" charset="0"/>
                <a:cs typeface="Arial" charset="0"/>
              </a:rPr>
              <a:t>is highly and selectively expressed in visceral adipose tissue relative to subcutaneous adipose tissue. Removal of visceral rather than subcutaneous adipose tissue has been shown to improve insulin </a:t>
            </a:r>
            <a:r>
              <a:rPr lang="en-US" sz="9600" dirty="0" smtClean="0">
                <a:latin typeface="Arial" charset="0"/>
                <a:cs typeface="Arial" charset="0"/>
              </a:rPr>
              <a:t>sensitivity.</a:t>
            </a:r>
            <a:r>
              <a:rPr lang="en-US" sz="9600" baseline="30000" dirty="0" smtClean="0">
                <a:latin typeface="Arial" charset="0"/>
                <a:cs typeface="Arial" charset="0"/>
              </a:rPr>
              <a:t>14</a:t>
            </a:r>
            <a:r>
              <a:rPr lang="en-US" sz="9600" dirty="0" smtClean="0">
                <a:latin typeface="Arial" charset="0"/>
                <a:cs typeface="Arial" charset="0"/>
              </a:rPr>
              <a:t> </a:t>
            </a:r>
          </a:p>
          <a:p>
            <a:pPr marL="0" indent="0">
              <a:lnSpc>
                <a:spcPct val="170000"/>
              </a:lnSpc>
              <a:buNone/>
            </a:pPr>
            <a:endParaRPr lang="en-US" sz="4800" b="1" i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4800" b="1" i="1" dirty="0">
              <a:latin typeface="Arial" charset="0"/>
              <a:cs typeface="Arial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4800" dirty="0" smtClean="0"/>
              <a:t>13.Hossein-nezhad </a:t>
            </a:r>
            <a:r>
              <a:rPr lang="en-US" sz="4800" dirty="0" err="1" smtClean="0"/>
              <a:t>A,et</a:t>
            </a:r>
            <a:r>
              <a:rPr lang="en-US" sz="4800" dirty="0" smtClean="0"/>
              <a:t> al. </a:t>
            </a:r>
            <a:r>
              <a:rPr lang="en-US" sz="4800" dirty="0" err="1" smtClean="0"/>
              <a:t>Endocrinol</a:t>
            </a:r>
            <a:r>
              <a:rPr lang="en-US" sz="4800" dirty="0" smtClean="0"/>
              <a:t> </a:t>
            </a:r>
            <a:r>
              <a:rPr lang="en-US" sz="4800" dirty="0" err="1" smtClean="0"/>
              <a:t>Metabol</a:t>
            </a:r>
            <a:r>
              <a:rPr lang="en-US" sz="4800" dirty="0" smtClean="0"/>
              <a:t> Syndrome 2012; S1:008.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4800" dirty="0" smtClean="0"/>
              <a:t>14. Thorne </a:t>
            </a:r>
            <a:r>
              <a:rPr lang="en-US" sz="4800" dirty="0" err="1" smtClean="0"/>
              <a:t>A,et</a:t>
            </a:r>
            <a:r>
              <a:rPr lang="en-US" sz="4800" dirty="0" smtClean="0"/>
              <a:t> al. </a:t>
            </a:r>
            <a:r>
              <a:rPr lang="en-US" sz="4800" dirty="0" err="1" smtClean="0"/>
              <a:t>Int</a:t>
            </a:r>
            <a:r>
              <a:rPr lang="en-US" sz="4800" dirty="0" smtClean="0"/>
              <a:t> J </a:t>
            </a:r>
            <a:r>
              <a:rPr lang="en-US" sz="4800" dirty="0" err="1" smtClean="0"/>
              <a:t>Obes</a:t>
            </a:r>
            <a:r>
              <a:rPr lang="en-US" sz="4800" dirty="0" smtClean="0"/>
              <a:t> </a:t>
            </a:r>
            <a:r>
              <a:rPr lang="en-US" sz="4800" dirty="0" err="1" smtClean="0"/>
              <a:t>Relat</a:t>
            </a:r>
            <a:r>
              <a:rPr lang="en-US" sz="4800" dirty="0" smtClean="0"/>
              <a:t> </a:t>
            </a:r>
            <a:r>
              <a:rPr lang="en-US" sz="4800" dirty="0" err="1" smtClean="0"/>
              <a:t>Metab</a:t>
            </a:r>
            <a:r>
              <a:rPr lang="en-US" sz="4800" dirty="0" smtClean="0"/>
              <a:t> Disord.2002; 26: 193-199. </a:t>
            </a:r>
          </a:p>
          <a:p>
            <a:pPr marL="0" indent="0">
              <a:buNone/>
            </a:pPr>
            <a:r>
              <a:rPr lang="en-US" sz="4800" dirty="0" smtClean="0"/>
              <a:t> </a:t>
            </a:r>
          </a:p>
          <a:p>
            <a:pPr marL="0" lvl="0" indent="0">
              <a:buNone/>
            </a:pPr>
            <a:r>
              <a:rPr lang="en-US" sz="4800" i="1" dirty="0" smtClean="0"/>
              <a:t> </a:t>
            </a:r>
            <a:endParaRPr lang="en-US" sz="4800" dirty="0" smtClean="0"/>
          </a:p>
          <a:p>
            <a:pPr marL="0" indent="0">
              <a:lnSpc>
                <a:spcPct val="170000"/>
              </a:lnSpc>
              <a:buNone/>
            </a:pPr>
            <a:endParaRPr lang="en-US" sz="9600" dirty="0">
              <a:latin typeface="Arial" charset="0"/>
              <a:cs typeface="Arial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9600" b="1" i="1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/>
            </a:r>
            <a:br>
              <a:rPr lang="en-US" dirty="0">
                <a:latin typeface="Arial" charset="0"/>
                <a:cs typeface="Arial" charset="0"/>
              </a:rPr>
            </a:br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18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322644"/>
            <a:ext cx="11360149" cy="647700"/>
          </a:xfrm>
        </p:spPr>
        <p:txBody>
          <a:bodyPr/>
          <a:lstStyle/>
          <a:p>
            <a:pPr algn="ctr"/>
            <a:r>
              <a:rPr lang="en-US" sz="3200" b="1" u="sng" dirty="0" err="1">
                <a:latin typeface="Arial" charset="0"/>
                <a:cs typeface="Arial" charset="0"/>
              </a:rPr>
              <a:t>Omentin</a:t>
            </a:r>
            <a:r>
              <a:rPr lang="en-US" sz="3200" b="1" u="sng" dirty="0">
                <a:latin typeface="Arial" charset="0"/>
                <a:cs typeface="Arial" charset="0"/>
              </a:rPr>
              <a:t> and </a:t>
            </a:r>
            <a:r>
              <a:rPr lang="en-US" sz="3200" b="1" u="sng" dirty="0" smtClean="0">
                <a:latin typeface="Arial" charset="0"/>
                <a:cs typeface="Arial" charset="0"/>
              </a:rPr>
              <a:t>type II diabetes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699" y="1770531"/>
            <a:ext cx="10543913" cy="377762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>
                <a:latin typeface="Arial" charset="0"/>
                <a:cs typeface="Arial" charset="0"/>
              </a:rPr>
              <a:t>The </a:t>
            </a:r>
            <a:r>
              <a:rPr lang="en-US" sz="2200" dirty="0">
                <a:latin typeface="Arial" charset="0"/>
                <a:cs typeface="Arial" charset="0"/>
              </a:rPr>
              <a:t>two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genes,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1 and </a:t>
            </a:r>
            <a:r>
              <a:rPr lang="en-US" sz="2200" dirty="0" err="1">
                <a:latin typeface="Arial" charset="0"/>
                <a:cs typeface="Arial" charset="0"/>
              </a:rPr>
              <a:t>omentin</a:t>
            </a:r>
            <a:r>
              <a:rPr lang="en-US" sz="2200" dirty="0">
                <a:latin typeface="Arial" charset="0"/>
                <a:cs typeface="Arial" charset="0"/>
              </a:rPr>
              <a:t> 2 [which are  major visceral (</a:t>
            </a:r>
            <a:r>
              <a:rPr lang="en-US" sz="2200" dirty="0" err="1">
                <a:latin typeface="Arial" charset="0"/>
                <a:cs typeface="Arial" charset="0"/>
              </a:rPr>
              <a:t>omental</a:t>
            </a:r>
            <a:r>
              <a:rPr lang="en-US" sz="2200" dirty="0">
                <a:latin typeface="Arial" charset="0"/>
                <a:cs typeface="Arial" charset="0"/>
              </a:rPr>
              <a:t>) fat secretory </a:t>
            </a:r>
            <a:r>
              <a:rPr lang="en-US" sz="2200" dirty="0" err="1" smtClean="0">
                <a:latin typeface="Arial" charset="0"/>
                <a:cs typeface="Arial" charset="0"/>
              </a:rPr>
              <a:t>adipokines</a:t>
            </a:r>
            <a:r>
              <a:rPr lang="en-US" sz="2200" dirty="0" smtClean="0">
                <a:latin typeface="Arial" charset="0"/>
                <a:cs typeface="Arial" charset="0"/>
              </a:rPr>
              <a:t> 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3</a:t>
            </a:r>
            <a:r>
              <a:rPr lang="en-US" sz="2200" dirty="0" smtClean="0">
                <a:latin typeface="Arial" charset="0"/>
                <a:cs typeface="Arial" charset="0"/>
              </a:rPr>
              <a:t> are </a:t>
            </a:r>
            <a:r>
              <a:rPr lang="en-US" sz="2200" dirty="0">
                <a:latin typeface="Arial" charset="0"/>
                <a:cs typeface="Arial" charset="0"/>
              </a:rPr>
              <a:t>localized adjacent to each other in the 1q22-q23 chromosomal region , which has been previously linked to type 2 diabetes in several </a:t>
            </a:r>
            <a:r>
              <a:rPr lang="en-US" sz="2200" dirty="0" smtClean="0">
                <a:latin typeface="Arial" charset="0"/>
                <a:cs typeface="Arial" charset="0"/>
              </a:rPr>
              <a:t>populations.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15-17</a:t>
            </a:r>
          </a:p>
          <a:p>
            <a:pPr>
              <a:lnSpc>
                <a:spcPct val="150000"/>
              </a:lnSpc>
            </a:pPr>
            <a:endParaRPr lang="en-US" sz="2200" baseline="30000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US" sz="2200" baseline="30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2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2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1200" i="1" dirty="0" smtClean="0"/>
              <a:t>3.</a:t>
            </a:r>
            <a:r>
              <a:rPr lang="en-US" sz="1200" dirty="0" smtClean="0"/>
              <a:t>Gürsoy G, et al. Clinical Reviews and Opinions 2010; 2(4): 49-54.    15. Fu M, et al. Diabetes2004; 53: A59. </a:t>
            </a:r>
          </a:p>
          <a:p>
            <a:pPr marL="0" indent="0">
              <a:buNone/>
            </a:pPr>
            <a:r>
              <a:rPr lang="en-US" sz="1200" dirty="0" smtClean="0"/>
              <a:t>16. St Jean </a:t>
            </a:r>
            <a:r>
              <a:rPr lang="en-US" sz="1200" dirty="0" err="1" smtClean="0"/>
              <a:t>P,et</a:t>
            </a:r>
            <a:r>
              <a:rPr lang="en-US" sz="1200" dirty="0" smtClean="0"/>
              <a:t> al. Am J Hum Genet.2000; 67: 332.    17. </a:t>
            </a:r>
            <a:r>
              <a:rPr lang="en-US" sz="1200" dirty="0" err="1" smtClean="0"/>
              <a:t>Elbein</a:t>
            </a:r>
            <a:r>
              <a:rPr lang="en-US" sz="1200" dirty="0" smtClean="0"/>
              <a:t> SC, et al. Diabetes1999; 48: 1175 –1182.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000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5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997" y="633154"/>
            <a:ext cx="10532339" cy="377762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charset="0"/>
                <a:cs typeface="Arial" charset="0"/>
              </a:rPr>
              <a:t> Omentin-1 has a role in glucose metabolism through enhancing insulin-stimulated </a:t>
            </a:r>
            <a:r>
              <a:rPr lang="en-US" sz="2400" dirty="0">
                <a:latin typeface="Arial" charset="0"/>
                <a:cs typeface="Arial" charset="0"/>
              </a:rPr>
              <a:t>glucose transport and </a:t>
            </a:r>
            <a:r>
              <a:rPr lang="en-US" sz="2400" dirty="0" err="1">
                <a:latin typeface="Arial" charset="0"/>
                <a:cs typeface="Arial" charset="0"/>
              </a:rPr>
              <a:t>Akt</a:t>
            </a:r>
            <a:r>
              <a:rPr lang="en-US" sz="2400" dirty="0">
                <a:latin typeface="Arial" charset="0"/>
                <a:cs typeface="Arial" charset="0"/>
              </a:rPr>
              <a:t> phosphorylation / protein kinase B in human adipocytes. 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also </a:t>
            </a:r>
            <a:r>
              <a:rPr lang="en-US" sz="2400" dirty="0">
                <a:latin typeface="Arial" charset="0"/>
                <a:cs typeface="Arial" charset="0"/>
              </a:rPr>
              <a:t>stimulates </a:t>
            </a:r>
            <a:r>
              <a:rPr lang="en-US" sz="2400" dirty="0">
                <a:latin typeface="Arial" charset="0"/>
                <a:cs typeface="Arial" charset="0"/>
              </a:rPr>
              <a:t>insulin-mediated glucose uptake by om adipocytes. </a:t>
            </a:r>
            <a:endParaRPr lang="en-US" sz="2400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charset="0"/>
                <a:cs typeface="Arial" charset="0"/>
              </a:rPr>
              <a:t>Omentin-1 is a </a:t>
            </a:r>
            <a:r>
              <a:rPr lang="en-US" sz="2400" dirty="0">
                <a:latin typeface="Arial" charset="0"/>
                <a:cs typeface="Arial" charset="0"/>
              </a:rPr>
              <a:t>novel hormone that is likely to act as both an endocrine factor to modulate systemic metabolism, including insulin action in </a:t>
            </a:r>
            <a:r>
              <a:rPr lang="en-US" sz="2400" dirty="0" err="1">
                <a:latin typeface="Arial" charset="0"/>
                <a:cs typeface="Arial" charset="0"/>
              </a:rPr>
              <a:t>sc</a:t>
            </a:r>
            <a:r>
              <a:rPr lang="en-US" sz="2400" dirty="0">
                <a:latin typeface="Arial" charset="0"/>
                <a:cs typeface="Arial" charset="0"/>
              </a:rPr>
              <a:t> adipocytes</a:t>
            </a:r>
            <a:r>
              <a:rPr lang="en-US" sz="2400" dirty="0">
                <a:latin typeface="Arial" charset="0"/>
                <a:cs typeface="Arial" charset="0"/>
              </a:rPr>
              <a:t>, </a:t>
            </a:r>
            <a:r>
              <a:rPr lang="en-US" sz="2400" dirty="0">
                <a:latin typeface="Arial" charset="0"/>
                <a:cs typeface="Arial" charset="0"/>
              </a:rPr>
              <a:t>an autocrine and paracrine factor to regulate visceral adipose biology </a:t>
            </a:r>
            <a:r>
              <a:rPr lang="en-US" sz="2400" dirty="0" smtClean="0">
                <a:latin typeface="Arial" charset="0"/>
                <a:cs typeface="Arial" charset="0"/>
              </a:rPr>
              <a:t>locally.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7</a:t>
            </a:r>
            <a:endParaRPr lang="en-US" sz="2400" b="1" i="1" baseline="30000" dirty="0" smtClean="0">
              <a:latin typeface="Arial" charset="0"/>
              <a:cs typeface="Arial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100" dirty="0" smtClean="0"/>
              <a:t>7. </a:t>
            </a:r>
            <a:r>
              <a:rPr lang="en-US" sz="1100" dirty="0" err="1" smtClean="0"/>
              <a:t>Gualillo</a:t>
            </a:r>
            <a:r>
              <a:rPr lang="en-US" sz="1100" dirty="0" smtClean="0"/>
              <a:t> O, et al. Physiological and clinical perspectives Trends </a:t>
            </a:r>
            <a:r>
              <a:rPr lang="en-US" sz="1100" dirty="0" err="1" smtClean="0"/>
              <a:t>Cardiovasc</a:t>
            </a:r>
            <a:r>
              <a:rPr lang="en-US" sz="1100" dirty="0" smtClean="0"/>
              <a:t> Med. 2007; 17(8): 275-283.</a:t>
            </a:r>
            <a:endParaRPr lang="en-US" sz="1100" b="1" i="1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/>
            </a:r>
            <a:br>
              <a:rPr lang="en-US" sz="2400" dirty="0">
                <a:latin typeface="Arial" charset="0"/>
                <a:cs typeface="Arial" charset="0"/>
              </a:rPr>
            </a:br>
            <a:r>
              <a:rPr lang="en-US" sz="2400" dirty="0"/>
              <a:t> </a:t>
            </a:r>
            <a:endParaRPr lang="en-US" sz="2400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851761"/>
            <a:ext cx="10543913" cy="478166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 </a:t>
            </a:r>
            <a:r>
              <a:rPr lang="en-US" dirty="0" smtClean="0"/>
              <a:t>	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may play a role in lipid metabolism or diabetic dyslipidemia as a compensatory </a:t>
            </a:r>
            <a:r>
              <a:rPr lang="en-US" sz="2400" dirty="0" smtClean="0">
                <a:latin typeface="Arial" charset="0"/>
                <a:cs typeface="Arial" charset="0"/>
              </a:rPr>
              <a:t>mechanism 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18</a:t>
            </a:r>
            <a:endParaRPr lang="en-US" sz="24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</a:t>
            </a:r>
            <a:r>
              <a:rPr lang="en-US" sz="2400" dirty="0">
                <a:latin typeface="Arial" charset="0"/>
                <a:cs typeface="Arial" charset="0"/>
              </a:rPr>
              <a:t>Visceral </a:t>
            </a:r>
            <a:r>
              <a:rPr lang="en-US" sz="2400" dirty="0">
                <a:latin typeface="Arial" charset="0"/>
                <a:cs typeface="Arial" charset="0"/>
              </a:rPr>
              <a:t>obesity is more pathogenic than </a:t>
            </a:r>
            <a:r>
              <a:rPr lang="en-US" sz="2400" dirty="0" err="1">
                <a:latin typeface="Arial" charset="0"/>
                <a:cs typeface="Arial" charset="0"/>
              </a:rPr>
              <a:t>sc</a:t>
            </a:r>
            <a:r>
              <a:rPr lang="en-US" sz="2400" dirty="0">
                <a:latin typeface="Arial" charset="0"/>
                <a:cs typeface="Arial" charset="0"/>
              </a:rPr>
              <a:t> obesity in promoting insulin resistance, type 2 diabetes, and cardiovascular disease, </a:t>
            </a:r>
            <a:r>
              <a:rPr lang="en-US" sz="2400" dirty="0">
                <a:latin typeface="Arial" charset="0"/>
                <a:cs typeface="Arial" charset="0"/>
              </a:rPr>
              <a:t>probably </a:t>
            </a:r>
            <a:r>
              <a:rPr lang="en-US" sz="2400" dirty="0">
                <a:latin typeface="Arial" charset="0"/>
                <a:cs typeface="Arial" charset="0"/>
              </a:rPr>
              <a:t>due to functional and/or anatomical differences between visceral and </a:t>
            </a:r>
            <a:r>
              <a:rPr lang="en-US" sz="2400" dirty="0" err="1">
                <a:latin typeface="Arial" charset="0"/>
                <a:cs typeface="Arial" charset="0"/>
              </a:rPr>
              <a:t>sc</a:t>
            </a:r>
            <a:r>
              <a:rPr lang="en-US" sz="2400" dirty="0">
                <a:latin typeface="Arial" charset="0"/>
                <a:cs typeface="Arial" charset="0"/>
              </a:rPr>
              <a:t> fat depots.  </a:t>
            </a:r>
            <a:r>
              <a:rPr lang="en-US" sz="2400" dirty="0">
                <a:latin typeface="Arial" charset="0"/>
                <a:cs typeface="Arial" charset="0"/>
              </a:rPr>
              <a:t>In addition, visceral fat accumulation is associated with accumulation of triglycerides in muscle and liver, which may contribute to insulin resistance in these </a:t>
            </a:r>
            <a:r>
              <a:rPr lang="en-US" sz="2400" dirty="0" smtClean="0">
                <a:latin typeface="Arial" charset="0"/>
                <a:cs typeface="Arial" charset="0"/>
              </a:rPr>
              <a:t>tissues.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6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200" dirty="0" smtClean="0"/>
              <a:t>18.Moreno-Navarrete JM, et al. </a:t>
            </a:r>
            <a:r>
              <a:rPr lang="en-US" sz="1200" dirty="0" err="1" smtClean="0"/>
              <a:t>Nutr</a:t>
            </a:r>
            <a:r>
              <a:rPr lang="en-US" sz="1200" dirty="0" smtClean="0"/>
              <a:t> </a:t>
            </a:r>
            <a:r>
              <a:rPr lang="en-US" sz="1200" dirty="0" err="1" smtClean="0"/>
              <a:t>Metab</a:t>
            </a:r>
            <a:r>
              <a:rPr lang="en-US" sz="1200" dirty="0" smtClean="0"/>
              <a:t> (</a:t>
            </a:r>
            <a:r>
              <a:rPr lang="en-US" sz="1200" dirty="0" err="1" smtClean="0"/>
              <a:t>Lond</a:t>
            </a:r>
            <a:r>
              <a:rPr lang="en-US" sz="1200" dirty="0" smtClean="0"/>
              <a:t>).2010; 7: 27.    6. Yang RZ, et al. Am. J. Physiol. </a:t>
            </a:r>
            <a:r>
              <a:rPr lang="en-US" sz="1200" dirty="0" err="1" smtClean="0"/>
              <a:t>Endocrinol</a:t>
            </a:r>
            <a:r>
              <a:rPr lang="en-US" sz="1200" dirty="0" smtClean="0"/>
              <a:t>. </a:t>
            </a:r>
            <a:r>
              <a:rPr lang="en-US" sz="1200" dirty="0" err="1" smtClean="0"/>
              <a:t>Metab</a:t>
            </a:r>
            <a:r>
              <a:rPr lang="en-US" sz="1200" dirty="0" smtClean="0"/>
              <a:t>. 2006; 290(6): 1253-1261.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Arial" charset="0"/>
              <a:cs typeface="Arial" charset="0"/>
            </a:endParaRPr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08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2834872"/>
            <a:ext cx="8911687" cy="1280891"/>
          </a:xfrm>
        </p:spPr>
        <p:txBody>
          <a:bodyPr anchor="ctr">
            <a:noAutofit/>
          </a:bodyPr>
          <a:lstStyle/>
          <a:p>
            <a:pPr algn="ctr"/>
            <a:r>
              <a:rPr lang="en-US" sz="5400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Aim of our study</a:t>
            </a:r>
            <a:br>
              <a:rPr lang="en-US" sz="5400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72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The aim from our study </a:t>
            </a:r>
            <a:r>
              <a:rPr lang="en-US" sz="2400" dirty="0">
                <a:latin typeface="Arial" charset="0"/>
                <a:cs typeface="Arial" charset="0"/>
              </a:rPr>
              <a:t>was </a:t>
            </a:r>
            <a:r>
              <a:rPr lang="en-US" sz="2400" dirty="0">
                <a:latin typeface="Arial" charset="0"/>
                <a:cs typeface="Arial" charset="0"/>
              </a:rPr>
              <a:t>to increase our knowledge about omentin-1 and its relationship with type 2 diabetes mellitus, insulin resistance and obesity.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15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2573929"/>
            <a:ext cx="8911687" cy="1280891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Patients and methods</a:t>
            </a:r>
            <a:br>
              <a:rPr lang="en-US" sz="5400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04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169" y="353639"/>
            <a:ext cx="9527895" cy="595704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sz="2200" dirty="0">
                <a:latin typeface="Arial" charset="0"/>
                <a:cs typeface="Arial" charset="0"/>
              </a:rPr>
              <a:t>We </a:t>
            </a:r>
            <a:r>
              <a:rPr lang="en-US" sz="2200" dirty="0">
                <a:latin typeface="Arial" charset="0"/>
                <a:cs typeface="Arial" charset="0"/>
              </a:rPr>
              <a:t>conducted our study on 90 </a:t>
            </a:r>
            <a:r>
              <a:rPr lang="en-US" sz="2200" dirty="0" smtClean="0">
                <a:latin typeface="Arial" charset="0"/>
                <a:cs typeface="Arial" charset="0"/>
              </a:rPr>
              <a:t>female subjects </a:t>
            </a:r>
            <a:r>
              <a:rPr lang="en-US" sz="2200" dirty="0">
                <a:latin typeface="Arial" charset="0"/>
                <a:cs typeface="Arial" charset="0"/>
              </a:rPr>
              <a:t>who were divided into two groups: </a:t>
            </a:r>
            <a:endParaRPr lang="en-US" sz="22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>
                <a:latin typeface="Arial" charset="0"/>
                <a:cs typeface="Arial" charset="0"/>
              </a:rPr>
              <a:t>Group </a:t>
            </a:r>
            <a:r>
              <a:rPr lang="en-US" sz="2200" b="1" dirty="0">
                <a:latin typeface="Arial" charset="0"/>
                <a:cs typeface="Arial" charset="0"/>
              </a:rPr>
              <a:t>I: </a:t>
            </a:r>
            <a:r>
              <a:rPr lang="en-US" sz="2200" dirty="0">
                <a:latin typeface="Arial" charset="0"/>
                <a:cs typeface="Arial" charset="0"/>
              </a:rPr>
              <a:t>included 60 female patients with type 2 diabetes mellitus (diagnosed according to ADA 2012).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charset="0"/>
                <a:cs typeface="Arial" charset="0"/>
              </a:rPr>
              <a:t>The patients were recruited from the endocrinology and diabetes outpatient </a:t>
            </a:r>
            <a:r>
              <a:rPr lang="en-US" sz="2200" dirty="0">
                <a:latin typeface="Arial" charset="0"/>
                <a:cs typeface="Arial" charset="0"/>
              </a:rPr>
              <a:t>clinic </a:t>
            </a:r>
            <a:r>
              <a:rPr lang="en-US" sz="2200" dirty="0">
                <a:latin typeface="Arial" charset="0"/>
                <a:cs typeface="Arial" charset="0"/>
              </a:rPr>
              <a:t>at Al </a:t>
            </a:r>
            <a:r>
              <a:rPr lang="en-US" sz="2200" dirty="0" err="1">
                <a:latin typeface="Arial" charset="0"/>
                <a:cs typeface="Arial" charset="0"/>
              </a:rPr>
              <a:t>Kasr</a:t>
            </a:r>
            <a:r>
              <a:rPr lang="en-US" sz="2200" dirty="0">
                <a:latin typeface="Arial" charset="0"/>
                <a:cs typeface="Arial" charset="0"/>
              </a:rPr>
              <a:t> Al </a:t>
            </a:r>
            <a:r>
              <a:rPr lang="en-US" sz="2200" dirty="0" err="1">
                <a:latin typeface="Arial" charset="0"/>
                <a:cs typeface="Arial" charset="0"/>
              </a:rPr>
              <a:t>Ainy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>
                <a:latin typeface="Arial" charset="0"/>
                <a:cs typeface="Arial" charset="0"/>
              </a:rPr>
              <a:t>hospital.</a:t>
            </a:r>
            <a:endParaRPr lang="en-US" sz="22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>
                <a:latin typeface="Arial" charset="0"/>
                <a:cs typeface="Arial" charset="0"/>
              </a:rPr>
              <a:t>Group II</a:t>
            </a:r>
            <a:r>
              <a:rPr lang="en-US" sz="2200" dirty="0">
                <a:latin typeface="Arial" charset="0"/>
                <a:cs typeface="Arial" charset="0"/>
              </a:rPr>
              <a:t>: included 30 non diabetic female controls.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charset="0"/>
                <a:cs typeface="Arial" charset="0"/>
              </a:rPr>
              <a:t>We included type 2 diabetic obese females. We excluded males, type 1 diabetics, lean patients and patients with intrinsic renal disease or hepatic disease. </a:t>
            </a:r>
          </a:p>
          <a:p>
            <a:endParaRPr lang="en-US" sz="2200" dirty="0">
              <a:latin typeface="Arial" charset="0"/>
              <a:cs typeface="Arial" charset="0"/>
            </a:endParaRPr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6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125" y="282389"/>
            <a:ext cx="10555488" cy="6427695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6200" dirty="0">
                <a:latin typeface="Arial" charset="0"/>
                <a:cs typeface="Arial" charset="0"/>
              </a:rPr>
              <a:t> </a:t>
            </a:r>
            <a:r>
              <a:rPr lang="en-US" sz="6200" dirty="0" smtClean="0">
                <a:latin typeface="Arial" charset="0"/>
                <a:cs typeface="Arial" charset="0"/>
              </a:rPr>
              <a:t>Both group </a:t>
            </a:r>
            <a:r>
              <a:rPr lang="en-US" sz="6200" smtClean="0">
                <a:latin typeface="Arial" charset="0"/>
                <a:cs typeface="Arial" charset="0"/>
              </a:rPr>
              <a:t>I &amp;II </a:t>
            </a:r>
            <a:r>
              <a:rPr lang="en-US" sz="6200" dirty="0">
                <a:latin typeface="Arial" charset="0"/>
                <a:cs typeface="Arial" charset="0"/>
              </a:rPr>
              <a:t>were </a:t>
            </a:r>
            <a:r>
              <a:rPr lang="en-US" sz="6200" dirty="0">
                <a:latin typeface="Arial" charset="0"/>
                <a:cs typeface="Arial" charset="0"/>
              </a:rPr>
              <a:t>subjected to: 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Full medical history and full clinical </a:t>
            </a:r>
            <a:r>
              <a:rPr lang="en-US" sz="6200" dirty="0">
                <a:latin typeface="Arial" charset="0"/>
                <a:cs typeface="Arial" charset="0"/>
              </a:rPr>
              <a:t>examination.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Body </a:t>
            </a:r>
            <a:r>
              <a:rPr lang="en-US" sz="6200" dirty="0">
                <a:latin typeface="Arial" charset="0"/>
                <a:cs typeface="Arial" charset="0"/>
              </a:rPr>
              <a:t>weight, height, body mass index, waist and hip circumference. 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Fasting plasma glucose. 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Fasting serum </a:t>
            </a:r>
            <a:r>
              <a:rPr lang="en-US" sz="6200" dirty="0">
                <a:latin typeface="Arial" charset="0"/>
                <a:cs typeface="Arial" charset="0"/>
              </a:rPr>
              <a:t>insulin.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Insulin </a:t>
            </a:r>
            <a:r>
              <a:rPr lang="en-US" sz="6200" dirty="0">
                <a:latin typeface="Arial" charset="0"/>
                <a:cs typeface="Arial" charset="0"/>
              </a:rPr>
              <a:t>resistance was calculated as </a:t>
            </a:r>
            <a:r>
              <a:rPr lang="en-US" sz="6200" dirty="0">
                <a:latin typeface="Arial" charset="0"/>
                <a:cs typeface="Arial" charset="0"/>
              </a:rPr>
              <a:t>HOMA-IR 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Fasting </a:t>
            </a:r>
            <a:r>
              <a:rPr lang="en-US" sz="6200" dirty="0">
                <a:latin typeface="Arial" charset="0"/>
                <a:cs typeface="Arial" charset="0"/>
              </a:rPr>
              <a:t>serum lipid profile (HDL-C, LDL-C, total cholesterol and TG) </a:t>
            </a:r>
            <a:endParaRPr lang="en-US" sz="6200" dirty="0">
              <a:latin typeface="Arial" charset="0"/>
              <a:cs typeface="Arial" charset="0"/>
            </a:endParaRP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 </a:t>
            </a:r>
            <a:r>
              <a:rPr lang="en-US" sz="6200" dirty="0">
                <a:latin typeface="Arial" charset="0"/>
                <a:cs typeface="Arial" charset="0"/>
              </a:rPr>
              <a:t>Fasting plasma omentin-1 levels</a:t>
            </a:r>
            <a:r>
              <a:rPr lang="en-US" sz="6200" dirty="0">
                <a:latin typeface="Arial" charset="0"/>
                <a:cs typeface="Arial" charset="0"/>
              </a:rPr>
              <a:t>. </a:t>
            </a:r>
          </a:p>
          <a:p>
            <a:pPr>
              <a:lnSpc>
                <a:spcPct val="170000"/>
              </a:lnSpc>
            </a:pPr>
            <a:r>
              <a:rPr lang="en-US" sz="6200" dirty="0">
                <a:latin typeface="Arial" charset="0"/>
                <a:cs typeface="Arial" charset="0"/>
              </a:rPr>
              <a:t> </a:t>
            </a:r>
            <a:r>
              <a:rPr lang="en-US" sz="6200" dirty="0" err="1">
                <a:latin typeface="Arial" charset="0"/>
                <a:cs typeface="Arial" charset="0"/>
              </a:rPr>
              <a:t>Glycated</a:t>
            </a:r>
            <a:r>
              <a:rPr lang="en-US" sz="6200" dirty="0">
                <a:latin typeface="Arial" charset="0"/>
                <a:cs typeface="Arial" charset="0"/>
              </a:rPr>
              <a:t> hemoglobin (HbA1c).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6200" dirty="0">
                <a:latin typeface="Arial" charset="0"/>
                <a:cs typeface="Arial" charset="0"/>
              </a:rPr>
              <a:t>Our study was approved by the Clinical Research Ethics Committee of </a:t>
            </a:r>
            <a:r>
              <a:rPr lang="en-US" sz="6200" dirty="0" err="1">
                <a:latin typeface="Arial" charset="0"/>
                <a:cs typeface="Arial" charset="0"/>
              </a:rPr>
              <a:t>Kasr</a:t>
            </a:r>
            <a:r>
              <a:rPr lang="en-US" sz="6200" dirty="0">
                <a:latin typeface="Arial" charset="0"/>
                <a:cs typeface="Arial" charset="0"/>
              </a:rPr>
              <a:t> Al </a:t>
            </a:r>
            <a:r>
              <a:rPr lang="en-US" sz="6200" dirty="0" err="1" smtClean="0">
                <a:latin typeface="Arial" charset="0"/>
                <a:cs typeface="Arial" charset="0"/>
              </a:rPr>
              <a:t>Ainy</a:t>
            </a:r>
            <a:r>
              <a:rPr lang="en-US" sz="6200" dirty="0" smtClean="0">
                <a:latin typeface="Arial" charset="0"/>
                <a:cs typeface="Arial" charset="0"/>
              </a:rPr>
              <a:t>, Cairo </a:t>
            </a:r>
            <a:r>
              <a:rPr lang="en-US" sz="6200" dirty="0">
                <a:latin typeface="Arial" charset="0"/>
                <a:cs typeface="Arial" charset="0"/>
              </a:rPr>
              <a:t>University.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6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387" y="2641161"/>
            <a:ext cx="8911687" cy="12808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  <a:cs typeface="Arial" charset="0"/>
              </a:rPr>
              <a:t>Results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07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616695"/>
              </p:ext>
            </p:extLst>
          </p:nvPr>
        </p:nvGraphicFramePr>
        <p:xfrm>
          <a:off x="416867" y="242051"/>
          <a:ext cx="9063316" cy="6461471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265345"/>
                <a:gridCol w="2265345"/>
                <a:gridCol w="2266313"/>
                <a:gridCol w="2266313"/>
              </a:tblGrid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Group I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Mean ± SD 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Group II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Mean ± SD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value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5178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Age  (years)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49.5 ± 6.0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43.7 ± 7.4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&lt;0.001*</a:t>
                      </a:r>
                      <a:endParaRPr lang="en-US" sz="2000" b="1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Height  (centimeters)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157.3 ± 5.4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163.3 ± 4.4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BMI (Kg/m</a:t>
                      </a:r>
                      <a:r>
                        <a:rPr lang="en-US" sz="2000" baseline="30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39.4 ± 7.0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21.5 ± 2.1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137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Waist circumference (centimeters)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124.1 ± 11.7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66.1 ± 6.5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137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Hip circumference (centimeters)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157.3 ± 5.4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163.3 ± 4.4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SBP (mmHg)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129.4 ± 19.6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120.7 ± 11.7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&lt;0.01*</a:t>
                      </a:r>
                      <a:endParaRPr lang="en-US" sz="2000" b="1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DBP (mmHg)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72.4±18.1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73.0 ± 10.2</a:t>
                      </a:r>
                      <a:endParaRPr lang="en-US" sz="200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</a:t>
                      </a:r>
                      <a:endParaRPr lang="en-US" sz="2000" dirty="0">
                        <a:effectLst/>
                        <a:latin typeface="TimesNewRomanPS" charset="0"/>
                        <a:ea typeface="TimesNewRomanPS" charset="0"/>
                        <a:cs typeface="TimesNewRomanPS" charset="0"/>
                      </a:endParaRPr>
                    </a:p>
                  </a:txBody>
                  <a:tcPr marL="56895" marR="56895" marT="0" marB="0"/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>
            <a:off x="9412943" y="11564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9484661" y="25594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9421909" y="331693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9372604" y="47602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9336747" y="56791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403979" y="17929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94576" y="155429"/>
            <a:ext cx="1797424" cy="65094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en-US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Comparison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between the 2 studied groups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showed statistically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significant difference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between age, height, BMI, SBP, waist and hip </a:t>
            </a:r>
            <a:r>
              <a:rPr lang="en-US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circumference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Calibri" charset="0"/>
                <a:cs typeface="Times New Roman" charset="0"/>
              </a:rPr>
              <a:t>in both groups.</a:t>
            </a:r>
            <a:endParaRPr lang="en-US" sz="2000" b="1" dirty="0"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592926" y="664451"/>
            <a:ext cx="8911687" cy="12808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8851" y="624110"/>
            <a:ext cx="2326343" cy="5943599"/>
          </a:xfrm>
        </p:spPr>
        <p:txBody>
          <a:bodyPr anchor="ctr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Comparison between the 2 studied groups showed statistically significant difference 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between FBS, HbA1c,fasting insulin, 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TGs, total cholesterol, HDL and LDL in both groups.</a:t>
            </a:r>
            <a:b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</a:br>
            <a:endParaRPr lang="en-US" sz="2000" dirty="0">
              <a:latin typeface="TimesNewRomanPS" charset="0"/>
              <a:ea typeface="TimesNewRomanPS" charset="0"/>
              <a:cs typeface="TimesNewRomanPS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710671"/>
              </p:ext>
            </p:extLst>
          </p:nvPr>
        </p:nvGraphicFramePr>
        <p:xfrm>
          <a:off x="726149" y="624109"/>
          <a:ext cx="8283388" cy="594360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106728"/>
                <a:gridCol w="2056229"/>
                <a:gridCol w="2057115"/>
                <a:gridCol w="2063316"/>
              </a:tblGrid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Group I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Mean ± SD 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Group II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Mean ± SD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value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FBS (mg/dl)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230.0 ± 82.1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91.7 ± 5.8 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HbA1c(%)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9.0 ± 2.0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5.3 ± 0.5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Fasting insulin (</a:t>
                      </a:r>
                      <a:r>
                        <a:rPr lang="en-US" sz="2000" dirty="0">
                          <a:effectLst/>
                          <a:sym typeface="Symbol" charset="2"/>
                        </a:rPr>
                        <a:t></a:t>
                      </a:r>
                      <a:r>
                        <a:rPr lang="en-US" sz="2000" dirty="0">
                          <a:effectLst/>
                        </a:rPr>
                        <a:t>IU/ml)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28.0 ± 7.2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10.2 ± 2.7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137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Total cholesterol(mg/dl)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197.8 ± 39.8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153.8 ± 19.8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HDL(mg/dl)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33.5 ± 7.2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44.4 ± 5.6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LDL(mg/dl)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134.2±41.8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87.0 ± 24.4</a:t>
                      </a:r>
                      <a:endParaRPr lang="en-US" sz="20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 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TG (mg/dl)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144.0±38.7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72.4±7.0</a:t>
                      </a:r>
                      <a:endParaRPr lang="en-US" sz="20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 &lt;0.001*</a:t>
                      </a:r>
                      <a:endParaRPr lang="en-US" sz="20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7469" marR="67469" marT="0" marB="0"/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>
            <a:off x="8633018" y="1640540"/>
            <a:ext cx="1358148" cy="380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8704735" y="2451843"/>
            <a:ext cx="1286431" cy="3709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8722666" y="3115233"/>
            <a:ext cx="1268500" cy="389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8700248" y="4249273"/>
            <a:ext cx="1264024" cy="425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700250" y="5232888"/>
            <a:ext cx="1169895" cy="334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700250" y="5661213"/>
            <a:ext cx="1169895" cy="343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700250" y="6101017"/>
            <a:ext cx="1169895" cy="3670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5922257"/>
            <a:ext cx="8911687" cy="12808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/>
              <a:t> </a:t>
            </a:r>
            <a:r>
              <a:rPr lang="en-US" sz="2700" dirty="0">
                <a:latin typeface="TimesNewRomanPS" charset="0"/>
                <a:ea typeface="TimesNewRomanPS" charset="0"/>
                <a:cs typeface="TimesNewRomanPS" charset="0"/>
              </a:rPr>
              <a:t>Comparison between fasting omentin-1 among the 2 studied groups.</a:t>
            </a:r>
            <a:br>
              <a:rPr lang="en-US" sz="2700" dirty="0"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sz="27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P value &lt;0.001*</a:t>
            </a:r>
            <a:br>
              <a:rPr lang="en-US" sz="27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778674"/>
              </p:ext>
            </p:extLst>
          </p:nvPr>
        </p:nvGraphicFramePr>
        <p:xfrm>
          <a:off x="2589214" y="336177"/>
          <a:ext cx="8760105" cy="5661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82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5720537"/>
            <a:ext cx="8911687" cy="128089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C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omparison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between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insulin resistance among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the 2 studied groups.</a:t>
            </a:r>
            <a:b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sz="24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P value &lt;0.001*</a:t>
            </a:r>
            <a:r>
              <a:rPr lang="en-US" sz="28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/>
            </a:r>
            <a:br>
              <a:rPr lang="en-US" sz="28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</a:br>
            <a:endParaRPr lang="en-US" sz="2400" dirty="0">
              <a:solidFill>
                <a:schemeClr val="accent1"/>
              </a:solidFill>
              <a:latin typeface="TimesNewRomanPS" charset="0"/>
              <a:ea typeface="TimesNewRomanPS" charset="0"/>
              <a:cs typeface="TimesNewRomanP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3024" y="3532089"/>
            <a:ext cx="8915400" cy="377762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603812" y="1303924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latin typeface="Arial" charset="0"/>
              </a:rPr>
              <a:t> </a:t>
            </a:r>
          </a:p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09370627"/>
              </p:ext>
            </p:extLst>
          </p:nvPr>
        </p:nvGraphicFramePr>
        <p:xfrm>
          <a:off x="2918013" y="537883"/>
          <a:ext cx="7570695" cy="5223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603813" y="544292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7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2245" y="4840942"/>
            <a:ext cx="5999745" cy="1568831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Plasma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omentin-1 is inversely related to obesity (negatively correlated to BMI, weight, waist and hip circumference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) among cases.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 </a:t>
            </a:r>
            <a:b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</a:br>
            <a:endParaRPr lang="en-US" sz="2400" dirty="0">
              <a:latin typeface="TimesNewRomanPS" charset="0"/>
              <a:ea typeface="TimesNewRomanPS" charset="0"/>
              <a:cs typeface="TimesNewRomanPS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47815"/>
              </p:ext>
            </p:extLst>
          </p:nvPr>
        </p:nvGraphicFramePr>
        <p:xfrm>
          <a:off x="363074" y="349627"/>
          <a:ext cx="11563805" cy="427616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402667"/>
                <a:gridCol w="1118619"/>
                <a:gridCol w="1118619"/>
                <a:gridCol w="1265872"/>
                <a:gridCol w="1123499"/>
                <a:gridCol w="1123499"/>
                <a:gridCol w="1138141"/>
                <a:gridCol w="1138141"/>
                <a:gridCol w="1118619"/>
                <a:gridCol w="1016129"/>
              </a:tblGrid>
              <a:tr h="2375647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Plasma omentin-1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Pg/ml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Weight </a:t>
                      </a:r>
                      <a:r>
                        <a:rPr lang="en-US" sz="1500" dirty="0">
                          <a:effectLst/>
                        </a:rPr>
                        <a:t>in Kg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Height in cm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BMI in Kg/m</a:t>
                      </a:r>
                      <a:r>
                        <a:rPr lang="en-US" sz="1500" baseline="30000" dirty="0">
                          <a:effectLst/>
                        </a:rPr>
                        <a:t>2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Waist in cm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Hip in cm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Age in years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SBP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mmHg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DBP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mmHg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</a:tr>
              <a:tr h="950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r value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-0.849*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-</a:t>
                      </a:r>
                      <a:r>
                        <a:rPr lang="en-US" sz="1500" b="0" dirty="0">
                          <a:effectLst/>
                        </a:rPr>
                        <a:t>0.027</a:t>
                      </a:r>
                      <a:endParaRPr lang="en-US" sz="1200" b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-0.909*</a:t>
                      </a:r>
                      <a:endParaRPr lang="en-US" sz="1200" b="1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-0.697*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-0.778*</a:t>
                      </a:r>
                      <a:endParaRPr lang="en-US" sz="1200" b="1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0.274*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</a:rPr>
                        <a:t>-0.279*</a:t>
                      </a:r>
                      <a:endParaRPr lang="en-US" sz="1200" b="1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>
                          <a:effectLst/>
                        </a:rPr>
                        <a:t>0.223</a:t>
                      </a:r>
                      <a:endParaRPr lang="en-US" sz="1200" b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</a:tr>
              <a:tr h="950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 value</a:t>
                      </a:r>
                      <a:endParaRPr lang="en-US" sz="12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&lt;0.001*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>
                          <a:effectLst/>
                        </a:rPr>
                        <a:t>0.840</a:t>
                      </a:r>
                      <a:endParaRPr lang="en-US" sz="1200" b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&lt;0.001*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&lt;0.001*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&lt;0.001*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0.034*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effectLst/>
                        </a:rPr>
                        <a:t>0.031*</a:t>
                      </a:r>
                      <a:endParaRPr lang="en-US" sz="12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dirty="0">
                          <a:effectLst/>
                        </a:rPr>
                        <a:t>0.087</a:t>
                      </a:r>
                      <a:endParaRPr lang="en-US" sz="1200" b="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4" name="Down Arrow 13"/>
          <p:cNvSpPr/>
          <p:nvPr/>
        </p:nvSpPr>
        <p:spPr>
          <a:xfrm>
            <a:off x="7839642" y="4325477"/>
            <a:ext cx="264999" cy="591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6647342" y="4343408"/>
            <a:ext cx="264999" cy="591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522257" y="4374785"/>
            <a:ext cx="264999" cy="591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3200390" y="4379268"/>
            <a:ext cx="264999" cy="591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3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650" y="5439181"/>
            <a:ext cx="8911687" cy="128089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Scatter plot showing the strong negative correlation between BMI &amp; plasma </a:t>
            </a:r>
            <a:r>
              <a:rPr lang="en-US" sz="2400" dirty="0" err="1">
                <a:latin typeface="TimesNewRomanPS" charset="0"/>
                <a:ea typeface="TimesNewRomanPS" charset="0"/>
                <a:cs typeface="TimesNewRomanPS" charset="0"/>
              </a:rPr>
              <a:t>omentin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- 1 among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cases. </a:t>
            </a:r>
            <a:b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sz="24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p value </a:t>
            </a:r>
            <a:r>
              <a:rPr lang="en-US" sz="24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&lt;0.001</a:t>
            </a:r>
            <a:r>
              <a:rPr lang="en-US" sz="24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 </a:t>
            </a:r>
            <a:endParaRPr lang="en-US" sz="2400" dirty="0">
              <a:solidFill>
                <a:schemeClr val="accent1"/>
              </a:solidFill>
              <a:latin typeface="TimesNewRomanPS" charset="0"/>
              <a:ea typeface="TimesNewRomanPS" charset="0"/>
              <a:cs typeface="TimesNewRomanPS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738922"/>
              </p:ext>
            </p:extLst>
          </p:nvPr>
        </p:nvGraphicFramePr>
        <p:xfrm>
          <a:off x="1458413" y="196771"/>
          <a:ext cx="10011479" cy="5242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383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5424713"/>
            <a:ext cx="8911687" cy="128089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Scatter plot showing the negative correlation between SBP &amp; plasma omentin-1 among cases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.</a:t>
            </a:r>
            <a:b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sz="24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P value = </a:t>
            </a:r>
            <a:r>
              <a:rPr lang="en-US" sz="2400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0.031 </a:t>
            </a:r>
            <a:endParaRPr lang="en-US" sz="2400" dirty="0">
              <a:solidFill>
                <a:schemeClr val="accent1"/>
              </a:solidFill>
              <a:latin typeface="TimesNewRomanPS" charset="0"/>
              <a:ea typeface="TimesNewRomanPS" charset="0"/>
              <a:cs typeface="TimesNewRomanPS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5331598"/>
              </p:ext>
            </p:extLst>
          </p:nvPr>
        </p:nvGraphicFramePr>
        <p:xfrm>
          <a:off x="1573307" y="174813"/>
          <a:ext cx="10159907" cy="5249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690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5545737"/>
            <a:ext cx="8911687" cy="128089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A statistically significant negative correlation between insulin, insulin resistance and plasma omentin-1 within cases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were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detected in our study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143392"/>
              </p:ext>
            </p:extLst>
          </p:nvPr>
        </p:nvGraphicFramePr>
        <p:xfrm>
          <a:off x="1801905" y="470647"/>
          <a:ext cx="9702706" cy="454510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520684"/>
                <a:gridCol w="1452863"/>
                <a:gridCol w="2029345"/>
                <a:gridCol w="2029345"/>
                <a:gridCol w="1430608"/>
                <a:gridCol w="1239861"/>
              </a:tblGrid>
              <a:tr h="2406233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Plasma omentin-1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err="1">
                          <a:effectLst/>
                        </a:rPr>
                        <a:t>Pg</a:t>
                      </a:r>
                      <a:r>
                        <a:rPr lang="en-US" sz="1900" dirty="0">
                          <a:effectLst/>
                        </a:rPr>
                        <a:t>/ml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Fasting Insulin in (</a:t>
                      </a:r>
                      <a:r>
                        <a:rPr lang="en-US" sz="1900" dirty="0">
                          <a:effectLst/>
                          <a:sym typeface="Symbol" charset="2"/>
                        </a:rPr>
                        <a:t></a:t>
                      </a:r>
                      <a:r>
                        <a:rPr lang="en-US" sz="1900" dirty="0">
                          <a:effectLst/>
                        </a:rPr>
                        <a:t>IU/ml)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Insulin resistance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(HOMA-IR) 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FBS in mg/dl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HbA1c in %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</a:tr>
              <a:tr h="8020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r value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</a:rPr>
                        <a:t>-0.853*</a:t>
                      </a:r>
                      <a:endParaRPr lang="en-US" sz="1900" b="1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</a:rPr>
                        <a:t>-0.511*</a:t>
                      </a:r>
                      <a:endParaRPr lang="en-US" sz="1900" b="1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0.011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0.065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</a:tr>
              <a:tr h="13367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</a:rPr>
                        <a:t>p value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</a:rPr>
                        <a:t>&lt;0.001*</a:t>
                      </a:r>
                      <a:endParaRPr lang="en-US" sz="19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</a:rPr>
                        <a:t>&lt;0.001*</a:t>
                      </a:r>
                      <a:endParaRPr lang="en-US" sz="19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0.931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0.621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5701541" y="4876807"/>
            <a:ext cx="264999" cy="591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7736534" y="4840949"/>
            <a:ext cx="264999" cy="591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5680209"/>
            <a:ext cx="8911687" cy="128089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NewRomanPS" charset="0"/>
                <a:ea typeface="TimesNewRomanPS" charset="0"/>
                <a:cs typeface="TimesNewRomanPS" charset="0"/>
              </a:rPr>
              <a:t>Scatter plot showing the negative correlation between Insulin resistance &amp; plasma omentin-1 among </a:t>
            </a:r>
            <a:r>
              <a:rPr lang="en-US" dirty="0">
                <a:latin typeface="TimesNewRomanPS" charset="0"/>
                <a:ea typeface="TimesNewRomanPS" charset="0"/>
                <a:cs typeface="TimesNewRomanPS" charset="0"/>
              </a:rPr>
              <a:t>cases.</a:t>
            </a:r>
            <a:br>
              <a:rPr lang="en-US" dirty="0"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dirty="0">
                <a:solidFill>
                  <a:schemeClr val="accent1"/>
                </a:solidFill>
                <a:latin typeface="TimesNewRomanPS" charset="0"/>
                <a:ea typeface="TimesNewRomanPS" charset="0"/>
                <a:cs typeface="TimesNewRomanPS" charset="0"/>
              </a:rPr>
              <a:t>P value &lt;0.001</a:t>
            </a:r>
            <a:endParaRPr lang="en-US" dirty="0">
              <a:solidFill>
                <a:schemeClr val="accent1"/>
              </a:solidFill>
              <a:latin typeface="TimesNewRomanPS" charset="0"/>
              <a:ea typeface="TimesNewRomanPS" charset="0"/>
              <a:cs typeface="TimesNewRomanPS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256701"/>
              </p:ext>
            </p:extLst>
          </p:nvPr>
        </p:nvGraphicFramePr>
        <p:xfrm>
          <a:off x="1653989" y="147919"/>
          <a:ext cx="10146460" cy="5311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33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614" y="5949151"/>
            <a:ext cx="8911687" cy="720596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ROC curve to explore the discriminant ability of plasma </a:t>
            </a:r>
            <a:r>
              <a:rPr lang="en-US" sz="2400" dirty="0" err="1">
                <a:latin typeface="TimesNewRomanPS" charset="0"/>
                <a:ea typeface="TimesNewRomanPS" charset="0"/>
                <a:cs typeface="TimesNewRomanPS" charset="0"/>
              </a:rPr>
              <a:t>omentin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- 1 to differentiate between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cases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&amp; controls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> </a:t>
            </a:r>
            <a: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  <a:t/>
            </a:r>
            <a:br>
              <a:rPr lang="en-US" sz="2400" dirty="0">
                <a:latin typeface="TimesNewRomanPS" charset="0"/>
                <a:ea typeface="TimesNewRomanPS" charset="0"/>
                <a:cs typeface="TimesNewRomanPS" charset="0"/>
              </a:rPr>
            </a:br>
            <a:endParaRPr lang="en-US" sz="2400" dirty="0">
              <a:latin typeface="TimesNewRomanPS" charset="0"/>
              <a:ea typeface="TimesNewRomanPS" charset="0"/>
              <a:cs typeface="TimesNewRomanPS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073" y="376519"/>
            <a:ext cx="8673353" cy="5513291"/>
          </a:xfrm>
          <a:prstGeom prst="rect">
            <a:avLst/>
          </a:prstGeom>
          <a:solidFill>
            <a:schemeClr val="accent1">
              <a:lumMod val="50000"/>
              <a:alpha val="8000"/>
            </a:schemeClr>
          </a:solidFill>
          <a:ln>
            <a:noFill/>
          </a:ln>
          <a:effectLst>
            <a:outerShdw blurRad="50800" dist="50800" dir="5400000" algn="ctr" rotWithShape="0">
              <a:schemeClr val="accent1"/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1028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5424704"/>
            <a:ext cx="8911687" cy="1280891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/>
            </a:r>
            <a:b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</a:b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 ROC curve analysis to explore the discriminant ability of plasma </a:t>
            </a:r>
            <a:r>
              <a:rPr lang="en-US" sz="2000" dirty="0" err="1">
                <a:latin typeface="TimesNewRomanPS" charset="0"/>
                <a:ea typeface="TimesNewRomanPS" charset="0"/>
                <a:cs typeface="TimesNewRomanPS" charset="0"/>
              </a:rPr>
              <a:t>omentin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 1 to differentiate between 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cases 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&amp; controls 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>.</a:t>
            </a:r>
            <a: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  <a:t/>
            </a:r>
            <a:br>
              <a:rPr lang="en-US" sz="2000" dirty="0">
                <a:latin typeface="TimesNewRomanPS" charset="0"/>
                <a:ea typeface="TimesNewRomanPS" charset="0"/>
                <a:cs typeface="TimesNewRomanPS" charset="0"/>
              </a:rPr>
            </a:br>
            <a:endParaRPr lang="en-US" sz="2000" dirty="0">
              <a:latin typeface="TimesNewRomanPS" charset="0"/>
              <a:ea typeface="TimesNewRomanPS" charset="0"/>
              <a:cs typeface="TimesNewRomanPS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466298"/>
              </p:ext>
            </p:extLst>
          </p:nvPr>
        </p:nvGraphicFramePr>
        <p:xfrm>
          <a:off x="2864227" y="712695"/>
          <a:ext cx="7392296" cy="1158240"/>
        </p:xfrm>
        <a:graphic>
          <a:graphicData uri="http://schemas.openxmlformats.org/drawingml/2006/table">
            <a:tbl>
              <a:tblPr firstRow="1" firstCol="1" bandRow="1"/>
              <a:tblGrid>
                <a:gridCol w="1847891"/>
                <a:gridCol w="1847891"/>
                <a:gridCol w="1847891"/>
                <a:gridCol w="1848623"/>
              </a:tblGrid>
              <a:tr h="5689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Tested parameter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AUC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95% CI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P value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Plasma</a:t>
                      </a: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 </a:t>
                      </a:r>
                      <a:r>
                        <a:rPr lang="en-US" sz="1900" b="1" dirty="0" err="1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</a:rPr>
                        <a:t>omentin</a:t>
                      </a:r>
                      <a:r>
                        <a:rPr lang="en-US" sz="1900" b="1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</a:rPr>
                        <a:t> 1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1.0 – 1.0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&lt;0.001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880995"/>
              </p:ext>
            </p:extLst>
          </p:nvPr>
        </p:nvGraphicFramePr>
        <p:xfrm>
          <a:off x="2864227" y="2684423"/>
          <a:ext cx="7392296" cy="1737360"/>
        </p:xfrm>
        <a:graphic>
          <a:graphicData uri="http://schemas.openxmlformats.org/drawingml/2006/table">
            <a:tbl>
              <a:tblPr firstRow="1" firstCol="1" bandRow="1"/>
              <a:tblGrid>
                <a:gridCol w="1847891"/>
                <a:gridCol w="1847891"/>
                <a:gridCol w="1847891"/>
                <a:gridCol w="1848623"/>
              </a:tblGrid>
              <a:tr h="2844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Case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Control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Total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Plasma</a:t>
                      </a: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 </a:t>
                      </a:r>
                      <a:r>
                        <a:rPr lang="en-US" sz="1900" b="1" dirty="0" err="1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</a:rPr>
                        <a:t>omentin</a:t>
                      </a:r>
                      <a:r>
                        <a:rPr lang="en-US" sz="1900" b="1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</a:rPr>
                        <a:t> 1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Times New Roman" charset="0"/>
                          <a:ea typeface="Calibri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Times New Roman" charset="0"/>
                          <a:ea typeface="Calibri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8288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≤ 22.2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18288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&gt; 22.2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44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Total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Times New Roman" charset="0"/>
                          <a:ea typeface="Calibri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Times New Roman" charset="0"/>
                          <a:ea typeface="Calibri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965322"/>
              </p:ext>
            </p:extLst>
          </p:nvPr>
        </p:nvGraphicFramePr>
        <p:xfrm>
          <a:off x="2420470" y="4725292"/>
          <a:ext cx="9084142" cy="882130"/>
        </p:xfrm>
        <a:graphic>
          <a:graphicData uri="http://schemas.openxmlformats.org/drawingml/2006/table">
            <a:tbl>
              <a:tblPr firstRow="1" firstCol="1" bandRow="1"/>
              <a:tblGrid>
                <a:gridCol w="2974148"/>
                <a:gridCol w="1388057"/>
                <a:gridCol w="1388057"/>
                <a:gridCol w="1026508"/>
                <a:gridCol w="1026508"/>
                <a:gridCol w="1280864"/>
              </a:tblGrid>
              <a:tr h="4410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 smtClean="0">
                          <a:effectLst/>
                          <a:latin typeface="Times New Roman" charset="0"/>
                          <a:ea typeface="Calibri" charset="0"/>
                        </a:rPr>
                        <a:t>Tested </a:t>
                      </a: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parameter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Sensitivity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Specificity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PPV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NPV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effectLst/>
                          <a:latin typeface="Times New Roman" charset="0"/>
                          <a:ea typeface="Calibri" charset="0"/>
                        </a:rPr>
                        <a:t>Accuracy</a:t>
                      </a:r>
                      <a:endParaRPr lang="en-US" sz="19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10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Plasma </a:t>
                      </a:r>
                      <a:r>
                        <a:rPr lang="en-US" sz="1900" b="1" dirty="0" err="1">
                          <a:effectLst/>
                          <a:latin typeface="Times New Roman" charset="0"/>
                          <a:ea typeface="Calibri" charset="0"/>
                        </a:rPr>
                        <a:t>omentin</a:t>
                      </a:r>
                      <a:r>
                        <a:rPr lang="en-US" sz="1900" b="1" dirty="0">
                          <a:effectLst/>
                          <a:latin typeface="Times New Roman" charset="0"/>
                          <a:ea typeface="Calibri" charset="0"/>
                        </a:rPr>
                        <a:t> 1 ≤ 22.2</a:t>
                      </a:r>
                      <a:endParaRPr lang="en-US" sz="19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100.0%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100.0%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100.0%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100.0%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Times New Roman" charset="0"/>
                          <a:ea typeface="Calibri" charset="0"/>
                        </a:rPr>
                        <a:t>100.0%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45854" y="1943556"/>
            <a:ext cx="810029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chemeClr val="accent1"/>
                </a:solidFill>
                <a:latin typeface="Arial" charset="0"/>
              </a:rPr>
              <a:t>The most suitable cut-off point was </a:t>
            </a:r>
            <a:r>
              <a:rPr lang="en-US" altLang="en-US" sz="2400" b="1" dirty="0">
                <a:solidFill>
                  <a:schemeClr val="accent1"/>
                </a:solidFill>
                <a:latin typeface="Arial" charset="0"/>
              </a:rPr>
              <a:t>22.2 </a:t>
            </a:r>
            <a:r>
              <a:rPr lang="en-US" altLang="en-US" sz="2400" b="1" dirty="0" err="1">
                <a:solidFill>
                  <a:schemeClr val="accent1"/>
                </a:solidFill>
                <a:latin typeface="Arial" charset="0"/>
              </a:rPr>
              <a:t>pg</a:t>
            </a:r>
            <a:r>
              <a:rPr lang="en-US" altLang="en-US" sz="2400" b="1" dirty="0">
                <a:solidFill>
                  <a:schemeClr val="accent1"/>
                </a:solidFill>
                <a:latin typeface="Arial" charset="0"/>
              </a:rPr>
              <a:t>/ml</a:t>
            </a:r>
            <a:endParaRPr lang="en-US" altLang="en-US" sz="2400" b="1" dirty="0">
              <a:solidFill>
                <a:schemeClr val="accent1"/>
              </a:solidFill>
              <a:latin typeface="Arial" charset="0"/>
            </a:endParaRPr>
          </a:p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6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7200" b="1" dirty="0" smtClean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NewRomanPS" charset="0"/>
              <a:ea typeface="TimesNewRomanPS" charset="0"/>
              <a:cs typeface="TimesNewRomanPS" charset="0"/>
            </a:endParaRPr>
          </a:p>
          <a:p>
            <a:pPr marL="0" indent="0" algn="ctr">
              <a:buNone/>
            </a:pPr>
            <a:r>
              <a:rPr lang="en-US" sz="72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NewRomanPS" charset="0"/>
                <a:ea typeface="TimesNewRomanPS" charset="0"/>
                <a:cs typeface="TimesNewRomanPS" charset="0"/>
              </a:rPr>
              <a:t>Discussion</a:t>
            </a:r>
            <a:endParaRPr lang="en-US" sz="7200" b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NewRomanPS" charset="0"/>
              <a:ea typeface="TimesNewRomanPS" charset="0"/>
              <a:cs typeface="TimesNewRomanPS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5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571" y="762000"/>
            <a:ext cx="10497615" cy="479511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Serum 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was found to be significantly lower in cases as compared to control group with p-value &lt;0.001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This </a:t>
            </a:r>
            <a:r>
              <a:rPr lang="en-US" sz="2400" dirty="0">
                <a:latin typeface="Arial" charset="0"/>
                <a:cs typeface="Arial" charset="0"/>
              </a:rPr>
              <a:t>was also supported by </a:t>
            </a:r>
            <a:r>
              <a:rPr lang="en-US" sz="2400" b="1" i="1" dirty="0">
                <a:latin typeface="Arial" charset="0"/>
                <a:cs typeface="Arial" charset="0"/>
              </a:rPr>
              <a:t>(</a:t>
            </a:r>
            <a:r>
              <a:rPr lang="fr-FR" sz="2400" b="1" i="1" dirty="0" err="1">
                <a:latin typeface="Arial" charset="0"/>
                <a:cs typeface="Arial" charset="0"/>
              </a:rPr>
              <a:t>Hossain</a:t>
            </a:r>
            <a:r>
              <a:rPr lang="fr-FR" sz="2400" b="1" i="1" dirty="0">
                <a:latin typeface="Arial" charset="0"/>
                <a:cs typeface="Arial" charset="0"/>
              </a:rPr>
              <a:t> et al., </a:t>
            </a:r>
            <a:r>
              <a:rPr lang="fr-FR" sz="2400" b="1" i="1" dirty="0">
                <a:latin typeface="Arial" charset="0"/>
                <a:cs typeface="Arial" charset="0"/>
              </a:rPr>
              <a:t>2016</a:t>
            </a:r>
            <a:r>
              <a:rPr lang="en-US" sz="2400" b="1" i="1" dirty="0">
                <a:latin typeface="Arial" charset="0"/>
                <a:cs typeface="Arial" charset="0"/>
              </a:rPr>
              <a:t>; </a:t>
            </a:r>
            <a:r>
              <a:rPr lang="nb-NO" sz="2400" b="1" i="1" dirty="0">
                <a:latin typeface="Arial" charset="0"/>
                <a:cs typeface="Arial" charset="0"/>
              </a:rPr>
              <a:t>Abd-</a:t>
            </a:r>
            <a:r>
              <a:rPr lang="nb-NO" sz="2400" b="1" i="1" dirty="0" err="1">
                <a:latin typeface="Arial" charset="0"/>
                <a:cs typeface="Arial" charset="0"/>
              </a:rPr>
              <a:t>Elbaky</a:t>
            </a:r>
            <a:r>
              <a:rPr lang="nb-NO" sz="2400" b="1" i="1" dirty="0">
                <a:latin typeface="Arial" charset="0"/>
                <a:cs typeface="Arial" charset="0"/>
              </a:rPr>
              <a:t> et al., </a:t>
            </a:r>
            <a:r>
              <a:rPr lang="nb-NO" sz="2400" b="1" i="1" dirty="0">
                <a:latin typeface="Arial" charset="0"/>
                <a:cs typeface="Arial" charset="0"/>
              </a:rPr>
              <a:t>2015; </a:t>
            </a:r>
            <a:r>
              <a:rPr lang="en-US" sz="2400" b="1" i="1" dirty="0">
                <a:latin typeface="Arial" charset="0"/>
                <a:cs typeface="Arial" charset="0"/>
              </a:rPr>
              <a:t>Nanda  </a:t>
            </a:r>
            <a:r>
              <a:rPr lang="en-US" sz="2400" b="1" i="1" dirty="0">
                <a:latin typeface="Arial" charset="0"/>
                <a:cs typeface="Arial" charset="0"/>
              </a:rPr>
              <a:t>et al., 2015, </a:t>
            </a:r>
            <a:r>
              <a:rPr lang="en-US" sz="2400" b="1" i="1" dirty="0" err="1">
                <a:latin typeface="Arial" charset="0"/>
                <a:cs typeface="Arial" charset="0"/>
              </a:rPr>
              <a:t>Gürsoy</a:t>
            </a:r>
            <a:r>
              <a:rPr lang="en-US" sz="2400" b="1" i="1" dirty="0">
                <a:latin typeface="Arial" charset="0"/>
                <a:cs typeface="Arial" charset="0"/>
              </a:rPr>
              <a:t> et al.,</a:t>
            </a:r>
            <a:r>
              <a:rPr lang="en-US" sz="2400" b="1" i="1" dirty="0" smtClean="0">
                <a:latin typeface="Arial" charset="0"/>
                <a:cs typeface="Arial" charset="0"/>
              </a:rPr>
              <a:t>2010, </a:t>
            </a:r>
            <a:r>
              <a:rPr lang="en-US" sz="2400" b="1" i="1" dirty="0">
                <a:latin typeface="Arial" charset="0"/>
                <a:cs typeface="Arial" charset="0"/>
              </a:rPr>
              <a:t>Tan et al., 2008a; Tan et al., 2008b; De Souza –Batista et al., 2007; </a:t>
            </a:r>
            <a:r>
              <a:rPr lang="en-US" sz="2400" b="1" i="1" dirty="0" err="1">
                <a:latin typeface="Arial" charset="0"/>
                <a:cs typeface="Arial" charset="0"/>
              </a:rPr>
              <a:t>Cai</a:t>
            </a:r>
            <a:r>
              <a:rPr lang="en-US" sz="2400" b="1" i="1" dirty="0">
                <a:latin typeface="Arial" charset="0"/>
                <a:cs typeface="Arial" charset="0"/>
              </a:rPr>
              <a:t> et al., </a:t>
            </a:r>
            <a:r>
              <a:rPr lang="en-US" sz="2400" b="1" i="1" dirty="0">
                <a:latin typeface="Arial" charset="0"/>
                <a:cs typeface="Arial" charset="0"/>
              </a:rPr>
              <a:t>2009</a:t>
            </a:r>
            <a:r>
              <a:rPr lang="nb-NO" sz="2400" b="1" i="1" dirty="0">
                <a:latin typeface="Arial" charset="0"/>
                <a:cs typeface="Arial" charset="0"/>
              </a:rPr>
              <a:t>;</a:t>
            </a:r>
            <a:r>
              <a:rPr lang="en-US" sz="2400" b="1" i="1" dirty="0">
                <a:latin typeface="Arial" charset="0"/>
                <a:cs typeface="Arial" charset="0"/>
              </a:rPr>
              <a:t> </a:t>
            </a:r>
            <a:r>
              <a:rPr lang="en-US" sz="2400" b="1" i="1" dirty="0" err="1">
                <a:latin typeface="Arial" charset="0"/>
                <a:cs typeface="Arial" charset="0"/>
              </a:rPr>
              <a:t>Hossein-nezhad</a:t>
            </a:r>
            <a:r>
              <a:rPr lang="en-US" sz="2400" b="1" i="1" dirty="0">
                <a:latin typeface="Arial" charset="0"/>
                <a:cs typeface="Arial" charset="0"/>
              </a:rPr>
              <a:t> et al.,2012</a:t>
            </a:r>
            <a:r>
              <a:rPr lang="en-US" sz="2400" b="1" i="1" dirty="0">
                <a:latin typeface="Arial" charset="0"/>
                <a:cs typeface="Arial" charset="0"/>
              </a:rPr>
              <a:t> </a:t>
            </a:r>
            <a:r>
              <a:rPr lang="en-US" sz="2400" b="1" i="1" dirty="0">
                <a:latin typeface="Arial" charset="0"/>
                <a:cs typeface="Arial" charset="0"/>
              </a:rPr>
              <a:t>and Pan et al., </a:t>
            </a:r>
            <a:r>
              <a:rPr lang="en-US" sz="2400" b="1" i="1" dirty="0">
                <a:latin typeface="Arial" charset="0"/>
                <a:cs typeface="Arial" charset="0"/>
              </a:rPr>
              <a:t>2010) </a:t>
            </a:r>
            <a:r>
              <a:rPr lang="en-US" sz="2400" dirty="0">
                <a:latin typeface="Arial" charset="0"/>
                <a:cs typeface="Arial" charset="0"/>
              </a:rPr>
              <a:t>who reported in their studies that plasma Omentin-1 levels decreased in diabetic patients. 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100" dirty="0" smtClean="0"/>
              <a:t>19. Hossain L, et al. Journal of </a:t>
            </a:r>
            <a:r>
              <a:rPr lang="en-US" sz="1100" dirty="0" err="1" smtClean="0"/>
              <a:t>Diabetology</a:t>
            </a:r>
            <a:r>
              <a:rPr lang="en-US" sz="1100" dirty="0" smtClean="0"/>
              <a:t> 2016; 1(2):1-8. 20.    20. </a:t>
            </a:r>
            <a:r>
              <a:rPr lang="en-US" sz="1100" dirty="0" err="1" smtClean="0"/>
              <a:t>Abd-Elbaky</a:t>
            </a:r>
            <a:r>
              <a:rPr lang="en-US" sz="1100" dirty="0" smtClean="0"/>
              <a:t> </a:t>
            </a:r>
            <a:r>
              <a:rPr lang="en-US" sz="1100" dirty="0" err="1" smtClean="0"/>
              <a:t>A,et</a:t>
            </a:r>
            <a:r>
              <a:rPr lang="en-US" sz="1100" dirty="0" smtClean="0"/>
              <a:t> al. </a:t>
            </a:r>
            <a:r>
              <a:rPr lang="en-US" sz="1100" dirty="0" err="1" smtClean="0"/>
              <a:t>Endocrinol</a:t>
            </a:r>
            <a:r>
              <a:rPr lang="en-US" sz="1100" dirty="0" smtClean="0"/>
              <a:t> </a:t>
            </a:r>
            <a:r>
              <a:rPr lang="en-US" sz="1100" dirty="0" err="1" smtClean="0"/>
              <a:t>Metab</a:t>
            </a:r>
            <a:r>
              <a:rPr lang="en-US" sz="1100" dirty="0" smtClean="0"/>
              <a:t> </a:t>
            </a:r>
            <a:r>
              <a:rPr lang="en-US" sz="1100" dirty="0" err="1" smtClean="0"/>
              <a:t>Int</a:t>
            </a:r>
            <a:r>
              <a:rPr lang="en-US" sz="1100" dirty="0" smtClean="0"/>
              <a:t> J.2015; 2(2):18. </a:t>
            </a:r>
          </a:p>
          <a:p>
            <a:pPr marL="0" lvl="1" indent="0">
              <a:buNone/>
            </a:pPr>
            <a:r>
              <a:rPr lang="en-US" sz="1100" dirty="0" smtClean="0"/>
              <a:t>21. Nanda </a:t>
            </a:r>
            <a:r>
              <a:rPr lang="en-US" sz="1100" dirty="0" err="1" smtClean="0"/>
              <a:t>B,et</a:t>
            </a:r>
            <a:r>
              <a:rPr lang="en-US" sz="1100" dirty="0" smtClean="0"/>
              <a:t> al. IOSR Journal of Dental and Medical Sciences 2015; 14(12): 12-21. </a:t>
            </a:r>
            <a:r>
              <a:rPr lang="en-US" sz="1000" i="1" dirty="0" smtClean="0"/>
              <a:t>   3.</a:t>
            </a:r>
            <a:r>
              <a:rPr lang="en-US" sz="1000" dirty="0" smtClean="0"/>
              <a:t>Gürsoy G, et al. Clinical Reviews and Opinions 2010; 2(4): 49-54. </a:t>
            </a:r>
            <a:endParaRPr lang="en-US" sz="1100" dirty="0" smtClean="0"/>
          </a:p>
          <a:p>
            <a:pPr marL="0" lvl="5" indent="0">
              <a:buNone/>
            </a:pPr>
            <a:r>
              <a:rPr lang="en-US" sz="1100" dirty="0" smtClean="0"/>
              <a:t>22. Tan BK, et al. </a:t>
            </a:r>
            <a:r>
              <a:rPr lang="en-US" sz="1100" dirty="0" err="1" smtClean="0"/>
              <a:t>Diabet</a:t>
            </a:r>
            <a:r>
              <a:rPr lang="en-US" sz="1100" dirty="0" smtClean="0"/>
              <a:t> Med.2008a; 25: 1254-1255.    </a:t>
            </a:r>
            <a:r>
              <a:rPr lang="en-US" sz="1000" dirty="0" smtClean="0"/>
              <a:t>11.Tan </a:t>
            </a:r>
            <a:r>
              <a:rPr lang="en-US" sz="1000" dirty="0"/>
              <a:t>BK, et al. Diabetes 2008b ; 57: 801–808.</a:t>
            </a:r>
            <a:r>
              <a:rPr lang="en-US" sz="1000" b="1" i="1" dirty="0"/>
              <a:t>  </a:t>
            </a:r>
          </a:p>
          <a:p>
            <a:pPr marL="0" indent="0">
              <a:buNone/>
            </a:pPr>
            <a:r>
              <a:rPr lang="en-US" sz="1100" dirty="0" smtClean="0"/>
              <a:t>10. De Souza Batista CM, et al. Diabetes 2007; 56 :1655 –1661.  23. </a:t>
            </a:r>
            <a:r>
              <a:rPr lang="en-US" sz="1100" dirty="0" err="1" smtClean="0"/>
              <a:t>Cai</a:t>
            </a:r>
            <a:r>
              <a:rPr lang="en-US" sz="1100" dirty="0" smtClean="0"/>
              <a:t> RC, et al. </a:t>
            </a:r>
            <a:r>
              <a:rPr lang="en-US" sz="1100" dirty="0" err="1" smtClean="0"/>
              <a:t>Zhonghua</a:t>
            </a:r>
            <a:r>
              <a:rPr lang="en-US" sz="1100" dirty="0" smtClean="0"/>
              <a:t> Yi </a:t>
            </a:r>
            <a:r>
              <a:rPr lang="en-US" sz="1100" dirty="0" err="1" smtClean="0"/>
              <a:t>Xue</a:t>
            </a:r>
            <a:r>
              <a:rPr lang="en-US" sz="1100" dirty="0" smtClean="0"/>
              <a:t> </a:t>
            </a:r>
            <a:r>
              <a:rPr lang="en-US" sz="1100" dirty="0" err="1" smtClean="0"/>
              <a:t>Za</a:t>
            </a:r>
            <a:r>
              <a:rPr lang="en-US" sz="1100" dirty="0" smtClean="0"/>
              <a:t> </a:t>
            </a:r>
            <a:r>
              <a:rPr lang="en-US" sz="1100" dirty="0" err="1" smtClean="0"/>
              <a:t>Zhi</a:t>
            </a:r>
            <a:r>
              <a:rPr lang="en-US" sz="1100" dirty="0" smtClean="0"/>
              <a:t> 2009; 89(6) :381-4. </a:t>
            </a:r>
          </a:p>
          <a:p>
            <a:pPr marL="0" lvl="5" indent="0">
              <a:lnSpc>
                <a:spcPct val="150000"/>
              </a:lnSpc>
              <a:buNone/>
            </a:pPr>
            <a:r>
              <a:rPr lang="en-US" sz="1000" b="1" i="1" dirty="0"/>
              <a:t> </a:t>
            </a:r>
            <a:r>
              <a:rPr lang="en-US" sz="1000" dirty="0"/>
              <a:t>13.Hossein-nezhad </a:t>
            </a:r>
            <a:r>
              <a:rPr lang="en-US" sz="1000" dirty="0" err="1"/>
              <a:t>A,et</a:t>
            </a:r>
            <a:r>
              <a:rPr lang="en-US" sz="1000" dirty="0"/>
              <a:t> al. </a:t>
            </a:r>
            <a:r>
              <a:rPr lang="en-US" sz="1000" dirty="0" err="1"/>
              <a:t>Endocrinol</a:t>
            </a:r>
            <a:r>
              <a:rPr lang="en-US" sz="1000" dirty="0"/>
              <a:t> </a:t>
            </a:r>
            <a:r>
              <a:rPr lang="en-US" sz="1000" dirty="0" err="1"/>
              <a:t>Metabol</a:t>
            </a:r>
            <a:r>
              <a:rPr lang="en-US" sz="1000" dirty="0"/>
              <a:t> Syndrome 2012; S1:008. </a:t>
            </a:r>
            <a:r>
              <a:rPr lang="en-US" sz="1000" dirty="0" smtClean="0"/>
              <a:t>  12.Pan </a:t>
            </a:r>
            <a:r>
              <a:rPr lang="en-US" sz="1000" dirty="0"/>
              <a:t>HY, et al. Diabetes Res </a:t>
            </a:r>
            <a:r>
              <a:rPr lang="en-US" sz="1000" dirty="0" err="1"/>
              <a:t>Clin</a:t>
            </a:r>
            <a:r>
              <a:rPr lang="en-US" sz="1000" dirty="0"/>
              <a:t> Pract.2010; 88(1):29–33. </a:t>
            </a:r>
          </a:p>
          <a:p>
            <a:pPr marL="0" lvl="5" indent="0" algn="r">
              <a:lnSpc>
                <a:spcPct val="150000"/>
              </a:lnSpc>
              <a:buNone/>
            </a:pPr>
            <a:endParaRPr lang="en-US" sz="1000" dirty="0"/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1100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00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744" y="762000"/>
            <a:ext cx="10381868" cy="483545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A </a:t>
            </a:r>
            <a:r>
              <a:rPr lang="en-US" sz="2400" dirty="0">
                <a:latin typeface="Arial" charset="0"/>
                <a:cs typeface="Arial" charset="0"/>
              </a:rPr>
              <a:t>very high statistically significant negative correlation between insulin, insulin resistance and plasma omentin-1 within cases and controls were detected in our study. </a:t>
            </a:r>
            <a:r>
              <a:rPr lang="en-US" sz="2400" dirty="0">
                <a:latin typeface="Arial" charset="0"/>
                <a:cs typeface="Arial" charset="0"/>
              </a:rPr>
              <a:t>These </a:t>
            </a:r>
            <a:r>
              <a:rPr lang="en-US" sz="2400" dirty="0">
                <a:latin typeface="Arial" charset="0"/>
                <a:cs typeface="Arial" charset="0"/>
              </a:rPr>
              <a:t>data </a:t>
            </a:r>
            <a:r>
              <a:rPr lang="en-US" sz="2400" dirty="0">
                <a:latin typeface="Arial" charset="0"/>
                <a:cs typeface="Arial" charset="0"/>
              </a:rPr>
              <a:t>were </a:t>
            </a:r>
            <a:r>
              <a:rPr lang="en-US" sz="2400" dirty="0">
                <a:latin typeface="Arial" charset="0"/>
                <a:cs typeface="Arial" charset="0"/>
              </a:rPr>
              <a:t>consistent with the results reported by </a:t>
            </a:r>
            <a:r>
              <a:rPr lang="en-US" sz="2400" b="1" i="1" dirty="0">
                <a:latin typeface="Arial" charset="0"/>
                <a:cs typeface="Arial" charset="0"/>
              </a:rPr>
              <a:t>(Nanda B et al., 2015; </a:t>
            </a:r>
            <a:r>
              <a:rPr lang="en-US" sz="2400" b="1" i="1" dirty="0" err="1">
                <a:latin typeface="Arial" charset="0"/>
                <a:cs typeface="Arial" charset="0"/>
              </a:rPr>
              <a:t>Gursoy</a:t>
            </a:r>
            <a:r>
              <a:rPr lang="en-US" sz="2400" b="1" i="1" dirty="0">
                <a:latin typeface="Arial" charset="0"/>
                <a:cs typeface="Arial" charset="0"/>
              </a:rPr>
              <a:t> et al.,2011; De Souza Batista et al.,2007; Tan et al.,2008a; Tan et al.,2008b and Pan et al., 2010). </a:t>
            </a:r>
            <a:endParaRPr lang="en-US" sz="2400" dirty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	Our </a:t>
            </a:r>
            <a:r>
              <a:rPr lang="en-US" sz="2400" dirty="0">
                <a:latin typeface="Arial" charset="0"/>
                <a:cs typeface="Arial" charset="0"/>
              </a:rPr>
              <a:t>results disagree with </a:t>
            </a:r>
            <a:r>
              <a:rPr lang="en-US" sz="2400" b="1" i="1" dirty="0" err="1">
                <a:latin typeface="Arial" charset="0"/>
                <a:cs typeface="Arial" charset="0"/>
              </a:rPr>
              <a:t>Hossein-Nezhad</a:t>
            </a:r>
            <a:r>
              <a:rPr lang="en-US" sz="2400" b="1" i="1" dirty="0">
                <a:latin typeface="Arial" charset="0"/>
                <a:cs typeface="Arial" charset="0"/>
              </a:rPr>
              <a:t> et al</a:t>
            </a:r>
            <a:r>
              <a:rPr lang="en-US" sz="2400" b="1" i="1" dirty="0" smtClean="0">
                <a:latin typeface="Arial" charset="0"/>
                <a:cs typeface="Arial" charset="0"/>
              </a:rPr>
              <a:t>.,2012 </a:t>
            </a:r>
            <a:r>
              <a:rPr lang="en-US" sz="2400" dirty="0">
                <a:latin typeface="Arial" charset="0"/>
                <a:cs typeface="Arial" charset="0"/>
              </a:rPr>
              <a:t>who failed to find significant relationship between both fasting insulin, insulin resistance </a:t>
            </a:r>
            <a:r>
              <a:rPr lang="en-US" sz="2400" dirty="0">
                <a:latin typeface="Arial" charset="0"/>
                <a:cs typeface="Arial" charset="0"/>
              </a:rPr>
              <a:t>&amp;</a:t>
            </a:r>
            <a:r>
              <a:rPr lang="en-US" sz="2400" dirty="0" smtClean="0">
                <a:latin typeface="Arial" charset="0"/>
                <a:cs typeface="Arial" charset="0"/>
              </a:rPr>
              <a:t> omentin-1</a:t>
            </a:r>
            <a:r>
              <a:rPr lang="en-US" sz="2400" dirty="0">
                <a:latin typeface="Arial" charset="0"/>
                <a:cs typeface="Arial" charset="0"/>
              </a:rPr>
              <a:t>. 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lvl="1" indent="0">
              <a:buNone/>
            </a:pPr>
            <a:r>
              <a:rPr lang="en-US" sz="1100" dirty="0" smtClean="0"/>
              <a:t>21. Nanda </a:t>
            </a:r>
            <a:r>
              <a:rPr lang="en-US" sz="1100" dirty="0" err="1" smtClean="0"/>
              <a:t>B,et</a:t>
            </a:r>
            <a:r>
              <a:rPr lang="en-US" sz="1100" dirty="0" smtClean="0"/>
              <a:t> al. IOSR Journal of Dental and Medical Sciences 2015; 14(12): 12-21. </a:t>
            </a:r>
            <a:r>
              <a:rPr lang="en-US" sz="1000" i="1" dirty="0" smtClean="0"/>
              <a:t>   3.</a:t>
            </a:r>
            <a:r>
              <a:rPr lang="en-US" sz="1000" dirty="0" smtClean="0"/>
              <a:t>Gürsoy G, et al. Clinical Reviews and Opinions 2010; 2(4): 49-54. </a:t>
            </a:r>
            <a:endParaRPr lang="en-US" sz="1100" dirty="0" smtClean="0"/>
          </a:p>
          <a:p>
            <a:pPr marL="0" lvl="5" indent="0">
              <a:buNone/>
            </a:pPr>
            <a:r>
              <a:rPr lang="en-US" sz="1100" dirty="0"/>
              <a:t>22. Tan BK, et al. </a:t>
            </a:r>
            <a:r>
              <a:rPr lang="en-US" sz="1100" dirty="0" err="1"/>
              <a:t>Diabet</a:t>
            </a:r>
            <a:r>
              <a:rPr lang="en-US" sz="1100" dirty="0"/>
              <a:t> Med.2008a; 25: 1254-1255.    </a:t>
            </a:r>
            <a:r>
              <a:rPr lang="en-US" sz="1000" dirty="0"/>
              <a:t>11.Tan BK, et al. Diabetes 2008b ; 57: 801–808.</a:t>
            </a:r>
            <a:r>
              <a:rPr lang="en-US" sz="1000" b="1" i="1" dirty="0"/>
              <a:t>  </a:t>
            </a:r>
          </a:p>
          <a:p>
            <a:pPr marL="0" indent="0">
              <a:buNone/>
            </a:pPr>
            <a:r>
              <a:rPr lang="en-US" sz="1100" dirty="0" smtClean="0"/>
              <a:t>10. De Souza Batista CM, et al. Diabetes 2007; 56 :1655 –1661. </a:t>
            </a:r>
          </a:p>
          <a:p>
            <a:pPr marL="0" indent="0">
              <a:buNone/>
            </a:pPr>
            <a:r>
              <a:rPr lang="en-US" sz="1000" dirty="0" smtClean="0"/>
              <a:t>13.Hossein-nezhad </a:t>
            </a:r>
            <a:r>
              <a:rPr lang="en-US" sz="1000" dirty="0" err="1"/>
              <a:t>A,et</a:t>
            </a:r>
            <a:r>
              <a:rPr lang="en-US" sz="1000" dirty="0"/>
              <a:t> al. </a:t>
            </a:r>
            <a:r>
              <a:rPr lang="en-US" sz="1000" dirty="0" err="1"/>
              <a:t>Endocrinol</a:t>
            </a:r>
            <a:r>
              <a:rPr lang="en-US" sz="1000" dirty="0"/>
              <a:t> </a:t>
            </a:r>
            <a:r>
              <a:rPr lang="en-US" sz="1000" dirty="0" err="1"/>
              <a:t>Metabol</a:t>
            </a:r>
            <a:r>
              <a:rPr lang="en-US" sz="1000" dirty="0"/>
              <a:t> Syndrome 2012; S1:008.   12.Pan HY, et al. Diabetes Res </a:t>
            </a:r>
            <a:r>
              <a:rPr lang="en-US" sz="1000" dirty="0" err="1"/>
              <a:t>Clin</a:t>
            </a:r>
            <a:r>
              <a:rPr lang="en-US" sz="1000" dirty="0"/>
              <a:t> Pract.2010; 88(1):29–33. </a:t>
            </a:r>
          </a:p>
          <a:p>
            <a:pPr marL="0" lvl="5" indent="0" algn="r">
              <a:lnSpc>
                <a:spcPct val="150000"/>
              </a:lnSpc>
              <a:buNone/>
            </a:pPr>
            <a:endParaRPr lang="en-US" sz="1000" dirty="0"/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39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341" y="635758"/>
            <a:ext cx="10300845" cy="433791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latin typeface="Arial" charset="0"/>
                <a:cs typeface="Arial" charset="0"/>
              </a:rPr>
              <a:t>	</a:t>
            </a:r>
            <a:endParaRPr lang="en-US" sz="11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	A </a:t>
            </a:r>
            <a:r>
              <a:rPr lang="en-US" sz="2400" dirty="0">
                <a:latin typeface="Arial" charset="0"/>
                <a:cs typeface="Arial" charset="0"/>
              </a:rPr>
              <a:t>very high statistically significant negative correlation between weight, BMI, waist, hip circumference and plasma 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within cases were detected in our study.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Similar </a:t>
            </a:r>
            <a:r>
              <a:rPr lang="en-US" sz="2400" dirty="0">
                <a:latin typeface="Arial" charset="0"/>
                <a:cs typeface="Arial" charset="0"/>
              </a:rPr>
              <a:t>to our results, former studies showed inverse correlation between BMI and plasma omentin-1 </a:t>
            </a:r>
            <a:r>
              <a:rPr lang="en-US" sz="2400" b="1" i="1" dirty="0">
                <a:latin typeface="Arial" charset="0"/>
                <a:cs typeface="Arial" charset="0"/>
              </a:rPr>
              <a:t>(Tan et al., 2008b, </a:t>
            </a:r>
            <a:r>
              <a:rPr lang="en-US" sz="2400" b="1" i="1" dirty="0" err="1">
                <a:latin typeface="Arial" charset="0"/>
                <a:cs typeface="Arial" charset="0"/>
              </a:rPr>
              <a:t>Cai</a:t>
            </a:r>
            <a:r>
              <a:rPr lang="en-US" sz="2400" b="1" i="1" dirty="0">
                <a:latin typeface="Arial" charset="0"/>
                <a:cs typeface="Arial" charset="0"/>
              </a:rPr>
              <a:t> et al., 2009, De Souza–Batista et al., 2007; Pan et al., 2010). </a:t>
            </a:r>
            <a:endParaRPr lang="en-US" sz="2400" b="1" i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b="1" i="1" dirty="0" smtClean="0">
              <a:latin typeface="Arial" charset="0"/>
              <a:cs typeface="Arial" charset="0"/>
            </a:endParaRPr>
          </a:p>
          <a:p>
            <a:pPr marL="0" lvl="5" indent="0">
              <a:buNone/>
            </a:pPr>
            <a:r>
              <a:rPr lang="en-US" sz="1000" dirty="0"/>
              <a:t>11.Tan BK, et al. Diabetes 2008b ; 57: 801–808.</a:t>
            </a:r>
            <a:r>
              <a:rPr lang="en-US" sz="1000" b="1" i="1" dirty="0"/>
              <a:t>  </a:t>
            </a:r>
          </a:p>
          <a:p>
            <a:pPr marL="0" indent="0">
              <a:buNone/>
            </a:pPr>
            <a:r>
              <a:rPr lang="en-US" sz="1100" dirty="0" smtClean="0"/>
              <a:t>10. De Souza Batista CM, et al. Diabetes 2007; 56 :1655 –1661.  23. </a:t>
            </a:r>
            <a:r>
              <a:rPr lang="en-US" sz="1100" dirty="0" err="1" smtClean="0"/>
              <a:t>Cai</a:t>
            </a:r>
            <a:r>
              <a:rPr lang="en-US" sz="1100" dirty="0" smtClean="0"/>
              <a:t> RC, et al. </a:t>
            </a:r>
            <a:r>
              <a:rPr lang="en-US" sz="1100" dirty="0" err="1" smtClean="0"/>
              <a:t>Zhonghua</a:t>
            </a:r>
            <a:r>
              <a:rPr lang="en-US" sz="1100" dirty="0" smtClean="0"/>
              <a:t> Yi </a:t>
            </a:r>
            <a:r>
              <a:rPr lang="en-US" sz="1100" dirty="0" err="1" smtClean="0"/>
              <a:t>Xue</a:t>
            </a:r>
            <a:r>
              <a:rPr lang="en-US" sz="1100" dirty="0" smtClean="0"/>
              <a:t> </a:t>
            </a:r>
            <a:r>
              <a:rPr lang="en-US" sz="1100" dirty="0" err="1" smtClean="0"/>
              <a:t>Za</a:t>
            </a:r>
            <a:r>
              <a:rPr lang="en-US" sz="1100" dirty="0" smtClean="0"/>
              <a:t> </a:t>
            </a:r>
            <a:r>
              <a:rPr lang="en-US" sz="1100" dirty="0" err="1" smtClean="0"/>
              <a:t>Zhi</a:t>
            </a:r>
            <a:r>
              <a:rPr lang="en-US" sz="1100" dirty="0" smtClean="0"/>
              <a:t> 2009; 89(6) :381-4. </a:t>
            </a:r>
          </a:p>
          <a:p>
            <a:pPr marL="0" lvl="5" indent="0">
              <a:lnSpc>
                <a:spcPct val="150000"/>
              </a:lnSpc>
              <a:buNone/>
            </a:pPr>
            <a:r>
              <a:rPr lang="en-US" sz="1000" dirty="0" smtClean="0"/>
              <a:t>12.Pan </a:t>
            </a:r>
            <a:r>
              <a:rPr lang="en-US" sz="1000" dirty="0"/>
              <a:t>HY, et al. Diabetes Res </a:t>
            </a:r>
            <a:r>
              <a:rPr lang="en-US" sz="1000" dirty="0" err="1"/>
              <a:t>Clin</a:t>
            </a:r>
            <a:r>
              <a:rPr lang="en-US" sz="1000" dirty="0"/>
              <a:t> Pract.2010; 88(1):29–33. </a:t>
            </a:r>
          </a:p>
          <a:p>
            <a:pPr marL="0" lvl="5" indent="0" algn="r">
              <a:lnSpc>
                <a:spcPct val="150000"/>
              </a:lnSpc>
              <a:buNone/>
            </a:pPr>
            <a:endParaRPr lang="en-US" sz="1000" dirty="0"/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15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7200" b="1" dirty="0" smtClean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NewRomanPS" charset="0"/>
              <a:ea typeface="TimesNewRomanPS" charset="0"/>
              <a:cs typeface="TimesNewRomanPS" charset="0"/>
            </a:endParaRPr>
          </a:p>
          <a:p>
            <a:pPr marL="0" indent="0" algn="ctr">
              <a:buNone/>
            </a:pPr>
            <a:r>
              <a:rPr lang="en-US" sz="72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NewRomanPS" charset="0"/>
                <a:ea typeface="TimesNewRomanPS" charset="0"/>
                <a:cs typeface="TimesNewRomanPS" charset="0"/>
              </a:rPr>
              <a:t>Conclusion</a:t>
            </a:r>
            <a:endParaRPr lang="en-US" sz="7200" b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NewRomanPS" charset="0"/>
              <a:ea typeface="TimesNewRomanPS" charset="0"/>
              <a:cs typeface="TimesNewRomanPS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4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251" y="1411942"/>
            <a:ext cx="10613361" cy="449928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Serum </a:t>
            </a:r>
            <a:r>
              <a:rPr lang="en-US" sz="2400" dirty="0">
                <a:latin typeface="Arial" charset="0"/>
                <a:cs typeface="Arial" charset="0"/>
              </a:rPr>
              <a:t>Omentin-1 was found to be significantly lower in cases as compared to control group. </a:t>
            </a:r>
            <a:r>
              <a:rPr lang="en-US" sz="2400" b="1" dirty="0">
                <a:solidFill>
                  <a:schemeClr val="accent1"/>
                </a:solidFill>
                <a:latin typeface="Arial" charset="0"/>
                <a:cs typeface="Arial" charset="0"/>
              </a:rPr>
              <a:t>Our study showed that omentin-1 levels are low in type 2 diabetics and insulin resistant females.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We </a:t>
            </a:r>
            <a:r>
              <a:rPr lang="en-US" sz="2400" dirty="0">
                <a:latin typeface="Arial" charset="0"/>
                <a:cs typeface="Arial" charset="0"/>
              </a:rPr>
              <a:t>also found that plasma omentin-1 is inversely related to obesity (negatively correlated to BMI, weight, waist and hip circumference).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A </a:t>
            </a:r>
            <a:r>
              <a:rPr lang="en-US" sz="2400" dirty="0">
                <a:latin typeface="Arial" charset="0"/>
                <a:cs typeface="Arial" charset="0"/>
              </a:rPr>
              <a:t>statistically significant negative correlation between insulin, insulin resistance and plasma omentin-1 within cases and controls were detected in our study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70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734" y="936628"/>
            <a:ext cx="10705959" cy="5287112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2400">
                <a:latin typeface="Arial" charset="0"/>
                <a:cs typeface="Arial" charset="0"/>
              </a:rPr>
              <a:t>	</a:t>
            </a:r>
            <a:r>
              <a:rPr lang="en-US" sz="2400" dirty="0">
                <a:latin typeface="Arial" charset="0"/>
                <a:cs typeface="Arial" charset="0"/>
              </a:rPr>
              <a:t>	In </a:t>
            </a:r>
            <a:r>
              <a:rPr lang="en-US" sz="2400" dirty="0">
                <a:latin typeface="Arial" charset="0"/>
                <a:cs typeface="Arial" charset="0"/>
              </a:rPr>
              <a:t>our study, the cutoff value of serum omentin-1 levels was </a:t>
            </a:r>
            <a:r>
              <a:rPr lang="en-US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22.2 </a:t>
            </a:r>
            <a:r>
              <a:rPr lang="en-US" sz="24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pg</a:t>
            </a:r>
            <a:r>
              <a:rPr lang="en-US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/mL (yielding sensitivity and specificity values of 100.0% for both). </a:t>
            </a:r>
            <a:r>
              <a:rPr lang="en-US" sz="2400" dirty="0">
                <a:latin typeface="Arial" charset="0"/>
                <a:cs typeface="Arial" charset="0"/>
              </a:rPr>
              <a:t>These results emphasize the usefulness of the discriminant ability of plasma 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-1 to differentiate between cases (who were obese and having high insulin resistance) &amp; controls.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25" y="1156449"/>
            <a:ext cx="10601787" cy="475477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charset="0"/>
                <a:cs typeface="Arial" charset="0"/>
              </a:rPr>
              <a:t>	</a:t>
            </a:r>
            <a:r>
              <a:rPr lang="en-US" sz="2400" dirty="0" err="1">
                <a:latin typeface="Arial" charset="0"/>
                <a:cs typeface="Arial" charset="0"/>
              </a:rPr>
              <a:t>Omentin</a:t>
            </a:r>
            <a:r>
              <a:rPr lang="en-US" sz="2400" dirty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discovered only about a one and half decade ago joins the race of potential therapeutic molecules in the treatment of </a:t>
            </a:r>
            <a:r>
              <a:rPr lang="en-US" sz="2400" dirty="0" smtClean="0">
                <a:latin typeface="Arial" charset="0"/>
                <a:cs typeface="Arial" charset="0"/>
              </a:rPr>
              <a:t>DM.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19</a:t>
            </a:r>
            <a:r>
              <a:rPr lang="en-US" sz="2400" dirty="0" smtClean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Further studies will be needed for possible use of omentin-1 as diagnostic marker for metabolic disturbances such as obesity and insulin resistance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0" lvl="1" indent="0" algn="r">
              <a:buNone/>
            </a:pPr>
            <a:r>
              <a:rPr lang="en-US" sz="1100" dirty="0" smtClean="0"/>
              <a:t>21. Nanda </a:t>
            </a:r>
            <a:r>
              <a:rPr lang="en-US" sz="1100" dirty="0" err="1" smtClean="0"/>
              <a:t>B,et</a:t>
            </a:r>
            <a:r>
              <a:rPr lang="en-US" sz="1100" dirty="0" smtClean="0"/>
              <a:t> al. IOSR Journal of Dental and Medical Sciences 2015; 14(12): 12-21</a:t>
            </a:r>
            <a:endParaRPr lang="en-US" sz="2400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90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References</a:t>
            </a:r>
            <a:r>
              <a:rPr lang="en-US" sz="2000" dirty="0"/>
              <a:t>:</a:t>
            </a:r>
            <a:br>
              <a:rPr lang="en-US" sz="2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1" y="604394"/>
            <a:ext cx="11366500" cy="4876800"/>
          </a:xfrm>
        </p:spPr>
        <p:txBody>
          <a:bodyPr/>
          <a:lstStyle/>
          <a:p>
            <a:pPr marL="0" lvl="0" indent="0">
              <a:buNone/>
            </a:pPr>
            <a:r>
              <a:rPr lang="en-US" sz="1400" b="1" i="1" dirty="0" smtClean="0"/>
              <a:t>1. </a:t>
            </a:r>
            <a:r>
              <a:rPr lang="en-US" sz="1400" b="1" i="1" dirty="0" err="1" smtClean="0"/>
              <a:t>Despres</a:t>
            </a:r>
            <a:r>
              <a:rPr lang="en-US" sz="1400" b="1" i="1" dirty="0" smtClean="0"/>
              <a:t> JP, Lemieux I, </a:t>
            </a:r>
            <a:r>
              <a:rPr lang="en-US" sz="1400" b="1" i="1" dirty="0" err="1" smtClean="0"/>
              <a:t>Després</a:t>
            </a:r>
            <a:r>
              <a:rPr lang="en-US" sz="1400" b="1" i="1" dirty="0" smtClean="0"/>
              <a:t> JP, et al. (2008). </a:t>
            </a:r>
            <a:r>
              <a:rPr lang="en-US" sz="1400" i="1" dirty="0" smtClean="0"/>
              <a:t>Abdominal obesity and metabolic syndrome. </a:t>
            </a:r>
            <a:r>
              <a:rPr lang="en-US" sz="1400" i="1" dirty="0" err="1" smtClean="0"/>
              <a:t>Arterioscler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Thromb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Vasc</a:t>
            </a:r>
            <a:r>
              <a:rPr lang="en-US" sz="1400" i="1" dirty="0" smtClean="0"/>
              <a:t> Biol., 28(7): 1039-49.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b="1" i="1" dirty="0" smtClean="0"/>
              <a:t>2. Shah A, Mehta N and Reilly MP (2008</a:t>
            </a:r>
            <a:r>
              <a:rPr lang="en-US" sz="1400" i="1" dirty="0" smtClean="0"/>
              <a:t>). Adipose inflammation, insulin resistance and cardiovascular disease. J. Parenteral Enteral Nutrition, 32(6): 638-644.</a:t>
            </a:r>
          </a:p>
          <a:p>
            <a:pPr marL="0" lvl="0" indent="0">
              <a:buNone/>
            </a:pPr>
            <a:r>
              <a:rPr lang="en-US" sz="1400" b="1" i="1" dirty="0" smtClean="0"/>
              <a:t>3. </a:t>
            </a:r>
            <a:r>
              <a:rPr lang="en-US" sz="1400" b="1" i="1" dirty="0" err="1" smtClean="0"/>
              <a:t>Gürsoy</a:t>
            </a:r>
            <a:r>
              <a:rPr lang="en-US" sz="1400" b="1" i="1" dirty="0" smtClean="0"/>
              <a:t> G, </a:t>
            </a:r>
            <a:r>
              <a:rPr lang="en-US" sz="1400" b="1" i="1" dirty="0" err="1" smtClean="0"/>
              <a:t>Kirnap</a:t>
            </a:r>
            <a:r>
              <a:rPr lang="en-US" sz="1400" b="1" i="1" dirty="0" smtClean="0"/>
              <a:t> NG, Bah OE, et al (2010). </a:t>
            </a:r>
            <a:r>
              <a:rPr lang="en-US" sz="1400" i="1" dirty="0" smtClean="0"/>
              <a:t>The relationship between plasma omentin-1 levels and insulin resistance in newly diagnosed type 2 diabetic women. Clinical Reviews and Opinions, 2(4): 49-54.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i="1" dirty="0" smtClean="0"/>
              <a:t> 4.</a:t>
            </a:r>
            <a:r>
              <a:rPr lang="en-US" sz="1400" b="1" i="1" dirty="0" smtClean="0"/>
              <a:t>Zhong X, Zhang HY, Tan H, et al (2011). </a:t>
            </a:r>
            <a:r>
              <a:rPr lang="en-US" sz="1400" i="1" dirty="0" smtClean="0"/>
              <a:t>Association of serum omentin-1 levels with coronary artery disease. </a:t>
            </a:r>
            <a:r>
              <a:rPr lang="en-US" sz="1400" i="1" dirty="0" err="1" smtClean="0"/>
              <a:t>Acta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Pharmacol</a:t>
            </a:r>
            <a:r>
              <a:rPr lang="en-US" sz="1400" i="1" dirty="0" smtClean="0"/>
              <a:t> Sin., 32:873-878. </a:t>
            </a:r>
          </a:p>
          <a:p>
            <a:pPr marL="0" lvl="0" indent="0">
              <a:buNone/>
            </a:pPr>
            <a:r>
              <a:rPr lang="en-US" sz="1400" i="1" dirty="0" smtClean="0"/>
              <a:t>5.</a:t>
            </a:r>
            <a:r>
              <a:rPr lang="en-US" sz="1400" b="1" i="1" dirty="0" smtClean="0"/>
              <a:t> Shibata R, </a:t>
            </a:r>
            <a:r>
              <a:rPr lang="en-US" sz="1400" b="1" i="1" dirty="0" err="1" smtClean="0"/>
              <a:t>Ouchi</a:t>
            </a:r>
            <a:r>
              <a:rPr lang="en-US" sz="1400" b="1" i="1" dirty="0" smtClean="0"/>
              <a:t> N, Takahashi R, et al (2012): </a:t>
            </a:r>
            <a:r>
              <a:rPr lang="en-US" sz="1400" i="1" dirty="0" err="1" smtClean="0"/>
              <a:t>Omentin</a:t>
            </a:r>
            <a:r>
              <a:rPr lang="en-US" sz="1400" i="1" dirty="0" smtClean="0"/>
              <a:t> as a novel biomarker of metabolic risk factors. </a:t>
            </a:r>
            <a:r>
              <a:rPr lang="en-US" sz="1400" i="1" dirty="0" err="1" smtClean="0"/>
              <a:t>Diabetol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Metab</a:t>
            </a:r>
            <a:r>
              <a:rPr lang="en-US" sz="1400" i="1" dirty="0" smtClean="0"/>
              <a:t> Syndr.,4(1):37.</a:t>
            </a:r>
          </a:p>
          <a:p>
            <a:pPr marL="0" indent="0">
              <a:buNone/>
            </a:pPr>
            <a:r>
              <a:rPr lang="en-US" sz="1400" b="1" i="1" dirty="0" smtClean="0"/>
              <a:t>6.Yang RZ, Lee MJ, Hu H, et al (2006). </a:t>
            </a:r>
            <a:r>
              <a:rPr lang="en-US" sz="1400" i="1" dirty="0" smtClean="0"/>
              <a:t>Identification of omentin-1 as a novel depot-specific </a:t>
            </a:r>
            <a:r>
              <a:rPr lang="en-US" sz="1400" i="1" dirty="0" err="1" smtClean="0"/>
              <a:t>adipokine</a:t>
            </a:r>
            <a:r>
              <a:rPr lang="en-US" sz="1400" i="1" dirty="0" smtClean="0"/>
              <a:t> in human adipose tissue: possible role in modulating insulin action. Am. J. Physiol. </a:t>
            </a:r>
            <a:r>
              <a:rPr lang="en-US" sz="1400" i="1" dirty="0" err="1" smtClean="0"/>
              <a:t>Endocrinol</a:t>
            </a:r>
            <a:r>
              <a:rPr lang="en-US" sz="1400" i="1" dirty="0" smtClean="0"/>
              <a:t>. </a:t>
            </a:r>
            <a:r>
              <a:rPr lang="en-US" sz="1400" i="1" dirty="0" err="1" smtClean="0"/>
              <a:t>Metab</a:t>
            </a:r>
            <a:r>
              <a:rPr lang="en-US" sz="1400" i="1" dirty="0" smtClean="0"/>
              <a:t>., 290(6): 1253-1261.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i="1" dirty="0" smtClean="0"/>
              <a:t> </a:t>
            </a:r>
            <a:r>
              <a:rPr lang="en-US" sz="1400" b="1" i="1" dirty="0" smtClean="0"/>
              <a:t>7. </a:t>
            </a:r>
            <a:r>
              <a:rPr lang="en-US" sz="1400" b="1" i="1" dirty="0" err="1" smtClean="0"/>
              <a:t>Gualillo</a:t>
            </a:r>
            <a:r>
              <a:rPr lang="en-US" sz="1400" b="1" i="1" dirty="0" smtClean="0"/>
              <a:t> O, Gonzales JR and Lago F (2007). </a:t>
            </a:r>
            <a:r>
              <a:rPr lang="en-US" sz="1400" i="1" dirty="0" smtClean="0"/>
              <a:t>The emerging role of </a:t>
            </a:r>
            <a:r>
              <a:rPr lang="en-US" sz="1400" i="1" dirty="0" err="1" smtClean="0"/>
              <a:t>adipokines</a:t>
            </a:r>
            <a:r>
              <a:rPr lang="en-US" sz="1400" i="1" dirty="0" smtClean="0"/>
              <a:t> as mediators of cardiovascular function: physiological and clinical perspectives Trends </a:t>
            </a:r>
            <a:r>
              <a:rPr lang="en-US" sz="1400" i="1" dirty="0" err="1" smtClean="0"/>
              <a:t>Cardiovasc</a:t>
            </a:r>
            <a:r>
              <a:rPr lang="en-US" sz="1400" i="1" dirty="0" smtClean="0"/>
              <a:t> Med., 17(8): 275-283. </a:t>
            </a:r>
          </a:p>
          <a:p>
            <a:pPr marL="0" indent="0">
              <a:buNone/>
            </a:pPr>
            <a:r>
              <a:rPr lang="en-US" sz="1400" b="1" i="1" dirty="0" smtClean="0"/>
              <a:t>8.Chung CP, Long AG, </a:t>
            </a:r>
            <a:r>
              <a:rPr lang="en-US" sz="1400" b="1" i="1" dirty="0" err="1" smtClean="0"/>
              <a:t>Solus</a:t>
            </a:r>
            <a:r>
              <a:rPr lang="en-US" sz="1400" b="1" i="1" dirty="0" smtClean="0"/>
              <a:t> JF, et al (2009). </a:t>
            </a:r>
            <a:r>
              <a:rPr lang="en-US" sz="1400" i="1" dirty="0" err="1" smtClean="0"/>
              <a:t>Adipocytokines</a:t>
            </a:r>
            <a:r>
              <a:rPr lang="en-US" sz="1400" i="1" dirty="0" smtClean="0"/>
              <a:t> in systemic lupus erythematosus: relationship to inflammation, insulin resistance at coronary atherosclerosis. Lupus,18(9): 799-806. </a:t>
            </a:r>
          </a:p>
          <a:p>
            <a:pPr marL="0" indent="0">
              <a:buNone/>
            </a:pPr>
            <a:r>
              <a:rPr lang="en-US" sz="1400" b="1" i="1" dirty="0" smtClean="0"/>
              <a:t>9. Grundy SM, </a:t>
            </a:r>
            <a:r>
              <a:rPr lang="en-US" sz="1400" b="1" i="1" dirty="0" err="1" smtClean="0"/>
              <a:t>Cleeman</a:t>
            </a:r>
            <a:r>
              <a:rPr lang="en-US" sz="1400" b="1" i="1" dirty="0" smtClean="0"/>
              <a:t> JI, Daniels SR, et al (2005). </a:t>
            </a:r>
            <a:r>
              <a:rPr lang="en-US" sz="1400" i="1" dirty="0" smtClean="0"/>
              <a:t>Diagnosis and management of the metabolic syndrome: An American Heart Association/National Heart, Lung, and Blood Institute Scientific Statement. Circulation, 112:2735-52. </a:t>
            </a:r>
          </a:p>
          <a:p>
            <a:pPr marL="0" indent="0">
              <a:buNone/>
            </a:pPr>
            <a:r>
              <a:rPr lang="en-US" sz="1400" b="1" i="1" dirty="0" smtClean="0"/>
              <a:t>10. De Souza Batista CM, Yang RZ, Lee MJ, et al (2007). </a:t>
            </a:r>
            <a:r>
              <a:rPr lang="en-US" sz="1400" i="1" dirty="0" err="1" smtClean="0"/>
              <a:t>Omentin</a:t>
            </a:r>
            <a:r>
              <a:rPr lang="en-US" sz="1400" i="1" dirty="0" smtClean="0"/>
              <a:t> plasma levels and gene expression are decreased in obesity. Diabetes</a:t>
            </a:r>
            <a:r>
              <a:rPr lang="en-US" sz="1400" b="1" i="1" dirty="0" smtClean="0"/>
              <a:t>, </a:t>
            </a:r>
            <a:r>
              <a:rPr lang="en-US" sz="1400" i="1" dirty="0" smtClean="0"/>
              <a:t>56 :1655 –1661. </a:t>
            </a:r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6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2" y="655329"/>
            <a:ext cx="113665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1400" i="1" dirty="0" smtClean="0"/>
              <a:t>11.</a:t>
            </a:r>
            <a:r>
              <a:rPr lang="en-US" sz="1400" b="1" i="1" dirty="0" smtClean="0"/>
              <a:t> Tan BK, </a:t>
            </a:r>
            <a:r>
              <a:rPr lang="en-US" sz="1400" b="1" i="1" dirty="0" err="1" smtClean="0"/>
              <a:t>Adya</a:t>
            </a:r>
            <a:r>
              <a:rPr lang="en-US" sz="1400" b="1" i="1" dirty="0" smtClean="0"/>
              <a:t> R, </a:t>
            </a:r>
            <a:r>
              <a:rPr lang="en-US" sz="1400" b="1" i="1" dirty="0" err="1" smtClean="0"/>
              <a:t>Farhatullah</a:t>
            </a:r>
            <a:r>
              <a:rPr lang="en-US" sz="1400" b="1" i="1" dirty="0" smtClean="0"/>
              <a:t> S, et al (2008b). </a:t>
            </a:r>
            <a:r>
              <a:rPr lang="en-US" sz="1400" i="1" dirty="0" smtClean="0"/>
              <a:t>Omentin-1, a novel </a:t>
            </a:r>
            <a:r>
              <a:rPr lang="en-US" sz="1400" i="1" dirty="0" err="1" smtClean="0"/>
              <a:t>adipokine</a:t>
            </a:r>
            <a:r>
              <a:rPr lang="en-US" sz="1400" i="1" dirty="0" smtClean="0"/>
              <a:t>, is decreased in overweight insulin-resistant women with polycystic ovary syndrome: ex vivo and in vivo regulation of omentin-1 by insulin and glucose. Diabetes, 57: 801–808.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b="1" i="1" dirty="0" smtClean="0"/>
              <a:t>12. Pan HY, </a:t>
            </a:r>
            <a:r>
              <a:rPr lang="en-US" sz="1400" b="1" i="1" dirty="0" err="1" smtClean="0"/>
              <a:t>Guo</a:t>
            </a:r>
            <a:r>
              <a:rPr lang="en-US" sz="1400" b="1" i="1" dirty="0" smtClean="0"/>
              <a:t> L and Li Q (2010). </a:t>
            </a:r>
            <a:r>
              <a:rPr lang="en-US" sz="1400" i="1" dirty="0" smtClean="0"/>
              <a:t>Changes of serum omentin-1 levels in normal subjects and in patients with impaired glucose regulation and with newly diagnosed and untreated type 2 diabetes. Diabetes Res </a:t>
            </a:r>
            <a:r>
              <a:rPr lang="en-US" sz="1400" i="1" dirty="0" err="1" smtClean="0"/>
              <a:t>Clin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Pract</a:t>
            </a:r>
            <a:r>
              <a:rPr lang="en-US" sz="1400" i="1" dirty="0" smtClean="0"/>
              <a:t>., 88(1):29–33.</a:t>
            </a:r>
          </a:p>
          <a:p>
            <a:pPr marL="0" indent="0">
              <a:buNone/>
            </a:pPr>
            <a:r>
              <a:rPr lang="en-US" sz="1400" b="1" i="1" dirty="0" smtClean="0"/>
              <a:t>13.Hossein-nezhad A, </a:t>
            </a:r>
            <a:r>
              <a:rPr lang="en-US" sz="1400" b="1" i="1" dirty="0" err="1" smtClean="0"/>
              <a:t>Mirzaei</a:t>
            </a:r>
            <a:r>
              <a:rPr lang="en-US" sz="1400" b="1" i="1" dirty="0" smtClean="0"/>
              <a:t> K, </a:t>
            </a:r>
            <a:r>
              <a:rPr lang="en-US" sz="1400" b="1" i="1" dirty="0" err="1" smtClean="0"/>
              <a:t>Alatab</a:t>
            </a:r>
            <a:r>
              <a:rPr lang="en-US" sz="1400" b="1" i="1" dirty="0" smtClean="0"/>
              <a:t> S, et al (2012). </a:t>
            </a:r>
            <a:r>
              <a:rPr lang="en-US" sz="1400" i="1" dirty="0" smtClean="0"/>
              <a:t>Circulating Omentin-1 in Obesity and Metabolic Syndrome Status Compared to Control Subjects. </a:t>
            </a:r>
            <a:r>
              <a:rPr lang="en-US" sz="1400" i="1" dirty="0" err="1" smtClean="0"/>
              <a:t>Endocrinol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Metabol</a:t>
            </a:r>
            <a:r>
              <a:rPr lang="en-US" sz="1400" i="1" dirty="0" smtClean="0"/>
              <a:t> Syndrome S1:008. </a:t>
            </a:r>
          </a:p>
          <a:p>
            <a:pPr marL="0" indent="0">
              <a:buNone/>
            </a:pPr>
            <a:r>
              <a:rPr lang="en-US" sz="1400" b="1" i="1" dirty="0" smtClean="0"/>
              <a:t>14.Thorne A, </a:t>
            </a:r>
            <a:r>
              <a:rPr lang="en-US" sz="1400" b="1" i="1" dirty="0" err="1" smtClean="0"/>
              <a:t>Lonnqvist</a:t>
            </a:r>
            <a:r>
              <a:rPr lang="en-US" sz="1400" b="1" i="1" dirty="0" smtClean="0"/>
              <a:t> F, </a:t>
            </a:r>
            <a:r>
              <a:rPr lang="en-US" sz="1400" b="1" i="1" dirty="0" err="1" smtClean="0"/>
              <a:t>Apelman</a:t>
            </a:r>
            <a:r>
              <a:rPr lang="en-US" sz="1400" b="1" i="1" dirty="0" smtClean="0"/>
              <a:t> J, et al (2002). </a:t>
            </a:r>
            <a:r>
              <a:rPr lang="en-US" sz="1400" i="1" dirty="0" smtClean="0"/>
              <a:t>A pilot study of long-term effects of a novel obesity treatment: </a:t>
            </a:r>
            <a:r>
              <a:rPr lang="en-US" sz="1400" i="1" dirty="0" err="1" smtClean="0"/>
              <a:t>omentectomy</a:t>
            </a:r>
            <a:r>
              <a:rPr lang="en-US" sz="1400" i="1" dirty="0" smtClean="0"/>
              <a:t> in connection with adjustable gastric banding. </a:t>
            </a:r>
            <a:r>
              <a:rPr lang="en-US" sz="1400" i="1" dirty="0" err="1" smtClean="0"/>
              <a:t>Int</a:t>
            </a:r>
            <a:r>
              <a:rPr lang="en-US" sz="1400" i="1" dirty="0" smtClean="0"/>
              <a:t> J </a:t>
            </a:r>
            <a:r>
              <a:rPr lang="en-US" sz="1400" i="1" dirty="0" err="1" smtClean="0"/>
              <a:t>Obes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Relat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Metab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Disord</a:t>
            </a:r>
            <a:r>
              <a:rPr lang="en-US" sz="1400" i="1" dirty="0" smtClean="0"/>
              <a:t>., 26: 193-199. </a:t>
            </a:r>
          </a:p>
          <a:p>
            <a:pPr marL="0" indent="0">
              <a:buNone/>
            </a:pPr>
            <a:r>
              <a:rPr lang="en-US" sz="1400" i="1" dirty="0" smtClean="0"/>
              <a:t>15. </a:t>
            </a:r>
            <a:r>
              <a:rPr lang="en-US" sz="1400" b="1" i="1" dirty="0" smtClean="0"/>
              <a:t>Fu M, Gong DW, </a:t>
            </a:r>
            <a:r>
              <a:rPr lang="en-US" sz="1400" b="1" i="1" dirty="0" err="1" smtClean="0"/>
              <a:t>Damcott</a:t>
            </a:r>
            <a:r>
              <a:rPr lang="en-US" sz="1400" b="1" i="1" dirty="0" smtClean="0"/>
              <a:t> C, et al (2004). </a:t>
            </a:r>
            <a:r>
              <a:rPr lang="en-US" sz="1400" i="1" dirty="0" smtClean="0"/>
              <a:t>Systematic analysis of </a:t>
            </a:r>
            <a:r>
              <a:rPr lang="en-US" sz="1400" i="1" dirty="0" err="1" smtClean="0"/>
              <a:t>omentin</a:t>
            </a:r>
            <a:r>
              <a:rPr lang="en-US" sz="1400" i="1" dirty="0" smtClean="0"/>
              <a:t> 1 and </a:t>
            </a:r>
            <a:r>
              <a:rPr lang="en-US" sz="1400" i="1" dirty="0" err="1" smtClean="0"/>
              <a:t>omentin</a:t>
            </a:r>
            <a:r>
              <a:rPr lang="en-US" sz="1400" i="1" dirty="0" smtClean="0"/>
              <a:t> 2 on 1q23 as candidate genes for type 2 diabetes in the Old Order Amish. Diabetes, 53: A59. </a:t>
            </a:r>
          </a:p>
          <a:p>
            <a:pPr marL="0" indent="0">
              <a:buNone/>
            </a:pPr>
            <a:r>
              <a:rPr lang="en-US" sz="1400" i="1" dirty="0" smtClean="0"/>
              <a:t>16.</a:t>
            </a:r>
            <a:r>
              <a:rPr lang="en-US" sz="1400" b="1" i="1" dirty="0" smtClean="0"/>
              <a:t> St Jean P, </a:t>
            </a:r>
            <a:r>
              <a:rPr lang="en-US" sz="1400" b="1" i="1" dirty="0" err="1" smtClean="0"/>
              <a:t>Husueh</a:t>
            </a:r>
            <a:r>
              <a:rPr lang="en-US" sz="1400" b="1" i="1" dirty="0" smtClean="0"/>
              <a:t> WC, Mitchell B, et al (2000). </a:t>
            </a:r>
            <a:r>
              <a:rPr lang="en-US" sz="1400" i="1" dirty="0" smtClean="0"/>
              <a:t>Association between diabetes, obesity, glucose and insulin levels in the Old Older Amish and SNPs on 1q21-23. Am J Hum Genet., 67: 332.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i="1" dirty="0" smtClean="0"/>
              <a:t>17.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Elbein</a:t>
            </a:r>
            <a:r>
              <a:rPr lang="en-US" sz="1400" b="1" i="1" dirty="0" smtClean="0"/>
              <a:t> SC, Hoffman MD, </a:t>
            </a:r>
            <a:r>
              <a:rPr lang="en-US" sz="1400" b="1" i="1" dirty="0" err="1" smtClean="0"/>
              <a:t>Teng</a:t>
            </a:r>
            <a:r>
              <a:rPr lang="en-US" sz="1400" b="1" i="1" dirty="0" smtClean="0"/>
              <a:t> K, et al (1999). </a:t>
            </a:r>
            <a:r>
              <a:rPr lang="en-US" sz="1400" i="1" dirty="0" smtClean="0"/>
              <a:t>A genome-wide search for type 2 diabetes susceptibility genes in Utah Caucasians. Diabetes, 48: 1175 –1182.</a:t>
            </a:r>
            <a:r>
              <a:rPr lang="en-US" i="1" dirty="0" smtClean="0"/>
              <a:t> </a:t>
            </a:r>
          </a:p>
          <a:p>
            <a:pPr marL="0" indent="0">
              <a:buNone/>
            </a:pPr>
            <a:r>
              <a:rPr lang="en-US" sz="1400" dirty="0" smtClean="0"/>
              <a:t>18.</a:t>
            </a:r>
            <a:r>
              <a:rPr lang="en-US" sz="1400" b="1" i="1" dirty="0" smtClean="0"/>
              <a:t> Moreno-Navarrete JM, Catalan V, Ortega F, et al. (2010)</a:t>
            </a:r>
            <a:r>
              <a:rPr lang="en-US" sz="1400" i="1" dirty="0" smtClean="0"/>
              <a:t>. Circulating </a:t>
            </a:r>
            <a:r>
              <a:rPr lang="en-US" sz="1400" i="1" dirty="0" err="1" smtClean="0"/>
              <a:t>omentin</a:t>
            </a:r>
            <a:r>
              <a:rPr lang="en-US" sz="1400" i="1" dirty="0" smtClean="0"/>
              <a:t> concentration increases after weight loss. </a:t>
            </a:r>
            <a:r>
              <a:rPr lang="en-US" sz="1400" i="1" dirty="0" err="1" smtClean="0"/>
              <a:t>Nutr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Metab</a:t>
            </a:r>
            <a:r>
              <a:rPr lang="en-US" sz="1400" i="1" dirty="0" smtClean="0"/>
              <a:t> (</a:t>
            </a:r>
            <a:r>
              <a:rPr lang="en-US" sz="1400" i="1" dirty="0" err="1" smtClean="0"/>
              <a:t>Lond</a:t>
            </a:r>
            <a:r>
              <a:rPr lang="en-US" sz="1400" i="1" dirty="0" smtClean="0"/>
              <a:t>)., 7: 27. </a:t>
            </a:r>
          </a:p>
          <a:p>
            <a:pPr marL="0" lvl="0" indent="0">
              <a:buNone/>
            </a:pPr>
            <a:r>
              <a:rPr lang="en-US" sz="1400" i="1" dirty="0" smtClean="0"/>
              <a:t>19.</a:t>
            </a:r>
            <a:r>
              <a:rPr lang="en-US" sz="1400" b="1" i="1" dirty="0" smtClean="0"/>
              <a:t> Hossain L, Hossain IA, Rahman MN, et al (2016). </a:t>
            </a:r>
            <a:r>
              <a:rPr lang="en-US" sz="1400" i="1" dirty="0" smtClean="0"/>
              <a:t>Circulating Omentin-1 levels and its association with insulin resistance in newly diagnosed impaired glucose tolerant subjects. Journal of </a:t>
            </a:r>
            <a:r>
              <a:rPr lang="en-US" sz="1400" i="1" dirty="0" err="1" smtClean="0"/>
              <a:t>Diabetology</a:t>
            </a:r>
            <a:r>
              <a:rPr lang="en-US" sz="1400" i="1" dirty="0" smtClean="0"/>
              <a:t>, 1(2):1-8. </a:t>
            </a:r>
          </a:p>
          <a:p>
            <a:pPr marL="0" indent="0">
              <a:buNone/>
            </a:pPr>
            <a:r>
              <a:rPr lang="en-US" sz="1400" i="1" dirty="0" smtClean="0"/>
              <a:t>20.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Abd-Elbaky</a:t>
            </a:r>
            <a:r>
              <a:rPr lang="en-US" sz="1400" b="1" i="1" dirty="0" smtClean="0"/>
              <a:t> A, Abo-</a:t>
            </a:r>
            <a:r>
              <a:rPr lang="en-US" sz="1400" b="1" i="1" dirty="0" err="1" smtClean="0"/>
              <a:t>ElMatty</a:t>
            </a:r>
            <a:r>
              <a:rPr lang="en-US" sz="1400" b="1" i="1" dirty="0" smtClean="0"/>
              <a:t> DM, </a:t>
            </a:r>
            <a:r>
              <a:rPr lang="en-US" sz="1400" b="1" i="1" dirty="0" err="1" smtClean="0"/>
              <a:t>Mesbah</a:t>
            </a:r>
            <a:r>
              <a:rPr lang="en-US" sz="1400" b="1" i="1" dirty="0" smtClean="0"/>
              <a:t> NM, et al. (2015)</a:t>
            </a:r>
            <a:r>
              <a:rPr lang="en-US" sz="1400" i="1" dirty="0" smtClean="0"/>
              <a:t>. </a:t>
            </a:r>
            <a:r>
              <a:rPr lang="en-US" sz="1400" i="1" dirty="0" err="1" smtClean="0"/>
              <a:t>Omentin</a:t>
            </a:r>
            <a:r>
              <a:rPr lang="en-US" sz="1400" i="1" dirty="0" smtClean="0"/>
              <a:t> and </a:t>
            </a:r>
            <a:r>
              <a:rPr lang="en-US" sz="1400" i="1" dirty="0" err="1" smtClean="0"/>
              <a:t>Apelin</a:t>
            </a:r>
            <a:r>
              <a:rPr lang="en-US" sz="1400" i="1" dirty="0" smtClean="0"/>
              <a:t> Concentrations in Relation to Obesity Diabetes Mellitus Type two and Cardiovascular Diseases in Egyptian Population. </a:t>
            </a:r>
            <a:r>
              <a:rPr lang="en-US" sz="1400" i="1" dirty="0" err="1" smtClean="0"/>
              <a:t>Endocrinol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Metab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Int</a:t>
            </a:r>
            <a:r>
              <a:rPr lang="en-US" sz="1400" i="1" dirty="0" smtClean="0"/>
              <a:t> J., 2(2):18. </a:t>
            </a:r>
            <a:endParaRPr lang="en-US" sz="1400" dirty="0" smtClean="0"/>
          </a:p>
          <a:p>
            <a:pPr mar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7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1" y="852106"/>
            <a:ext cx="113665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 smtClean="0"/>
              <a:t>21.</a:t>
            </a:r>
            <a:r>
              <a:rPr lang="en-US" sz="1600" b="1" i="1" dirty="0"/>
              <a:t> Nanda B, </a:t>
            </a:r>
            <a:r>
              <a:rPr lang="en-US" sz="1600" b="1" i="1" dirty="0" err="1"/>
              <a:t>Mahapatra</a:t>
            </a:r>
            <a:r>
              <a:rPr lang="en-US" sz="1600" b="1" i="1" dirty="0"/>
              <a:t> S, Devi N, et al (2015). </a:t>
            </a:r>
            <a:r>
              <a:rPr lang="en-US" sz="1600" i="1" dirty="0"/>
              <a:t>Study of Serum Omentin-1 in Relation to Insulin Resistance in Type II Diabetes Mellitus. IOSR Journal of Dental and Medical Sciences, 14(12): </a:t>
            </a:r>
            <a:r>
              <a:rPr lang="en-US" sz="1600" i="1" dirty="0" smtClean="0"/>
              <a:t>12-21.</a:t>
            </a:r>
          </a:p>
          <a:p>
            <a:pPr marL="0" indent="0">
              <a:buNone/>
            </a:pPr>
            <a:r>
              <a:rPr lang="en-US" sz="1600" i="1" dirty="0" smtClean="0"/>
              <a:t>22.</a:t>
            </a:r>
            <a:r>
              <a:rPr lang="en-US" sz="1600" b="1" i="1" dirty="0"/>
              <a:t> Tan BK, </a:t>
            </a:r>
            <a:r>
              <a:rPr lang="en-US" sz="1600" b="1" i="1" dirty="0" err="1"/>
              <a:t>Pua</a:t>
            </a:r>
            <a:r>
              <a:rPr lang="en-US" sz="1600" b="1" i="1" dirty="0"/>
              <a:t> S, Syed F, et al (2008a). </a:t>
            </a:r>
            <a:r>
              <a:rPr lang="en-US" sz="1600" i="1" dirty="0"/>
              <a:t>Decreased plasma omentin-1 levels in Type 1 diabetes mellitus. </a:t>
            </a:r>
            <a:r>
              <a:rPr lang="en-US" sz="1600" i="1" dirty="0" err="1"/>
              <a:t>Diabet</a:t>
            </a:r>
            <a:r>
              <a:rPr lang="en-US" sz="1600" i="1" dirty="0"/>
              <a:t> Med., 25: 1254-1255.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i="1" dirty="0" smtClean="0"/>
              <a:t>23.</a:t>
            </a:r>
            <a:r>
              <a:rPr lang="en-US" sz="1600" b="1" i="1" dirty="0"/>
              <a:t> </a:t>
            </a:r>
            <a:r>
              <a:rPr lang="en-US" sz="1600" b="1" i="1" dirty="0" err="1"/>
              <a:t>Cai</a:t>
            </a:r>
            <a:r>
              <a:rPr lang="en-US" sz="1600" b="1" i="1" dirty="0"/>
              <a:t> RC, Wei L, DI JZ, et al (2009). </a:t>
            </a:r>
            <a:r>
              <a:rPr lang="en-US" sz="1600" i="1" dirty="0"/>
              <a:t>Expression of omentin-1 in adipose tissues in obese and type 2 diabetic patients </a:t>
            </a:r>
            <a:r>
              <a:rPr lang="en-US" sz="1600" i="1" dirty="0" err="1"/>
              <a:t>Zhonghua</a:t>
            </a:r>
            <a:r>
              <a:rPr lang="en-US" sz="1600" i="1" dirty="0"/>
              <a:t> Yi </a:t>
            </a:r>
            <a:r>
              <a:rPr lang="en-US" sz="1600" i="1" dirty="0" err="1"/>
              <a:t>Xue</a:t>
            </a:r>
            <a:r>
              <a:rPr lang="en-US" sz="1600" i="1" dirty="0"/>
              <a:t> </a:t>
            </a:r>
            <a:r>
              <a:rPr lang="en-US" sz="1600" i="1" dirty="0" err="1"/>
              <a:t>Za</a:t>
            </a:r>
            <a:r>
              <a:rPr lang="en-US" sz="1600" i="1" dirty="0"/>
              <a:t> </a:t>
            </a:r>
            <a:r>
              <a:rPr lang="en-US" sz="1600" i="1" dirty="0" err="1"/>
              <a:t>Zhi</a:t>
            </a:r>
            <a:r>
              <a:rPr lang="en-US" sz="1600" i="1" dirty="0"/>
              <a:t>, 89(6) :381-4. </a:t>
            </a:r>
            <a:endParaRPr lang="en-US" sz="1600" dirty="0" smtClean="0"/>
          </a:p>
          <a:p>
            <a:pPr marL="0" indent="0">
              <a:buNone/>
            </a:pPr>
            <a:r>
              <a:rPr lang="en-US" i="1" dirty="0" smtClean="0"/>
              <a:t> </a:t>
            </a:r>
            <a:endParaRPr lang="en-US" dirty="0" smtClean="0"/>
          </a:p>
          <a:p>
            <a:pPr marL="0" lvl="0" indent="0">
              <a:buNone/>
            </a:pPr>
            <a:endParaRPr lang="en-US" i="1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62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Research team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b="1" dirty="0"/>
              <a:t>The correlation between serum omentin-1 levels and insulin resistance in type 2 diabetic women 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err="1"/>
              <a:t>Nehal</a:t>
            </a:r>
            <a:r>
              <a:rPr lang="en-US" sz="3200" dirty="0"/>
              <a:t> </a:t>
            </a:r>
            <a:r>
              <a:rPr lang="en-US" sz="3200" dirty="0" err="1"/>
              <a:t>Hamdy</a:t>
            </a:r>
            <a:r>
              <a:rPr lang="en-US" sz="3200" dirty="0"/>
              <a:t> El-Said1, </a:t>
            </a:r>
            <a:r>
              <a:rPr lang="en-US" sz="3200" dirty="0" err="1"/>
              <a:t>Noha</a:t>
            </a:r>
            <a:r>
              <a:rPr lang="en-US" sz="3200" dirty="0"/>
              <a:t> </a:t>
            </a:r>
            <a:r>
              <a:rPr lang="en-US" sz="3200" dirty="0" err="1"/>
              <a:t>Adly</a:t>
            </a:r>
            <a:r>
              <a:rPr lang="en-US" sz="3200" dirty="0"/>
              <a:t> Sadik1, Sherry Elisha Mata1, </a:t>
            </a:r>
            <a:r>
              <a:rPr lang="en-US" sz="3200" dirty="0" err="1"/>
              <a:t>Nagwa</a:t>
            </a:r>
            <a:r>
              <a:rPr lang="en-US" sz="3200" dirty="0"/>
              <a:t> </a:t>
            </a:r>
            <a:r>
              <a:rPr lang="en-US" sz="3200" dirty="0" err="1"/>
              <a:t>Abd</a:t>
            </a:r>
            <a:r>
              <a:rPr lang="en-US" sz="3200" dirty="0"/>
              <a:t> El- </a:t>
            </a:r>
            <a:r>
              <a:rPr lang="en-US" sz="3200" dirty="0" err="1"/>
              <a:t>Ghaffar</a:t>
            </a:r>
            <a:r>
              <a:rPr lang="en-US" sz="3200" dirty="0"/>
              <a:t> </a:t>
            </a:r>
            <a:r>
              <a:rPr lang="en-US" sz="3200" dirty="0" smtClean="0"/>
              <a:t>Mohamed 2 </a:t>
            </a:r>
          </a:p>
          <a:p>
            <a:pPr marL="0" indent="0" algn="ctr">
              <a:buNone/>
            </a:pPr>
            <a:r>
              <a:rPr lang="en-US" sz="3200" dirty="0"/>
              <a:t>1 Department of Internal Medicine, Faculty of Medicine, Cairo University, Egypt 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/>
              <a:t>2 Department of Clinical and Chemical Pathology, National Research Center, Cairo, Egypt </a:t>
            </a:r>
            <a:endParaRPr lang="en-US" sz="3200" dirty="0" smtClean="0"/>
          </a:p>
          <a:p>
            <a:endParaRPr lang="en-US" dirty="0"/>
          </a:p>
        </p:txBody>
      </p:sp>
      <p:pic>
        <p:nvPicPr>
          <p:cNvPr id="4" name="Picture 5" descr="\\omicswb-174\Jithu Team\Euro Diabetes 2017\Header\Euro Diabetes 2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325"/>
            <a:ext cx="12192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6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Kasr Alainy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47801" y="76205"/>
            <a:ext cx="6857999" cy="67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://www.medicine.cu.edu.eg/beta/templates/rt_versatility4/images/blan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6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airo university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221" y="381001"/>
            <a:ext cx="22479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31222" y="3105836"/>
            <a:ext cx="224789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KASR ALAINY</a:t>
            </a:r>
          </a:p>
          <a:p>
            <a:pPr algn="ctr"/>
            <a:r>
              <a:rPr lang="en-US" sz="1600" b="1" dirty="0"/>
              <a:t>FACULTY OF MEDICINE</a:t>
            </a:r>
            <a:endParaRPr lang="en-US" sz="1600" dirty="0"/>
          </a:p>
          <a:p>
            <a:pPr lvl="0" algn="ctr"/>
            <a:r>
              <a:rPr lang="en-US" sz="1600" b="1" dirty="0"/>
              <a:t>CAIRO UNIVERSITY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6250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2" y="-539731"/>
            <a:ext cx="12240228" cy="76501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30353" y="5123330"/>
            <a:ext cx="4814047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en-US" sz="4800" b="1" i="1" dirty="0" smtClean="0"/>
              <a:t>Thank you</a:t>
            </a:r>
            <a:endParaRPr lang="en-US" sz="4800" b="1" i="1" dirty="0"/>
          </a:p>
        </p:txBody>
      </p:sp>
    </p:spTree>
    <p:extLst>
      <p:ext uri="{BB962C8B-B14F-4D97-AF65-F5344CB8AC3E}">
        <p14:creationId xmlns:p14="http://schemas.microsoft.com/office/powerpoint/2010/main" val="7938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Euro Diabetes 2017 ppt</Template>
  <TotalTime>21668</TotalTime>
  <Words>2232</Words>
  <Application>Microsoft Macintosh PowerPoint</Application>
  <PresentationFormat>Widescreen</PresentationFormat>
  <Paragraphs>392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Calibri</vt:lpstr>
      <vt:lpstr>Symbol</vt:lpstr>
      <vt:lpstr>TimesNewRomanPS</vt:lpstr>
      <vt:lpstr>Wingdings 3</vt:lpstr>
      <vt:lpstr>Arial</vt:lpstr>
      <vt:lpstr>Times New Roman</vt:lpstr>
      <vt:lpstr>Wingdings</vt:lpstr>
      <vt:lpstr>Standarddesign</vt:lpstr>
      <vt:lpstr>The correlation between serum omentin-1 levels and  insulin resistance in type 2 diabetic women </vt:lpstr>
      <vt:lpstr>PowerPoint Presentation</vt:lpstr>
      <vt:lpstr>PowerPoint Presentation</vt:lpstr>
      <vt:lpstr>PowerPoint Presentation</vt:lpstr>
      <vt:lpstr>Omentin-1</vt:lpstr>
      <vt:lpstr> Omentin and obesity</vt:lpstr>
      <vt:lpstr>PowerPoint Presentation</vt:lpstr>
      <vt:lpstr>PowerPoint Presentation</vt:lpstr>
      <vt:lpstr>Omentin-1 and insulin resistance</vt:lpstr>
      <vt:lpstr>Omentin and type II diabetes</vt:lpstr>
      <vt:lpstr>PowerPoint Presentation</vt:lpstr>
      <vt:lpstr>PowerPoint Presentation</vt:lpstr>
      <vt:lpstr>Aim of our study </vt:lpstr>
      <vt:lpstr>PowerPoint Presentation</vt:lpstr>
      <vt:lpstr>Patients and methods </vt:lpstr>
      <vt:lpstr>PowerPoint Presentation</vt:lpstr>
      <vt:lpstr>PowerPoint Presentation</vt:lpstr>
      <vt:lpstr>Results </vt:lpstr>
      <vt:lpstr>                                                           </vt:lpstr>
      <vt:lpstr>Comparison between the 2 studied groups showed statistically significant difference between FBS, HbA1c,fasting insulin, TGs, total cholesterol, HDL and LDL in both groups. </vt:lpstr>
      <vt:lpstr> Comparison between fasting omentin-1 among the 2 studied groups. P value &lt;0.001*  </vt:lpstr>
      <vt:lpstr>Comparison between insulin resistance among the 2 studied groups. P value &lt;0.001* </vt:lpstr>
      <vt:lpstr>Plasma omentin-1 is inversely related to obesity (negatively correlated to BMI, weight, waist and hip circumference) among cases.  </vt:lpstr>
      <vt:lpstr>Scatter plot showing the strong negative correlation between BMI &amp; plasma omentin- 1 among cases.  p value &lt;0.001 </vt:lpstr>
      <vt:lpstr>Scatter plot showing the negative correlation between SBP &amp; plasma omentin-1 among cases . P value = 0.031 </vt:lpstr>
      <vt:lpstr>A statistically significant negative correlation between insulin, insulin resistance and plasma omentin-1 within cases were detected in our study</vt:lpstr>
      <vt:lpstr>Scatter plot showing the negative correlation between Insulin resistance &amp; plasma omentin-1 among cases. P value &lt;0.001</vt:lpstr>
      <vt:lpstr>ROC curve to explore the discriminant ability of plasma omentin- 1 to differentiate between cases &amp; controls   </vt:lpstr>
      <vt:lpstr>  ROC curve analysis to explore the discriminant ability of plasma omentin 1 to differentiate between cases &amp; controls 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References: </vt:lpstr>
      <vt:lpstr>PowerPoint Presentation</vt:lpstr>
      <vt:lpstr>PowerPoint Presentation</vt:lpstr>
      <vt:lpstr>Research team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194</cp:revision>
  <dcterms:created xsi:type="dcterms:W3CDTF">2016-05-09T17:40:20Z</dcterms:created>
  <dcterms:modified xsi:type="dcterms:W3CDTF">2017-06-23T13:37:49Z</dcterms:modified>
</cp:coreProperties>
</file>