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6487667" y="1095755"/>
            <a:ext cx="536447" cy="2499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6489191" y="1097280"/>
            <a:ext cx="533400" cy="247015"/>
          </a:xfrm>
          <a:custGeom>
            <a:avLst/>
            <a:gdLst/>
            <a:ahLst/>
            <a:cxnLst/>
            <a:rect l="l" t="t" r="r" b="b"/>
            <a:pathLst>
              <a:path w="533400" h="247015">
                <a:moveTo>
                  <a:pt x="409956" y="246887"/>
                </a:moveTo>
                <a:lnTo>
                  <a:pt x="409956" y="185166"/>
                </a:lnTo>
                <a:lnTo>
                  <a:pt x="0" y="185166"/>
                </a:lnTo>
                <a:lnTo>
                  <a:pt x="0" y="61722"/>
                </a:lnTo>
                <a:lnTo>
                  <a:pt x="409956" y="61722"/>
                </a:lnTo>
                <a:lnTo>
                  <a:pt x="409956" y="0"/>
                </a:lnTo>
                <a:lnTo>
                  <a:pt x="533400" y="123444"/>
                </a:lnTo>
                <a:lnTo>
                  <a:pt x="409956" y="246887"/>
                </a:lnTo>
                <a:close/>
              </a:path>
            </a:pathLst>
          </a:custGeom>
          <a:ln w="9143">
            <a:solidFill>
              <a:srgbClr val="8691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8974835" y="2057400"/>
            <a:ext cx="251459" cy="6217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8976359" y="2058923"/>
            <a:ext cx="248920" cy="619125"/>
          </a:xfrm>
          <a:custGeom>
            <a:avLst/>
            <a:gdLst/>
            <a:ahLst/>
            <a:cxnLst/>
            <a:rect l="l" t="t" r="r" b="b"/>
            <a:pathLst>
              <a:path w="248920" h="619125">
                <a:moveTo>
                  <a:pt x="0" y="494538"/>
                </a:moveTo>
                <a:lnTo>
                  <a:pt x="62103" y="494538"/>
                </a:lnTo>
                <a:lnTo>
                  <a:pt x="62103" y="0"/>
                </a:lnTo>
                <a:lnTo>
                  <a:pt x="186309" y="0"/>
                </a:lnTo>
                <a:lnTo>
                  <a:pt x="186309" y="494538"/>
                </a:lnTo>
                <a:lnTo>
                  <a:pt x="248412" y="494538"/>
                </a:lnTo>
                <a:lnTo>
                  <a:pt x="124206" y="618743"/>
                </a:lnTo>
                <a:lnTo>
                  <a:pt x="0" y="494538"/>
                </a:lnTo>
                <a:close/>
              </a:path>
            </a:pathLst>
          </a:custGeom>
          <a:ln w="9144">
            <a:solidFill>
              <a:srgbClr val="8691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6481571" y="3777996"/>
            <a:ext cx="574548" cy="2514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6483096" y="3779520"/>
            <a:ext cx="571500" cy="248920"/>
          </a:xfrm>
          <a:custGeom>
            <a:avLst/>
            <a:gdLst/>
            <a:ahLst/>
            <a:cxnLst/>
            <a:rect l="l" t="t" r="r" b="b"/>
            <a:pathLst>
              <a:path w="571500" h="248920">
                <a:moveTo>
                  <a:pt x="124205" y="0"/>
                </a:moveTo>
                <a:lnTo>
                  <a:pt x="124205" y="62102"/>
                </a:lnTo>
                <a:lnTo>
                  <a:pt x="571500" y="62102"/>
                </a:lnTo>
                <a:lnTo>
                  <a:pt x="571500" y="186308"/>
                </a:lnTo>
                <a:lnTo>
                  <a:pt x="124205" y="186308"/>
                </a:lnTo>
                <a:lnTo>
                  <a:pt x="124205" y="248411"/>
                </a:lnTo>
                <a:lnTo>
                  <a:pt x="0" y="124205"/>
                </a:lnTo>
                <a:lnTo>
                  <a:pt x="124205" y="0"/>
                </a:lnTo>
                <a:close/>
              </a:path>
            </a:pathLst>
          </a:custGeom>
          <a:ln w="9143">
            <a:solidFill>
              <a:srgbClr val="8691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1808988" y="662940"/>
            <a:ext cx="4108704" cy="11993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1810511" y="664463"/>
            <a:ext cx="4105910" cy="1196340"/>
          </a:xfrm>
          <a:custGeom>
            <a:avLst/>
            <a:gdLst/>
            <a:ahLst/>
            <a:cxnLst/>
            <a:rect l="l" t="t" r="r" b="b"/>
            <a:pathLst>
              <a:path w="4105910" h="1196339">
                <a:moveTo>
                  <a:pt x="0" y="598170"/>
                </a:moveTo>
                <a:lnTo>
                  <a:pt x="4736" y="557219"/>
                </a:lnTo>
                <a:lnTo>
                  <a:pt x="18740" y="517008"/>
                </a:lnTo>
                <a:lnTo>
                  <a:pt x="41706" y="477627"/>
                </a:lnTo>
                <a:lnTo>
                  <a:pt x="73330" y="439164"/>
                </a:lnTo>
                <a:lnTo>
                  <a:pt x="113304" y="401708"/>
                </a:lnTo>
                <a:lnTo>
                  <a:pt x="161323" y="365349"/>
                </a:lnTo>
                <a:lnTo>
                  <a:pt x="217082" y="330175"/>
                </a:lnTo>
                <a:lnTo>
                  <a:pt x="280274" y="296276"/>
                </a:lnTo>
                <a:lnTo>
                  <a:pt x="350595" y="263742"/>
                </a:lnTo>
                <a:lnTo>
                  <a:pt x="388332" y="248013"/>
                </a:lnTo>
                <a:lnTo>
                  <a:pt x="427737" y="232660"/>
                </a:lnTo>
                <a:lnTo>
                  <a:pt x="468771" y="217692"/>
                </a:lnTo>
                <a:lnTo>
                  <a:pt x="511396" y="203120"/>
                </a:lnTo>
                <a:lnTo>
                  <a:pt x="555573" y="188957"/>
                </a:lnTo>
                <a:lnTo>
                  <a:pt x="601265" y="175212"/>
                </a:lnTo>
                <a:lnTo>
                  <a:pt x="648433" y="161897"/>
                </a:lnTo>
                <a:lnTo>
                  <a:pt x="697039" y="149024"/>
                </a:lnTo>
                <a:lnTo>
                  <a:pt x="747045" y="136603"/>
                </a:lnTo>
                <a:lnTo>
                  <a:pt x="798413" y="124646"/>
                </a:lnTo>
                <a:lnTo>
                  <a:pt x="851103" y="113163"/>
                </a:lnTo>
                <a:lnTo>
                  <a:pt x="905079" y="102166"/>
                </a:lnTo>
                <a:lnTo>
                  <a:pt x="960302" y="91666"/>
                </a:lnTo>
                <a:lnTo>
                  <a:pt x="1016733" y="81675"/>
                </a:lnTo>
                <a:lnTo>
                  <a:pt x="1074335" y="72202"/>
                </a:lnTo>
                <a:lnTo>
                  <a:pt x="1133069" y="63260"/>
                </a:lnTo>
                <a:lnTo>
                  <a:pt x="1192897" y="54859"/>
                </a:lnTo>
                <a:lnTo>
                  <a:pt x="1253781" y="47011"/>
                </a:lnTo>
                <a:lnTo>
                  <a:pt x="1315683" y="39727"/>
                </a:lnTo>
                <a:lnTo>
                  <a:pt x="1378563" y="33018"/>
                </a:lnTo>
                <a:lnTo>
                  <a:pt x="1442385" y="26895"/>
                </a:lnTo>
                <a:lnTo>
                  <a:pt x="1507110" y="21369"/>
                </a:lnTo>
                <a:lnTo>
                  <a:pt x="1572700" y="16452"/>
                </a:lnTo>
                <a:lnTo>
                  <a:pt x="1639116" y="12154"/>
                </a:lnTo>
                <a:lnTo>
                  <a:pt x="1706320" y="8486"/>
                </a:lnTo>
                <a:lnTo>
                  <a:pt x="1774274" y="5461"/>
                </a:lnTo>
                <a:lnTo>
                  <a:pt x="1842940" y="3088"/>
                </a:lnTo>
                <a:lnTo>
                  <a:pt x="1912280" y="1380"/>
                </a:lnTo>
                <a:lnTo>
                  <a:pt x="1982255" y="346"/>
                </a:lnTo>
                <a:lnTo>
                  <a:pt x="2052827" y="0"/>
                </a:lnTo>
                <a:lnTo>
                  <a:pt x="2123400" y="346"/>
                </a:lnTo>
                <a:lnTo>
                  <a:pt x="2193375" y="1380"/>
                </a:lnTo>
                <a:lnTo>
                  <a:pt x="2262715" y="3088"/>
                </a:lnTo>
                <a:lnTo>
                  <a:pt x="2331381" y="5461"/>
                </a:lnTo>
                <a:lnTo>
                  <a:pt x="2399335" y="8486"/>
                </a:lnTo>
                <a:lnTo>
                  <a:pt x="2466539" y="12154"/>
                </a:lnTo>
                <a:lnTo>
                  <a:pt x="2532955" y="16452"/>
                </a:lnTo>
                <a:lnTo>
                  <a:pt x="2598545" y="21369"/>
                </a:lnTo>
                <a:lnTo>
                  <a:pt x="2663270" y="26895"/>
                </a:lnTo>
                <a:lnTo>
                  <a:pt x="2727092" y="33018"/>
                </a:lnTo>
                <a:lnTo>
                  <a:pt x="2789972" y="39727"/>
                </a:lnTo>
                <a:lnTo>
                  <a:pt x="2851874" y="47011"/>
                </a:lnTo>
                <a:lnTo>
                  <a:pt x="2912758" y="54859"/>
                </a:lnTo>
                <a:lnTo>
                  <a:pt x="2972586" y="63260"/>
                </a:lnTo>
                <a:lnTo>
                  <a:pt x="3031320" y="72202"/>
                </a:lnTo>
                <a:lnTo>
                  <a:pt x="3088922" y="81675"/>
                </a:lnTo>
                <a:lnTo>
                  <a:pt x="3145353" y="91666"/>
                </a:lnTo>
                <a:lnTo>
                  <a:pt x="3200576" y="102166"/>
                </a:lnTo>
                <a:lnTo>
                  <a:pt x="3254552" y="113163"/>
                </a:lnTo>
                <a:lnTo>
                  <a:pt x="3307242" y="124646"/>
                </a:lnTo>
                <a:lnTo>
                  <a:pt x="3358610" y="136603"/>
                </a:lnTo>
                <a:lnTo>
                  <a:pt x="3408616" y="149024"/>
                </a:lnTo>
                <a:lnTo>
                  <a:pt x="3457222" y="161897"/>
                </a:lnTo>
                <a:lnTo>
                  <a:pt x="3504390" y="175212"/>
                </a:lnTo>
                <a:lnTo>
                  <a:pt x="3550082" y="188957"/>
                </a:lnTo>
                <a:lnTo>
                  <a:pt x="3594259" y="203120"/>
                </a:lnTo>
                <a:lnTo>
                  <a:pt x="3636884" y="217692"/>
                </a:lnTo>
                <a:lnTo>
                  <a:pt x="3677918" y="232660"/>
                </a:lnTo>
                <a:lnTo>
                  <a:pt x="3717323" y="248013"/>
                </a:lnTo>
                <a:lnTo>
                  <a:pt x="3755060" y="263742"/>
                </a:lnTo>
                <a:lnTo>
                  <a:pt x="3791092" y="279833"/>
                </a:lnTo>
                <a:lnTo>
                  <a:pt x="3857887" y="313061"/>
                </a:lnTo>
                <a:lnTo>
                  <a:pt x="3917401" y="347608"/>
                </a:lnTo>
                <a:lnTo>
                  <a:pt x="3969328" y="383386"/>
                </a:lnTo>
                <a:lnTo>
                  <a:pt x="4013363" y="420304"/>
                </a:lnTo>
                <a:lnTo>
                  <a:pt x="4049200" y="458275"/>
                </a:lnTo>
                <a:lnTo>
                  <a:pt x="4076533" y="497208"/>
                </a:lnTo>
                <a:lnTo>
                  <a:pt x="4095057" y="537016"/>
                </a:lnTo>
                <a:lnTo>
                  <a:pt x="4104465" y="577607"/>
                </a:lnTo>
                <a:lnTo>
                  <a:pt x="4105655" y="598170"/>
                </a:lnTo>
                <a:lnTo>
                  <a:pt x="4104465" y="618732"/>
                </a:lnTo>
                <a:lnTo>
                  <a:pt x="4095057" y="659323"/>
                </a:lnTo>
                <a:lnTo>
                  <a:pt x="4076533" y="699131"/>
                </a:lnTo>
                <a:lnTo>
                  <a:pt x="4049200" y="738064"/>
                </a:lnTo>
                <a:lnTo>
                  <a:pt x="4013363" y="776035"/>
                </a:lnTo>
                <a:lnTo>
                  <a:pt x="3969328" y="812953"/>
                </a:lnTo>
                <a:lnTo>
                  <a:pt x="3917401" y="848731"/>
                </a:lnTo>
                <a:lnTo>
                  <a:pt x="3857887" y="883278"/>
                </a:lnTo>
                <a:lnTo>
                  <a:pt x="3791092" y="916506"/>
                </a:lnTo>
                <a:lnTo>
                  <a:pt x="3755060" y="932597"/>
                </a:lnTo>
                <a:lnTo>
                  <a:pt x="3717323" y="948326"/>
                </a:lnTo>
                <a:lnTo>
                  <a:pt x="3677918" y="963679"/>
                </a:lnTo>
                <a:lnTo>
                  <a:pt x="3636884" y="978647"/>
                </a:lnTo>
                <a:lnTo>
                  <a:pt x="3594259" y="993219"/>
                </a:lnTo>
                <a:lnTo>
                  <a:pt x="3550082" y="1007382"/>
                </a:lnTo>
                <a:lnTo>
                  <a:pt x="3504390" y="1021127"/>
                </a:lnTo>
                <a:lnTo>
                  <a:pt x="3457222" y="1034442"/>
                </a:lnTo>
                <a:lnTo>
                  <a:pt x="3408616" y="1047315"/>
                </a:lnTo>
                <a:lnTo>
                  <a:pt x="3358610" y="1059736"/>
                </a:lnTo>
                <a:lnTo>
                  <a:pt x="3307242" y="1071693"/>
                </a:lnTo>
                <a:lnTo>
                  <a:pt x="3254552" y="1083176"/>
                </a:lnTo>
                <a:lnTo>
                  <a:pt x="3200576" y="1094173"/>
                </a:lnTo>
                <a:lnTo>
                  <a:pt x="3145353" y="1104673"/>
                </a:lnTo>
                <a:lnTo>
                  <a:pt x="3088922" y="1114664"/>
                </a:lnTo>
                <a:lnTo>
                  <a:pt x="3031320" y="1124137"/>
                </a:lnTo>
                <a:lnTo>
                  <a:pt x="2972586" y="1133079"/>
                </a:lnTo>
                <a:lnTo>
                  <a:pt x="2912758" y="1141480"/>
                </a:lnTo>
                <a:lnTo>
                  <a:pt x="2851874" y="1149328"/>
                </a:lnTo>
                <a:lnTo>
                  <a:pt x="2789972" y="1156612"/>
                </a:lnTo>
                <a:lnTo>
                  <a:pt x="2727092" y="1163321"/>
                </a:lnTo>
                <a:lnTo>
                  <a:pt x="2663270" y="1169444"/>
                </a:lnTo>
                <a:lnTo>
                  <a:pt x="2598545" y="1174970"/>
                </a:lnTo>
                <a:lnTo>
                  <a:pt x="2532955" y="1179887"/>
                </a:lnTo>
                <a:lnTo>
                  <a:pt x="2466539" y="1184185"/>
                </a:lnTo>
                <a:lnTo>
                  <a:pt x="2399335" y="1187853"/>
                </a:lnTo>
                <a:lnTo>
                  <a:pt x="2331381" y="1190878"/>
                </a:lnTo>
                <a:lnTo>
                  <a:pt x="2262715" y="1193251"/>
                </a:lnTo>
                <a:lnTo>
                  <a:pt x="2193375" y="1194959"/>
                </a:lnTo>
                <a:lnTo>
                  <a:pt x="2123400" y="1195993"/>
                </a:lnTo>
                <a:lnTo>
                  <a:pt x="2052827" y="1196339"/>
                </a:lnTo>
                <a:lnTo>
                  <a:pt x="1982255" y="1195993"/>
                </a:lnTo>
                <a:lnTo>
                  <a:pt x="1912280" y="1194959"/>
                </a:lnTo>
                <a:lnTo>
                  <a:pt x="1842940" y="1193251"/>
                </a:lnTo>
                <a:lnTo>
                  <a:pt x="1774274" y="1190878"/>
                </a:lnTo>
                <a:lnTo>
                  <a:pt x="1706320" y="1187853"/>
                </a:lnTo>
                <a:lnTo>
                  <a:pt x="1639116" y="1184185"/>
                </a:lnTo>
                <a:lnTo>
                  <a:pt x="1572700" y="1179887"/>
                </a:lnTo>
                <a:lnTo>
                  <a:pt x="1507110" y="1174970"/>
                </a:lnTo>
                <a:lnTo>
                  <a:pt x="1442385" y="1169444"/>
                </a:lnTo>
                <a:lnTo>
                  <a:pt x="1378563" y="1163321"/>
                </a:lnTo>
                <a:lnTo>
                  <a:pt x="1315683" y="1156612"/>
                </a:lnTo>
                <a:lnTo>
                  <a:pt x="1253781" y="1149328"/>
                </a:lnTo>
                <a:lnTo>
                  <a:pt x="1192897" y="1141480"/>
                </a:lnTo>
                <a:lnTo>
                  <a:pt x="1133069" y="1133079"/>
                </a:lnTo>
                <a:lnTo>
                  <a:pt x="1074335" y="1124137"/>
                </a:lnTo>
                <a:lnTo>
                  <a:pt x="1016733" y="1114664"/>
                </a:lnTo>
                <a:lnTo>
                  <a:pt x="960302" y="1104673"/>
                </a:lnTo>
                <a:lnTo>
                  <a:pt x="905079" y="1094173"/>
                </a:lnTo>
                <a:lnTo>
                  <a:pt x="851103" y="1083176"/>
                </a:lnTo>
                <a:lnTo>
                  <a:pt x="798413" y="1071693"/>
                </a:lnTo>
                <a:lnTo>
                  <a:pt x="747045" y="1059736"/>
                </a:lnTo>
                <a:lnTo>
                  <a:pt x="697039" y="1047315"/>
                </a:lnTo>
                <a:lnTo>
                  <a:pt x="648433" y="1034442"/>
                </a:lnTo>
                <a:lnTo>
                  <a:pt x="601265" y="1021127"/>
                </a:lnTo>
                <a:lnTo>
                  <a:pt x="555573" y="1007382"/>
                </a:lnTo>
                <a:lnTo>
                  <a:pt x="511396" y="993219"/>
                </a:lnTo>
                <a:lnTo>
                  <a:pt x="468771" y="978647"/>
                </a:lnTo>
                <a:lnTo>
                  <a:pt x="427737" y="963679"/>
                </a:lnTo>
                <a:lnTo>
                  <a:pt x="388332" y="948326"/>
                </a:lnTo>
                <a:lnTo>
                  <a:pt x="350595" y="932597"/>
                </a:lnTo>
                <a:lnTo>
                  <a:pt x="314563" y="916506"/>
                </a:lnTo>
                <a:lnTo>
                  <a:pt x="247768" y="883278"/>
                </a:lnTo>
                <a:lnTo>
                  <a:pt x="188254" y="848731"/>
                </a:lnTo>
                <a:lnTo>
                  <a:pt x="136327" y="812953"/>
                </a:lnTo>
                <a:lnTo>
                  <a:pt x="92292" y="776035"/>
                </a:lnTo>
                <a:lnTo>
                  <a:pt x="56455" y="738064"/>
                </a:lnTo>
                <a:lnTo>
                  <a:pt x="29122" y="699131"/>
                </a:lnTo>
                <a:lnTo>
                  <a:pt x="10598" y="659323"/>
                </a:lnTo>
                <a:lnTo>
                  <a:pt x="1190" y="618732"/>
                </a:lnTo>
                <a:lnTo>
                  <a:pt x="0" y="598170"/>
                </a:lnTo>
                <a:close/>
              </a:path>
            </a:pathLst>
          </a:custGeom>
          <a:ln w="9144">
            <a:solidFill>
              <a:srgbClr val="8691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4939" y="245109"/>
            <a:ext cx="11882120" cy="375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5147" y="1055496"/>
            <a:ext cx="10934065" cy="4798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emedevents.com/conferenceview/united-states-of-america/texas/san-antonio/medical-conferences-2016/experts-meeting-on-gynecologic-oncology-2016-31585" TargetMode="External"/><Relationship Id="rId3" Type="http://schemas.openxmlformats.org/officeDocument/2006/relationships/image" Target="../media/image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hyperlink" Target="http://www.amazon.com/Siddhartha-Mukherjee/e/B003SNL6EA/ref%3Ddp_byline_cont_book_1" TargetMode="External"/><Relationship Id="rId4" Type="http://schemas.openxmlformats.org/officeDocument/2006/relationships/image" Target="../media/image18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0.png"/><Relationship Id="rId13" Type="http://schemas.openxmlformats.org/officeDocument/2006/relationships/image" Target="../media/image41.png"/><Relationship Id="rId14" Type="http://schemas.openxmlformats.org/officeDocument/2006/relationships/image" Target="../media/image42.png"/><Relationship Id="rId15" Type="http://schemas.openxmlformats.org/officeDocument/2006/relationships/image" Target="../media/image43.png"/><Relationship Id="rId16" Type="http://schemas.openxmlformats.org/officeDocument/2006/relationships/image" Target="../media/image44.png"/><Relationship Id="rId17" Type="http://schemas.openxmlformats.org/officeDocument/2006/relationships/image" Target="../media/image45.png"/><Relationship Id="rId18" Type="http://schemas.openxmlformats.org/officeDocument/2006/relationships/image" Target="../media/image46.png"/><Relationship Id="rId19" Type="http://schemas.openxmlformats.org/officeDocument/2006/relationships/image" Target="../media/image47.png"/><Relationship Id="rId20" Type="http://schemas.openxmlformats.org/officeDocument/2006/relationships/image" Target="../media/image48.png"/><Relationship Id="rId21" Type="http://schemas.openxmlformats.org/officeDocument/2006/relationships/image" Target="../media/image49.png"/><Relationship Id="rId22" Type="http://schemas.openxmlformats.org/officeDocument/2006/relationships/image" Target="../media/image50.png"/><Relationship Id="rId23" Type="http://schemas.openxmlformats.org/officeDocument/2006/relationships/image" Target="../media/image51.png"/><Relationship Id="rId24" Type="http://schemas.openxmlformats.org/officeDocument/2006/relationships/image" Target="../media/image52.png"/><Relationship Id="rId25" Type="http://schemas.openxmlformats.org/officeDocument/2006/relationships/image" Target="../media/image53.png"/><Relationship Id="rId26" Type="http://schemas.openxmlformats.org/officeDocument/2006/relationships/image" Target="../media/image54.png"/><Relationship Id="rId27" Type="http://schemas.openxmlformats.org/officeDocument/2006/relationships/image" Target="../media/image55.png"/><Relationship Id="rId28" Type="http://schemas.openxmlformats.org/officeDocument/2006/relationships/image" Target="../media/image56.png"/><Relationship Id="rId29" Type="http://schemas.openxmlformats.org/officeDocument/2006/relationships/image" Target="../media/image57.png"/><Relationship Id="rId30" Type="http://schemas.openxmlformats.org/officeDocument/2006/relationships/image" Target="../media/image58.png"/><Relationship Id="rId31" Type="http://schemas.openxmlformats.org/officeDocument/2006/relationships/image" Target="../media/image59.png"/><Relationship Id="rId32" Type="http://schemas.openxmlformats.org/officeDocument/2006/relationships/image" Target="../media/image60.png"/><Relationship Id="rId33" Type="http://schemas.openxmlformats.org/officeDocument/2006/relationships/image" Target="../media/image61.png"/><Relationship Id="rId34" Type="http://schemas.openxmlformats.org/officeDocument/2006/relationships/image" Target="../media/image62.png"/><Relationship Id="rId35" Type="http://schemas.openxmlformats.org/officeDocument/2006/relationships/image" Target="../media/image63.png"/><Relationship Id="rId36" Type="http://schemas.openxmlformats.org/officeDocument/2006/relationships/image" Target="../media/image64.png"/><Relationship Id="rId37" Type="http://schemas.openxmlformats.org/officeDocument/2006/relationships/image" Target="../media/image65.png"/><Relationship Id="rId38" Type="http://schemas.openxmlformats.org/officeDocument/2006/relationships/image" Target="../media/image66.png"/><Relationship Id="rId39" Type="http://schemas.openxmlformats.org/officeDocument/2006/relationships/image" Target="../media/image67.png"/><Relationship Id="rId40" Type="http://schemas.openxmlformats.org/officeDocument/2006/relationships/image" Target="../media/image68.png"/><Relationship Id="rId41" Type="http://schemas.openxmlformats.org/officeDocument/2006/relationships/image" Target="../media/image69.png"/><Relationship Id="rId42" Type="http://schemas.openxmlformats.org/officeDocument/2006/relationships/image" Target="../media/image70.png"/><Relationship Id="rId43" Type="http://schemas.openxmlformats.org/officeDocument/2006/relationships/image" Target="../media/image71.png"/><Relationship Id="rId44" Type="http://schemas.openxmlformats.org/officeDocument/2006/relationships/image" Target="../media/image72.png"/><Relationship Id="rId45" Type="http://schemas.openxmlformats.org/officeDocument/2006/relationships/image" Target="../media/image73.png"/><Relationship Id="rId46" Type="http://schemas.openxmlformats.org/officeDocument/2006/relationships/image" Target="../media/image74.png"/><Relationship Id="rId47" Type="http://schemas.openxmlformats.org/officeDocument/2006/relationships/image" Target="../media/image75.png"/><Relationship Id="rId48" Type="http://schemas.openxmlformats.org/officeDocument/2006/relationships/image" Target="../media/image76.png"/><Relationship Id="rId49" Type="http://schemas.openxmlformats.org/officeDocument/2006/relationships/image" Target="../media/image77.png"/><Relationship Id="rId50" Type="http://schemas.openxmlformats.org/officeDocument/2006/relationships/image" Target="../media/image78.png"/><Relationship Id="rId51" Type="http://schemas.openxmlformats.org/officeDocument/2006/relationships/image" Target="../media/image79.png"/><Relationship Id="rId52" Type="http://schemas.openxmlformats.org/officeDocument/2006/relationships/image" Target="../media/image80.png"/><Relationship Id="rId53" Type="http://schemas.openxmlformats.org/officeDocument/2006/relationships/image" Target="../media/image81.png"/><Relationship Id="rId54" Type="http://schemas.openxmlformats.org/officeDocument/2006/relationships/image" Target="../media/image82.png"/><Relationship Id="rId55" Type="http://schemas.openxmlformats.org/officeDocument/2006/relationships/image" Target="../media/image83.png"/><Relationship Id="rId56" Type="http://schemas.openxmlformats.org/officeDocument/2006/relationships/image" Target="../media/image84.png"/><Relationship Id="rId57" Type="http://schemas.openxmlformats.org/officeDocument/2006/relationships/image" Target="../media/image85.png"/><Relationship Id="rId58" Type="http://schemas.openxmlformats.org/officeDocument/2006/relationships/image" Target="../media/image86.png"/><Relationship Id="rId59" Type="http://schemas.openxmlformats.org/officeDocument/2006/relationships/image" Target="../media/image87.png"/><Relationship Id="rId60" Type="http://schemas.openxmlformats.org/officeDocument/2006/relationships/image" Target="../media/image88.png"/><Relationship Id="rId61" Type="http://schemas.openxmlformats.org/officeDocument/2006/relationships/image" Target="../media/image89.png"/><Relationship Id="rId62" Type="http://schemas.openxmlformats.org/officeDocument/2006/relationships/image" Target="../media/image90.png"/><Relationship Id="rId63" Type="http://schemas.openxmlformats.org/officeDocument/2006/relationships/image" Target="../media/image91.png"/><Relationship Id="rId64" Type="http://schemas.openxmlformats.org/officeDocument/2006/relationships/image" Target="../media/image92.png"/><Relationship Id="rId65" Type="http://schemas.openxmlformats.org/officeDocument/2006/relationships/image" Target="../media/image93.png"/><Relationship Id="rId66" Type="http://schemas.openxmlformats.org/officeDocument/2006/relationships/image" Target="../media/image94.png"/><Relationship Id="rId67" Type="http://schemas.openxmlformats.org/officeDocument/2006/relationships/image" Target="../media/image95.png"/><Relationship Id="rId68" Type="http://schemas.openxmlformats.org/officeDocument/2006/relationships/image" Target="../media/image96.png"/><Relationship Id="rId69" Type="http://schemas.openxmlformats.org/officeDocument/2006/relationships/image" Target="../media/image97.png"/><Relationship Id="rId70" Type="http://schemas.openxmlformats.org/officeDocument/2006/relationships/image" Target="../media/image98.png"/><Relationship Id="rId71" Type="http://schemas.openxmlformats.org/officeDocument/2006/relationships/image" Target="../media/image99.png"/><Relationship Id="rId72" Type="http://schemas.openxmlformats.org/officeDocument/2006/relationships/image" Target="../media/image100.png"/><Relationship Id="rId73" Type="http://schemas.openxmlformats.org/officeDocument/2006/relationships/image" Target="../media/image101.png"/><Relationship Id="rId74" Type="http://schemas.openxmlformats.org/officeDocument/2006/relationships/image" Target="../media/image102.png"/><Relationship Id="rId75" Type="http://schemas.openxmlformats.org/officeDocument/2006/relationships/image" Target="../media/image103.png"/><Relationship Id="rId76" Type="http://schemas.openxmlformats.org/officeDocument/2006/relationships/image" Target="../media/image104.png"/><Relationship Id="rId77" Type="http://schemas.openxmlformats.org/officeDocument/2006/relationships/image" Target="../media/image105.png"/><Relationship Id="rId78" Type="http://schemas.openxmlformats.org/officeDocument/2006/relationships/image" Target="../media/image106.png"/><Relationship Id="rId79" Type="http://schemas.openxmlformats.org/officeDocument/2006/relationships/image" Target="../media/image107.png"/><Relationship Id="rId80" Type="http://schemas.openxmlformats.org/officeDocument/2006/relationships/image" Target="../media/image108.png"/><Relationship Id="rId81" Type="http://schemas.openxmlformats.org/officeDocument/2006/relationships/image" Target="../media/image109.png"/><Relationship Id="rId82" Type="http://schemas.openxmlformats.org/officeDocument/2006/relationships/image" Target="../media/image110.png"/><Relationship Id="rId83" Type="http://schemas.openxmlformats.org/officeDocument/2006/relationships/image" Target="../media/image111.png"/><Relationship Id="rId84" Type="http://schemas.openxmlformats.org/officeDocument/2006/relationships/image" Target="../media/image112.png"/><Relationship Id="rId85" Type="http://schemas.openxmlformats.org/officeDocument/2006/relationships/image" Target="../media/image113.png"/><Relationship Id="rId86" Type="http://schemas.openxmlformats.org/officeDocument/2006/relationships/image" Target="../media/image114.png"/><Relationship Id="rId87" Type="http://schemas.openxmlformats.org/officeDocument/2006/relationships/image" Target="../media/image115.png"/><Relationship Id="rId88" Type="http://schemas.openxmlformats.org/officeDocument/2006/relationships/image" Target="../media/image116.png"/><Relationship Id="rId89" Type="http://schemas.openxmlformats.org/officeDocument/2006/relationships/image" Target="../media/image117.png"/><Relationship Id="rId90" Type="http://schemas.openxmlformats.org/officeDocument/2006/relationships/image" Target="../media/image118.png"/><Relationship Id="rId91" Type="http://schemas.openxmlformats.org/officeDocument/2006/relationships/image" Target="../media/image119.png"/><Relationship Id="rId92" Type="http://schemas.openxmlformats.org/officeDocument/2006/relationships/image" Target="../media/image120.png"/><Relationship Id="rId93" Type="http://schemas.openxmlformats.org/officeDocument/2006/relationships/image" Target="../media/image121.png"/><Relationship Id="rId94" Type="http://schemas.openxmlformats.org/officeDocument/2006/relationships/image" Target="../media/image122.png"/><Relationship Id="rId95" Type="http://schemas.openxmlformats.org/officeDocument/2006/relationships/image" Target="../media/image123.png"/><Relationship Id="rId96" Type="http://schemas.openxmlformats.org/officeDocument/2006/relationships/image" Target="../media/image124.png"/><Relationship Id="rId97" Type="http://schemas.openxmlformats.org/officeDocument/2006/relationships/image" Target="../media/image125.png"/><Relationship Id="rId98" Type="http://schemas.openxmlformats.org/officeDocument/2006/relationships/image" Target="../media/image126.png"/><Relationship Id="rId99" Type="http://schemas.openxmlformats.org/officeDocument/2006/relationships/image" Target="../media/image127.png"/><Relationship Id="rId100" Type="http://schemas.openxmlformats.org/officeDocument/2006/relationships/image" Target="../media/image128.png"/><Relationship Id="rId101" Type="http://schemas.openxmlformats.org/officeDocument/2006/relationships/image" Target="../media/image129.png"/><Relationship Id="rId102" Type="http://schemas.openxmlformats.org/officeDocument/2006/relationships/image" Target="../media/image130.png"/><Relationship Id="rId103" Type="http://schemas.openxmlformats.org/officeDocument/2006/relationships/image" Target="../media/image131.png"/><Relationship Id="rId104" Type="http://schemas.openxmlformats.org/officeDocument/2006/relationships/image" Target="../media/image132.png"/><Relationship Id="rId105" Type="http://schemas.openxmlformats.org/officeDocument/2006/relationships/image" Target="../media/image133.png"/><Relationship Id="rId106" Type="http://schemas.openxmlformats.org/officeDocument/2006/relationships/image" Target="../media/image134.png"/><Relationship Id="rId107" Type="http://schemas.openxmlformats.org/officeDocument/2006/relationships/image" Target="../media/image135.png"/><Relationship Id="rId108" Type="http://schemas.openxmlformats.org/officeDocument/2006/relationships/image" Target="../media/image136.png"/><Relationship Id="rId109" Type="http://schemas.openxmlformats.org/officeDocument/2006/relationships/image" Target="../media/image137.png"/><Relationship Id="rId110" Type="http://schemas.openxmlformats.org/officeDocument/2006/relationships/image" Target="../media/image138.png"/><Relationship Id="rId111" Type="http://schemas.openxmlformats.org/officeDocument/2006/relationships/image" Target="../media/image139.png"/><Relationship Id="rId112" Type="http://schemas.openxmlformats.org/officeDocument/2006/relationships/image" Target="../media/image140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1.png"/><Relationship Id="rId3" Type="http://schemas.openxmlformats.org/officeDocument/2006/relationships/image" Target="../media/image142.png"/><Relationship Id="rId4" Type="http://schemas.openxmlformats.org/officeDocument/2006/relationships/image" Target="../media/image143.png"/><Relationship Id="rId5" Type="http://schemas.openxmlformats.org/officeDocument/2006/relationships/image" Target="../media/image144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5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6.jpg"/><Relationship Id="rId3" Type="http://schemas.openxmlformats.org/officeDocument/2006/relationships/image" Target="../media/image147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8.jpg"/><Relationship Id="rId3" Type="http://schemas.openxmlformats.org/officeDocument/2006/relationships/image" Target="../media/image149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0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1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2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3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4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5.jpg"/><Relationship Id="rId3" Type="http://schemas.openxmlformats.org/officeDocument/2006/relationships/image" Target="../media/image156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7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8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9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0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1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2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3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4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5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6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7.png"/><Relationship Id="rId3" Type="http://schemas.openxmlformats.org/officeDocument/2006/relationships/image" Target="../media/image168.jpg"/><Relationship Id="rId4" Type="http://schemas.openxmlformats.org/officeDocument/2006/relationships/image" Target="../media/image16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28076" y="9144"/>
            <a:ext cx="3810000" cy="3810000"/>
          </a:xfrm>
          <a:custGeom>
            <a:avLst/>
            <a:gdLst/>
            <a:ahLst/>
            <a:cxnLst/>
            <a:rect l="l" t="t" r="r" b="b"/>
            <a:pathLst>
              <a:path w="3810000" h="3810000">
                <a:moveTo>
                  <a:pt x="3810000" y="0"/>
                </a:moveTo>
                <a:lnTo>
                  <a:pt x="0" y="381000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08191" y="91439"/>
            <a:ext cx="6080760" cy="6080760"/>
          </a:xfrm>
          <a:custGeom>
            <a:avLst/>
            <a:gdLst/>
            <a:ahLst/>
            <a:cxnLst/>
            <a:rect l="l" t="t" r="r" b="b"/>
            <a:pathLst>
              <a:path w="6080759" h="6080760">
                <a:moveTo>
                  <a:pt x="6080633" y="0"/>
                </a:moveTo>
                <a:lnTo>
                  <a:pt x="0" y="6080658"/>
                </a:lnTo>
              </a:path>
            </a:pathLst>
          </a:custGeom>
          <a:ln w="1219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35952" y="228600"/>
            <a:ext cx="4953000" cy="4953000"/>
          </a:xfrm>
          <a:custGeom>
            <a:avLst/>
            <a:gdLst/>
            <a:ahLst/>
            <a:cxnLst/>
            <a:rect l="l" t="t" r="r" b="b"/>
            <a:pathLst>
              <a:path w="4953000" h="4953000">
                <a:moveTo>
                  <a:pt x="4953000" y="0"/>
                </a:moveTo>
                <a:lnTo>
                  <a:pt x="0" y="495300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337297" y="32765"/>
            <a:ext cx="4853305" cy="4853305"/>
          </a:xfrm>
          <a:custGeom>
            <a:avLst/>
            <a:gdLst/>
            <a:ahLst/>
            <a:cxnLst/>
            <a:rect l="l" t="t" r="r" b="b"/>
            <a:pathLst>
              <a:path w="4853305" h="4853305">
                <a:moveTo>
                  <a:pt x="4853051" y="0"/>
                </a:moveTo>
                <a:lnTo>
                  <a:pt x="0" y="4853051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846314" y="610362"/>
            <a:ext cx="4343400" cy="4343400"/>
          </a:xfrm>
          <a:custGeom>
            <a:avLst/>
            <a:gdLst/>
            <a:ahLst/>
            <a:cxnLst/>
            <a:rect l="l" t="t" r="r" b="b"/>
            <a:pathLst>
              <a:path w="4343400" h="4343400">
                <a:moveTo>
                  <a:pt x="4343400" y="0"/>
                </a:moveTo>
                <a:lnTo>
                  <a:pt x="0" y="4343400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614677" y="160273"/>
            <a:ext cx="8341359" cy="833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INTEGRATING </a:t>
            </a:r>
            <a:r>
              <a:rPr dirty="0" sz="1800" spc="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MILESTONES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IN GYNECOLOGIC ONCOLOGY</a:t>
            </a:r>
            <a:r>
              <a:rPr dirty="0" sz="18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40">
                <a:solidFill>
                  <a:srgbClr val="FFFFFF"/>
                </a:solidFill>
                <a:latin typeface="Arial"/>
                <a:cs typeface="Arial"/>
              </a:rPr>
              <a:t>GLOBALLY. 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GYNECOLOGICONCOLOGY-2016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800" spc="-45">
                <a:solidFill>
                  <a:srgbClr val="FFFFFF"/>
                </a:solidFill>
                <a:latin typeface="Arial"/>
                <a:cs typeface="Arial"/>
              </a:rPr>
              <a:t>MAY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19-21, 2016 </a:t>
            </a:r>
            <a:r>
              <a:rPr dirty="0" sz="1800" spc="-70">
                <a:solidFill>
                  <a:srgbClr val="FFFFFF"/>
                </a:solidFill>
                <a:latin typeface="Arial"/>
                <a:cs typeface="Arial"/>
              </a:rPr>
              <a:t>AT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SAN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ANTONIO,</a:t>
            </a:r>
            <a:r>
              <a:rPr dirty="0" sz="1800" spc="-2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USA.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7582" y="2402459"/>
            <a:ext cx="10134600" cy="141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3600" b="1">
                <a:solidFill>
                  <a:srgbClr val="FFFFFF"/>
                </a:solidFill>
                <a:latin typeface="Arial"/>
                <a:cs typeface="Arial"/>
              </a:rPr>
              <a:t>The Necessity to Stratify </a:t>
            </a:r>
            <a:r>
              <a:rPr dirty="0" sz="3600" spc="-5" b="1">
                <a:solidFill>
                  <a:srgbClr val="FFFFFF"/>
                </a:solidFill>
                <a:latin typeface="Arial"/>
                <a:cs typeface="Arial"/>
              </a:rPr>
              <a:t>Gynecologic</a:t>
            </a:r>
            <a:r>
              <a:rPr dirty="0" sz="3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FFFFFF"/>
                </a:solidFill>
                <a:latin typeface="Arial"/>
                <a:cs typeface="Arial"/>
              </a:rPr>
              <a:t>Patients  </a:t>
            </a:r>
            <a:r>
              <a:rPr dirty="0" sz="3600" spc="-10" b="1">
                <a:solidFill>
                  <a:srgbClr val="FFFFFF"/>
                </a:solidFill>
                <a:latin typeface="Arial"/>
                <a:cs typeface="Arial"/>
              </a:rPr>
              <a:t>In-Vitro </a:t>
            </a:r>
            <a:r>
              <a:rPr dirty="0" sz="3600" b="1">
                <a:solidFill>
                  <a:srgbClr val="FFFFFF"/>
                </a:solidFill>
                <a:latin typeface="Arial"/>
                <a:cs typeface="Arial"/>
              </a:rPr>
              <a:t>Prior to </a:t>
            </a:r>
            <a:r>
              <a:rPr dirty="0" sz="3600" spc="-15" b="1">
                <a:solidFill>
                  <a:srgbClr val="FFFFFF"/>
                </a:solidFill>
                <a:latin typeface="Arial"/>
                <a:cs typeface="Arial"/>
              </a:rPr>
              <a:t>In-Vivo </a:t>
            </a:r>
            <a:r>
              <a:rPr dirty="0" sz="3600" spc="-25" b="1">
                <a:solidFill>
                  <a:srgbClr val="FFFFFF"/>
                </a:solidFill>
                <a:latin typeface="Arial"/>
                <a:cs typeface="Arial"/>
              </a:rPr>
              <a:t>Treatment</a:t>
            </a:r>
            <a:r>
              <a:rPr dirty="0" sz="36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-5" b="1">
                <a:solidFill>
                  <a:srgbClr val="FFFFFF"/>
                </a:solidFill>
                <a:latin typeface="Arial"/>
                <a:cs typeface="Arial"/>
              </a:rPr>
              <a:t>Modalities.</a:t>
            </a:r>
            <a:endParaRPr sz="360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  <a:spcBef>
                <a:spcPts val="40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Sherry Bradford,</a:t>
            </a:r>
            <a:r>
              <a:rPr dirty="0" sz="2000" spc="-11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PhD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8844" y="6236614"/>
            <a:ext cx="6252845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20">
                <a:solidFill>
                  <a:srgbClr val="FFFFFF"/>
                </a:solidFill>
                <a:latin typeface="Arial"/>
                <a:cs typeface="Arial"/>
              </a:rPr>
              <a:t>AccuTheranostics, </a:t>
            </a:r>
            <a:r>
              <a:rPr dirty="0" sz="1600" spc="-15">
                <a:solidFill>
                  <a:srgbClr val="FFFFFF"/>
                </a:solidFill>
                <a:latin typeface="Arial"/>
                <a:cs typeface="Arial"/>
              </a:rPr>
              <a:t>875 Ellicott 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St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dirty="0" sz="1600" spc="-15">
                <a:solidFill>
                  <a:srgbClr val="FFFFFF"/>
                </a:solidFill>
                <a:latin typeface="Arial"/>
                <a:cs typeface="Arial"/>
              </a:rPr>
              <a:t>Suite 586, </a:t>
            </a:r>
            <a:r>
              <a:rPr dirty="0" sz="1600" spc="-20">
                <a:solidFill>
                  <a:srgbClr val="FFFFFF"/>
                </a:solidFill>
                <a:latin typeface="Arial"/>
                <a:cs typeface="Arial"/>
              </a:rPr>
              <a:t>Buffalo, </a:t>
            </a:r>
            <a:r>
              <a:rPr dirty="0" sz="1600" spc="-120">
                <a:solidFill>
                  <a:srgbClr val="FFFFFF"/>
                </a:solidFill>
                <a:latin typeface="Arial"/>
                <a:cs typeface="Arial"/>
              </a:rPr>
              <a:t>NY, </a:t>
            </a:r>
            <a:r>
              <a:rPr dirty="0" sz="1600" spc="-15">
                <a:solidFill>
                  <a:srgbClr val="FFFFFF"/>
                </a:solidFill>
                <a:latin typeface="Arial"/>
                <a:cs typeface="Arial"/>
              </a:rPr>
              <a:t>14203,</a:t>
            </a:r>
            <a:r>
              <a:rPr dirty="0" sz="1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SUNY @</a:t>
            </a:r>
            <a:r>
              <a:rPr dirty="0" sz="16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Buffalo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1247" rIns="0" bIns="0" rtlCol="0" vert="horz">
            <a:spAutoFit/>
          </a:bodyPr>
          <a:lstStyle/>
          <a:p>
            <a:pPr marL="4202430">
              <a:lnSpc>
                <a:spcPct val="100000"/>
              </a:lnSpc>
            </a:pPr>
            <a:r>
              <a:rPr dirty="0" sz="1800" spc="-5"/>
              <a:t>PERSONSALIZED</a:t>
            </a:r>
            <a:r>
              <a:rPr dirty="0" sz="1800" spc="-45"/>
              <a:t> </a:t>
            </a:r>
            <a:r>
              <a:rPr dirty="0" sz="1800"/>
              <a:t>MEDICINE</a:t>
            </a:r>
            <a:endParaRPr sz="1800"/>
          </a:p>
        </p:txBody>
      </p:sp>
      <p:sp>
        <p:nvSpPr>
          <p:cNvPr id="8" name="object 8"/>
          <p:cNvSpPr txBox="1"/>
          <p:nvPr/>
        </p:nvSpPr>
        <p:spPr>
          <a:xfrm>
            <a:off x="261620" y="590677"/>
            <a:ext cx="123888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800" spc="-1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FACTS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1620" y="1139316"/>
            <a:ext cx="7614284" cy="833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WHY 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STRATIFY </a:t>
            </a:r>
            <a:r>
              <a:rPr dirty="0" sz="1800" spc="-40" b="1">
                <a:solidFill>
                  <a:srgbClr val="FFFFFF"/>
                </a:solidFill>
                <a:latin typeface="Arial"/>
                <a:cs typeface="Arial"/>
              </a:rPr>
              <a:t>PATIENTS?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WHY USE CELL 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DEATH-BASED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ASSAYS?</a:t>
            </a:r>
            <a:endParaRPr sz="1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INSIGHT:</a:t>
            </a:r>
            <a:r>
              <a:rPr dirty="0" sz="18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GENETICS</a:t>
            </a:r>
            <a:endParaRPr sz="1800">
              <a:latin typeface="Arial"/>
              <a:cs typeface="Arial"/>
            </a:endParaRPr>
          </a:p>
          <a:p>
            <a:pPr marL="1181735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as a disease is not a genomic phenomenon.</a:t>
            </a:r>
            <a:r>
              <a:rPr dirty="0" sz="18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YIKES!!!!!!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05953" y="1688338"/>
            <a:ext cx="224599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u="heavy">
                <a:solidFill>
                  <a:srgbClr val="FFFFFF"/>
                </a:solidFill>
                <a:latin typeface="Arial"/>
                <a:cs typeface="Arial"/>
              </a:rPr>
              <a:t>It 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is a </a:t>
            </a:r>
            <a:r>
              <a:rPr dirty="0" sz="1800" spc="-10" u="heavy">
                <a:solidFill>
                  <a:srgbClr val="FFFFFF"/>
                </a:solidFill>
                <a:latin typeface="Arial"/>
                <a:cs typeface="Arial"/>
              </a:rPr>
              <a:t>phenotypic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 one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1620" y="1962658"/>
            <a:ext cx="11330940" cy="46755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81735" marR="433705" indent="-1397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MUST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consider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Tumor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Microenvironment;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 microenvironment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(TME)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contributes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heterogeneity.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Normal Neighboring</a:t>
            </a:r>
            <a:r>
              <a:rPr dirty="0" sz="18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THE INVITRO TEST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[taking into consideration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TC’s,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NNC’s,</a:t>
            </a:r>
            <a:r>
              <a:rPr dirty="0" sz="1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TME]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RESULTS</a:t>
            </a:r>
            <a:endParaRPr sz="1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Vitro 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Testing </a:t>
            </a:r>
            <a:r>
              <a:rPr dirty="0" sz="1800" spc="-50">
                <a:solidFill>
                  <a:srgbClr val="FFFFFF"/>
                </a:solidFill>
                <a:latin typeface="Arial"/>
                <a:cs typeface="Arial"/>
              </a:rPr>
              <a:t>(11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Breast Infiltrating Ductal Carcinomas)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THIS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showed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test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had</a:t>
            </a:r>
            <a:r>
              <a:rPr dirty="0" sz="1800" spc="2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validity</a:t>
            </a:r>
            <a:endParaRPr sz="1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Vivo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(5 ovarian carcinomas post in</a:t>
            </a:r>
            <a:r>
              <a:rPr dirty="0" sz="18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vitro)</a:t>
            </a:r>
            <a:endParaRPr sz="1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Vivo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(Anecdotal)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DISCUSSION/CONCLUSION</a:t>
            </a:r>
            <a:endParaRPr sz="1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Mine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Others </a:t>
            </a:r>
            <a:r>
              <a:rPr dirty="0" sz="1800" spc="10" b="1">
                <a:solidFill>
                  <a:srgbClr val="FFFFFF"/>
                </a:solidFill>
                <a:latin typeface="Arial"/>
                <a:cs typeface="Arial"/>
              </a:rPr>
              <a:t>will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800" spc="-1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presented</a:t>
            </a:r>
            <a:endParaRPr sz="1800">
              <a:latin typeface="Arial"/>
              <a:cs typeface="Arial"/>
            </a:endParaRPr>
          </a:p>
          <a:p>
            <a:pPr marL="927100" marR="508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After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all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we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didn’t reinvent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wheel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(Mesopotamia 3500BC),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many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thought leaders came before us 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BUT…… 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Discussion/Conclusion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will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establish and support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ChemoFit is a rational and  compelling 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vitro test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that correlates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 vivo outcomes and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further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substantiates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why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we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must  stratify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patients prior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administering chemotherapeutic agents(and perhaps even radiation). Moreover 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quantifiable substance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be analyzed can be liquid, solid,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BM, etc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as long as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800" spc="1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25525" y="617473"/>
            <a:ext cx="1699895" cy="375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 b="0">
                <a:latin typeface="Arial"/>
                <a:cs typeface="Arial"/>
              </a:rPr>
              <a:t>THE</a:t>
            </a:r>
            <a:r>
              <a:rPr dirty="0" spc="-90" b="0">
                <a:latin typeface="Arial"/>
                <a:cs typeface="Arial"/>
              </a:rPr>
              <a:t> </a:t>
            </a:r>
            <a:r>
              <a:rPr dirty="0" spc="-30" b="0">
                <a:latin typeface="Arial"/>
                <a:cs typeface="Arial"/>
              </a:rPr>
              <a:t>FACTS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25525" y="1132585"/>
            <a:ext cx="11524615" cy="5316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900" spc="15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9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Nearly 80,000 women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diagnosed with gynecologic cancers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in the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United</a:t>
            </a:r>
            <a:r>
              <a:rPr dirty="0" sz="2400" spc="3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States</a:t>
            </a:r>
            <a:endParaRPr sz="2400">
              <a:latin typeface="Arial"/>
              <a:cs typeface="Arial"/>
            </a:endParaRPr>
          </a:p>
          <a:p>
            <a:pPr marL="299085" marR="190500" indent="-287020">
              <a:lnSpc>
                <a:spcPct val="100000"/>
              </a:lnSpc>
              <a:spcBef>
                <a:spcPts val="1175"/>
              </a:spcBef>
            </a:pPr>
            <a:r>
              <a:rPr dirty="0" sz="1900" spc="15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9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Breast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cancer is by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far the most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common cancer diagnosed in females worldwide,  and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second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major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cause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female mortality and morbidity in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western  world.</a:t>
            </a:r>
            <a:r>
              <a:rPr dirty="0" baseline="24305" sz="2400" spc="-7">
                <a:solidFill>
                  <a:srgbClr val="FFFFFF"/>
                </a:solidFill>
                <a:latin typeface="Arial"/>
                <a:cs typeface="Arial"/>
              </a:rPr>
              <a:t>[1]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It is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because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metastatic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breast cancers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frequently hard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treat  (surgically and therapeutically) –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metastasis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major cause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00" spc="1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Arial"/>
                <a:cs typeface="Arial"/>
              </a:rPr>
              <a:t>mortality.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dirty="0" sz="1900" spc="15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9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Ovarian cancer found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be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2nd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most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common gynecologic cancer with</a:t>
            </a:r>
            <a:r>
              <a:rPr dirty="0" sz="2400" spc="2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about</a:t>
            </a:r>
            <a:endParaRPr sz="2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22,000 new cases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per </a:t>
            </a:r>
            <a:r>
              <a:rPr dirty="0" sz="2400" spc="-30">
                <a:solidFill>
                  <a:srgbClr val="FFFFFF"/>
                </a:solidFill>
                <a:latin typeface="Arial"/>
                <a:cs typeface="Arial"/>
              </a:rPr>
              <a:t>year,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leading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16,000 deaths</a:t>
            </a:r>
            <a:r>
              <a:rPr dirty="0" sz="2400" spc="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30">
                <a:solidFill>
                  <a:srgbClr val="FFFFFF"/>
                </a:solidFill>
                <a:latin typeface="Arial"/>
                <a:cs typeface="Arial"/>
              </a:rPr>
              <a:t>yearly.</a:t>
            </a:r>
            <a:endParaRPr sz="2400">
              <a:latin typeface="Arial"/>
              <a:cs typeface="Arial"/>
            </a:endParaRPr>
          </a:p>
          <a:p>
            <a:pPr marL="299085" marR="83185" indent="-287020">
              <a:lnSpc>
                <a:spcPct val="100099"/>
              </a:lnSpc>
              <a:spcBef>
                <a:spcPts val="1175"/>
              </a:spcBef>
            </a:pPr>
            <a:r>
              <a:rPr dirty="0" sz="1900" spc="15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9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Every woman is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at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risk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developing a gynecologic </a:t>
            </a:r>
            <a:r>
              <a:rPr dirty="0" sz="2400" spc="-20">
                <a:solidFill>
                  <a:srgbClr val="FFFFFF"/>
                </a:solidFill>
                <a:latin typeface="Arial"/>
                <a:cs typeface="Arial"/>
              </a:rPr>
              <a:t>cancer.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It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is estimated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that 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there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will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be about 98,000 new cases diagnosed and approximately 30,000 deaths 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in the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United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States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during 2015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as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per American Cancer </a:t>
            </a:r>
            <a:r>
              <a:rPr dirty="0" sz="2400" spc="-25">
                <a:solidFill>
                  <a:srgbClr val="FFFFFF"/>
                </a:solidFill>
                <a:latin typeface="Arial"/>
                <a:cs typeface="Arial"/>
              </a:rPr>
              <a:t>Society.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Ovarian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cancer  has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highest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estimated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mortality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rate at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66%.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Ovarian cancer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often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has no symptoms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at the 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early stages, so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disease is generally advanced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when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800" spc="1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diagnosed.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  <a:tabLst>
                <a:tab pos="299085" algn="l"/>
              </a:tabLst>
            </a:pPr>
            <a:r>
              <a:rPr dirty="0" sz="850" spc="20">
                <a:solidFill>
                  <a:srgbClr val="FFFFFF"/>
                </a:solidFill>
                <a:latin typeface="Wingdings 3"/>
                <a:cs typeface="Wingdings 3"/>
                <a:hlinkClick r:id="rId2"/>
              </a:rPr>
              <a:t></a:t>
            </a:r>
            <a:r>
              <a:rPr dirty="0" sz="850" spc="20">
                <a:solidFill>
                  <a:srgbClr val="FFFFFF"/>
                </a:solidFill>
                <a:latin typeface="Times New Roman"/>
                <a:cs typeface="Times New Roman"/>
                <a:hlinkClick r:id="rId2"/>
              </a:rPr>
              <a:t>	</a:t>
            </a:r>
            <a:r>
              <a:rPr dirty="0" sz="1100" spc="-5" u="sng">
                <a:solidFill>
                  <a:srgbClr val="0D2D46"/>
                </a:solidFill>
                <a:latin typeface="Arial"/>
                <a:cs typeface="Arial"/>
                <a:hlinkClick r:id="rId2"/>
              </a:rPr>
              <a:t>https://www.emedevents.com/conferenceview/united-states-of-america/texas/san-antonio/medical-conferences-2016/experts-meeting-on-gynecologic-oncology-2016-31585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299085" algn="l"/>
              </a:tabLst>
            </a:pPr>
            <a:r>
              <a:rPr dirty="0" sz="850" spc="2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850" spc="2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100" spc="-5">
                <a:solidFill>
                  <a:srgbClr val="FFFFFF"/>
                </a:solidFill>
                <a:latin typeface="Arial"/>
                <a:cs typeface="Arial"/>
              </a:rPr>
              <a:t>OMICS International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– Conference</a:t>
            </a:r>
            <a:r>
              <a:rPr dirty="0" sz="11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Summary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6292595"/>
            <a:ext cx="1472184" cy="565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1464" y="425830"/>
            <a:ext cx="11558270" cy="1473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8255">
              <a:lnSpc>
                <a:spcPct val="100000"/>
              </a:lnSpc>
              <a:tabLst>
                <a:tab pos="2767965" algn="l"/>
              </a:tabLst>
            </a:pPr>
            <a:r>
              <a:rPr dirty="0" spc="-5" b="0">
                <a:latin typeface="Arial"/>
                <a:cs typeface="Arial"/>
              </a:rPr>
              <a:t>METHODS AND </a:t>
            </a:r>
            <a:r>
              <a:rPr dirty="0" spc="-20" b="0">
                <a:latin typeface="Arial"/>
                <a:cs typeface="Arial"/>
              </a:rPr>
              <a:t>STRATEGIES </a:t>
            </a:r>
            <a:r>
              <a:rPr dirty="0" spc="-30" b="0">
                <a:latin typeface="Arial"/>
                <a:cs typeface="Arial"/>
              </a:rPr>
              <a:t>RELATED TO </a:t>
            </a:r>
            <a:r>
              <a:rPr dirty="0" spc="-5" b="0">
                <a:latin typeface="Arial"/>
                <a:cs typeface="Arial"/>
              </a:rPr>
              <a:t>MANAGEMENT AND </a:t>
            </a:r>
            <a:r>
              <a:rPr dirty="0" b="0">
                <a:latin typeface="Arial"/>
                <a:cs typeface="Arial"/>
              </a:rPr>
              <a:t>QUALITY  </a:t>
            </a:r>
            <a:r>
              <a:rPr dirty="0" spc="-5" b="0">
                <a:latin typeface="Arial"/>
                <a:cs typeface="Arial"/>
              </a:rPr>
              <a:t>IMPROVEMENT</a:t>
            </a:r>
            <a:r>
              <a:rPr dirty="0" spc="-50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OF</a:t>
            </a:r>
            <a:r>
              <a:rPr dirty="0" spc="-25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CANCER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THERAPY</a:t>
            </a:r>
            <a:r>
              <a:rPr dirty="0" spc="-16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AS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WELL</a:t>
            </a:r>
            <a:r>
              <a:rPr dirty="0" spc="-215" b="0">
                <a:latin typeface="Arial"/>
                <a:cs typeface="Arial"/>
              </a:rPr>
              <a:t> </a:t>
            </a:r>
            <a:r>
              <a:rPr dirty="0" b="0">
                <a:latin typeface="Arial"/>
                <a:cs typeface="Arial"/>
              </a:rPr>
              <a:t>AS</a:t>
            </a:r>
            <a:r>
              <a:rPr dirty="0" spc="-10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EXPLORE</a:t>
            </a:r>
            <a:r>
              <a:rPr dirty="0" spc="5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NEW</a:t>
            </a:r>
            <a:r>
              <a:rPr dirty="0" spc="5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IDEAS</a:t>
            </a:r>
            <a:r>
              <a:rPr dirty="0" spc="-120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AND  CONCEPTS </a:t>
            </a:r>
            <a:r>
              <a:rPr dirty="0" b="0">
                <a:latin typeface="Arial"/>
                <a:cs typeface="Arial"/>
              </a:rPr>
              <a:t>ON A </a:t>
            </a:r>
            <a:r>
              <a:rPr dirty="0" spc="-5" b="0">
                <a:latin typeface="Arial"/>
                <a:cs typeface="Arial"/>
              </a:rPr>
              <a:t>GLOBAL </a:t>
            </a:r>
            <a:r>
              <a:rPr dirty="0" spc="-10" b="0">
                <a:latin typeface="Arial"/>
                <a:cs typeface="Arial"/>
              </a:rPr>
              <a:t>SCALE </a:t>
            </a:r>
            <a:r>
              <a:rPr dirty="0" spc="-5" b="0">
                <a:latin typeface="Arial"/>
                <a:cs typeface="Arial"/>
              </a:rPr>
              <a:t>AND </a:t>
            </a:r>
            <a:r>
              <a:rPr dirty="0" spc="-10" b="0">
                <a:latin typeface="Arial"/>
                <a:cs typeface="Arial"/>
              </a:rPr>
              <a:t>TOPICS </a:t>
            </a:r>
            <a:r>
              <a:rPr dirty="0" spc="-5" b="0">
                <a:latin typeface="Arial"/>
                <a:cs typeface="Arial"/>
              </a:rPr>
              <a:t>INCLUDE </a:t>
            </a:r>
            <a:r>
              <a:rPr dirty="0" spc="-30" b="0">
                <a:latin typeface="Arial"/>
                <a:cs typeface="Arial"/>
              </a:rPr>
              <a:t>OVARIAN </a:t>
            </a:r>
            <a:r>
              <a:rPr dirty="0" spc="-5" b="0">
                <a:latin typeface="Arial"/>
                <a:cs typeface="Arial"/>
              </a:rPr>
              <a:t>CANCER,  BREAST</a:t>
            </a:r>
            <a:r>
              <a:rPr dirty="0" spc="-30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CANCER	ETC</a:t>
            </a:r>
          </a:p>
        </p:txBody>
      </p:sp>
      <p:sp>
        <p:nvSpPr>
          <p:cNvPr id="8" name="object 8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57631" y="2399029"/>
            <a:ext cx="11382375" cy="3425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WHY </a:t>
            </a:r>
            <a:r>
              <a:rPr dirty="0" sz="2400" spc="-25" b="1">
                <a:solidFill>
                  <a:srgbClr val="FFFFFF"/>
                </a:solidFill>
                <a:latin typeface="Arial"/>
                <a:cs typeface="Arial"/>
              </a:rPr>
              <a:t>STRATIFY </a:t>
            </a:r>
            <a:r>
              <a:rPr dirty="0" sz="2400" spc="-45" b="1">
                <a:solidFill>
                  <a:srgbClr val="FFFFFF"/>
                </a:solidFill>
                <a:latin typeface="Arial"/>
                <a:cs typeface="Arial"/>
              </a:rPr>
              <a:t>PATIENTS?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WHY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USE CELL </a:t>
            </a:r>
            <a:r>
              <a:rPr dirty="0" sz="2400" spc="-20" b="1">
                <a:solidFill>
                  <a:srgbClr val="FFFFFF"/>
                </a:solidFill>
                <a:latin typeface="Arial"/>
                <a:cs typeface="Arial"/>
              </a:rPr>
              <a:t>DEATH-BASED</a:t>
            </a:r>
            <a:r>
              <a:rPr dirty="0" sz="2400" spc="-1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40" b="1">
                <a:solidFill>
                  <a:srgbClr val="FFFFFF"/>
                </a:solidFill>
                <a:latin typeface="Arial"/>
                <a:cs typeface="Arial"/>
              </a:rPr>
              <a:t>ASSAYS?</a:t>
            </a:r>
            <a:endParaRPr sz="2400">
              <a:latin typeface="Arial"/>
              <a:cs typeface="Arial"/>
            </a:endParaRPr>
          </a:p>
          <a:p>
            <a:pPr marL="299085" marR="420370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Microscopic histological “sameness” does not equate to physiological “sameness”</a:t>
            </a:r>
            <a:r>
              <a:rPr dirty="0" sz="2000" spc="-20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(phenotype),  THEREFORE Cancer patients will be highly individual in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their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response to</a:t>
            </a:r>
            <a:r>
              <a:rPr dirty="0" sz="2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chemotherapies.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Heterogeneity within the tumor itself AND from person to</a:t>
            </a:r>
            <a:r>
              <a:rPr dirty="0" sz="2000" spc="-2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person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Genes→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Tx→ Trx→Protein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(Genotype-to-Epigenetics</a:t>
            </a:r>
            <a:r>
              <a:rPr dirty="0" sz="200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(modifications)-to-Phenotype)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9085" marR="508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Cancer doesn’t grow too much it dies too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little.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Thus growth-based assays don’t work and why</a:t>
            </a:r>
            <a:r>
              <a:rPr dirty="0" sz="2000" spc="-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cell-  death-based assays do. These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type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of sensitivity assays have been shown to correlate with  favorable response,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time to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progression and</a:t>
            </a:r>
            <a:r>
              <a:rPr dirty="0" sz="20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survival.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77164" y="814704"/>
            <a:ext cx="10607675" cy="28511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20" b="0">
                <a:latin typeface="Arial"/>
                <a:cs typeface="Arial"/>
              </a:rPr>
              <a:t>We </a:t>
            </a:r>
            <a:r>
              <a:rPr dirty="0" sz="1800" spc="-5" b="0">
                <a:latin typeface="Arial"/>
                <a:cs typeface="Arial"/>
              </a:rPr>
              <a:t>use clini</a:t>
            </a:r>
            <a:r>
              <a:rPr dirty="0" sz="1800" spc="-5"/>
              <a:t>cally applicable/achievable doses </a:t>
            </a:r>
            <a:r>
              <a:rPr dirty="0" sz="1800" spc="-5" b="0">
                <a:latin typeface="Arial"/>
                <a:cs typeface="Arial"/>
              </a:rPr>
              <a:t>– More does not equate </a:t>
            </a:r>
            <a:r>
              <a:rPr dirty="0" sz="1800" b="0">
                <a:latin typeface="Arial"/>
                <a:cs typeface="Arial"/>
              </a:rPr>
              <a:t>to </a:t>
            </a:r>
            <a:r>
              <a:rPr dirty="0" sz="1800" spc="-5" b="0">
                <a:latin typeface="Arial"/>
                <a:cs typeface="Arial"/>
              </a:rPr>
              <a:t>better (etoposide) –</a:t>
            </a:r>
            <a:r>
              <a:rPr dirty="0" sz="1800" spc="260" b="0">
                <a:latin typeface="Arial"/>
                <a:cs typeface="Arial"/>
              </a:rPr>
              <a:t> </a:t>
            </a:r>
            <a:r>
              <a:rPr dirty="0" sz="1800" spc="-5" b="0">
                <a:latin typeface="Arial"/>
                <a:cs typeface="Arial"/>
              </a:rPr>
              <a:t>Noise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7164" y="4107179"/>
            <a:ext cx="10555605" cy="1654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508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  <a:tab pos="1061085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Genomic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assays cannot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reproduce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complexity,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cross-talk, redundancy or promiscuity of human  tumor biology (Nagourney).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“The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objective response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rate 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just 10 percent, almost all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breast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and 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ovarian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cancer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patients in one study 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(Von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Hoff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J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Clin Oncol 2010 Nov 20:28(33): 4877-83), suggests  that cancer biology is demonstrably more complex than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enumeration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its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constituent DNA base  pairs.”	((Genomic</a:t>
            </a:r>
            <a:r>
              <a:rPr dirty="0" sz="1800" spc="-1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Assays))</a:t>
            </a:r>
            <a:endParaRPr sz="1800">
              <a:latin typeface="Arial"/>
              <a:cs typeface="Arial"/>
            </a:endParaRPr>
          </a:p>
          <a:p>
            <a:pPr marL="329565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Century Gothic"/>
                <a:cs typeface="Century Gothic"/>
              </a:rPr>
              <a:t>genomics, </a:t>
            </a:r>
            <a:r>
              <a:rPr dirty="0" sz="1800" b="1">
                <a:solidFill>
                  <a:srgbClr val="FFFFFF"/>
                </a:solidFill>
                <a:latin typeface="Century Gothic"/>
                <a:cs typeface="Century Gothic"/>
              </a:rPr>
              <a:t>transcriptomics, </a:t>
            </a:r>
            <a:r>
              <a:rPr dirty="0" sz="1800" spc="-5" b="1">
                <a:solidFill>
                  <a:srgbClr val="FFFFFF"/>
                </a:solidFill>
                <a:latin typeface="Century Gothic"/>
                <a:cs typeface="Century Gothic"/>
              </a:rPr>
              <a:t>epigenomics, proteomics, and</a:t>
            </a:r>
            <a:r>
              <a:rPr dirty="0" sz="1800" spc="-95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Century Gothic"/>
                <a:cs typeface="Century Gothic"/>
              </a:rPr>
              <a:t>metabolomics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598420" y="1101852"/>
            <a:ext cx="5829300" cy="3034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18922" y="255778"/>
            <a:ext cx="11031855" cy="60471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755900" algn="l"/>
              </a:tabLst>
            </a:pP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INSIGHT: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GENETICS	Genomic</a:t>
            </a:r>
            <a:r>
              <a:rPr dirty="0" sz="1800" spc="-1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Assays?</a:t>
            </a:r>
            <a:endParaRPr sz="1800">
              <a:latin typeface="Arial"/>
              <a:cs typeface="Arial"/>
            </a:endParaRPr>
          </a:p>
          <a:p>
            <a:pPr marL="12700" marR="1104265">
              <a:lnSpc>
                <a:spcPct val="100000"/>
              </a:lnSpc>
            </a:pP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Nagourney: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32-year-old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female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 extremely rare malignancy that arose in her kidney AND 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33-year-old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gentleman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widely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metastatic</a:t>
            </a:r>
            <a:r>
              <a:rPr dirty="0" sz="1800" spc="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sarcoma.</a:t>
            </a:r>
            <a:endParaRPr sz="1800">
              <a:latin typeface="Arial"/>
              <a:cs typeface="Arial"/>
            </a:endParaRPr>
          </a:p>
          <a:p>
            <a:pPr marL="299085" marR="22923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both had undergone aggressive multi-modality therapies including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chemotherapy,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radiation and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surgery-  suffered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significant toxicities-both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their diseases had progressed</a:t>
            </a:r>
            <a:r>
              <a:rPr dirty="0" sz="1800" spc="1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unabated.</a:t>
            </a:r>
            <a:endParaRPr sz="1800">
              <a:latin typeface="Arial"/>
              <a:cs typeface="Arial"/>
            </a:endParaRPr>
          </a:p>
          <a:p>
            <a:pPr marL="299085" marR="2794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  <a:tab pos="65100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both patients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had undergone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genetic profiling.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RESULTS:.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young woman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had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“no measurable genetic  aberrancies”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from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 panoply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370</a:t>
            </a:r>
            <a:r>
              <a:rPr dirty="0" sz="18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cancer-causing</a:t>
            </a:r>
            <a:r>
              <a:rPr dirty="0" sz="1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exomes,	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while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young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man’s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</a:t>
            </a:r>
            <a:r>
              <a:rPr dirty="0" sz="18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revealed</a:t>
            </a:r>
            <a:r>
              <a:rPr dirty="0" sz="1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somatic mutations and only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two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germ-line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SNV’s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(single nucleotide variants)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from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50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gene NextGen  sequence, neither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which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had any clinical or therapeutic</a:t>
            </a:r>
            <a:r>
              <a:rPr dirty="0" sz="1800" spc="1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significance.</a:t>
            </a:r>
            <a:endParaRPr sz="1800">
              <a:latin typeface="Arial"/>
              <a:cs typeface="Arial"/>
            </a:endParaRPr>
          </a:p>
          <a:p>
            <a:pPr marL="299085" marR="508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By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conventional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wisdom,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is a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genetic disease. </a:t>
            </a:r>
            <a:r>
              <a:rPr dirty="0" sz="1800" spc="-45">
                <a:solidFill>
                  <a:srgbClr val="FFFFFF"/>
                </a:solidFill>
                <a:latin typeface="Arial"/>
                <a:cs typeface="Arial"/>
              </a:rPr>
              <a:t>Yet,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neither of these patients carried detectable  “driver” mutations.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we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conclude that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tumors that invaded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cervical vertebra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the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young  woman,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requiring an emergency spinal fusion, or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large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mass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lung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the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young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man are not  “cancers”?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It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would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seem that if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we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apply contemporary dogma, these patients do not have a cancer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800" spc="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all.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as a disease is not a genomic phenomenon. </a:t>
            </a:r>
            <a:r>
              <a:rPr dirty="0" sz="1800" b="1" u="heavy">
                <a:solidFill>
                  <a:srgbClr val="FFFFFF"/>
                </a:solidFill>
                <a:latin typeface="Arial"/>
                <a:cs typeface="Arial"/>
              </a:rPr>
              <a:t>It is </a:t>
            </a:r>
            <a:r>
              <a:rPr dirty="0" sz="1800" spc="-5" b="1" u="heavy">
                <a:solidFill>
                  <a:srgbClr val="FFFFFF"/>
                </a:solidFill>
                <a:latin typeface="Arial"/>
                <a:cs typeface="Arial"/>
              </a:rPr>
              <a:t>a phenotypic</a:t>
            </a:r>
            <a:r>
              <a:rPr dirty="0" sz="1800" spc="155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 u="heavy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such,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it is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extremely likely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these patients’ tumors are successfully exploiting normal</a:t>
            </a:r>
            <a:r>
              <a:rPr dirty="0" sz="18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genes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abnormal</a:t>
            </a:r>
            <a:r>
              <a:rPr dirty="0" sz="18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ways.</a:t>
            </a:r>
            <a:endParaRPr sz="1800">
              <a:latin typeface="Arial"/>
              <a:cs typeface="Arial"/>
            </a:endParaRPr>
          </a:p>
          <a:p>
            <a:pPr lvl="1" marL="756285" marR="580390" indent="-286385">
              <a:lnSpc>
                <a:spcPct val="100000"/>
              </a:lnSpc>
              <a:buChar char="•"/>
              <a:tabLst>
                <a:tab pos="756285" algn="l"/>
                <a:tab pos="756920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small interfering RNAs (iRNA) or methylations or acetylation or non-coding </a:t>
            </a:r>
            <a:r>
              <a:rPr dirty="0" sz="1800" spc="-40">
                <a:solidFill>
                  <a:srgbClr val="FFFFFF"/>
                </a:solidFill>
                <a:latin typeface="Arial"/>
                <a:cs typeface="Arial"/>
              </a:rPr>
              <a:t>DNA’s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that 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conspired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create these monstrous problems are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deeply encrypted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be easily deciphered  by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our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DNA methodologies. (Genomic</a:t>
            </a:r>
            <a:r>
              <a:rPr dirty="0" sz="1800" spc="-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Assays)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469900" marR="64262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Chemosensitivity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assays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 identify drugs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active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 these patients’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tumor,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despite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utter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lack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genetic targets.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educated by cellular biology 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absence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genomic</a:t>
            </a:r>
            <a:r>
              <a:rPr dirty="0" sz="1800" spc="1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insights.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79603" y="122173"/>
            <a:ext cx="11337925" cy="60471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INSIGHT: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GENETICS  Genomic</a:t>
            </a:r>
            <a:r>
              <a:rPr dirty="0" sz="18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assays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TARGETED</a:t>
            </a:r>
            <a:r>
              <a:rPr dirty="0" sz="18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THERAPY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  <a:tab pos="8470265" algn="l"/>
              </a:tabLst>
            </a:pP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Trastuzumab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(Herceptin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Her2/neu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gene)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is a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humanized</a:t>
            </a:r>
            <a:r>
              <a:rPr dirty="0" sz="1800" spc="1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monoclonal</a:t>
            </a:r>
            <a:r>
              <a:rPr dirty="0" sz="18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antibody	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treatment of patients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 with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tabLst>
                <a:tab pos="10015855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Her2-positive breast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cancer.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reducing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disease recurrences by more than 50% and</a:t>
            </a:r>
            <a:r>
              <a:rPr dirty="0" sz="1800" spc="2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mortality</a:t>
            </a:r>
            <a:r>
              <a:rPr dirty="0" sz="18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by	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1/3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binds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cells expressing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targeted antigen,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AND,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causes tumor cell</a:t>
            </a:r>
            <a:r>
              <a:rPr dirty="0" sz="18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degradation.</a:t>
            </a:r>
            <a:endParaRPr sz="1800">
              <a:latin typeface="Arial"/>
              <a:cs typeface="Arial"/>
            </a:endParaRPr>
          </a:p>
          <a:p>
            <a:pPr marL="299085" marR="396875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HOWEVER, only one third of patients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have an initial response – and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majority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initial responders  demonstrate disease progression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within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1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year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treatment initiation.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However,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some patients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Her2+  tumors have de novo resistance and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not respond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8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Trastuzamab.</a:t>
            </a:r>
            <a:endParaRPr sz="1800">
              <a:latin typeface="Arial"/>
              <a:cs typeface="Arial"/>
            </a:endParaRPr>
          </a:p>
          <a:p>
            <a:pPr marL="299085" marR="176530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KNOWN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that breast cancer is a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heterogeneous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disease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(Sørlie et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al 2001; Clarke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al 2001; van de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Vijver 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2002; van’t 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Veer</a:t>
            </a:r>
            <a:r>
              <a:rPr dirty="0" sz="18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2002)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DUE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differences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 gene expression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:.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profile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- 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treat (or not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treat) a certain patient, or in choosing</a:t>
            </a:r>
            <a:r>
              <a:rPr dirty="0" sz="1800" spc="3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most appropriate substances. (Biologics.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2007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Mar; 1(1):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19–31)Test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in vitro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first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drug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800" spc="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EXPENSIVE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heterodimers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EGFR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and Her2 have higher stability and therefore cause prolonged receptor</a:t>
            </a:r>
            <a:r>
              <a:rPr dirty="0" sz="1800" spc="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signaling</a:t>
            </a:r>
            <a:endParaRPr sz="1800">
              <a:latin typeface="Arial"/>
              <a:cs typeface="Arial"/>
            </a:endParaRPr>
          </a:p>
          <a:p>
            <a:pPr algn="just" marL="299085" marR="280035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vs EGFR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homodimers, rationale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dual targeting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EGFR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and Her2 (Konecny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al 2006;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Xia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al 2006). 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((EGFR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overexpression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Gefitinib and erlotinib are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EGFR </a:t>
            </a:r>
            <a:r>
              <a:rPr dirty="0" sz="1800" spc="5">
                <a:solidFill>
                  <a:srgbClr val="FFFFFF"/>
                </a:solidFill>
                <a:latin typeface="Arial"/>
                <a:cs typeface="Arial"/>
              </a:rPr>
              <a:t>TK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inhibitors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(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EGFR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TKIs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))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receptor activation,  phosphorylation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tyrosine residues on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cytoplasmic domain activates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downstream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signaling</a:t>
            </a:r>
            <a:r>
              <a:rPr dirty="0" sz="1800" spc="3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pathways,</a:t>
            </a:r>
            <a:endParaRPr sz="1800">
              <a:latin typeface="Arial"/>
              <a:cs typeface="Arial"/>
            </a:endParaRPr>
          </a:p>
          <a:p>
            <a:pPr marL="299085" marR="5080">
              <a:lnSpc>
                <a:spcPct val="100000"/>
              </a:lnSpc>
              <a:tabLst>
                <a:tab pos="559435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=	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 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survival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PI3K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(phosphatidylinositol 3-kinase)/Akt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pathway,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AND cell 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proliferation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pathways</a:t>
            </a:r>
            <a:r>
              <a:rPr dirty="0" sz="1800" spc="2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mediated</a:t>
            </a:r>
            <a:r>
              <a:rPr dirty="0" sz="18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mitogen-activated protein kinase (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MAPK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).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NOW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because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hypoxia, hypoxia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inducible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factor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1α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(HIF)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is  produce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which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leads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production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vascular endothelial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growth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factor (</a:t>
            </a:r>
            <a:r>
              <a:rPr dirty="0" sz="1800" u="heavy">
                <a:solidFill>
                  <a:srgbClr val="FFFFFF"/>
                </a:solidFill>
                <a:latin typeface="Arial"/>
                <a:cs typeface="Arial"/>
              </a:rPr>
              <a:t>VEGF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)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expression </a:t>
            </a:r>
            <a:r>
              <a:rPr dirty="0" sz="1800" spc="-45">
                <a:solidFill>
                  <a:srgbClr val="FFFFFF"/>
                </a:solidFill>
                <a:latin typeface="Arial"/>
                <a:cs typeface="Arial"/>
              </a:rPr>
              <a:t>(Yen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L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al  2000;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Izumi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al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2002), (Laughner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al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2001)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Also due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mTOR and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MAPK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signaling,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which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turn may 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be blocked by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trastuzumab.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9502" rIns="0" bIns="0" rtlCol="0" vert="horz">
            <a:spAutoFit/>
          </a:bodyPr>
          <a:lstStyle/>
          <a:p>
            <a:pPr marL="165735">
              <a:lnSpc>
                <a:spcPct val="100000"/>
              </a:lnSpc>
            </a:pPr>
            <a:r>
              <a:rPr dirty="0" sz="1800"/>
              <a:t>WHY USE CELL </a:t>
            </a:r>
            <a:r>
              <a:rPr dirty="0" sz="1800" spc="-20"/>
              <a:t>DEATH-BASED</a:t>
            </a:r>
            <a:r>
              <a:rPr dirty="0" sz="1800" spc="-160"/>
              <a:t> </a:t>
            </a:r>
            <a:r>
              <a:rPr dirty="0" sz="1800" spc="-35"/>
              <a:t>ASSAYS?</a:t>
            </a:r>
            <a:endParaRPr sz="1800"/>
          </a:p>
        </p:txBody>
      </p:sp>
      <p:sp>
        <p:nvSpPr>
          <p:cNvPr id="8" name="object 8"/>
          <p:cNvSpPr txBox="1"/>
          <p:nvPr/>
        </p:nvSpPr>
        <p:spPr>
          <a:xfrm>
            <a:off x="308254" y="1147571"/>
            <a:ext cx="11409680" cy="16567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Alternative approaches can be identified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provide patients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with newer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and better therapies as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well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800" spc="4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sustain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pharmaceutical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industry.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How are drugs initially tested? Cell lines (immortalized) and animal models – translatability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800" spc="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humans?</a:t>
            </a:r>
            <a:endParaRPr sz="1800">
              <a:latin typeface="Arial"/>
              <a:cs typeface="Arial"/>
            </a:endParaRPr>
          </a:p>
          <a:p>
            <a:pPr marL="299085" marR="34607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drugs target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pathways,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cycle,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proteins,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etc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and thus they should be used in relationship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their  mechanism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action and not by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NOT 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per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 se.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Off-protocol, metformin, DCA, nutraceuticals</a:t>
            </a:r>
            <a:r>
              <a:rPr dirty="0" sz="1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etc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8254" y="4849241"/>
            <a:ext cx="11617960" cy="1290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FFFFFF"/>
                </a:solidFill>
                <a:latin typeface="Times New Roman"/>
                <a:cs typeface="Times New Roman"/>
              </a:rPr>
              <a:t>Erlich, Paul</a:t>
            </a:r>
            <a:r>
              <a:rPr dirty="0" sz="1400">
                <a:solidFill>
                  <a:srgbClr val="FFFFFF"/>
                </a:solidFill>
                <a:latin typeface="Times New Roman"/>
                <a:cs typeface="Times New Roman"/>
              </a:rPr>
              <a:t>, who coined the term "chemotherapy", emphasized the need for agents that were selectively toxic.</a:t>
            </a:r>
            <a:r>
              <a:rPr dirty="0" sz="1400" spc="-20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FFFF"/>
                </a:solidFill>
                <a:latin typeface="Times New Roman"/>
                <a:cs typeface="Times New Roman"/>
              </a:rPr>
              <a:t>[microbes]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400" spc="-5" b="1">
                <a:solidFill>
                  <a:srgbClr val="FFFFFF"/>
                </a:solidFill>
                <a:latin typeface="Century Gothic"/>
                <a:cs typeface="Century Gothic"/>
              </a:rPr>
              <a:t>Black MM, </a:t>
            </a:r>
            <a:r>
              <a:rPr dirty="0" sz="1400" b="1">
                <a:solidFill>
                  <a:srgbClr val="FFFFFF"/>
                </a:solidFill>
                <a:latin typeface="Century Gothic"/>
                <a:cs typeface="Century Gothic"/>
              </a:rPr>
              <a:t>Spear FD (</a:t>
            </a:r>
            <a:r>
              <a:rPr dirty="0" sz="1400" b="1" i="1">
                <a:solidFill>
                  <a:srgbClr val="FFFFFF"/>
                </a:solidFill>
                <a:latin typeface="Century Gothic"/>
                <a:cs typeface="Century Gothic"/>
              </a:rPr>
              <a:t>1954)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were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first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to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report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the use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of </a:t>
            </a:r>
            <a:r>
              <a:rPr dirty="0" sz="1400" spc="-15">
                <a:solidFill>
                  <a:srgbClr val="FFFFFF"/>
                </a:solidFill>
                <a:latin typeface="Century Gothic"/>
                <a:cs typeface="Century Gothic"/>
              </a:rPr>
              <a:t>.... </a:t>
            </a:r>
            <a:r>
              <a:rPr dirty="0" sz="1400" i="1">
                <a:solidFill>
                  <a:srgbClr val="FFFFFF"/>
                </a:solidFill>
                <a:latin typeface="Century Gothic"/>
                <a:cs typeface="Century Gothic"/>
              </a:rPr>
              <a:t>vitro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drug-response </a:t>
            </a:r>
            <a:r>
              <a:rPr dirty="0" sz="1400" i="1">
                <a:solidFill>
                  <a:srgbClr val="FFFFFF"/>
                </a:solidFill>
                <a:latin typeface="Century Gothic"/>
                <a:cs typeface="Century Gothic"/>
              </a:rPr>
              <a:t>tests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in  terms of their </a:t>
            </a:r>
            <a:r>
              <a:rPr dirty="0" sz="1400" spc="-5" i="1">
                <a:solidFill>
                  <a:srgbClr val="FFFFFF"/>
                </a:solidFill>
                <a:latin typeface="Century Gothic"/>
                <a:cs typeface="Century Gothic"/>
              </a:rPr>
              <a:t>sensitivity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and specificity</a:t>
            </a:r>
            <a:endParaRPr sz="1400"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b="1">
                <a:solidFill>
                  <a:srgbClr val="FFFFFF"/>
                </a:solidFill>
                <a:latin typeface="Century Gothic"/>
                <a:cs typeface="Century Gothic"/>
              </a:rPr>
              <a:t>Nixon </a:t>
            </a:r>
            <a:r>
              <a:rPr dirty="0" sz="1400" spc="-5" b="1">
                <a:solidFill>
                  <a:srgbClr val="FFFFFF"/>
                </a:solidFill>
                <a:latin typeface="Century Gothic"/>
                <a:cs typeface="Century Gothic"/>
              </a:rPr>
              <a:t>Declares </a:t>
            </a:r>
            <a:r>
              <a:rPr dirty="0" sz="1400" b="1">
                <a:solidFill>
                  <a:srgbClr val="FFFFFF"/>
                </a:solidFill>
                <a:latin typeface="Century Gothic"/>
                <a:cs typeface="Century Gothic"/>
              </a:rPr>
              <a:t>War on </a:t>
            </a:r>
            <a:r>
              <a:rPr dirty="0" sz="1400" spc="-5" b="1">
                <a:solidFill>
                  <a:srgbClr val="FFFFFF"/>
                </a:solidFill>
                <a:latin typeface="Century Gothic"/>
                <a:cs typeface="Century Gothic"/>
              </a:rPr>
              <a:t>Cancer- National </a:t>
            </a:r>
            <a:r>
              <a:rPr dirty="0" sz="1400" b="1">
                <a:solidFill>
                  <a:srgbClr val="FFFFFF"/>
                </a:solidFill>
                <a:latin typeface="Century Gothic"/>
                <a:cs typeface="Century Gothic"/>
              </a:rPr>
              <a:t>Cancer Act </a:t>
            </a:r>
            <a:r>
              <a:rPr dirty="0" sz="1400" spc="-5" b="1">
                <a:solidFill>
                  <a:srgbClr val="FFFFFF"/>
                </a:solidFill>
                <a:latin typeface="Century Gothic"/>
                <a:cs typeface="Century Gothic"/>
              </a:rPr>
              <a:t>of </a:t>
            </a:r>
            <a:r>
              <a:rPr dirty="0" sz="1400" b="1">
                <a:solidFill>
                  <a:srgbClr val="FFFFFF"/>
                </a:solidFill>
                <a:latin typeface="Century Gothic"/>
                <a:cs typeface="Century Gothic"/>
              </a:rPr>
              <a:t>1971,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On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December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23, 1971, President </a:t>
            </a:r>
            <a:r>
              <a:rPr dirty="0" sz="1400" spc="5">
                <a:solidFill>
                  <a:srgbClr val="FFFFFF"/>
                </a:solidFill>
                <a:latin typeface="Century Gothic"/>
                <a:cs typeface="Century Gothic"/>
              </a:rPr>
              <a:t>Nixon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followed through on </a:t>
            </a:r>
            <a:r>
              <a:rPr dirty="0" sz="1400" spc="5">
                <a:solidFill>
                  <a:srgbClr val="FFFFFF"/>
                </a:solidFill>
                <a:latin typeface="Century Gothic"/>
                <a:cs typeface="Century Gothic"/>
              </a:rPr>
              <a:t>his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promise  as</a:t>
            </a:r>
            <a:r>
              <a:rPr dirty="0" sz="14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he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signed</a:t>
            </a:r>
            <a:r>
              <a:rPr dirty="0" sz="14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National</a:t>
            </a:r>
            <a:r>
              <a:rPr dirty="0" sz="14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Cancer</a:t>
            </a:r>
            <a:r>
              <a:rPr dirty="0" sz="14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 spc="5">
                <a:solidFill>
                  <a:srgbClr val="FFFFFF"/>
                </a:solidFill>
                <a:latin typeface="Century Gothic"/>
                <a:cs typeface="Century Gothic"/>
              </a:rPr>
              <a:t>Act</a:t>
            </a:r>
            <a:r>
              <a:rPr dirty="0" sz="14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into</a:t>
            </a:r>
            <a:r>
              <a:rPr dirty="0" sz="14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 spc="5">
                <a:solidFill>
                  <a:srgbClr val="FFFFFF"/>
                </a:solidFill>
                <a:latin typeface="Century Gothic"/>
                <a:cs typeface="Century Gothic"/>
              </a:rPr>
              <a:t>law,</a:t>
            </a:r>
            <a:r>
              <a:rPr dirty="0" sz="14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declaring,</a:t>
            </a:r>
            <a:r>
              <a:rPr dirty="0" sz="14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"I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hope</a:t>
            </a:r>
            <a:r>
              <a:rPr dirty="0" sz="14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 spc="5">
                <a:solidFill>
                  <a:srgbClr val="FFFFFF"/>
                </a:solidFill>
                <a:latin typeface="Century Gothic"/>
                <a:cs typeface="Century Gothic"/>
              </a:rPr>
              <a:t>in</a:t>
            </a:r>
            <a:r>
              <a:rPr dirty="0" sz="14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the years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 ahead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 spc="5">
                <a:solidFill>
                  <a:srgbClr val="FFFFFF"/>
                </a:solidFill>
                <a:latin typeface="Century Gothic"/>
                <a:cs typeface="Century Gothic"/>
              </a:rPr>
              <a:t>we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will</a:t>
            </a:r>
            <a:r>
              <a:rPr dirty="0" sz="14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look</a:t>
            </a:r>
            <a:r>
              <a:rPr dirty="0" sz="14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back</a:t>
            </a:r>
            <a:r>
              <a:rPr dirty="0" sz="1400" spc="-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on</a:t>
            </a:r>
            <a:r>
              <a:rPr dirty="0" sz="14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this</a:t>
            </a:r>
            <a:r>
              <a:rPr dirty="0" sz="1400" spc="-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action</a:t>
            </a:r>
            <a:r>
              <a:rPr dirty="0" sz="14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today</a:t>
            </a:r>
            <a:r>
              <a:rPr dirty="0" sz="1400" spc="-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 spc="20">
                <a:solidFill>
                  <a:srgbClr val="FFFFFF"/>
                </a:solidFill>
                <a:latin typeface="Century Gothic"/>
                <a:cs typeface="Century Gothic"/>
              </a:rPr>
              <a:t>as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most 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significant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action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taken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during my</a:t>
            </a:r>
            <a:r>
              <a:rPr dirty="0" sz="1400" spc="-1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Administration."</a:t>
            </a:r>
            <a:r>
              <a:rPr dirty="0" baseline="24691" sz="1350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baseline="24691" sz="13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The National Cancer </a:t>
            </a:r>
            <a:r>
              <a:rPr dirty="0" sz="1400" spc="5">
                <a:solidFill>
                  <a:srgbClr val="FFFFFF"/>
                </a:solidFill>
                <a:latin typeface="Century Gothic"/>
                <a:cs typeface="Century Gothic"/>
              </a:rPr>
              <a:t>Act </a:t>
            </a:r>
            <a:r>
              <a:rPr dirty="0" sz="1400" spc="-10">
                <a:solidFill>
                  <a:srgbClr val="FFFFFF"/>
                </a:solidFill>
                <a:latin typeface="Century Gothic"/>
                <a:cs typeface="Century Gothic"/>
              </a:rPr>
              <a:t>(P.L.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92–218), "The War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on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Cancer," </a:t>
            </a:r>
            <a:r>
              <a:rPr dirty="0" sz="1400" spc="5">
                <a:solidFill>
                  <a:srgbClr val="FFFFFF"/>
                </a:solidFill>
                <a:latin typeface="Century Gothic"/>
                <a:cs typeface="Century Gothic"/>
              </a:rPr>
              <a:t>gave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NCI unique autonomy at </a:t>
            </a:r>
            <a:r>
              <a:rPr dirty="0" sz="1400" spc="5">
                <a:solidFill>
                  <a:srgbClr val="FFFFFF"/>
                </a:solidFill>
                <a:latin typeface="Century Gothic"/>
                <a:cs typeface="Century Gothic"/>
              </a:rPr>
              <a:t>NIH with </a:t>
            </a:r>
            <a:r>
              <a:rPr dirty="0" sz="1400" spc="-5">
                <a:solidFill>
                  <a:srgbClr val="FFFFFF"/>
                </a:solidFill>
                <a:latin typeface="Century Gothic"/>
                <a:cs typeface="Century Gothic"/>
              </a:rPr>
              <a:t>special budgetary</a:t>
            </a:r>
            <a:r>
              <a:rPr dirty="0" sz="1400" spc="-12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400">
                <a:solidFill>
                  <a:srgbClr val="FFFFFF"/>
                </a:solidFill>
                <a:latin typeface="Century Gothic"/>
                <a:cs typeface="Century Gothic"/>
              </a:rPr>
              <a:t>authority.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7975" y="119379"/>
            <a:ext cx="6505575" cy="3048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213100" algn="l"/>
                <a:tab pos="4584700" algn="l"/>
              </a:tabLst>
            </a:pPr>
            <a:r>
              <a:rPr dirty="0" sz="2000" spc="-10" i="1">
                <a:latin typeface="Arial"/>
                <a:cs typeface="Arial"/>
              </a:rPr>
              <a:t>Tumor</a:t>
            </a:r>
            <a:r>
              <a:rPr dirty="0" sz="2000" spc="-5" i="1">
                <a:latin typeface="Arial"/>
                <a:cs typeface="Arial"/>
              </a:rPr>
              <a:t> </a:t>
            </a:r>
            <a:r>
              <a:rPr dirty="0" sz="2000" i="1">
                <a:latin typeface="Arial"/>
                <a:cs typeface="Arial"/>
              </a:rPr>
              <a:t>Microenvironment	</a:t>
            </a:r>
            <a:r>
              <a:rPr dirty="0" sz="2000"/>
              <a:t>(ME)	OUR</a:t>
            </a:r>
            <a:r>
              <a:rPr dirty="0" sz="2000" spc="-90"/>
              <a:t> </a:t>
            </a:r>
            <a:r>
              <a:rPr dirty="0" sz="2000"/>
              <a:t>Gamish!!!!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7975" y="551434"/>
            <a:ext cx="11525250" cy="2597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r>
              <a:rPr dirty="0" sz="1250" spc="3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250" spc="3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600" spc="-20">
                <a:solidFill>
                  <a:srgbClr val="FFFFFF"/>
                </a:solidFill>
                <a:latin typeface="Arial"/>
                <a:cs typeface="Arial"/>
              </a:rPr>
              <a:t>Tumor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cells can actively elaborate and remodel their surrounding microenvironment and this altered microenvironment</a:t>
            </a:r>
            <a:r>
              <a:rPr dirty="0" sz="1600" spc="3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16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turn; influence/remodel the behavior of the tumor and influence the metastatic behavior of cancer</a:t>
            </a:r>
            <a:r>
              <a:rPr dirty="0" sz="1600" spc="3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cells.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dirty="0" sz="2000" b="1" i="1">
                <a:solidFill>
                  <a:srgbClr val="FFFFFF"/>
                </a:solidFill>
                <a:latin typeface="Arial"/>
                <a:cs typeface="Arial"/>
              </a:rPr>
              <a:t>Metastatic</a:t>
            </a:r>
            <a:r>
              <a:rPr dirty="0" sz="2000" spc="-13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 i="1">
                <a:solidFill>
                  <a:srgbClr val="FFFFFF"/>
                </a:solidFill>
                <a:latin typeface="Arial"/>
                <a:cs typeface="Arial"/>
              </a:rPr>
              <a:t>Cascade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299085" algn="l"/>
              </a:tabLst>
            </a:pPr>
            <a:r>
              <a:rPr dirty="0" sz="1250" spc="3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250" spc="3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Tumor–stromal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cross-talk initiates the escape of cancer </a:t>
            </a:r>
            <a:r>
              <a:rPr dirty="0" sz="1600">
                <a:solidFill>
                  <a:srgbClr val="FFFFFF"/>
                </a:solidFill>
                <a:latin typeface="Arial"/>
                <a:cs typeface="Arial"/>
              </a:rPr>
              <a:t>cells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from the primary site, the circulation in vasculature, </a:t>
            </a:r>
            <a:r>
              <a:rPr dirty="0" sz="16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survival,</a:t>
            </a:r>
            <a:endParaRPr sz="16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growth at the secondary</a:t>
            </a:r>
            <a:r>
              <a:rPr dirty="0" sz="16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site.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dirty="0" sz="2000" b="1" i="1">
                <a:solidFill>
                  <a:srgbClr val="FFFFFF"/>
                </a:solidFill>
                <a:latin typeface="Arial"/>
                <a:cs typeface="Arial"/>
              </a:rPr>
              <a:t>Adhesive Interactions Influencing</a:t>
            </a:r>
            <a:r>
              <a:rPr dirty="0" sz="2000" spc="-14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 i="1">
                <a:solidFill>
                  <a:srgbClr val="FFFFFF"/>
                </a:solidFill>
                <a:latin typeface="Arial"/>
                <a:cs typeface="Arial"/>
              </a:rPr>
              <a:t>Metastases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299085" algn="l"/>
              </a:tabLst>
            </a:pPr>
            <a:r>
              <a:rPr dirty="0" sz="1250" spc="3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250" spc="3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Integrins are the major extracellular matrix (ECM) receptors, integrin adhesive interactions between tumor </a:t>
            </a:r>
            <a:r>
              <a:rPr dirty="0" sz="1600">
                <a:solidFill>
                  <a:srgbClr val="FFFFFF"/>
                </a:solidFill>
                <a:latin typeface="Arial"/>
                <a:cs typeface="Arial"/>
              </a:rPr>
              <a:t>cells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and the</a:t>
            </a:r>
            <a:r>
              <a:rPr dirty="0" sz="1600" spc="4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ECM</a:t>
            </a:r>
            <a:endParaRPr sz="16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play an important role in</a:t>
            </a:r>
            <a:r>
              <a:rPr dirty="0" sz="16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metastasis.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38515" y="3273933"/>
            <a:ext cx="310832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junctions,</a:t>
            </a:r>
            <a:r>
              <a:rPr dirty="0" sz="16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epithelial–mesenchymal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7975" y="3273933"/>
            <a:ext cx="8070215" cy="9378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69900" marR="508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In invasive cancers, transition to tissue invasion includes loss of cadherin-dependent  transition, partial degradation and remodeling of the</a:t>
            </a:r>
            <a:r>
              <a:rPr dirty="0" sz="1600" spc="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ECM.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dirty="0" sz="2000" b="1" i="1">
                <a:solidFill>
                  <a:srgbClr val="FFFFFF"/>
                </a:solidFill>
                <a:latin typeface="Arial"/>
                <a:cs typeface="Arial"/>
              </a:rPr>
              <a:t>Immune Cell</a:t>
            </a:r>
            <a:r>
              <a:rPr dirty="0" sz="2000" spc="-114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 i="1">
                <a:solidFill>
                  <a:srgbClr val="FFFFFF"/>
                </a:solidFill>
                <a:latin typeface="Arial"/>
                <a:cs typeface="Arial"/>
              </a:rPr>
              <a:t>Influences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7975" y="4328921"/>
            <a:ext cx="11416030" cy="20408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r>
              <a:rPr dirty="0" sz="1250" spc="3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250" spc="3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600" spc="-15">
                <a:solidFill>
                  <a:srgbClr val="FFFFFF"/>
                </a:solidFill>
                <a:latin typeface="Arial"/>
                <a:cs typeface="Arial"/>
              </a:rPr>
              <a:t>Tumors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hijack normal tissue development programs such as repair and regeneration, and the NK cells originally</a:t>
            </a:r>
            <a:r>
              <a:rPr dirty="0" sz="1600" spc="3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recruited</a:t>
            </a:r>
            <a:r>
              <a:rPr dirty="0" sz="16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the tumor site are able to stimulate immune responses and aid in tumor destruction but eventually become persuaded by  mechanisms of immunosuppression.  (Immune </a:t>
            </a:r>
            <a:r>
              <a:rPr dirty="0" sz="1600">
                <a:solidFill>
                  <a:srgbClr val="FFFFFF"/>
                </a:solidFill>
                <a:latin typeface="Arial"/>
                <a:cs typeface="Arial"/>
              </a:rPr>
              <a:t>ck</a:t>
            </a:r>
            <a:r>
              <a:rPr dirty="0" sz="1600" spc="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pts)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dirty="0" sz="2000" b="1" i="1">
                <a:solidFill>
                  <a:srgbClr val="FFFFFF"/>
                </a:solidFill>
                <a:latin typeface="Arial"/>
                <a:cs typeface="Arial"/>
              </a:rPr>
              <a:t>Paracrine </a:t>
            </a:r>
            <a:r>
              <a:rPr dirty="0" sz="2000" spc="-5" b="1" i="1">
                <a:solidFill>
                  <a:srgbClr val="FFFFFF"/>
                </a:solidFill>
                <a:latin typeface="Arial"/>
                <a:cs typeface="Arial"/>
              </a:rPr>
              <a:t>Signaling</a:t>
            </a:r>
            <a:r>
              <a:rPr dirty="0" sz="2000" spc="-6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 i="1">
                <a:solidFill>
                  <a:srgbClr val="FFFFFF"/>
                </a:solidFill>
                <a:latin typeface="Arial"/>
                <a:cs typeface="Arial"/>
              </a:rPr>
              <a:t>Molecule</a:t>
            </a:r>
            <a:endParaRPr sz="2000">
              <a:latin typeface="Arial"/>
              <a:cs typeface="Arial"/>
            </a:endParaRPr>
          </a:p>
          <a:p>
            <a:pPr marL="299085" marR="138430" indent="-287020">
              <a:lnSpc>
                <a:spcPct val="100000"/>
              </a:lnSpc>
              <a:spcBef>
                <a:spcPts val="1000"/>
              </a:spcBef>
              <a:tabLst>
                <a:tab pos="299085" algn="l"/>
              </a:tabLst>
            </a:pPr>
            <a:r>
              <a:rPr dirty="0" sz="1250" spc="3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250" spc="3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600" spc="-20">
                <a:solidFill>
                  <a:srgbClr val="FFFFFF"/>
                </a:solidFill>
                <a:latin typeface="Arial"/>
                <a:cs typeface="Arial"/>
              </a:rPr>
              <a:t>Various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soluble factors such as growth factors and chemokines act in a paracrine fashion to mediate</a:t>
            </a:r>
            <a:r>
              <a:rPr dirty="0" sz="1600" spc="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FFFFFF"/>
                </a:solidFill>
                <a:latin typeface="Arial"/>
                <a:cs typeface="Arial"/>
              </a:rPr>
              <a:t>tumor–stromal</a:t>
            </a:r>
            <a:r>
              <a:rPr dirty="0" sz="16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cross-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talk and, in conjunction 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integrins, they coordinate cellular functions and signaling 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pathways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that promote </a:t>
            </a:r>
            <a:r>
              <a:rPr dirty="0" sz="1600" spc="-50">
                <a:solidFill>
                  <a:srgbClr val="FFFFFF"/>
                </a:solidFill>
                <a:latin typeface="Arial"/>
                <a:cs typeface="Arial"/>
              </a:rPr>
              <a:t>EMT,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  remodeling and</a:t>
            </a:r>
            <a:r>
              <a:rPr dirty="0" sz="16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metastases.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9895" y="356489"/>
            <a:ext cx="11073130" cy="8051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/>
              <a:t>Premetastatic Niche &amp; </a:t>
            </a:r>
            <a:r>
              <a:rPr dirty="0" sz="2000" spc="-30"/>
              <a:t>Tumor</a:t>
            </a:r>
            <a:r>
              <a:rPr dirty="0" sz="2000" spc="-135"/>
              <a:t> </a:t>
            </a:r>
            <a:r>
              <a:rPr dirty="0" sz="2000"/>
              <a:t>Dormancy</a:t>
            </a:r>
            <a:endParaRPr sz="2000"/>
          </a:p>
          <a:p>
            <a:pPr marL="299085" marR="5080" indent="-287020">
              <a:lnSpc>
                <a:spcPct val="100000"/>
              </a:lnSpc>
              <a:spcBef>
                <a:spcPts val="15"/>
              </a:spcBef>
              <a:tabLst>
                <a:tab pos="354965" algn="l"/>
              </a:tabLst>
            </a:pPr>
            <a:r>
              <a:rPr dirty="0" sz="1600" spc="-5" b="0">
                <a:latin typeface="Arial"/>
                <a:cs typeface="Arial"/>
              </a:rPr>
              <a:t>►		</a:t>
            </a:r>
            <a:r>
              <a:rPr dirty="0" sz="1600" spc="-5"/>
              <a:t>Factors </a:t>
            </a:r>
            <a:r>
              <a:rPr dirty="0" sz="1600" spc="-5" b="0">
                <a:latin typeface="Arial"/>
                <a:cs typeface="Arial"/>
              </a:rPr>
              <a:t>secreted from primary tumors may </a:t>
            </a:r>
            <a:r>
              <a:rPr dirty="0" sz="1600" b="0">
                <a:latin typeface="Arial"/>
                <a:cs typeface="Arial"/>
              </a:rPr>
              <a:t>assemble </a:t>
            </a:r>
            <a:r>
              <a:rPr dirty="0" sz="1600" spc="-5" b="0">
                <a:latin typeface="Arial"/>
                <a:cs typeface="Arial"/>
              </a:rPr>
              <a:t>premetastatic niches for distant metastasis, and</a:t>
            </a:r>
            <a:r>
              <a:rPr dirty="0" sz="1600" spc="400" b="0">
                <a:latin typeface="Arial"/>
                <a:cs typeface="Arial"/>
              </a:rPr>
              <a:t> </a:t>
            </a:r>
            <a:r>
              <a:rPr dirty="0" sz="1600" spc="-5" b="0">
                <a:latin typeface="Arial"/>
                <a:cs typeface="Arial"/>
              </a:rPr>
              <a:t>tumor</a:t>
            </a:r>
            <a:r>
              <a:rPr dirty="0" sz="1600" spc="35" b="0">
                <a:latin typeface="Arial"/>
                <a:cs typeface="Arial"/>
              </a:rPr>
              <a:t> </a:t>
            </a:r>
            <a:r>
              <a:rPr dirty="0" sz="1600" spc="-5" b="0">
                <a:latin typeface="Arial"/>
                <a:cs typeface="Arial"/>
              </a:rPr>
              <a:t>dormancy </a:t>
            </a:r>
            <a:r>
              <a:rPr dirty="0" sz="1600" spc="-5" b="0">
                <a:latin typeface="Arial"/>
                <a:cs typeface="Arial"/>
              </a:rPr>
              <a:t> </a:t>
            </a:r>
            <a:r>
              <a:rPr dirty="0" sz="1600" spc="-5" b="0">
                <a:latin typeface="Arial"/>
                <a:cs typeface="Arial"/>
              </a:rPr>
              <a:t>explains late recurrences and drug resistance in metastatic</a:t>
            </a:r>
            <a:r>
              <a:rPr dirty="0" sz="1600" spc="170" b="0">
                <a:latin typeface="Arial"/>
                <a:cs typeface="Arial"/>
              </a:rPr>
              <a:t> </a:t>
            </a:r>
            <a:r>
              <a:rPr dirty="0" sz="1600" spc="-5" b="0">
                <a:latin typeface="Arial"/>
                <a:cs typeface="Arial"/>
              </a:rPr>
              <a:t>disease.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9895" y="1453769"/>
            <a:ext cx="11257915" cy="2724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 i="1">
                <a:solidFill>
                  <a:srgbClr val="FFFFFF"/>
                </a:solidFill>
                <a:latin typeface="Arial"/>
                <a:cs typeface="Arial"/>
              </a:rPr>
              <a:t>Therapeutic </a:t>
            </a:r>
            <a:r>
              <a:rPr dirty="0" sz="2000" spc="-5" b="1" i="1">
                <a:solidFill>
                  <a:srgbClr val="FFFFFF"/>
                </a:solidFill>
                <a:latin typeface="Arial"/>
                <a:cs typeface="Arial"/>
              </a:rPr>
              <a:t>Targeting </a:t>
            </a:r>
            <a:r>
              <a:rPr dirty="0" sz="2000" b="1" i="1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2000" spc="-10" b="1" i="1">
                <a:solidFill>
                  <a:srgbClr val="FFFFFF"/>
                </a:solidFill>
                <a:latin typeface="Arial"/>
                <a:cs typeface="Arial"/>
              </a:rPr>
              <a:t>Tumor </a:t>
            </a:r>
            <a:r>
              <a:rPr dirty="0" sz="2000" b="1" i="1">
                <a:solidFill>
                  <a:srgbClr val="FFFFFF"/>
                </a:solidFill>
                <a:latin typeface="Arial"/>
                <a:cs typeface="Arial"/>
              </a:rPr>
              <a:t>Stroma</a:t>
            </a:r>
            <a:r>
              <a:rPr dirty="0" sz="2000" spc="-13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 i="1">
                <a:solidFill>
                  <a:srgbClr val="FFFFFF"/>
                </a:solidFill>
                <a:latin typeface="Arial"/>
                <a:cs typeface="Arial"/>
              </a:rPr>
              <a:t>Interactions</a:t>
            </a:r>
            <a:endParaRPr sz="20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20"/>
              </a:spcBef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► Therapeutic targeting of the various elements of the tumor microenvironment or targeting signaling 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pathways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activated by  tumor–stromal interactions is a useful strategy to prevent tumor</a:t>
            </a:r>
            <a:r>
              <a:rPr dirty="0" sz="1600" spc="2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progression/metastasis.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>
              <a:latin typeface="Times New Roman"/>
              <a:cs typeface="Times New Roman"/>
            </a:endParaRPr>
          </a:p>
          <a:p>
            <a:pPr algn="ctr" marL="186690">
              <a:lnSpc>
                <a:spcPct val="100000"/>
              </a:lnSpc>
              <a:spcBef>
                <a:spcPts val="5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The tumor and its surrounding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microenvironment are closely related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interact</a:t>
            </a:r>
            <a:r>
              <a:rPr dirty="0" sz="1800" spc="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constantly.</a:t>
            </a:r>
            <a:endParaRPr sz="1800">
              <a:latin typeface="Arial"/>
              <a:cs typeface="Arial"/>
            </a:endParaRPr>
          </a:p>
          <a:p>
            <a:pPr algn="ctr" marL="859790" marR="666750">
              <a:lnSpc>
                <a:spcPct val="100000"/>
              </a:lnSpc>
            </a:pP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Tumors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can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influence the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microenvironment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by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releasing extracellular signals,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promoting  tumor angiogenesis and inducing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peripheral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immune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tolerance, </a:t>
            </a:r>
            <a:r>
              <a:rPr dirty="0" sz="1800" spc="5" b="1">
                <a:solidFill>
                  <a:srgbClr val="FFFFFF"/>
                </a:solidFill>
                <a:latin typeface="Arial"/>
                <a:cs typeface="Arial"/>
              </a:rPr>
              <a:t>while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the immune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cells 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in the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microenvironment can affect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the growth and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evolution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cancerous cells</a:t>
            </a:r>
            <a:r>
              <a:rPr dirty="0" sz="1800" spc="11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such</a:t>
            </a:r>
            <a:endParaRPr sz="1800">
              <a:latin typeface="Arial"/>
              <a:cs typeface="Arial"/>
            </a:endParaRPr>
          </a:p>
          <a:p>
            <a:pPr algn="ctr" marL="189230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as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in immuno-editing. The tumor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microenvironment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contributes</a:t>
            </a:r>
            <a:r>
              <a:rPr dirty="0" sz="18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endParaRPr sz="1800">
              <a:latin typeface="Arial"/>
              <a:cs typeface="Arial"/>
            </a:endParaRPr>
          </a:p>
          <a:p>
            <a:pPr algn="ctr" marL="1905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tumor</a:t>
            </a:r>
            <a:r>
              <a:rPr dirty="0" sz="18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heterogeneity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01545" y="5633313"/>
            <a:ext cx="2308860" cy="742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solidFill>
                  <a:srgbClr val="FFFFFF"/>
                </a:solidFill>
                <a:latin typeface="Arial"/>
                <a:cs typeface="Arial"/>
              </a:rPr>
              <a:t>Nagourney,</a:t>
            </a:r>
            <a:r>
              <a:rPr dirty="0" sz="12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FFFFFF"/>
                </a:solidFill>
                <a:latin typeface="Arial"/>
                <a:cs typeface="Arial"/>
              </a:rPr>
              <a:t>Robert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200" i="1">
                <a:solidFill>
                  <a:srgbClr val="FFFFFF"/>
                </a:solidFill>
                <a:latin typeface="Arial"/>
                <a:cs typeface="Arial"/>
              </a:rPr>
              <a:t>Bindra, </a:t>
            </a:r>
            <a:r>
              <a:rPr dirty="0" sz="1200" spc="-5" i="1">
                <a:solidFill>
                  <a:srgbClr val="FFFFFF"/>
                </a:solidFill>
                <a:latin typeface="Arial"/>
                <a:cs typeface="Arial"/>
              </a:rPr>
              <a:t>Ranjit </a:t>
            </a:r>
            <a:r>
              <a:rPr dirty="0" sz="1200" i="1">
                <a:solidFill>
                  <a:srgbClr val="FFFFFF"/>
                </a:solidFill>
                <a:latin typeface="Arial"/>
                <a:cs typeface="Arial"/>
              </a:rPr>
              <a:t>S.; </a:t>
            </a:r>
            <a:r>
              <a:rPr dirty="0" sz="1200" spc="-15" i="1">
                <a:solidFill>
                  <a:srgbClr val="FFFFFF"/>
                </a:solidFill>
                <a:latin typeface="Arial"/>
                <a:cs typeface="Arial"/>
              </a:rPr>
              <a:t>Glazer, </a:t>
            </a:r>
            <a:r>
              <a:rPr dirty="0" sz="1200" i="1">
                <a:solidFill>
                  <a:srgbClr val="FFFFFF"/>
                </a:solidFill>
                <a:latin typeface="Arial"/>
                <a:cs typeface="Arial"/>
              </a:rPr>
              <a:t>Peter</a:t>
            </a:r>
            <a:r>
              <a:rPr dirty="0" sz="1200" spc="-7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FFFFFF"/>
                </a:solidFill>
                <a:latin typeface="Arial"/>
                <a:cs typeface="Arial"/>
              </a:rPr>
              <a:t>M.  </a:t>
            </a:r>
            <a:r>
              <a:rPr dirty="0" sz="1200" spc="-10" i="1">
                <a:solidFill>
                  <a:srgbClr val="FFFFFF"/>
                </a:solidFill>
                <a:latin typeface="Arial"/>
                <a:cs typeface="Arial"/>
              </a:rPr>
              <a:t>Blagosklonny, </a:t>
            </a:r>
            <a:r>
              <a:rPr dirty="0" sz="1200" spc="-5" i="1">
                <a:solidFill>
                  <a:srgbClr val="FFFFFF"/>
                </a:solidFill>
                <a:latin typeface="Arial"/>
                <a:cs typeface="Arial"/>
              </a:rPr>
              <a:t>Mikhail</a:t>
            </a:r>
            <a:r>
              <a:rPr dirty="0" sz="1200" spc="-8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i="1">
                <a:solidFill>
                  <a:srgbClr val="FFFFFF"/>
                </a:solidFill>
                <a:latin typeface="Arial"/>
                <a:cs typeface="Arial"/>
              </a:rPr>
              <a:t>V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spc="-15" i="1">
                <a:solidFill>
                  <a:srgbClr val="FFFFFF"/>
                </a:solidFill>
                <a:latin typeface="Arial"/>
                <a:cs typeface="Arial"/>
              </a:rPr>
              <a:t>Weber, </a:t>
            </a:r>
            <a:r>
              <a:rPr dirty="0" sz="1200" i="1">
                <a:solidFill>
                  <a:srgbClr val="FFFFFF"/>
                </a:solidFill>
                <a:latin typeface="Arial"/>
                <a:cs typeface="Arial"/>
              </a:rPr>
              <a:t>Cynthia E.; Kuo, </a:t>
            </a:r>
            <a:r>
              <a:rPr dirty="0" sz="1200" spc="-5" i="1">
                <a:solidFill>
                  <a:srgbClr val="FFFFFF"/>
                </a:solidFill>
                <a:latin typeface="Arial"/>
                <a:cs typeface="Arial"/>
              </a:rPr>
              <a:t>Paul</a:t>
            </a:r>
            <a:r>
              <a:rPr dirty="0" sz="1200" spc="-13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00" spc="-5" i="1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43528" y="1677923"/>
            <a:ext cx="4520183" cy="36164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14299" y="5335270"/>
            <a:ext cx="10642600" cy="11080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Tumor</a:t>
            </a:r>
            <a:r>
              <a:rPr dirty="0" sz="18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MicroEnvironment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Extracellular Matrix.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The ECM is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composed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many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proteins including laminins,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fibronectin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(FN), 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type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IV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collagen,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entactin/nidogen and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proteoglycans.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Infiltrating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cells;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vascular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cells,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fibroblasts;  neighboring</a:t>
            </a:r>
            <a:r>
              <a:rPr dirty="0" sz="18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cells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06830" y="929894"/>
            <a:ext cx="8565515" cy="60071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05205">
              <a:lnSpc>
                <a:spcPts val="2695"/>
              </a:lnSpc>
            </a:pPr>
            <a:r>
              <a:rPr dirty="0" spc="-5"/>
              <a:t>The Emperor </a:t>
            </a:r>
            <a:r>
              <a:rPr dirty="0"/>
              <a:t>of All Maladies: A </a:t>
            </a:r>
            <a:r>
              <a:rPr dirty="0" spc="-5"/>
              <a:t>Biography </a:t>
            </a:r>
            <a:r>
              <a:rPr dirty="0"/>
              <a:t>of</a:t>
            </a:r>
            <a:r>
              <a:rPr dirty="0" spc="-315"/>
              <a:t> </a:t>
            </a:r>
            <a:r>
              <a:rPr dirty="0" spc="-5"/>
              <a:t>Cancer</a:t>
            </a:r>
          </a:p>
          <a:p>
            <a:pPr marL="12700">
              <a:lnSpc>
                <a:spcPts val="1975"/>
              </a:lnSpc>
            </a:pPr>
            <a:r>
              <a:rPr dirty="0" sz="1800" spc="-5" b="0" u="heavy">
                <a:solidFill>
                  <a:srgbClr val="0D2D46"/>
                </a:solidFill>
                <a:latin typeface="Century Gothic"/>
                <a:cs typeface="Century Gothic"/>
                <a:hlinkClick r:id="rId3"/>
              </a:rPr>
              <a:t>Siddhartha</a:t>
            </a:r>
            <a:r>
              <a:rPr dirty="0" sz="1800" spc="-60" b="0" u="heavy">
                <a:solidFill>
                  <a:srgbClr val="0D2D46"/>
                </a:solidFill>
                <a:latin typeface="Century Gothic"/>
                <a:cs typeface="Century Gothic"/>
                <a:hlinkClick r:id="rId3"/>
              </a:rPr>
              <a:t> </a:t>
            </a:r>
            <a:r>
              <a:rPr dirty="0" sz="1800" b="0" u="heavy">
                <a:solidFill>
                  <a:srgbClr val="0D2D46"/>
                </a:solidFill>
                <a:latin typeface="Century Gothic"/>
                <a:cs typeface="Century Gothic"/>
                <a:hlinkClick r:id="rId3"/>
              </a:rPr>
              <a:t>Mukherjee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4222" y="969009"/>
            <a:ext cx="3157220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33528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Receive fresh tumor biopsy  specimen within 24-hrs of</a:t>
            </a:r>
            <a:r>
              <a:rPr dirty="0" sz="1600" spc="4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Arial"/>
                <a:cs typeface="Arial"/>
              </a:rPr>
              <a:t>surgery.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318247" y="528827"/>
            <a:ext cx="3563111" cy="14066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319771" y="530351"/>
            <a:ext cx="3560445" cy="1403985"/>
          </a:xfrm>
          <a:custGeom>
            <a:avLst/>
            <a:gdLst/>
            <a:ahLst/>
            <a:cxnLst/>
            <a:rect l="l" t="t" r="r" b="b"/>
            <a:pathLst>
              <a:path w="3560445" h="1403985">
                <a:moveTo>
                  <a:pt x="0" y="701801"/>
                </a:moveTo>
                <a:lnTo>
                  <a:pt x="1780031" y="0"/>
                </a:lnTo>
                <a:lnTo>
                  <a:pt x="3560063" y="701801"/>
                </a:lnTo>
                <a:lnTo>
                  <a:pt x="1780031" y="1403603"/>
                </a:lnTo>
                <a:lnTo>
                  <a:pt x="0" y="701801"/>
                </a:lnTo>
                <a:close/>
              </a:path>
            </a:pathLst>
          </a:custGeom>
          <a:ln w="9144">
            <a:solidFill>
              <a:srgbClr val="8691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169909" y="952627"/>
            <a:ext cx="2110740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Disaggregate</a:t>
            </a:r>
            <a:r>
              <a:rPr dirty="0"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tumor: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Single Cell</a:t>
            </a:r>
            <a:r>
              <a:rPr dirty="0"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Suspension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89292" y="2782823"/>
            <a:ext cx="3660648" cy="22433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290816" y="2784348"/>
            <a:ext cx="3657600" cy="2240280"/>
          </a:xfrm>
          <a:custGeom>
            <a:avLst/>
            <a:gdLst/>
            <a:ahLst/>
            <a:cxnLst/>
            <a:rect l="l" t="t" r="r" b="b"/>
            <a:pathLst>
              <a:path w="3657600" h="2240279">
                <a:moveTo>
                  <a:pt x="0" y="1120139"/>
                </a:moveTo>
                <a:lnTo>
                  <a:pt x="1828800" y="0"/>
                </a:lnTo>
                <a:lnTo>
                  <a:pt x="3657600" y="1120139"/>
                </a:lnTo>
                <a:lnTo>
                  <a:pt x="1828800" y="2240279"/>
                </a:lnTo>
                <a:lnTo>
                  <a:pt x="0" y="1120139"/>
                </a:lnTo>
                <a:close/>
              </a:path>
            </a:pathLst>
          </a:custGeom>
          <a:ln w="9144">
            <a:solidFill>
              <a:srgbClr val="8691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784083" y="3621151"/>
            <a:ext cx="2636520" cy="742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Equilibrate cells for 24-hrs @  37</a:t>
            </a:r>
            <a:r>
              <a:rPr dirty="0" baseline="26455" sz="1575" spc="-7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C in a humidified 5% </a:t>
            </a:r>
            <a:r>
              <a:rPr dirty="0" sz="1600">
                <a:solidFill>
                  <a:srgbClr val="FFFFFF"/>
                </a:solidFill>
                <a:latin typeface="Arial"/>
                <a:cs typeface="Arial"/>
              </a:rPr>
              <a:t>CO</a:t>
            </a:r>
            <a:r>
              <a:rPr dirty="0" baseline="-21164" sz="1575">
                <a:solidFill>
                  <a:srgbClr val="FFFFFF"/>
                </a:solidFill>
                <a:latin typeface="Arial"/>
                <a:cs typeface="Arial"/>
              </a:rPr>
              <a:t>2 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incubator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88891" y="3346703"/>
            <a:ext cx="2538984" cy="15880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090415" y="3348228"/>
            <a:ext cx="2536190" cy="1584960"/>
          </a:xfrm>
          <a:custGeom>
            <a:avLst/>
            <a:gdLst/>
            <a:ahLst/>
            <a:cxnLst/>
            <a:rect l="l" t="t" r="r" b="b"/>
            <a:pathLst>
              <a:path w="2536190" h="1584960">
                <a:moveTo>
                  <a:pt x="2535936" y="0"/>
                </a:moveTo>
                <a:lnTo>
                  <a:pt x="1267968" y="1584960"/>
                </a:lnTo>
                <a:lnTo>
                  <a:pt x="0" y="0"/>
                </a:lnTo>
                <a:lnTo>
                  <a:pt x="2535936" y="0"/>
                </a:lnTo>
                <a:close/>
              </a:path>
            </a:pathLst>
          </a:custGeom>
          <a:ln w="9144">
            <a:solidFill>
              <a:srgbClr val="8691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393184" y="3469640"/>
            <a:ext cx="1917064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3695" marR="5080" indent="-34163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Cell Count &amp; 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Viability 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Determination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3691" y="4140708"/>
            <a:ext cx="3394075" cy="2062480"/>
          </a:xfrm>
          <a:custGeom>
            <a:avLst/>
            <a:gdLst/>
            <a:ahLst/>
            <a:cxnLst/>
            <a:rect l="l" t="t" r="r" b="b"/>
            <a:pathLst>
              <a:path w="3394075" h="2062479">
                <a:moveTo>
                  <a:pt x="0" y="2061972"/>
                </a:moveTo>
                <a:lnTo>
                  <a:pt x="3393948" y="2061972"/>
                </a:lnTo>
                <a:lnTo>
                  <a:pt x="3393948" y="0"/>
                </a:lnTo>
                <a:lnTo>
                  <a:pt x="0" y="0"/>
                </a:lnTo>
                <a:lnTo>
                  <a:pt x="0" y="2061972"/>
                </a:lnTo>
                <a:close/>
              </a:path>
            </a:pathLst>
          </a:custGeom>
          <a:solidFill>
            <a:srgbClr val="042E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662736" y="4426457"/>
            <a:ext cx="1955164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Set Up the </a:t>
            </a:r>
            <a:r>
              <a:rPr dirty="0" sz="1600" spc="-50">
                <a:solidFill>
                  <a:srgbClr val="FFFFFF"/>
                </a:solidFill>
                <a:latin typeface="Arial"/>
                <a:cs typeface="Arial"/>
              </a:rPr>
              <a:t>Test</a:t>
            </a:r>
            <a:r>
              <a:rPr dirty="0" sz="1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FFFFFF"/>
                </a:solidFill>
                <a:latin typeface="Arial"/>
                <a:cs typeface="Arial"/>
              </a:rPr>
              <a:t>using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Appropriate</a:t>
            </a:r>
            <a:r>
              <a:rPr dirty="0" sz="16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Controls: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48328" y="4305300"/>
            <a:ext cx="574548" cy="2499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149852" y="4306823"/>
            <a:ext cx="571500" cy="247015"/>
          </a:xfrm>
          <a:custGeom>
            <a:avLst/>
            <a:gdLst/>
            <a:ahLst/>
            <a:cxnLst/>
            <a:rect l="l" t="t" r="r" b="b"/>
            <a:pathLst>
              <a:path w="571500" h="247014">
                <a:moveTo>
                  <a:pt x="123444" y="0"/>
                </a:moveTo>
                <a:lnTo>
                  <a:pt x="123444" y="61721"/>
                </a:lnTo>
                <a:lnTo>
                  <a:pt x="571500" y="61721"/>
                </a:lnTo>
                <a:lnTo>
                  <a:pt x="571500" y="185165"/>
                </a:lnTo>
                <a:lnTo>
                  <a:pt x="123444" y="185165"/>
                </a:lnTo>
                <a:lnTo>
                  <a:pt x="123444" y="246887"/>
                </a:lnTo>
                <a:lnTo>
                  <a:pt x="0" y="123443"/>
                </a:lnTo>
                <a:lnTo>
                  <a:pt x="123444" y="0"/>
                </a:lnTo>
                <a:close/>
              </a:path>
            </a:pathLst>
          </a:custGeom>
          <a:ln w="9144">
            <a:solidFill>
              <a:srgbClr val="8691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154423" y="5526023"/>
            <a:ext cx="493775" cy="7848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155947" y="5527547"/>
            <a:ext cx="490855" cy="782320"/>
          </a:xfrm>
          <a:custGeom>
            <a:avLst/>
            <a:gdLst/>
            <a:ahLst/>
            <a:cxnLst/>
            <a:rect l="l" t="t" r="r" b="b"/>
            <a:pathLst>
              <a:path w="490854" h="782320">
                <a:moveTo>
                  <a:pt x="0" y="0"/>
                </a:moveTo>
                <a:lnTo>
                  <a:pt x="214629" y="0"/>
                </a:lnTo>
                <a:lnTo>
                  <a:pt x="263875" y="5670"/>
                </a:lnTo>
                <a:lnTo>
                  <a:pt x="309079" y="21822"/>
                </a:lnTo>
                <a:lnTo>
                  <a:pt x="348954" y="47167"/>
                </a:lnTo>
                <a:lnTo>
                  <a:pt x="382210" y="80415"/>
                </a:lnTo>
                <a:lnTo>
                  <a:pt x="407560" y="120278"/>
                </a:lnTo>
                <a:lnTo>
                  <a:pt x="423715" y="165467"/>
                </a:lnTo>
                <a:lnTo>
                  <a:pt x="429387" y="214693"/>
                </a:lnTo>
                <a:lnTo>
                  <a:pt x="429387" y="659129"/>
                </a:lnTo>
                <a:lnTo>
                  <a:pt x="490727" y="659129"/>
                </a:lnTo>
                <a:lnTo>
                  <a:pt x="368046" y="781811"/>
                </a:lnTo>
                <a:lnTo>
                  <a:pt x="245363" y="659129"/>
                </a:lnTo>
                <a:lnTo>
                  <a:pt x="306704" y="659129"/>
                </a:lnTo>
                <a:lnTo>
                  <a:pt x="306704" y="214693"/>
                </a:lnTo>
                <a:lnTo>
                  <a:pt x="299479" y="178880"/>
                </a:lnTo>
                <a:lnTo>
                  <a:pt x="279765" y="149632"/>
                </a:lnTo>
                <a:lnTo>
                  <a:pt x="250501" y="129913"/>
                </a:lnTo>
                <a:lnTo>
                  <a:pt x="214629" y="122681"/>
                </a:lnTo>
                <a:lnTo>
                  <a:pt x="0" y="122681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8691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715383" y="5774740"/>
            <a:ext cx="106426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nti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444500" y="244094"/>
            <a:ext cx="1014730" cy="5594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/>
              <a:t>Methods  </a:t>
            </a:r>
            <a:r>
              <a:rPr dirty="0" sz="1800"/>
              <a:t>M</a:t>
            </a:r>
            <a:r>
              <a:rPr dirty="0" sz="1800" spc="-5"/>
              <a:t>at</a:t>
            </a:r>
            <a:r>
              <a:rPr dirty="0" sz="1800" spc="-15"/>
              <a:t>e</a:t>
            </a:r>
            <a:r>
              <a:rPr dirty="0" sz="1800"/>
              <a:t>ri</a:t>
            </a:r>
            <a:r>
              <a:rPr dirty="0" sz="1800" spc="-15"/>
              <a:t>a</a:t>
            </a:r>
            <a:r>
              <a:rPr dirty="0" sz="1800"/>
              <a:t>ls</a:t>
            </a:r>
            <a:endParaRPr sz="1800"/>
          </a:p>
        </p:txBody>
      </p:sp>
      <p:sp>
        <p:nvSpPr>
          <p:cNvPr id="20" name="object 20"/>
          <p:cNvSpPr txBox="1"/>
          <p:nvPr/>
        </p:nvSpPr>
        <p:spPr>
          <a:xfrm>
            <a:off x="8907271" y="1799209"/>
            <a:ext cx="3155950" cy="11080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Single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Cell</a:t>
            </a:r>
            <a:r>
              <a:rPr dirty="0" sz="18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Heterogenates</a:t>
            </a:r>
            <a:endParaRPr sz="1800">
              <a:latin typeface="Arial"/>
              <a:cs typeface="Arial"/>
            </a:endParaRPr>
          </a:p>
          <a:p>
            <a:pPr marL="1028700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SCH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‘Gamish’ –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ECM</a:t>
            </a:r>
            <a:r>
              <a:rPr dirty="0" sz="1800" spc="-1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Molecules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Initial Viability</a:t>
            </a:r>
            <a:r>
              <a:rPr dirty="0" sz="18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Determination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734059" y="1593469"/>
            <a:ext cx="1499235" cy="833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Kit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Globally 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Clinical</a:t>
            </a:r>
            <a:r>
              <a:rPr dirty="0" sz="18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Trials 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IRBs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2736" y="5158232"/>
            <a:ext cx="3086735" cy="902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31445" indent="-118745">
              <a:lnSpc>
                <a:spcPct val="100000"/>
              </a:lnSpc>
              <a:buChar char="•"/>
              <a:tabLst>
                <a:tab pos="132080" algn="l"/>
              </a:tabLst>
            </a:pPr>
            <a:r>
              <a:rPr dirty="0" sz="1600" spc="-10">
                <a:solidFill>
                  <a:srgbClr val="C00000"/>
                </a:solidFill>
                <a:latin typeface="Arial"/>
                <a:cs typeface="Arial"/>
              </a:rPr>
              <a:t>Viable </a:t>
            </a:r>
            <a:r>
              <a:rPr dirty="0" sz="1600" spc="-5">
                <a:solidFill>
                  <a:srgbClr val="C00000"/>
                </a:solidFill>
                <a:latin typeface="Arial"/>
                <a:cs typeface="Arial"/>
              </a:rPr>
              <a:t>Cells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= Cells without</a:t>
            </a:r>
            <a:r>
              <a:rPr dirty="0"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Drug</a:t>
            </a:r>
            <a:endParaRPr sz="1600">
              <a:latin typeface="Arial"/>
              <a:cs typeface="Arial"/>
            </a:endParaRPr>
          </a:p>
          <a:p>
            <a:pPr marL="131445" indent="-118745">
              <a:lnSpc>
                <a:spcPct val="100000"/>
              </a:lnSpc>
              <a:buChar char="•"/>
              <a:tabLst>
                <a:tab pos="132080" algn="l"/>
              </a:tabLst>
            </a:pPr>
            <a:r>
              <a:rPr dirty="0" sz="1600" spc="-10">
                <a:solidFill>
                  <a:srgbClr val="00AF50"/>
                </a:solidFill>
                <a:latin typeface="Arial"/>
                <a:cs typeface="Arial"/>
              </a:rPr>
              <a:t>Dead </a:t>
            </a:r>
            <a:r>
              <a:rPr dirty="0" sz="1600" spc="-5">
                <a:solidFill>
                  <a:srgbClr val="00AF50"/>
                </a:solidFill>
                <a:latin typeface="Arial"/>
                <a:cs typeface="Arial"/>
              </a:rPr>
              <a:t>Cells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= 56</a:t>
            </a:r>
            <a:r>
              <a:rPr dirty="0" baseline="26455" sz="1575" spc="-7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C for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1-hr</a:t>
            </a:r>
            <a:endParaRPr sz="1600">
              <a:latin typeface="Arial"/>
              <a:cs typeface="Arial"/>
            </a:endParaRPr>
          </a:p>
          <a:p>
            <a:pPr marL="981075">
              <a:lnSpc>
                <a:spcPct val="100000"/>
              </a:lnSpc>
              <a:spcBef>
                <a:spcPts val="1035"/>
              </a:spcBef>
            </a:pP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Test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=</a:t>
            </a:r>
            <a:r>
              <a:rPr dirty="0" sz="1800" spc="-6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Drugs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88895" y="6052108"/>
            <a:ext cx="1908175" cy="28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72 hrs</a:t>
            </a:r>
            <a:r>
              <a:rPr dirty="0" sz="1800" spc="-3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Incubation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55472" y="910716"/>
            <a:ext cx="11522710" cy="2205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15621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  <a:tab pos="2298065" algn="l"/>
                <a:tab pos="3270250" algn="l"/>
                <a:tab pos="4629785" algn="l"/>
                <a:tab pos="592455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Post incubation,</a:t>
            </a:r>
            <a:r>
              <a:rPr dirty="0" sz="18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SCHs</a:t>
            </a:r>
            <a:r>
              <a:rPr dirty="0" sz="1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were	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washed</a:t>
            </a:r>
            <a:r>
              <a:rPr dirty="0" sz="18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and	tagged</a:t>
            </a:r>
            <a:r>
              <a:rPr dirty="0" sz="18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with	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Molecular Probes LIVE/DEAD®</a:t>
            </a:r>
            <a:r>
              <a:rPr dirty="0" sz="1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Fixable</a:t>
            </a:r>
            <a:r>
              <a:rPr dirty="0" sz="18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 u="heavy">
                <a:solidFill>
                  <a:srgbClr val="FFFFFF"/>
                </a:solidFill>
                <a:latin typeface="Arial"/>
                <a:cs typeface="Arial"/>
              </a:rPr>
              <a:t>Green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Fluorescent Stain (Invitrogen, Molecular Probes)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evaluate SCH viability by Flow Cytometric methodologies.  “Gamish”	no</a:t>
            </a:r>
            <a:r>
              <a:rPr dirty="0" sz="18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debris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FFFF"/>
              </a:buClr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299085" marR="45974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reactive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stain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 permeate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compromised membranes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dead cells and react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free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amines on 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interior and exterior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cell, resulting in high/bright staining,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whereas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only membrane-exterior</a:t>
            </a:r>
            <a:r>
              <a:rPr dirty="0" sz="1800" spc="3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free</a:t>
            </a:r>
            <a:endParaRPr sz="1800">
              <a:latin typeface="Arial"/>
              <a:cs typeface="Arial"/>
            </a:endParaRPr>
          </a:p>
          <a:p>
            <a:pPr marL="299085" marR="508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amines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viable cells are available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react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dye,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resulting in dim staining, and intense staining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dead  cells</a:t>
            </a:r>
            <a:r>
              <a:rPr dirty="0" sz="1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5472" y="4203192"/>
            <a:ext cx="11481435" cy="833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i="1">
                <a:solidFill>
                  <a:srgbClr val="FFFFFF"/>
                </a:solidFill>
                <a:latin typeface="Arial"/>
                <a:cs typeface="Arial"/>
              </a:rPr>
              <a:t>In vitro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SCH chemotherapy response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was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determined using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Becton Dickinson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FACScan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Flow Cytometer (BD,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1 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Becton Drive Franklin Lakes, NJ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USA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07417)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SCH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were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analyzed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percentage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live versus dead cell  populations.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69079" y="291084"/>
            <a:ext cx="251460" cy="6217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070603" y="292608"/>
            <a:ext cx="248920" cy="619125"/>
          </a:xfrm>
          <a:custGeom>
            <a:avLst/>
            <a:gdLst/>
            <a:ahLst/>
            <a:cxnLst/>
            <a:rect l="l" t="t" r="r" b="b"/>
            <a:pathLst>
              <a:path w="248920" h="619125">
                <a:moveTo>
                  <a:pt x="0" y="494538"/>
                </a:moveTo>
                <a:lnTo>
                  <a:pt x="62103" y="494538"/>
                </a:lnTo>
                <a:lnTo>
                  <a:pt x="62103" y="0"/>
                </a:lnTo>
                <a:lnTo>
                  <a:pt x="186309" y="0"/>
                </a:lnTo>
                <a:lnTo>
                  <a:pt x="186309" y="494538"/>
                </a:lnTo>
                <a:lnTo>
                  <a:pt x="248412" y="494538"/>
                </a:lnTo>
                <a:lnTo>
                  <a:pt x="124206" y="618744"/>
                </a:lnTo>
                <a:lnTo>
                  <a:pt x="0" y="494538"/>
                </a:lnTo>
                <a:close/>
              </a:path>
            </a:pathLst>
          </a:custGeom>
          <a:ln w="9144">
            <a:solidFill>
              <a:srgbClr val="8691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096511" y="2970276"/>
            <a:ext cx="265175" cy="1179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098035" y="2971800"/>
            <a:ext cx="262255" cy="1176655"/>
          </a:xfrm>
          <a:custGeom>
            <a:avLst/>
            <a:gdLst/>
            <a:ahLst/>
            <a:cxnLst/>
            <a:rect l="l" t="t" r="r" b="b"/>
            <a:pathLst>
              <a:path w="262254" h="1176654">
                <a:moveTo>
                  <a:pt x="0" y="1045463"/>
                </a:moveTo>
                <a:lnTo>
                  <a:pt x="65531" y="1045463"/>
                </a:lnTo>
                <a:lnTo>
                  <a:pt x="65531" y="0"/>
                </a:lnTo>
                <a:lnTo>
                  <a:pt x="196596" y="0"/>
                </a:lnTo>
                <a:lnTo>
                  <a:pt x="196596" y="1045463"/>
                </a:lnTo>
                <a:lnTo>
                  <a:pt x="262127" y="1045463"/>
                </a:lnTo>
                <a:lnTo>
                  <a:pt x="131063" y="1176527"/>
                </a:lnTo>
                <a:lnTo>
                  <a:pt x="0" y="1045463"/>
                </a:lnTo>
                <a:close/>
              </a:path>
            </a:pathLst>
          </a:custGeom>
          <a:ln w="9144">
            <a:solidFill>
              <a:srgbClr val="8691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096511" y="5085588"/>
            <a:ext cx="265175" cy="11811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098035" y="5087111"/>
            <a:ext cx="262255" cy="1178560"/>
          </a:xfrm>
          <a:custGeom>
            <a:avLst/>
            <a:gdLst/>
            <a:ahLst/>
            <a:cxnLst/>
            <a:rect l="l" t="t" r="r" b="b"/>
            <a:pathLst>
              <a:path w="262254" h="1178560">
                <a:moveTo>
                  <a:pt x="0" y="1046988"/>
                </a:moveTo>
                <a:lnTo>
                  <a:pt x="65531" y="1046988"/>
                </a:lnTo>
                <a:lnTo>
                  <a:pt x="65531" y="0"/>
                </a:lnTo>
                <a:lnTo>
                  <a:pt x="196596" y="0"/>
                </a:lnTo>
                <a:lnTo>
                  <a:pt x="196596" y="1046988"/>
                </a:lnTo>
                <a:lnTo>
                  <a:pt x="262127" y="1046988"/>
                </a:lnTo>
                <a:lnTo>
                  <a:pt x="131063" y="1178052"/>
                </a:lnTo>
                <a:lnTo>
                  <a:pt x="0" y="1046988"/>
                </a:lnTo>
                <a:close/>
              </a:path>
            </a:pathLst>
          </a:custGeom>
          <a:ln w="9144">
            <a:solidFill>
              <a:srgbClr val="86919C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5085">
              <a:lnSpc>
                <a:spcPct val="100000"/>
              </a:lnSpc>
            </a:pPr>
            <a:r>
              <a:rPr dirty="0" sz="1800" spc="-5" b="0">
                <a:latin typeface="Arial"/>
                <a:cs typeface="Arial"/>
              </a:rPr>
              <a:t>ANALZE </a:t>
            </a:r>
            <a:r>
              <a:rPr dirty="0" sz="1800" b="0">
                <a:latin typeface="Arial"/>
                <a:cs typeface="Arial"/>
              </a:rPr>
              <a:t>ON </a:t>
            </a:r>
            <a:r>
              <a:rPr dirty="0" sz="1800" spc="-5" b="0">
                <a:latin typeface="Arial"/>
                <a:cs typeface="Arial"/>
              </a:rPr>
              <a:t>FLOW</a:t>
            </a:r>
            <a:r>
              <a:rPr dirty="0" sz="1800" spc="-25" b="0">
                <a:latin typeface="Arial"/>
                <a:cs typeface="Arial"/>
              </a:rPr>
              <a:t> </a:t>
            </a:r>
            <a:r>
              <a:rPr dirty="0" sz="1800" spc="-5" b="0">
                <a:latin typeface="Arial"/>
                <a:cs typeface="Arial"/>
              </a:rPr>
              <a:t>CYTOMETER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7553" y="530352"/>
            <a:ext cx="11791315" cy="2479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33782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Both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FSC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SSC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are unique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every cell-combination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the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two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used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differentiate various cell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types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 a  heterogeneous</a:t>
            </a:r>
            <a:r>
              <a:rPr dirty="0" sz="1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sample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  <a:tab pos="6632575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data acquired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‘events’ and refers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number</a:t>
            </a:r>
            <a:r>
              <a:rPr dirty="0" sz="18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8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cells	(Counts</a:t>
            </a:r>
            <a:r>
              <a:rPr dirty="0" sz="18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Y-axis)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histogram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generated based on the data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acquired, which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this case represents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percentage of live</a:t>
            </a:r>
            <a:r>
              <a:rPr dirty="0" sz="1800" spc="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dead cell populations delineated by decades –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FL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1 (Amount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Fluorescence –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low-to-high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– 10</a:t>
            </a:r>
            <a:r>
              <a:rPr dirty="0" baseline="25462" sz="1800" spc="-7">
                <a:solidFill>
                  <a:srgbClr val="FFFFFF"/>
                </a:solidFill>
                <a:latin typeface="Arial"/>
                <a:cs typeface="Arial"/>
              </a:rPr>
              <a:t>0  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dirty="0" baseline="25462" sz="1800" spc="-7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baseline="25462" sz="1800" spc="352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  <a:p>
            <a:pPr marL="299085" marR="508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range 10</a:t>
            </a:r>
            <a:r>
              <a:rPr dirty="0" baseline="25462" sz="1800" spc="-7">
                <a:solidFill>
                  <a:srgbClr val="FFFFFF"/>
                </a:solidFill>
                <a:latin typeface="Arial"/>
                <a:cs typeface="Arial"/>
              </a:rPr>
              <a:t>0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dirty="0" baseline="25462" sz="1800" spc="-15">
                <a:solidFill>
                  <a:srgbClr val="FFFFFF"/>
                </a:solidFill>
                <a:latin typeface="Arial"/>
                <a:cs typeface="Arial"/>
              </a:rPr>
              <a:t>1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is defined as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live population-Resistant cells and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control SCH population (no cytotoxic  drugs added) fall 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this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range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Beyond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dirty="0" baseline="25462" sz="1800" spc="-7">
                <a:solidFill>
                  <a:srgbClr val="FFFFFF"/>
                </a:solidFill>
                <a:latin typeface="Arial"/>
                <a:cs typeface="Arial"/>
              </a:rPr>
              <a:t>1 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is defined as ‘dead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cells’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Between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dirty="0" baseline="25462" sz="1800" spc="-7">
                <a:solidFill>
                  <a:srgbClr val="FFFFFF"/>
                </a:solidFill>
                <a:latin typeface="Arial"/>
                <a:cs typeface="Arial"/>
              </a:rPr>
              <a:t>0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first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bar is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debris region (cells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low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dye</a:t>
            </a:r>
            <a:r>
              <a:rPr dirty="0" sz="1800" spc="2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uptake)</a:t>
            </a:r>
            <a:endParaRPr sz="1800">
              <a:latin typeface="Arial"/>
              <a:cs typeface="Arial"/>
            </a:endParaRPr>
          </a:p>
          <a:p>
            <a:pPr marL="266700">
              <a:lnSpc>
                <a:spcPct val="100000"/>
              </a:lnSpc>
              <a:tabLst>
                <a:tab pos="2096135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FSC =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</a:t>
            </a:r>
            <a:r>
              <a:rPr dirty="0" sz="18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size	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SSC =</a:t>
            </a:r>
            <a:r>
              <a:rPr dirty="0" sz="18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granulation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3078479"/>
            <a:ext cx="6394704" cy="37795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871209" y="2995803"/>
            <a:ext cx="5966460" cy="36391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50800" marR="199390" indent="4572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Flow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Cytometry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analysis</a:t>
            </a:r>
            <a:r>
              <a:rPr dirty="0" sz="1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non-small</a:t>
            </a:r>
            <a:r>
              <a:rPr dirty="0" sz="14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cell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lung</a:t>
            </a:r>
            <a:r>
              <a:rPr dirty="0" sz="14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SCH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(the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histograms</a:t>
            </a:r>
            <a:r>
              <a:rPr dirty="0" sz="14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in 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1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figure</a:t>
            </a:r>
            <a:r>
              <a:rPr dirty="0" sz="14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4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illustrative</a:t>
            </a:r>
            <a:r>
              <a:rPr dirty="0" sz="14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purposes</a:t>
            </a:r>
            <a:r>
              <a:rPr dirty="0" sz="14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14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lung</a:t>
            </a:r>
            <a:r>
              <a:rPr dirty="0" sz="14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tumor</a:t>
            </a:r>
            <a:r>
              <a:rPr dirty="0" sz="14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14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this 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study).</a:t>
            </a:r>
            <a:endParaRPr sz="14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Legends:</a:t>
            </a:r>
            <a:endParaRPr sz="1400">
              <a:latin typeface="Arial"/>
              <a:cs typeface="Arial"/>
            </a:endParaRPr>
          </a:p>
          <a:p>
            <a:pPr marL="50800" marR="69850">
              <a:lnSpc>
                <a:spcPct val="100000"/>
              </a:lnSpc>
              <a:buAutoNum type="alphaUcPeriod"/>
              <a:tabLst>
                <a:tab pos="267335" algn="l"/>
              </a:tabLst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live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(no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exposure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to drugs) indicates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98% viability;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these cells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400" spc="-1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only 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picked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up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color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on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 outside of the</a:t>
            </a:r>
            <a:r>
              <a:rPr dirty="0" sz="1400" spc="-2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cell.</a:t>
            </a:r>
            <a:endParaRPr sz="1400">
              <a:latin typeface="Arial"/>
              <a:cs typeface="Arial"/>
            </a:endParaRPr>
          </a:p>
          <a:p>
            <a:pPr marL="50800" marR="92075">
              <a:lnSpc>
                <a:spcPct val="100000"/>
              </a:lnSpc>
              <a:buAutoNum type="alphaUcPeriod"/>
              <a:tabLst>
                <a:tab pos="262890" algn="l"/>
              </a:tabLst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95%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shattered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cells – debris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‘travels’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up the Y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axis,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 combination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of  MET</a:t>
            </a:r>
            <a:r>
              <a:rPr dirty="0" sz="14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4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TAX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4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shattered</a:t>
            </a:r>
            <a:r>
              <a:rPr dirty="0" sz="14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cells</a:t>
            </a:r>
            <a:r>
              <a:rPr dirty="0" sz="1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(made</a:t>
            </a:r>
            <a:r>
              <a:rPr dirty="0" sz="14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debris</a:t>
            </a:r>
            <a:r>
              <a:rPr dirty="0" sz="14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cells),</a:t>
            </a:r>
            <a:r>
              <a:rPr dirty="0" sz="14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reflecting 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stain/no</a:t>
            </a:r>
            <a:r>
              <a:rPr dirty="0" sz="1400" spc="-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color.</a:t>
            </a:r>
            <a:endParaRPr sz="1400">
              <a:latin typeface="Arial"/>
              <a:cs typeface="Arial"/>
            </a:endParaRPr>
          </a:p>
          <a:p>
            <a:pPr marL="50800" marR="5080">
              <a:lnSpc>
                <a:spcPct val="100000"/>
              </a:lnSpc>
              <a:buAutoNum type="alphaUcPeriod"/>
              <a:tabLst>
                <a:tab pos="278130" algn="l"/>
              </a:tabLst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69%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dead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cells are in the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2nd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decade designated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dead, as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 cell 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membrane</a:t>
            </a:r>
            <a:r>
              <a:rPr dirty="0" sz="1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been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compromised</a:t>
            </a:r>
            <a:r>
              <a:rPr dirty="0" sz="14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drug(s)</a:t>
            </a:r>
            <a:r>
              <a:rPr dirty="0" sz="14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stain</a:t>
            </a:r>
            <a:r>
              <a:rPr dirty="0" sz="1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entered 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intracellularly,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thus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more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color is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exhibited.</a:t>
            </a:r>
            <a:r>
              <a:rPr dirty="0" sz="14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TAR/MET</a:t>
            </a:r>
            <a:endParaRPr sz="1400">
              <a:latin typeface="Arial"/>
              <a:cs typeface="Arial"/>
            </a:endParaRPr>
          </a:p>
          <a:p>
            <a:pPr marL="277495" indent="-226695">
              <a:lnSpc>
                <a:spcPct val="100000"/>
              </a:lnSpc>
              <a:buAutoNum type="alphaUcPeriod"/>
              <a:tabLst>
                <a:tab pos="278130" algn="l"/>
              </a:tabLst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63%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dead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cells, cells are in the 2nd decade designated</a:t>
            </a:r>
            <a:r>
              <a:rPr dirty="0" sz="1400" spc="-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dead.</a:t>
            </a:r>
            <a:endParaRPr sz="14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CIS/PEM/MET</a:t>
            </a:r>
            <a:r>
              <a:rPr dirty="0" sz="14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(ALIMTA)</a:t>
            </a:r>
            <a:endParaRPr sz="1400">
              <a:latin typeface="Arial"/>
              <a:cs typeface="Arial"/>
            </a:endParaRPr>
          </a:p>
          <a:p>
            <a:pPr marL="319405" indent="-268605">
              <a:lnSpc>
                <a:spcPct val="100000"/>
              </a:lnSpc>
              <a:buAutoNum type="alphaUcPeriod" startAt="5"/>
              <a:tabLst>
                <a:tab pos="320040" algn="l"/>
              </a:tabLst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9%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tumor</a:t>
            </a:r>
            <a:r>
              <a:rPr dirty="0" sz="14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cell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populations</a:t>
            </a:r>
            <a:r>
              <a:rPr dirty="0" sz="14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were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killed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MET</a:t>
            </a:r>
            <a:r>
              <a:rPr dirty="0" sz="1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single</a:t>
            </a:r>
            <a:r>
              <a:rPr dirty="0" sz="14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agent.</a:t>
            </a:r>
            <a:endParaRPr sz="1400">
              <a:latin typeface="Arial"/>
              <a:cs typeface="Arial"/>
            </a:endParaRPr>
          </a:p>
          <a:p>
            <a:pPr marL="12700" marR="108585" indent="48260">
              <a:lnSpc>
                <a:spcPct val="100000"/>
              </a:lnSpc>
              <a:buAutoNum type="alphaUcPeriod" startAt="5"/>
              <a:tabLst>
                <a:tab pos="248920" algn="l"/>
              </a:tabLst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9%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dead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cells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(adding</a:t>
            </a:r>
            <a:r>
              <a:rPr dirty="0" sz="14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CIS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combination</a:t>
            </a:r>
            <a:r>
              <a:rPr dirty="0" sz="14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4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TAX/MET</a:t>
            </a:r>
            <a:r>
              <a:rPr dirty="0" sz="14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inhibited</a:t>
            </a:r>
            <a:r>
              <a:rPr dirty="0" sz="14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cell  death).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62020" y="5395264"/>
            <a:ext cx="17843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79194" y="5395264"/>
            <a:ext cx="17843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21046" y="5395264"/>
            <a:ext cx="19050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28342" y="3703066"/>
            <a:ext cx="19050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43680" y="3703066"/>
            <a:ext cx="17843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21046" y="3703066"/>
            <a:ext cx="16510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28076" y="9144"/>
            <a:ext cx="3810000" cy="3810000"/>
          </a:xfrm>
          <a:custGeom>
            <a:avLst/>
            <a:gdLst/>
            <a:ahLst/>
            <a:cxnLst/>
            <a:rect l="l" t="t" r="r" b="b"/>
            <a:pathLst>
              <a:path w="3810000" h="3810000">
                <a:moveTo>
                  <a:pt x="3810000" y="0"/>
                </a:moveTo>
                <a:lnTo>
                  <a:pt x="0" y="381000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08191" y="91439"/>
            <a:ext cx="6080760" cy="6080760"/>
          </a:xfrm>
          <a:custGeom>
            <a:avLst/>
            <a:gdLst/>
            <a:ahLst/>
            <a:cxnLst/>
            <a:rect l="l" t="t" r="r" b="b"/>
            <a:pathLst>
              <a:path w="6080759" h="6080760">
                <a:moveTo>
                  <a:pt x="6080633" y="0"/>
                </a:moveTo>
                <a:lnTo>
                  <a:pt x="0" y="6080658"/>
                </a:lnTo>
              </a:path>
            </a:pathLst>
          </a:custGeom>
          <a:ln w="1219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235952" y="228600"/>
            <a:ext cx="4953000" cy="4953000"/>
          </a:xfrm>
          <a:custGeom>
            <a:avLst/>
            <a:gdLst/>
            <a:ahLst/>
            <a:cxnLst/>
            <a:rect l="l" t="t" r="r" b="b"/>
            <a:pathLst>
              <a:path w="4953000" h="4953000">
                <a:moveTo>
                  <a:pt x="4953000" y="0"/>
                </a:moveTo>
                <a:lnTo>
                  <a:pt x="0" y="495300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337297" y="32765"/>
            <a:ext cx="4853305" cy="4853305"/>
          </a:xfrm>
          <a:custGeom>
            <a:avLst/>
            <a:gdLst/>
            <a:ahLst/>
            <a:cxnLst/>
            <a:rect l="l" t="t" r="r" b="b"/>
            <a:pathLst>
              <a:path w="4853305" h="4853305">
                <a:moveTo>
                  <a:pt x="4853051" y="0"/>
                </a:moveTo>
                <a:lnTo>
                  <a:pt x="0" y="4853051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846314" y="610362"/>
            <a:ext cx="4343400" cy="4343400"/>
          </a:xfrm>
          <a:custGeom>
            <a:avLst/>
            <a:gdLst/>
            <a:ahLst/>
            <a:cxnLst/>
            <a:rect l="l" t="t" r="r" b="b"/>
            <a:pathLst>
              <a:path w="4343400" h="4343400">
                <a:moveTo>
                  <a:pt x="4343400" y="0"/>
                </a:moveTo>
                <a:lnTo>
                  <a:pt x="0" y="4343400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76883" y="1610867"/>
            <a:ext cx="1437640" cy="0"/>
          </a:xfrm>
          <a:custGeom>
            <a:avLst/>
            <a:gdLst/>
            <a:ahLst/>
            <a:cxnLst/>
            <a:rect l="l" t="t" r="r" b="b"/>
            <a:pathLst>
              <a:path w="1437639" h="0">
                <a:moveTo>
                  <a:pt x="0" y="0"/>
                </a:moveTo>
                <a:lnTo>
                  <a:pt x="143713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76883" y="1444752"/>
            <a:ext cx="1437640" cy="0"/>
          </a:xfrm>
          <a:custGeom>
            <a:avLst/>
            <a:gdLst/>
            <a:ahLst/>
            <a:cxnLst/>
            <a:rect l="l" t="t" r="r" b="b"/>
            <a:pathLst>
              <a:path w="1437639" h="0">
                <a:moveTo>
                  <a:pt x="0" y="0"/>
                </a:moveTo>
                <a:lnTo>
                  <a:pt x="143713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76883" y="1280160"/>
            <a:ext cx="1437640" cy="0"/>
          </a:xfrm>
          <a:custGeom>
            <a:avLst/>
            <a:gdLst/>
            <a:ahLst/>
            <a:cxnLst/>
            <a:rect l="l" t="t" r="r" b="b"/>
            <a:pathLst>
              <a:path w="1437639" h="0">
                <a:moveTo>
                  <a:pt x="0" y="0"/>
                </a:moveTo>
                <a:lnTo>
                  <a:pt x="143713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76883" y="1114044"/>
            <a:ext cx="1437640" cy="0"/>
          </a:xfrm>
          <a:custGeom>
            <a:avLst/>
            <a:gdLst/>
            <a:ahLst/>
            <a:cxnLst/>
            <a:rect l="l" t="t" r="r" b="b"/>
            <a:pathLst>
              <a:path w="1437639" h="0">
                <a:moveTo>
                  <a:pt x="0" y="0"/>
                </a:moveTo>
                <a:lnTo>
                  <a:pt x="143713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76883" y="949452"/>
            <a:ext cx="1437640" cy="0"/>
          </a:xfrm>
          <a:custGeom>
            <a:avLst/>
            <a:gdLst/>
            <a:ahLst/>
            <a:cxnLst/>
            <a:rect l="l" t="t" r="r" b="b"/>
            <a:pathLst>
              <a:path w="1437639" h="0">
                <a:moveTo>
                  <a:pt x="0" y="0"/>
                </a:moveTo>
                <a:lnTo>
                  <a:pt x="143713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84503" y="1571244"/>
            <a:ext cx="344424" cy="2133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344167" y="1719072"/>
            <a:ext cx="344424" cy="655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03832" y="1554480"/>
            <a:ext cx="344424" cy="2301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061972" y="1472183"/>
            <a:ext cx="344424" cy="3124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84503" y="1636776"/>
            <a:ext cx="344424" cy="1478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344167" y="1719072"/>
            <a:ext cx="344424" cy="655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703832" y="1636776"/>
            <a:ext cx="702564" cy="1478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34796" y="1581911"/>
            <a:ext cx="245364" cy="1981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752600" y="1565147"/>
            <a:ext cx="245363" cy="2148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34796" y="1648967"/>
            <a:ext cx="245364" cy="13106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392936" y="1731264"/>
            <a:ext cx="245363" cy="4876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752600" y="1648967"/>
            <a:ext cx="245363" cy="13106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112264" y="1482852"/>
            <a:ext cx="245363" cy="2971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76883" y="949452"/>
            <a:ext cx="0" cy="826135"/>
          </a:xfrm>
          <a:custGeom>
            <a:avLst/>
            <a:gdLst/>
            <a:ahLst/>
            <a:cxnLst/>
            <a:rect l="l" t="t" r="r" b="b"/>
            <a:pathLst>
              <a:path w="0" h="826135">
                <a:moveTo>
                  <a:pt x="0" y="826008"/>
                </a:moveTo>
                <a:lnTo>
                  <a:pt x="0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76883" y="1775460"/>
            <a:ext cx="1437640" cy="0"/>
          </a:xfrm>
          <a:custGeom>
            <a:avLst/>
            <a:gdLst/>
            <a:ahLst/>
            <a:cxnLst/>
            <a:rect l="l" t="t" r="r" b="b"/>
            <a:pathLst>
              <a:path w="1437639" h="0">
                <a:moveTo>
                  <a:pt x="0" y="0"/>
                </a:moveTo>
                <a:lnTo>
                  <a:pt x="143713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025753" y="1440560"/>
            <a:ext cx="2641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23%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19860" y="1523491"/>
            <a:ext cx="193675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5%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43836" y="1440560"/>
            <a:ext cx="2641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25%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133980" y="1294891"/>
            <a:ext cx="2641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35%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72490" y="863853"/>
            <a:ext cx="201295" cy="9899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0541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0.8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0.6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0.4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0.2</a:t>
            </a:r>
            <a:endParaRPr sz="1000">
              <a:latin typeface="Century Gothic"/>
              <a:cs typeface="Century Gothic"/>
            </a:endParaRPr>
          </a:p>
          <a:p>
            <a:pPr algn="ctr" marL="104775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98626" y="1855470"/>
            <a:ext cx="13944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DCA  DCA  DCA</a:t>
            </a:r>
            <a:r>
              <a:rPr dirty="0" sz="1000" spc="1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DCA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26641" y="2010917"/>
            <a:ext cx="1049655" cy="629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09905" algn="l"/>
                <a:tab pos="869315" algn="l"/>
              </a:tabLst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+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Met	+	+</a:t>
            </a:r>
            <a:endParaRPr sz="1000">
              <a:latin typeface="Century Gothic"/>
              <a:cs typeface="Century Gothic"/>
            </a:endParaRPr>
          </a:p>
          <a:p>
            <a:pPr marL="410845">
              <a:lnSpc>
                <a:spcPct val="100000"/>
              </a:lnSpc>
              <a:spcBef>
                <a:spcPts val="25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Riba </a:t>
            </a:r>
            <a:r>
              <a:rPr dirty="0" sz="1000" spc="8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Tam</a:t>
            </a:r>
            <a:endParaRPr sz="1000">
              <a:latin typeface="Century Gothic"/>
              <a:cs typeface="Century Gothic"/>
            </a:endParaRPr>
          </a:p>
          <a:p>
            <a:pPr algn="ctr" marL="47625">
              <a:lnSpc>
                <a:spcPct val="100000"/>
              </a:lnSpc>
              <a:spcBef>
                <a:spcPts val="25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+</a:t>
            </a:r>
            <a:endParaRPr sz="1000">
              <a:latin typeface="Century Gothic"/>
              <a:cs typeface="Century Gothic"/>
            </a:endParaRPr>
          </a:p>
          <a:p>
            <a:pPr algn="ctr" marL="46990">
              <a:lnSpc>
                <a:spcPct val="100000"/>
              </a:lnSpc>
              <a:spcBef>
                <a:spcPts val="25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Raba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40714" y="393110"/>
            <a:ext cx="1270000" cy="3448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68580">
              <a:lnSpc>
                <a:spcPct val="102699"/>
              </a:lnSpc>
            </a:pPr>
            <a:r>
              <a:rPr dirty="0" sz="1100" b="1">
                <a:solidFill>
                  <a:srgbClr val="FFFFFF"/>
                </a:solidFill>
                <a:latin typeface="Century Gothic"/>
                <a:cs typeface="Century Gothic"/>
              </a:rPr>
              <a:t>Infiltrating </a:t>
            </a:r>
            <a:r>
              <a:rPr dirty="0" sz="1100" spc="-5" b="1">
                <a:solidFill>
                  <a:srgbClr val="FFFFFF"/>
                </a:solidFill>
                <a:latin typeface="Century Gothic"/>
                <a:cs typeface="Century Gothic"/>
              </a:rPr>
              <a:t>Breast  Ductal</a:t>
            </a:r>
            <a:r>
              <a:rPr dirty="0" sz="1100" spc="-70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entury Gothic"/>
                <a:cs typeface="Century Gothic"/>
              </a:rPr>
              <a:t>Carcinoma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610355" y="1859279"/>
            <a:ext cx="426720" cy="21793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93464" y="1988820"/>
            <a:ext cx="426720" cy="883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576571" y="1859279"/>
            <a:ext cx="425196" cy="21793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3576828" y="774191"/>
          <a:ext cx="1946275" cy="1298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0875"/>
                <a:gridCol w="447928"/>
                <a:gridCol w="517969"/>
                <a:gridCol w="465658"/>
              </a:tblGrid>
              <a:tr h="257556">
                <a:tc gridSpan="4">
                  <a:txBody>
                    <a:bodyPr/>
                    <a:lstStyle/>
                    <a:p>
                      <a:pPr/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L w="9144">
                      <a:solidFill>
                        <a:srgbClr val="FFFFFF"/>
                      </a:solidFill>
                      <a:prstDash val="solid"/>
                    </a:lnL>
                    <a:lnT w="9144">
                      <a:solidFill>
                        <a:srgbClr val="FFFFFF"/>
                      </a:solidFill>
                      <a:prstDash val="solid"/>
                    </a:lnT>
                    <a:lnB w="9144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57555">
                <a:tc gridSpan="4">
                  <a:txBody>
                    <a:bodyPr/>
                    <a:lstStyle/>
                    <a:p>
                      <a:pPr/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L w="9144">
                      <a:solidFill>
                        <a:srgbClr val="FFFFFF"/>
                      </a:solidFill>
                      <a:prstDash val="solid"/>
                    </a:lnL>
                    <a:lnT w="9144">
                      <a:solidFill>
                        <a:srgbClr val="FFFFFF"/>
                      </a:solidFill>
                      <a:prstDash val="solid"/>
                    </a:lnT>
                    <a:lnB w="9144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59079">
                <a:tc gridSpan="4">
                  <a:txBody>
                    <a:bodyPr/>
                    <a:lstStyle/>
                    <a:p>
                      <a:pPr/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L w="9144">
                      <a:solidFill>
                        <a:srgbClr val="FFFFFF"/>
                      </a:solidFill>
                      <a:prstDash val="solid"/>
                    </a:lnL>
                    <a:lnT w="9144">
                      <a:solidFill>
                        <a:srgbClr val="FFFFFF"/>
                      </a:solidFill>
                      <a:prstDash val="solid"/>
                    </a:lnT>
                    <a:lnB w="9144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57556">
                <a:tc gridSpan="4">
                  <a:txBody>
                    <a:bodyPr/>
                    <a:lstStyle/>
                    <a:p>
                      <a:pPr/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L w="9144">
                      <a:solidFill>
                        <a:srgbClr val="FFFFFF"/>
                      </a:solidFill>
                      <a:prstDash val="solid"/>
                    </a:lnL>
                    <a:lnT w="9144">
                      <a:solidFill>
                        <a:srgbClr val="FFFFFF"/>
                      </a:solidFill>
                      <a:prstDash val="solid"/>
                    </a:lnT>
                    <a:lnB w="9144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57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144">
                      <a:solidFill>
                        <a:srgbClr val="FFFFFF"/>
                      </a:solidFill>
                      <a:prstDash val="solid"/>
                    </a:lnL>
                    <a:lnT w="9144">
                      <a:solidFill>
                        <a:srgbClr val="FFFFFF"/>
                      </a:solidFill>
                      <a:prstDash val="solid"/>
                    </a:lnT>
                    <a:lnB w="9144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ts val="1025"/>
                        </a:lnSpc>
                      </a:pPr>
                      <a:r>
                        <a:rPr dirty="0" sz="10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5%</a:t>
                      </a:r>
                      <a:endParaRPr sz="10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T w="9144">
                      <a:solidFill>
                        <a:srgbClr val="FFFFFF"/>
                      </a:solidFill>
                      <a:prstDash val="solid"/>
                    </a:lnT>
                    <a:lnB w="9144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144">
                      <a:solidFill>
                        <a:srgbClr val="FFFFFF"/>
                      </a:solidFill>
                      <a:prstDash val="solid"/>
                    </a:lnT>
                    <a:lnB w="9144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dirty="0" sz="1000" spc="-5">
                          <a:solidFill>
                            <a:srgbClr val="FFFFFF"/>
                          </a:solidFill>
                          <a:latin typeface="Century Gothic"/>
                          <a:cs typeface="Century Gothic"/>
                        </a:rPr>
                        <a:t>0%</a:t>
                      </a:r>
                      <a:endParaRPr sz="10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T w="9144">
                      <a:solidFill>
                        <a:srgbClr val="FFFFFF"/>
                      </a:solidFill>
                      <a:prstDash val="solid"/>
                    </a:lnT>
                    <a:lnB w="9144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9" name="object 39"/>
          <p:cNvSpPr/>
          <p:nvPr/>
        </p:nvSpPr>
        <p:spPr>
          <a:xfrm>
            <a:off x="3659123" y="1871472"/>
            <a:ext cx="327660" cy="20116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142232" y="2001011"/>
            <a:ext cx="327660" cy="7162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625340" y="1871472"/>
            <a:ext cx="327660" cy="20116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058155" y="2051304"/>
            <a:ext cx="426720" cy="2590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3276980" y="1725929"/>
            <a:ext cx="201295" cy="421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0.2</a:t>
            </a:r>
            <a:endParaRPr sz="1000">
              <a:latin typeface="Century Gothic"/>
              <a:cs typeface="Century Gothic"/>
            </a:endParaRPr>
          </a:p>
          <a:p>
            <a:pPr algn="ctr" marL="105410">
              <a:lnSpc>
                <a:spcPct val="100000"/>
              </a:lnSpc>
              <a:spcBef>
                <a:spcPts val="830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276980" y="951357"/>
            <a:ext cx="200660" cy="678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0.8</a:t>
            </a:r>
            <a:endParaRPr sz="10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0.6</a:t>
            </a:r>
            <a:endParaRPr sz="10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0.4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382517" y="692911"/>
            <a:ext cx="95885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665346" y="2148078"/>
            <a:ext cx="182118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39420" algn="l"/>
              </a:tabLst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DCA	DCA +  DCA +  DCA</a:t>
            </a:r>
            <a:r>
              <a:rPr dirty="0" sz="1000" spc="8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+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172839" y="2303526"/>
            <a:ext cx="1242060" cy="318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  <a:tabLst>
                <a:tab pos="409575" algn="l"/>
                <a:tab pos="956944" algn="l"/>
              </a:tabLst>
            </a:pP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et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dirty="0" sz="1000" spc="-15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ba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+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dirty="0" sz="1000" spc="-15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endParaRPr sz="1000">
              <a:latin typeface="Century Gothic"/>
              <a:cs typeface="Century Gothic"/>
            </a:endParaRPr>
          </a:p>
          <a:p>
            <a:pPr algn="ctr" marR="1270">
              <a:lnSpc>
                <a:spcPct val="100000"/>
              </a:lnSpc>
              <a:spcBef>
                <a:spcPts val="25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Raba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068571" y="448817"/>
            <a:ext cx="72199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b="1">
                <a:solidFill>
                  <a:srgbClr val="FFFFFF"/>
                </a:solidFill>
                <a:latin typeface="Century Gothic"/>
                <a:cs typeface="Century Gothic"/>
              </a:rPr>
              <a:t>Breast</a:t>
            </a:r>
            <a:r>
              <a:rPr dirty="0" sz="1100" spc="-90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entury Gothic"/>
                <a:cs typeface="Century Gothic"/>
              </a:rPr>
              <a:t>IDC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6681216" y="1545336"/>
            <a:ext cx="2147570" cy="0"/>
          </a:xfrm>
          <a:custGeom>
            <a:avLst/>
            <a:gdLst/>
            <a:ahLst/>
            <a:cxnLst/>
            <a:rect l="l" t="t" r="r" b="b"/>
            <a:pathLst>
              <a:path w="2147570" h="0">
                <a:moveTo>
                  <a:pt x="0" y="0"/>
                </a:moveTo>
                <a:lnTo>
                  <a:pt x="2147315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681216" y="1354836"/>
            <a:ext cx="2147570" cy="0"/>
          </a:xfrm>
          <a:custGeom>
            <a:avLst/>
            <a:gdLst/>
            <a:ahLst/>
            <a:cxnLst/>
            <a:rect l="l" t="t" r="r" b="b"/>
            <a:pathLst>
              <a:path w="2147570" h="0">
                <a:moveTo>
                  <a:pt x="0" y="0"/>
                </a:moveTo>
                <a:lnTo>
                  <a:pt x="2147315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681216" y="1162811"/>
            <a:ext cx="2147570" cy="0"/>
          </a:xfrm>
          <a:custGeom>
            <a:avLst/>
            <a:gdLst/>
            <a:ahLst/>
            <a:cxnLst/>
            <a:rect l="l" t="t" r="r" b="b"/>
            <a:pathLst>
              <a:path w="2147570" h="0">
                <a:moveTo>
                  <a:pt x="0" y="0"/>
                </a:moveTo>
                <a:lnTo>
                  <a:pt x="2147315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681216" y="970788"/>
            <a:ext cx="2147570" cy="0"/>
          </a:xfrm>
          <a:custGeom>
            <a:avLst/>
            <a:gdLst/>
            <a:ahLst/>
            <a:cxnLst/>
            <a:rect l="l" t="t" r="r" b="b"/>
            <a:pathLst>
              <a:path w="2147570" h="0">
                <a:moveTo>
                  <a:pt x="0" y="0"/>
                </a:moveTo>
                <a:lnTo>
                  <a:pt x="2147315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681216" y="778763"/>
            <a:ext cx="2147570" cy="0"/>
          </a:xfrm>
          <a:custGeom>
            <a:avLst/>
            <a:gdLst/>
            <a:ahLst/>
            <a:cxnLst/>
            <a:rect l="l" t="t" r="r" b="b"/>
            <a:pathLst>
              <a:path w="2147570" h="0">
                <a:moveTo>
                  <a:pt x="0" y="0"/>
                </a:moveTo>
                <a:lnTo>
                  <a:pt x="2147315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681216" y="1699260"/>
            <a:ext cx="242316" cy="4724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917435" y="1661160"/>
            <a:ext cx="243840" cy="8534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155180" y="1670304"/>
            <a:ext cx="245364" cy="762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394447" y="1478280"/>
            <a:ext cx="483108" cy="26822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871459" y="1641348"/>
            <a:ext cx="243840" cy="10515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8110728" y="864108"/>
            <a:ext cx="243840" cy="882396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8348471" y="1545336"/>
            <a:ext cx="243840" cy="20116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8587740" y="1565147"/>
            <a:ext cx="243840" cy="18135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717792" y="1714500"/>
            <a:ext cx="166116" cy="2743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955535" y="1676400"/>
            <a:ext cx="167640" cy="6553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194804" y="1685544"/>
            <a:ext cx="166116" cy="5638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432547" y="1493519"/>
            <a:ext cx="167640" cy="24841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671816" y="1705355"/>
            <a:ext cx="166116" cy="36575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911083" y="1656588"/>
            <a:ext cx="166116" cy="8534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8148828" y="880872"/>
            <a:ext cx="166116" cy="86106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388095" y="1560575"/>
            <a:ext cx="166116" cy="181355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8625840" y="1580388"/>
            <a:ext cx="167640" cy="16154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681216" y="778763"/>
            <a:ext cx="0" cy="958850"/>
          </a:xfrm>
          <a:custGeom>
            <a:avLst/>
            <a:gdLst/>
            <a:ahLst/>
            <a:cxnLst/>
            <a:rect l="l" t="t" r="r" b="b"/>
            <a:pathLst>
              <a:path w="0" h="958850">
                <a:moveTo>
                  <a:pt x="0" y="958596"/>
                </a:moveTo>
                <a:lnTo>
                  <a:pt x="0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681216" y="1737360"/>
            <a:ext cx="2147570" cy="0"/>
          </a:xfrm>
          <a:custGeom>
            <a:avLst/>
            <a:gdLst/>
            <a:ahLst/>
            <a:cxnLst/>
            <a:rect l="l" t="t" r="r" b="b"/>
            <a:pathLst>
              <a:path w="2147570" h="0">
                <a:moveTo>
                  <a:pt x="0" y="0"/>
                </a:moveTo>
                <a:lnTo>
                  <a:pt x="2147315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/>
          <p:nvPr/>
        </p:nvSpPr>
        <p:spPr>
          <a:xfrm>
            <a:off x="6704203" y="1478407"/>
            <a:ext cx="671195" cy="191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13888" sz="1500" spc="-7">
                <a:solidFill>
                  <a:srgbClr val="FFFFFF"/>
                </a:solidFill>
                <a:latin typeface="Century Gothic"/>
                <a:cs typeface="Century Gothic"/>
              </a:rPr>
              <a:t>2%  </a:t>
            </a:r>
            <a:r>
              <a:rPr dirty="0" baseline="2777" sz="1500" spc="-7">
                <a:solidFill>
                  <a:srgbClr val="FFFFFF"/>
                </a:solidFill>
                <a:latin typeface="Century Gothic"/>
                <a:cs typeface="Century Gothic"/>
              </a:rPr>
              <a:t>6%</a:t>
            </a:r>
            <a:r>
              <a:rPr dirty="0" baseline="2777" sz="1500" spc="292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5%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7384795" y="1286636"/>
            <a:ext cx="2641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25%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658481" y="1497584"/>
            <a:ext cx="193675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3%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897114" y="1449704"/>
            <a:ext cx="193675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8%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100821" y="672465"/>
            <a:ext cx="2641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89%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339073" y="1353692"/>
            <a:ext cx="502920" cy="1816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18%</a:t>
            </a:r>
            <a:r>
              <a:rPr dirty="0" baseline="-8333" sz="1500" spc="-7">
                <a:solidFill>
                  <a:srgbClr val="FFFFFF"/>
                </a:solidFill>
                <a:latin typeface="Century Gothic"/>
                <a:cs typeface="Century Gothic"/>
              </a:rPr>
              <a:t>16%</a:t>
            </a:r>
            <a:endParaRPr baseline="-8333" sz="1500">
              <a:latin typeface="Century Gothic"/>
              <a:cs typeface="Century Gothic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377178" y="693546"/>
            <a:ext cx="201295" cy="11220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0541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309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0.8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0.6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0.4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0.2</a:t>
            </a:r>
            <a:endParaRPr sz="1000">
              <a:latin typeface="Century Gothic"/>
              <a:cs typeface="Century Gothic"/>
            </a:endParaRPr>
          </a:p>
          <a:p>
            <a:pPr algn="ctr" marL="105410">
              <a:lnSpc>
                <a:spcPct val="100000"/>
              </a:lnSpc>
              <a:spcBef>
                <a:spcPts val="310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6571995" y="1847723"/>
            <a:ext cx="2165223" cy="737869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 txBox="1"/>
          <p:nvPr/>
        </p:nvSpPr>
        <p:spPr>
          <a:xfrm>
            <a:off x="7253731" y="463550"/>
            <a:ext cx="72199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b="1">
                <a:solidFill>
                  <a:srgbClr val="FFFFFF"/>
                </a:solidFill>
                <a:latin typeface="Century Gothic"/>
                <a:cs typeface="Century Gothic"/>
              </a:rPr>
              <a:t>Breast</a:t>
            </a:r>
            <a:r>
              <a:rPr dirty="0" sz="1100" spc="-90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entury Gothic"/>
                <a:cs typeface="Century Gothic"/>
              </a:rPr>
              <a:t>IDC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9637776" y="1633727"/>
            <a:ext cx="1621790" cy="0"/>
          </a:xfrm>
          <a:custGeom>
            <a:avLst/>
            <a:gdLst/>
            <a:ahLst/>
            <a:cxnLst/>
            <a:rect l="l" t="t" r="r" b="b"/>
            <a:pathLst>
              <a:path w="1621790" h="0">
                <a:moveTo>
                  <a:pt x="0" y="0"/>
                </a:moveTo>
                <a:lnTo>
                  <a:pt x="1621535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9637776" y="1537716"/>
            <a:ext cx="1621790" cy="0"/>
          </a:xfrm>
          <a:custGeom>
            <a:avLst/>
            <a:gdLst/>
            <a:ahLst/>
            <a:cxnLst/>
            <a:rect l="l" t="t" r="r" b="b"/>
            <a:pathLst>
              <a:path w="1621790" h="0">
                <a:moveTo>
                  <a:pt x="0" y="0"/>
                </a:moveTo>
                <a:lnTo>
                  <a:pt x="1621535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9637776" y="1443227"/>
            <a:ext cx="1621790" cy="0"/>
          </a:xfrm>
          <a:custGeom>
            <a:avLst/>
            <a:gdLst/>
            <a:ahLst/>
            <a:cxnLst/>
            <a:rect l="l" t="t" r="r" b="b"/>
            <a:pathLst>
              <a:path w="1621790" h="0">
                <a:moveTo>
                  <a:pt x="0" y="0"/>
                </a:moveTo>
                <a:lnTo>
                  <a:pt x="1621535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9637776" y="1348739"/>
            <a:ext cx="1621790" cy="0"/>
          </a:xfrm>
          <a:custGeom>
            <a:avLst/>
            <a:gdLst/>
            <a:ahLst/>
            <a:cxnLst/>
            <a:rect l="l" t="t" r="r" b="b"/>
            <a:pathLst>
              <a:path w="1621790" h="0">
                <a:moveTo>
                  <a:pt x="0" y="0"/>
                </a:moveTo>
                <a:lnTo>
                  <a:pt x="1621535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9637776" y="1252727"/>
            <a:ext cx="1621790" cy="0"/>
          </a:xfrm>
          <a:custGeom>
            <a:avLst/>
            <a:gdLst/>
            <a:ahLst/>
            <a:cxnLst/>
            <a:rect l="l" t="t" r="r" b="b"/>
            <a:pathLst>
              <a:path w="1621790" h="0">
                <a:moveTo>
                  <a:pt x="0" y="0"/>
                </a:moveTo>
                <a:lnTo>
                  <a:pt x="1621535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9637776" y="1158239"/>
            <a:ext cx="1621790" cy="0"/>
          </a:xfrm>
          <a:custGeom>
            <a:avLst/>
            <a:gdLst/>
            <a:ahLst/>
            <a:cxnLst/>
            <a:rect l="l" t="t" r="r" b="b"/>
            <a:pathLst>
              <a:path w="1621790" h="0">
                <a:moveTo>
                  <a:pt x="0" y="0"/>
                </a:moveTo>
                <a:lnTo>
                  <a:pt x="1621535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9637776" y="1062227"/>
            <a:ext cx="1621790" cy="0"/>
          </a:xfrm>
          <a:custGeom>
            <a:avLst/>
            <a:gdLst/>
            <a:ahLst/>
            <a:cxnLst/>
            <a:rect l="l" t="t" r="r" b="b"/>
            <a:pathLst>
              <a:path w="1621790" h="0">
                <a:moveTo>
                  <a:pt x="0" y="0"/>
                </a:moveTo>
                <a:lnTo>
                  <a:pt x="1621535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9637776" y="967739"/>
            <a:ext cx="1621790" cy="0"/>
          </a:xfrm>
          <a:custGeom>
            <a:avLst/>
            <a:gdLst/>
            <a:ahLst/>
            <a:cxnLst/>
            <a:rect l="l" t="t" r="r" b="b"/>
            <a:pathLst>
              <a:path w="1621790" h="0">
                <a:moveTo>
                  <a:pt x="0" y="0"/>
                </a:moveTo>
                <a:lnTo>
                  <a:pt x="1621535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9637776" y="873252"/>
            <a:ext cx="1621790" cy="0"/>
          </a:xfrm>
          <a:custGeom>
            <a:avLst/>
            <a:gdLst/>
            <a:ahLst/>
            <a:cxnLst/>
            <a:rect l="l" t="t" r="r" b="b"/>
            <a:pathLst>
              <a:path w="1621790" h="0">
                <a:moveTo>
                  <a:pt x="0" y="0"/>
                </a:moveTo>
                <a:lnTo>
                  <a:pt x="1621535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9637776" y="777240"/>
            <a:ext cx="1621790" cy="0"/>
          </a:xfrm>
          <a:custGeom>
            <a:avLst/>
            <a:gdLst/>
            <a:ahLst/>
            <a:cxnLst/>
            <a:rect l="l" t="t" r="r" b="b"/>
            <a:pathLst>
              <a:path w="1621790" h="0">
                <a:moveTo>
                  <a:pt x="0" y="0"/>
                </a:moveTo>
                <a:lnTo>
                  <a:pt x="1621535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9636252" y="1684020"/>
            <a:ext cx="278892" cy="5334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9899904" y="1475232"/>
            <a:ext cx="556260" cy="26212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0440923" y="1571244"/>
            <a:ext cx="286511" cy="166116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0710671" y="923544"/>
            <a:ext cx="556260" cy="813816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9678923" y="1696211"/>
            <a:ext cx="187451" cy="36575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9950195" y="1487424"/>
            <a:ext cx="185927" cy="245363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0219943" y="1705355"/>
            <a:ext cx="187451" cy="2743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0491216" y="1581911"/>
            <a:ext cx="185927" cy="15087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0760964" y="935736"/>
            <a:ext cx="185927" cy="797051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1030711" y="1705355"/>
            <a:ext cx="187451" cy="27432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9637776" y="777240"/>
            <a:ext cx="0" cy="951230"/>
          </a:xfrm>
          <a:custGeom>
            <a:avLst/>
            <a:gdLst/>
            <a:ahLst/>
            <a:cxnLst/>
            <a:rect l="l" t="t" r="r" b="b"/>
            <a:pathLst>
              <a:path w="0" h="951230">
                <a:moveTo>
                  <a:pt x="0" y="950976"/>
                </a:moveTo>
                <a:lnTo>
                  <a:pt x="0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9637776" y="1728216"/>
            <a:ext cx="1621790" cy="0"/>
          </a:xfrm>
          <a:custGeom>
            <a:avLst/>
            <a:gdLst/>
            <a:ahLst/>
            <a:cxnLst/>
            <a:rect l="l" t="t" r="r" b="b"/>
            <a:pathLst>
              <a:path w="1621790" h="0">
                <a:moveTo>
                  <a:pt x="0" y="0"/>
                </a:moveTo>
                <a:lnTo>
                  <a:pt x="1621535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 txBox="1"/>
          <p:nvPr/>
        </p:nvSpPr>
        <p:spPr>
          <a:xfrm>
            <a:off x="9677145" y="1488440"/>
            <a:ext cx="193675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3%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9912477" y="1279397"/>
            <a:ext cx="2641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25%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10217911" y="1497838"/>
            <a:ext cx="193675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2%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0453243" y="1374394"/>
            <a:ext cx="2641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15%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10723626" y="727964"/>
            <a:ext cx="2641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83%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1028933" y="1497838"/>
            <a:ext cx="193675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2%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9333356" y="1548510"/>
            <a:ext cx="201295" cy="257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97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0.1</a:t>
            </a:r>
            <a:endParaRPr sz="1000">
              <a:latin typeface="Century Gothic"/>
              <a:cs typeface="Century Gothic"/>
            </a:endParaRPr>
          </a:p>
          <a:p>
            <a:pPr algn="ctr" marL="105410">
              <a:lnSpc>
                <a:spcPts val="97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9333356" y="1453388"/>
            <a:ext cx="2006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0.2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9333356" y="1358265"/>
            <a:ext cx="2006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0.3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9333356" y="1263141"/>
            <a:ext cx="2006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0.4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9333356" y="1168146"/>
            <a:ext cx="2006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0.5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9333356" y="1073022"/>
            <a:ext cx="2006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0.6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9333356" y="977900"/>
            <a:ext cx="2006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0.7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9333356" y="882777"/>
            <a:ext cx="2006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0.8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9333356" y="787653"/>
            <a:ext cx="2006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0.9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9438893" y="692658"/>
            <a:ext cx="95885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9519031" y="1841373"/>
            <a:ext cx="1621409" cy="896619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 txBox="1"/>
          <p:nvPr/>
        </p:nvSpPr>
        <p:spPr>
          <a:xfrm>
            <a:off x="9972802" y="409575"/>
            <a:ext cx="72199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b="1">
                <a:solidFill>
                  <a:srgbClr val="FFFFFF"/>
                </a:solidFill>
                <a:latin typeface="Century Gothic"/>
                <a:cs typeface="Century Gothic"/>
              </a:rPr>
              <a:t>Breast</a:t>
            </a:r>
            <a:r>
              <a:rPr dirty="0" sz="1100" spc="-90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entury Gothic"/>
                <a:cs typeface="Century Gothic"/>
              </a:rPr>
              <a:t>IDC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990600" y="4226052"/>
            <a:ext cx="1673860" cy="0"/>
          </a:xfrm>
          <a:custGeom>
            <a:avLst/>
            <a:gdLst/>
            <a:ahLst/>
            <a:cxnLst/>
            <a:rect l="l" t="t" r="r" b="b"/>
            <a:pathLst>
              <a:path w="1673860" h="0">
                <a:moveTo>
                  <a:pt x="0" y="0"/>
                </a:moveTo>
                <a:lnTo>
                  <a:pt x="167335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990600" y="4120896"/>
            <a:ext cx="1673860" cy="0"/>
          </a:xfrm>
          <a:custGeom>
            <a:avLst/>
            <a:gdLst/>
            <a:ahLst/>
            <a:cxnLst/>
            <a:rect l="l" t="t" r="r" b="b"/>
            <a:pathLst>
              <a:path w="1673860" h="0">
                <a:moveTo>
                  <a:pt x="0" y="0"/>
                </a:moveTo>
                <a:lnTo>
                  <a:pt x="167335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990600" y="4014215"/>
            <a:ext cx="1673860" cy="0"/>
          </a:xfrm>
          <a:custGeom>
            <a:avLst/>
            <a:gdLst/>
            <a:ahLst/>
            <a:cxnLst/>
            <a:rect l="l" t="t" r="r" b="b"/>
            <a:pathLst>
              <a:path w="1673860" h="0">
                <a:moveTo>
                  <a:pt x="0" y="0"/>
                </a:moveTo>
                <a:lnTo>
                  <a:pt x="167335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990600" y="3909059"/>
            <a:ext cx="1673860" cy="0"/>
          </a:xfrm>
          <a:custGeom>
            <a:avLst/>
            <a:gdLst/>
            <a:ahLst/>
            <a:cxnLst/>
            <a:rect l="l" t="t" r="r" b="b"/>
            <a:pathLst>
              <a:path w="1673860" h="0">
                <a:moveTo>
                  <a:pt x="0" y="0"/>
                </a:moveTo>
                <a:lnTo>
                  <a:pt x="167335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990600" y="3802379"/>
            <a:ext cx="1673860" cy="0"/>
          </a:xfrm>
          <a:custGeom>
            <a:avLst/>
            <a:gdLst/>
            <a:ahLst/>
            <a:cxnLst/>
            <a:rect l="l" t="t" r="r" b="b"/>
            <a:pathLst>
              <a:path w="1673860" h="0">
                <a:moveTo>
                  <a:pt x="0" y="0"/>
                </a:moveTo>
                <a:lnTo>
                  <a:pt x="167335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990600" y="3697223"/>
            <a:ext cx="1673860" cy="0"/>
          </a:xfrm>
          <a:custGeom>
            <a:avLst/>
            <a:gdLst/>
            <a:ahLst/>
            <a:cxnLst/>
            <a:rect l="l" t="t" r="r" b="b"/>
            <a:pathLst>
              <a:path w="1673860" h="0">
                <a:moveTo>
                  <a:pt x="0" y="0"/>
                </a:moveTo>
                <a:lnTo>
                  <a:pt x="167335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990600" y="3590544"/>
            <a:ext cx="1673860" cy="0"/>
          </a:xfrm>
          <a:custGeom>
            <a:avLst/>
            <a:gdLst/>
            <a:ahLst/>
            <a:cxnLst/>
            <a:rect l="l" t="t" r="r" b="b"/>
            <a:pathLst>
              <a:path w="1673860" h="0">
                <a:moveTo>
                  <a:pt x="0" y="0"/>
                </a:moveTo>
                <a:lnTo>
                  <a:pt x="167335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990600" y="3485388"/>
            <a:ext cx="1673860" cy="0"/>
          </a:xfrm>
          <a:custGeom>
            <a:avLst/>
            <a:gdLst/>
            <a:ahLst/>
            <a:cxnLst/>
            <a:rect l="l" t="t" r="r" b="b"/>
            <a:pathLst>
              <a:path w="1673860" h="0">
                <a:moveTo>
                  <a:pt x="0" y="0"/>
                </a:moveTo>
                <a:lnTo>
                  <a:pt x="167335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990600" y="3378708"/>
            <a:ext cx="1673860" cy="0"/>
          </a:xfrm>
          <a:custGeom>
            <a:avLst/>
            <a:gdLst/>
            <a:ahLst/>
            <a:cxnLst/>
            <a:rect l="l" t="t" r="r" b="b"/>
            <a:pathLst>
              <a:path w="1673860" h="0">
                <a:moveTo>
                  <a:pt x="0" y="0"/>
                </a:moveTo>
                <a:lnTo>
                  <a:pt x="167335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990600" y="3273552"/>
            <a:ext cx="1673860" cy="0"/>
          </a:xfrm>
          <a:custGeom>
            <a:avLst/>
            <a:gdLst/>
            <a:ahLst/>
            <a:cxnLst/>
            <a:rect l="l" t="t" r="r" b="b"/>
            <a:pathLst>
              <a:path w="1673860" h="0">
                <a:moveTo>
                  <a:pt x="0" y="0"/>
                </a:moveTo>
                <a:lnTo>
                  <a:pt x="167335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990600" y="4238244"/>
            <a:ext cx="425195" cy="10363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402080" y="3698747"/>
            <a:ext cx="432816" cy="643127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819655" y="3709415"/>
            <a:ext cx="224028" cy="63246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2029967" y="3867911"/>
            <a:ext cx="224028" cy="473963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2238755" y="3814571"/>
            <a:ext cx="432816" cy="52730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022603" y="4255008"/>
            <a:ext cx="146303" cy="80772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231391" y="4306823"/>
            <a:ext cx="146303" cy="28956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440180" y="3713988"/>
            <a:ext cx="146303" cy="621792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650492" y="4317491"/>
            <a:ext cx="146304" cy="18287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859279" y="3724655"/>
            <a:ext cx="146304" cy="61112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2068067" y="3883152"/>
            <a:ext cx="146304" cy="45262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2276855" y="3831335"/>
            <a:ext cx="146304" cy="504444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2487167" y="4296155"/>
            <a:ext cx="146304" cy="3962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990600" y="3273552"/>
            <a:ext cx="0" cy="1059180"/>
          </a:xfrm>
          <a:custGeom>
            <a:avLst/>
            <a:gdLst/>
            <a:ahLst/>
            <a:cxnLst/>
            <a:rect l="l" t="t" r="r" b="b"/>
            <a:pathLst>
              <a:path w="0" h="1059179">
                <a:moveTo>
                  <a:pt x="0" y="1059180"/>
                </a:moveTo>
                <a:lnTo>
                  <a:pt x="0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990600" y="4332732"/>
            <a:ext cx="1673860" cy="0"/>
          </a:xfrm>
          <a:custGeom>
            <a:avLst/>
            <a:gdLst/>
            <a:ahLst/>
            <a:cxnLst/>
            <a:rect l="l" t="t" r="r" b="b"/>
            <a:pathLst>
              <a:path w="1673860" h="0">
                <a:moveTo>
                  <a:pt x="0" y="0"/>
                </a:moveTo>
                <a:lnTo>
                  <a:pt x="167335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 txBox="1"/>
          <p:nvPr/>
        </p:nvSpPr>
        <p:spPr>
          <a:xfrm>
            <a:off x="998016" y="4047490"/>
            <a:ext cx="403225" cy="215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7%</a:t>
            </a:r>
            <a:r>
              <a:rPr dirty="0" sz="1000" spc="-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baseline="-22222" sz="1500" spc="-7">
                <a:solidFill>
                  <a:srgbClr val="FFFFFF"/>
                </a:solidFill>
                <a:latin typeface="Century Gothic"/>
                <a:cs typeface="Century Gothic"/>
              </a:rPr>
              <a:t>2%</a:t>
            </a:r>
            <a:endParaRPr baseline="-22222" sz="1500">
              <a:latin typeface="Century Gothic"/>
              <a:cs typeface="Century Gothic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1625854" y="4110990"/>
            <a:ext cx="193675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1%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1381505" y="3517772"/>
            <a:ext cx="682625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30530" algn="l"/>
              </a:tabLst>
            </a:pPr>
            <a:r>
              <a:rPr dirty="0" baseline="5555" sz="1500" spc="-15">
                <a:solidFill>
                  <a:srgbClr val="FFFFFF"/>
                </a:solidFill>
                <a:latin typeface="Century Gothic"/>
                <a:cs typeface="Century Gothic"/>
              </a:rPr>
              <a:t>58</a:t>
            </a:r>
            <a:r>
              <a:rPr dirty="0" baseline="5555" sz="1500" spc="-7">
                <a:solidFill>
                  <a:srgbClr val="FFFFFF"/>
                </a:solidFill>
                <a:latin typeface="Century Gothic"/>
                <a:cs typeface="Century Gothic"/>
              </a:rPr>
              <a:t>%</a:t>
            </a:r>
            <a:r>
              <a:rPr dirty="0" baseline="5555" sz="1500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57%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2009394" y="3623817"/>
            <a:ext cx="473075" cy="215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22222" sz="1500" spc="-15">
                <a:solidFill>
                  <a:srgbClr val="FFFFFF"/>
                </a:solidFill>
                <a:latin typeface="Century Gothic"/>
                <a:cs typeface="Century Gothic"/>
              </a:rPr>
              <a:t>42</a:t>
            </a:r>
            <a:r>
              <a:rPr dirty="0" baseline="-22222" sz="1500" spc="-359">
                <a:solidFill>
                  <a:srgbClr val="FFFFFF"/>
                </a:solidFill>
                <a:latin typeface="Century Gothic"/>
                <a:cs typeface="Century Gothic"/>
              </a:rPr>
              <a:t>%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47%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2462910" y="4089907"/>
            <a:ext cx="193675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3%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685596" y="3188970"/>
            <a:ext cx="201295" cy="1221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05410">
              <a:lnSpc>
                <a:spcPts val="101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35"/>
              </a:lnSpc>
            </a:pP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0.9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3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0.8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3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0.7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3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0.6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3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0.5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3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0.4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3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0.3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3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0.2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3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0.1</a:t>
            </a:r>
            <a:endParaRPr sz="1000">
              <a:latin typeface="Century Gothic"/>
              <a:cs typeface="Century Gothic"/>
            </a:endParaRPr>
          </a:p>
          <a:p>
            <a:pPr algn="ctr" marL="105410">
              <a:lnSpc>
                <a:spcPts val="101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1026831" y="4276602"/>
            <a:ext cx="1616710" cy="9893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68275" indent="389255">
              <a:lnSpc>
                <a:spcPts val="111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endParaRPr sz="1000">
              <a:latin typeface="Century Gothic"/>
              <a:cs typeface="Century Gothic"/>
            </a:endParaRPr>
          </a:p>
          <a:p>
            <a:pPr algn="just" marL="147320" marR="131445" indent="20955">
              <a:lnSpc>
                <a:spcPct val="1373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+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et 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+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m 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+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F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e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m 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+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x</a:t>
            </a:r>
            <a:endParaRPr sz="1000">
              <a:latin typeface="Century Gothic"/>
              <a:cs typeface="Century Gothic"/>
            </a:endParaRPr>
          </a:p>
          <a:p>
            <a:pPr marL="22225">
              <a:lnSpc>
                <a:spcPct val="100000"/>
              </a:lnSpc>
              <a:spcBef>
                <a:spcPts val="445"/>
              </a:spcBef>
            </a:pP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DC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+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R</a:t>
            </a: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ba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+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…</a:t>
            </a:r>
            <a:endParaRPr sz="1000">
              <a:latin typeface="Century Gothic"/>
              <a:cs typeface="Century Gothic"/>
            </a:endParaRPr>
          </a:p>
          <a:p>
            <a:pPr algn="ctr" marL="93345">
              <a:lnSpc>
                <a:spcPct val="100000"/>
              </a:lnSpc>
              <a:spcBef>
                <a:spcPts val="445"/>
              </a:spcBef>
            </a:pP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+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endParaRPr sz="10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+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5">
                <a:solidFill>
                  <a:srgbClr val="FFFFFF"/>
                </a:solidFill>
                <a:latin typeface="Century Gothic"/>
                <a:cs typeface="Century Gothic"/>
              </a:rPr>
              <a:t>C</a:t>
            </a:r>
            <a:r>
              <a:rPr dirty="0" sz="1000">
                <a:solidFill>
                  <a:srgbClr val="FFFFFF"/>
                </a:solidFill>
                <a:latin typeface="Century Gothic"/>
                <a:cs typeface="Century Gothic"/>
              </a:rPr>
              <a:t>arbo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1349121" y="2944621"/>
            <a:ext cx="72199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b="1">
                <a:solidFill>
                  <a:srgbClr val="FFFFFF"/>
                </a:solidFill>
                <a:latin typeface="Century Gothic"/>
                <a:cs typeface="Century Gothic"/>
              </a:rPr>
              <a:t>Breast</a:t>
            </a:r>
            <a:r>
              <a:rPr dirty="0" sz="1100" spc="-90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entury Gothic"/>
                <a:cs typeface="Century Gothic"/>
              </a:rPr>
              <a:t>IDC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155" name="object 155"/>
          <p:cNvSpPr/>
          <p:nvPr/>
        </p:nvSpPr>
        <p:spPr>
          <a:xfrm>
            <a:off x="3596640" y="4267200"/>
            <a:ext cx="1917700" cy="0"/>
          </a:xfrm>
          <a:custGeom>
            <a:avLst/>
            <a:gdLst/>
            <a:ahLst/>
            <a:cxnLst/>
            <a:rect l="l" t="t" r="r" b="b"/>
            <a:pathLst>
              <a:path w="1917700" h="0">
                <a:moveTo>
                  <a:pt x="0" y="0"/>
                </a:moveTo>
                <a:lnTo>
                  <a:pt x="191719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3596640" y="4157471"/>
            <a:ext cx="1917700" cy="0"/>
          </a:xfrm>
          <a:custGeom>
            <a:avLst/>
            <a:gdLst/>
            <a:ahLst/>
            <a:cxnLst/>
            <a:rect l="l" t="t" r="r" b="b"/>
            <a:pathLst>
              <a:path w="1917700" h="0">
                <a:moveTo>
                  <a:pt x="0" y="0"/>
                </a:moveTo>
                <a:lnTo>
                  <a:pt x="191719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3596640" y="4047744"/>
            <a:ext cx="1917700" cy="0"/>
          </a:xfrm>
          <a:custGeom>
            <a:avLst/>
            <a:gdLst/>
            <a:ahLst/>
            <a:cxnLst/>
            <a:rect l="l" t="t" r="r" b="b"/>
            <a:pathLst>
              <a:path w="1917700" h="0">
                <a:moveTo>
                  <a:pt x="0" y="0"/>
                </a:moveTo>
                <a:lnTo>
                  <a:pt x="191719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3596640" y="3939540"/>
            <a:ext cx="1917700" cy="0"/>
          </a:xfrm>
          <a:custGeom>
            <a:avLst/>
            <a:gdLst/>
            <a:ahLst/>
            <a:cxnLst/>
            <a:rect l="l" t="t" r="r" b="b"/>
            <a:pathLst>
              <a:path w="1917700" h="0">
                <a:moveTo>
                  <a:pt x="0" y="0"/>
                </a:moveTo>
                <a:lnTo>
                  <a:pt x="191719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3596640" y="3829811"/>
            <a:ext cx="1917700" cy="0"/>
          </a:xfrm>
          <a:custGeom>
            <a:avLst/>
            <a:gdLst/>
            <a:ahLst/>
            <a:cxnLst/>
            <a:rect l="l" t="t" r="r" b="b"/>
            <a:pathLst>
              <a:path w="1917700" h="0">
                <a:moveTo>
                  <a:pt x="0" y="0"/>
                </a:moveTo>
                <a:lnTo>
                  <a:pt x="191719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3596640" y="3720084"/>
            <a:ext cx="1917700" cy="0"/>
          </a:xfrm>
          <a:custGeom>
            <a:avLst/>
            <a:gdLst/>
            <a:ahLst/>
            <a:cxnLst/>
            <a:rect l="l" t="t" r="r" b="b"/>
            <a:pathLst>
              <a:path w="1917700" h="0">
                <a:moveTo>
                  <a:pt x="0" y="0"/>
                </a:moveTo>
                <a:lnTo>
                  <a:pt x="191719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3596640" y="3610355"/>
            <a:ext cx="1917700" cy="0"/>
          </a:xfrm>
          <a:custGeom>
            <a:avLst/>
            <a:gdLst/>
            <a:ahLst/>
            <a:cxnLst/>
            <a:rect l="l" t="t" r="r" b="b"/>
            <a:pathLst>
              <a:path w="1917700" h="0">
                <a:moveTo>
                  <a:pt x="0" y="0"/>
                </a:moveTo>
                <a:lnTo>
                  <a:pt x="191719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3596640" y="3502152"/>
            <a:ext cx="1917700" cy="0"/>
          </a:xfrm>
          <a:custGeom>
            <a:avLst/>
            <a:gdLst/>
            <a:ahLst/>
            <a:cxnLst/>
            <a:rect l="l" t="t" r="r" b="b"/>
            <a:pathLst>
              <a:path w="1917700" h="0">
                <a:moveTo>
                  <a:pt x="0" y="0"/>
                </a:moveTo>
                <a:lnTo>
                  <a:pt x="191719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3596640" y="3392423"/>
            <a:ext cx="1917700" cy="0"/>
          </a:xfrm>
          <a:custGeom>
            <a:avLst/>
            <a:gdLst/>
            <a:ahLst/>
            <a:cxnLst/>
            <a:rect l="l" t="t" r="r" b="b"/>
            <a:pathLst>
              <a:path w="1917700" h="0">
                <a:moveTo>
                  <a:pt x="0" y="0"/>
                </a:moveTo>
                <a:lnTo>
                  <a:pt x="191719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3596640" y="3282696"/>
            <a:ext cx="1917700" cy="0"/>
          </a:xfrm>
          <a:custGeom>
            <a:avLst/>
            <a:gdLst/>
            <a:ahLst/>
            <a:cxnLst/>
            <a:rect l="l" t="t" r="r" b="b"/>
            <a:pathLst>
              <a:path w="1917700" h="0">
                <a:moveTo>
                  <a:pt x="0" y="0"/>
                </a:moveTo>
                <a:lnTo>
                  <a:pt x="191719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3608832" y="3590544"/>
            <a:ext cx="297179" cy="794003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3927347" y="3317747"/>
            <a:ext cx="297179" cy="106680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247388" y="3427476"/>
            <a:ext cx="297179" cy="957072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4567428" y="3470147"/>
            <a:ext cx="295655" cy="91440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4885944" y="3558540"/>
            <a:ext cx="297179" cy="826007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5205984" y="3459479"/>
            <a:ext cx="295656" cy="92506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3646932" y="3607308"/>
            <a:ext cx="219456" cy="772668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966971" y="3332988"/>
            <a:ext cx="219455" cy="104698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4285488" y="3442715"/>
            <a:ext cx="219456" cy="937260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4605528" y="3486911"/>
            <a:ext cx="219455" cy="893063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4925567" y="3573779"/>
            <a:ext cx="217932" cy="806196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5244084" y="3476244"/>
            <a:ext cx="219456" cy="903731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596640" y="3282696"/>
            <a:ext cx="0" cy="1094740"/>
          </a:xfrm>
          <a:custGeom>
            <a:avLst/>
            <a:gdLst/>
            <a:ahLst/>
            <a:cxnLst/>
            <a:rect l="l" t="t" r="r" b="b"/>
            <a:pathLst>
              <a:path w="0" h="1094739">
                <a:moveTo>
                  <a:pt x="0" y="1094231"/>
                </a:moveTo>
                <a:lnTo>
                  <a:pt x="0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3596640" y="4376928"/>
            <a:ext cx="1917700" cy="0"/>
          </a:xfrm>
          <a:custGeom>
            <a:avLst/>
            <a:gdLst/>
            <a:ahLst/>
            <a:cxnLst/>
            <a:rect l="l" t="t" r="r" b="b"/>
            <a:pathLst>
              <a:path w="1917700" h="0">
                <a:moveTo>
                  <a:pt x="0" y="0"/>
                </a:moveTo>
                <a:lnTo>
                  <a:pt x="1917192" y="0"/>
                </a:lnTo>
              </a:path>
            </a:pathLst>
          </a:custGeom>
          <a:ln w="9144">
            <a:solidFill>
              <a:srgbClr val="F8F8F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 txBox="1"/>
          <p:nvPr/>
        </p:nvSpPr>
        <p:spPr>
          <a:xfrm>
            <a:off x="3625088" y="3400171"/>
            <a:ext cx="2641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70%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3944492" y="3126485"/>
            <a:ext cx="583565" cy="271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30"/>
              </a:lnSpc>
            </a:pP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95%</a:t>
            </a:r>
            <a:endParaRPr sz="1000">
              <a:latin typeface="Century Gothic"/>
              <a:cs typeface="Century Gothic"/>
            </a:endParaRPr>
          </a:p>
          <a:p>
            <a:pPr marL="332105">
              <a:lnSpc>
                <a:spcPts val="103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85%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4583429" y="3279775"/>
            <a:ext cx="902969" cy="250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944"/>
              </a:lnSpc>
              <a:tabLst>
                <a:tab pos="638175" algn="l"/>
              </a:tabLst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81%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dirty="0" baseline="5555" sz="1500" spc="-7">
                <a:solidFill>
                  <a:srgbClr val="FFFFFF"/>
                </a:solidFill>
                <a:latin typeface="Century Gothic"/>
                <a:cs typeface="Century Gothic"/>
              </a:rPr>
              <a:t>82%</a:t>
            </a:r>
            <a:endParaRPr baseline="5555" sz="1500">
              <a:latin typeface="Century Gothic"/>
              <a:cs typeface="Century Gothic"/>
            </a:endParaRPr>
          </a:p>
          <a:p>
            <a:pPr algn="ctr">
              <a:lnSpc>
                <a:spcPts val="944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73%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3292221" y="3198367"/>
            <a:ext cx="201295" cy="12560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05410">
              <a:lnSpc>
                <a:spcPts val="103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6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0.9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6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0.8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6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0.7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60"/>
              </a:lnSpc>
            </a:pP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0.6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6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0.5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6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0.4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6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0.3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6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0.2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6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0.1</a:t>
            </a:r>
            <a:endParaRPr sz="1000">
              <a:latin typeface="Century Gothic"/>
              <a:cs typeface="Century Gothic"/>
            </a:endParaRPr>
          </a:p>
          <a:p>
            <a:pPr algn="ctr" marL="105410">
              <a:lnSpc>
                <a:spcPts val="103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183" name="object 183"/>
          <p:cNvSpPr/>
          <p:nvPr/>
        </p:nvSpPr>
        <p:spPr>
          <a:xfrm>
            <a:off x="3367659" y="4486147"/>
            <a:ext cx="1994789" cy="737869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 txBox="1"/>
          <p:nvPr/>
        </p:nvSpPr>
        <p:spPr>
          <a:xfrm>
            <a:off x="4076446" y="2954020"/>
            <a:ext cx="72199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b="1">
                <a:solidFill>
                  <a:srgbClr val="FFFFFF"/>
                </a:solidFill>
                <a:latin typeface="Century Gothic"/>
                <a:cs typeface="Century Gothic"/>
              </a:rPr>
              <a:t>Breast</a:t>
            </a:r>
            <a:r>
              <a:rPr dirty="0" sz="1100" spc="-90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entury Gothic"/>
                <a:cs typeface="Century Gothic"/>
              </a:rPr>
              <a:t>IDC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185" name="object 185"/>
          <p:cNvSpPr/>
          <p:nvPr/>
        </p:nvSpPr>
        <p:spPr>
          <a:xfrm>
            <a:off x="6728459" y="4530852"/>
            <a:ext cx="2100580" cy="0"/>
          </a:xfrm>
          <a:custGeom>
            <a:avLst/>
            <a:gdLst/>
            <a:ahLst/>
            <a:cxnLst/>
            <a:rect l="l" t="t" r="r" b="b"/>
            <a:pathLst>
              <a:path w="2100579" h="0">
                <a:moveTo>
                  <a:pt x="0" y="0"/>
                </a:moveTo>
                <a:lnTo>
                  <a:pt x="21000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6728459" y="4389120"/>
            <a:ext cx="2100580" cy="0"/>
          </a:xfrm>
          <a:custGeom>
            <a:avLst/>
            <a:gdLst/>
            <a:ahLst/>
            <a:cxnLst/>
            <a:rect l="l" t="t" r="r" b="b"/>
            <a:pathLst>
              <a:path w="2100579" h="0">
                <a:moveTo>
                  <a:pt x="0" y="0"/>
                </a:moveTo>
                <a:lnTo>
                  <a:pt x="21000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6728459" y="4247388"/>
            <a:ext cx="2100580" cy="0"/>
          </a:xfrm>
          <a:custGeom>
            <a:avLst/>
            <a:gdLst/>
            <a:ahLst/>
            <a:cxnLst/>
            <a:rect l="l" t="t" r="r" b="b"/>
            <a:pathLst>
              <a:path w="2100579" h="0">
                <a:moveTo>
                  <a:pt x="0" y="0"/>
                </a:moveTo>
                <a:lnTo>
                  <a:pt x="21000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6728459" y="3963923"/>
            <a:ext cx="2100580" cy="0"/>
          </a:xfrm>
          <a:custGeom>
            <a:avLst/>
            <a:gdLst/>
            <a:ahLst/>
            <a:cxnLst/>
            <a:rect l="l" t="t" r="r" b="b"/>
            <a:pathLst>
              <a:path w="2100579" h="0">
                <a:moveTo>
                  <a:pt x="0" y="0"/>
                </a:moveTo>
                <a:lnTo>
                  <a:pt x="21000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6728459" y="3822191"/>
            <a:ext cx="2100580" cy="0"/>
          </a:xfrm>
          <a:custGeom>
            <a:avLst/>
            <a:gdLst/>
            <a:ahLst/>
            <a:cxnLst/>
            <a:rect l="l" t="t" r="r" b="b"/>
            <a:pathLst>
              <a:path w="2100579" h="0">
                <a:moveTo>
                  <a:pt x="0" y="0"/>
                </a:moveTo>
                <a:lnTo>
                  <a:pt x="21000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6728459" y="3680459"/>
            <a:ext cx="2100580" cy="0"/>
          </a:xfrm>
          <a:custGeom>
            <a:avLst/>
            <a:gdLst/>
            <a:ahLst/>
            <a:cxnLst/>
            <a:rect l="l" t="t" r="r" b="b"/>
            <a:pathLst>
              <a:path w="2100579" h="0">
                <a:moveTo>
                  <a:pt x="0" y="0"/>
                </a:moveTo>
                <a:lnTo>
                  <a:pt x="21000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6728459" y="3537203"/>
            <a:ext cx="2100580" cy="0"/>
          </a:xfrm>
          <a:custGeom>
            <a:avLst/>
            <a:gdLst/>
            <a:ahLst/>
            <a:cxnLst/>
            <a:rect l="l" t="t" r="r" b="b"/>
            <a:pathLst>
              <a:path w="2100579" h="0">
                <a:moveTo>
                  <a:pt x="0" y="0"/>
                </a:moveTo>
                <a:lnTo>
                  <a:pt x="21000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6728459" y="3395471"/>
            <a:ext cx="2100580" cy="0"/>
          </a:xfrm>
          <a:custGeom>
            <a:avLst/>
            <a:gdLst/>
            <a:ahLst/>
            <a:cxnLst/>
            <a:rect l="l" t="t" r="r" b="b"/>
            <a:pathLst>
              <a:path w="2100579" h="0">
                <a:moveTo>
                  <a:pt x="0" y="0"/>
                </a:moveTo>
                <a:lnTo>
                  <a:pt x="21000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6728459" y="3253740"/>
            <a:ext cx="2100580" cy="0"/>
          </a:xfrm>
          <a:custGeom>
            <a:avLst/>
            <a:gdLst/>
            <a:ahLst/>
            <a:cxnLst/>
            <a:rect l="l" t="t" r="r" b="b"/>
            <a:pathLst>
              <a:path w="2100579" h="0">
                <a:moveTo>
                  <a:pt x="0" y="0"/>
                </a:moveTo>
                <a:lnTo>
                  <a:pt x="21000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6726935" y="4643628"/>
            <a:ext cx="272796" cy="38099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6981443" y="4302252"/>
            <a:ext cx="280416" cy="379475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7243571" y="4317491"/>
            <a:ext cx="281940" cy="364235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7507223" y="4274820"/>
            <a:ext cx="280416" cy="406907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7769352" y="4259579"/>
            <a:ext cx="280416" cy="422147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8031480" y="4274820"/>
            <a:ext cx="280416" cy="406907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8295131" y="4288535"/>
            <a:ext cx="280416" cy="393191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8557259" y="4331208"/>
            <a:ext cx="280415" cy="350519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6768083" y="4654296"/>
            <a:ext cx="181355" cy="21336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7031735" y="4314444"/>
            <a:ext cx="181355" cy="361188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7293864" y="4328159"/>
            <a:ext cx="181355" cy="347471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7555992" y="4285488"/>
            <a:ext cx="181355" cy="390144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7819643" y="4271771"/>
            <a:ext cx="181355" cy="403860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8081771" y="4285488"/>
            <a:ext cx="181355" cy="390144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8343900" y="4300728"/>
            <a:ext cx="181355" cy="374904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8606028" y="4341876"/>
            <a:ext cx="182879" cy="333756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6728459" y="3253740"/>
            <a:ext cx="0" cy="1419225"/>
          </a:xfrm>
          <a:custGeom>
            <a:avLst/>
            <a:gdLst/>
            <a:ahLst/>
            <a:cxnLst/>
            <a:rect l="l" t="t" r="r" b="b"/>
            <a:pathLst>
              <a:path w="0" h="1419225">
                <a:moveTo>
                  <a:pt x="0" y="1418844"/>
                </a:moveTo>
                <a:lnTo>
                  <a:pt x="0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6728459" y="4672584"/>
            <a:ext cx="2100580" cy="0"/>
          </a:xfrm>
          <a:custGeom>
            <a:avLst/>
            <a:gdLst/>
            <a:ahLst/>
            <a:cxnLst/>
            <a:rect l="l" t="t" r="r" b="b"/>
            <a:pathLst>
              <a:path w="2100579" h="0">
                <a:moveTo>
                  <a:pt x="0" y="0"/>
                </a:moveTo>
                <a:lnTo>
                  <a:pt x="21000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 txBox="1"/>
          <p:nvPr/>
        </p:nvSpPr>
        <p:spPr>
          <a:xfrm>
            <a:off x="6990333" y="4078985"/>
            <a:ext cx="1839595" cy="2190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11111" sz="1500" spc="-7">
                <a:solidFill>
                  <a:srgbClr val="FFFFFF"/>
                </a:solidFill>
                <a:latin typeface="Century Gothic"/>
                <a:cs typeface="Century Gothic"/>
              </a:rPr>
              <a:t>25%</a:t>
            </a:r>
            <a:r>
              <a:rPr dirty="0" baseline="-11111" sz="1500" spc="-1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baseline="-19444" sz="1500" spc="-7">
                <a:solidFill>
                  <a:srgbClr val="FFFFFF"/>
                </a:solidFill>
                <a:latin typeface="Century Gothic"/>
                <a:cs typeface="Century Gothic"/>
              </a:rPr>
              <a:t>24%</a:t>
            </a:r>
            <a:r>
              <a:rPr dirty="0" baseline="-19444" sz="1500" spc="-142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27%</a:t>
            </a:r>
            <a:r>
              <a:rPr dirty="0" sz="1000" spc="-10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baseline="5555" sz="1500" spc="-7">
                <a:solidFill>
                  <a:srgbClr val="FFFFFF"/>
                </a:solidFill>
                <a:latin typeface="Century Gothic"/>
                <a:cs typeface="Century Gothic"/>
              </a:rPr>
              <a:t>28%</a:t>
            </a:r>
            <a:r>
              <a:rPr dirty="0" baseline="5555" sz="1500" spc="-1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27%</a:t>
            </a:r>
            <a:r>
              <a:rPr dirty="0" sz="1000" spc="-10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baseline="-5555" sz="1500" spc="-7">
                <a:solidFill>
                  <a:srgbClr val="FFFFFF"/>
                </a:solidFill>
                <a:latin typeface="Century Gothic"/>
                <a:cs typeface="Century Gothic"/>
              </a:rPr>
              <a:t>26%</a:t>
            </a:r>
            <a:r>
              <a:rPr dirty="0" baseline="-5555" sz="1500" spc="-1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baseline="-25000" sz="1500" spc="-7">
                <a:solidFill>
                  <a:srgbClr val="FFFFFF"/>
                </a:solidFill>
                <a:latin typeface="Century Gothic"/>
                <a:cs typeface="Century Gothic"/>
              </a:rPr>
              <a:t>23%</a:t>
            </a:r>
            <a:endParaRPr baseline="-25000" sz="1500">
              <a:latin typeface="Century Gothic"/>
              <a:cs typeface="Century Gothic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6423405" y="3169665"/>
            <a:ext cx="533400" cy="1581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217804">
              <a:lnSpc>
                <a:spcPts val="116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000">
              <a:latin typeface="Century Gothic"/>
              <a:cs typeface="Century Gothic"/>
            </a:endParaRPr>
          </a:p>
          <a:p>
            <a:pPr algn="ctr" marR="324485">
              <a:lnSpc>
                <a:spcPts val="112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0.9</a:t>
            </a:r>
            <a:endParaRPr sz="1000">
              <a:latin typeface="Century Gothic"/>
              <a:cs typeface="Century Gothic"/>
            </a:endParaRPr>
          </a:p>
          <a:p>
            <a:pPr algn="ctr" marR="324485">
              <a:lnSpc>
                <a:spcPts val="111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0.8</a:t>
            </a:r>
            <a:endParaRPr sz="1000">
              <a:latin typeface="Century Gothic"/>
              <a:cs typeface="Century Gothic"/>
            </a:endParaRPr>
          </a:p>
          <a:p>
            <a:pPr algn="ctr" marR="324485">
              <a:lnSpc>
                <a:spcPts val="111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0.7</a:t>
            </a:r>
            <a:endParaRPr sz="1000">
              <a:latin typeface="Century Gothic"/>
              <a:cs typeface="Century Gothic"/>
            </a:endParaRPr>
          </a:p>
          <a:p>
            <a:pPr algn="ctr" marR="324485">
              <a:lnSpc>
                <a:spcPts val="112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0.6</a:t>
            </a:r>
            <a:endParaRPr sz="1000">
              <a:latin typeface="Century Gothic"/>
              <a:cs typeface="Century Gothic"/>
            </a:endParaRPr>
          </a:p>
          <a:p>
            <a:pPr algn="ctr" marR="324485">
              <a:lnSpc>
                <a:spcPts val="111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0.5</a:t>
            </a:r>
            <a:endParaRPr sz="1000">
              <a:latin typeface="Century Gothic"/>
              <a:cs typeface="Century Gothic"/>
            </a:endParaRPr>
          </a:p>
          <a:p>
            <a:pPr algn="ctr" marR="324485">
              <a:lnSpc>
                <a:spcPts val="111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0.4</a:t>
            </a:r>
            <a:endParaRPr sz="1000">
              <a:latin typeface="Century Gothic"/>
              <a:cs typeface="Century Gothic"/>
            </a:endParaRPr>
          </a:p>
          <a:p>
            <a:pPr algn="ctr" marR="324485">
              <a:lnSpc>
                <a:spcPts val="1115"/>
              </a:lnSpc>
            </a:pP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0.3</a:t>
            </a:r>
            <a:endParaRPr sz="1000">
              <a:latin typeface="Century Gothic"/>
              <a:cs typeface="Century Gothic"/>
            </a:endParaRPr>
          </a:p>
          <a:p>
            <a:pPr algn="ctr" marR="324485">
              <a:lnSpc>
                <a:spcPts val="112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0.2</a:t>
            </a:r>
            <a:endParaRPr sz="1000">
              <a:latin typeface="Century Gothic"/>
              <a:cs typeface="Century Gothic"/>
            </a:endParaRPr>
          </a:p>
          <a:p>
            <a:pPr marL="12700">
              <a:lnSpc>
                <a:spcPts val="1115"/>
              </a:lnSpc>
              <a:tabLst>
                <a:tab pos="351790" algn="l"/>
              </a:tabLst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0.1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	</a:t>
            </a: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1%</a:t>
            </a:r>
            <a:endParaRPr sz="1000">
              <a:latin typeface="Century Gothic"/>
              <a:cs typeface="Century Gothic"/>
            </a:endParaRPr>
          </a:p>
          <a:p>
            <a:pPr algn="ctr" marR="217804">
              <a:lnSpc>
                <a:spcPts val="115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14" name="object 214"/>
          <p:cNvSpPr/>
          <p:nvPr/>
        </p:nvSpPr>
        <p:spPr>
          <a:xfrm>
            <a:off x="6630543" y="4781677"/>
            <a:ext cx="2093976" cy="808050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 txBox="1"/>
          <p:nvPr/>
        </p:nvSpPr>
        <p:spPr>
          <a:xfrm>
            <a:off x="7300721" y="2925698"/>
            <a:ext cx="72199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b="1">
                <a:solidFill>
                  <a:srgbClr val="FFFFFF"/>
                </a:solidFill>
                <a:latin typeface="Century Gothic"/>
                <a:cs typeface="Century Gothic"/>
              </a:rPr>
              <a:t>Breast</a:t>
            </a:r>
            <a:r>
              <a:rPr dirty="0" sz="1100" spc="-90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entury Gothic"/>
                <a:cs typeface="Century Gothic"/>
              </a:rPr>
              <a:t>IDC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216" name="object 216"/>
          <p:cNvSpPr/>
          <p:nvPr/>
        </p:nvSpPr>
        <p:spPr>
          <a:xfrm>
            <a:off x="9637776" y="4293108"/>
            <a:ext cx="2024380" cy="0"/>
          </a:xfrm>
          <a:custGeom>
            <a:avLst/>
            <a:gdLst/>
            <a:ahLst/>
            <a:cxnLst/>
            <a:rect l="l" t="t" r="r" b="b"/>
            <a:pathLst>
              <a:path w="2024379" h="0">
                <a:moveTo>
                  <a:pt x="0" y="0"/>
                </a:moveTo>
                <a:lnTo>
                  <a:pt x="20238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9637776" y="4181855"/>
            <a:ext cx="2024380" cy="0"/>
          </a:xfrm>
          <a:custGeom>
            <a:avLst/>
            <a:gdLst/>
            <a:ahLst/>
            <a:cxnLst/>
            <a:rect l="l" t="t" r="r" b="b"/>
            <a:pathLst>
              <a:path w="2024379" h="0">
                <a:moveTo>
                  <a:pt x="0" y="0"/>
                </a:moveTo>
                <a:lnTo>
                  <a:pt x="20238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9637776" y="4070603"/>
            <a:ext cx="2024380" cy="0"/>
          </a:xfrm>
          <a:custGeom>
            <a:avLst/>
            <a:gdLst/>
            <a:ahLst/>
            <a:cxnLst/>
            <a:rect l="l" t="t" r="r" b="b"/>
            <a:pathLst>
              <a:path w="2024379" h="0">
                <a:moveTo>
                  <a:pt x="0" y="0"/>
                </a:moveTo>
                <a:lnTo>
                  <a:pt x="20238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9637776" y="3959352"/>
            <a:ext cx="2024380" cy="0"/>
          </a:xfrm>
          <a:custGeom>
            <a:avLst/>
            <a:gdLst/>
            <a:ahLst/>
            <a:cxnLst/>
            <a:rect l="l" t="t" r="r" b="b"/>
            <a:pathLst>
              <a:path w="2024379" h="0">
                <a:moveTo>
                  <a:pt x="0" y="0"/>
                </a:moveTo>
                <a:lnTo>
                  <a:pt x="20238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9637776" y="3848100"/>
            <a:ext cx="2024380" cy="0"/>
          </a:xfrm>
          <a:custGeom>
            <a:avLst/>
            <a:gdLst/>
            <a:ahLst/>
            <a:cxnLst/>
            <a:rect l="l" t="t" r="r" b="b"/>
            <a:pathLst>
              <a:path w="2024379" h="0">
                <a:moveTo>
                  <a:pt x="0" y="0"/>
                </a:moveTo>
                <a:lnTo>
                  <a:pt x="20238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9637776" y="3736847"/>
            <a:ext cx="2024380" cy="0"/>
          </a:xfrm>
          <a:custGeom>
            <a:avLst/>
            <a:gdLst/>
            <a:ahLst/>
            <a:cxnLst/>
            <a:rect l="l" t="t" r="r" b="b"/>
            <a:pathLst>
              <a:path w="2024379" h="0">
                <a:moveTo>
                  <a:pt x="0" y="0"/>
                </a:moveTo>
                <a:lnTo>
                  <a:pt x="20238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9637776" y="3625596"/>
            <a:ext cx="2024380" cy="0"/>
          </a:xfrm>
          <a:custGeom>
            <a:avLst/>
            <a:gdLst/>
            <a:ahLst/>
            <a:cxnLst/>
            <a:rect l="l" t="t" r="r" b="b"/>
            <a:pathLst>
              <a:path w="2024379" h="0">
                <a:moveTo>
                  <a:pt x="0" y="0"/>
                </a:moveTo>
                <a:lnTo>
                  <a:pt x="20238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9637776" y="3514344"/>
            <a:ext cx="2024380" cy="0"/>
          </a:xfrm>
          <a:custGeom>
            <a:avLst/>
            <a:gdLst/>
            <a:ahLst/>
            <a:cxnLst/>
            <a:rect l="l" t="t" r="r" b="b"/>
            <a:pathLst>
              <a:path w="2024379" h="0">
                <a:moveTo>
                  <a:pt x="0" y="0"/>
                </a:moveTo>
                <a:lnTo>
                  <a:pt x="20238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9637776" y="3403091"/>
            <a:ext cx="2024380" cy="0"/>
          </a:xfrm>
          <a:custGeom>
            <a:avLst/>
            <a:gdLst/>
            <a:ahLst/>
            <a:cxnLst/>
            <a:rect l="l" t="t" r="r" b="b"/>
            <a:pathLst>
              <a:path w="2024379" h="0">
                <a:moveTo>
                  <a:pt x="0" y="0"/>
                </a:moveTo>
                <a:lnTo>
                  <a:pt x="20238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9637776" y="3291840"/>
            <a:ext cx="2024380" cy="0"/>
          </a:xfrm>
          <a:custGeom>
            <a:avLst/>
            <a:gdLst/>
            <a:ahLst/>
            <a:cxnLst/>
            <a:rect l="l" t="t" r="r" b="b"/>
            <a:pathLst>
              <a:path w="2024379" h="0">
                <a:moveTo>
                  <a:pt x="0" y="0"/>
                </a:moveTo>
                <a:lnTo>
                  <a:pt x="20238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9636252" y="3899915"/>
            <a:ext cx="242315" cy="51358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9846564" y="4011167"/>
            <a:ext cx="256031" cy="40233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10072116" y="3956303"/>
            <a:ext cx="256031" cy="457200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10296143" y="4034028"/>
            <a:ext cx="256031" cy="379476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10521695" y="3721608"/>
            <a:ext cx="256031" cy="69189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10747247" y="3922776"/>
            <a:ext cx="254507" cy="49072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10971276" y="3933444"/>
            <a:ext cx="256031" cy="480060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11196828" y="3910584"/>
            <a:ext cx="254507" cy="502919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11420856" y="4166615"/>
            <a:ext cx="249936" cy="246888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9671304" y="3912108"/>
            <a:ext cx="156972" cy="496824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9896856" y="4023359"/>
            <a:ext cx="156972" cy="385571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10120883" y="3966971"/>
            <a:ext cx="156972" cy="441959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10346435" y="4044696"/>
            <a:ext cx="156972" cy="364236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10571988" y="3733800"/>
            <a:ext cx="155448" cy="675132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10796016" y="3933444"/>
            <a:ext cx="156972" cy="475488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11021568" y="3945635"/>
            <a:ext cx="155448" cy="463295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11245595" y="3922776"/>
            <a:ext cx="156972" cy="48615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11471147" y="4178808"/>
            <a:ext cx="155448" cy="230124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9637776" y="3291840"/>
            <a:ext cx="0" cy="1112520"/>
          </a:xfrm>
          <a:custGeom>
            <a:avLst/>
            <a:gdLst/>
            <a:ahLst/>
            <a:cxnLst/>
            <a:rect l="l" t="t" r="r" b="b"/>
            <a:pathLst>
              <a:path w="0" h="1112520">
                <a:moveTo>
                  <a:pt x="0" y="1112520"/>
                </a:moveTo>
                <a:lnTo>
                  <a:pt x="0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9637776" y="4404359"/>
            <a:ext cx="2024380" cy="0"/>
          </a:xfrm>
          <a:custGeom>
            <a:avLst/>
            <a:gdLst/>
            <a:ahLst/>
            <a:cxnLst/>
            <a:rect l="l" t="t" r="r" b="b"/>
            <a:pathLst>
              <a:path w="2024379" h="0">
                <a:moveTo>
                  <a:pt x="0" y="0"/>
                </a:moveTo>
                <a:lnTo>
                  <a:pt x="2023872" y="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 txBox="1"/>
          <p:nvPr/>
        </p:nvSpPr>
        <p:spPr>
          <a:xfrm>
            <a:off x="9618726" y="3704590"/>
            <a:ext cx="2641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44%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9843643" y="3815842"/>
            <a:ext cx="250825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3</a:t>
            </a:r>
            <a:r>
              <a:rPr dirty="0" sz="1000" spc="-1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r>
              <a:rPr dirty="0" sz="1000" spc="-110">
                <a:solidFill>
                  <a:srgbClr val="FFFFFF"/>
                </a:solidFill>
                <a:latin typeface="Century Gothic"/>
                <a:cs typeface="Century Gothic"/>
              </a:rPr>
              <a:t>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10068559" y="3760089"/>
            <a:ext cx="2641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39%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10293477" y="3838194"/>
            <a:ext cx="2641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32%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10518393" y="3526663"/>
            <a:ext cx="2641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60%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51" name="object 251"/>
          <p:cNvSpPr txBox="1"/>
          <p:nvPr/>
        </p:nvSpPr>
        <p:spPr>
          <a:xfrm>
            <a:off x="10743056" y="3737864"/>
            <a:ext cx="71374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5555" sz="1500" spc="-44">
                <a:solidFill>
                  <a:srgbClr val="FFFFFF"/>
                </a:solidFill>
                <a:latin typeface="Century Gothic"/>
                <a:cs typeface="Century Gothic"/>
              </a:rPr>
              <a:t>42%</a:t>
            </a:r>
            <a:r>
              <a:rPr dirty="0" sz="1000" spc="-30">
                <a:solidFill>
                  <a:srgbClr val="FFFFFF"/>
                </a:solidFill>
                <a:latin typeface="Century Gothic"/>
                <a:cs typeface="Century Gothic"/>
              </a:rPr>
              <a:t>41%</a:t>
            </a:r>
            <a:r>
              <a:rPr dirty="0" baseline="8333" sz="1500" spc="-44">
                <a:solidFill>
                  <a:srgbClr val="FFFFFF"/>
                </a:solidFill>
                <a:latin typeface="Century Gothic"/>
                <a:cs typeface="Century Gothic"/>
              </a:rPr>
              <a:t>43%</a:t>
            </a:r>
            <a:endParaRPr baseline="8333" sz="1500">
              <a:latin typeface="Century Gothic"/>
              <a:cs typeface="Century Gothic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11417934" y="3971670"/>
            <a:ext cx="264160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20%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9333356" y="3207765"/>
            <a:ext cx="201295" cy="12757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05410">
              <a:lnSpc>
                <a:spcPts val="104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1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8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0.9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7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0.8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7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0.7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7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0.6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7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0.5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7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0.4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7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0.3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7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0.2</a:t>
            </a:r>
            <a:endParaRPr sz="1000">
              <a:latin typeface="Century Gothic"/>
              <a:cs typeface="Century Gothic"/>
            </a:endParaRPr>
          </a:p>
          <a:p>
            <a:pPr algn="ctr">
              <a:lnSpc>
                <a:spcPts val="875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0.1</a:t>
            </a:r>
            <a:endParaRPr sz="1000">
              <a:latin typeface="Century Gothic"/>
              <a:cs typeface="Century Gothic"/>
            </a:endParaRPr>
          </a:p>
          <a:p>
            <a:pPr algn="ctr" marL="104775">
              <a:lnSpc>
                <a:spcPts val="1040"/>
              </a:lnSpc>
            </a:pPr>
            <a:r>
              <a:rPr dirty="0" sz="1000" spc="-5">
                <a:solidFill>
                  <a:srgbClr val="FFFFFF"/>
                </a:solidFill>
                <a:latin typeface="Century Gothic"/>
                <a:cs typeface="Century Gothic"/>
              </a:rPr>
              <a:t>0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254" name="object 254"/>
          <p:cNvSpPr/>
          <p:nvPr/>
        </p:nvSpPr>
        <p:spPr>
          <a:xfrm>
            <a:off x="9458070" y="4517897"/>
            <a:ext cx="2118486" cy="734694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 txBox="1"/>
          <p:nvPr/>
        </p:nvSpPr>
        <p:spPr>
          <a:xfrm>
            <a:off x="10172192" y="2963798"/>
            <a:ext cx="72199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b="1">
                <a:solidFill>
                  <a:srgbClr val="FFFFFF"/>
                </a:solidFill>
                <a:latin typeface="Century Gothic"/>
                <a:cs typeface="Century Gothic"/>
              </a:rPr>
              <a:t>Breast</a:t>
            </a:r>
            <a:r>
              <a:rPr dirty="0" sz="1100" spc="-90" b="1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entury Gothic"/>
                <a:cs typeface="Century Gothic"/>
              </a:rPr>
              <a:t>IDC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154025" y="5702655"/>
            <a:ext cx="11894820" cy="1094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22860">
              <a:lnSpc>
                <a:spcPct val="114999"/>
              </a:lnSpc>
            </a:pP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Unless Noted: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DCA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inhibited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the conventional therapeutic drug; or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no synergy was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noted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the conventional therapeutic drug; or if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synergy was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LDS; or inhibition of both agents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when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combined.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This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is noted by the </a:t>
            </a:r>
            <a:r>
              <a:rPr dirty="0" sz="900" spc="-5" b="1">
                <a:solidFill>
                  <a:srgbClr val="FFFFFF"/>
                </a:solidFill>
                <a:latin typeface="Arial"/>
                <a:cs typeface="Arial"/>
              </a:rPr>
              <a:t>Dark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Colored 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Histograms; </a:t>
            </a: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Red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Colored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Histograms (</a:t>
            </a: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);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Synergy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(HDS)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when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conventional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chemotherapeutic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drug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was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combined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DCA; </a:t>
            </a: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Blue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Colored Histograms (</a:t>
            </a:r>
            <a:r>
              <a:rPr dirty="0" sz="900" b="1">
                <a:solidFill>
                  <a:srgbClr val="FFFFFF"/>
                </a:solidFill>
                <a:latin typeface="Arial"/>
                <a:cs typeface="Arial"/>
              </a:rPr>
              <a:t>X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);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Synergy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(IDS)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when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conventional chemotherapeutic drug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was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combined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with  DCA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>
              <a:latin typeface="Times New Roman"/>
              <a:cs typeface="Times New Roman"/>
            </a:endParaRPr>
          </a:p>
          <a:p>
            <a:pPr marL="12700" marR="5080">
              <a:lnSpc>
                <a:spcPct val="114999"/>
              </a:lnSpc>
            </a:pP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ABBREVIATIONS: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*chlor-Chlorambucil;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ix-Ixempra;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lap-Lapatinib; lom-Lomustine;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TMZ-Temozolomide;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eto-Etoposide; met-Metformin; riba-Ribvirin; rapa-Rapammune;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tam-Tamoxifen;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cis-Cisplatin;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tar-Tarceva; MTX-Methotrexate; dox-  Doxorubicin; tax-Taxol;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fem-Femara;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chlor-Chloroquine;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FU-Fluorouracil;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mito-Mitomycin; vin-vinblastine;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carbo-Carboplatin; gem-Gemcitabine;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nav-Navelbine;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iri-Irinotecan;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oxi-Oxilaplatin; HD-High Drug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Concentration = 10X Peak  Plasma Concentration;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LD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Low Drug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Concentration = </a:t>
            </a:r>
            <a:r>
              <a:rPr dirty="0" sz="900" spc="-5">
                <a:solidFill>
                  <a:srgbClr val="FFFFFF"/>
                </a:solidFill>
                <a:latin typeface="Arial"/>
                <a:cs typeface="Arial"/>
              </a:rPr>
              <a:t>50%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Peak Plasma</a:t>
            </a:r>
            <a:r>
              <a:rPr dirty="0" sz="900" spc="-1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FFFFF"/>
                </a:solidFill>
                <a:latin typeface="Arial"/>
                <a:cs typeface="Arial"/>
              </a:rPr>
              <a:t>Concentration</a:t>
            </a:r>
            <a:endParaRPr sz="900">
              <a:latin typeface="Arial"/>
              <a:cs typeface="Arial"/>
            </a:endParaRPr>
          </a:p>
        </p:txBody>
      </p:sp>
      <p:sp>
        <p:nvSpPr>
          <p:cNvPr id="257" name="object 257"/>
          <p:cNvSpPr txBox="1">
            <a:spLocks noGrp="1"/>
          </p:cNvSpPr>
          <p:nvPr>
            <p:ph type="title"/>
          </p:nvPr>
        </p:nvSpPr>
        <p:spPr>
          <a:xfrm>
            <a:off x="307340" y="46355"/>
            <a:ext cx="1075055" cy="2743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/>
              <a:t>RES</a:t>
            </a:r>
            <a:r>
              <a:rPr dirty="0" sz="1800" spc="-15"/>
              <a:t>U</a:t>
            </a:r>
            <a:r>
              <a:rPr dirty="0" sz="1800" spc="-130"/>
              <a:t>L</a:t>
            </a:r>
            <a:r>
              <a:rPr dirty="0" sz="1800"/>
              <a:t>TS</a:t>
            </a:r>
            <a:endParaRPr sz="1800"/>
          </a:p>
        </p:txBody>
      </p:sp>
      <p:sp>
        <p:nvSpPr>
          <p:cNvPr id="258" name="object 258"/>
          <p:cNvSpPr txBox="1"/>
          <p:nvPr/>
        </p:nvSpPr>
        <p:spPr>
          <a:xfrm>
            <a:off x="4020439" y="46355"/>
            <a:ext cx="348742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ALL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failed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conventional</a:t>
            </a:r>
            <a:r>
              <a:rPr dirty="0" sz="18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therapy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46403" y="2165604"/>
            <a:ext cx="2433828" cy="3406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41832" y="2161032"/>
            <a:ext cx="2443480" cy="3415665"/>
          </a:xfrm>
          <a:custGeom>
            <a:avLst/>
            <a:gdLst/>
            <a:ahLst/>
            <a:cxnLst/>
            <a:rect l="l" t="t" r="r" b="b"/>
            <a:pathLst>
              <a:path w="2443479" h="3415665">
                <a:moveTo>
                  <a:pt x="0" y="3415284"/>
                </a:moveTo>
                <a:lnTo>
                  <a:pt x="2442972" y="3415284"/>
                </a:lnTo>
                <a:lnTo>
                  <a:pt x="2442972" y="0"/>
                </a:lnTo>
                <a:lnTo>
                  <a:pt x="0" y="0"/>
                </a:lnTo>
                <a:lnTo>
                  <a:pt x="0" y="341528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123944" y="2165604"/>
            <a:ext cx="2685288" cy="34061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441692" y="2165604"/>
            <a:ext cx="3307079" cy="34061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76148" y="5876960"/>
            <a:ext cx="10836275" cy="6762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3899"/>
              </a:lnSpc>
            </a:pP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Legend: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5FU: 5-fluorouracil; </a:t>
            </a:r>
            <a:r>
              <a:rPr dirty="0" sz="1400" spc="-50">
                <a:solidFill>
                  <a:srgbClr val="FFFFFF"/>
                </a:solidFill>
                <a:latin typeface="Arial"/>
                <a:cs typeface="Arial"/>
              </a:rPr>
              <a:t>ART: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Artesunate;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CIS: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Cisplatin;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DCA: Dichloroacetate; DOC: Docetaxel;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DOX: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Doxorubicin; ERL: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Erlotinib;  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LET: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Letrozole; LOM: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Lomustine; </a:t>
            </a:r>
            <a:r>
              <a:rPr dirty="0" sz="1400" spc="-45">
                <a:solidFill>
                  <a:srgbClr val="FFFFFF"/>
                </a:solidFill>
                <a:latin typeface="Arial"/>
                <a:cs typeface="Arial"/>
              </a:rPr>
              <a:t>MET: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Metformin; MTX: Methotrexate; RAP: Rapamycin;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RBV: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Ribavirin; 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TAM: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Tamoxifen;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TMZ: 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Temozolomide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54025" y="123697"/>
            <a:ext cx="1075055" cy="28511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/>
              <a:t>RES</a:t>
            </a:r>
            <a:r>
              <a:rPr dirty="0" sz="1800" spc="-15"/>
              <a:t>U</a:t>
            </a:r>
            <a:r>
              <a:rPr dirty="0" sz="1800" spc="-130"/>
              <a:t>L</a:t>
            </a:r>
            <a:r>
              <a:rPr dirty="0" sz="1800"/>
              <a:t>TS</a:t>
            </a:r>
            <a:endParaRPr sz="1800"/>
          </a:p>
        </p:txBody>
      </p:sp>
      <p:sp>
        <p:nvSpPr>
          <p:cNvPr id="13" name="object 13"/>
          <p:cNvSpPr txBox="1"/>
          <p:nvPr/>
        </p:nvSpPr>
        <p:spPr>
          <a:xfrm>
            <a:off x="154025" y="610234"/>
            <a:ext cx="11794490" cy="11080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  <a:tab pos="8886190" algn="l"/>
                <a:tab pos="9699625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Metformin binds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 surface receptor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- OCT 1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[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ganic</a:t>
            </a:r>
            <a:r>
              <a:rPr dirty="0" sz="18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ation</a:t>
            </a:r>
            <a:r>
              <a:rPr dirty="0" sz="18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ransporter-1]	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 once	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bound,</a:t>
            </a:r>
            <a:r>
              <a:rPr dirty="0" sz="1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metformin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reduces </a:t>
            </a:r>
            <a:r>
              <a:rPr dirty="0" sz="1800" spc="-45">
                <a:solidFill>
                  <a:srgbClr val="FFFFFF"/>
                </a:solidFill>
                <a:latin typeface="Arial"/>
                <a:cs typeface="Arial"/>
              </a:rPr>
              <a:t>ATP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production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inhibiting mTOR activity – resulting in a </a:t>
            </a:r>
            <a:r>
              <a:rPr dirty="0" sz="1800" spc="-5">
                <a:latin typeface="Arial"/>
                <a:cs typeface="Arial"/>
              </a:rPr>
              <a:t>cytostatic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effect.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Tumor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often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express high  levels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the OCT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1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receptor, </a:t>
            </a:r>
            <a:r>
              <a:rPr dirty="0" sz="1800" spc="-5" i="1">
                <a:solidFill>
                  <a:srgbClr val="FFFFFF"/>
                </a:solidFill>
                <a:latin typeface="Arial"/>
                <a:cs typeface="Arial"/>
              </a:rPr>
              <a:t>indicating a potential role </a:t>
            </a:r>
            <a:r>
              <a:rPr dirty="0" sz="1800" i="1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1800" spc="-10" i="1">
                <a:solidFill>
                  <a:srgbClr val="FFFFFF"/>
                </a:solidFill>
                <a:latin typeface="Arial"/>
                <a:cs typeface="Arial"/>
              </a:rPr>
              <a:t>metformin’s </a:t>
            </a:r>
            <a:r>
              <a:rPr dirty="0" sz="1800" spc="-5" i="1">
                <a:solidFill>
                  <a:srgbClr val="FFFFFF"/>
                </a:solidFill>
                <a:latin typeface="Arial"/>
                <a:cs typeface="Arial"/>
              </a:rPr>
              <a:t>action in promoting entry </a:t>
            </a:r>
            <a:r>
              <a:rPr dirty="0" sz="1800" i="1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 i="1">
                <a:solidFill>
                  <a:srgbClr val="FFFFFF"/>
                </a:solidFill>
                <a:latin typeface="Arial"/>
                <a:cs typeface="Arial"/>
              </a:rPr>
              <a:t>therapeutic  </a:t>
            </a:r>
            <a:r>
              <a:rPr dirty="0" sz="1800" spc="-5" i="1">
                <a:solidFill>
                  <a:srgbClr val="FFFFFF"/>
                </a:solidFill>
                <a:latin typeface="Arial"/>
                <a:cs typeface="Arial"/>
              </a:rPr>
              <a:t>agents into </a:t>
            </a:r>
            <a:r>
              <a:rPr dirty="0" sz="1800" i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 i="1">
                <a:solidFill>
                  <a:srgbClr val="FFFFFF"/>
                </a:solidFill>
                <a:latin typeface="Arial"/>
                <a:cs typeface="Arial"/>
              </a:rPr>
              <a:t>tumor</a:t>
            </a:r>
            <a:r>
              <a:rPr dirty="0" sz="1800" spc="-5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Arial"/>
                <a:cs typeface="Arial"/>
              </a:rPr>
              <a:t>microenvironment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48818" y="641222"/>
            <a:ext cx="10069830" cy="4278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Ovarian carcinoma - ascites DCA + </a:t>
            </a:r>
            <a:r>
              <a:rPr dirty="0" sz="2000" spc="-70">
                <a:solidFill>
                  <a:srgbClr val="FFFFFF"/>
                </a:solidFill>
                <a:latin typeface="Arial"/>
                <a:cs typeface="Arial"/>
              </a:rPr>
              <a:t>Tam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reduction in CA</a:t>
            </a:r>
            <a:r>
              <a:rPr dirty="0" sz="2000" spc="-3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125</a:t>
            </a:r>
            <a:endParaRPr sz="20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  <a:tab pos="2724150" algn="l"/>
                <a:tab pos="5671185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Ovarian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carcinoma</a:t>
            </a: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-	cisplatin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tumor</a:t>
            </a:r>
            <a:r>
              <a:rPr dirty="0" sz="20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shrinkage	on</a:t>
            </a:r>
            <a:r>
              <a:rPr dirty="0" sz="20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CT</a:t>
            </a:r>
            <a:endParaRPr sz="20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  <a:tab pos="272415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Ovarian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carcinoma</a:t>
            </a: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-	(+) cis and carbo put on carbo less</a:t>
            </a:r>
            <a:r>
              <a:rPr dirty="0" sz="2000" spc="-1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toxic</a:t>
            </a:r>
            <a:endParaRPr sz="20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  <a:tab pos="2569845" algn="l"/>
                <a:tab pos="6650355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Ovarian</a:t>
            </a:r>
            <a:r>
              <a:rPr dirty="0" sz="20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carcinoma	- </a:t>
            </a: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Lymph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node biopsy</a:t>
            </a:r>
            <a:r>
              <a:rPr dirty="0" sz="20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gemcitabine	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too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weak for chemo</a:t>
            </a:r>
            <a:r>
              <a:rPr dirty="0" sz="2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–died</a:t>
            </a:r>
            <a:endParaRPr sz="20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  <a:tab pos="2569845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Ovarian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carcinoma	- </a:t>
            </a:r>
            <a:r>
              <a:rPr dirty="0" sz="2000" spc="-70">
                <a:solidFill>
                  <a:srgbClr val="FFFFFF"/>
                </a:solidFill>
                <a:latin typeface="Arial"/>
                <a:cs typeface="Arial"/>
              </a:rPr>
              <a:t>Too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old for </a:t>
            </a:r>
            <a:r>
              <a:rPr dirty="0" sz="2000" spc="-45">
                <a:solidFill>
                  <a:srgbClr val="FFFFFF"/>
                </a:solidFill>
                <a:latin typeface="Arial"/>
                <a:cs typeface="Arial"/>
              </a:rPr>
              <a:t>Taxol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put on ammonium</a:t>
            </a:r>
            <a:r>
              <a:rPr dirty="0" sz="2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tetrathiomolybdate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9085" marR="508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55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yr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metastatic ovarian carcinoma, treated initially with hysterectomy and  bilateral salpingo-oophorectomy with </a:t>
            </a: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omentectomy,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followed by chemotherapy with  paclitaxel </a:t>
            </a:r>
            <a:r>
              <a:rPr dirty="0" sz="2000" spc="-30">
                <a:solidFill>
                  <a:srgbClr val="FFFFFF"/>
                </a:solidFill>
                <a:latin typeface="Arial"/>
                <a:cs typeface="Arial"/>
              </a:rPr>
              <a:t>(Taxol)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and carboplatin. 1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yr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– recurrence, 2 months post-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Medicor/Dr.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Khan</a:t>
            </a:r>
            <a:r>
              <a:rPr dirty="0" sz="2000" spc="-2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- 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Treatment: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DCA + TM. This patient was successfully treated with a combination of  DCA+TM and experienced stable disease (proven by </a:t>
            </a:r>
            <a:r>
              <a:rPr dirty="0" sz="2000" spc="5">
                <a:solidFill>
                  <a:srgbClr val="FFFFFF"/>
                </a:solidFill>
                <a:latin typeface="Arial"/>
                <a:cs typeface="Arial"/>
              </a:rPr>
              <a:t>CA-125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and CT scans) for the  entire duration of the treatment which was about 6 months. The main advantage of this  treatment was the lack of serious side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effects,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especially compared to the traditional  treatment of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chemotherapy.</a:t>
            </a:r>
            <a:r>
              <a:rPr dirty="0" sz="2000" spc="-1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2015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4025" y="123697"/>
            <a:ext cx="1075055" cy="28511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/>
              <a:t>RES</a:t>
            </a:r>
            <a:r>
              <a:rPr dirty="0" sz="1800" spc="-15"/>
              <a:t>U</a:t>
            </a:r>
            <a:r>
              <a:rPr dirty="0" sz="1800" spc="-130"/>
              <a:t>L</a:t>
            </a:r>
            <a:r>
              <a:rPr dirty="0" sz="1800"/>
              <a:t>TS</a:t>
            </a:r>
            <a:endParaRPr sz="1800"/>
          </a:p>
        </p:txBody>
      </p:sp>
      <p:sp>
        <p:nvSpPr>
          <p:cNvPr id="9" name="object 9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682239" y="358140"/>
            <a:ext cx="7798308" cy="6028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93928" y="2012441"/>
            <a:ext cx="11204575" cy="3850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b="1">
                <a:solidFill>
                  <a:srgbClr val="FFFFFF"/>
                </a:solidFill>
                <a:latin typeface="Arial"/>
                <a:cs typeface="Arial"/>
              </a:rPr>
              <a:t>Anecdotal: </a:t>
            </a:r>
            <a:r>
              <a:rPr dirty="0" sz="2800" spc="-5">
                <a:solidFill>
                  <a:srgbClr val="FFFFFF"/>
                </a:solidFill>
                <a:latin typeface="Arial"/>
                <a:cs typeface="Arial"/>
              </a:rPr>
              <a:t>89 yr old </a:t>
            </a:r>
            <a:r>
              <a:rPr dirty="0" sz="2800" spc="-5">
                <a:latin typeface="Arial"/>
                <a:cs typeface="Arial"/>
              </a:rPr>
              <a:t>- F – </a:t>
            </a:r>
            <a:r>
              <a:rPr dirty="0" sz="2800">
                <a:latin typeface="Arial"/>
                <a:cs typeface="Arial"/>
              </a:rPr>
              <a:t>Breast</a:t>
            </a:r>
            <a:r>
              <a:rPr dirty="0" sz="2800" spc="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Cancer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 spc="-20">
                <a:solidFill>
                  <a:srgbClr val="FFFFFF"/>
                </a:solidFill>
                <a:latin typeface="Arial"/>
                <a:cs typeface="Arial"/>
              </a:rPr>
              <a:t>Treated </a:t>
            </a:r>
            <a:r>
              <a:rPr dirty="0" sz="2800" spc="-5">
                <a:solidFill>
                  <a:srgbClr val="FFFFFF"/>
                </a:solidFill>
                <a:latin typeface="Arial"/>
                <a:cs typeface="Arial"/>
              </a:rPr>
              <a:t>at </a:t>
            </a:r>
            <a:r>
              <a:rPr dirty="0" sz="2800">
                <a:latin typeface="Arial"/>
                <a:cs typeface="Arial"/>
              </a:rPr>
              <a:t>local </a:t>
            </a:r>
            <a:r>
              <a:rPr dirty="0" sz="2800" spc="-5">
                <a:latin typeface="Arial"/>
                <a:cs typeface="Arial"/>
              </a:rPr>
              <a:t>cancer </a:t>
            </a:r>
            <a:r>
              <a:rPr dirty="0" sz="2800">
                <a:latin typeface="Arial"/>
                <a:cs typeface="Arial"/>
              </a:rPr>
              <a:t>institute </a:t>
            </a:r>
            <a:r>
              <a:rPr dirty="0" sz="2800" spc="-5">
                <a:latin typeface="Arial"/>
                <a:cs typeface="Arial"/>
              </a:rPr>
              <a:t>and was told </a:t>
            </a:r>
            <a:r>
              <a:rPr dirty="0" sz="2800">
                <a:latin typeface="Arial"/>
                <a:cs typeface="Arial"/>
              </a:rPr>
              <a:t>she had </a:t>
            </a:r>
            <a:r>
              <a:rPr dirty="0" sz="2800" spc="-5">
                <a:latin typeface="Arial"/>
                <a:cs typeface="Arial"/>
              </a:rPr>
              <a:t>6 weeks </a:t>
            </a:r>
            <a:r>
              <a:rPr dirty="0" sz="2800" spc="-5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800" spc="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Arial"/>
                <a:cs typeface="Arial"/>
              </a:rPr>
              <a:t>live</a:t>
            </a:r>
            <a:endParaRPr sz="2800">
              <a:latin typeface="Arial"/>
              <a:cs typeface="Arial"/>
            </a:endParaRPr>
          </a:p>
          <a:p>
            <a:pPr marL="355600" marR="10096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Daughter </a:t>
            </a:r>
            <a:r>
              <a:rPr dirty="0" sz="2800" spc="-5">
                <a:solidFill>
                  <a:srgbClr val="FFFFFF"/>
                </a:solidFill>
                <a:latin typeface="Arial"/>
                <a:cs typeface="Arial"/>
              </a:rPr>
              <a:t>is a </a:t>
            </a:r>
            <a:r>
              <a:rPr dirty="0" sz="2800" spc="-5">
                <a:latin typeface="Arial"/>
                <a:cs typeface="Arial"/>
              </a:rPr>
              <a:t>friend </a:t>
            </a:r>
            <a:r>
              <a:rPr dirty="0" sz="2800">
                <a:latin typeface="Arial"/>
                <a:cs typeface="Arial"/>
              </a:rPr>
              <a:t>and inquired </a:t>
            </a:r>
            <a:r>
              <a:rPr dirty="0" sz="2800" spc="-5">
                <a:latin typeface="Arial"/>
                <a:cs typeface="Arial"/>
              </a:rPr>
              <a:t>if we could </a:t>
            </a:r>
            <a:r>
              <a:rPr dirty="0" sz="2800">
                <a:latin typeface="Arial"/>
                <a:cs typeface="Arial"/>
              </a:rPr>
              <a:t>help </a:t>
            </a:r>
            <a:r>
              <a:rPr dirty="0" sz="2800" spc="-5">
                <a:latin typeface="Arial"/>
                <a:cs typeface="Arial"/>
              </a:rPr>
              <a:t>as she wanted 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QOL </a:t>
            </a:r>
            <a:r>
              <a:rPr dirty="0" sz="2800" spc="-5">
                <a:solidFill>
                  <a:srgbClr val="FFFFFF"/>
                </a:solidFill>
                <a:latin typeface="Arial"/>
                <a:cs typeface="Arial"/>
              </a:rPr>
              <a:t>and to </a:t>
            </a:r>
            <a:r>
              <a:rPr dirty="0" sz="2800">
                <a:latin typeface="Arial"/>
                <a:cs typeface="Arial"/>
              </a:rPr>
              <a:t>see her granddaughter </a:t>
            </a:r>
            <a:r>
              <a:rPr dirty="0" sz="2800" spc="-5">
                <a:latin typeface="Arial"/>
                <a:cs typeface="Arial"/>
              </a:rPr>
              <a:t>get married which was 6 </a:t>
            </a:r>
            <a:r>
              <a:rPr dirty="0" sz="2800" spc="-5">
                <a:solidFill>
                  <a:srgbClr val="FFFFFF"/>
                </a:solidFill>
                <a:latin typeface="Arial"/>
                <a:cs typeface="Arial"/>
              </a:rPr>
              <a:t>months  away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solidFill>
                  <a:srgbClr val="FFFFFF"/>
                </a:solidFill>
                <a:latin typeface="Arial"/>
                <a:cs typeface="Arial"/>
              </a:rPr>
              <a:t>Suggested: </a:t>
            </a:r>
            <a:r>
              <a:rPr dirty="0" sz="2800" spc="-5">
                <a:latin typeface="Arial"/>
                <a:cs typeface="Arial"/>
              </a:rPr>
              <a:t>Metformin @ </a:t>
            </a:r>
            <a:r>
              <a:rPr dirty="0" sz="2800" spc="-10">
                <a:latin typeface="Arial"/>
                <a:cs typeface="Arial"/>
              </a:rPr>
              <a:t>PP; </a:t>
            </a:r>
            <a:r>
              <a:rPr dirty="0" sz="2800" spc="-20">
                <a:latin typeface="Arial"/>
                <a:cs typeface="Arial"/>
              </a:rPr>
              <a:t>Carboplatin/Taxol </a:t>
            </a:r>
            <a:r>
              <a:rPr dirty="0" sz="2800" spc="-5">
                <a:latin typeface="Arial"/>
                <a:cs typeface="Arial"/>
              </a:rPr>
              <a:t>@ 1/3</a:t>
            </a:r>
            <a:r>
              <a:rPr dirty="0" sz="2800" spc="1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concentration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(avoid tumor </a:t>
            </a:r>
            <a:r>
              <a:rPr dirty="0" sz="2800">
                <a:latin typeface="Arial"/>
                <a:cs typeface="Arial"/>
              </a:rPr>
              <a:t>lysis syndrome </a:t>
            </a:r>
            <a:r>
              <a:rPr dirty="0" sz="2800" spc="-5">
                <a:latin typeface="Arial"/>
                <a:cs typeface="Arial"/>
              </a:rPr>
              <a:t>and to </a:t>
            </a:r>
            <a:r>
              <a:rPr dirty="0" sz="2800">
                <a:latin typeface="Arial"/>
                <a:cs typeface="Arial"/>
              </a:rPr>
              <a:t>give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QOL)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800" spc="-5">
                <a:solidFill>
                  <a:srgbClr val="FFFFFF"/>
                </a:solidFill>
                <a:latin typeface="Arial"/>
                <a:cs typeface="Arial"/>
              </a:rPr>
              <a:t>Lived 1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yr </a:t>
            </a:r>
            <a:r>
              <a:rPr dirty="0" sz="2800" spc="-5">
                <a:solidFill>
                  <a:srgbClr val="FFFFFF"/>
                </a:solidFill>
                <a:latin typeface="Arial"/>
                <a:cs typeface="Arial"/>
              </a:rPr>
              <a:t>– 6 </a:t>
            </a:r>
            <a:r>
              <a:rPr dirty="0" sz="2800" spc="-5">
                <a:latin typeface="Arial"/>
                <a:cs typeface="Arial"/>
              </a:rPr>
              <a:t>mths w/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QOL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6292595"/>
            <a:ext cx="1472184" cy="565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445508" y="1763267"/>
            <a:ext cx="3739895" cy="3962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09778" y="908684"/>
            <a:ext cx="11119485" cy="5040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</a:pPr>
            <a:r>
              <a:rPr dirty="0" sz="2200" spc="-5" b="1">
                <a:solidFill>
                  <a:srgbClr val="FFFFFF"/>
                </a:solidFill>
                <a:latin typeface="Arial"/>
                <a:cs typeface="Arial"/>
              </a:rPr>
              <a:t>Anecdotal: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? 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yr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old - M - Lung</a:t>
            </a:r>
            <a:r>
              <a:rPr dirty="0" sz="220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Cancer/NSCLC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May 03,</a:t>
            </a:r>
            <a:r>
              <a:rPr dirty="0" sz="22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2013</a:t>
            </a:r>
            <a:endParaRPr sz="22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Bonjour </a:t>
            </a:r>
            <a:r>
              <a:rPr dirty="0" sz="2200" spc="-45">
                <a:solidFill>
                  <a:srgbClr val="FFFFFF"/>
                </a:solidFill>
                <a:latin typeface="Arial"/>
                <a:cs typeface="Arial"/>
              </a:rPr>
              <a:t>Dr.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Khan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Now… hold on to your</a:t>
            </a:r>
            <a:r>
              <a:rPr dirty="0" sz="22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socks.</a:t>
            </a:r>
            <a:endParaRPr sz="22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I had a </a:t>
            </a:r>
            <a:r>
              <a:rPr dirty="0" sz="2200" spc="-60">
                <a:solidFill>
                  <a:srgbClr val="FFFFFF"/>
                </a:solidFill>
                <a:latin typeface="Arial"/>
                <a:cs typeface="Arial"/>
              </a:rPr>
              <a:t>CAT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scan done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last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week </a:t>
            </a:r>
            <a:r>
              <a:rPr dirty="0" sz="2200" spc="-5">
                <a:latin typeface="Arial"/>
                <a:cs typeface="Arial"/>
              </a:rPr>
              <a:t>and there are </a:t>
            </a:r>
            <a:r>
              <a:rPr dirty="0" sz="2200" spc="-5" b="1">
                <a:latin typeface="Arial"/>
                <a:cs typeface="Arial"/>
              </a:rPr>
              <a:t>NO </a:t>
            </a:r>
            <a:r>
              <a:rPr dirty="0" sz="2200" spc="-5">
                <a:latin typeface="Arial"/>
                <a:cs typeface="Arial"/>
              </a:rPr>
              <a:t>traces of tum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ours on my</a:t>
            </a:r>
            <a:r>
              <a:rPr dirty="0" sz="2200" spc="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lungs!!!!</a:t>
            </a:r>
            <a:endParaRPr sz="22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My oncologist is cautiously </a:t>
            </a:r>
            <a:r>
              <a:rPr dirty="0" sz="2200" spc="-5">
                <a:latin typeface="Arial"/>
                <a:cs typeface="Arial"/>
              </a:rPr>
              <a:t>optimistic. I was supposed to have 6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treatments of chemo and  he decided that 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yesterday, </a:t>
            </a:r>
            <a:r>
              <a:rPr dirty="0" sz="2200" spc="-10">
                <a:solidFill>
                  <a:srgbClr val="FFFFFF"/>
                </a:solidFill>
                <a:latin typeface="Arial"/>
                <a:cs typeface="Arial"/>
              </a:rPr>
              <a:t>my </a:t>
            </a:r>
            <a:r>
              <a:rPr dirty="0" sz="2200" spc="5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dirty="0" baseline="24904" sz="2175" spc="7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z="2200" spc="5">
                <a:latin typeface="Arial"/>
                <a:cs typeface="Arial"/>
              </a:rPr>
              <a:t>, </a:t>
            </a:r>
            <a:r>
              <a:rPr dirty="0" sz="2200" spc="-5">
                <a:latin typeface="Arial"/>
                <a:cs typeface="Arial"/>
              </a:rPr>
              <a:t>would be my </a:t>
            </a:r>
            <a:r>
              <a:rPr dirty="0" sz="2200">
                <a:latin typeface="Arial"/>
                <a:cs typeface="Arial"/>
              </a:rPr>
              <a:t>last </a:t>
            </a:r>
            <a:r>
              <a:rPr dirty="0" sz="2200" spc="-5">
                <a:latin typeface="Arial"/>
                <a:cs typeface="Arial"/>
              </a:rPr>
              <a:t>for 3 months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followed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by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another </a:t>
            </a:r>
            <a:r>
              <a:rPr dirty="0" sz="2200" spc="-60">
                <a:solidFill>
                  <a:srgbClr val="FFFFFF"/>
                </a:solidFill>
                <a:latin typeface="Arial"/>
                <a:cs typeface="Arial"/>
              </a:rPr>
              <a:t>CAT 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scan in</a:t>
            </a:r>
            <a:r>
              <a:rPr dirty="0" sz="22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Arial"/>
                <a:cs typeface="Arial"/>
              </a:rPr>
              <a:t>July.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Forever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Grateful,</a:t>
            </a:r>
            <a:endParaRPr sz="22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---------------------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From a patient who added metformin to chemo for</a:t>
            </a:r>
            <a:r>
              <a:rPr dirty="0" sz="2200" spc="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NSCLC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24129" y="896365"/>
            <a:ext cx="11515725" cy="5528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USE OF</a:t>
            </a:r>
            <a:r>
              <a:rPr dirty="0" sz="20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SCHs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2301240" algn="l"/>
              </a:tabLst>
            </a:pP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Tumor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micromilieu:	“passengers”, and “neighbors” have an absolute influence as</a:t>
            </a:r>
            <a:r>
              <a:rPr dirty="0" sz="2000" spc="-2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well.</a:t>
            </a:r>
            <a:endParaRPr sz="2000">
              <a:latin typeface="Arial"/>
              <a:cs typeface="Arial"/>
            </a:endParaRPr>
          </a:p>
          <a:p>
            <a:pPr marL="12700" marR="83820" indent="914400">
              <a:lnSpc>
                <a:spcPct val="100000"/>
              </a:lnSpc>
            </a:pP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I.e.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000" spc="5">
                <a:solidFill>
                  <a:srgbClr val="FFFFFF"/>
                </a:solidFill>
                <a:latin typeface="Arial"/>
                <a:cs typeface="Arial"/>
              </a:rPr>
              <a:t>tumor’s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“passenger” endothelial cells, and other resident host stromal </a:t>
            </a:r>
            <a:r>
              <a:rPr dirty="0" sz="2000" spc="5">
                <a:solidFill>
                  <a:srgbClr val="FFFFFF"/>
                </a:solidFill>
                <a:latin typeface="Arial"/>
                <a:cs typeface="Arial"/>
              </a:rPr>
              <a:t>cells,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2000" spc="-2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critical  for cancer progression. Jain et al, show that in tumor transplants - wild-type mouse hosts, = tumor  angiogenesis are dependent on transplanted “passenger” endothelial cells rather than recruiting them  from the</a:t>
            </a:r>
            <a:r>
              <a:rPr dirty="0" sz="20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host.</a:t>
            </a:r>
            <a:endParaRPr sz="20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Juxtapositioned (‘neighboring’) cells to the tumor cells also confer signals to the tumor</a:t>
            </a:r>
            <a:r>
              <a:rPr dirty="0" sz="2000" spc="-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milieu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and vice versa, contributing to evolution, maintenance and progression. </a:t>
            </a:r>
            <a:r>
              <a:rPr dirty="0" sz="2000" spc="-15">
                <a:solidFill>
                  <a:srgbClr val="FFFFFF"/>
                </a:solidFill>
                <a:latin typeface="Century Gothic"/>
                <a:cs typeface="Century Gothic"/>
              </a:rPr>
              <a:t>What </a:t>
            </a:r>
            <a:r>
              <a:rPr dirty="0" sz="2000" spc="5">
                <a:solidFill>
                  <a:srgbClr val="FFFFFF"/>
                </a:solidFill>
                <a:latin typeface="Century Gothic"/>
                <a:cs typeface="Century Gothic"/>
              </a:rPr>
              <a:t>makes </a:t>
            </a:r>
            <a:r>
              <a:rPr dirty="0" sz="2000">
                <a:solidFill>
                  <a:srgbClr val="FFFFFF"/>
                </a:solidFill>
                <a:latin typeface="Century Gothic"/>
                <a:cs typeface="Century Gothic"/>
              </a:rPr>
              <a:t>some types</a:t>
            </a:r>
            <a:r>
              <a:rPr dirty="0" sz="2000" spc="-18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2000">
                <a:solidFill>
                  <a:srgbClr val="FFFFFF"/>
                </a:solidFill>
                <a:latin typeface="Century Gothic"/>
                <a:cs typeface="Century Gothic"/>
              </a:rPr>
              <a:t>of</a:t>
            </a:r>
            <a:endParaRPr sz="2000">
              <a:latin typeface="Century Gothic"/>
              <a:cs typeface="Century Gothic"/>
            </a:endParaRPr>
          </a:p>
          <a:p>
            <a:pPr marL="12700" marR="359410">
              <a:lnSpc>
                <a:spcPct val="100000"/>
              </a:lnSpc>
              <a:spcBef>
                <a:spcPts val="10"/>
              </a:spcBef>
            </a:pPr>
            <a:r>
              <a:rPr dirty="0" sz="2000">
                <a:solidFill>
                  <a:srgbClr val="FFFFFF"/>
                </a:solidFill>
                <a:latin typeface="Century Gothic"/>
                <a:cs typeface="Century Gothic"/>
              </a:rPr>
              <a:t>cancer resistant </a:t>
            </a:r>
            <a:r>
              <a:rPr dirty="0" sz="2000" spc="5">
                <a:solidFill>
                  <a:srgbClr val="FFFFFF"/>
                </a:solidFill>
                <a:latin typeface="Century Gothic"/>
                <a:cs typeface="Century Gothic"/>
              </a:rPr>
              <a:t>to </a:t>
            </a:r>
            <a:r>
              <a:rPr dirty="0" sz="2000" spc="-5">
                <a:solidFill>
                  <a:srgbClr val="FFFFFF"/>
                </a:solidFill>
                <a:latin typeface="Century Gothic"/>
                <a:cs typeface="Century Gothic"/>
              </a:rPr>
              <a:t>drugs? </a:t>
            </a:r>
            <a:r>
              <a:rPr dirty="0" sz="2000">
                <a:solidFill>
                  <a:srgbClr val="FFFFFF"/>
                </a:solidFill>
                <a:latin typeface="Century Gothic"/>
                <a:cs typeface="Century Gothic"/>
              </a:rPr>
              <a:t>Reporting </a:t>
            </a:r>
            <a:r>
              <a:rPr dirty="0" sz="2000" spc="-5">
                <a:solidFill>
                  <a:srgbClr val="FFFFFF"/>
                </a:solidFill>
                <a:latin typeface="Century Gothic"/>
                <a:cs typeface="Century Gothic"/>
              </a:rPr>
              <a:t>in </a:t>
            </a:r>
            <a:r>
              <a:rPr dirty="0" sz="2000" i="1">
                <a:solidFill>
                  <a:srgbClr val="FFFFFF"/>
                </a:solidFill>
                <a:latin typeface="Century Gothic"/>
                <a:cs typeface="Century Gothic"/>
              </a:rPr>
              <a:t>Nature, </a:t>
            </a:r>
            <a:r>
              <a:rPr dirty="0" sz="2000" spc="-5">
                <a:solidFill>
                  <a:srgbClr val="FFFFFF"/>
                </a:solidFill>
                <a:latin typeface="Century Gothic"/>
                <a:cs typeface="Century Gothic"/>
              </a:rPr>
              <a:t>researchers </a:t>
            </a:r>
            <a:r>
              <a:rPr dirty="0" sz="2000">
                <a:solidFill>
                  <a:srgbClr val="FFFFFF"/>
                </a:solidFill>
                <a:latin typeface="Century Gothic"/>
                <a:cs typeface="Century Gothic"/>
              </a:rPr>
              <a:t>write that cancer cells may </a:t>
            </a:r>
            <a:r>
              <a:rPr dirty="0" sz="2000" spc="-5">
                <a:solidFill>
                  <a:srgbClr val="FFFFFF"/>
                </a:solidFill>
                <a:latin typeface="Century Gothic"/>
                <a:cs typeface="Century Gothic"/>
              </a:rPr>
              <a:t>be  dodging </a:t>
            </a:r>
            <a:r>
              <a:rPr dirty="0" sz="2000">
                <a:solidFill>
                  <a:srgbClr val="FFFFFF"/>
                </a:solidFill>
                <a:latin typeface="Century Gothic"/>
                <a:cs typeface="Century Gothic"/>
              </a:rPr>
              <a:t>treatment with help </a:t>
            </a:r>
            <a:r>
              <a:rPr dirty="0" sz="2000" spc="-5">
                <a:solidFill>
                  <a:srgbClr val="FFFFFF"/>
                </a:solidFill>
                <a:latin typeface="Century Gothic"/>
                <a:cs typeface="Century Gothic"/>
              </a:rPr>
              <a:t>from </a:t>
            </a:r>
            <a:r>
              <a:rPr dirty="0" sz="2000">
                <a:solidFill>
                  <a:srgbClr val="FFFFFF"/>
                </a:solidFill>
                <a:latin typeface="Century Gothic"/>
                <a:cs typeface="Century Gothic"/>
              </a:rPr>
              <a:t>seemingly </a:t>
            </a:r>
            <a:r>
              <a:rPr dirty="0" sz="2000" spc="-5">
                <a:solidFill>
                  <a:srgbClr val="FFFFFF"/>
                </a:solidFill>
                <a:latin typeface="Century Gothic"/>
                <a:cs typeface="Century Gothic"/>
              </a:rPr>
              <a:t>innocent bystanders, neighboring </a:t>
            </a:r>
            <a:r>
              <a:rPr dirty="0" sz="2000">
                <a:solidFill>
                  <a:srgbClr val="FFFFFF"/>
                </a:solidFill>
                <a:latin typeface="Century Gothic"/>
                <a:cs typeface="Century Gothic"/>
              </a:rPr>
              <a:t>cells </a:t>
            </a:r>
            <a:r>
              <a:rPr dirty="0" sz="1400" spc="5">
                <a:solidFill>
                  <a:srgbClr val="FFFFFF"/>
                </a:solidFill>
                <a:latin typeface="Arial"/>
                <a:cs typeface="Arial"/>
              </a:rPr>
              <a:t>[Why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do 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targeted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therapies often produce short-lived results?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Well, some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scientists are looking for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answers within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 cancer cells. But one team of 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researchers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decided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search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clues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beyond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cancer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cells,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tumor's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own</a:t>
            </a:r>
            <a:r>
              <a:rPr dirty="0" sz="14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neighborhood,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say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 they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10">
                <a:solidFill>
                  <a:srgbClr val="FFFFFF"/>
                </a:solidFill>
                <a:latin typeface="Arial"/>
                <a:cs typeface="Arial"/>
              </a:rPr>
              <a:t>found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could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4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  major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impact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cancer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research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personalized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medicine.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Dr.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Todd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Golub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Nature.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-Dana-Farber</a:t>
            </a:r>
            <a:r>
              <a:rPr dirty="0" sz="1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Cancer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Institute]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5080" indent="457200">
              <a:lnSpc>
                <a:spcPct val="100000"/>
              </a:lnSpc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Researchers, from the Harvard School of Medicine “evolution of tumor cells as a co-evolution  between tumor cells and the cells in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its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microenvironment, so that the developmental trajectory may</a:t>
            </a:r>
            <a:r>
              <a:rPr dirty="0" sz="2000" spc="-2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be  established by </a:t>
            </a:r>
            <a:r>
              <a:rPr dirty="0" sz="2000" i="1">
                <a:solidFill>
                  <a:srgbClr val="FFFFFF"/>
                </a:solidFill>
                <a:latin typeface="Arial"/>
                <a:cs typeface="Arial"/>
              </a:rPr>
              <a:t>tissue states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defined by a cell-cell interaction network (attractor landscape and tumor  evolution) and not defined by gene-gene interactions”. Defining the ‘attractor landscape’ as the  ‘neighboring’</a:t>
            </a:r>
            <a:r>
              <a:rPr dirty="0" sz="2000" spc="-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cells.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85420">
              <a:lnSpc>
                <a:spcPct val="100000"/>
              </a:lnSpc>
            </a:pPr>
            <a:r>
              <a:rPr dirty="0" sz="2000"/>
              <a:t>Discussion/Conclusion</a:t>
            </a:r>
            <a:endParaRPr sz="2000"/>
          </a:p>
        </p:txBody>
      </p:sp>
      <p:sp>
        <p:nvSpPr>
          <p:cNvPr id="9" name="object 9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64337" y="120650"/>
            <a:ext cx="11656060" cy="6320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So we’re using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SCHs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800" spc="15" b="1">
                <a:solidFill>
                  <a:srgbClr val="FFFFFF"/>
                </a:solidFill>
                <a:latin typeface="Arial"/>
                <a:cs typeface="Arial"/>
              </a:rPr>
              <a:t>we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get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resistance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(not</a:t>
            </a:r>
            <a:r>
              <a:rPr dirty="0" sz="1800" spc="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sensitivity)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……………WHY?…………………………………......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213100" algn="l"/>
                <a:tab pos="5956300" algn="l"/>
              </a:tabLst>
            </a:pP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MULTIDRUG</a:t>
            </a:r>
            <a:r>
              <a:rPr dirty="0" sz="18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FFFFFF"/>
                </a:solidFill>
                <a:latin typeface="Arial"/>
                <a:cs typeface="Arial"/>
              </a:rPr>
              <a:t>RESITANCE	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BESIDES</a:t>
            </a:r>
            <a:r>
              <a:rPr dirty="0" sz="18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INHERENT	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ACQUIRED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WHY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INCLUDE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THE OTHER CELLS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BESIDE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THE TCs in the</a:t>
            </a:r>
            <a:r>
              <a:rPr dirty="0" sz="18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‘GAMISH’?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Reporting in </a:t>
            </a:r>
            <a:r>
              <a:rPr dirty="0" sz="1800" spc="-5" i="1">
                <a:solidFill>
                  <a:srgbClr val="FFFFFF"/>
                </a:solidFill>
                <a:latin typeface="Arial"/>
                <a:cs typeface="Arial"/>
              </a:rPr>
              <a:t>Nature, </a:t>
            </a:r>
            <a:r>
              <a:rPr dirty="0" sz="1800" spc="-55">
                <a:solidFill>
                  <a:srgbClr val="FFFFFF"/>
                </a:solidFill>
                <a:latin typeface="Arial"/>
                <a:cs typeface="Arial"/>
              </a:rPr>
              <a:t>Todd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Golub Dana-Farber Cancer</a:t>
            </a:r>
            <a:r>
              <a:rPr dirty="0" sz="1800" spc="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Institute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cells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may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be dodging treatment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help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from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seemingly innocent</a:t>
            </a:r>
            <a:r>
              <a:rPr dirty="0" sz="1800" spc="1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bystanders.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tumor's microenvironment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may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affect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its</a:t>
            </a:r>
            <a:r>
              <a:rPr dirty="0" sz="1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behavior.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patient is taking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anti-cancer drug, tailored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genetic makeup (Personalized</a:t>
            </a:r>
            <a:r>
              <a:rPr dirty="0" sz="1800" spc="2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Medicine)</a:t>
            </a:r>
            <a:endParaRPr sz="1800">
              <a:latin typeface="Arial"/>
              <a:cs typeface="Arial"/>
            </a:endParaRPr>
          </a:p>
          <a:p>
            <a:pPr marL="299085" marR="10483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his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tumor,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and right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after 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targeted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therapy,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patient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shows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 dramatic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recovery,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side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effects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conventional chemotherapy are</a:t>
            </a:r>
            <a:r>
              <a:rPr dirty="0" sz="18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minimum.</a:t>
            </a:r>
            <a:endParaRPr sz="1800">
              <a:latin typeface="Arial"/>
              <a:cs typeface="Arial"/>
            </a:endParaRPr>
          </a:p>
          <a:p>
            <a:pPr marL="299085" marR="5080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But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then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 few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months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later,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back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again.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How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?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some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scientists WERE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looking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answers within 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cells.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But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one team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researchers decided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search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clues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beyond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cells, 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tumor's 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own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neighborhood=ME, they found proteins that are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mutated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cell but not 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normal cell. So  these show great promise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being much more specific only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 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cells, not having side effects. So  there's a lot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excitement in our community now around using these new target))ed agents that are specific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 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particular mutations in particular tumor</a:t>
            </a:r>
            <a:r>
              <a:rPr dirty="0" sz="18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types.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309880">
              <a:lnSpc>
                <a:spcPct val="100000"/>
              </a:lnSpc>
              <a:spcBef>
                <a:spcPts val="5"/>
              </a:spcBef>
              <a:tabLst>
                <a:tab pos="3171190" algn="l"/>
                <a:tab pos="9299575" algn="l"/>
              </a:tabLst>
            </a:pPr>
            <a:r>
              <a:rPr dirty="0" sz="1800" spc="-15">
                <a:solidFill>
                  <a:srgbClr val="FFFFFF"/>
                </a:solidFill>
                <a:latin typeface="Century Gothic"/>
                <a:cs typeface="Century Gothic"/>
              </a:rPr>
              <a:t>BUT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they </a:t>
            </a:r>
            <a:r>
              <a:rPr dirty="0" sz="1800" spc="5">
                <a:solidFill>
                  <a:srgbClr val="FFFFFF"/>
                </a:solidFill>
                <a:latin typeface="Century Gothic"/>
                <a:cs typeface="Century Gothic"/>
              </a:rPr>
              <a:t>did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not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look</a:t>
            </a:r>
            <a:r>
              <a:rPr dirty="0" sz="1800" spc="5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at</a:t>
            </a:r>
            <a:r>
              <a:rPr dirty="0" sz="1800" spc="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	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microenvironment </a:t>
            </a:r>
            <a:r>
              <a:rPr dirty="0" sz="1800" spc="-15">
                <a:solidFill>
                  <a:srgbClr val="FFFFFF"/>
                </a:solidFill>
                <a:latin typeface="Century Gothic"/>
                <a:cs typeface="Century Gothic"/>
              </a:rPr>
              <a:t>(ME),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neighborhood</a:t>
            </a:r>
            <a:r>
              <a:rPr dirty="0" sz="1800" spc="18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(NH)</a:t>
            </a:r>
            <a:r>
              <a:rPr dirty="0" sz="1800" spc="6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CELLS	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of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</a:t>
            </a:r>
            <a:r>
              <a:rPr dirty="0" sz="18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tumors,</a:t>
            </a:r>
            <a:r>
              <a:rPr dirty="0" sz="1800" spc="-1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only 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tumor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cells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themselves, but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dirty="0" sz="1800" spc="5">
                <a:solidFill>
                  <a:srgbClr val="FFFFFF"/>
                </a:solidFill>
                <a:latin typeface="Century Gothic"/>
                <a:cs typeface="Century Gothic"/>
              </a:rPr>
              <a:t>ME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and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NH cells </a:t>
            </a:r>
            <a:r>
              <a:rPr dirty="0" sz="1800" spc="-15">
                <a:solidFill>
                  <a:srgbClr val="FFFFFF"/>
                </a:solidFill>
                <a:latin typeface="Century Gothic"/>
                <a:cs typeface="Century Gothic"/>
              </a:rPr>
              <a:t>were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contributing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this</a:t>
            </a:r>
            <a:r>
              <a:rPr dirty="0" sz="1800" spc="27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resistance.</a:t>
            </a:r>
            <a:endParaRPr sz="1800">
              <a:latin typeface="Century Gothic"/>
              <a:cs typeface="Century Gothic"/>
            </a:endParaRPr>
          </a:p>
          <a:p>
            <a:pPr algn="just" marL="12700" marR="36703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=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different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types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fibroblasts,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types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blood vessel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cells,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fat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cells,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all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these types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normal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cells </a:t>
            </a:r>
            <a:r>
              <a:rPr dirty="0" sz="1800" spc="10">
                <a:solidFill>
                  <a:srgbClr val="FFFFFF"/>
                </a:solidFill>
                <a:latin typeface="Century Gothic"/>
                <a:cs typeface="Century Gothic"/>
              </a:rPr>
              <a:t>in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 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body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that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are </a:t>
            </a:r>
            <a:r>
              <a:rPr dirty="0" sz="1800" spc="10">
                <a:solidFill>
                  <a:srgbClr val="FFFFFF"/>
                </a:solidFill>
                <a:latin typeface="Century Gothic"/>
                <a:cs typeface="Century Gothic"/>
              </a:rPr>
              <a:t>in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and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around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tumor, those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other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cells, could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make the melanoma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cells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resistant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to 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drug</a:t>
            </a:r>
            <a:r>
              <a:rPr dirty="0" sz="1800" spc="-7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therapy.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87553" y="18922"/>
            <a:ext cx="11499850" cy="6118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What did the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Dana Farber Researchers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Find?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most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NH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don't make them resistant, but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one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particular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type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of fibroblast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was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able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make melanoma</a:t>
            </a:r>
            <a:r>
              <a:rPr dirty="0" sz="1800" spc="3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</a:t>
            </a:r>
            <a:endParaRPr sz="18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1080"/>
              </a:spcBef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cells completely resistant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the</a:t>
            </a:r>
            <a:r>
              <a:rPr dirty="0" sz="18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drug.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08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there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was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 single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factor,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hepatocyte growth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factor (HGF),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was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needed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make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 cells</a:t>
            </a:r>
            <a:r>
              <a:rPr dirty="0" sz="1800" spc="3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resistant.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108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In fact,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any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fibroblast that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produces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HGF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protein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was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able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make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drug-resistant.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HGF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plays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800" spc="2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role</a:t>
            </a:r>
            <a:endParaRPr sz="1800">
              <a:latin typeface="Arial"/>
              <a:cs typeface="Arial"/>
            </a:endParaRPr>
          </a:p>
          <a:p>
            <a:pPr marL="299085" marR="27940">
              <a:lnSpc>
                <a:spcPct val="150000"/>
              </a:lnSpc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 a number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developmental processes.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It's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important 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liver,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that's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why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it's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called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hepatocyte growth 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factor.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But people hadn't been thinking about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as having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anything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drug resistance or drug sensitivity 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8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melanoma.</a:t>
            </a:r>
            <a:endParaRPr sz="1800">
              <a:latin typeface="Arial"/>
              <a:cs typeface="Arial"/>
            </a:endParaRPr>
          </a:p>
          <a:p>
            <a:pPr marL="299085" marR="20955" indent="-286385">
              <a:lnSpc>
                <a:spcPct val="15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Many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times,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genes and proteins get named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 the first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place that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they're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discovered, but 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fact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they're later  discovered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have important normal roles throughout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40">
                <a:solidFill>
                  <a:srgbClr val="FFFFFF"/>
                </a:solidFill>
                <a:latin typeface="Arial"/>
                <a:cs typeface="Arial"/>
              </a:rPr>
              <a:t>body.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HGF may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playing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this trick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on other tumors,  as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well.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there's some early evidence that there might be some particular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types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of colon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cancer,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brain tumors 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ETC</a:t>
            </a:r>
            <a:endParaRPr sz="1800">
              <a:latin typeface="Arial"/>
              <a:cs typeface="Arial"/>
            </a:endParaRPr>
          </a:p>
          <a:p>
            <a:pPr marL="299085" marR="5080" indent="-286385">
              <a:lnSpc>
                <a:spcPts val="3240"/>
              </a:lnSpc>
              <a:spcBef>
                <a:spcPts val="28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HGF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is causing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this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drug resistance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reverse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drug resistance by blocking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HGF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protein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  combination of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B-Raf drug and an inhibitor of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HGF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pathway and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found that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now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 cells became  sensitive again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= 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 cells died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whereas without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this HGF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blocker,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cells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were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completely</a:t>
            </a:r>
            <a:r>
              <a:rPr dirty="0" sz="1800" spc="3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resistant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7553" y="393953"/>
            <a:ext cx="11695430" cy="4267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/>
              <a:t>ER+/PR+/Her(-) Breast Cancer - HGF is causing this drug</a:t>
            </a:r>
            <a:r>
              <a:rPr dirty="0" sz="2800" spc="215"/>
              <a:t> </a:t>
            </a:r>
            <a:r>
              <a:rPr dirty="0" sz="2800"/>
              <a:t>resistance?</a:t>
            </a:r>
            <a:endParaRPr sz="2800"/>
          </a:p>
        </p:txBody>
      </p:sp>
      <p:sp>
        <p:nvSpPr>
          <p:cNvPr id="8" name="object 8"/>
          <p:cNvSpPr txBox="1"/>
          <p:nvPr/>
        </p:nvSpPr>
        <p:spPr>
          <a:xfrm>
            <a:off x="187553" y="909320"/>
            <a:ext cx="11828780" cy="5533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768350" indent="-287020">
              <a:lnSpc>
                <a:spcPct val="120000"/>
              </a:lnSpc>
            </a:pPr>
            <a:r>
              <a:rPr dirty="0" sz="1750" spc="1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75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hepatocyte growth factor (HGF)-induces activation of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its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cell surface receptor = the Met  tyrosine kinase</a:t>
            </a:r>
            <a:r>
              <a:rPr dirty="0" sz="22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(TK)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dirty="0" sz="1750" spc="1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750" spc="1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the receptor is tightly regulated by paracrine ligand</a:t>
            </a:r>
            <a:r>
              <a:rPr dirty="0" sz="22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Arial"/>
                <a:cs typeface="Arial"/>
              </a:rPr>
              <a:t>delivery,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dirty="0" sz="1750" spc="1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750" spc="1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ligand activation at the tumor cell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surface,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results in ligand/receptor internalization</a:t>
            </a:r>
            <a:r>
              <a:rPr dirty="0" sz="22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endParaRPr sz="22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25"/>
              </a:spcBef>
            </a:pP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degradation.</a:t>
            </a:r>
            <a:endParaRPr sz="2200">
              <a:latin typeface="Arial"/>
              <a:cs typeface="Arial"/>
            </a:endParaRPr>
          </a:p>
          <a:p>
            <a:pPr marL="299085" marR="5080" indent="-287020">
              <a:lnSpc>
                <a:spcPct val="120000"/>
              </a:lnSpc>
              <a:spcBef>
                <a:spcPts val="600"/>
              </a:spcBef>
            </a:pPr>
            <a:r>
              <a:rPr dirty="0" sz="1750" spc="1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75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HGF/Met signaling now contributes to oncogenesis and tumor progression </a:t>
            </a:r>
            <a:r>
              <a:rPr dirty="0" sz="220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several cancers  and promotes aggressive cellular invasiveness that is strongly linked to tumor</a:t>
            </a:r>
            <a:r>
              <a:rPr dirty="0" sz="2200" spc="2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metastasis.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dirty="0" sz="1750" spc="1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750" spc="1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The prevalence of HGF/Met pathway activation in human malignancies has driven</a:t>
            </a:r>
            <a:r>
              <a:rPr dirty="0" sz="22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rapid</a:t>
            </a:r>
            <a:endParaRPr sz="22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530"/>
              </a:spcBef>
            </a:pP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growth in cancer drug development</a:t>
            </a:r>
            <a:r>
              <a:rPr dirty="0" sz="22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programs.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dirty="0" sz="1750" spc="10">
                <a:solidFill>
                  <a:srgbClr val="FFFFFF"/>
                </a:solidFill>
                <a:latin typeface="Wingdings 3"/>
                <a:cs typeface="Wingdings 3"/>
              </a:rPr>
              <a:t></a:t>
            </a:r>
            <a:r>
              <a:rPr dirty="0" sz="1750" spc="1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HGF/Met pathway antagonists are now in preclinical and clinical</a:t>
            </a:r>
            <a:r>
              <a:rPr dirty="0" sz="22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Arial"/>
                <a:cs typeface="Arial"/>
              </a:rPr>
              <a:t>development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dirty="0" sz="2200" spc="-5" b="1">
                <a:solidFill>
                  <a:srgbClr val="FFFFFF"/>
                </a:solidFill>
                <a:latin typeface="Arial"/>
                <a:cs typeface="Arial"/>
              </a:rPr>
              <a:t>Rilotumumab</a:t>
            </a:r>
            <a:endParaRPr sz="22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1030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Targeting the 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HGF/MET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signalling 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pathway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in cancer</a:t>
            </a:r>
            <a:r>
              <a:rPr dirty="0" sz="10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therapy</a:t>
            </a:r>
            <a:endParaRPr sz="1000">
              <a:latin typeface="Arial"/>
              <a:cs typeface="Arial"/>
            </a:endParaRPr>
          </a:p>
          <a:p>
            <a:pPr marL="927100" marR="7889875">
              <a:lnSpc>
                <a:spcPct val="12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Fabiola Cecchi.Daniel C. Rabe and Donald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P.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Bottaro  Expert Opin 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Ther Targets.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2012 Jun; 16(6):</a:t>
            </a:r>
            <a:r>
              <a:rPr dirty="0" sz="10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553–572.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87553" y="421513"/>
            <a:ext cx="11393170" cy="522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SCHs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299085" marR="24511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Overcoming drug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efflux-based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multidrug resistance in cancer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one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way 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dirty="0" sz="1800" u="heavy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administer </a:t>
            </a:r>
            <a:r>
              <a:rPr dirty="0" sz="1800" u="heavy">
                <a:solidFill>
                  <a:srgbClr val="FFFFFF"/>
                </a:solidFill>
                <a:latin typeface="Arial"/>
                <a:cs typeface="Arial"/>
              </a:rPr>
              <a:t>the correct 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agent(s)  </a:t>
            </a:r>
            <a:r>
              <a:rPr dirty="0" sz="1800" u="heavy">
                <a:solidFill>
                  <a:srgbClr val="FFFFFF"/>
                </a:solidFill>
                <a:latin typeface="Arial"/>
                <a:cs typeface="Arial"/>
              </a:rPr>
              <a:t>the FIRST 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time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;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NOW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cells became resistant not only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the first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incorrect drug administered but also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chemically unrelated drugs later administered. Breast and Ovarian</a:t>
            </a:r>
            <a:r>
              <a:rPr dirty="0" sz="1800" spc="1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299085" marR="508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Serious toxicity is a critical problem </a:t>
            </a:r>
            <a:r>
              <a:rPr dirty="0" sz="1800" u="heavy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effective chemotherapy because </a:t>
            </a:r>
            <a:r>
              <a:rPr dirty="0" sz="1800" u="heavy">
                <a:solidFill>
                  <a:srgbClr val="FFFFFF"/>
                </a:solidFill>
                <a:latin typeface="Arial"/>
                <a:cs typeface="Arial"/>
              </a:rPr>
              <a:t>most 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anticancer agents lack selective  </a:t>
            </a:r>
            <a:r>
              <a:rPr dirty="0" sz="1800" spc="-10" u="heavy">
                <a:solidFill>
                  <a:srgbClr val="FFFFFF"/>
                </a:solidFill>
                <a:latin typeface="Arial"/>
                <a:cs typeface="Arial"/>
              </a:rPr>
              <a:t>efficacy </a:t>
            </a:r>
            <a:r>
              <a:rPr dirty="0" sz="1800" u="heavy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tumors. </a:t>
            </a:r>
            <a:r>
              <a:rPr dirty="0" sz="1800" u="heavy">
                <a:solidFill>
                  <a:srgbClr val="FFFFFF"/>
                </a:solidFill>
                <a:latin typeface="Arial"/>
                <a:cs typeface="Arial"/>
              </a:rPr>
              <a:t>This </a:t>
            </a:r>
            <a:r>
              <a:rPr dirty="0" sz="1800" spc="-10" u="heavy">
                <a:solidFill>
                  <a:srgbClr val="FFFFFF"/>
                </a:solidFill>
                <a:latin typeface="Arial"/>
                <a:cs typeface="Arial"/>
              </a:rPr>
              <a:t>leads </a:t>
            </a:r>
            <a:r>
              <a:rPr dirty="0" sz="1800" u="heavy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tumor resistance </a:t>
            </a:r>
            <a:r>
              <a:rPr dirty="0" sz="1800" u="heavy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conventional </a:t>
            </a:r>
            <a:r>
              <a:rPr dirty="0" sz="1800" spc="-20" u="heavy">
                <a:solidFill>
                  <a:srgbClr val="FFFFFF"/>
                </a:solidFill>
                <a:latin typeface="Arial"/>
                <a:cs typeface="Arial"/>
              </a:rPr>
              <a:t>chemotherapy.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Chin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J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Cancer.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2012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Feb;  31(2): 100–109. Chin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J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Cancer.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2012 Feb; 31(2):</a:t>
            </a:r>
            <a:r>
              <a:rPr dirty="0" sz="18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100–109.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299085" marR="77724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Multidrug resistance (MDR), significantly decreases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efficacy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anticancer drugs and causes tumor  recurrence, a major challenge in clinical cancer treatment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chemotherapeutic drugs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800" spc="3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decades.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32765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*P-glycoprotein (P-gp) and other drug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efflux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transporters are considered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be critical in pumping anticancer  drugs out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cells and causing chemotherapy</a:t>
            </a:r>
            <a:r>
              <a:rPr dirty="0" sz="18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failure;</a:t>
            </a:r>
            <a:endParaRPr sz="1800">
              <a:latin typeface="Arial"/>
              <a:cs typeface="Arial"/>
            </a:endParaRPr>
          </a:p>
          <a:p>
            <a:pPr marL="12700" marR="10541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P-gp is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most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prevalent and single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most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important cause of multidrug resistance. P-gp gets upregulated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after 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exposure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chemotherapy drugs; the pump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overexpressed breast, ovarian,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other tumors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whose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healthy 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tissue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counterparts typically express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only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low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levels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(Susan Bates,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M.D.,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(NCI’s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Center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</a:t>
            </a:r>
            <a:r>
              <a:rPr dirty="0" sz="1800" spc="2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Research)</a:t>
            </a:r>
            <a:endParaRPr sz="1800">
              <a:latin typeface="Arial"/>
              <a:cs typeface="Arial"/>
            </a:endParaRPr>
          </a:p>
          <a:p>
            <a:pPr marL="118110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MRP1 (multidrug resistance</a:t>
            </a:r>
            <a:r>
              <a:rPr dirty="0" sz="18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protein)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386332" y="5785078"/>
            <a:ext cx="183515" cy="76200"/>
          </a:xfrm>
          <a:custGeom>
            <a:avLst/>
            <a:gdLst/>
            <a:ahLst/>
            <a:cxnLst/>
            <a:rect l="l" t="t" r="r" b="b"/>
            <a:pathLst>
              <a:path w="183515" h="76200">
                <a:moveTo>
                  <a:pt x="176676" y="30733"/>
                </a:moveTo>
                <a:lnTo>
                  <a:pt x="122936" y="30733"/>
                </a:lnTo>
                <a:lnTo>
                  <a:pt x="125984" y="33413"/>
                </a:lnTo>
                <a:lnTo>
                  <a:pt x="126237" y="36906"/>
                </a:lnTo>
                <a:lnTo>
                  <a:pt x="126365" y="40411"/>
                </a:lnTo>
                <a:lnTo>
                  <a:pt x="123698" y="43421"/>
                </a:lnTo>
                <a:lnTo>
                  <a:pt x="107569" y="44369"/>
                </a:lnTo>
                <a:lnTo>
                  <a:pt x="109474" y="76060"/>
                </a:lnTo>
                <a:lnTo>
                  <a:pt x="183261" y="33553"/>
                </a:lnTo>
                <a:lnTo>
                  <a:pt x="176676" y="30733"/>
                </a:lnTo>
                <a:close/>
              </a:path>
              <a:path w="183515" h="76200">
                <a:moveTo>
                  <a:pt x="106806" y="31682"/>
                </a:moveTo>
                <a:lnTo>
                  <a:pt x="2667" y="37807"/>
                </a:lnTo>
                <a:lnTo>
                  <a:pt x="0" y="40817"/>
                </a:lnTo>
                <a:lnTo>
                  <a:pt x="508" y="47815"/>
                </a:lnTo>
                <a:lnTo>
                  <a:pt x="3429" y="50495"/>
                </a:lnTo>
                <a:lnTo>
                  <a:pt x="107569" y="44369"/>
                </a:lnTo>
                <a:lnTo>
                  <a:pt x="106806" y="31682"/>
                </a:lnTo>
                <a:close/>
              </a:path>
              <a:path w="183515" h="76200">
                <a:moveTo>
                  <a:pt x="122936" y="30733"/>
                </a:moveTo>
                <a:lnTo>
                  <a:pt x="106806" y="31682"/>
                </a:lnTo>
                <a:lnTo>
                  <a:pt x="107569" y="44369"/>
                </a:lnTo>
                <a:lnTo>
                  <a:pt x="123698" y="43421"/>
                </a:lnTo>
                <a:lnTo>
                  <a:pt x="126365" y="40411"/>
                </a:lnTo>
                <a:lnTo>
                  <a:pt x="126237" y="36906"/>
                </a:lnTo>
                <a:lnTo>
                  <a:pt x="125984" y="33413"/>
                </a:lnTo>
                <a:lnTo>
                  <a:pt x="122936" y="30733"/>
                </a:lnTo>
                <a:close/>
              </a:path>
              <a:path w="183515" h="76200">
                <a:moveTo>
                  <a:pt x="104902" y="0"/>
                </a:moveTo>
                <a:lnTo>
                  <a:pt x="106806" y="31682"/>
                </a:lnTo>
                <a:lnTo>
                  <a:pt x="122936" y="30733"/>
                </a:lnTo>
                <a:lnTo>
                  <a:pt x="176676" y="30733"/>
                </a:lnTo>
                <a:lnTo>
                  <a:pt x="104902" y="0"/>
                </a:lnTo>
                <a:close/>
              </a:path>
            </a:pathLst>
          </a:custGeom>
          <a:solidFill>
            <a:srgbClr val="86919C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95363" y="5499100"/>
            <a:ext cx="1004569" cy="76200"/>
          </a:xfrm>
          <a:custGeom>
            <a:avLst/>
            <a:gdLst/>
            <a:ahLst/>
            <a:cxnLst/>
            <a:rect l="l" t="t" r="r" b="b"/>
            <a:pathLst>
              <a:path w="1004569" h="76200">
                <a:moveTo>
                  <a:pt x="928116" y="0"/>
                </a:moveTo>
                <a:lnTo>
                  <a:pt x="927787" y="31744"/>
                </a:lnTo>
                <a:lnTo>
                  <a:pt x="940485" y="31877"/>
                </a:lnTo>
                <a:lnTo>
                  <a:pt x="943991" y="31877"/>
                </a:lnTo>
                <a:lnTo>
                  <a:pt x="946810" y="34797"/>
                </a:lnTo>
                <a:lnTo>
                  <a:pt x="946734" y="41783"/>
                </a:lnTo>
                <a:lnTo>
                  <a:pt x="943863" y="44577"/>
                </a:lnTo>
                <a:lnTo>
                  <a:pt x="927655" y="44577"/>
                </a:lnTo>
                <a:lnTo>
                  <a:pt x="927328" y="76200"/>
                </a:lnTo>
                <a:lnTo>
                  <a:pt x="992241" y="44577"/>
                </a:lnTo>
                <a:lnTo>
                  <a:pt x="940358" y="44577"/>
                </a:lnTo>
                <a:lnTo>
                  <a:pt x="927656" y="44444"/>
                </a:lnTo>
                <a:lnTo>
                  <a:pt x="992514" y="44444"/>
                </a:lnTo>
                <a:lnTo>
                  <a:pt x="1003973" y="38862"/>
                </a:lnTo>
                <a:lnTo>
                  <a:pt x="928116" y="0"/>
                </a:lnTo>
                <a:close/>
              </a:path>
              <a:path w="1004569" h="76200">
                <a:moveTo>
                  <a:pt x="927787" y="31744"/>
                </a:moveTo>
                <a:lnTo>
                  <a:pt x="927656" y="44444"/>
                </a:lnTo>
                <a:lnTo>
                  <a:pt x="940358" y="44577"/>
                </a:lnTo>
                <a:lnTo>
                  <a:pt x="943863" y="44577"/>
                </a:lnTo>
                <a:lnTo>
                  <a:pt x="946734" y="41783"/>
                </a:lnTo>
                <a:lnTo>
                  <a:pt x="946810" y="34797"/>
                </a:lnTo>
                <a:lnTo>
                  <a:pt x="943991" y="31877"/>
                </a:lnTo>
                <a:lnTo>
                  <a:pt x="940485" y="31877"/>
                </a:lnTo>
                <a:lnTo>
                  <a:pt x="927787" y="31744"/>
                </a:lnTo>
                <a:close/>
              </a:path>
              <a:path w="1004569" h="76200">
                <a:moveTo>
                  <a:pt x="6451" y="22097"/>
                </a:moveTo>
                <a:lnTo>
                  <a:pt x="2946" y="22097"/>
                </a:lnTo>
                <a:lnTo>
                  <a:pt x="76" y="24891"/>
                </a:lnTo>
                <a:lnTo>
                  <a:pt x="0" y="31877"/>
                </a:lnTo>
                <a:lnTo>
                  <a:pt x="2819" y="34797"/>
                </a:lnTo>
                <a:lnTo>
                  <a:pt x="6324" y="34797"/>
                </a:lnTo>
                <a:lnTo>
                  <a:pt x="927656" y="44444"/>
                </a:lnTo>
                <a:lnTo>
                  <a:pt x="927787" y="31744"/>
                </a:lnTo>
                <a:lnTo>
                  <a:pt x="6451" y="22097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687823" y="1830323"/>
            <a:ext cx="2857500" cy="3601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835653" y="5473598"/>
            <a:ext cx="5422900" cy="28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A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cancer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cell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(yellow) sheds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membrane</a:t>
            </a:r>
            <a:r>
              <a:rPr dirty="0" sz="1800" spc="9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vesicles.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5085">
              <a:lnSpc>
                <a:spcPct val="100000"/>
              </a:lnSpc>
            </a:pPr>
            <a:r>
              <a:rPr dirty="0" sz="1800" spc="-5" b="0">
                <a:latin typeface="Arial"/>
                <a:cs typeface="Arial"/>
              </a:rPr>
              <a:t>Nature </a:t>
            </a:r>
            <a:r>
              <a:rPr dirty="0" sz="1800" b="0">
                <a:latin typeface="Arial"/>
                <a:cs typeface="Arial"/>
              </a:rPr>
              <a:t>|</a:t>
            </a:r>
            <a:r>
              <a:rPr dirty="0" sz="1800" spc="-75" b="0">
                <a:latin typeface="Arial"/>
                <a:cs typeface="Arial"/>
              </a:rPr>
              <a:t> </a:t>
            </a:r>
            <a:r>
              <a:rPr dirty="0" sz="1800" spc="-15" b="0">
                <a:latin typeface="Arial"/>
                <a:cs typeface="Arial"/>
              </a:rPr>
              <a:t>News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7553" y="692658"/>
            <a:ext cx="10490200" cy="12973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242560" algn="l"/>
              </a:tabLst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Cancer cells can ‘infect’</a:t>
            </a:r>
            <a:r>
              <a:rPr dirty="0" sz="2000" spc="-1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normal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neighbors	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‘GAMISH’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Exosomes TCs, Neighboring Cells, Normal</a:t>
            </a:r>
            <a:r>
              <a:rPr dirty="0" sz="2000" spc="-1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Cells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531110" algn="l"/>
              </a:tabLst>
            </a:pP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Tiny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RNAs</a:t>
            </a:r>
            <a:r>
              <a:rPr dirty="0" sz="18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8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DNAs/PR	shed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by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tumors can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transform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healthy cells into cancerous ones. Heidi</a:t>
            </a:r>
            <a:r>
              <a:rPr dirty="0" sz="1800" spc="2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Ledford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070"/>
              </a:lnSpc>
              <a:spcBef>
                <a:spcPts val="20"/>
              </a:spcBef>
            </a:pPr>
            <a:r>
              <a:rPr dirty="0" sz="900" spc="-5">
                <a:solidFill>
                  <a:srgbClr val="FFFFFF"/>
                </a:solidFill>
                <a:latin typeface="Century Gothic"/>
                <a:cs typeface="Century Gothic"/>
              </a:rPr>
              <a:t>Nature </a:t>
            </a:r>
            <a:r>
              <a:rPr dirty="0" sz="900">
                <a:solidFill>
                  <a:srgbClr val="FFFFFF"/>
                </a:solidFill>
                <a:latin typeface="Century Gothic"/>
                <a:cs typeface="Century Gothic"/>
              </a:rPr>
              <a:t>| </a:t>
            </a:r>
            <a:r>
              <a:rPr dirty="0" sz="900" spc="-5">
                <a:solidFill>
                  <a:srgbClr val="FFFFFF"/>
                </a:solidFill>
                <a:latin typeface="Century Gothic"/>
                <a:cs typeface="Century Gothic"/>
              </a:rPr>
              <a:t>News   </a:t>
            </a:r>
            <a:r>
              <a:rPr dirty="0" sz="900">
                <a:solidFill>
                  <a:srgbClr val="FFFFFF"/>
                </a:solidFill>
                <a:latin typeface="Century Gothic"/>
                <a:cs typeface="Century Gothic"/>
              </a:rPr>
              <a:t>23 </a:t>
            </a:r>
            <a:r>
              <a:rPr dirty="0" sz="900" spc="-5">
                <a:solidFill>
                  <a:srgbClr val="FFFFFF"/>
                </a:solidFill>
                <a:latin typeface="Century Gothic"/>
                <a:cs typeface="Century Gothic"/>
              </a:rPr>
              <a:t>October</a:t>
            </a:r>
            <a:r>
              <a:rPr dirty="0" sz="9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900" spc="5">
                <a:solidFill>
                  <a:srgbClr val="FFFFFF"/>
                </a:solidFill>
                <a:latin typeface="Century Gothic"/>
                <a:cs typeface="Century Gothic"/>
              </a:rPr>
              <a:t>2014</a:t>
            </a:r>
            <a:endParaRPr sz="900">
              <a:latin typeface="Century Gothic"/>
              <a:cs typeface="Century Gothic"/>
            </a:endParaRPr>
          </a:p>
          <a:p>
            <a:pPr marL="12700">
              <a:lnSpc>
                <a:spcPts val="2150"/>
              </a:lnSpc>
            </a:pP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Act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as signals/cell-to-cell</a:t>
            </a:r>
            <a:r>
              <a:rPr dirty="0" sz="1800" spc="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commication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43813" y="297434"/>
            <a:ext cx="2665095" cy="3657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EXOSOMES/SCHs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86613" y="787019"/>
            <a:ext cx="11725910" cy="5498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  <a:tab pos="51003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cells -voracious energy</a:t>
            </a:r>
            <a:r>
              <a:rPr dirty="0" sz="18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consumers,</a:t>
            </a:r>
            <a:r>
              <a:rPr dirty="0" sz="1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all	are dependent on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glycolysis.</a:t>
            </a:r>
            <a:endParaRPr sz="1800">
              <a:latin typeface="Arial"/>
              <a:cs typeface="Arial"/>
            </a:endParaRPr>
          </a:p>
          <a:p>
            <a:pPr marL="299085" marR="2476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Nagrath's lab (University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45">
                <a:solidFill>
                  <a:srgbClr val="FFFFFF"/>
                </a:solidFill>
                <a:latin typeface="Arial"/>
                <a:cs typeface="Arial"/>
              </a:rPr>
              <a:t>Texas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MD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Anderson Cancer Center) and others have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shown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each type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 has a unique metabolic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profile.</a:t>
            </a:r>
            <a:endParaRPr sz="1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I.e.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aggressive ovarian cancer cells are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glutamine-dependent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and that depriving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external</a:t>
            </a:r>
            <a:r>
              <a:rPr dirty="0" sz="1800" spc="1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sources</a:t>
            </a:r>
            <a:endParaRPr sz="1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of glutamine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effective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way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kill late-stage ovarian cancer cells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in the</a:t>
            </a:r>
            <a:r>
              <a:rPr dirty="0" sz="1800" spc="1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lab.</a:t>
            </a:r>
            <a:endParaRPr sz="1800">
              <a:latin typeface="Arial"/>
              <a:cs typeface="Arial"/>
            </a:endParaRPr>
          </a:p>
          <a:p>
            <a:pPr marL="299085" marR="508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December 2014 study found that ovarian tumors coax adult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stem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cells into providing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key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metabolites they need 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grow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exosomes can facilitate crosstalk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between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cells and other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types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cells that are nearby 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microenvironment that surrounds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tumor; exosomes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stromal</a:t>
            </a:r>
            <a:r>
              <a:rPr dirty="0" sz="1800" spc="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cells,</a:t>
            </a:r>
            <a:endParaRPr sz="1800">
              <a:latin typeface="Arial"/>
              <a:cs typeface="Arial"/>
            </a:endParaRPr>
          </a:p>
          <a:p>
            <a:pPr marL="299085" marR="511809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stromal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exosomes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were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influencing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energy consumption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cells.“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Known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that contrary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popular  belief, glucose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alone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not enough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stimulate cancer cell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growth.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However,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some tumors love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high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insulin  levels.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E.g.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breast cancers need insulin. Insulin – 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grow,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multiply,</a:t>
            </a:r>
            <a:r>
              <a:rPr dirty="0" sz="1800" spc="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divide.</a:t>
            </a:r>
            <a:endParaRPr sz="1800">
              <a:latin typeface="Arial"/>
              <a:cs typeface="Arial"/>
            </a:endParaRPr>
          </a:p>
          <a:p>
            <a:pPr marL="299085" marR="37084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Thus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there exists a reciprocal and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dynamic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interaction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between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 cells.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its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microenvironment,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stromal 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components and neighboring cells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bring about an inherent cellular diversity necessary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 evolution,  maintenance, survival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progression.</a:t>
            </a:r>
            <a:endParaRPr sz="1800">
              <a:latin typeface="Arial"/>
              <a:cs typeface="Arial"/>
            </a:endParaRPr>
          </a:p>
          <a:p>
            <a:pPr marL="299085" marR="21209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This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communication interface facilitates a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phenotypic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plasticity,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conferring a range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phenotypic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manifestations 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within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 norm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8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reactions;</a:t>
            </a:r>
            <a:endParaRPr sz="1800">
              <a:latin typeface="Arial"/>
              <a:cs typeface="Arial"/>
            </a:endParaRPr>
          </a:p>
          <a:p>
            <a:pPr marL="12700" marR="393065">
              <a:lnSpc>
                <a:spcPts val="2160"/>
              </a:lnSpc>
              <a:spcBef>
                <a:spcPts val="60"/>
              </a:spcBef>
            </a:pP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a distinguishable phenotype evolves with </a:t>
            </a:r>
            <a:r>
              <a:rPr dirty="0" sz="1800" spc="-5" i="1">
                <a:solidFill>
                  <a:srgbClr val="FFFFFF"/>
                </a:solidFill>
                <a:latin typeface="Times New Roman"/>
                <a:cs typeface="Times New Roman"/>
              </a:rPr>
              <a:t>substantial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intra-tumor </a:t>
            </a:r>
            <a:r>
              <a:rPr dirty="0" sz="1800" spc="-15" i="1">
                <a:solidFill>
                  <a:srgbClr val="FFFFFF"/>
                </a:solidFill>
                <a:latin typeface="Times New Roman"/>
                <a:cs typeface="Times New Roman"/>
              </a:rPr>
              <a:t>heterogeneity,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a specific cellular </a:t>
            </a:r>
            <a:r>
              <a:rPr dirty="0" sz="1800" spc="-10" i="1">
                <a:solidFill>
                  <a:srgbClr val="FFFFFF"/>
                </a:solidFill>
                <a:latin typeface="Times New Roman"/>
                <a:cs typeface="Times New Roman"/>
              </a:rPr>
              <a:t>morphology,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specific cell  </a:t>
            </a:r>
            <a:r>
              <a:rPr dirty="0" sz="1800" spc="-5" i="1">
                <a:solidFill>
                  <a:srgbClr val="FFFFFF"/>
                </a:solidFill>
                <a:latin typeface="Times New Roman"/>
                <a:cs typeface="Times New Roman"/>
              </a:rPr>
              <a:t>surface markers (such as </a:t>
            </a:r>
            <a:r>
              <a:rPr dirty="0" sz="1800" spc="-15" i="1">
                <a:solidFill>
                  <a:srgbClr val="FFFFFF"/>
                </a:solidFill>
                <a:latin typeface="Times New Roman"/>
                <a:cs typeface="Times New Roman"/>
              </a:rPr>
              <a:t>growth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factor and </a:t>
            </a:r>
            <a:r>
              <a:rPr dirty="0" sz="1800" spc="-5" i="1">
                <a:solidFill>
                  <a:srgbClr val="FFFFFF"/>
                </a:solidFill>
                <a:latin typeface="Times New Roman"/>
                <a:cs typeface="Times New Roman"/>
              </a:rPr>
              <a:t>hormonal </a:t>
            </a:r>
            <a:r>
              <a:rPr dirty="0" sz="1800" spc="-10" i="1">
                <a:solidFill>
                  <a:srgbClr val="FFFFFF"/>
                </a:solidFill>
                <a:latin typeface="Times New Roman"/>
                <a:cs typeface="Times New Roman"/>
              </a:rPr>
              <a:t>receptors)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that induce high metabolic rates, </a:t>
            </a:r>
            <a:r>
              <a:rPr dirty="0" sz="1800" spc="-10" i="1">
                <a:solidFill>
                  <a:srgbClr val="FFFFFF"/>
                </a:solidFill>
                <a:latin typeface="Times New Roman"/>
                <a:cs typeface="Times New Roman"/>
              </a:rPr>
              <a:t>motility,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angiogenesis,  </a:t>
            </a:r>
            <a:r>
              <a:rPr dirty="0" sz="1800" spc="-5" i="1">
                <a:solidFill>
                  <a:srgbClr val="FFFFFF"/>
                </a:solidFill>
                <a:latin typeface="Times New Roman"/>
                <a:cs typeface="Times New Roman"/>
              </a:rPr>
              <a:t>proliferation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rates, immunogenicity </a:t>
            </a:r>
            <a:r>
              <a:rPr dirty="0" sz="1800" spc="-5" i="1">
                <a:solidFill>
                  <a:srgbClr val="FFFFFF"/>
                </a:solidFill>
                <a:latin typeface="Times New Roman"/>
                <a:cs typeface="Times New Roman"/>
              </a:rPr>
              <a:t>(or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lack of) and </a:t>
            </a:r>
            <a:r>
              <a:rPr dirty="0" sz="1800" spc="-5" i="1">
                <a:solidFill>
                  <a:srgbClr val="FFFFFF"/>
                </a:solidFill>
                <a:latin typeface="Times New Roman"/>
                <a:cs typeface="Times New Roman"/>
              </a:rPr>
              <a:t>metastatic</a:t>
            </a:r>
            <a:r>
              <a:rPr dirty="0" sz="1800" spc="-45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potential.</a:t>
            </a:r>
            <a:endParaRPr sz="1800">
              <a:latin typeface="Times New Roman"/>
              <a:cs typeface="Times New Roman"/>
            </a:endParaRPr>
          </a:p>
          <a:p>
            <a:pPr algn="ctr" marL="43815">
              <a:lnSpc>
                <a:spcPts val="2100"/>
              </a:lnSpc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Personalized</a:t>
            </a:r>
            <a:r>
              <a:rPr dirty="0" sz="18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Medicine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65887" y="376682"/>
            <a:ext cx="11449050" cy="5802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WHY DID WE 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ANALYZE</a:t>
            </a:r>
            <a:r>
              <a:rPr dirty="0" sz="2000" spc="-1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METFORMIN?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Epithelial–Mesenchymal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Transition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(EMT) – process in which polarized epithelial cells</a:t>
            </a:r>
            <a:r>
              <a:rPr dirty="0" sz="20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tabLst>
                <a:tab pos="4078604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converted into</a:t>
            </a:r>
            <a:r>
              <a:rPr dirty="0" sz="20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motile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migratory	cells, molecular signature of</a:t>
            </a:r>
            <a:r>
              <a:rPr dirty="0" sz="20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cancer</a:t>
            </a:r>
            <a:endParaRPr sz="2000">
              <a:latin typeface="Arial"/>
              <a:cs typeface="Arial"/>
            </a:endParaRPr>
          </a:p>
          <a:p>
            <a:pPr marL="469900" marR="379095" indent="-38100">
              <a:lnSpc>
                <a:spcPct val="100000"/>
              </a:lnSpc>
              <a:tabLst>
                <a:tab pos="9820275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= tumor progression. towards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dedifferentiated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and more malignant</a:t>
            </a:r>
            <a:r>
              <a:rPr dirty="0" sz="20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states;</a:t>
            </a:r>
            <a:r>
              <a:rPr dirty="0" sz="20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endows	CCs</a:t>
            </a:r>
            <a:r>
              <a:rPr dirty="0" sz="2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w/</a:t>
            </a:r>
            <a:r>
              <a:rPr dirty="0" sz="20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SC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properties [EMT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sufficient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to trigger ontogeny of cancer cells</a:t>
            </a:r>
            <a:r>
              <a:rPr dirty="0" sz="2000" spc="-20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stemness]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469900" marR="5080" indent="-457200">
              <a:lnSpc>
                <a:spcPct val="100000"/>
              </a:lnSpc>
              <a:spcBef>
                <a:spcPts val="5"/>
              </a:spcBef>
              <a:buChar char="•"/>
              <a:tabLst>
                <a:tab pos="469265" algn="l"/>
                <a:tab pos="46990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EMT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gives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rise to the dissemination of single carcinoma cells from the sites of the primary</a:t>
            </a:r>
            <a:r>
              <a:rPr dirty="0" sz="2000" spc="-2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tumors;  promote cancer cells progression and invasion into the surrounding</a:t>
            </a:r>
            <a:r>
              <a:rPr dirty="0" sz="2000" spc="-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environment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469900" marR="234315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Normal embryonic model systems and transformed cell lines has identified several signal-  transduction pathways for </a:t>
            </a:r>
            <a:r>
              <a:rPr dirty="0" sz="2000" spc="-55">
                <a:solidFill>
                  <a:srgbClr val="FFFFFF"/>
                </a:solidFill>
                <a:latin typeface="Arial"/>
                <a:cs typeface="Arial"/>
              </a:rPr>
              <a:t>EMT,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including the activation of several receptor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tyrosine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kinases</a:t>
            </a:r>
            <a:r>
              <a:rPr dirty="0" sz="2000" spc="-1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and  transforming growth</a:t>
            </a:r>
            <a:r>
              <a:rPr dirty="0" sz="20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factor-receptors.</a:t>
            </a:r>
            <a:endParaRPr sz="2000">
              <a:latin typeface="Arial"/>
              <a:cs typeface="Arial"/>
            </a:endParaRPr>
          </a:p>
          <a:p>
            <a:pPr marL="12700" marR="56515">
              <a:lnSpc>
                <a:spcPct val="100000"/>
              </a:lnSpc>
              <a:tabLst>
                <a:tab pos="2393315" algn="l"/>
                <a:tab pos="5615305" algn="l"/>
                <a:tab pos="6445885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► Metformin inhibits EMT pathways, EMT is one of the major hallmarks in </a:t>
            </a: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cancer.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By acting on  mesenchymal cancer cells, metformin could prevent generation of cancer stem cell phenotypes. If  such a cell reprogramming is demonstrated, then metformin would be an essential weapon in  oncological</a:t>
            </a: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20">
                <a:solidFill>
                  <a:srgbClr val="FFFFFF"/>
                </a:solidFill>
                <a:latin typeface="Arial"/>
                <a:cs typeface="Arial"/>
              </a:rPr>
              <a:t>therapy.	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BLOCKS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mTOR/AKT</a:t>
            </a:r>
            <a:r>
              <a:rPr dirty="0" sz="2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PWs;	KILLS	Cancer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Stem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Cells/Adult</a:t>
            </a:r>
            <a:r>
              <a:rPr dirty="0" sz="2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Cancer</a:t>
            </a:r>
            <a:r>
              <a:rPr dirty="0" sz="20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Cells,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((later found out we could decrease the dosage of standard chemo by 2/3)) can use it</a:t>
            </a:r>
            <a:r>
              <a:rPr dirty="0" sz="2000" spc="-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prophylactically  non-carcinogenic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6200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74726" y="322326"/>
            <a:ext cx="11811635" cy="5812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WHY DID WE 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ANALYZE</a:t>
            </a:r>
            <a:r>
              <a:rPr dirty="0" sz="2000" spc="-2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5" b="1">
                <a:solidFill>
                  <a:srgbClr val="FFFFFF"/>
                </a:solidFill>
                <a:latin typeface="Arial"/>
                <a:cs typeface="Arial"/>
              </a:rPr>
              <a:t>DCA?</a:t>
            </a:r>
            <a:endParaRPr sz="2000">
              <a:latin typeface="Arial"/>
              <a:cs typeface="Arial"/>
            </a:endParaRPr>
          </a:p>
          <a:p>
            <a:pPr marL="299085" marR="223520" indent="-286385">
              <a:lnSpc>
                <a:spcPct val="100000"/>
              </a:lnSpc>
              <a:spcBef>
                <a:spcPts val="830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TC Mitochondria are hyperpolarized,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mito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effectively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inactive with ↑glycolysis and ↓ glucose  oxidation (GO) conducive with apoptosis resistance = 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(Warburg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Effect/lactic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acid fermentation; helps  break down the extra-cellular matrix/increases cell mobility (metastases), potentiates tumor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growth,, 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activates</a:t>
            </a:r>
            <a:r>
              <a:rPr dirty="0" sz="2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angiogenesis</a:t>
            </a:r>
            <a:endParaRPr sz="20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THUS Lactic acidosis mimics tumorigenesis in humans, complete with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the inefficient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bioenergenic</a:t>
            </a:r>
            <a:r>
              <a:rPr dirty="0" sz="2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mito</a:t>
            </a:r>
            <a:endParaRPr sz="2000">
              <a:latin typeface="Arial"/>
              <a:cs typeface="Arial"/>
            </a:endParaRPr>
          </a:p>
          <a:p>
            <a:pPr marL="299085" marR="5080" indent="-286385">
              <a:lnSpc>
                <a:spcPct val="100000"/>
              </a:lnSpc>
              <a:buChar char="•"/>
              <a:tabLst>
                <a:tab pos="299085" algn="l"/>
                <a:tab pos="299720" algn="l"/>
                <a:tab pos="7198359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TCs – hypoxia PDK (Pyruvate dehydrogenase kinase) inhibits PDH </a:t>
            </a:r>
            <a:r>
              <a:rPr dirty="0" sz="2000" spc="5">
                <a:solidFill>
                  <a:srgbClr val="FFFFFF"/>
                </a:solidFill>
                <a:latin typeface="Arial"/>
                <a:cs typeface="Arial"/>
              </a:rPr>
              <a:t>(phos.)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in a variety of cancers</a:t>
            </a:r>
            <a:r>
              <a:rPr dirty="0" sz="2000" spc="-2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thus  pyruvate fermented to lactate –</a:t>
            </a:r>
            <a:r>
              <a:rPr dirty="0" sz="20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glycolytic</a:t>
            </a:r>
            <a:r>
              <a:rPr dirty="0" sz="20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phenotype	no</a:t>
            </a:r>
            <a:r>
              <a:rPr dirty="0" sz="20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apoptosis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FFFF"/>
              </a:buClr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1383665" marR="219075" indent="-1370965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Dichloroacetate (DCA)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shifts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TC from glycolysis to GO – reversing of mitochondrial</a:t>
            </a:r>
            <a:r>
              <a:rPr dirty="0" sz="2000" spc="-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hyperpolarization  apoptosis. In addition, increases production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kreb’s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cycle</a:t>
            </a:r>
            <a:r>
              <a:rPr dirty="0" sz="20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intermediates</a:t>
            </a:r>
            <a:endParaRPr sz="2000">
              <a:latin typeface="Arial"/>
              <a:cs typeface="Arial"/>
            </a:endParaRPr>
          </a:p>
          <a:p>
            <a:pPr marL="508000" indent="-495300">
              <a:lnSpc>
                <a:spcPct val="100000"/>
              </a:lnSpc>
              <a:buChar char="•"/>
              <a:tabLst>
                <a:tab pos="507365" algn="l"/>
                <a:tab pos="50800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*mitochondria-derived</a:t>
            </a:r>
            <a:r>
              <a:rPr dirty="0" sz="20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ROS,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*activates</a:t>
            </a:r>
            <a:r>
              <a:rPr dirty="0" sz="20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p53</a:t>
            </a:r>
            <a:endParaRPr sz="2000">
              <a:latin typeface="Arial"/>
              <a:cs typeface="Arial"/>
            </a:endParaRPr>
          </a:p>
          <a:p>
            <a:pPr marL="469900" marR="360045">
              <a:lnSpc>
                <a:spcPct val="100000"/>
              </a:lnSpc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*or inhibits pro-proliferative and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pro-angiogenic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transcription factors like nuclear factor of</a:t>
            </a:r>
            <a:r>
              <a:rPr dirty="0" sz="2000" spc="-1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activated  T –cells factors (Nuclear factor of activated </a:t>
            </a: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T-cells </a:t>
            </a:r>
            <a:r>
              <a:rPr dirty="0" sz="2000" spc="-45">
                <a:solidFill>
                  <a:srgbClr val="FFFFFF"/>
                </a:solidFill>
                <a:latin typeface="Arial"/>
                <a:cs typeface="Arial"/>
              </a:rPr>
              <a:t>(NFAT)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shown to be important in immune  response.</a:t>
            </a:r>
            <a:r>
              <a:rPr dirty="0" sz="2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*or inhibits hypoxia-inducible factor 1α (HIF</a:t>
            </a:r>
            <a:r>
              <a:rPr dirty="0" sz="200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1α).</a:t>
            </a:r>
            <a:endParaRPr sz="2000">
              <a:latin typeface="Arial"/>
              <a:cs typeface="Arial"/>
            </a:endParaRPr>
          </a:p>
          <a:p>
            <a:pPr algn="ctr" marL="307340">
              <a:lnSpc>
                <a:spcPct val="100000"/>
              </a:lnSpc>
              <a:spcBef>
                <a:spcPts val="1645"/>
              </a:spcBef>
            </a:pPr>
            <a:r>
              <a:rPr dirty="0" sz="2000" b="1" i="1">
                <a:solidFill>
                  <a:srgbClr val="FFFFFF"/>
                </a:solidFill>
                <a:latin typeface="Arial"/>
                <a:cs typeface="Arial"/>
              </a:rPr>
              <a:t>Reverses the </a:t>
            </a:r>
            <a:r>
              <a:rPr dirty="0" sz="2000" spc="-5" b="1" i="1">
                <a:solidFill>
                  <a:srgbClr val="FFFFFF"/>
                </a:solidFill>
                <a:latin typeface="Arial"/>
                <a:cs typeface="Arial"/>
              </a:rPr>
              <a:t>Warburg</a:t>
            </a:r>
            <a:r>
              <a:rPr dirty="0" sz="2000" spc="-13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 i="1">
                <a:solidFill>
                  <a:srgbClr val="FFFFFF"/>
                </a:solidFill>
                <a:latin typeface="Arial"/>
                <a:cs typeface="Arial"/>
              </a:rPr>
              <a:t>Effect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485763" y="2720720"/>
            <a:ext cx="843280" cy="76200"/>
          </a:xfrm>
          <a:custGeom>
            <a:avLst/>
            <a:gdLst/>
            <a:ahLst/>
            <a:cxnLst/>
            <a:rect l="l" t="t" r="r" b="b"/>
            <a:pathLst>
              <a:path w="843279" h="76200">
                <a:moveTo>
                  <a:pt x="832620" y="31368"/>
                </a:moveTo>
                <a:lnTo>
                  <a:pt x="782828" y="31368"/>
                </a:lnTo>
                <a:lnTo>
                  <a:pt x="785748" y="34162"/>
                </a:lnTo>
                <a:lnTo>
                  <a:pt x="785748" y="37591"/>
                </a:lnTo>
                <a:lnTo>
                  <a:pt x="785876" y="41148"/>
                </a:lnTo>
                <a:lnTo>
                  <a:pt x="783082" y="44068"/>
                </a:lnTo>
                <a:lnTo>
                  <a:pt x="779653" y="44068"/>
                </a:lnTo>
                <a:lnTo>
                  <a:pt x="766919" y="44386"/>
                </a:lnTo>
                <a:lnTo>
                  <a:pt x="767714" y="76200"/>
                </a:lnTo>
                <a:lnTo>
                  <a:pt x="842898" y="36194"/>
                </a:lnTo>
                <a:lnTo>
                  <a:pt x="832620" y="31368"/>
                </a:lnTo>
                <a:close/>
              </a:path>
              <a:path w="843279" h="76200">
                <a:moveTo>
                  <a:pt x="766602" y="31685"/>
                </a:moveTo>
                <a:lnTo>
                  <a:pt x="6350" y="50673"/>
                </a:lnTo>
                <a:lnTo>
                  <a:pt x="2794" y="50673"/>
                </a:lnTo>
                <a:lnTo>
                  <a:pt x="0" y="53593"/>
                </a:lnTo>
                <a:lnTo>
                  <a:pt x="253" y="60578"/>
                </a:lnTo>
                <a:lnTo>
                  <a:pt x="3175" y="63373"/>
                </a:lnTo>
                <a:lnTo>
                  <a:pt x="6603" y="63373"/>
                </a:lnTo>
                <a:lnTo>
                  <a:pt x="766919" y="44386"/>
                </a:lnTo>
                <a:lnTo>
                  <a:pt x="766602" y="31685"/>
                </a:lnTo>
                <a:close/>
              </a:path>
              <a:path w="843279" h="76200">
                <a:moveTo>
                  <a:pt x="782828" y="31368"/>
                </a:moveTo>
                <a:lnTo>
                  <a:pt x="779271" y="31368"/>
                </a:lnTo>
                <a:lnTo>
                  <a:pt x="766602" y="31685"/>
                </a:lnTo>
                <a:lnTo>
                  <a:pt x="766919" y="44386"/>
                </a:lnTo>
                <a:lnTo>
                  <a:pt x="779653" y="44068"/>
                </a:lnTo>
                <a:lnTo>
                  <a:pt x="783082" y="44068"/>
                </a:lnTo>
                <a:lnTo>
                  <a:pt x="785876" y="41148"/>
                </a:lnTo>
                <a:lnTo>
                  <a:pt x="785748" y="37591"/>
                </a:lnTo>
                <a:lnTo>
                  <a:pt x="785748" y="34162"/>
                </a:lnTo>
                <a:lnTo>
                  <a:pt x="782828" y="31368"/>
                </a:lnTo>
                <a:close/>
              </a:path>
              <a:path w="843279" h="76200">
                <a:moveTo>
                  <a:pt x="765810" y="0"/>
                </a:moveTo>
                <a:lnTo>
                  <a:pt x="766602" y="31685"/>
                </a:lnTo>
                <a:lnTo>
                  <a:pt x="779271" y="31368"/>
                </a:lnTo>
                <a:lnTo>
                  <a:pt x="832620" y="31368"/>
                </a:lnTo>
                <a:lnTo>
                  <a:pt x="765810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72769" y="3592067"/>
            <a:ext cx="879475" cy="76200"/>
          </a:xfrm>
          <a:custGeom>
            <a:avLst/>
            <a:gdLst/>
            <a:ahLst/>
            <a:cxnLst/>
            <a:rect l="l" t="t" r="r" b="b"/>
            <a:pathLst>
              <a:path w="879475" h="76200">
                <a:moveTo>
                  <a:pt x="803021" y="0"/>
                </a:moveTo>
                <a:lnTo>
                  <a:pt x="803021" y="76200"/>
                </a:lnTo>
                <a:lnTo>
                  <a:pt x="866520" y="44450"/>
                </a:lnTo>
                <a:lnTo>
                  <a:pt x="819150" y="44450"/>
                </a:lnTo>
                <a:lnTo>
                  <a:pt x="822070" y="41656"/>
                </a:lnTo>
                <a:lnTo>
                  <a:pt x="822070" y="34544"/>
                </a:lnTo>
                <a:lnTo>
                  <a:pt x="819150" y="31750"/>
                </a:lnTo>
                <a:lnTo>
                  <a:pt x="866520" y="31750"/>
                </a:lnTo>
                <a:lnTo>
                  <a:pt x="803021" y="0"/>
                </a:lnTo>
                <a:close/>
              </a:path>
              <a:path w="879475" h="76200">
                <a:moveTo>
                  <a:pt x="803021" y="31750"/>
                </a:moveTo>
                <a:lnTo>
                  <a:pt x="2844" y="31750"/>
                </a:lnTo>
                <a:lnTo>
                  <a:pt x="0" y="34544"/>
                </a:lnTo>
                <a:lnTo>
                  <a:pt x="0" y="41656"/>
                </a:lnTo>
                <a:lnTo>
                  <a:pt x="2844" y="44450"/>
                </a:lnTo>
                <a:lnTo>
                  <a:pt x="803021" y="44450"/>
                </a:lnTo>
                <a:lnTo>
                  <a:pt x="803021" y="31750"/>
                </a:lnTo>
                <a:close/>
              </a:path>
              <a:path w="879475" h="76200">
                <a:moveTo>
                  <a:pt x="866520" y="31750"/>
                </a:moveTo>
                <a:lnTo>
                  <a:pt x="819150" y="31750"/>
                </a:lnTo>
                <a:lnTo>
                  <a:pt x="822070" y="34544"/>
                </a:lnTo>
                <a:lnTo>
                  <a:pt x="822070" y="41656"/>
                </a:lnTo>
                <a:lnTo>
                  <a:pt x="819150" y="44450"/>
                </a:lnTo>
                <a:lnTo>
                  <a:pt x="866520" y="44450"/>
                </a:lnTo>
                <a:lnTo>
                  <a:pt x="879220" y="38100"/>
                </a:lnTo>
                <a:lnTo>
                  <a:pt x="866520" y="3175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WHY THE USE OF </a:t>
            </a:r>
            <a:r>
              <a:rPr dirty="0" spc="-5"/>
              <a:t>THE </a:t>
            </a:r>
            <a:r>
              <a:rPr dirty="0"/>
              <a:t>FLOW</a:t>
            </a:r>
            <a:r>
              <a:rPr dirty="0" spc="-165"/>
              <a:t> </a:t>
            </a:r>
            <a:r>
              <a:rPr dirty="0" spc="-10"/>
              <a:t>CYTOMETER?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4939" y="687578"/>
            <a:ext cx="11712575" cy="56222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All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materials that contain cells – thus we are not</a:t>
            </a:r>
            <a:r>
              <a:rPr dirty="0" sz="20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limited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All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types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of cell</a:t>
            </a:r>
            <a:r>
              <a:rPr dirty="0" sz="2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death</a:t>
            </a:r>
            <a:endParaRPr sz="2000">
              <a:latin typeface="Arial"/>
              <a:cs typeface="Arial"/>
            </a:endParaRPr>
          </a:p>
          <a:p>
            <a:pPr marL="469900" marR="613410" indent="457200">
              <a:lnSpc>
                <a:spcPct val="100000"/>
              </a:lnSpc>
            </a:pP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Ie.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Autophagy is one of the main cytoprotective mechanisms of</a:t>
            </a:r>
            <a:r>
              <a:rPr dirty="0" sz="2000" spc="-3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TCs deploy under cytotoxic  stress, survive lethal damage of anti-cancer</a:t>
            </a:r>
            <a:r>
              <a:rPr dirty="0" sz="2000" spc="-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drugs.</a:t>
            </a:r>
            <a:endParaRPr sz="2000">
              <a:latin typeface="Arial"/>
              <a:cs typeface="Arial"/>
            </a:endParaRPr>
          </a:p>
          <a:p>
            <a:pPr marL="355600" marR="9461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HOWEVER, under specific physiological conditions, autophagy </a:t>
            </a:r>
            <a:r>
              <a:rPr dirty="0" sz="2000" spc="-40">
                <a:solidFill>
                  <a:srgbClr val="FFFFFF"/>
                </a:solidFill>
                <a:latin typeface="Arial"/>
                <a:cs typeface="Arial"/>
              </a:rPr>
              <a:t>may,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directly or </a:t>
            </a: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indirectly,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induce</a:t>
            </a:r>
            <a:r>
              <a:rPr dirty="0" sz="20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cell  death. = lack of cellular content in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autophagosomes,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:.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autophagosomes are not fully functional,  and action of RIPK1 with p62, = Silencing of p62; etc</a:t>
            </a:r>
            <a:r>
              <a:rPr dirty="0" sz="2000" spc="-1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etc</a:t>
            </a:r>
            <a:endParaRPr sz="2000">
              <a:latin typeface="Arial"/>
              <a:cs typeface="Arial"/>
            </a:endParaRPr>
          </a:p>
          <a:p>
            <a:pPr marL="469900" marR="495934" indent="457200">
              <a:lnSpc>
                <a:spcPct val="100000"/>
              </a:lnSpc>
            </a:pP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I.e. </a:t>
            </a: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Treat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TCs with </a:t>
            </a:r>
            <a:r>
              <a:rPr dirty="0" sz="2000" b="1" u="heavy">
                <a:solidFill>
                  <a:srgbClr val="FFFFFF"/>
                </a:solidFill>
                <a:latin typeface="Arial"/>
                <a:cs typeface="Arial"/>
              </a:rPr>
              <a:t>sorafenib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undergo a caspase-independent cell death, induces</a:t>
            </a:r>
            <a:r>
              <a:rPr dirty="0" sz="2000" spc="-2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formation  of Atg5-deficient autophagosomes; promotes the interaction of p62 with RIPK leading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cell  death by</a:t>
            </a:r>
            <a:r>
              <a:rPr dirty="0" sz="20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necroptosis.</a:t>
            </a:r>
            <a:endParaRPr sz="2000">
              <a:latin typeface="Arial"/>
              <a:cs typeface="Arial"/>
            </a:endParaRPr>
          </a:p>
          <a:p>
            <a:pPr marL="355600" marR="177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Autophagy may be that alternative mode of cell death in apoptosis-resistant cells as there is </a:t>
            </a:r>
            <a:r>
              <a:rPr dirty="0" sz="2000" spc="5">
                <a:solidFill>
                  <a:srgbClr val="FFFFFF"/>
                </a:solidFill>
                <a:latin typeface="Arial"/>
                <a:cs typeface="Arial"/>
              </a:rPr>
              <a:t>cross- 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talk between autophagy and apoptosis PWs at many levels because both pathways share</a:t>
            </a:r>
            <a:r>
              <a:rPr dirty="0" sz="2000" spc="-1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mediators,  ranging from the core machinery to upstream regulators. The combined impairment of apoptosis and  autophagy promotes necrotic cell death in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vitro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and in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vivo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- it is likely that 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insufficient </a:t>
            </a:r>
            <a:r>
              <a:rPr dirty="0" sz="2000" spc="-50">
                <a:solidFill>
                  <a:srgbClr val="FFFFFF"/>
                </a:solidFill>
                <a:latin typeface="Arial"/>
                <a:cs typeface="Arial"/>
              </a:rPr>
              <a:t>ATP</a:t>
            </a:r>
            <a:r>
              <a:rPr dirty="0" sz="2000" spc="-2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production  to maintain plasma-membrane integrity results in metabolic catastrophe and </a:t>
            </a:r>
            <a:r>
              <a:rPr dirty="0" sz="2000" b="1" u="heavy">
                <a:solidFill>
                  <a:srgbClr val="FFFFFF"/>
                </a:solidFill>
                <a:latin typeface="Arial"/>
                <a:cs typeface="Arial"/>
              </a:rPr>
              <a:t>cell </a:t>
            </a:r>
            <a:r>
              <a:rPr dirty="0" sz="2000" spc="-10" b="1" u="heavy">
                <a:solidFill>
                  <a:srgbClr val="FFFFFF"/>
                </a:solidFill>
                <a:latin typeface="Arial"/>
                <a:cs typeface="Arial"/>
              </a:rPr>
              <a:t>lysis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(Our</a:t>
            </a:r>
            <a:r>
              <a:rPr dirty="0" sz="2000" spc="-1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debris?)</a:t>
            </a:r>
            <a:endParaRPr sz="2000">
              <a:latin typeface="Arial"/>
              <a:cs typeface="Arial"/>
            </a:endParaRPr>
          </a:p>
          <a:p>
            <a:pPr marL="355600" marR="2911475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Thus, autophagy is emerging as an alternative target to promote</a:t>
            </a:r>
            <a:r>
              <a:rPr dirty="0" sz="2000" spc="-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apoptosis,  </a:t>
            </a:r>
            <a:r>
              <a:rPr dirty="0" sz="2000" spc="-15">
                <a:solidFill>
                  <a:srgbClr val="FFFFFF"/>
                </a:solidFill>
                <a:latin typeface="Arial"/>
                <a:cs typeface="Arial"/>
              </a:rPr>
              <a:t>autophagy,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anoikis,</a:t>
            </a:r>
            <a:r>
              <a:rPr dirty="0" sz="20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FFFF"/>
                </a:solidFill>
                <a:latin typeface="Arial"/>
                <a:cs typeface="Arial"/>
              </a:rPr>
              <a:t>necrosis,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95"/>
              </a:spcBef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Pedram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Kharaziha, et al,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Sorafenib-induced defective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autophagy promotes cell death by necroptosis.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Oncotarget.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2015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Nov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10; 6(35):</a:t>
            </a:r>
            <a:r>
              <a:rPr dirty="0" sz="1400" spc="-2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37066–37082.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6200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4939" y="38100"/>
            <a:ext cx="2529205" cy="375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="0">
                <a:latin typeface="Arial"/>
                <a:cs typeface="Arial"/>
              </a:rPr>
              <a:t>IN</a:t>
            </a:r>
            <a:r>
              <a:rPr dirty="0" spc="-75" b="0">
                <a:latin typeface="Arial"/>
                <a:cs typeface="Arial"/>
              </a:rPr>
              <a:t> </a:t>
            </a:r>
            <a:r>
              <a:rPr dirty="0" spc="-5" b="0">
                <a:latin typeface="Arial"/>
                <a:cs typeface="Arial"/>
              </a:rPr>
              <a:t>CONCLUSION: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4939" y="626617"/>
            <a:ext cx="11717655" cy="6092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Cancer remains one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of the most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challenging diseases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1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treat.</a:t>
            </a:r>
            <a:endParaRPr sz="21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6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This,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in part, is due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to the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heterogeneity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1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tumors.</a:t>
            </a:r>
            <a:endParaRPr sz="2100">
              <a:latin typeface="Arial"/>
              <a:cs typeface="Arial"/>
            </a:endParaRPr>
          </a:p>
          <a:p>
            <a:pPr marL="355600" marR="5080" indent="-342900">
              <a:lnSpc>
                <a:spcPct val="15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Most cancers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monoclonal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in origin, </a:t>
            </a:r>
            <a:r>
              <a:rPr dirty="0" sz="2100" spc="-20">
                <a:solidFill>
                  <a:srgbClr val="FFFFFF"/>
                </a:solidFill>
                <a:latin typeface="Arial"/>
                <a:cs typeface="Arial"/>
              </a:rPr>
              <a:t>however,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due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innate genetic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instability subsequent cell 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generations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take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on new</a:t>
            </a:r>
            <a:r>
              <a:rPr dirty="0" sz="21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characteristics.</a:t>
            </a:r>
            <a:endParaRPr sz="2100">
              <a:latin typeface="Arial"/>
              <a:cs typeface="Arial"/>
            </a:endParaRPr>
          </a:p>
          <a:p>
            <a:pPr marL="355600" marR="153670" indent="-342900">
              <a:lnSpc>
                <a:spcPts val="3779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But,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tumors cells are not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only contributors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of tumor </a:t>
            </a:r>
            <a:r>
              <a:rPr dirty="0" sz="2100" spc="-15">
                <a:solidFill>
                  <a:srgbClr val="FFFFFF"/>
                </a:solidFill>
                <a:latin typeface="Arial"/>
                <a:cs typeface="Arial"/>
              </a:rPr>
              <a:t>heterogeneity,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entire  microenvironmental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constituents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its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non-tumorous cells have an absolute influence as</a:t>
            </a:r>
            <a:r>
              <a:rPr dirty="0" sz="21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well.</a:t>
            </a:r>
            <a:endParaRPr sz="21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919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Thus, there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exists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reciprocal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and dynamic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interaction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between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tumor cells,</a:t>
            </a:r>
            <a:r>
              <a:rPr dirty="0" sz="2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microenvironment</a:t>
            </a:r>
            <a:endParaRPr sz="21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260"/>
              </a:spcBef>
            </a:pP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constituents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and non-tumorous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cells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that produce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well-defined individualistic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tumor</a:t>
            </a:r>
            <a:r>
              <a:rPr dirty="0" sz="21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phenotype.</a:t>
            </a:r>
            <a:endParaRPr sz="2100">
              <a:latin typeface="Arial"/>
              <a:cs typeface="Arial"/>
            </a:endParaRPr>
          </a:p>
          <a:p>
            <a:pPr marL="355600" marR="698500" indent="-342900">
              <a:lnSpc>
                <a:spcPct val="15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The clinical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relevance is that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the tumor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its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microenvironment heterogeneity contributes  significantly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to the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efficacy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drug</a:t>
            </a:r>
            <a:r>
              <a:rPr dirty="0" sz="21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25">
                <a:solidFill>
                  <a:srgbClr val="FFFFFF"/>
                </a:solidFill>
                <a:latin typeface="Arial"/>
                <a:cs typeface="Arial"/>
              </a:rPr>
              <a:t>therapy.</a:t>
            </a:r>
            <a:endParaRPr sz="2100">
              <a:latin typeface="Arial"/>
              <a:cs typeface="Arial"/>
            </a:endParaRPr>
          </a:p>
          <a:p>
            <a:pPr marL="355600" marR="497205" indent="-342900">
              <a:lnSpc>
                <a:spcPct val="15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Also,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transporter genetic variants cause population-specific differences in drug transport and  therefore impart considerable inter-individual variation in pharmacotherapy and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thus clinical 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response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to a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myriad of agents. </a:t>
            </a:r>
            <a:r>
              <a:rPr dirty="0" sz="210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highly individualized therapeutic</a:t>
            </a:r>
            <a:r>
              <a:rPr dirty="0" sz="21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Arial"/>
                <a:cs typeface="Arial"/>
              </a:rPr>
              <a:t>regimen</a:t>
            </a:r>
            <a:r>
              <a:rPr dirty="0" sz="2000" spc="-5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8739" y="275209"/>
            <a:ext cx="11650980" cy="5380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5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This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divergence underscores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necessity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personalized medicine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wherein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data garnered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from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person’s 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own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cancer is utilized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develop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Our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lab briefly delineates a reliable in-vitro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test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employs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 more scientific  and logical approach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identify drug(s) and drug combinations that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may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efficacious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against a specific 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patient’s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 in-vivo.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patient’s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own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mass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is fully disaggregated and as such, </a:t>
            </a:r>
            <a:r>
              <a:rPr dirty="0" sz="1800" spc="-5" u="heavy">
                <a:solidFill>
                  <a:srgbClr val="FFFFFF"/>
                </a:solidFill>
                <a:latin typeface="Arial"/>
                <a:cs typeface="Arial"/>
              </a:rPr>
              <a:t>all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cells  (microenvironment) that compose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 are subjected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cytotoxic/cytolytic agents.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end-point is cell  death (not cell-growth),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which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correlates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clinical</a:t>
            </a:r>
            <a:r>
              <a:rPr dirty="0" sz="1800" spc="1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outcomes.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algn="ctr" marL="454659" marR="304165">
              <a:lnSpc>
                <a:spcPct val="106100"/>
              </a:lnSpc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Albeit,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entirety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our data is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not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shown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our gynecologic studies validate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in-vitro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testing does qualify as  a tool that can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assist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and guide oncologists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the most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efficacious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therapy(s)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800" spc="1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patients.</a:t>
            </a:r>
            <a:endParaRPr sz="1800">
              <a:latin typeface="Arial"/>
              <a:cs typeface="Arial"/>
            </a:endParaRPr>
          </a:p>
          <a:p>
            <a:pPr algn="ctr" marL="1109980" marR="959485" indent="-635">
              <a:lnSpc>
                <a:spcPct val="106500"/>
              </a:lnSpc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While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heterogeneity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tumor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types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its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microenvironment, validates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necessity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individualize 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chemotherapy,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randomized controlled clinical trial must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be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designed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further  correlate and validate our studies and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fully appreciate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impact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of in-vitro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chemoresistance  and sensitivity testing on cancer recurrence and survival</a:t>
            </a:r>
            <a:r>
              <a:rPr dirty="0" sz="1800" spc="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rates.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00">
              <a:latin typeface="Times New Roman"/>
              <a:cs typeface="Times New Roman"/>
            </a:endParaRPr>
          </a:p>
          <a:p>
            <a:pPr algn="ctr" marL="14351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THE AGE OF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PERSONALIZED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MEDICINE IS</a:t>
            </a:r>
            <a:r>
              <a:rPr dirty="0" sz="1800" spc="-1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HERE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17703" y="1033907"/>
            <a:ext cx="11595735" cy="2936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95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4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Note: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2006,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Medicare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officially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recognized cancer chemosensitivity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tests as a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special</a:t>
            </a:r>
            <a:r>
              <a:rPr dirty="0" sz="2400" spc="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test</a:t>
            </a:r>
            <a:endParaRPr sz="2400">
              <a:latin typeface="Arial"/>
              <a:cs typeface="Arial"/>
            </a:endParaRPr>
          </a:p>
          <a:p>
            <a:pPr marL="12700" marR="287020">
              <a:lnSpc>
                <a:spcPct val="100000"/>
              </a:lnSpc>
            </a:pP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category in Federal Regulations (42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CFR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414.510(b)(3), 71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FR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69705, 12/01/2006).  Medicare has determined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that In </a:t>
            </a:r>
            <a:r>
              <a:rPr dirty="0" sz="2400" spc="-15">
                <a:solidFill>
                  <a:srgbClr val="FFFFFF"/>
                </a:solidFill>
                <a:latin typeface="Arial"/>
                <a:cs typeface="Arial"/>
              </a:rPr>
              <a:t>Vitro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Oncologic Chemoresponse Assays  (chemosensitivity testing) are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"part of the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generally accepted medical</a:t>
            </a:r>
            <a:r>
              <a:rPr dirty="0" sz="2400" spc="2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practice"</a:t>
            </a:r>
            <a:endParaRPr sz="2400">
              <a:latin typeface="Arial"/>
              <a:cs typeface="Arial"/>
            </a:endParaRPr>
          </a:p>
          <a:p>
            <a:pPr marL="12700" marR="457834">
              <a:lnSpc>
                <a:spcPct val="100000"/>
              </a:lnSpc>
              <a:tabLst>
                <a:tab pos="4497070" algn="l"/>
                <a:tab pos="5283835" algn="l"/>
              </a:tabLst>
            </a:pP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400" spc="-5" u="heavy">
                <a:solidFill>
                  <a:srgbClr val="FFFFFF"/>
                </a:solidFill>
                <a:latin typeface="Arial"/>
                <a:cs typeface="Arial"/>
              </a:rPr>
              <a:t>are not experimental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2400" spc="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Medicare</a:t>
            </a:r>
            <a:r>
              <a:rPr dirty="0" sz="24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is	billed directly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reimbursement.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2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the US, 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many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of the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private insurance carriers have been reimbursing patients on an  individual</a:t>
            </a:r>
            <a:r>
              <a:rPr dirty="0" sz="24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"medically</a:t>
            </a:r>
            <a:r>
              <a:rPr dirty="0" sz="2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Arial"/>
                <a:cs typeface="Arial"/>
              </a:rPr>
              <a:t>necessary”	basis.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5147" y="232283"/>
            <a:ext cx="10895965" cy="83375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5" b="0">
                <a:latin typeface="Arial"/>
                <a:cs typeface="Arial"/>
              </a:rPr>
              <a:t>PERS</a:t>
            </a:r>
            <a:r>
              <a:rPr dirty="0" sz="1800" spc="-5"/>
              <a:t>ONALIZED </a:t>
            </a:r>
            <a:r>
              <a:rPr dirty="0" sz="1800" spc="-10"/>
              <a:t>THERAPY </a:t>
            </a:r>
            <a:r>
              <a:rPr dirty="0" sz="1800"/>
              <a:t>- </a:t>
            </a:r>
            <a:r>
              <a:rPr dirty="0" sz="1800" b="0">
                <a:latin typeface="Arial"/>
                <a:cs typeface="Arial"/>
              </a:rPr>
              <a:t>A </a:t>
            </a:r>
            <a:r>
              <a:rPr dirty="0" sz="1800" spc="-5" b="0">
                <a:latin typeface="Arial"/>
                <a:cs typeface="Arial"/>
              </a:rPr>
              <a:t>multivariable </a:t>
            </a:r>
            <a:r>
              <a:rPr dirty="0" sz="1800" spc="-10" b="0">
                <a:latin typeface="Arial"/>
                <a:cs typeface="Arial"/>
              </a:rPr>
              <a:t>analysis </a:t>
            </a:r>
            <a:r>
              <a:rPr dirty="0" sz="1800" b="0">
                <a:latin typeface="Arial"/>
                <a:cs typeface="Arial"/>
              </a:rPr>
              <a:t>of </a:t>
            </a:r>
            <a:r>
              <a:rPr dirty="0" sz="1800" spc="-5" b="0">
                <a:latin typeface="Arial"/>
                <a:cs typeface="Arial"/>
              </a:rPr>
              <a:t>641 single-agent treatment </a:t>
            </a:r>
            <a:r>
              <a:rPr dirty="0" sz="1800" b="0">
                <a:latin typeface="Arial"/>
                <a:cs typeface="Arial"/>
              </a:rPr>
              <a:t>arms </a:t>
            </a:r>
            <a:r>
              <a:rPr dirty="0" sz="1800" spc="-5" b="0">
                <a:latin typeface="Arial"/>
                <a:cs typeface="Arial"/>
              </a:rPr>
              <a:t>demonstrated  that personalized therapy compared </a:t>
            </a:r>
            <a:r>
              <a:rPr dirty="0" sz="1800" spc="-15" b="0">
                <a:latin typeface="Arial"/>
                <a:cs typeface="Arial"/>
              </a:rPr>
              <a:t>with </a:t>
            </a:r>
            <a:r>
              <a:rPr dirty="0" sz="1800" spc="-5" b="0">
                <a:latin typeface="Arial"/>
                <a:cs typeface="Arial"/>
              </a:rPr>
              <a:t>nonpersonalized treatment </a:t>
            </a:r>
            <a:r>
              <a:rPr dirty="0" sz="1800" spc="-15" b="0">
                <a:latin typeface="Arial"/>
                <a:cs typeface="Arial"/>
              </a:rPr>
              <a:t>was </a:t>
            </a:r>
            <a:r>
              <a:rPr dirty="0" sz="1800" spc="-5" b="0">
                <a:latin typeface="Arial"/>
                <a:cs typeface="Arial"/>
              </a:rPr>
              <a:t>associated </a:t>
            </a:r>
            <a:r>
              <a:rPr dirty="0" sz="1800" spc="-15" b="0">
                <a:latin typeface="Arial"/>
                <a:cs typeface="Arial"/>
              </a:rPr>
              <a:t>with </a:t>
            </a:r>
            <a:r>
              <a:rPr dirty="0" sz="1800" spc="-5" b="0">
                <a:latin typeface="Arial"/>
                <a:cs typeface="Arial"/>
              </a:rPr>
              <a:t>a </a:t>
            </a:r>
            <a:r>
              <a:rPr dirty="0" sz="1800" spc="-5" b="0" u="heavy">
                <a:latin typeface="Arial"/>
                <a:cs typeface="Arial"/>
              </a:rPr>
              <a:t>higher response  </a:t>
            </a:r>
            <a:r>
              <a:rPr dirty="0" sz="1800" b="0" u="heavy">
                <a:latin typeface="Arial"/>
                <a:cs typeface="Arial"/>
              </a:rPr>
              <a:t>rate </a:t>
            </a:r>
            <a:r>
              <a:rPr dirty="0" sz="1800" spc="-5" b="0">
                <a:latin typeface="Arial"/>
                <a:cs typeface="Arial"/>
              </a:rPr>
              <a:t>(31% </a:t>
            </a:r>
            <a:r>
              <a:rPr dirty="0" sz="1800" b="0">
                <a:latin typeface="Arial"/>
                <a:cs typeface="Arial"/>
              </a:rPr>
              <a:t>vs </a:t>
            </a:r>
            <a:r>
              <a:rPr dirty="0" sz="1800" spc="-5" b="0">
                <a:latin typeface="Arial"/>
                <a:cs typeface="Arial"/>
              </a:rPr>
              <a:t>10.5%), </a:t>
            </a:r>
            <a:r>
              <a:rPr dirty="0" sz="1800" spc="-5" b="0" u="heavy">
                <a:latin typeface="Arial"/>
                <a:cs typeface="Arial"/>
              </a:rPr>
              <a:t>prolonged </a:t>
            </a:r>
            <a:r>
              <a:rPr dirty="0" sz="1800" b="0" u="heavy">
                <a:latin typeface="Arial"/>
                <a:cs typeface="Arial"/>
              </a:rPr>
              <a:t>PFS </a:t>
            </a:r>
            <a:r>
              <a:rPr dirty="0" sz="1800" b="0">
                <a:latin typeface="Arial"/>
                <a:cs typeface="Arial"/>
              </a:rPr>
              <a:t>(5.9 vs 2.7 </a:t>
            </a:r>
            <a:r>
              <a:rPr dirty="0" sz="1800" spc="-5" b="0">
                <a:latin typeface="Arial"/>
                <a:cs typeface="Arial"/>
              </a:rPr>
              <a:t>months), </a:t>
            </a:r>
            <a:r>
              <a:rPr dirty="0" sz="1800" spc="-5" b="0" u="heavy">
                <a:latin typeface="Arial"/>
                <a:cs typeface="Arial"/>
              </a:rPr>
              <a:t>and longer </a:t>
            </a:r>
            <a:r>
              <a:rPr dirty="0" sz="1800" b="0" u="heavy">
                <a:latin typeface="Arial"/>
                <a:cs typeface="Arial"/>
              </a:rPr>
              <a:t>OS </a:t>
            </a:r>
            <a:r>
              <a:rPr dirty="0" sz="1800" spc="-5" b="0">
                <a:latin typeface="Arial"/>
                <a:cs typeface="Arial"/>
              </a:rPr>
              <a:t>(13.7 </a:t>
            </a:r>
            <a:r>
              <a:rPr dirty="0" sz="1800" b="0">
                <a:latin typeface="Arial"/>
                <a:cs typeface="Arial"/>
              </a:rPr>
              <a:t>vs 8.9</a:t>
            </a:r>
            <a:r>
              <a:rPr dirty="0" sz="1800" spc="85" b="0">
                <a:latin typeface="Arial"/>
                <a:cs typeface="Arial"/>
              </a:rPr>
              <a:t> </a:t>
            </a:r>
            <a:r>
              <a:rPr dirty="0" sz="1800" spc="-5" b="0">
                <a:latin typeface="Arial"/>
                <a:cs typeface="Arial"/>
              </a:rPr>
              <a:t>months).[68]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99085" marR="64135" indent="-286385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pc="-5"/>
              <a:t>Another meta-analysis </a:t>
            </a:r>
            <a:r>
              <a:rPr dirty="0"/>
              <a:t>of </a:t>
            </a:r>
            <a:r>
              <a:rPr dirty="0" spc="-5"/>
              <a:t>clinical </a:t>
            </a:r>
            <a:r>
              <a:rPr dirty="0"/>
              <a:t>trials of </a:t>
            </a:r>
            <a:r>
              <a:rPr dirty="0" spc="-5"/>
              <a:t>US </a:t>
            </a:r>
            <a:r>
              <a:rPr dirty="0"/>
              <a:t>Food </a:t>
            </a:r>
            <a:r>
              <a:rPr dirty="0" spc="-5"/>
              <a:t>and Drug Administration–approved anticancer drugs  </a:t>
            </a:r>
            <a:r>
              <a:rPr dirty="0" spc="-10"/>
              <a:t>between </a:t>
            </a:r>
            <a:r>
              <a:rPr dirty="0" spc="-5"/>
              <a:t>1998 and 2013 (57 randomized and 55 nonrandomized trials; </a:t>
            </a:r>
            <a:r>
              <a:rPr dirty="0"/>
              <a:t>total of </a:t>
            </a:r>
            <a:r>
              <a:rPr dirty="0" spc="-5"/>
              <a:t>38,104 patients) also  supported </a:t>
            </a:r>
            <a:r>
              <a:rPr dirty="0"/>
              <a:t>the </a:t>
            </a:r>
            <a:r>
              <a:rPr dirty="0" spc="-5"/>
              <a:t>benefit of </a:t>
            </a:r>
            <a:r>
              <a:rPr dirty="0"/>
              <a:t>a </a:t>
            </a:r>
            <a:r>
              <a:rPr dirty="0" spc="-5"/>
              <a:t>personalized </a:t>
            </a:r>
            <a:r>
              <a:rPr dirty="0" spc="-15"/>
              <a:t>strategy.[69] </a:t>
            </a:r>
            <a:r>
              <a:rPr dirty="0" spc="-5"/>
              <a:t>Specifically looking only at </a:t>
            </a:r>
            <a:r>
              <a:rPr dirty="0"/>
              <a:t>the </a:t>
            </a:r>
            <a:r>
              <a:rPr dirty="0" spc="-5"/>
              <a:t>experimental arms of  </a:t>
            </a:r>
            <a:r>
              <a:rPr dirty="0" spc="-50"/>
              <a:t>112 </a:t>
            </a:r>
            <a:r>
              <a:rPr dirty="0" spc="-5"/>
              <a:t>registration trials, personalized therapy led </a:t>
            </a:r>
            <a:r>
              <a:rPr dirty="0"/>
              <a:t>to </a:t>
            </a:r>
            <a:r>
              <a:rPr dirty="0" spc="-5"/>
              <a:t>a </a:t>
            </a:r>
            <a:r>
              <a:rPr dirty="0" spc="-5" u="heavy"/>
              <a:t>higher response </a:t>
            </a:r>
            <a:r>
              <a:rPr dirty="0" u="heavy"/>
              <a:t>rate </a:t>
            </a:r>
            <a:r>
              <a:rPr dirty="0" spc="-5"/>
              <a:t>(48% </a:t>
            </a:r>
            <a:r>
              <a:rPr dirty="0"/>
              <a:t>vs </a:t>
            </a:r>
            <a:r>
              <a:rPr dirty="0" spc="-5"/>
              <a:t>23%), </a:t>
            </a:r>
            <a:r>
              <a:rPr dirty="0" spc="-5" u="heavy"/>
              <a:t>longer </a:t>
            </a:r>
            <a:r>
              <a:rPr dirty="0" u="heavy"/>
              <a:t>PFS </a:t>
            </a:r>
            <a:r>
              <a:rPr dirty="0"/>
              <a:t>(8.3  vs 5.5 </a:t>
            </a:r>
            <a:r>
              <a:rPr dirty="0" spc="-5"/>
              <a:t>months), </a:t>
            </a:r>
            <a:r>
              <a:rPr dirty="0" spc="-5" u="heavy"/>
              <a:t>and longer </a:t>
            </a:r>
            <a:r>
              <a:rPr dirty="0" u="heavy"/>
              <a:t>OS </a:t>
            </a:r>
            <a:r>
              <a:rPr dirty="0" spc="-5"/>
              <a:t>(19.3 </a:t>
            </a:r>
            <a:r>
              <a:rPr dirty="0"/>
              <a:t>vs </a:t>
            </a:r>
            <a:r>
              <a:rPr dirty="0" spc="-5"/>
              <a:t>13.5</a:t>
            </a:r>
            <a:r>
              <a:rPr dirty="0" spc="30"/>
              <a:t> </a:t>
            </a:r>
            <a:r>
              <a:rPr dirty="0" spc="-5"/>
              <a:t>months).</a:t>
            </a:r>
          </a:p>
          <a:p>
            <a:pPr marL="299085" marR="5080" indent="-286385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pc="-5"/>
              <a:t>*Nevertheless, </a:t>
            </a:r>
            <a:r>
              <a:rPr dirty="0"/>
              <a:t>the first </a:t>
            </a:r>
            <a:r>
              <a:rPr dirty="0" spc="-5"/>
              <a:t>prospective randomized trial that compared conventional treatment </a:t>
            </a:r>
            <a:r>
              <a:rPr dirty="0"/>
              <a:t>of </a:t>
            </a:r>
            <a:r>
              <a:rPr dirty="0" spc="-5"/>
              <a:t>advanced  solid tumors </a:t>
            </a:r>
            <a:r>
              <a:rPr dirty="0" spc="-15"/>
              <a:t>with </a:t>
            </a:r>
            <a:r>
              <a:rPr dirty="0" spc="-5"/>
              <a:t>treatment </a:t>
            </a:r>
            <a:r>
              <a:rPr dirty="0" spc="-15"/>
              <a:t>with </a:t>
            </a:r>
            <a:r>
              <a:rPr dirty="0" spc="-5"/>
              <a:t>targeted agents selected based on </a:t>
            </a:r>
            <a:r>
              <a:rPr dirty="0"/>
              <a:t>the </a:t>
            </a:r>
            <a:r>
              <a:rPr dirty="0" spc="-5"/>
              <a:t>genomic profile </a:t>
            </a:r>
            <a:r>
              <a:rPr dirty="0"/>
              <a:t>of </a:t>
            </a:r>
            <a:r>
              <a:rPr dirty="0" spc="-5"/>
              <a:t>tumors </a:t>
            </a:r>
            <a:r>
              <a:rPr dirty="0" spc="-10"/>
              <a:t>showed  disappointing</a:t>
            </a:r>
            <a:r>
              <a:rPr dirty="0" spc="30"/>
              <a:t> </a:t>
            </a:r>
            <a:r>
              <a:rPr dirty="0" spc="-5"/>
              <a:t>results.[70]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89535">
              <a:lnSpc>
                <a:spcPct val="100000"/>
              </a:lnSpc>
            </a:pPr>
            <a:r>
              <a:rPr dirty="0" sz="1400" b="1">
                <a:latin typeface="Arial"/>
                <a:cs typeface="Arial"/>
              </a:rPr>
              <a:t>Basket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Trials:</a:t>
            </a:r>
            <a:r>
              <a:rPr dirty="0" sz="1400" spc="-55" b="1">
                <a:latin typeface="Arial"/>
                <a:cs typeface="Arial"/>
              </a:rPr>
              <a:t> </a:t>
            </a:r>
            <a:r>
              <a:rPr dirty="0" sz="1400"/>
              <a:t>potential</a:t>
            </a:r>
            <a:r>
              <a:rPr dirty="0" sz="1400" spc="-45"/>
              <a:t> </a:t>
            </a:r>
            <a:r>
              <a:rPr dirty="0" sz="1400"/>
              <a:t>of</a:t>
            </a:r>
            <a:r>
              <a:rPr dirty="0" sz="1400" spc="-15"/>
              <a:t> </a:t>
            </a:r>
            <a:r>
              <a:rPr dirty="0" sz="1400"/>
              <a:t>precision</a:t>
            </a:r>
            <a:r>
              <a:rPr dirty="0" sz="1400" spc="-45"/>
              <a:t> </a:t>
            </a:r>
            <a:r>
              <a:rPr dirty="0" sz="1400"/>
              <a:t>medicine</a:t>
            </a:r>
            <a:r>
              <a:rPr dirty="0" sz="1400" spc="-30"/>
              <a:t> </a:t>
            </a:r>
            <a:r>
              <a:rPr dirty="0" sz="1400"/>
              <a:t>in</a:t>
            </a:r>
            <a:r>
              <a:rPr dirty="0" sz="1400" spc="-10"/>
              <a:t> </a:t>
            </a:r>
            <a:r>
              <a:rPr dirty="0" sz="1400"/>
              <a:t>cancer</a:t>
            </a:r>
            <a:r>
              <a:rPr dirty="0" sz="1400" spc="-45"/>
              <a:t> </a:t>
            </a:r>
            <a:r>
              <a:rPr dirty="0" sz="1400"/>
              <a:t>treatment..</a:t>
            </a:r>
            <a:r>
              <a:rPr dirty="0" sz="1400" spc="-40"/>
              <a:t> </a:t>
            </a:r>
            <a:r>
              <a:rPr dirty="0" sz="1400"/>
              <a:t>show</a:t>
            </a:r>
            <a:r>
              <a:rPr dirty="0" sz="1400" spc="-25"/>
              <a:t> </a:t>
            </a:r>
            <a:r>
              <a:rPr dirty="0" sz="1400"/>
              <a:t>that</a:t>
            </a:r>
            <a:r>
              <a:rPr dirty="0" sz="1400" spc="-30"/>
              <a:t> </a:t>
            </a:r>
            <a:r>
              <a:rPr dirty="0" sz="1400"/>
              <a:t>a</a:t>
            </a:r>
            <a:r>
              <a:rPr dirty="0" sz="1400" spc="-10"/>
              <a:t> </a:t>
            </a:r>
            <a:r>
              <a:rPr dirty="0" sz="1400"/>
              <a:t>drug</a:t>
            </a:r>
            <a:r>
              <a:rPr dirty="0" sz="1400" spc="-20"/>
              <a:t> </a:t>
            </a:r>
            <a:r>
              <a:rPr dirty="0" sz="1400" spc="-5"/>
              <a:t>focused</a:t>
            </a:r>
            <a:r>
              <a:rPr dirty="0" sz="1400" spc="-45"/>
              <a:t> </a:t>
            </a:r>
            <a:r>
              <a:rPr dirty="0" sz="1400"/>
              <a:t>on</a:t>
            </a:r>
            <a:r>
              <a:rPr dirty="0" sz="1400" spc="-10"/>
              <a:t> </a:t>
            </a:r>
            <a:r>
              <a:rPr dirty="0" sz="1400"/>
              <a:t>a</a:t>
            </a:r>
            <a:r>
              <a:rPr dirty="0" sz="1400" spc="-10"/>
              <a:t> </a:t>
            </a:r>
            <a:r>
              <a:rPr dirty="0" sz="1400"/>
              <a:t>single</a:t>
            </a:r>
            <a:r>
              <a:rPr dirty="0" sz="1400" spc="-30"/>
              <a:t> </a:t>
            </a:r>
            <a:r>
              <a:rPr dirty="0" sz="1400"/>
              <a:t>genetic</a:t>
            </a:r>
            <a:r>
              <a:rPr dirty="0" sz="1400" spc="-35"/>
              <a:t> </a:t>
            </a:r>
            <a:r>
              <a:rPr dirty="0" sz="1400"/>
              <a:t>mutation</a:t>
            </a:r>
            <a:r>
              <a:rPr dirty="0" sz="1400" spc="-45"/>
              <a:t> </a:t>
            </a:r>
            <a:r>
              <a:rPr dirty="0" sz="1400"/>
              <a:t>can</a:t>
            </a:r>
            <a:r>
              <a:rPr dirty="0" sz="1400" spc="-20"/>
              <a:t> </a:t>
            </a:r>
            <a:r>
              <a:rPr dirty="0" sz="1400"/>
              <a:t>be</a:t>
            </a:r>
            <a:r>
              <a:rPr dirty="0" sz="1400" spc="-10"/>
              <a:t> </a:t>
            </a:r>
            <a:r>
              <a:rPr dirty="0" sz="1400" spc="-5"/>
              <a:t>effective  </a:t>
            </a:r>
            <a:r>
              <a:rPr dirty="0" sz="1400"/>
              <a:t>across</a:t>
            </a:r>
            <a:r>
              <a:rPr dirty="0" sz="1400" spc="-40"/>
              <a:t> </a:t>
            </a:r>
            <a:r>
              <a:rPr dirty="0" sz="1400"/>
              <a:t>multiple</a:t>
            </a:r>
            <a:r>
              <a:rPr dirty="0" sz="1400" spc="-30"/>
              <a:t> </a:t>
            </a:r>
            <a:r>
              <a:rPr dirty="0" sz="1400"/>
              <a:t>cancer</a:t>
            </a:r>
            <a:r>
              <a:rPr dirty="0" sz="1400" spc="-30"/>
              <a:t> </a:t>
            </a:r>
            <a:r>
              <a:rPr dirty="0" sz="1400" spc="-5"/>
              <a:t>types</a:t>
            </a:r>
            <a:r>
              <a:rPr dirty="0" sz="1400"/>
              <a:t> —</a:t>
            </a:r>
            <a:r>
              <a:rPr dirty="0" sz="1400" spc="-5"/>
              <a:t> </a:t>
            </a:r>
            <a:r>
              <a:rPr dirty="0" sz="1400"/>
              <a:t>although</a:t>
            </a:r>
            <a:r>
              <a:rPr dirty="0" sz="1400" spc="-45"/>
              <a:t> </a:t>
            </a:r>
            <a:r>
              <a:rPr dirty="0" sz="1400"/>
              <a:t>blocking</a:t>
            </a:r>
            <a:r>
              <a:rPr dirty="0" sz="1400" spc="-45"/>
              <a:t> </a:t>
            </a:r>
            <a:r>
              <a:rPr dirty="0" sz="1400"/>
              <a:t>the</a:t>
            </a:r>
            <a:r>
              <a:rPr dirty="0" sz="1400" spc="-20"/>
              <a:t> </a:t>
            </a:r>
            <a:r>
              <a:rPr dirty="0" sz="1400"/>
              <a:t>mutation</a:t>
            </a:r>
            <a:r>
              <a:rPr dirty="0" sz="1400" spc="-45"/>
              <a:t> </a:t>
            </a:r>
            <a:r>
              <a:rPr dirty="0" sz="1400"/>
              <a:t>does</a:t>
            </a:r>
            <a:r>
              <a:rPr dirty="0" sz="1400" spc="-15"/>
              <a:t> </a:t>
            </a:r>
            <a:r>
              <a:rPr dirty="0" sz="1400"/>
              <a:t>not</a:t>
            </a:r>
            <a:r>
              <a:rPr dirty="0" sz="1400" spc="-30"/>
              <a:t> </a:t>
            </a:r>
            <a:r>
              <a:rPr dirty="0" sz="1400"/>
              <a:t>guarantee</a:t>
            </a:r>
            <a:r>
              <a:rPr dirty="0" sz="1400" spc="-40"/>
              <a:t> </a:t>
            </a:r>
            <a:r>
              <a:rPr dirty="0" sz="1400"/>
              <a:t>success.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Umbrella </a:t>
            </a:r>
            <a:r>
              <a:rPr dirty="0" sz="1400" spc="-10"/>
              <a:t>Trials: </a:t>
            </a:r>
            <a:r>
              <a:rPr dirty="0" sz="1400"/>
              <a:t>focuses on a single tumor </a:t>
            </a:r>
            <a:r>
              <a:rPr dirty="0" sz="1400" spc="-5"/>
              <a:t>type </a:t>
            </a:r>
            <a:r>
              <a:rPr dirty="0" sz="1400"/>
              <a:t>or histology and group of </a:t>
            </a:r>
            <a:r>
              <a:rPr dirty="0" sz="1400" spc="-5"/>
              <a:t>two </a:t>
            </a:r>
            <a:r>
              <a:rPr dirty="0" sz="1400"/>
              <a:t>or </a:t>
            </a:r>
            <a:r>
              <a:rPr dirty="0" sz="1400" spc="-5"/>
              <a:t>more </a:t>
            </a:r>
            <a:r>
              <a:rPr dirty="0" sz="1400"/>
              <a:t>enrichment designs, or substudies, that</a:t>
            </a:r>
            <a:r>
              <a:rPr dirty="0" sz="1400" spc="10"/>
              <a:t> </a:t>
            </a:r>
            <a:r>
              <a:rPr dirty="0" sz="1400"/>
              <a:t>are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80"/>
              </a:lnSpc>
            </a:pPr>
            <a:r>
              <a:rPr dirty="0" sz="1400"/>
              <a:t>connected through a central </a:t>
            </a:r>
            <a:r>
              <a:rPr dirty="0" sz="1400" spc="-5"/>
              <a:t>infrastructure </a:t>
            </a:r>
            <a:r>
              <a:rPr dirty="0" sz="1400"/>
              <a:t>that oversees screening and </a:t>
            </a:r>
            <a:r>
              <a:rPr dirty="0" sz="1400" spc="-5"/>
              <a:t>identification </a:t>
            </a:r>
            <a:r>
              <a:rPr dirty="0" sz="1400"/>
              <a:t>of</a:t>
            </a:r>
            <a:r>
              <a:rPr dirty="0" sz="1400" spc="-240"/>
              <a:t> </a:t>
            </a:r>
            <a:r>
              <a:rPr dirty="0" sz="1400"/>
              <a:t>patients.</a:t>
            </a:r>
            <a:endParaRPr sz="1400"/>
          </a:p>
          <a:p>
            <a:pPr marL="12700" marR="8285480">
              <a:lnSpc>
                <a:spcPts val="2160"/>
              </a:lnSpc>
              <a:spcBef>
                <a:spcPts val="70"/>
              </a:spcBef>
            </a:pPr>
            <a:r>
              <a:rPr dirty="0" spc="-5"/>
              <a:t>Progression </a:t>
            </a:r>
            <a:r>
              <a:rPr dirty="0"/>
              <a:t>Free</a:t>
            </a:r>
            <a:r>
              <a:rPr dirty="0" spc="-30"/>
              <a:t> </a:t>
            </a:r>
            <a:r>
              <a:rPr dirty="0" spc="-5"/>
              <a:t>Survival  Overall</a:t>
            </a:r>
            <a:r>
              <a:rPr dirty="0" spc="-45"/>
              <a:t> </a:t>
            </a:r>
            <a:r>
              <a:rPr dirty="0" spc="-5"/>
              <a:t>survival</a:t>
            </a:r>
          </a:p>
          <a:p>
            <a:pPr>
              <a:lnSpc>
                <a:spcPct val="100000"/>
              </a:lnSpc>
              <a:spcBef>
                <a:spcPts val="20"/>
              </a:spcBef>
            </a:pPr>
          </a:p>
          <a:p>
            <a:pPr marL="12700">
              <a:lnSpc>
                <a:spcPct val="100000"/>
              </a:lnSpc>
            </a:pPr>
            <a:r>
              <a:rPr dirty="0" sz="1400"/>
              <a:t>Is Personalized Medicine</a:t>
            </a:r>
            <a:r>
              <a:rPr dirty="0" sz="1400" spc="-175"/>
              <a:t> </a:t>
            </a:r>
            <a:r>
              <a:rPr dirty="0" sz="1400"/>
              <a:t>Here?</a:t>
            </a:r>
            <a:endParaRPr sz="1400"/>
          </a:p>
          <a:p>
            <a:pPr marL="12700">
              <a:lnSpc>
                <a:spcPct val="100000"/>
              </a:lnSpc>
            </a:pPr>
            <a:r>
              <a:rPr dirty="0" sz="1400" spc="-5"/>
              <a:t>Review</a:t>
            </a:r>
            <a:r>
              <a:rPr dirty="0" sz="1400" spc="-70"/>
              <a:t> </a:t>
            </a:r>
            <a:r>
              <a:rPr dirty="0" sz="1400"/>
              <a:t>Article</a:t>
            </a:r>
            <a:r>
              <a:rPr dirty="0" sz="1400" spc="-30"/>
              <a:t> </a:t>
            </a:r>
            <a:r>
              <a:rPr dirty="0" sz="1400"/>
              <a:t>|</a:t>
            </a:r>
            <a:r>
              <a:rPr dirty="0" sz="1400" spc="-80"/>
              <a:t> </a:t>
            </a:r>
            <a:r>
              <a:rPr dirty="0" sz="1400"/>
              <a:t>April 15,</a:t>
            </a:r>
            <a:r>
              <a:rPr dirty="0" sz="1400" spc="-15"/>
              <a:t> </a:t>
            </a:r>
            <a:r>
              <a:rPr dirty="0" sz="1400"/>
              <a:t>2016</a:t>
            </a:r>
            <a:r>
              <a:rPr dirty="0" sz="1400" spc="-15"/>
              <a:t> </a:t>
            </a:r>
            <a:r>
              <a:rPr dirty="0" sz="1400"/>
              <a:t>|</a:t>
            </a:r>
            <a:r>
              <a:rPr dirty="0" sz="1400" spc="-5"/>
              <a:t> </a:t>
            </a:r>
            <a:r>
              <a:rPr dirty="0" sz="1400" spc="-5" b="1" u="heavy">
                <a:latin typeface="Arial"/>
                <a:cs typeface="Arial"/>
              </a:rPr>
              <a:t>Oncology</a:t>
            </a:r>
            <a:r>
              <a:rPr dirty="0" sz="1400" spc="-25" b="1" u="heavy">
                <a:latin typeface="Arial"/>
                <a:cs typeface="Arial"/>
              </a:rPr>
              <a:t> </a:t>
            </a:r>
            <a:r>
              <a:rPr dirty="0" sz="1400" spc="-5" b="1" u="heavy">
                <a:latin typeface="Arial"/>
                <a:cs typeface="Arial"/>
              </a:rPr>
              <a:t>Journal</a:t>
            </a:r>
            <a:r>
              <a:rPr dirty="0" sz="1400" spc="-20" b="1" u="heavy">
                <a:latin typeface="Arial"/>
                <a:cs typeface="Arial"/>
              </a:rPr>
              <a:t> </a:t>
            </a:r>
            <a:r>
              <a:rPr dirty="0" sz="1400"/>
              <a:t>By Benedito</a:t>
            </a:r>
            <a:r>
              <a:rPr dirty="0" sz="1400" spc="-114"/>
              <a:t> </a:t>
            </a:r>
            <a:r>
              <a:rPr dirty="0" sz="1400"/>
              <a:t>A. Carneiro,</a:t>
            </a:r>
            <a:r>
              <a:rPr dirty="0" sz="1400" spc="-35"/>
              <a:t> </a:t>
            </a:r>
            <a:r>
              <a:rPr dirty="0" sz="1400" spc="-5"/>
              <a:t>MD,</a:t>
            </a:r>
            <a:r>
              <a:rPr dirty="0" sz="1400"/>
              <a:t> MSc,</a:t>
            </a:r>
            <a:r>
              <a:rPr dirty="0" sz="1400" spc="-5"/>
              <a:t> </a:t>
            </a:r>
            <a:r>
              <a:rPr dirty="0" sz="1400"/>
              <a:t>Ricardo</a:t>
            </a:r>
            <a:r>
              <a:rPr dirty="0" sz="1400" spc="-30"/>
              <a:t> </a:t>
            </a:r>
            <a:r>
              <a:rPr dirty="0" sz="1400"/>
              <a:t>Costa,</a:t>
            </a:r>
            <a:r>
              <a:rPr dirty="0" sz="1400" spc="-25"/>
              <a:t> </a:t>
            </a:r>
            <a:r>
              <a:rPr dirty="0" sz="1400" spc="-5"/>
              <a:t>MD,</a:t>
            </a:r>
            <a:r>
              <a:rPr dirty="0" sz="1400"/>
              <a:t> MSc,</a:t>
            </a:r>
            <a:r>
              <a:rPr dirty="0" sz="1400" spc="-45"/>
              <a:t> </a:t>
            </a:r>
            <a:r>
              <a:rPr dirty="0" sz="1400" spc="-10"/>
              <a:t>Timothy</a:t>
            </a:r>
            <a:r>
              <a:rPr dirty="0" sz="1400" spc="-40"/>
              <a:t> </a:t>
            </a:r>
            <a:r>
              <a:rPr dirty="0" sz="1400" spc="-35"/>
              <a:t>Taxter,</a:t>
            </a:r>
            <a:r>
              <a:rPr dirty="0" sz="1400" spc="-20"/>
              <a:t> </a:t>
            </a:r>
            <a:r>
              <a:rPr dirty="0" sz="1400" spc="-5"/>
              <a:t>MD,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5"/>
              <a:t>Sunandana </a:t>
            </a:r>
            <a:r>
              <a:rPr dirty="0" sz="1400"/>
              <a:t>Chandra, </a:t>
            </a:r>
            <a:r>
              <a:rPr dirty="0" sz="1400" spc="-5"/>
              <a:t>MD, </a:t>
            </a:r>
            <a:r>
              <a:rPr dirty="0" sz="1400" spc="-30"/>
              <a:t>Young </a:t>
            </a:r>
            <a:r>
              <a:rPr dirty="0" sz="1400" spc="-5"/>
              <a:t>Kwang Chae, MD, Massimo </a:t>
            </a:r>
            <a:r>
              <a:rPr dirty="0" sz="1400"/>
              <a:t>Cristofanilli, </a:t>
            </a:r>
            <a:r>
              <a:rPr dirty="0" sz="1400" spc="-5"/>
              <a:t>MD, </a:t>
            </a:r>
            <a:r>
              <a:rPr dirty="0" sz="1400"/>
              <a:t>and Francis J. Giles, </a:t>
            </a:r>
            <a:r>
              <a:rPr dirty="0" sz="1400" spc="-5"/>
              <a:t>MB,</a:t>
            </a:r>
            <a:r>
              <a:rPr dirty="0" sz="1400" spc="-190"/>
              <a:t> </a:t>
            </a:r>
            <a:r>
              <a:rPr dirty="0" sz="1400" spc="-5"/>
              <a:t>MD</a:t>
            </a:r>
            <a:endParaRPr sz="1400"/>
          </a:p>
        </p:txBody>
      </p:sp>
      <p:sp>
        <p:nvSpPr>
          <p:cNvPr id="9" name="object 9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7316" y="2125090"/>
            <a:ext cx="5127625" cy="5568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835025" algn="l"/>
              </a:tabLst>
            </a:pPr>
            <a:r>
              <a:rPr dirty="0" sz="3600" spc="-5" b="0">
                <a:latin typeface="Arial"/>
                <a:cs typeface="Arial"/>
              </a:rPr>
              <a:t>2</a:t>
            </a:r>
            <a:r>
              <a:rPr dirty="0" baseline="25462" sz="3600" spc="-7" b="0">
                <a:latin typeface="Arial"/>
                <a:cs typeface="Arial"/>
              </a:rPr>
              <a:t>ND	</a:t>
            </a:r>
            <a:r>
              <a:rPr dirty="0" sz="3600" spc="-30" b="0">
                <a:latin typeface="Arial"/>
                <a:cs typeface="Arial"/>
              </a:rPr>
              <a:t>GENERATION</a:t>
            </a:r>
            <a:r>
              <a:rPr dirty="0" sz="3600" spc="-120" b="0">
                <a:latin typeface="Arial"/>
                <a:cs typeface="Arial"/>
              </a:rPr>
              <a:t> </a:t>
            </a:r>
            <a:r>
              <a:rPr dirty="0" sz="3600" b="0">
                <a:latin typeface="Arial"/>
                <a:cs typeface="Arial"/>
              </a:rPr>
              <a:t>TEST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16127" y="409702"/>
            <a:ext cx="10871200" cy="4398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IMMUNE SYSTEM – PATIENT’S PLASMA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(exosomes,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abs, prs,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etc</a:t>
            </a:r>
            <a:r>
              <a:rPr dirty="0" sz="1800" spc="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etc)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 present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invention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relates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to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a library of major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histocompatibility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locus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proteins displayed on the  surfaces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recombinant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yeast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cells,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to mutant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MHC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Class </a:t>
            </a:r>
            <a:r>
              <a:rPr dirty="0" sz="1800" spc="10">
                <a:solidFill>
                  <a:srgbClr val="FFFFFF"/>
                </a:solidFill>
                <a:latin typeface="Century Gothic"/>
                <a:cs typeface="Century Gothic"/>
              </a:rPr>
              <a:t>II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and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proteins selected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for improved  binding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particular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target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peptides,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mutant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MHC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proteins selected for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binding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to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a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particular  antigen,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to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MHC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Class </a:t>
            </a:r>
            <a:r>
              <a:rPr dirty="0" sz="1800" spc="10">
                <a:solidFill>
                  <a:srgbClr val="FFFFFF"/>
                </a:solidFill>
                <a:latin typeface="Century Gothic"/>
                <a:cs typeface="Century Gothic"/>
              </a:rPr>
              <a:t>II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proteins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of improved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stability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and to the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use of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selected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high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affinity  and/or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more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stable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MHC derivatives </a:t>
            </a:r>
            <a:r>
              <a:rPr dirty="0" sz="1800" spc="10">
                <a:solidFill>
                  <a:srgbClr val="FFFFFF"/>
                </a:solidFill>
                <a:latin typeface="Century Gothic"/>
                <a:cs typeface="Century Gothic"/>
              </a:rPr>
              <a:t>in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diagnostic methods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and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imaging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assays,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among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other 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applications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including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prophylactic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and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therapeutic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treatments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I.e.</a:t>
            </a:r>
            <a:r>
              <a:rPr dirty="0" sz="1800" spc="15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cancers.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078230" algn="l"/>
              </a:tabLst>
            </a:pP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SO</a:t>
            </a:r>
            <a:r>
              <a:rPr dirty="0" sz="1800" spc="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Century Gothic"/>
                <a:cs typeface="Century Gothic"/>
              </a:rPr>
              <a:t>what	</a:t>
            </a:r>
            <a:r>
              <a:rPr dirty="0" sz="1800" spc="10">
                <a:solidFill>
                  <a:srgbClr val="FFFFFF"/>
                </a:solidFill>
                <a:latin typeface="Century Gothic"/>
                <a:cs typeface="Century Gothic"/>
              </a:rPr>
              <a:t>is </a:t>
            </a:r>
            <a:r>
              <a:rPr dirty="0" sz="1800" spc="-15">
                <a:solidFill>
                  <a:srgbClr val="FFFFFF"/>
                </a:solidFill>
                <a:latin typeface="Century Gothic"/>
                <a:cs typeface="Century Gothic"/>
              </a:rPr>
              <a:t>shown</a:t>
            </a:r>
            <a:r>
              <a:rPr dirty="0" sz="18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here?</a:t>
            </a:r>
            <a:endParaRPr sz="1800">
              <a:latin typeface="Century Gothic"/>
              <a:cs typeface="Century Gothic"/>
            </a:endParaRPr>
          </a:p>
          <a:p>
            <a:pPr marL="12700" marR="244475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tumor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cells display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same array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of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surface molecules as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cells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from which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they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are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derived  including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mutation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of MHC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proteins themselves. </a:t>
            </a:r>
            <a:r>
              <a:rPr dirty="0" sz="1800" spc="-15">
                <a:solidFill>
                  <a:srgbClr val="FFFFFF"/>
                </a:solidFill>
                <a:latin typeface="Century Gothic"/>
                <a:cs typeface="Century Gothic"/>
              </a:rPr>
              <a:t>((Some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HLA-mediated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diseases are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directly  involved </a:t>
            </a:r>
            <a:r>
              <a:rPr dirty="0" sz="1800" spc="10">
                <a:solidFill>
                  <a:srgbClr val="FFFFFF"/>
                </a:solidFill>
                <a:latin typeface="Century Gothic"/>
                <a:cs typeface="Century Gothic"/>
              </a:rPr>
              <a:t>in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promotion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of</a:t>
            </a:r>
            <a:r>
              <a:rPr dirty="0" sz="1800" spc="-4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cancer.))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292735">
              <a:lnSpc>
                <a:spcPct val="100000"/>
              </a:lnSpc>
              <a:spcBef>
                <a:spcPts val="5"/>
              </a:spcBef>
            </a:pP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Thus </a:t>
            </a:r>
            <a:r>
              <a:rPr dirty="0" sz="1800" spc="5">
                <a:solidFill>
                  <a:srgbClr val="FFFFFF"/>
                </a:solidFill>
                <a:latin typeface="Century Gothic"/>
                <a:cs typeface="Century Gothic"/>
              </a:rPr>
              <a:t>if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it’s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yourself </a:t>
            </a:r>
            <a:r>
              <a:rPr dirty="0" sz="1800" spc="-10">
                <a:solidFill>
                  <a:srgbClr val="FFFFFF"/>
                </a:solidFill>
                <a:latin typeface="Century Gothic"/>
                <a:cs typeface="Century Gothic"/>
              </a:rPr>
              <a:t>treatment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MUSt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reflect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your genetic/phenotypic SELF and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not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someone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else – 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GENERIC THERAPY </a:t>
            </a:r>
            <a:r>
              <a:rPr dirty="0" sz="1800" spc="10">
                <a:solidFill>
                  <a:srgbClr val="FFFFFF"/>
                </a:solidFill>
                <a:latin typeface="Century Gothic"/>
                <a:cs typeface="Century Gothic"/>
              </a:rPr>
              <a:t>vs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PERSONALIZED</a:t>
            </a:r>
            <a:r>
              <a:rPr dirty="0" sz="1800" spc="409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THERAPY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8204" y="6441947"/>
            <a:ext cx="1190244" cy="416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076" y="2962655"/>
            <a:ext cx="913130" cy="913130"/>
          </a:xfrm>
          <a:custGeom>
            <a:avLst/>
            <a:gdLst/>
            <a:ahLst/>
            <a:cxnLst/>
            <a:rect l="l" t="t" r="r" b="b"/>
            <a:pathLst>
              <a:path w="913129" h="913129">
                <a:moveTo>
                  <a:pt x="912876" y="0"/>
                </a:moveTo>
                <a:lnTo>
                  <a:pt x="0" y="91274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06483" y="3189732"/>
            <a:ext cx="2981960" cy="2981960"/>
          </a:xfrm>
          <a:custGeom>
            <a:avLst/>
            <a:gdLst/>
            <a:ahLst/>
            <a:cxnLst/>
            <a:rect l="l" t="t" r="r" b="b"/>
            <a:pathLst>
              <a:path w="2981959" h="2981960">
                <a:moveTo>
                  <a:pt x="2981833" y="0"/>
                </a:moveTo>
                <a:lnTo>
                  <a:pt x="0" y="298185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291571" y="3285744"/>
            <a:ext cx="1896745" cy="1896745"/>
          </a:xfrm>
          <a:custGeom>
            <a:avLst/>
            <a:gdLst/>
            <a:ahLst/>
            <a:cxnLst/>
            <a:rect l="l" t="t" r="r" b="b"/>
            <a:pathLst>
              <a:path w="1896745" h="1896745">
                <a:moveTo>
                  <a:pt x="1896491" y="0"/>
                </a:moveTo>
                <a:lnTo>
                  <a:pt x="0" y="189649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43209" y="3132582"/>
            <a:ext cx="1746250" cy="1746250"/>
          </a:xfrm>
          <a:custGeom>
            <a:avLst/>
            <a:gdLst/>
            <a:ahLst/>
            <a:cxnLst/>
            <a:rect l="l" t="t" r="r" b="b"/>
            <a:pathLst>
              <a:path w="1746250" h="1746250">
                <a:moveTo>
                  <a:pt x="1745742" y="0"/>
                </a:moveTo>
                <a:lnTo>
                  <a:pt x="0" y="1745741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920221" y="3684270"/>
            <a:ext cx="1270000" cy="1270000"/>
          </a:xfrm>
          <a:custGeom>
            <a:avLst/>
            <a:gdLst/>
            <a:ahLst/>
            <a:cxnLst/>
            <a:rect l="l" t="t" r="r" b="b"/>
            <a:pathLst>
              <a:path w="1270000" h="1270000">
                <a:moveTo>
                  <a:pt x="1270000" y="0"/>
                </a:moveTo>
                <a:lnTo>
                  <a:pt x="0" y="1269999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855976" y="2333244"/>
            <a:ext cx="4948428" cy="2045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860792" y="304800"/>
            <a:ext cx="3165348" cy="2401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56588" y="589787"/>
            <a:ext cx="4195572" cy="11765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923157" y="4714646"/>
            <a:ext cx="3661410" cy="1118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7200" spc="5" i="1">
                <a:solidFill>
                  <a:srgbClr val="FFFFFF"/>
                </a:solidFill>
                <a:latin typeface="Informal Roman"/>
                <a:cs typeface="Informal Roman"/>
              </a:rPr>
              <a:t>Thank</a:t>
            </a:r>
            <a:r>
              <a:rPr dirty="0" sz="7200" spc="-140" i="1">
                <a:solidFill>
                  <a:srgbClr val="FFFFFF"/>
                </a:solidFill>
                <a:latin typeface="Informal Roman"/>
                <a:cs typeface="Informal Roman"/>
              </a:rPr>
              <a:t> </a:t>
            </a:r>
            <a:r>
              <a:rPr dirty="0" sz="7200" spc="-5" i="1">
                <a:solidFill>
                  <a:srgbClr val="FFFFFF"/>
                </a:solidFill>
                <a:latin typeface="Informal Roman"/>
                <a:cs typeface="Informal Roman"/>
              </a:rPr>
              <a:t>You</a:t>
            </a:r>
            <a:endParaRPr sz="7200">
              <a:latin typeface="Informal Roman"/>
              <a:cs typeface="Informal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Steven Cerne</dc:creator>
  <dc:title>Business overview</dc:title>
  <dcterms:created xsi:type="dcterms:W3CDTF">2016-05-07T07:36:19Z</dcterms:created>
  <dcterms:modified xsi:type="dcterms:W3CDTF">2016-05-07T07:36:19Z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2016-05-03T00:00:00Z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2016-05-07T00:00:00Z</vt:filetime>
  </property>
</Properties>
</file>