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76" r:id="rId2"/>
    <p:sldId id="277" r:id="rId3"/>
    <p:sldId id="256" r:id="rId4"/>
    <p:sldId id="274" r:id="rId5"/>
    <p:sldId id="263" r:id="rId6"/>
    <p:sldId id="262" r:id="rId7"/>
    <p:sldId id="259" r:id="rId8"/>
    <p:sldId id="265" r:id="rId9"/>
    <p:sldId id="272" r:id="rId10"/>
    <p:sldId id="264" r:id="rId11"/>
    <p:sldId id="266" r:id="rId12"/>
    <p:sldId id="270" r:id="rId13"/>
    <p:sldId id="268" r:id="rId14"/>
    <p:sldId id="267" r:id="rId15"/>
    <p:sldId id="260" r:id="rId16"/>
    <p:sldId id="273" r:id="rId17"/>
    <p:sldId id="275" r:id="rId18"/>
    <p:sldId id="278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BC1"/>
    <a:srgbClr val="F8FBDD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-3870" y="-10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B9ADC-297E-4262-9975-90803AFA72E8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749F96-04A6-4D6D-AD15-5D2DF06BB9C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4E11C-0D45-4A31-922C-E624645D0240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92B0A-4342-45AE-A081-B595B940ED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4E11C-0D45-4A31-922C-E624645D0240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92B0A-4342-45AE-A081-B595B940ED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4E11C-0D45-4A31-922C-E624645D0240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92B0A-4342-45AE-A081-B595B940ED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4E11C-0D45-4A31-922C-E624645D0240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92B0A-4342-45AE-A081-B595B940ED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4E11C-0D45-4A31-922C-E624645D0240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92B0A-4342-45AE-A081-B595B940ED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>
            <a:lvl1pPr>
              <a:defRPr>
                <a:latin typeface="Baskerville Old Face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4E11C-0D45-4A31-922C-E624645D0240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92B0A-4342-45AE-A081-B595B940ED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4E11C-0D45-4A31-922C-E624645D0240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92B0A-4342-45AE-A081-B595B940ED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4E11C-0D45-4A31-922C-E624645D0240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92B0A-4342-45AE-A081-B595B940ED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4E11C-0D45-4A31-922C-E624645D0240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92B0A-4342-45AE-A081-B595B940ED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Baskerville Old Face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4E11C-0D45-4A31-922C-E624645D0240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92B0A-4342-45AE-A081-B595B940ED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4E11C-0D45-4A31-922C-E624645D0240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E92B0A-4342-45AE-A081-B595B940EDB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B4E11C-0D45-4A31-922C-E624645D0240}" type="datetimeFigureOut">
              <a:rPr lang="en-US" smtClean="0"/>
              <a:pPr/>
              <a:t>9/24/2014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E92B0A-4342-45AE-A081-B595B940EDB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Baskerville Old Face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Baskerville Old Face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Baskerville Old Face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Baskerville Old Face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Baskerville Old Face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Baskerville Old Face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tionalsymposium.com/link%20here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nationalsymposium.com/link%20here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emf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nferenceseries.com/" TargetMode="External"/><Relationship Id="rId2" Type="http://schemas.openxmlformats.org/officeDocument/2006/relationships/hyperlink" Target="http://www.omicsgroup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optics.conferenceserie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8662" y="428604"/>
            <a:ext cx="7772400" cy="898521"/>
          </a:xfrm>
        </p:spPr>
        <p:txBody>
          <a:bodyPr/>
          <a:lstStyle/>
          <a:p>
            <a:pPr algn="ctr"/>
            <a:r>
              <a:rPr lang="en-IN" dirty="0" smtClean="0"/>
              <a:t>About Omics Group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4282" y="1643050"/>
            <a:ext cx="8715436" cy="4429156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IN" dirty="0">
                <a:solidFill>
                  <a:schemeClr val="tx1"/>
                </a:solidFill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</a:rPr>
              <a:t> International through its Open Access Initiative is committed to make genuine and reliable contributions to the scientific community. 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solidFill>
                  <a:schemeClr val="tx1"/>
                </a:solidFill>
                <a:cs typeface="Times New Roman" pitchFamily="18" charset="0"/>
              </a:rPr>
              <a:t> hosts over 400 leading-edge peer reviewed Open Access Journals and organize over 300 International Conferences annually all over the world. OMICS Publishing Group journals have over 3 million readers and the fame and success of the same can be attributed to the strong editorial board which contains over 30000 eminent personalities that ensure a rapid, quality and quick review process. 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About Omics Group conferences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5043510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en-IN" dirty="0"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cs typeface="Times New Roman" pitchFamily="18" charset="0"/>
              </a:rPr>
              <a:t> signed an agreement with more than 1000 International Societies to make healthcare information Open Access. </a:t>
            </a:r>
            <a:r>
              <a:rPr lang="en-IN" dirty="0">
                <a:cs typeface="Times New Roman" pitchFamily="18" charset="0"/>
                <a:hlinkClick r:id="rId2"/>
              </a:rPr>
              <a:t>OMICS Group</a:t>
            </a:r>
            <a:r>
              <a:rPr lang="en-IN" dirty="0">
                <a:cs typeface="Times New Roman" pitchFamily="18" charset="0"/>
              </a:rPr>
              <a:t> Conferences make the perfect platform for global networking as it brings together renowned speakers and scientists across the globe to a most exciting and memorable scientific event filled with much enlightening interactive sessions, world class exhibitions and poster </a:t>
            </a:r>
            <a:r>
              <a:rPr lang="en-IN" dirty="0" smtClean="0">
                <a:cs typeface="Times New Roman" pitchFamily="18" charset="0"/>
              </a:rPr>
              <a:t>presentations</a:t>
            </a:r>
          </a:p>
          <a:p>
            <a:pPr algn="just"/>
            <a:r>
              <a:rPr lang="en-IN" dirty="0" smtClean="0">
                <a:cs typeface="Times New Roman" pitchFamily="18" charset="0"/>
              </a:rPr>
              <a:t>Omics group has organised 500 conferences, workshops and national symposium across the major cities including SanFrancisco,Omaha,Orlado,Rayleigh,SantaClara,Chicago,Philadelphia,Unitedkingdom,Baltimore,SanAntanio,Dubai,Hyderabad,Bangaluru and Mumbai.</a:t>
            </a:r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457200"/>
            <a:ext cx="7772400" cy="1470025"/>
          </a:xfrm>
        </p:spPr>
        <p:txBody>
          <a:bodyPr>
            <a:normAutofit/>
          </a:bodyPr>
          <a:lstStyle/>
          <a:p>
            <a:r>
              <a:rPr lang="en-US" b="1" dirty="0" smtClean="0"/>
              <a:t>Characterization of New Type-I Quantum Well Cascade Lasers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1981200"/>
            <a:ext cx="8839200" cy="3733800"/>
          </a:xfrm>
        </p:spPr>
        <p:txBody>
          <a:bodyPr>
            <a:normAutofit/>
          </a:bodyPr>
          <a:lstStyle/>
          <a:p>
            <a:r>
              <a:rPr lang="en-US" sz="2800" u="sng" dirty="0" smtClean="0">
                <a:solidFill>
                  <a:srgbClr val="C00000"/>
                </a:solidFill>
                <a:latin typeface="Baskerville Old Face" pitchFamily="18" charset="0"/>
              </a:rPr>
              <a:t>Sherrie S. Bowman</a:t>
            </a:r>
            <a:r>
              <a:rPr lang="en-US" sz="2800" u="sng" baseline="30000" dirty="0" smtClean="0">
                <a:solidFill>
                  <a:srgbClr val="C00000"/>
                </a:solidFill>
                <a:latin typeface="Baskerville Old Face" pitchFamily="18" charset="0"/>
              </a:rPr>
              <a:t>1</a:t>
            </a:r>
            <a:r>
              <a:rPr lang="en-US" sz="2800" dirty="0" smtClean="0">
                <a:solidFill>
                  <a:srgbClr val="C00000"/>
                </a:solidFill>
                <a:latin typeface="Baskerville Old Face" pitchFamily="18" charset="0"/>
              </a:rPr>
              <a:t>, Leon Shterengas</a:t>
            </a:r>
            <a:r>
              <a:rPr lang="en-US" sz="2800" baseline="30000" dirty="0" smtClean="0">
                <a:solidFill>
                  <a:srgbClr val="C00000"/>
                </a:solidFill>
                <a:latin typeface="Baskerville Old Face" pitchFamily="18" charset="0"/>
              </a:rPr>
              <a:t>2</a:t>
            </a:r>
            <a:r>
              <a:rPr lang="en-US" sz="2800" dirty="0" smtClean="0">
                <a:solidFill>
                  <a:srgbClr val="C00000"/>
                </a:solidFill>
                <a:latin typeface="Baskerville Old Face" pitchFamily="18" charset="0"/>
              </a:rPr>
              <a:t>, Gela Kipshidze</a:t>
            </a:r>
            <a:r>
              <a:rPr lang="en-US" sz="2800" baseline="30000" dirty="0" smtClean="0">
                <a:solidFill>
                  <a:srgbClr val="C00000"/>
                </a:solidFill>
                <a:latin typeface="Baskerville Old Face" pitchFamily="18" charset="0"/>
              </a:rPr>
              <a:t>2</a:t>
            </a:r>
            <a:r>
              <a:rPr lang="en-US" sz="2800" dirty="0" smtClean="0">
                <a:solidFill>
                  <a:srgbClr val="C00000"/>
                </a:solidFill>
                <a:latin typeface="Baskerville Old Face" pitchFamily="18" charset="0"/>
              </a:rPr>
              <a:t>, Richard Tober</a:t>
            </a:r>
            <a:r>
              <a:rPr lang="en-US" sz="2800" baseline="30000" dirty="0" smtClean="0">
                <a:solidFill>
                  <a:srgbClr val="C00000"/>
                </a:solidFill>
                <a:latin typeface="Baskerville Old Face" pitchFamily="18" charset="0"/>
              </a:rPr>
              <a:t>1</a:t>
            </a:r>
            <a:r>
              <a:rPr lang="en-US" sz="2800" dirty="0" smtClean="0">
                <a:solidFill>
                  <a:srgbClr val="C00000"/>
                </a:solidFill>
                <a:latin typeface="Baskerville Old Face" pitchFamily="18" charset="0"/>
              </a:rPr>
              <a:t>, and Gregory Belenky</a:t>
            </a:r>
            <a:r>
              <a:rPr lang="en-US" sz="2800" baseline="30000" dirty="0" smtClean="0">
                <a:solidFill>
                  <a:srgbClr val="C00000"/>
                </a:solidFill>
                <a:latin typeface="Baskerville Old Face" pitchFamily="18" charset="0"/>
              </a:rPr>
              <a:t>2</a:t>
            </a:r>
          </a:p>
          <a:p>
            <a:r>
              <a:rPr lang="en-US" sz="1800" baseline="30000" dirty="0" smtClean="0">
                <a:solidFill>
                  <a:srgbClr val="C00000"/>
                </a:solidFill>
              </a:rPr>
              <a:t>1</a:t>
            </a:r>
            <a:r>
              <a:rPr lang="en-US" sz="1800" dirty="0" smtClean="0">
                <a:solidFill>
                  <a:srgbClr val="C00000"/>
                </a:solidFill>
              </a:rPr>
              <a:t>Army Research Laboratory, Adelphi, MD</a:t>
            </a:r>
          </a:p>
          <a:p>
            <a:r>
              <a:rPr lang="en-US" sz="1800" baseline="30000" dirty="0" smtClean="0">
                <a:solidFill>
                  <a:srgbClr val="C00000"/>
                </a:solidFill>
                <a:latin typeface="Baskerville Old Face" pitchFamily="18" charset="0"/>
              </a:rPr>
              <a:t>2</a:t>
            </a:r>
            <a:r>
              <a:rPr lang="en-US" sz="1800" dirty="0" smtClean="0">
                <a:solidFill>
                  <a:srgbClr val="C00000"/>
                </a:solidFill>
                <a:latin typeface="Baskerville Old Face" pitchFamily="18" charset="0"/>
              </a:rPr>
              <a:t>State University of New York, Stony Brook, NY</a:t>
            </a:r>
          </a:p>
          <a:p>
            <a:endParaRPr lang="en-US" sz="2800" dirty="0" smtClean="0">
              <a:solidFill>
                <a:schemeClr val="accent1">
                  <a:lumMod val="75000"/>
                </a:schemeClr>
              </a:solidFill>
              <a:latin typeface="Baskerville Old Face" pitchFamily="18" charset="0"/>
            </a:endParaRPr>
          </a:p>
          <a:p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Baskerville Old Face" pitchFamily="18" charset="0"/>
              </a:rPr>
              <a:t>2</a:t>
            </a:r>
            <a:r>
              <a:rPr lang="en-US" sz="2400" baseline="30000" dirty="0" smtClean="0">
                <a:solidFill>
                  <a:schemeClr val="bg1">
                    <a:lumMod val="50000"/>
                  </a:schemeClr>
                </a:solidFill>
                <a:latin typeface="Baskerville Old Face" pitchFamily="18" charset="0"/>
              </a:rPr>
              <a:t>nd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Baskerville Old Face" pitchFamily="18" charset="0"/>
              </a:rPr>
              <a:t> International Conference on Lasers, Optics, and Photonics</a:t>
            </a:r>
          </a:p>
          <a:p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  <a:latin typeface="Baskerville Old Face" pitchFamily="18" charset="0"/>
              </a:rPr>
              <a:t>Philadelphia, PA</a:t>
            </a:r>
          </a:p>
          <a:p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September 10, 2014           </a:t>
            </a:r>
            <a:endParaRPr lang="en-US" sz="2400" dirty="0">
              <a:solidFill>
                <a:schemeClr val="bg1">
                  <a:lumMod val="50000"/>
                </a:schemeClr>
              </a:solidFill>
              <a:latin typeface="Baskerville Old Face" pitchFamily="18" charset="0"/>
            </a:endParaRPr>
          </a:p>
        </p:txBody>
      </p:sp>
      <p:pic>
        <p:nvPicPr>
          <p:cNvPr id="17410" name="Picture 2" descr="http://www.hpcwire.com/wp-content/uploads/2013/06/e7750d89e82ffec1247eec25ed0424d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4724400"/>
            <a:ext cx="1981200" cy="1981201"/>
          </a:xfrm>
          <a:prstGeom prst="rect">
            <a:avLst/>
          </a:prstGeom>
          <a:noFill/>
        </p:spPr>
      </p:pic>
      <p:pic>
        <p:nvPicPr>
          <p:cNvPr id="17412" name="Picture 4" descr="http://www.miltonglaser.com/thumbs/665x408/files/zc/SBU_Logo-19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4835204"/>
            <a:ext cx="3048560" cy="187039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Outline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Background on Development of Cascade Lasers</a:t>
            </a:r>
          </a:p>
          <a:p>
            <a:r>
              <a:rPr lang="en-US" dirty="0" smtClean="0"/>
              <a:t>New Laser Design &amp; </a:t>
            </a:r>
            <a:r>
              <a:rPr lang="en-US" dirty="0" err="1" smtClean="0"/>
              <a:t>Hakki</a:t>
            </a:r>
            <a:r>
              <a:rPr lang="en-US" dirty="0" smtClean="0"/>
              <a:t>-Paoli Measurements</a:t>
            </a:r>
          </a:p>
          <a:p>
            <a:r>
              <a:rPr lang="en-US" dirty="0" smtClean="0"/>
              <a:t>Measurements on Reference Laser Design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Output Power 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Spectra</a:t>
            </a:r>
          </a:p>
          <a:p>
            <a:r>
              <a:rPr lang="en-US" dirty="0" smtClean="0"/>
              <a:t>Measurements on New Laser Design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Continuous Wave Results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Preliminary Pulsed Results</a:t>
            </a:r>
          </a:p>
          <a:p>
            <a:r>
              <a:rPr lang="en-US" dirty="0" smtClean="0"/>
              <a:t>Summary/Conclusions</a:t>
            </a:r>
          </a:p>
          <a:p>
            <a:r>
              <a:rPr lang="en-US" dirty="0" smtClean="0"/>
              <a:t>Current/On-going Research</a:t>
            </a:r>
          </a:p>
          <a:p>
            <a:r>
              <a:rPr lang="en-US" dirty="0" smtClean="0"/>
              <a:t>Acknowledgements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Development of Cascade Lasers</a:t>
            </a:r>
            <a:endParaRPr lang="en-US" b="1" dirty="0"/>
          </a:p>
        </p:txBody>
      </p:sp>
      <p:sp>
        <p:nvSpPr>
          <p:cNvPr id="3" name="Text Box 12"/>
          <p:cNvSpPr txBox="1">
            <a:spLocks noChangeArrowheads="1"/>
          </p:cNvSpPr>
          <p:nvPr/>
        </p:nvSpPr>
        <p:spPr bwMode="auto">
          <a:xfrm rot="10800000" flipV="1">
            <a:off x="152400" y="5486400"/>
            <a:ext cx="8763000" cy="1231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6197" tIns="38098" rIns="76197" bIns="38098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latin typeface="Times New Roman" pitchFamily="18" charset="0"/>
              </a:rPr>
              <a:t>***Our Goal: To create high power band to band diode laser emitters which operate in the CW regime at room temperature in the spectral region from 1.9 – 3.5 </a:t>
            </a:r>
            <a:r>
              <a:rPr lang="en-US" sz="2400" b="1" dirty="0" smtClean="0">
                <a:latin typeface="Symbol" pitchFamily="18" charset="2"/>
              </a:rPr>
              <a:t>m</a:t>
            </a:r>
            <a:r>
              <a:rPr lang="en-US" sz="2400" b="1" dirty="0" smtClean="0">
                <a:latin typeface="Times New Roman" pitchFamily="18" charset="0"/>
              </a:rPr>
              <a:t>m.***</a:t>
            </a:r>
            <a:endParaRPr lang="en-US" sz="2400" b="1" i="1" dirty="0" smtClean="0">
              <a:latin typeface="Arial" pitchFamily="34" charset="0"/>
            </a:endParaRPr>
          </a:p>
        </p:txBody>
      </p:sp>
      <p:sp>
        <p:nvSpPr>
          <p:cNvPr id="4" name="Text Box 12"/>
          <p:cNvSpPr txBox="1">
            <a:spLocks noChangeArrowheads="1"/>
          </p:cNvSpPr>
          <p:nvPr/>
        </p:nvSpPr>
        <p:spPr bwMode="auto">
          <a:xfrm rot="10800000" flipV="1">
            <a:off x="152400" y="1063824"/>
            <a:ext cx="4648200" cy="3770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6197" tIns="38098" rIns="76197" bIns="38098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latin typeface="Times New Roman" pitchFamily="18" charset="0"/>
              </a:rPr>
              <a:t>Quantum Cascade Lasers (QCLs): </a:t>
            </a:r>
          </a:p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C00000"/>
                </a:solidFill>
                <a:latin typeface="Times New Roman" pitchFamily="18" charset="0"/>
              </a:rPr>
              <a:t>Cascade of inter-sub-band transitions in the conduction band of a semiconductor.</a:t>
            </a:r>
          </a:p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C00000"/>
                </a:solidFill>
                <a:latin typeface="Times New Roman" pitchFamily="18" charset="0"/>
              </a:rPr>
              <a:t/>
            </a:r>
            <a:br>
              <a:rPr lang="en-US" sz="2000" dirty="0" smtClean="0">
                <a:solidFill>
                  <a:srgbClr val="C00000"/>
                </a:solidFill>
                <a:latin typeface="Times New Roman" pitchFamily="18" charset="0"/>
              </a:rPr>
            </a:br>
            <a:r>
              <a:rPr lang="en-US" sz="2000" dirty="0" err="1" smtClean="0">
                <a:latin typeface="Times New Roman" pitchFamily="18" charset="0"/>
              </a:rPr>
              <a:t>Interband</a:t>
            </a:r>
            <a:r>
              <a:rPr lang="en-US" sz="2000" dirty="0" smtClean="0">
                <a:latin typeface="Times New Roman" pitchFamily="18" charset="0"/>
              </a:rPr>
              <a:t> Cascade Lasers (ICLs):</a:t>
            </a:r>
          </a:p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C00000"/>
                </a:solidFill>
                <a:latin typeface="Times New Roman" pitchFamily="18" charset="0"/>
              </a:rPr>
              <a:t>Cascade of Type-II (staggered gap) </a:t>
            </a:r>
            <a:r>
              <a:rPr lang="en-US" sz="2000" dirty="0" err="1" smtClean="0">
                <a:solidFill>
                  <a:srgbClr val="C00000"/>
                </a:solidFill>
                <a:latin typeface="Times New Roman" pitchFamily="18" charset="0"/>
              </a:rPr>
              <a:t>interband</a:t>
            </a:r>
            <a:r>
              <a:rPr lang="en-US" sz="2000" dirty="0" smtClean="0">
                <a:solidFill>
                  <a:srgbClr val="C00000"/>
                </a:solidFill>
                <a:latin typeface="Times New Roman" pitchFamily="18" charset="0"/>
              </a:rPr>
              <a:t> transitions of a semiconductor.</a:t>
            </a:r>
          </a:p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 dirty="0" smtClean="0">
              <a:solidFill>
                <a:srgbClr val="C00000"/>
              </a:solidFill>
              <a:latin typeface="Times New Roman" pitchFamily="18" charset="0"/>
            </a:endParaRPr>
          </a:p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latin typeface="Times New Roman" pitchFamily="18" charset="0"/>
              </a:rPr>
              <a:t>New Type-I Quantum Well Cascade Lasers:</a:t>
            </a:r>
          </a:p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C00000"/>
                </a:solidFill>
                <a:latin typeface="Times New Roman" pitchFamily="18" charset="0"/>
              </a:rPr>
              <a:t>Cascade of Type-I (straddling gap) </a:t>
            </a:r>
            <a:r>
              <a:rPr lang="en-US" sz="2000" dirty="0" err="1" smtClean="0">
                <a:solidFill>
                  <a:srgbClr val="C00000"/>
                </a:solidFill>
                <a:latin typeface="Times New Roman" pitchFamily="18" charset="0"/>
              </a:rPr>
              <a:t>interband</a:t>
            </a:r>
            <a:r>
              <a:rPr lang="en-US" sz="2000" dirty="0" smtClean="0">
                <a:solidFill>
                  <a:srgbClr val="C00000"/>
                </a:solidFill>
                <a:latin typeface="Times New Roman" pitchFamily="18" charset="0"/>
              </a:rPr>
              <a:t> transitions of a semiconductor.</a:t>
            </a:r>
            <a:r>
              <a:rPr lang="en-US" sz="2000" dirty="0" smtClean="0">
                <a:latin typeface="Times New Roman" pitchFamily="18" charset="0"/>
              </a:rPr>
              <a:t/>
            </a:r>
            <a:br>
              <a:rPr lang="en-US" sz="2000" dirty="0" smtClean="0">
                <a:latin typeface="Times New Roman" pitchFamily="18" charset="0"/>
              </a:rPr>
            </a:br>
            <a:r>
              <a:rPr lang="en-US" sz="2000" dirty="0" smtClean="0">
                <a:latin typeface="Times New Roman" pitchFamily="18" charset="0"/>
              </a:rPr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990600"/>
            <a:ext cx="3802674" cy="4119563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4572000" y="5105400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http://www.laserfocusworld.com/articles/print/volume-48/issue-08/features/new-designs-expand-capabilities-of-quantum-cascade-lasers.html</a:t>
            </a:r>
            <a:endParaRPr lang="en-US" sz="1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Schematic Band Diagrams of Laser Design</a:t>
            </a:r>
            <a:endParaRPr lang="en-US" b="1" dirty="0"/>
          </a:p>
        </p:txBody>
      </p:sp>
      <p:pic>
        <p:nvPicPr>
          <p:cNvPr id="3" name="Picture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447800"/>
            <a:ext cx="5257800" cy="4333875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" name="Text Box 12"/>
          <p:cNvSpPr txBox="1">
            <a:spLocks noChangeArrowheads="1"/>
          </p:cNvSpPr>
          <p:nvPr/>
        </p:nvSpPr>
        <p:spPr bwMode="auto">
          <a:xfrm rot="10800000" flipV="1">
            <a:off x="5486400" y="1144490"/>
            <a:ext cx="3581400" cy="5309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6197" tIns="38098" rIns="76197" bIns="38098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latin typeface="Times New Roman" pitchFamily="18" charset="0"/>
              </a:rPr>
              <a:t>Structure R: </a:t>
            </a:r>
          </a:p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C00000"/>
                </a:solidFill>
                <a:latin typeface="Times New Roman" pitchFamily="18" charset="0"/>
              </a:rPr>
              <a:t>Initial design* that is used as a reference in this work. Active QWs and e</a:t>
            </a:r>
            <a:r>
              <a:rPr lang="en-US" sz="2000" baseline="30000" dirty="0" smtClean="0">
                <a:solidFill>
                  <a:srgbClr val="C00000"/>
                </a:solidFill>
                <a:latin typeface="Times New Roman" pitchFamily="18" charset="0"/>
              </a:rPr>
              <a:t>-</a:t>
            </a:r>
            <a:r>
              <a:rPr lang="en-US" sz="2000" dirty="0" smtClean="0">
                <a:solidFill>
                  <a:srgbClr val="C00000"/>
                </a:solidFill>
                <a:latin typeface="Times New Roman" pitchFamily="18" charset="0"/>
              </a:rPr>
              <a:t> injectors are spaced &gt; 200nm apart.</a:t>
            </a:r>
          </a:p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C00000"/>
                </a:solidFill>
                <a:latin typeface="Times New Roman" pitchFamily="18" charset="0"/>
              </a:rPr>
              <a:t/>
            </a:r>
            <a:br>
              <a:rPr lang="en-US" sz="2000" dirty="0" smtClean="0">
                <a:solidFill>
                  <a:srgbClr val="C00000"/>
                </a:solidFill>
                <a:latin typeface="Times New Roman" pitchFamily="18" charset="0"/>
              </a:rPr>
            </a:br>
            <a:r>
              <a:rPr lang="en-US" sz="2000" dirty="0" smtClean="0">
                <a:latin typeface="Times New Roman" pitchFamily="18" charset="0"/>
              </a:rPr>
              <a:t>Structure A:</a:t>
            </a:r>
          </a:p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C00000"/>
                </a:solidFill>
                <a:latin typeface="Times New Roman" pitchFamily="18" charset="0"/>
              </a:rPr>
              <a:t>Similar to Structure R, but the QWs are located adjacent to the injection layers.  </a:t>
            </a:r>
          </a:p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endParaRPr lang="en-US" sz="2000" dirty="0" smtClean="0">
              <a:solidFill>
                <a:srgbClr val="C00000"/>
              </a:solidFill>
              <a:latin typeface="Times New Roman" pitchFamily="18" charset="0"/>
            </a:endParaRPr>
          </a:p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latin typeface="Times New Roman" pitchFamily="18" charset="0"/>
              </a:rPr>
              <a:t>Structure B:</a:t>
            </a:r>
          </a:p>
          <a:p>
            <a:pPr algn="ctr" defTabSz="761970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C00000"/>
                </a:solidFill>
                <a:latin typeface="Times New Roman" pitchFamily="18" charset="0"/>
              </a:rPr>
              <a:t>The next step in development. Three quantum wells, each located adjacent to injection layers. </a:t>
            </a:r>
            <a:r>
              <a:rPr lang="en-US" sz="2000" i="1" dirty="0" smtClean="0">
                <a:solidFill>
                  <a:srgbClr val="C00000"/>
                </a:solidFill>
                <a:latin typeface="Times New Roman" pitchFamily="18" charset="0"/>
              </a:rPr>
              <a:t>(Currently under study.)</a:t>
            </a:r>
            <a:r>
              <a:rPr lang="en-US" sz="2000" i="1" dirty="0" smtClean="0">
                <a:latin typeface="Times New Roman" pitchFamily="18" charset="0"/>
              </a:rPr>
              <a:t/>
            </a:r>
            <a:br>
              <a:rPr lang="en-US" sz="2000" i="1" dirty="0" smtClean="0">
                <a:latin typeface="Times New Roman" pitchFamily="18" charset="0"/>
              </a:rPr>
            </a:br>
            <a:r>
              <a:rPr lang="en-US" sz="2000" dirty="0" smtClean="0">
                <a:latin typeface="Times New Roman" pitchFamily="18" charset="0"/>
              </a:rPr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152400" y="6457890"/>
            <a:ext cx="8839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*L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Shterengas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, R. Liang, G.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Kipshidze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, T.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Hosoda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, S.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Suchalkin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, G.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Belenky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200" i="1" dirty="0" smtClean="0">
                <a:latin typeface="Times New Roman" pitchFamily="18" charset="0"/>
                <a:cs typeface="Times New Roman" pitchFamily="18" charset="0"/>
              </a:rPr>
              <a:t>Proc SPIE OPTO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, 900213-10 (2014). 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Development of New Cascade Laser</a:t>
            </a:r>
            <a:endParaRPr lang="en-US" b="1" dirty="0"/>
          </a:p>
        </p:txBody>
      </p:sp>
      <p:pic>
        <p:nvPicPr>
          <p:cNvPr id="3" name="Picture 2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1524000"/>
            <a:ext cx="3867150" cy="23050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" name="Picture 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3962400"/>
            <a:ext cx="3867150" cy="230505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990600"/>
            <a:ext cx="2209800" cy="16002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Picture 5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4600" y="990600"/>
            <a:ext cx="2305050" cy="16192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0" y="2819400"/>
            <a:ext cx="5029200" cy="3770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6197" tIns="38098" rIns="76197" bIns="38098" numCol="1" anchor="t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(Above)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Cross section of generic ridge waveguide laser and SEM image of the front mirror of dry etched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GaSb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-based device with laser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heterostructure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designed at SUNY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en-US" sz="20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0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(Right, Top)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Schematic flat band diagram of the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casade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pumped two-stage type-I QW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GaSb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-based diode laser (</a:t>
            </a:r>
            <a:r>
              <a:rPr lang="en-US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Structure 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en-US" sz="20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2000" i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(Right, Bottom)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Schematic flat band diagram of the two-stage type-I QW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AlGaInAsSb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-free cascade laser (</a:t>
            </a:r>
            <a:r>
              <a:rPr lang="en-US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Structure 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 smtClean="0"/>
              <a:t>Hakki</a:t>
            </a:r>
            <a:r>
              <a:rPr lang="en-US" b="1" dirty="0" smtClean="0"/>
              <a:t>-Paoli Measurements on Optical Gain</a:t>
            </a:r>
            <a:endParaRPr lang="en-US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1" y="990600"/>
            <a:ext cx="4250872" cy="2667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493810"/>
            <a:ext cx="4346409" cy="3011764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4572000" y="1371600"/>
            <a:ext cx="4343400" cy="2046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6197" tIns="38098" rIns="76197" bIns="38098" numCol="1" anchor="t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(Left)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Modal gain spectra for reference laser (R) and two-stage cascade laser (A). Bandwidth of the gain spectrum was measured at estimated cavity loss level, as indicated by arrows. </a:t>
            </a:r>
          </a:p>
          <a:p>
            <a:pPr algn="just"/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Laser  R ~38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mEv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Laser A ~ 70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mEv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152400" y="3810000"/>
            <a:ext cx="4191000" cy="2785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6197" tIns="38098" rIns="76197" bIns="38098" numCol="1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(Right)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Current dependence of peak modal gain in both lasers. The two-fold increase in gain bandwidth was accompanied by suppression of differential gain with respect to concentration (slopes of each curve). </a:t>
            </a:r>
            <a:br>
              <a:rPr lang="en-US" sz="1600" dirty="0" smtClean="0">
                <a:latin typeface="Times New Roman" pitchFamily="18" charset="0"/>
                <a:cs typeface="Times New Roman" pitchFamily="18" charset="0"/>
              </a:rPr>
            </a:b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16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16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Increasing the thickness of the </a:t>
            </a:r>
            <a:r>
              <a:rPr lang="en-US" sz="1600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AlSb</a:t>
            </a:r>
            <a:r>
              <a:rPr lang="en-US" sz="16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layers in the super lattice will decrease the gain bandwidth and increase peak modal gain. This is a design aspect currently being studied.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Structure R: Power Measurements</a:t>
            </a:r>
            <a:endParaRPr lang="en-US" b="1" dirty="0"/>
          </a:p>
        </p:txBody>
      </p:sp>
      <p:pic>
        <p:nvPicPr>
          <p:cNvPr id="3" name="Picture 2" descr="Structure R Power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823" y="914400"/>
            <a:ext cx="4450977" cy="343939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4235" y="3048000"/>
            <a:ext cx="4966268" cy="371612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4572000" y="1371600"/>
            <a:ext cx="4343400" cy="2046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6197" tIns="38098" rIns="76197" bIns="38098" numCol="1" anchor="t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(Left)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Representative example of the temperature dependence of the output power in the Structure R laser. </a:t>
            </a:r>
          </a:p>
          <a:p>
            <a:pPr algn="ctr"/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16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Significantly higher output power is possible, however, unnecessary for the current study. </a:t>
            </a:r>
          </a:p>
          <a:p>
            <a:pPr algn="just"/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76200" y="4648200"/>
            <a:ext cx="3886200" cy="1554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6197" tIns="38098" rIns="76197" bIns="38098" numCol="1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(Right)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Room temperature (17 C, 290 K) output power and power conversion efficiency of the Structure R laser. PC22, PC23, and PC25 each came from the same batch.</a:t>
            </a:r>
            <a:br>
              <a:rPr lang="en-US" sz="1600" dirty="0" smtClean="0">
                <a:latin typeface="Times New Roman" pitchFamily="18" charset="0"/>
                <a:cs typeface="Times New Roman" pitchFamily="18" charset="0"/>
              </a:rPr>
            </a:br>
            <a:endParaRPr lang="en-US" sz="1600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Structure R: Spectral Analysis</a:t>
            </a:r>
            <a:endParaRPr lang="en-US" b="1" dirty="0"/>
          </a:p>
        </p:txBody>
      </p:sp>
      <p:pic>
        <p:nvPicPr>
          <p:cNvPr id="3" name="Picture 2" descr="Structure R Spec 290K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30272" y="990601"/>
            <a:ext cx="4437528" cy="342899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4" name="Picture 3" descr="Structure R Spec 80K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273" y="990600"/>
            <a:ext cx="4437527" cy="3428999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152400" y="4800600"/>
            <a:ext cx="8839200" cy="1862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6197" tIns="38098" rIns="76197" bIns="38098" numCol="1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(Left)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At 80 Kelvin, a complex structure that changed dramatically with current was observed. </a:t>
            </a:r>
          </a:p>
          <a:p>
            <a:pPr algn="ctr"/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(Right)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At 290 Kelvin (room temperature), the structure was completely different. </a:t>
            </a:r>
            <a:r>
              <a:rPr lang="en-US" sz="20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Higher resolution spectra are currently being collected/studied.</a:t>
            </a:r>
            <a:r>
              <a:rPr lang="en-US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dirty="0" smtClean="0">
                <a:latin typeface="Times New Roman" pitchFamily="18" charset="0"/>
                <a:cs typeface="Times New Roman" pitchFamily="18" charset="0"/>
              </a:rPr>
            </a:br>
            <a:endParaRPr lang="en-US" sz="1600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Structure A: Power Measurements</a:t>
            </a:r>
            <a:endParaRPr lang="en-US" b="1" dirty="0"/>
          </a:p>
        </p:txBody>
      </p:sp>
      <p:pic>
        <p:nvPicPr>
          <p:cNvPr id="5" name="Picture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3048000"/>
            <a:ext cx="4800600" cy="368617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7" name="Picture 6" descr="Structure A Power Inset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914401"/>
            <a:ext cx="3550023" cy="27432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9" name="Picture 8" descr="Structure A Voltage.bmp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1" y="3920835"/>
            <a:ext cx="3581399" cy="276744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10" name="Text Box 12"/>
          <p:cNvSpPr txBox="1">
            <a:spLocks noChangeArrowheads="1"/>
          </p:cNvSpPr>
          <p:nvPr/>
        </p:nvSpPr>
        <p:spPr bwMode="auto">
          <a:xfrm>
            <a:off x="3886200" y="1066800"/>
            <a:ext cx="5029200" cy="1800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6197" tIns="38098" rIns="76197" bIns="38098" numCol="1" anchor="t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(Below)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Room temperature CW output power and power conversion efficiency as a function of current in Structure A. Inserts show laser spectra at maximum power level, fast axis far field pattern, as well as CW power/current characteristics of 2 mm, AR/HR coated narrow ridges with corresponding slow axis far field pattern. </a:t>
            </a:r>
          </a:p>
          <a:p>
            <a:pPr algn="just"/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Structure A: T</a:t>
            </a:r>
            <a:r>
              <a:rPr lang="en-US" b="1" baseline="-25000" dirty="0" smtClean="0"/>
              <a:t>0</a:t>
            </a:r>
            <a:r>
              <a:rPr lang="en-US" b="1" dirty="0" smtClean="0"/>
              <a:t> and Current Threshold</a:t>
            </a:r>
            <a:endParaRPr lang="en-US" b="1" dirty="0"/>
          </a:p>
        </p:txBody>
      </p:sp>
      <p:pic>
        <p:nvPicPr>
          <p:cNvPr id="3" name="Picture 2" descr="Structure A T0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8200" y="3276600"/>
            <a:ext cx="4361329" cy="3370118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5" name="Picture 4" descr="Structure A Calc T0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990600"/>
            <a:ext cx="4208929" cy="325235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4495800" y="1447800"/>
            <a:ext cx="4343400" cy="106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6197" tIns="38098" rIns="76197" bIns="38098" numCol="1" anchor="t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Current Threshold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: This was calculated as the x-axis intercept from fitting the linear portion of the Power/Current curve (see left) to a straight line.</a:t>
            </a:r>
          </a:p>
          <a:p>
            <a:pPr algn="just"/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0" y="4343400"/>
            <a:ext cx="4495800" cy="1800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6197" tIns="38098" rIns="76197" bIns="38098" numCol="1" anchor="t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Temperature Dependence, T</a:t>
            </a:r>
            <a:r>
              <a:rPr lang="en-US" sz="1600" b="1" baseline="-25000" dirty="0" smtClean="0"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This was calculated by fitting current threshold as a function of temperature to an exponential function as given below (see right). </a:t>
            </a:r>
          </a:p>
          <a:p>
            <a:pPr algn="just"/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0" y="7715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8200" y="5562600"/>
            <a:ext cx="2857500" cy="898730"/>
          </a:xfrm>
          <a:prstGeom prst="rect">
            <a:avLst/>
          </a:prstGeom>
          <a:noFill/>
        </p:spPr>
      </p:pic>
      <p:sp>
        <p:nvSpPr>
          <p:cNvPr id="6150" name="Rectangle 6"/>
          <p:cNvSpPr>
            <a:spLocks noChangeArrowheads="1"/>
          </p:cNvSpPr>
          <p:nvPr/>
        </p:nvSpPr>
        <p:spPr bwMode="auto">
          <a:xfrm>
            <a:off x="0" y="15716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Structure A: Spectral Analysis</a:t>
            </a:r>
            <a:endParaRPr lang="en-US" b="1" dirty="0"/>
          </a:p>
        </p:txBody>
      </p:sp>
      <p:pic>
        <p:nvPicPr>
          <p:cNvPr id="3" name="Picture 2" descr="Structure A Spec 250K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990600"/>
            <a:ext cx="4343400" cy="335626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4" name="Picture 3" descr="Structure A spectra 80K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990600"/>
            <a:ext cx="4343400" cy="335626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152400" y="4380403"/>
            <a:ext cx="8839200" cy="2477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6197" tIns="38098" rIns="76197" bIns="38098" numCol="1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(Left)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As in the Structure R case, at 80 Kelvin, a complex structure that changed dramatically with current was observed. There is significant overlap of peaks at this resolution level.  </a:t>
            </a:r>
          </a:p>
          <a:p>
            <a:pPr algn="ctr"/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000" b="1" i="1" dirty="0" smtClean="0">
                <a:latin typeface="Times New Roman" pitchFamily="18" charset="0"/>
                <a:cs typeface="Times New Roman" pitchFamily="18" charset="0"/>
              </a:rPr>
              <a:t>(Right)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At 290 Kelvin (room temperature), the structure was very different and exhibited less change as a function of current. </a:t>
            </a:r>
          </a:p>
          <a:p>
            <a:pPr algn="ctr"/>
            <a:r>
              <a:rPr lang="en-US" sz="2000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Higher resolution spectra are currently being collected/studied.</a:t>
            </a:r>
            <a:r>
              <a:rPr lang="en-US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600" dirty="0" smtClean="0">
                <a:latin typeface="Times New Roman" pitchFamily="18" charset="0"/>
                <a:cs typeface="Times New Roman" pitchFamily="18" charset="0"/>
              </a:rPr>
            </a:br>
            <a:endParaRPr lang="en-US" sz="1600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Preliminary Pulsed Laser Results</a:t>
            </a:r>
            <a:endParaRPr lang="en-US" b="1" dirty="0"/>
          </a:p>
        </p:txBody>
      </p:sp>
      <p:pic>
        <p:nvPicPr>
          <p:cNvPr id="4" name="Picture 3" descr="Structure A spectra pulsed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5800" y="3276600"/>
            <a:ext cx="4536141" cy="35052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5" name="Picture 4" descr="Structure A Pulsed Power.bmp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506" y="990600"/>
            <a:ext cx="4240306" cy="32766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4495800" y="990600"/>
            <a:ext cx="4343400" cy="2292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6197" tIns="38098" rIns="76197" bIns="38098" numCol="1" anchor="t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Output Power Comparison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: As current was increased, the output power in pulsed mode surpassed that in continuous wave mode (see example on left). </a:t>
            </a:r>
          </a:p>
          <a:p>
            <a:pPr algn="just"/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This is most likely due to temperature rise within the laser and is a focus of study currently being undergone. </a:t>
            </a:r>
          </a:p>
          <a:p>
            <a:pPr algn="just"/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 Box 12"/>
          <p:cNvSpPr txBox="1">
            <a:spLocks noChangeArrowheads="1"/>
          </p:cNvSpPr>
          <p:nvPr/>
        </p:nvSpPr>
        <p:spPr bwMode="auto">
          <a:xfrm>
            <a:off x="76200" y="4800600"/>
            <a:ext cx="4343400" cy="1308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6197" tIns="38098" rIns="76197" bIns="38098" numCol="1" anchor="t" anchorCtr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Spectral Analysis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: Spectral characteristics also change with temperature and so spectra at various pulse widths and repetition rates are currently being collected (see example on right). </a:t>
            </a:r>
          </a:p>
          <a:p>
            <a:pPr algn="just"/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Summary and Conclusions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Type-I quantum well laser diodes have been developed and enhanced via cascade pumping. </a:t>
            </a:r>
          </a:p>
          <a:p>
            <a:pPr lvl="1"/>
            <a:r>
              <a:rPr lang="en-US" dirty="0" err="1" smtClean="0">
                <a:solidFill>
                  <a:srgbClr val="C00000"/>
                </a:solidFill>
              </a:rPr>
              <a:t>GaSb</a:t>
            </a:r>
            <a:r>
              <a:rPr lang="en-US" dirty="0" smtClean="0">
                <a:solidFill>
                  <a:srgbClr val="C00000"/>
                </a:solidFill>
              </a:rPr>
              <a:t>-based, emitting near 3</a:t>
            </a:r>
            <a:r>
              <a:rPr lang="en-US" dirty="0" smtClean="0">
                <a:solidFill>
                  <a:srgbClr val="C00000"/>
                </a:solidFill>
                <a:latin typeface="Symbol" pitchFamily="18" charset="2"/>
              </a:rPr>
              <a:t>m</a:t>
            </a:r>
            <a:r>
              <a:rPr lang="en-US" dirty="0" smtClean="0">
                <a:solidFill>
                  <a:srgbClr val="C00000"/>
                </a:solidFill>
              </a:rPr>
              <a:t>m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Modal Gain via </a:t>
            </a:r>
            <a:r>
              <a:rPr lang="en-US" dirty="0" err="1" smtClean="0">
                <a:solidFill>
                  <a:srgbClr val="C00000"/>
                </a:solidFill>
              </a:rPr>
              <a:t>Hakki</a:t>
            </a:r>
            <a:r>
              <a:rPr lang="en-US" dirty="0" smtClean="0">
                <a:solidFill>
                  <a:srgbClr val="C00000"/>
                </a:solidFill>
              </a:rPr>
              <a:t>-Paoli </a:t>
            </a:r>
          </a:p>
          <a:p>
            <a:r>
              <a:rPr lang="en-US" dirty="0" smtClean="0"/>
              <a:t>Temperature and current dependence of output power and power conversion efficiency have been measured in two geometries (Structure R and A).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Moving QWs near one another increases gain bandwidth, output power, and optical confinement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Power conversion efficiency, threshold currents, and T</a:t>
            </a:r>
            <a:r>
              <a:rPr lang="en-US" baseline="-25000" dirty="0" smtClean="0">
                <a:solidFill>
                  <a:srgbClr val="C00000"/>
                </a:solidFill>
              </a:rPr>
              <a:t>0 </a:t>
            </a:r>
            <a:r>
              <a:rPr lang="en-US" dirty="0" smtClean="0">
                <a:solidFill>
                  <a:srgbClr val="C00000"/>
                </a:solidFill>
              </a:rPr>
              <a:t>parameter were calculated.</a:t>
            </a:r>
          </a:p>
          <a:p>
            <a:r>
              <a:rPr lang="en-US" dirty="0" smtClean="0"/>
              <a:t>Spectral characteristics are being studied as a function of applied current and temperature with significant differences being observed in preliminary pulsed mode operation.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Temperature dependence of features.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Internal heating effect on output power/spectral characteristics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Current and On-going Research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5791200" cy="47545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Laser Design</a:t>
            </a:r>
          </a:p>
          <a:p>
            <a:pPr lvl="1"/>
            <a:r>
              <a:rPr lang="en-US" dirty="0" smtClean="0"/>
              <a:t>Triple QW cascade laser (Structure B)</a:t>
            </a:r>
          </a:p>
          <a:p>
            <a:pPr lvl="1"/>
            <a:r>
              <a:rPr lang="en-US" dirty="0" smtClean="0"/>
              <a:t>Modifying Structure A with a thicker super lattice layer (increasing differential gain)</a:t>
            </a:r>
          </a:p>
          <a:p>
            <a:pPr lvl="1">
              <a:buNone/>
            </a:pPr>
            <a:endParaRPr lang="en-US" dirty="0" smtClean="0"/>
          </a:p>
          <a:p>
            <a:r>
              <a:rPr lang="en-US" dirty="0" smtClean="0">
                <a:solidFill>
                  <a:srgbClr val="C00000"/>
                </a:solidFill>
              </a:rPr>
              <a:t>Laser Characterization</a:t>
            </a:r>
          </a:p>
          <a:p>
            <a:pPr lvl="1"/>
            <a:r>
              <a:rPr lang="en-US" dirty="0" smtClean="0"/>
              <a:t>Improving resolution of spectra for better analysis</a:t>
            </a:r>
          </a:p>
          <a:p>
            <a:pPr lvl="1"/>
            <a:r>
              <a:rPr lang="en-US" dirty="0" smtClean="0"/>
              <a:t>Furthering study of laser characteristics in pulsed mode operation.</a:t>
            </a:r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2057400"/>
            <a:ext cx="3200400" cy="32004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Acknowledgements</a:t>
            </a:r>
            <a:endParaRPr lang="en-US" b="1" dirty="0"/>
          </a:p>
        </p:txBody>
      </p:sp>
      <p:pic>
        <p:nvPicPr>
          <p:cNvPr id="1026" name="Picture 2" descr="http://genomics.unc.edu/images/news/dangl_nas_r7_c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1447800"/>
            <a:ext cx="4415877" cy="9144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609600" y="2514600"/>
            <a:ext cx="7924800" cy="815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6197" tIns="38098" rIns="76197" bIns="38098" numCol="1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Special thanks to the National Academy of Sciences for their support through the National Research Council for Dr. Bowman’s post-doctoral fellowship.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2" name="Picture 8" descr="http://slink.blogs.rice.edu/files/2013/02/arm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3429000"/>
            <a:ext cx="2143125" cy="214312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</p:pic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685800" y="5715000"/>
            <a:ext cx="7696200" cy="815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6197" tIns="38098" rIns="76197" bIns="38098" numCol="1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 i="1" dirty="0" smtClean="0">
                <a:latin typeface="Times New Roman" pitchFamily="18" charset="0"/>
                <a:cs typeface="Times New Roman" pitchFamily="18" charset="0"/>
              </a:rPr>
              <a:t>The authors would also like to acknowledge the support of the US Army Research Office. This work was partially funded by ARO Grant #W911NF1420070. 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28" y="500042"/>
            <a:ext cx="7498080" cy="1143000"/>
          </a:xfrm>
        </p:spPr>
        <p:txBody>
          <a:bodyPr/>
          <a:lstStyle/>
          <a:p>
            <a:pPr algn="ctr"/>
            <a:r>
              <a:rPr lang="en-IN" dirty="0" smtClean="0"/>
              <a:t>Let Us Meet Again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928802"/>
            <a:ext cx="8433654" cy="3695712"/>
          </a:xfrm>
        </p:spPr>
        <p:txBody>
          <a:bodyPr/>
          <a:lstStyle/>
          <a:p>
            <a:pPr algn="ctr">
              <a:buNone/>
            </a:pPr>
            <a:r>
              <a:rPr lang="en-IN" dirty="0" smtClean="0"/>
              <a:t>We welcome all to our future group conferences of Omics group international</a:t>
            </a:r>
          </a:p>
          <a:p>
            <a:pPr algn="ctr">
              <a:buNone/>
            </a:pPr>
            <a:r>
              <a:rPr lang="en-IN" dirty="0" smtClean="0"/>
              <a:t>Please visit:</a:t>
            </a: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2"/>
              </a:rPr>
              <a:t>www.omicsgroup.com</a:t>
            </a:r>
            <a:endParaRPr lang="en-IN" dirty="0" smtClean="0">
              <a:solidFill>
                <a:srgbClr val="0070C0"/>
              </a:solidFill>
            </a:endParaRP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3"/>
              </a:rPr>
              <a:t>www.Conferenceseries.com</a:t>
            </a:r>
            <a:r>
              <a:rPr lang="en-IN" dirty="0" smtClean="0">
                <a:solidFill>
                  <a:srgbClr val="0070C0"/>
                </a:solidFill>
              </a:rPr>
              <a:t> </a:t>
            </a:r>
          </a:p>
          <a:p>
            <a:pPr algn="ctr">
              <a:buNone/>
            </a:pPr>
            <a:r>
              <a:rPr lang="en-IN" dirty="0" smtClean="0">
                <a:solidFill>
                  <a:srgbClr val="0070C0"/>
                </a:solidFill>
                <a:hlinkClick r:id="rId4"/>
              </a:rPr>
              <a:t>http://optics.conferenceseries.com/</a:t>
            </a:r>
            <a:r>
              <a:rPr lang="en-IN" dirty="0" smtClean="0">
                <a:solidFill>
                  <a:srgbClr val="0070C0"/>
                </a:solidFill>
              </a:rPr>
              <a:t> </a:t>
            </a:r>
            <a:endParaRPr lang="en-IN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7628</TotalTime>
  <Words>1036</Words>
  <Application>Microsoft Office PowerPoint</Application>
  <PresentationFormat>On-screen Show (4:3)</PresentationFormat>
  <Paragraphs>110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About Omics Group</vt:lpstr>
      <vt:lpstr>About Omics Group conferences</vt:lpstr>
      <vt:lpstr>Characterization of New Type-I Quantum Well Cascade Lasers </vt:lpstr>
      <vt:lpstr>Outline</vt:lpstr>
      <vt:lpstr>Development of Cascade Lasers</vt:lpstr>
      <vt:lpstr>Schematic Band Diagrams of Laser Design</vt:lpstr>
      <vt:lpstr>Development of New Cascade Laser</vt:lpstr>
      <vt:lpstr>Hakki-Paoli Measurements on Optical Gain</vt:lpstr>
      <vt:lpstr>Structure R: Power Measurements</vt:lpstr>
      <vt:lpstr>Structure R: Spectral Analysis</vt:lpstr>
      <vt:lpstr>Structure A: Power Measurements</vt:lpstr>
      <vt:lpstr>Structure A: T0 and Current Threshold</vt:lpstr>
      <vt:lpstr>Structure A: Spectral Analysis</vt:lpstr>
      <vt:lpstr>Preliminary Pulsed Laser Results</vt:lpstr>
      <vt:lpstr>Summary and Conclusions</vt:lpstr>
      <vt:lpstr>Current and On-going Research</vt:lpstr>
      <vt:lpstr>Acknowledgements</vt:lpstr>
      <vt:lpstr>Let Us Meet Again</vt:lpstr>
    </vt:vector>
  </TitlesOfParts>
  <Company>United States Army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sherrie.s.bowman.ctr</dc:creator>
  <cp:lastModifiedBy>Anderson Silver</cp:lastModifiedBy>
  <cp:revision>182</cp:revision>
  <dcterms:created xsi:type="dcterms:W3CDTF">2014-01-10T14:19:26Z</dcterms:created>
  <dcterms:modified xsi:type="dcterms:W3CDTF">2014-09-24T12:19:14Z</dcterms:modified>
</cp:coreProperties>
</file>