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  <p:sldMasterId id="2147483663" r:id="rId2"/>
  </p:sldMasterIdLst>
  <p:notesMasterIdLst>
    <p:notesMasterId r:id="rId27"/>
  </p:notesMasterIdLst>
  <p:handoutMasterIdLst>
    <p:handoutMasterId r:id="rId28"/>
  </p:handoutMasterIdLst>
  <p:sldIdLst>
    <p:sldId id="352" r:id="rId3"/>
    <p:sldId id="369" r:id="rId4"/>
    <p:sldId id="407" r:id="rId5"/>
    <p:sldId id="399" r:id="rId6"/>
    <p:sldId id="402" r:id="rId7"/>
    <p:sldId id="384" r:id="rId8"/>
    <p:sldId id="385" r:id="rId9"/>
    <p:sldId id="418" r:id="rId10"/>
    <p:sldId id="419" r:id="rId11"/>
    <p:sldId id="420" r:id="rId12"/>
    <p:sldId id="421" r:id="rId13"/>
    <p:sldId id="422" r:id="rId14"/>
    <p:sldId id="424" r:id="rId15"/>
    <p:sldId id="425" r:id="rId16"/>
    <p:sldId id="414" r:id="rId17"/>
    <p:sldId id="391" r:id="rId18"/>
    <p:sldId id="423" r:id="rId19"/>
    <p:sldId id="386" r:id="rId20"/>
    <p:sldId id="409" r:id="rId21"/>
    <p:sldId id="395" r:id="rId22"/>
    <p:sldId id="396" r:id="rId23"/>
    <p:sldId id="408" r:id="rId24"/>
    <p:sldId id="417" r:id="rId25"/>
    <p:sldId id="397" r:id="rId26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20000"/>
      </a:spcBef>
      <a:spcAft>
        <a:spcPct val="0"/>
      </a:spcAft>
      <a:buChar char="•"/>
      <a:defRPr sz="15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5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5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5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5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6427384-F45A-401E-A9AD-90497B9C6C8D}">
          <p14:sldIdLst>
            <p14:sldId id="352"/>
            <p14:sldId id="369"/>
            <p14:sldId id="407"/>
            <p14:sldId id="399"/>
            <p14:sldId id="402"/>
            <p14:sldId id="384"/>
            <p14:sldId id="385"/>
            <p14:sldId id="418"/>
            <p14:sldId id="419"/>
            <p14:sldId id="420"/>
            <p14:sldId id="421"/>
            <p14:sldId id="422"/>
            <p14:sldId id="424"/>
            <p14:sldId id="425"/>
            <p14:sldId id="414"/>
            <p14:sldId id="391"/>
            <p14:sldId id="423"/>
            <p14:sldId id="386"/>
            <p14:sldId id="409"/>
            <p14:sldId id="395"/>
            <p14:sldId id="396"/>
            <p14:sldId id="408"/>
            <p14:sldId id="417"/>
            <p14:sldId id="39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0C0C0"/>
    <a:srgbClr val="00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463" autoAdjust="0"/>
    <p:restoredTop sz="95833" autoAdjust="0"/>
  </p:normalViewPr>
  <p:slideViewPr>
    <p:cSldViewPr>
      <p:cViewPr>
        <p:scale>
          <a:sx n="51" d="100"/>
          <a:sy n="51" d="100"/>
        </p:scale>
        <p:origin x="-1302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076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75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8873239436619821E-2"/>
          <c:y val="4.0425531914893731E-2"/>
          <c:w val="0.7816901408450706"/>
          <c:h val="0.891489361702127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1"/>
            </a:solidFill>
            <a:ln w="1053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240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2"/>
            </a:solidFill>
            <a:ln w="1053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hlink"/>
            </a:solidFill>
            <a:ln w="1053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Sheet1!$B$4:$B$4</c:f>
              <c:numCache>
                <c:formatCode>General</c:formatCode>
                <c:ptCount val="1"/>
                <c:pt idx="0">
                  <c:v>150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folHlink"/>
            </a:solidFill>
            <a:ln w="1053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Sheet1!$B$5:$B$5</c:f>
              <c:numCache>
                <c:formatCode>General</c:formatCode>
                <c:ptCount val="1"/>
                <c:pt idx="0">
                  <c:v>120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bg2"/>
            </a:solidFill>
            <a:ln w="1053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Sheet1!$B$6:$B$6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tx2"/>
            </a:solidFill>
            <a:ln w="1053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Sheet1!$B$7:$B$7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0066CC"/>
            </a:solidFill>
            <a:ln w="1053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Sheet1!$B$8:$B$8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CCCCFF"/>
            </a:solidFill>
            <a:ln w="1053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Sheet1!$B$9:$B$9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FF0000"/>
            </a:solidFill>
            <a:ln w="1053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Sheet1!$B$10:$B$10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</c:ser>
        <c:ser>
          <c:idx val="9"/>
          <c:order val="9"/>
          <c:tx>
            <c:strRef>
              <c:f>Sheet1!$A$11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FFFF00"/>
            </a:solidFill>
            <a:ln w="10536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Sheet1!$B$11:$B$11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130527744"/>
        <c:axId val="32537344"/>
        <c:axId val="0"/>
      </c:bar3DChart>
      <c:catAx>
        <c:axId val="130527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63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93" b="1" i="0" u="none" strike="noStrike" baseline="0">
                <a:solidFill>
                  <a:schemeClr val="tx1"/>
                </a:solidFill>
                <a:latin typeface="Arial Narrow"/>
                <a:ea typeface="Arial Narrow"/>
                <a:cs typeface="Arial Narrow"/>
              </a:defRPr>
            </a:pPr>
            <a:endParaRPr lang="en-US"/>
          </a:p>
        </c:txPr>
        <c:crossAx val="325373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2537344"/>
        <c:scaling>
          <c:orientation val="minMax"/>
        </c:scaling>
        <c:delete val="0"/>
        <c:axPos val="l"/>
        <c:majorGridlines>
          <c:spPr>
            <a:ln w="2634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63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93" b="1" i="0" u="none" strike="noStrike" baseline="0">
                <a:solidFill>
                  <a:schemeClr val="tx1"/>
                </a:solidFill>
                <a:latin typeface="Arial Narrow"/>
                <a:ea typeface="Arial Narrow"/>
                <a:cs typeface="Arial Narrow"/>
              </a:defRPr>
            </a:pPr>
            <a:endParaRPr lang="en-US"/>
          </a:p>
        </c:txPr>
        <c:crossAx val="130527744"/>
        <c:crosses val="autoZero"/>
        <c:crossBetween val="between"/>
      </c:valAx>
      <c:spPr>
        <a:noFill/>
        <a:ln w="21073">
          <a:noFill/>
        </a:ln>
      </c:spPr>
    </c:plotArea>
    <c:legend>
      <c:legendPos val="r"/>
      <c:layout>
        <c:manualLayout>
          <c:xMode val="edge"/>
          <c:yMode val="edge"/>
          <c:x val="0.8802816901408459"/>
          <c:y val="0.12127659574468103"/>
          <c:w val="0.11267605633802825"/>
          <c:h val="0.74680851063829934"/>
        </c:manualLayout>
      </c:layout>
      <c:overlay val="0"/>
      <c:spPr>
        <a:noFill/>
        <a:ln w="2634">
          <a:solidFill>
            <a:schemeClr val="tx1"/>
          </a:solidFill>
          <a:prstDash val="solid"/>
        </a:ln>
      </c:spPr>
      <c:txPr>
        <a:bodyPr/>
        <a:lstStyle/>
        <a:p>
          <a:pPr>
            <a:defRPr sz="1373" b="1" i="0" u="none" strike="noStrike" baseline="0">
              <a:solidFill>
                <a:schemeClr val="tx1"/>
              </a:solidFill>
              <a:latin typeface="Arial Narrow"/>
              <a:ea typeface="Arial Narrow"/>
              <a:cs typeface="Arial Narrow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93" b="1" i="0" u="none" strike="noStrike" baseline="0">
          <a:solidFill>
            <a:schemeClr val="tx1"/>
          </a:solidFill>
          <a:latin typeface="Arial Narrow"/>
          <a:ea typeface="Arial Narrow"/>
          <a:cs typeface="Arial Narrow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8FD9C-2654-4D61-BE59-CE5C35ED5017}" type="datetimeFigureOut">
              <a:rPr lang="en-AU" smtClean="0"/>
              <a:t>24/11/2015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D09D0-C414-4D82-AC86-ED973E448BE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8054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fld id="{D48B81EB-8673-4963-BD81-A1A1C728349C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08617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8B81EB-8673-4963-BD81-A1A1C728349C}" type="slidenum">
              <a:rPr lang="en-AU" smtClean="0"/>
              <a:pPr>
                <a:defRPr/>
              </a:pPr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31942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838200" y="2133600"/>
            <a:ext cx="784860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dirty="0"/>
          </a:p>
        </p:txBody>
      </p:sp>
      <p:pic>
        <p:nvPicPr>
          <p:cNvPr id="5" name="Picture 13" descr="logo-transpar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7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95400"/>
            <a:ext cx="7373938" cy="820738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2208213"/>
            <a:ext cx="7924800" cy="4224337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3200"/>
            </a:lvl1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674475-DE82-4874-90FF-EF011AE49BF8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604448" y="6515487"/>
            <a:ext cx="52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453A48AB-8305-4504-A871-34E11A31CB5C}" type="slidenum">
              <a:rPr lang="en-AU" sz="1200" smtClean="0"/>
              <a:t>‹#›</a:t>
            </a:fld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3504204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DD403-3AE1-415C-88F3-2924B814573E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604448" y="6515487"/>
            <a:ext cx="52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453A48AB-8305-4504-A871-34E11A31CB5C}" type="slidenum">
              <a:rPr lang="en-AU" sz="1200" smtClean="0"/>
              <a:t>‹#›</a:t>
            </a:fld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92432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33550"/>
            <a:ext cx="3886200" cy="465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733550"/>
            <a:ext cx="3886200" cy="4657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64689-D099-44D6-9F87-DEF34F2A2F12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604448" y="6515487"/>
            <a:ext cx="52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453A48AB-8305-4504-A871-34E11A31CB5C}" type="slidenum">
              <a:rPr lang="en-AU" sz="1200" smtClean="0"/>
              <a:t>‹#›</a:t>
            </a:fld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2034437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67544" y="6481763"/>
            <a:ext cx="8281169" cy="331787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BED40-101C-459F-A79C-2141F9310B36}" type="slidenum">
              <a:rPr lang="en-AU" i="1" smtClean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en-AU" i="1" dirty="0">
              <a:solidFill>
                <a:schemeClr val="tx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4" name="TextBox 3"/>
          <p:cNvSpPr txBox="1"/>
          <p:nvPr userDrawn="1"/>
        </p:nvSpPr>
        <p:spPr>
          <a:xfrm>
            <a:off x="8604448" y="6515487"/>
            <a:ext cx="52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453A48AB-8305-4504-A871-34E11A31CB5C}" type="slidenum">
              <a:rPr lang="en-AU" sz="1200" smtClean="0"/>
              <a:t>‹#›</a:t>
            </a:fld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710210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D171E041-D88F-440E-9131-79F116A7C52E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604448" y="6515487"/>
            <a:ext cx="52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453A48AB-8305-4504-A871-34E11A31CB5C}" type="slidenum">
              <a:rPr lang="en-AU" sz="1200" smtClean="0"/>
              <a:t>‹#›</a:t>
            </a:fld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442688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 userDrawn="1"/>
        </p:nvSpPr>
        <p:spPr bwMode="auto">
          <a:xfrm>
            <a:off x="539552" y="980728"/>
            <a:ext cx="8208640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8604448" y="6515487"/>
            <a:ext cx="52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453A48AB-8305-4504-A871-34E11A31CB5C}" type="slidenum">
              <a:rPr lang="en-AU" sz="1200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37763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44640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93404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4940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604448" y="6515487"/>
            <a:ext cx="52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453A48AB-8305-4504-A871-34E11A31CB5C}" type="slidenum">
              <a:rPr lang="en-AU" sz="1200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0905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8604448" y="6515487"/>
            <a:ext cx="52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453A48AB-8305-4504-A871-34E11A31CB5C}" type="slidenum">
              <a:rPr lang="en-AU" sz="1200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64223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604448" y="6515487"/>
            <a:ext cx="52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453A48AB-8305-4504-A871-34E11A31CB5C}" type="slidenum">
              <a:rPr lang="en-AU" sz="1200" smtClean="0"/>
              <a:t>‹#›</a:t>
            </a:fld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4170903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604448" y="6515487"/>
            <a:ext cx="520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453A48AB-8305-4504-A871-34E11A31CB5C}" type="slidenum">
              <a:rPr lang="en-AU" sz="1200" smtClean="0"/>
              <a:t>‹#›</a:t>
            </a:fld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703688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72586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37234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26011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15216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1125538"/>
            <a:ext cx="7373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733550"/>
            <a:ext cx="79248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27088" y="6481763"/>
            <a:ext cx="79216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0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A41270A-0C8C-4BAE-AD86-D4B6F9BAA902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  <p:pic>
        <p:nvPicPr>
          <p:cNvPr id="2" name="Picture 13" descr="logo-transparen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0"/>
            <a:ext cx="91487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5"/>
          <p:cNvSpPr>
            <a:spLocks noChangeShapeType="1"/>
          </p:cNvSpPr>
          <p:nvPr userDrawn="1"/>
        </p:nvSpPr>
        <p:spPr bwMode="auto">
          <a:xfrm>
            <a:off x="251520" y="980728"/>
            <a:ext cx="8712968" cy="0"/>
          </a:xfrm>
          <a:prstGeom prst="line">
            <a:avLst/>
          </a:prstGeom>
          <a:noFill/>
          <a:ln w="3175">
            <a:solidFill>
              <a:srgbClr val="C0242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251520" y="620688"/>
            <a:ext cx="3102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1" dirty="0" smtClean="0">
                <a:solidFill>
                  <a:schemeClr val="tx1"/>
                </a:solidFill>
              </a:rPr>
              <a:t>Griffith School of Engineering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62" r:id="rId5"/>
    <p:sldLayoutId id="214748365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B2751-8E99-47A5-9203-E9B06E20B884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74195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060848"/>
            <a:ext cx="9144000" cy="237626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AU" sz="2800" b="1" dirty="0" smtClean="0"/>
              <a:t/>
            </a:r>
            <a:br>
              <a:rPr lang="en-AU" sz="2800" b="1" dirty="0" smtClean="0"/>
            </a:br>
            <a:r>
              <a:rPr lang="en-AU" sz="2800" b="1" dirty="0"/>
              <a:t/>
            </a:r>
            <a:br>
              <a:rPr lang="en-AU" sz="2800" b="1" dirty="0"/>
            </a:br>
            <a:r>
              <a:rPr lang="en-AU" sz="2800" b="1" dirty="0" smtClean="0"/>
              <a:t/>
            </a:r>
            <a:br>
              <a:rPr lang="en-AU" sz="2800" b="1" dirty="0" smtClean="0"/>
            </a:br>
            <a:r>
              <a:rPr lang="en-AU" sz="2800" b="1" dirty="0" smtClean="0"/>
              <a:t>Building </a:t>
            </a:r>
            <a:r>
              <a:rPr lang="en-AU" sz="2800" b="1" dirty="0"/>
              <a:t>Resilience </a:t>
            </a:r>
            <a:r>
              <a:rPr lang="en-AU" sz="2800" b="1" dirty="0" smtClean="0"/>
              <a:t>in </a:t>
            </a:r>
            <a:r>
              <a:rPr lang="en-AU" sz="2800" b="1" dirty="0"/>
              <a:t>Construction Site Operations: </a:t>
            </a:r>
            <a:r>
              <a:rPr lang="en-AU" sz="2800" b="1" dirty="0" smtClean="0"/>
              <a:t/>
            </a:r>
            <a:br>
              <a:rPr lang="en-AU" sz="2800" b="1" dirty="0" smtClean="0"/>
            </a:br>
            <a:r>
              <a:rPr lang="en-AU" sz="2800" b="1" i="1" dirty="0" smtClean="0"/>
              <a:t>Shifting </a:t>
            </a:r>
            <a:r>
              <a:rPr lang="en-AU" sz="2800" b="1" i="1" dirty="0"/>
              <a:t>from </a:t>
            </a:r>
            <a:r>
              <a:rPr lang="en-AU" sz="2800" b="1" i="1" dirty="0" smtClean="0">
                <a:solidFill>
                  <a:srgbClr val="FF0000"/>
                </a:solidFill>
              </a:rPr>
              <a:t>Protective</a:t>
            </a:r>
            <a:r>
              <a:rPr lang="en-AU" sz="2800" b="1" i="1" dirty="0" smtClean="0"/>
              <a:t> </a:t>
            </a:r>
            <a:r>
              <a:rPr lang="en-AU" sz="2800" b="1" i="1" dirty="0"/>
              <a:t>Safety to </a:t>
            </a:r>
            <a:r>
              <a:rPr lang="en-AU" sz="2800" b="1" i="1" dirty="0">
                <a:solidFill>
                  <a:srgbClr val="FF0000"/>
                </a:solidFill>
              </a:rPr>
              <a:t>Productive</a:t>
            </a:r>
            <a:r>
              <a:rPr lang="en-AU" sz="2800" b="1" i="1" dirty="0"/>
              <a:t> </a:t>
            </a:r>
            <a:r>
              <a:rPr lang="en-AU" sz="2800" b="1" i="1" dirty="0" smtClean="0"/>
              <a:t>Safety</a:t>
            </a:r>
            <a:r>
              <a:rPr lang="en-AU" sz="1800" b="1" dirty="0"/>
              <a:t/>
            </a:r>
            <a:br>
              <a:rPr lang="en-AU" sz="1800" b="1" dirty="0"/>
            </a:br>
            <a:r>
              <a:rPr lang="en-AU" sz="1800" b="1" dirty="0" smtClean="0"/>
              <a:t/>
            </a:r>
            <a:br>
              <a:rPr lang="en-AU" sz="1800" b="1" dirty="0" smtClean="0"/>
            </a:br>
            <a:r>
              <a:rPr lang="en-AU" sz="1800" b="1" dirty="0"/>
              <a:t/>
            </a:r>
            <a:br>
              <a:rPr lang="en-AU" sz="1800" b="1" dirty="0"/>
            </a:br>
            <a:r>
              <a:rPr lang="en-AU" sz="1800" b="1" dirty="0" smtClean="0"/>
              <a:t/>
            </a:r>
            <a:br>
              <a:rPr lang="en-AU" sz="1800" b="1" dirty="0" smtClean="0"/>
            </a:br>
            <a:r>
              <a:rPr lang="en-AU" sz="2000" dirty="0" smtClean="0"/>
              <a:t>Professor Sherif Mohamed, </a:t>
            </a:r>
            <a:r>
              <a:rPr lang="en-AU" sz="1400" dirty="0" smtClean="0"/>
              <a:t>MSc,</a:t>
            </a:r>
            <a:r>
              <a:rPr lang="en-AU" sz="2000" dirty="0" smtClean="0"/>
              <a:t> </a:t>
            </a:r>
            <a:r>
              <a:rPr lang="en-AU" sz="1400" dirty="0"/>
              <a:t>PhD, </a:t>
            </a:r>
            <a:r>
              <a:rPr lang="en-AU" sz="1400" dirty="0" smtClean="0"/>
              <a:t>PMP</a:t>
            </a:r>
            <a:br>
              <a:rPr lang="en-AU" sz="1400" dirty="0" smtClean="0"/>
            </a:br>
            <a:r>
              <a:rPr lang="en-AU" sz="1800" dirty="0" smtClean="0"/>
              <a:t>Griffith University, Queensland, AUSTRALIA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sz="1800" dirty="0" smtClean="0"/>
              <a:t>Associate Editor, Journal of Safety Science, Elsevier</a:t>
            </a:r>
            <a:endParaRPr lang="en-AU" sz="1800" b="1" dirty="0"/>
          </a:p>
        </p:txBody>
      </p:sp>
    </p:spTree>
    <p:extLst>
      <p:ext uri="{BB962C8B-B14F-4D97-AF65-F5344CB8AC3E}">
        <p14:creationId xmlns:p14="http://schemas.microsoft.com/office/powerpoint/2010/main" val="334623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67397" y="2204864"/>
            <a:ext cx="8876603" cy="363165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3399"/>
              </a:buClr>
              <a:buFont typeface="Arial" pitchFamily="34" charset="0"/>
              <a:buChar char="−"/>
            </a:pPr>
            <a:r>
              <a:rPr lang="en-AU" sz="2800" dirty="0" smtClean="0">
                <a:solidFill>
                  <a:srgbClr val="FF0000"/>
                </a:solidFill>
              </a:rPr>
              <a:t>Early</a:t>
            </a:r>
            <a:r>
              <a:rPr lang="en-AU" sz="2800" dirty="0" smtClean="0"/>
              <a:t> Thoughts on Safety</a:t>
            </a:r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endParaRPr lang="en-AU" sz="2800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r>
              <a:rPr lang="en-AU" sz="2800" dirty="0" smtClean="0">
                <a:solidFill>
                  <a:srgbClr val="FF0000"/>
                </a:solidFill>
              </a:rPr>
              <a:t>Current</a:t>
            </a:r>
            <a:r>
              <a:rPr lang="en-AU" sz="2800" dirty="0" smtClean="0"/>
              <a:t> Thoughts on Safety</a:t>
            </a:r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endParaRPr lang="en-AU" sz="2800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r>
              <a:rPr lang="en-AU" sz="2800" dirty="0" smtClean="0">
                <a:solidFill>
                  <a:srgbClr val="FF0000"/>
                </a:solidFill>
              </a:rPr>
              <a:t>New </a:t>
            </a:r>
            <a:r>
              <a:rPr lang="en-AU" sz="2800" dirty="0" smtClean="0"/>
              <a:t>Thoughts on Safety</a:t>
            </a:r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endParaRPr lang="en-AU" sz="2800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r>
              <a:rPr lang="en-AU" sz="2800" dirty="0" smtClean="0"/>
              <a:t>What Research tells us…</a:t>
            </a:r>
            <a:endParaRPr lang="en-AU" sz="2800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endParaRPr lang="en-AU" sz="1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Presentation Outline</a:t>
            </a:r>
            <a:endParaRPr lang="en-AU" b="1" kern="0" dirty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34" y="2492896"/>
            <a:ext cx="1897063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51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67397" y="1844824"/>
            <a:ext cx="8876603" cy="363165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3399"/>
              </a:buClr>
              <a:buFont typeface="Arial" pitchFamily="34" charset="0"/>
              <a:buChar char="−"/>
            </a:pPr>
            <a:r>
              <a:rPr lang="en-AU" sz="2800" dirty="0"/>
              <a:t>Traditional Safety Programs – </a:t>
            </a:r>
            <a:r>
              <a:rPr lang="en-AU" sz="2800" dirty="0" smtClean="0"/>
              <a:t>4E’s</a:t>
            </a:r>
            <a:endParaRPr lang="en-AU" sz="2800" i="1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endParaRPr lang="en-AU" sz="1400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r>
              <a:rPr lang="en-AU" sz="2400" dirty="0" smtClean="0">
                <a:solidFill>
                  <a:srgbClr val="FF0000"/>
                </a:solidFill>
              </a:rPr>
              <a:t>Environment</a:t>
            </a:r>
            <a:endParaRPr lang="en-AU" sz="2400" dirty="0">
              <a:solidFill>
                <a:srgbClr val="FF0000"/>
              </a:solidFill>
            </a:endParaRPr>
          </a:p>
          <a:p>
            <a:pPr lvl="1">
              <a:buClr>
                <a:srgbClr val="003399"/>
              </a:buClr>
              <a:buFont typeface="Arial" pitchFamily="34" charset="0"/>
              <a:buChar char="−"/>
            </a:pPr>
            <a:r>
              <a:rPr lang="en-AU" sz="1800" b="1" dirty="0" smtClean="0"/>
              <a:t>Hazard identification:  to </a:t>
            </a:r>
            <a:r>
              <a:rPr lang="en-AU" sz="1800" b="1" dirty="0"/>
              <a:t>improve physical opportunity to be safe</a:t>
            </a:r>
            <a:endParaRPr lang="en-AU" sz="1800" dirty="0"/>
          </a:p>
          <a:p>
            <a:pPr marL="0" indent="0">
              <a:buClr>
                <a:srgbClr val="003399"/>
              </a:buClr>
              <a:buNone/>
            </a:pPr>
            <a:endParaRPr lang="en-AU" sz="1400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r>
              <a:rPr lang="en-AU" sz="2400" dirty="0">
                <a:solidFill>
                  <a:srgbClr val="FF0000"/>
                </a:solidFill>
              </a:rPr>
              <a:t>Engineering</a:t>
            </a:r>
          </a:p>
          <a:p>
            <a:pPr lvl="1">
              <a:buClr>
                <a:srgbClr val="003399"/>
              </a:buClr>
              <a:buFont typeface="Arial" pitchFamily="34" charset="0"/>
              <a:buChar char="−"/>
            </a:pPr>
            <a:r>
              <a:rPr lang="en-AU" sz="1800" b="1" dirty="0" smtClean="0"/>
              <a:t>Risk Reduction: to reduce risk associated with production </a:t>
            </a:r>
            <a:endParaRPr lang="en-AU" sz="1800" dirty="0"/>
          </a:p>
          <a:p>
            <a:pPr>
              <a:buClr>
                <a:srgbClr val="003399"/>
              </a:buClr>
              <a:buNone/>
            </a:pPr>
            <a:endParaRPr lang="en-AU" sz="1400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r>
              <a:rPr lang="en-AU" sz="2400" dirty="0">
                <a:solidFill>
                  <a:srgbClr val="FF0000"/>
                </a:solidFill>
              </a:rPr>
              <a:t>Education</a:t>
            </a:r>
          </a:p>
          <a:p>
            <a:pPr lvl="1">
              <a:buClr>
                <a:srgbClr val="003399"/>
              </a:buClr>
              <a:buFont typeface="Arial" pitchFamily="34" charset="0"/>
              <a:buChar char="−"/>
            </a:pPr>
            <a:r>
              <a:rPr lang="en-AU" sz="1800" b="1" dirty="0"/>
              <a:t>To </a:t>
            </a:r>
            <a:r>
              <a:rPr lang="en-AU" sz="1800" b="1" dirty="0" smtClean="0"/>
              <a:t>enhance awareness and  </a:t>
            </a:r>
            <a:r>
              <a:rPr lang="en-AU" sz="1800" b="1" dirty="0"/>
              <a:t>performance skills</a:t>
            </a:r>
          </a:p>
          <a:p>
            <a:pPr>
              <a:buClr>
                <a:srgbClr val="003399"/>
              </a:buClr>
              <a:buNone/>
            </a:pPr>
            <a:endParaRPr lang="en-AU" sz="1400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r>
              <a:rPr lang="en-AU" sz="2400" dirty="0">
                <a:solidFill>
                  <a:srgbClr val="FF0000"/>
                </a:solidFill>
              </a:rPr>
              <a:t>Enforcement </a:t>
            </a:r>
          </a:p>
          <a:p>
            <a:pPr lvl="1">
              <a:buClr>
                <a:srgbClr val="003399"/>
              </a:buClr>
              <a:buFont typeface="Arial" pitchFamily="34" charset="0"/>
              <a:buChar char="−"/>
            </a:pPr>
            <a:r>
              <a:rPr lang="en-AU" sz="1800" b="1" dirty="0"/>
              <a:t>To enforce rules again specific unsafe acts.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>
                <a:solidFill>
                  <a:schemeClr val="accent2"/>
                </a:solidFill>
              </a:rPr>
              <a:t>Early Thoughts on Safety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34" y="4529880"/>
            <a:ext cx="1897063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86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67397" y="1844824"/>
            <a:ext cx="8876603" cy="363165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lvl="1" algn="ctr">
              <a:spcBef>
                <a:spcPts val="600"/>
              </a:spcBef>
              <a:buNone/>
            </a:pPr>
            <a:r>
              <a:rPr lang="en-US" altLang="en-US" sz="3200" dirty="0"/>
              <a:t>Follow standard operating procedures </a:t>
            </a:r>
            <a:endParaRPr lang="en-US" altLang="en-US" sz="3200" dirty="0" smtClean="0"/>
          </a:p>
          <a:p>
            <a:pPr lvl="1" algn="ctr">
              <a:spcBef>
                <a:spcPts val="600"/>
              </a:spcBef>
              <a:buNone/>
            </a:pPr>
            <a:r>
              <a:rPr lang="fr-CA" altLang="en-US" sz="3200" dirty="0" smtClean="0"/>
              <a:t>+</a:t>
            </a:r>
            <a:endParaRPr lang="en-US" altLang="en-US" sz="3200" dirty="0"/>
          </a:p>
          <a:p>
            <a:pPr lvl="1" algn="ctr">
              <a:spcBef>
                <a:spcPts val="600"/>
              </a:spcBef>
              <a:buNone/>
            </a:pPr>
            <a:r>
              <a:rPr lang="en-US" altLang="en-US" sz="3200" dirty="0"/>
              <a:t>Pay attention to what you’re doing </a:t>
            </a:r>
            <a:endParaRPr lang="en-US" altLang="en-US" sz="3200" dirty="0" smtClean="0"/>
          </a:p>
          <a:p>
            <a:pPr lvl="1" algn="ctr">
              <a:spcBef>
                <a:spcPts val="600"/>
              </a:spcBef>
              <a:buNone/>
            </a:pPr>
            <a:r>
              <a:rPr lang="en-US" altLang="en-US" sz="3200" dirty="0" smtClean="0"/>
              <a:t>+</a:t>
            </a:r>
            <a:endParaRPr lang="en-US" altLang="en-US" sz="3200" dirty="0"/>
          </a:p>
          <a:p>
            <a:pPr lvl="1" algn="ctr">
              <a:spcBef>
                <a:spcPts val="600"/>
              </a:spcBef>
              <a:buNone/>
            </a:pPr>
            <a:r>
              <a:rPr lang="en-US" altLang="en-US" sz="3200" dirty="0"/>
              <a:t>Don’t make mistakes or break rules </a:t>
            </a:r>
            <a:endParaRPr lang="en-US" altLang="en-US" sz="3200" dirty="0" smtClean="0"/>
          </a:p>
          <a:p>
            <a:pPr lvl="1" algn="ctr">
              <a:spcBef>
                <a:spcPts val="600"/>
              </a:spcBef>
              <a:buNone/>
            </a:pPr>
            <a:r>
              <a:rPr lang="en-US" altLang="en-US" sz="3200" dirty="0" smtClean="0"/>
              <a:t>+</a:t>
            </a:r>
            <a:endParaRPr lang="en-US" altLang="en-US" sz="3200" dirty="0"/>
          </a:p>
          <a:p>
            <a:pPr lvl="1" algn="ctr">
              <a:spcBef>
                <a:spcPts val="600"/>
              </a:spcBef>
              <a:buNone/>
            </a:pPr>
            <a:r>
              <a:rPr lang="en-US" altLang="en-US" sz="3200" dirty="0"/>
              <a:t>No equipment failure =</a:t>
            </a:r>
          </a:p>
          <a:p>
            <a:pPr lvl="1" algn="ctr">
              <a:buNone/>
            </a:pPr>
            <a:r>
              <a:rPr lang="en-US" altLang="en-US" sz="3200" b="1" dirty="0"/>
              <a:t>Things are </a:t>
            </a:r>
            <a:r>
              <a:rPr lang="en-US" altLang="en-US" sz="3200" b="1" dirty="0" smtClean="0"/>
              <a:t>Safe</a:t>
            </a:r>
            <a:r>
              <a:rPr lang="en-US" altLang="en-US" sz="4800" b="1" dirty="0" smtClean="0"/>
              <a:t> </a:t>
            </a:r>
            <a:endParaRPr lang="en-US" altLang="en-US" sz="4800" b="1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endParaRPr lang="en-AU" sz="20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1052736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Early Thoughts on Safety</a:t>
            </a:r>
            <a:endParaRPr lang="en-AU" b="1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33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90800" y="1772816"/>
            <a:ext cx="8876603" cy="363165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dirty="0" smtClean="0"/>
              <a:t>Punish </a:t>
            </a:r>
            <a:r>
              <a:rPr lang="en-US" altLang="en-US" sz="2400" dirty="0"/>
              <a:t>violators</a:t>
            </a:r>
          </a:p>
          <a:p>
            <a:pPr lvl="1"/>
            <a:r>
              <a:rPr lang="en-US" altLang="en-US" sz="2400" dirty="0"/>
              <a:t>Fire them</a:t>
            </a:r>
          </a:p>
          <a:p>
            <a:pPr lvl="1"/>
            <a:r>
              <a:rPr lang="en-US" altLang="en-US" sz="2400" dirty="0"/>
              <a:t>Suspend them</a:t>
            </a:r>
          </a:p>
          <a:p>
            <a:pPr lvl="1"/>
            <a:r>
              <a:rPr lang="en-US" altLang="en-US" sz="2400" dirty="0"/>
              <a:t>Retrain them</a:t>
            </a:r>
          </a:p>
          <a:p>
            <a:pPr lvl="1"/>
            <a:r>
              <a:rPr lang="en-US" altLang="en-US" sz="2400" dirty="0"/>
              <a:t>Counsel them</a:t>
            </a:r>
          </a:p>
          <a:p>
            <a:endParaRPr lang="en-US" altLang="en-US" sz="2400" b="1" dirty="0" smtClean="0"/>
          </a:p>
          <a:p>
            <a:r>
              <a:rPr lang="en-US" altLang="en-US" sz="2400" b="1" dirty="0" smtClean="0"/>
              <a:t>If </a:t>
            </a:r>
            <a:r>
              <a:rPr lang="en-US" altLang="en-US" sz="2400" b="1" dirty="0"/>
              <a:t>you follow the rules you cannot have an </a:t>
            </a:r>
            <a:r>
              <a:rPr lang="en-US" altLang="en-US" sz="2400" b="1" dirty="0" smtClean="0"/>
              <a:t>accident</a:t>
            </a:r>
          </a:p>
          <a:p>
            <a:r>
              <a:rPr lang="en-US" altLang="en-US" sz="2400" dirty="0"/>
              <a:t>Accidents happen because of </a:t>
            </a:r>
            <a:r>
              <a:rPr lang="en-US" altLang="en-US" sz="2400" b="1" u="sng" dirty="0">
                <a:solidFill>
                  <a:srgbClr val="FF0000"/>
                </a:solidFill>
              </a:rPr>
              <a:t>Human </a:t>
            </a:r>
            <a:r>
              <a:rPr lang="en-US" altLang="en-US" sz="2400" b="1" u="sng" dirty="0" smtClean="0">
                <a:solidFill>
                  <a:srgbClr val="FF0000"/>
                </a:solidFill>
              </a:rPr>
              <a:t>Error</a:t>
            </a:r>
            <a:endParaRPr lang="en-US" altLang="en-US" sz="2400" b="1" u="sng" dirty="0">
              <a:solidFill>
                <a:srgbClr val="FF0000"/>
              </a:solidFill>
            </a:endParaRPr>
          </a:p>
          <a:p>
            <a:r>
              <a:rPr lang="en-US" altLang="en-US" sz="2400" dirty="0" smtClean="0"/>
              <a:t>Workers </a:t>
            </a:r>
            <a:r>
              <a:rPr lang="en-US" altLang="en-US" sz="2400" dirty="0"/>
              <a:t>must be </a:t>
            </a:r>
            <a:r>
              <a:rPr lang="en-US" altLang="en-US" sz="2400" dirty="0" smtClean="0"/>
              <a:t>reckless, incompetent, etc..…..</a:t>
            </a:r>
            <a:endParaRPr lang="en-US" altLang="en-US" sz="2400" dirty="0"/>
          </a:p>
          <a:p>
            <a:r>
              <a:rPr lang="en-US" altLang="en-US" sz="2400" dirty="0"/>
              <a:t>Therefore “Fix the people</a:t>
            </a:r>
            <a:r>
              <a:rPr lang="en-US" altLang="en-US" sz="2400" dirty="0" smtClean="0"/>
              <a:t>”</a:t>
            </a:r>
          </a:p>
          <a:p>
            <a:r>
              <a:rPr lang="en-US" altLang="en-US" sz="2400" dirty="0" smtClean="0"/>
              <a:t>Be more careful, vigilant, etc..</a:t>
            </a:r>
            <a:endParaRPr lang="en-US" altLang="en-US" sz="2400" dirty="0"/>
          </a:p>
          <a:p>
            <a:endParaRPr lang="en-US" altLang="en-US" sz="2400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endParaRPr lang="en-AU" sz="32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Early Thoughts on Safety</a:t>
            </a:r>
            <a:endParaRPr lang="en-AU" b="1" kern="0" dirty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601016"/>
            <a:ext cx="1897063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6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9"/>
          <p:cNvSpPr>
            <a:spLocks noChangeArrowheads="1"/>
          </p:cNvSpPr>
          <p:nvPr/>
        </p:nvSpPr>
        <p:spPr bwMode="auto">
          <a:xfrm>
            <a:off x="3340373" y="3480825"/>
            <a:ext cx="2311400" cy="10130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None/>
            </a:pPr>
            <a:r>
              <a:rPr lang="en-AU" sz="2400" b="1" dirty="0">
                <a:solidFill>
                  <a:srgbClr val="FF0000"/>
                </a:solidFill>
                <a:latin typeface="Arial Narrow" pitchFamily="34" charset="0"/>
              </a:rPr>
              <a:t>Safe</a:t>
            </a:r>
          </a:p>
          <a:p>
            <a:pPr algn="ctr" eaLnBrk="0" hangingPunct="0">
              <a:spcBef>
                <a:spcPct val="50000"/>
              </a:spcBef>
              <a:buNone/>
            </a:pPr>
            <a:r>
              <a:rPr lang="en-AU" sz="2400" b="1" dirty="0">
                <a:solidFill>
                  <a:srgbClr val="FF0000"/>
                </a:solidFill>
                <a:latin typeface="Arial Narrow" pitchFamily="34" charset="0"/>
              </a:rPr>
              <a:t>Environment</a:t>
            </a:r>
          </a:p>
        </p:txBody>
      </p:sp>
      <p:sp>
        <p:nvSpPr>
          <p:cNvPr id="4" name="Rectangle 1030"/>
          <p:cNvSpPr>
            <a:spLocks noChangeArrowheads="1"/>
          </p:cNvSpPr>
          <p:nvPr/>
        </p:nvSpPr>
        <p:spPr bwMode="auto">
          <a:xfrm>
            <a:off x="1331640" y="1844824"/>
            <a:ext cx="1836738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None/>
            </a:pPr>
            <a:r>
              <a:rPr lang="en-AU" sz="2000" dirty="0">
                <a:solidFill>
                  <a:srgbClr val="FF0000"/>
                </a:solidFill>
                <a:latin typeface="Arial Narrow" pitchFamily="34" charset="0"/>
              </a:rPr>
              <a:t>Training</a:t>
            </a:r>
          </a:p>
        </p:txBody>
      </p:sp>
      <p:sp>
        <p:nvSpPr>
          <p:cNvPr id="5" name="Rectangle 1031"/>
          <p:cNvSpPr>
            <a:spLocks noChangeArrowheads="1"/>
          </p:cNvSpPr>
          <p:nvPr/>
        </p:nvSpPr>
        <p:spPr bwMode="auto">
          <a:xfrm>
            <a:off x="3203848" y="1844824"/>
            <a:ext cx="244792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None/>
            </a:pPr>
            <a:r>
              <a:rPr lang="en-AU" sz="2000" dirty="0">
                <a:solidFill>
                  <a:srgbClr val="FF0000"/>
                </a:solidFill>
                <a:latin typeface="Arial Narrow" pitchFamily="34" charset="0"/>
              </a:rPr>
              <a:t>Policies</a:t>
            </a:r>
          </a:p>
        </p:txBody>
      </p:sp>
      <p:sp>
        <p:nvSpPr>
          <p:cNvPr id="6" name="Rectangle 1032"/>
          <p:cNvSpPr>
            <a:spLocks noChangeArrowheads="1"/>
          </p:cNvSpPr>
          <p:nvPr/>
        </p:nvSpPr>
        <p:spPr bwMode="auto">
          <a:xfrm>
            <a:off x="6660232" y="1844824"/>
            <a:ext cx="13335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None/>
            </a:pPr>
            <a:r>
              <a:rPr lang="en-AU" sz="2000" dirty="0">
                <a:solidFill>
                  <a:srgbClr val="FF0000"/>
                </a:solidFill>
                <a:latin typeface="Arial Narrow" pitchFamily="34" charset="0"/>
              </a:rPr>
              <a:t>Slogans</a:t>
            </a:r>
          </a:p>
        </p:txBody>
      </p:sp>
      <p:sp>
        <p:nvSpPr>
          <p:cNvPr id="7" name="Rectangle 1033"/>
          <p:cNvSpPr>
            <a:spLocks noChangeArrowheads="1"/>
          </p:cNvSpPr>
          <p:nvPr/>
        </p:nvSpPr>
        <p:spPr bwMode="auto">
          <a:xfrm>
            <a:off x="490364" y="6023992"/>
            <a:ext cx="2176463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None/>
            </a:pPr>
            <a:r>
              <a:rPr lang="en-AU" sz="2000" dirty="0">
                <a:solidFill>
                  <a:srgbClr val="FF0000"/>
                </a:solidFill>
                <a:latin typeface="Arial Narrow" pitchFamily="34" charset="0"/>
              </a:rPr>
              <a:t>Safety Meetings</a:t>
            </a: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3707904" y="6093296"/>
            <a:ext cx="1635125" cy="7053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None/>
            </a:pPr>
            <a:r>
              <a:rPr lang="en-AU" sz="2000" dirty="0">
                <a:solidFill>
                  <a:srgbClr val="FF0000"/>
                </a:solidFill>
                <a:latin typeface="Arial Narrow" pitchFamily="34" charset="0"/>
              </a:rPr>
              <a:t>Contests &amp; Awards</a:t>
            </a:r>
          </a:p>
        </p:txBody>
      </p:sp>
      <p:sp>
        <p:nvSpPr>
          <p:cNvPr id="9" name="Rectangle 1035"/>
          <p:cNvSpPr>
            <a:spLocks noChangeArrowheads="1"/>
          </p:cNvSpPr>
          <p:nvPr/>
        </p:nvSpPr>
        <p:spPr bwMode="auto">
          <a:xfrm>
            <a:off x="6392937" y="6191986"/>
            <a:ext cx="217487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None/>
            </a:pPr>
            <a:r>
              <a:rPr lang="en-AU" sz="2000" dirty="0" smtClean="0">
                <a:solidFill>
                  <a:srgbClr val="FF0000"/>
                </a:solidFill>
                <a:latin typeface="Arial Narrow" pitchFamily="34" charset="0"/>
              </a:rPr>
              <a:t>Committees</a:t>
            </a:r>
            <a:endParaRPr lang="en-AU" sz="2000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0" name="Line 1038"/>
          <p:cNvSpPr>
            <a:spLocks noChangeShapeType="1"/>
          </p:cNvSpPr>
          <p:nvPr/>
        </p:nvSpPr>
        <p:spPr bwMode="auto">
          <a:xfrm>
            <a:off x="768177" y="4047554"/>
            <a:ext cx="236855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11" name="Line 1039"/>
          <p:cNvSpPr>
            <a:spLocks noChangeShapeType="1"/>
          </p:cNvSpPr>
          <p:nvPr/>
        </p:nvSpPr>
        <p:spPr bwMode="auto">
          <a:xfrm flipH="1">
            <a:off x="5576714" y="4047554"/>
            <a:ext cx="2640013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AU" sz="1600" dirty="0">
              <a:solidFill>
                <a:srgbClr val="FF0000"/>
              </a:solidFill>
            </a:endParaRPr>
          </a:p>
        </p:txBody>
      </p:sp>
      <p:sp>
        <p:nvSpPr>
          <p:cNvPr id="12" name="Line 1040"/>
          <p:cNvSpPr>
            <a:spLocks noChangeShapeType="1"/>
          </p:cNvSpPr>
          <p:nvPr/>
        </p:nvSpPr>
        <p:spPr bwMode="auto">
          <a:xfrm flipV="1">
            <a:off x="4490864" y="4582542"/>
            <a:ext cx="0" cy="12922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AU" sz="1600" dirty="0">
              <a:solidFill>
                <a:srgbClr val="FF0000"/>
              </a:solidFill>
            </a:endParaRPr>
          </a:p>
        </p:txBody>
      </p:sp>
      <p:sp>
        <p:nvSpPr>
          <p:cNvPr id="13" name="Line 1041"/>
          <p:cNvSpPr>
            <a:spLocks noChangeShapeType="1"/>
          </p:cNvSpPr>
          <p:nvPr/>
        </p:nvSpPr>
        <p:spPr bwMode="auto">
          <a:xfrm>
            <a:off x="4490864" y="2450529"/>
            <a:ext cx="0" cy="9874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AU" sz="1600" dirty="0">
              <a:solidFill>
                <a:srgbClr val="FF0000"/>
              </a:solidFill>
            </a:endParaRPr>
          </a:p>
        </p:txBody>
      </p:sp>
      <p:sp>
        <p:nvSpPr>
          <p:cNvPr id="14" name="Line 1042"/>
          <p:cNvSpPr>
            <a:spLocks noChangeShapeType="1"/>
          </p:cNvSpPr>
          <p:nvPr/>
        </p:nvSpPr>
        <p:spPr bwMode="auto">
          <a:xfrm flipH="1" flipV="1">
            <a:off x="5576714" y="4582542"/>
            <a:ext cx="1757363" cy="15208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AU" sz="1600" dirty="0">
              <a:solidFill>
                <a:srgbClr val="FF0000"/>
              </a:solidFill>
            </a:endParaRPr>
          </a:p>
        </p:txBody>
      </p:sp>
      <p:sp>
        <p:nvSpPr>
          <p:cNvPr id="15" name="Line 1043"/>
          <p:cNvSpPr>
            <a:spLocks noChangeShapeType="1"/>
          </p:cNvSpPr>
          <p:nvPr/>
        </p:nvSpPr>
        <p:spPr bwMode="auto">
          <a:xfrm flipH="1">
            <a:off x="5644977" y="2221929"/>
            <a:ext cx="1622425" cy="11398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AU" sz="1600" dirty="0">
              <a:solidFill>
                <a:srgbClr val="FF0000"/>
              </a:solidFill>
            </a:endParaRPr>
          </a:p>
        </p:txBody>
      </p:sp>
      <p:sp>
        <p:nvSpPr>
          <p:cNvPr id="16" name="Line 1044"/>
          <p:cNvSpPr>
            <a:spLocks noChangeShapeType="1"/>
          </p:cNvSpPr>
          <p:nvPr/>
        </p:nvSpPr>
        <p:spPr bwMode="auto">
          <a:xfrm>
            <a:off x="1715914" y="2145729"/>
            <a:ext cx="1487488" cy="12922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AU" sz="1600" dirty="0">
              <a:solidFill>
                <a:srgbClr val="FF0000"/>
              </a:solidFill>
            </a:endParaRPr>
          </a:p>
        </p:txBody>
      </p:sp>
      <p:sp>
        <p:nvSpPr>
          <p:cNvPr id="17" name="Line 1045"/>
          <p:cNvSpPr>
            <a:spLocks noChangeShapeType="1"/>
          </p:cNvSpPr>
          <p:nvPr/>
        </p:nvSpPr>
        <p:spPr bwMode="auto">
          <a:xfrm flipV="1">
            <a:off x="2054052" y="4582542"/>
            <a:ext cx="1284287" cy="14446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18" name="Rectangle 1046"/>
          <p:cNvSpPr>
            <a:spLocks noChangeArrowheads="1"/>
          </p:cNvSpPr>
          <p:nvPr/>
        </p:nvSpPr>
        <p:spPr bwMode="auto">
          <a:xfrm>
            <a:off x="827584" y="3645024"/>
            <a:ext cx="1836738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None/>
            </a:pPr>
            <a:r>
              <a:rPr lang="en-AU" sz="2000" dirty="0">
                <a:solidFill>
                  <a:srgbClr val="FF0000"/>
                </a:solidFill>
                <a:latin typeface="Arial Narrow" pitchFamily="34" charset="0"/>
              </a:rPr>
              <a:t>Warnings</a:t>
            </a:r>
          </a:p>
        </p:txBody>
      </p:sp>
      <p:sp>
        <p:nvSpPr>
          <p:cNvPr id="19" name="Rectangle 1047"/>
          <p:cNvSpPr>
            <a:spLocks noChangeArrowheads="1"/>
          </p:cNvSpPr>
          <p:nvPr/>
        </p:nvSpPr>
        <p:spPr bwMode="auto">
          <a:xfrm>
            <a:off x="6084168" y="3645024"/>
            <a:ext cx="22860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None/>
            </a:pPr>
            <a:r>
              <a:rPr lang="en-AU" sz="2000" dirty="0">
                <a:solidFill>
                  <a:srgbClr val="FF0000"/>
                </a:solidFill>
                <a:latin typeface="Arial Narrow" pitchFamily="34" charset="0"/>
              </a:rPr>
              <a:t>Regulations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>
                <a:solidFill>
                  <a:schemeClr val="accent2"/>
                </a:solidFill>
              </a:rPr>
              <a:t>Current </a:t>
            </a:r>
            <a:r>
              <a:rPr lang="en-AU" b="1" kern="0" dirty="0" smtClean="0">
                <a:solidFill>
                  <a:schemeClr val="accent2"/>
                </a:solidFill>
              </a:rPr>
              <a:t>Thoughts </a:t>
            </a:r>
            <a:r>
              <a:rPr lang="en-AU" b="1" kern="0" dirty="0">
                <a:solidFill>
                  <a:schemeClr val="accent2"/>
                </a:solidFill>
              </a:rPr>
              <a:t>on Safety</a:t>
            </a:r>
          </a:p>
        </p:txBody>
      </p:sp>
    </p:spTree>
    <p:extLst>
      <p:ext uri="{BB962C8B-B14F-4D97-AF65-F5344CB8AC3E}">
        <p14:creationId xmlns:p14="http://schemas.microsoft.com/office/powerpoint/2010/main" val="18813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53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2145393"/>
              </p:ext>
            </p:extLst>
          </p:nvPr>
        </p:nvGraphicFramePr>
        <p:xfrm>
          <a:off x="1835696" y="1080674"/>
          <a:ext cx="5086966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AutoShape 2059"/>
          <p:cNvSpPr>
            <a:spLocks noChangeArrowheads="1"/>
          </p:cNvSpPr>
          <p:nvPr/>
        </p:nvSpPr>
        <p:spPr bwMode="auto">
          <a:xfrm>
            <a:off x="3835960" y="1152112"/>
            <a:ext cx="3183632" cy="1981200"/>
          </a:xfrm>
          <a:prstGeom prst="wedgeEllipseCallout">
            <a:avLst>
              <a:gd name="adj1" fmla="val -28949"/>
              <a:gd name="adj2" fmla="val 7003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chemeClr val="tx1"/>
              </a:buClr>
              <a:buSzPct val="75000"/>
              <a:buNone/>
            </a:pPr>
            <a:r>
              <a:rPr lang="en-AU" sz="1800" i="1" dirty="0">
                <a:solidFill>
                  <a:srgbClr val="FF0000"/>
                </a:solidFill>
                <a:effectLst/>
                <a:latin typeface="Arial" charset="0"/>
              </a:rPr>
              <a:t>“If you do what you’ve always done, you’ll get what you always got!”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78770" y="4724012"/>
            <a:ext cx="15001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AU" b="1" dirty="0" smtClean="0"/>
              <a:t>Time</a:t>
            </a:r>
            <a:endParaRPr lang="en-A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264192" y="2442596"/>
            <a:ext cx="415498" cy="170174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>
              <a:buNone/>
            </a:pPr>
            <a:r>
              <a:rPr lang="en-AU" b="1" dirty="0" smtClean="0"/>
              <a:t>Lagging indicator</a:t>
            </a:r>
            <a:endParaRPr lang="en-AU" b="1" dirty="0"/>
          </a:p>
        </p:txBody>
      </p:sp>
      <p:sp>
        <p:nvSpPr>
          <p:cNvPr id="26" name="Rectangle 25"/>
          <p:cNvSpPr/>
          <p:nvPr/>
        </p:nvSpPr>
        <p:spPr>
          <a:xfrm>
            <a:off x="0" y="5286388"/>
            <a:ext cx="9144000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en-US" sz="1800" b="1" i="1" u="sng" dirty="0" smtClean="0"/>
              <a:t>Compliance does not drive change</a:t>
            </a:r>
            <a:r>
              <a:rPr lang="en-US" sz="1800" b="1" i="1" dirty="0" smtClean="0"/>
              <a:t>, it drives incremental adherence. </a:t>
            </a:r>
          </a:p>
          <a:p>
            <a:pPr eaLnBrk="1" hangingPunct="1"/>
            <a:endParaRPr lang="en-US" sz="1800" b="1" i="1" dirty="0" smtClean="0"/>
          </a:p>
          <a:p>
            <a:pPr eaLnBrk="1" hangingPunct="1">
              <a:buNone/>
            </a:pPr>
            <a:r>
              <a:rPr lang="en-US" sz="1800" b="1" i="1" dirty="0" smtClean="0"/>
              <a:t>There comes a point where </a:t>
            </a:r>
            <a:r>
              <a:rPr lang="en-US" sz="1800" b="1" i="1" u="sng" dirty="0" smtClean="0"/>
              <a:t>compliance and injury reduction split</a:t>
            </a:r>
            <a:r>
              <a:rPr lang="en-US" sz="1800" b="1" i="1" dirty="0" smtClean="0"/>
              <a:t>.  Where better compliance may not further reduce injuries.</a:t>
            </a:r>
            <a:endParaRPr lang="en-US" sz="1800" b="1" dirty="0" smtClean="0"/>
          </a:p>
        </p:txBody>
      </p:sp>
    </p:spTree>
    <p:extLst>
      <p:ext uri="{BB962C8B-B14F-4D97-AF65-F5344CB8AC3E}">
        <p14:creationId xmlns:p14="http://schemas.microsoft.com/office/powerpoint/2010/main" val="320952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5798" y="1733551"/>
            <a:ext cx="8337202" cy="4143722"/>
          </a:xfrm>
        </p:spPr>
        <p:txBody>
          <a:bodyPr/>
          <a:lstStyle/>
          <a:p>
            <a:pPr>
              <a:spcBef>
                <a:spcPct val="50000"/>
              </a:spcBef>
              <a:buNone/>
            </a:pPr>
            <a:r>
              <a:rPr lang="en-US" altLang="en-US" sz="2400" dirty="0" smtClean="0">
                <a:latin typeface="Arial" panose="020B0604020202020204" pitchFamily="34" charset="0"/>
              </a:rPr>
              <a:t>Myth:  If we only can get rid of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Errors</a:t>
            </a:r>
            <a:r>
              <a:rPr lang="en-US" altLang="en-US" sz="2400" dirty="0" smtClean="0">
                <a:latin typeface="Arial" panose="020B0604020202020204" pitchFamily="34" charset="0"/>
              </a:rPr>
              <a:t>, life would be great.  </a:t>
            </a:r>
          </a:p>
          <a:p>
            <a:pPr>
              <a:spcBef>
                <a:spcPct val="50000"/>
              </a:spcBef>
              <a:buNone/>
            </a:pPr>
            <a:endParaRPr lang="en-US" altLang="en-US" sz="2400" dirty="0" smtClean="0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</a:pPr>
            <a:r>
              <a:rPr lang="en-US" altLang="en-US" sz="2400" dirty="0" smtClean="0">
                <a:solidFill>
                  <a:srgbClr val="FF0000"/>
                </a:solidFill>
                <a:latin typeface="Arial" panose="020B0604020202020204" pitchFamily="34" charset="0"/>
              </a:rPr>
              <a:t>If </a:t>
            </a:r>
            <a:r>
              <a:rPr lang="en-US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exposure is reduced, will the injuries be reduced?</a:t>
            </a:r>
          </a:p>
          <a:p>
            <a:pPr>
              <a:spcBef>
                <a:spcPts val="60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	Maybe………. Are we sure??</a:t>
            </a:r>
          </a:p>
          <a:p>
            <a:pPr>
              <a:spcBef>
                <a:spcPts val="600"/>
              </a:spcBef>
              <a:buNone/>
            </a:pPr>
            <a:endParaRPr lang="en-US" altLang="en-US" sz="24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buNone/>
            </a:pPr>
            <a:r>
              <a:rPr lang="en-US" altLang="en-US" sz="2400" dirty="0" smtClean="0">
                <a:solidFill>
                  <a:srgbClr val="FF0000"/>
                </a:solidFill>
                <a:latin typeface="Arial" panose="020B0604020202020204" pitchFamily="34" charset="0"/>
              </a:rPr>
              <a:t>Is </a:t>
            </a:r>
            <a:r>
              <a:rPr lang="en-US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it luck?</a:t>
            </a:r>
          </a:p>
          <a:p>
            <a:pPr>
              <a:spcBef>
                <a:spcPts val="60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	Maybe</a:t>
            </a:r>
            <a:r>
              <a:rPr lang="en-US" altLang="en-US" sz="2400" dirty="0" smtClean="0">
                <a:latin typeface="Arial" panose="020B0604020202020204" pitchFamily="34" charset="0"/>
              </a:rPr>
              <a:t>……But </a:t>
            </a:r>
            <a:r>
              <a:rPr lang="en-US" altLang="en-US" sz="2400" dirty="0">
                <a:latin typeface="Arial" panose="020B0604020202020204" pitchFamily="34" charset="0"/>
              </a:rPr>
              <a:t>how can you manage </a:t>
            </a:r>
            <a:r>
              <a:rPr lang="en-US" altLang="en-US" sz="2400" dirty="0" smtClean="0">
                <a:latin typeface="Arial" panose="020B0604020202020204" pitchFamily="34" charset="0"/>
              </a:rPr>
              <a:t>or acquire luck?!!!</a:t>
            </a:r>
          </a:p>
          <a:p>
            <a:pPr>
              <a:spcBef>
                <a:spcPct val="50000"/>
              </a:spcBef>
              <a:buNone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n-US" sz="2400" dirty="0" smtClean="0">
                <a:latin typeface="Arial" panose="020B0604020202020204" pitchFamily="34" charset="0"/>
              </a:rPr>
              <a:t>Just add more procedure, training, and </a:t>
            </a:r>
            <a:r>
              <a:rPr lang="en-US" altLang="en-US" sz="2400" dirty="0" smtClean="0">
                <a:solidFill>
                  <a:srgbClr val="FF0000"/>
                </a:solidFill>
                <a:latin typeface="Arial" panose="020B0604020202020204" pitchFamily="34" charset="0"/>
              </a:rPr>
              <a:t>tighter</a:t>
            </a:r>
            <a:r>
              <a:rPr lang="en-US" altLang="en-US" sz="2400" dirty="0" smtClean="0">
                <a:latin typeface="Arial" panose="020B0604020202020204" pitchFamily="34" charset="0"/>
              </a:rPr>
              <a:t> monitoring of performance!!!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endParaRPr lang="en-AU" sz="2000" dirty="0"/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xfrm>
            <a:off x="251520" y="1124744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War on Errors</a:t>
            </a:r>
            <a:endParaRPr lang="en-AU" b="1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1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72816"/>
            <a:ext cx="8208912" cy="465772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AU" sz="2800" dirty="0" smtClean="0"/>
              <a:t>Error, violations and all other negatives are </a:t>
            </a:r>
            <a:r>
              <a:rPr lang="en-AU" sz="2800" u="sng" dirty="0" smtClean="0">
                <a:solidFill>
                  <a:srgbClr val="FF0000"/>
                </a:solidFill>
              </a:rPr>
              <a:t>NOT</a:t>
            </a:r>
            <a:r>
              <a:rPr lang="en-AU" sz="2800" dirty="0" smtClean="0"/>
              <a:t> the ‘right’ and ‘useful’ ‘targets for intervention.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AU" sz="2800" dirty="0" smtClean="0"/>
              <a:t>Safety should not be defined as the </a:t>
            </a:r>
            <a:r>
              <a:rPr lang="en-AU" sz="2800" i="1" dirty="0" smtClean="0">
                <a:solidFill>
                  <a:srgbClr val="FF0000"/>
                </a:solidFill>
              </a:rPr>
              <a:t>absence of something</a:t>
            </a:r>
            <a:r>
              <a:rPr lang="en-AU" sz="2800" dirty="0" smtClean="0"/>
              <a:t> (e.g. violations, incidents)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AU" sz="2800" dirty="0"/>
              <a:t>The assumption is that the systems are already safe, and all is needed is protection from “those </a:t>
            </a:r>
            <a:r>
              <a:rPr lang="en-AU" sz="2800" dirty="0">
                <a:solidFill>
                  <a:srgbClr val="FF0000"/>
                </a:solidFill>
              </a:rPr>
              <a:t>unreliable</a:t>
            </a:r>
            <a:r>
              <a:rPr lang="en-AU" sz="2800" dirty="0"/>
              <a:t> People” </a:t>
            </a:r>
            <a:endParaRPr lang="en-AU" sz="2800" dirty="0" smtClean="0"/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AU" sz="2800" dirty="0" smtClean="0"/>
              <a:t>Our systems are complex. </a:t>
            </a:r>
            <a:endParaRPr lang="en-AU" sz="2800" dirty="0"/>
          </a:p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endParaRPr lang="en-AU" sz="2800" dirty="0"/>
          </a:p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en-AU" sz="2800" dirty="0" smtClean="0"/>
              <a:t> </a:t>
            </a:r>
            <a:endParaRPr lang="en-AU" sz="2800" dirty="0"/>
          </a:p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endParaRPr lang="en-AU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What is Safety, anyway?</a:t>
            </a:r>
            <a:endParaRPr lang="en-AU" b="1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0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accent2"/>
                </a:solidFill>
              </a:rPr>
              <a:t>New Thoughts on </a:t>
            </a:r>
            <a:r>
              <a:rPr lang="en-AU" b="1" dirty="0" smtClean="0">
                <a:solidFill>
                  <a:schemeClr val="accent2"/>
                </a:solidFill>
              </a:rPr>
              <a:t>Safety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762000" y="1916832"/>
            <a:ext cx="7924800" cy="4657725"/>
          </a:xfrm>
        </p:spPr>
        <p:txBody>
          <a:bodyPr/>
          <a:lstStyle/>
          <a:p>
            <a:r>
              <a:rPr lang="en-US" sz="2400" dirty="0" smtClean="0"/>
              <a:t>These </a:t>
            </a:r>
            <a:r>
              <a:rPr lang="en-US" sz="2400" dirty="0"/>
              <a:t>systems are complex and dynamic because of the presence </a:t>
            </a:r>
            <a:r>
              <a:rPr lang="en-US" sz="2400" dirty="0" smtClean="0"/>
              <a:t>of: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multiple </a:t>
            </a:r>
            <a:r>
              <a:rPr lang="en-US" sz="2400" dirty="0">
                <a:solidFill>
                  <a:srgbClr val="FF0000"/>
                </a:solidFill>
              </a:rPr>
              <a:t>goals </a:t>
            </a:r>
            <a:r>
              <a:rPr lang="en-US" sz="2400" dirty="0"/>
              <a:t>(speed, quality, cost, </a:t>
            </a:r>
            <a:r>
              <a:rPr lang="en-US" sz="2400" dirty="0" smtClean="0"/>
              <a:t>etc.),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multiple </a:t>
            </a:r>
            <a:r>
              <a:rPr lang="en-US" sz="2400" dirty="0">
                <a:solidFill>
                  <a:srgbClr val="FF0000"/>
                </a:solidFill>
              </a:rPr>
              <a:t>interacting parties</a:t>
            </a:r>
            <a:r>
              <a:rPr lang="en-US" sz="2400" dirty="0"/>
              <a:t> (various trades and professional disciplines some of which have different mental models, and work packages, heterogeneous client organisation), </a:t>
            </a:r>
            <a:endParaRPr lang="en-US" sz="2400" dirty="0" smtClean="0"/>
          </a:p>
          <a:p>
            <a:r>
              <a:rPr lang="en-US" sz="2400" dirty="0" smtClean="0"/>
              <a:t>complex </a:t>
            </a:r>
            <a:r>
              <a:rPr lang="en-US" sz="2400" dirty="0"/>
              <a:t>social structures (hierarchical sub-contracting arrangements, </a:t>
            </a:r>
            <a:r>
              <a:rPr lang="en-US" sz="2400" dirty="0">
                <a:solidFill>
                  <a:srgbClr val="FF0000"/>
                </a:solidFill>
              </a:rPr>
              <a:t>multiple stakeholders</a:t>
            </a:r>
            <a:r>
              <a:rPr lang="en-US" sz="2400" dirty="0"/>
              <a:t>), and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>
                <a:solidFill>
                  <a:srgbClr val="FF0000"/>
                </a:solidFill>
              </a:rPr>
              <a:t>complex technology </a:t>
            </a:r>
            <a:r>
              <a:rPr lang="en-US" sz="2400" dirty="0"/>
              <a:t>and operating environments (market pressures, </a:t>
            </a:r>
            <a:r>
              <a:rPr lang="en-US" sz="2400" dirty="0" smtClean="0"/>
              <a:t>institutional </a:t>
            </a:r>
            <a:r>
              <a:rPr lang="en-US" sz="2400" dirty="0"/>
              <a:t>regulations</a:t>
            </a:r>
            <a:r>
              <a:rPr lang="en-US" sz="2400" dirty="0" smtClean="0"/>
              <a:t>).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93150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accent2"/>
                </a:solidFill>
              </a:rPr>
              <a:t>New Thoughts on </a:t>
            </a:r>
            <a:r>
              <a:rPr lang="en-AU" b="1" dirty="0" smtClean="0">
                <a:solidFill>
                  <a:schemeClr val="accent2"/>
                </a:solidFill>
              </a:rPr>
              <a:t>Safety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762000" y="2060848"/>
            <a:ext cx="7924800" cy="465772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altLang="en-US" sz="2400" dirty="0"/>
              <a:t>Very difficult to predict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ALL</a:t>
            </a:r>
            <a:r>
              <a:rPr lang="en-US" altLang="en-US" sz="2400" b="1" dirty="0" smtClean="0"/>
              <a:t> </a:t>
            </a:r>
            <a:r>
              <a:rPr lang="en-US" altLang="en-US" sz="2400" dirty="0"/>
              <a:t>possible interactions between seemingly unrelated systems – </a:t>
            </a:r>
            <a:r>
              <a:rPr lang="en-US" altLang="en-US" sz="2400" u="sng" dirty="0"/>
              <a:t>complex </a:t>
            </a:r>
            <a:r>
              <a:rPr lang="en-US" altLang="en-US" sz="2400" u="sng" dirty="0" smtClean="0"/>
              <a:t>interactions.</a:t>
            </a:r>
            <a:endParaRPr lang="en-US" altLang="en-US" sz="2400" u="sng" dirty="0"/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None/>
            </a:pPr>
            <a:endParaRPr lang="en-US" altLang="en-US" sz="2400" baseline="30000" dirty="0"/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en-US" sz="2400" dirty="0"/>
              <a:t>Inadequate risk assessment of operational changes – </a:t>
            </a:r>
            <a:r>
              <a:rPr lang="en-US" altLang="en-US" sz="2400" u="sng" dirty="0"/>
              <a:t>drift into failure, inability to think of </a:t>
            </a:r>
            <a:r>
              <a:rPr lang="en-US" altLang="en-US" sz="2400" b="1" u="sng" dirty="0">
                <a:solidFill>
                  <a:srgbClr val="FF0000"/>
                </a:solidFill>
              </a:rPr>
              <a:t>ALL</a:t>
            </a:r>
            <a:r>
              <a:rPr lang="en-US" altLang="en-US" sz="2400" u="sng" dirty="0"/>
              <a:t> possibilities</a:t>
            </a:r>
            <a:r>
              <a:rPr lang="en-US" altLang="en-US" sz="2400" dirty="0" smtClean="0"/>
              <a:t>.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</a:pPr>
            <a:endParaRPr lang="en-US" altLang="en-US" sz="2400" dirty="0"/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en-US" sz="2400" dirty="0" smtClean="0"/>
              <a:t>Safety </a:t>
            </a:r>
            <a:r>
              <a:rPr lang="en-US" altLang="en-US" sz="2400" dirty="0"/>
              <a:t>improvements </a:t>
            </a:r>
            <a:r>
              <a:rPr lang="en-US" altLang="en-US" sz="2400" dirty="0" smtClean="0"/>
              <a:t>should come </a:t>
            </a:r>
            <a:r>
              <a:rPr lang="en-US" altLang="en-US" sz="2400" dirty="0"/>
              <a:t>from organizations monitoring and understanding the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GAP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between procedures and practice</a:t>
            </a:r>
            <a:r>
              <a:rPr lang="en-US" altLang="en-US" sz="2400" dirty="0" smtClean="0"/>
              <a:t>.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8600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90800" y="1772817"/>
            <a:ext cx="8876603" cy="295232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400" dirty="0" smtClean="0"/>
              <a:t>New </a:t>
            </a:r>
            <a:r>
              <a:rPr lang="en-US" altLang="en-US" sz="2400" dirty="0"/>
              <a:t>View of </a:t>
            </a:r>
            <a:r>
              <a:rPr lang="en-US" altLang="en-US" sz="2400" dirty="0">
                <a:solidFill>
                  <a:srgbClr val="FF0000"/>
                </a:solidFill>
              </a:rPr>
              <a:t>Human Error </a:t>
            </a:r>
            <a:r>
              <a:rPr lang="en-US" altLang="en-US" sz="2400" dirty="0"/>
              <a:t>on what goes wrong:</a:t>
            </a:r>
          </a:p>
          <a:p>
            <a:pPr marL="782638" lvl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Human Error is a symptom of trouble deeper inside a </a:t>
            </a:r>
            <a:r>
              <a:rPr lang="en-US" altLang="en-US" sz="2400" dirty="0" smtClean="0"/>
              <a:t>system.</a:t>
            </a:r>
            <a:endParaRPr lang="en-US" altLang="en-US" sz="2400" dirty="0"/>
          </a:p>
          <a:p>
            <a:pPr marL="782638" lvl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To explain failure, do not try to find where people went </a:t>
            </a:r>
            <a:r>
              <a:rPr lang="en-US" altLang="en-US" sz="2400" dirty="0" smtClean="0"/>
              <a:t>wrong.</a:t>
            </a:r>
            <a:endParaRPr lang="en-US" altLang="en-US" sz="2400" dirty="0"/>
          </a:p>
          <a:p>
            <a:pPr marL="782638" lvl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Instead, find out </a:t>
            </a:r>
            <a:r>
              <a:rPr lang="en-US" altLang="en-US" sz="2400" dirty="0">
                <a:solidFill>
                  <a:srgbClr val="FF0000"/>
                </a:solidFill>
              </a:rPr>
              <a:t>how people’s </a:t>
            </a:r>
            <a:r>
              <a:rPr lang="en-US" altLang="en-US" sz="2400" u="sng" dirty="0">
                <a:solidFill>
                  <a:srgbClr val="FF0000"/>
                </a:solidFill>
              </a:rPr>
              <a:t>assessments and actions made sense at the time</a:t>
            </a:r>
            <a:r>
              <a:rPr lang="en-US" altLang="en-US" sz="2400" dirty="0"/>
              <a:t> given the circumstances that surrounded </a:t>
            </a:r>
            <a:r>
              <a:rPr lang="en-US" altLang="en-US" sz="2400" dirty="0" smtClean="0"/>
              <a:t>them</a:t>
            </a:r>
            <a:r>
              <a:rPr lang="en-US" altLang="en-US" sz="2400" dirty="0"/>
              <a:t>.</a:t>
            </a:r>
            <a:endParaRPr lang="en-US" altLang="en-US" sz="2400" dirty="0" smtClean="0"/>
          </a:p>
          <a:p>
            <a:pPr marL="782638" lvl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Sources of error are structural, not personal. If you want to understand human error, </a:t>
            </a:r>
            <a:r>
              <a:rPr lang="en-US" altLang="en-US" sz="2400" dirty="0" smtClean="0">
                <a:solidFill>
                  <a:srgbClr val="FF0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you have to dig into the system in which people work. </a:t>
            </a:r>
            <a:r>
              <a:rPr lang="en-US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You have 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to stop looking for people’s personal </a:t>
            </a:r>
            <a:r>
              <a:rPr lang="en-US" altLang="en-US" sz="2400" dirty="0" smtClean="0">
                <a:solidFill>
                  <a:srgbClr val="000000"/>
                </a:solidFill>
                <a:cs typeface="Times New Roman" panose="02020603050405020304" pitchFamily="18" charset="0"/>
                <a:sym typeface="Times New Roman" panose="02020603050405020304" pitchFamily="18" charset="0"/>
              </a:rPr>
              <a:t>shortcoming.</a:t>
            </a:r>
            <a:endParaRPr lang="en-US" altLang="en-US" sz="4000" dirty="0"/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endParaRPr lang="en-AU" sz="48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New Thoughts on Safety</a:t>
            </a:r>
            <a:endParaRPr lang="en-AU" b="1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82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AU" b="1" dirty="0" smtClean="0">
                <a:solidFill>
                  <a:schemeClr val="accent2"/>
                </a:solidFill>
              </a:rPr>
              <a:t>Actions that made sense at the time!!</a:t>
            </a:r>
            <a:endParaRPr lang="en-AU" b="1" dirty="0">
              <a:solidFill>
                <a:schemeClr val="accent2"/>
              </a:solidFill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0900" y="1648536"/>
            <a:ext cx="3809524" cy="2809524"/>
          </a:xfrm>
          <a:noFill/>
        </p:spPr>
      </p:pic>
      <p:pic>
        <p:nvPicPr>
          <p:cNvPr id="6" name="Content Placeholder 5"/>
          <p:cNvPicPr>
            <a:picLocks noGrp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162" y="1595972"/>
            <a:ext cx="4267200" cy="3200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0348" y="4786564"/>
            <a:ext cx="8680151" cy="164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u="sng" dirty="0" smtClean="0">
                <a:solidFill>
                  <a:srgbClr val="FF0000"/>
                </a:solidFill>
              </a:rPr>
              <a:t>WHY </a:t>
            </a:r>
            <a:r>
              <a:rPr lang="en-US" altLang="en-US" sz="2400" u="sng" dirty="0">
                <a:solidFill>
                  <a:srgbClr val="FF0000"/>
                </a:solidFill>
              </a:rPr>
              <a:t>it made sense for people to do what they did </a:t>
            </a:r>
            <a:r>
              <a:rPr lang="en-US" altLang="en-US" sz="2400" b="1" dirty="0"/>
              <a:t>rather than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judging them for what they allegedly did wrong </a:t>
            </a:r>
            <a:r>
              <a:rPr lang="en-US" altLang="en-US" sz="2400" dirty="0"/>
              <a:t>and </a:t>
            </a:r>
            <a:endParaRPr lang="en-US" altLang="en-US" sz="2400" dirty="0" smtClean="0"/>
          </a:p>
          <a:p>
            <a:pPr marL="800100" lvl="1" indent="-342900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 smtClean="0">
                <a:solidFill>
                  <a:srgbClr val="FF0000"/>
                </a:solidFill>
              </a:rPr>
              <a:t>What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changes will reduce likelihood of happening again?</a:t>
            </a:r>
          </a:p>
        </p:txBody>
      </p:sp>
    </p:spTree>
    <p:extLst>
      <p:ext uri="{BB962C8B-B14F-4D97-AF65-F5344CB8AC3E}">
        <p14:creationId xmlns:p14="http://schemas.microsoft.com/office/powerpoint/2010/main" val="372771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 txBox="1">
            <a:spLocks/>
          </p:cNvSpPr>
          <p:nvPr/>
        </p:nvSpPr>
        <p:spPr>
          <a:xfrm>
            <a:off x="290800" y="1772817"/>
            <a:ext cx="8876603" cy="3024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400050">
              <a:lnSpc>
                <a:spcPct val="90000"/>
              </a:lnSpc>
            </a:pPr>
            <a:r>
              <a:rPr lang="en-US" altLang="en-US" sz="2400" dirty="0"/>
              <a:t>Assume </a:t>
            </a:r>
            <a:r>
              <a:rPr lang="en-US" altLang="en-US" sz="2400" dirty="0" smtClean="0"/>
              <a:t>we were </a:t>
            </a:r>
            <a:r>
              <a:rPr lang="en-US" altLang="en-US" sz="2400" dirty="0"/>
              <a:t>doing reasonable things given the complexities, dilemmas, tradeoffs, </a:t>
            </a:r>
            <a:r>
              <a:rPr lang="en-US" altLang="en-US" sz="2400" dirty="0" smtClean="0"/>
              <a:t> etc..</a:t>
            </a:r>
            <a:endParaRPr lang="en-US" altLang="en-US" sz="2400" dirty="0"/>
          </a:p>
          <a:p>
            <a:pPr marL="400050">
              <a:lnSpc>
                <a:spcPct val="90000"/>
              </a:lnSpc>
            </a:pPr>
            <a:r>
              <a:rPr lang="en-US" altLang="en-US" sz="2400" dirty="0"/>
              <a:t>Simply finding and </a:t>
            </a:r>
            <a:r>
              <a:rPr lang="en-US" altLang="en-US" sz="2400" dirty="0" smtClean="0"/>
              <a:t>highlighting </a:t>
            </a:r>
            <a:r>
              <a:rPr lang="en-US" altLang="en-US" sz="2400" dirty="0"/>
              <a:t>mistakes </a:t>
            </a:r>
            <a:r>
              <a:rPr lang="en-US" altLang="en-US" sz="2400" dirty="0">
                <a:solidFill>
                  <a:srgbClr val="FF0000"/>
                </a:solidFill>
              </a:rPr>
              <a:t>explains nothing</a:t>
            </a:r>
            <a:r>
              <a:rPr lang="en-US" altLang="en-US" sz="2400" dirty="0"/>
              <a:t>. </a:t>
            </a:r>
          </a:p>
          <a:p>
            <a:pPr marL="400050">
              <a:lnSpc>
                <a:spcPct val="90000"/>
              </a:lnSpc>
              <a:spcAft>
                <a:spcPct val="60000"/>
              </a:spcAft>
            </a:pPr>
            <a:r>
              <a:rPr lang="en-US" altLang="en-US" sz="2400" dirty="0"/>
              <a:t>Saying </a:t>
            </a:r>
            <a:r>
              <a:rPr lang="en-US" altLang="en-US" sz="2400" dirty="0">
                <a:solidFill>
                  <a:srgbClr val="FF0000"/>
                </a:solidFill>
              </a:rPr>
              <a:t>what did not do or what should have done does not explain </a:t>
            </a:r>
            <a:r>
              <a:rPr lang="en-US" altLang="en-US" sz="2400" u="sng" dirty="0">
                <a:solidFill>
                  <a:srgbClr val="FF0000"/>
                </a:solidFill>
              </a:rPr>
              <a:t>why they did what they did</a:t>
            </a:r>
            <a:r>
              <a:rPr lang="en-US" altLang="en-US" sz="2400" dirty="0"/>
              <a:t>.</a:t>
            </a:r>
          </a:p>
          <a:p>
            <a:pPr>
              <a:buClr>
                <a:srgbClr val="003399"/>
              </a:buClr>
              <a:buFont typeface="Arial" pitchFamily="34" charset="0"/>
              <a:buChar char="−"/>
            </a:pPr>
            <a:endParaRPr lang="en-AU" sz="36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New Thoughts on Safety</a:t>
            </a:r>
            <a:endParaRPr lang="en-AU" b="1" kern="0" dirty="0">
              <a:solidFill>
                <a:schemeClr val="accent2"/>
              </a:solidFill>
            </a:endParaRPr>
          </a:p>
        </p:txBody>
      </p:sp>
      <p:pic>
        <p:nvPicPr>
          <p:cNvPr id="5" name="Picture 2" descr="C:\Documents and Settings\DWells\Desktop\Old Desktop Files\METC\Photo Log of Project\September 2010\9-27 to OCT 2\DSCN63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53" y="3828181"/>
            <a:ext cx="3792063" cy="27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Documents and Settings\DWells\Desktop\Old Desktop Files\METC\Health and Safety\OSHA 30 hour training\Photo Library - Construction\Sub J- Welding\Manlift tac weld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28181"/>
            <a:ext cx="3651217" cy="27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27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424936" cy="4657725"/>
          </a:xfrm>
        </p:spPr>
        <p:txBody>
          <a:bodyPr/>
          <a:lstStyle/>
          <a:p>
            <a:r>
              <a:rPr lang="en-AU" sz="2800" dirty="0" smtClean="0"/>
              <a:t>The Systems </a:t>
            </a:r>
            <a:r>
              <a:rPr lang="en-AU" sz="2800" dirty="0"/>
              <a:t>are not Perfect.  They are usually inherited from one site to another</a:t>
            </a:r>
            <a:r>
              <a:rPr lang="en-AU" sz="2800" dirty="0" smtClean="0"/>
              <a:t>.</a:t>
            </a:r>
          </a:p>
          <a:p>
            <a:r>
              <a:rPr lang="en-AU" sz="2800" dirty="0" smtClean="0"/>
              <a:t>They </a:t>
            </a:r>
            <a:r>
              <a:rPr lang="en-AU" sz="2800" dirty="0"/>
              <a:t>often </a:t>
            </a:r>
            <a:r>
              <a:rPr lang="en-AU" sz="2800" dirty="0">
                <a:solidFill>
                  <a:srgbClr val="FF0000"/>
                </a:solidFill>
              </a:rPr>
              <a:t>neglect productivity </a:t>
            </a:r>
            <a:r>
              <a:rPr lang="en-AU" sz="2800" dirty="0"/>
              <a:t>as an important operational factor, they </a:t>
            </a:r>
            <a:r>
              <a:rPr lang="en-AU" sz="2800" dirty="0">
                <a:solidFill>
                  <a:srgbClr val="FF0000"/>
                </a:solidFill>
              </a:rPr>
              <a:t>assume unlimited resources</a:t>
            </a:r>
            <a:r>
              <a:rPr lang="en-AU" sz="2800" dirty="0"/>
              <a:t>, </a:t>
            </a:r>
            <a:r>
              <a:rPr lang="en-AU" sz="2800" dirty="0">
                <a:solidFill>
                  <a:srgbClr val="FF0000"/>
                </a:solidFill>
              </a:rPr>
              <a:t>ignore time pressure realities</a:t>
            </a:r>
            <a:r>
              <a:rPr lang="en-AU" sz="2800" dirty="0"/>
              <a:t>. </a:t>
            </a:r>
            <a:endParaRPr lang="en-AU" sz="2800" dirty="0" smtClean="0"/>
          </a:p>
          <a:p>
            <a:pPr>
              <a:spcBef>
                <a:spcPct val="50000"/>
              </a:spcBef>
            </a:pPr>
            <a:r>
              <a:rPr lang="en-AU" altLang="en-US" sz="2800" dirty="0"/>
              <a:t>Safety is about the </a:t>
            </a:r>
            <a:r>
              <a:rPr lang="en-AU" altLang="en-US" sz="2800" b="1" dirty="0">
                <a:solidFill>
                  <a:srgbClr val="FF0000"/>
                </a:solidFill>
              </a:rPr>
              <a:t>Presence of</a:t>
            </a:r>
            <a:r>
              <a:rPr lang="en-AU" altLang="en-US" sz="2800" b="1" dirty="0"/>
              <a:t>, </a:t>
            </a:r>
            <a:r>
              <a:rPr lang="en-AU" altLang="en-US" sz="2800" dirty="0"/>
              <a:t>and not </a:t>
            </a:r>
            <a:r>
              <a:rPr lang="en-AU" altLang="en-US" sz="2800" b="1" dirty="0">
                <a:solidFill>
                  <a:srgbClr val="FF0000"/>
                </a:solidFill>
              </a:rPr>
              <a:t>Absence</a:t>
            </a:r>
            <a:r>
              <a:rPr lang="en-AU" altLang="en-US" sz="2800" dirty="0">
                <a:solidFill>
                  <a:srgbClr val="FF0000"/>
                </a:solidFill>
              </a:rPr>
              <a:t> </a:t>
            </a:r>
            <a:r>
              <a:rPr lang="en-AU" altLang="en-US" sz="2800" b="1" dirty="0">
                <a:solidFill>
                  <a:srgbClr val="FF0000"/>
                </a:solidFill>
              </a:rPr>
              <a:t>of</a:t>
            </a:r>
            <a:r>
              <a:rPr lang="en-AU" altLang="en-US" sz="2800" dirty="0"/>
              <a:t>, </a:t>
            </a:r>
            <a:r>
              <a:rPr lang="en-AU" altLang="en-US" sz="2800" dirty="0" smtClean="0"/>
              <a:t>something.</a:t>
            </a:r>
            <a:endParaRPr lang="en-AU" altLang="en-US" sz="2800" dirty="0"/>
          </a:p>
          <a:p>
            <a:pPr>
              <a:spcBef>
                <a:spcPct val="50000"/>
              </a:spcBef>
            </a:pPr>
            <a:r>
              <a:rPr lang="en-AU" sz="2800" dirty="0" smtClean="0"/>
              <a:t>When </a:t>
            </a:r>
            <a:r>
              <a:rPr lang="en-AU" sz="2800" dirty="0"/>
              <a:t>things go well under difficult circumstances, it is because People have this remarkable adaptive </a:t>
            </a:r>
            <a:r>
              <a:rPr lang="en-AU" sz="2800" dirty="0" smtClean="0"/>
              <a:t>capacity.</a:t>
            </a:r>
            <a:endParaRPr lang="en-AU" sz="2800" dirty="0"/>
          </a:p>
          <a:p>
            <a:endParaRPr lang="en-AU" sz="2800" dirty="0"/>
          </a:p>
          <a:p>
            <a:pPr marL="0" indent="0">
              <a:buNone/>
            </a:pPr>
            <a:endParaRPr lang="en-AU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Yes for Resilience</a:t>
            </a:r>
            <a:endParaRPr lang="en-AU" b="1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7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424936" cy="4657725"/>
          </a:xfrm>
        </p:spPr>
        <p:txBody>
          <a:bodyPr/>
          <a:lstStyle/>
          <a:p>
            <a:pPr>
              <a:spcBef>
                <a:spcPct val="50000"/>
              </a:spcBef>
              <a:buNone/>
            </a:pPr>
            <a:r>
              <a:rPr lang="en-AU" sz="2800" dirty="0" smtClean="0"/>
              <a:t>Their ability to recognise, and adapt, absorb changes and disruptions – some of which might even lie outside what the system is designed for. </a:t>
            </a:r>
          </a:p>
          <a:p>
            <a:pPr>
              <a:spcBef>
                <a:spcPct val="50000"/>
              </a:spcBef>
              <a:buNone/>
            </a:pPr>
            <a:endParaRPr lang="en-AU" sz="2800" dirty="0"/>
          </a:p>
          <a:p>
            <a:pPr marL="0" indent="0">
              <a:buNone/>
            </a:pPr>
            <a:r>
              <a:rPr lang="en-AU" sz="2800" dirty="0"/>
              <a:t>The ability to absorb changes without crumbling. </a:t>
            </a:r>
          </a:p>
          <a:p>
            <a:pPr marL="0" indent="0">
              <a:buNone/>
            </a:pPr>
            <a:endParaRPr lang="en-AU" sz="2800" dirty="0"/>
          </a:p>
          <a:p>
            <a:pPr marL="0" indent="0">
              <a:buNone/>
            </a:pPr>
            <a:r>
              <a:rPr lang="en-AU" sz="2800" b="1" dirty="0" smtClean="0"/>
              <a:t>And that’s what </a:t>
            </a:r>
            <a:r>
              <a:rPr lang="en-AU" sz="2800" b="1" dirty="0" smtClean="0">
                <a:solidFill>
                  <a:srgbClr val="FF0000"/>
                </a:solidFill>
              </a:rPr>
              <a:t>Resilience</a:t>
            </a:r>
            <a:r>
              <a:rPr lang="en-AU" sz="2800" b="1" dirty="0" smtClean="0"/>
              <a:t> is all about.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Yes for Resilience</a:t>
            </a:r>
            <a:endParaRPr lang="en-AU" b="1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47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accent2"/>
                </a:solidFill>
              </a:rPr>
              <a:t>New Thoughts on Safety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587013"/>
              </p:ext>
            </p:extLst>
          </p:nvPr>
        </p:nvGraphicFramePr>
        <p:xfrm>
          <a:off x="683568" y="1661446"/>
          <a:ext cx="7838256" cy="5196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62400"/>
                <a:gridCol w="387585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AU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2400" dirty="0" smtClean="0"/>
                        <a:t>Traditional System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AU" dirty="0" smtClean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AU" sz="2400" dirty="0" smtClean="0"/>
                        <a:t>Complex System</a:t>
                      </a:r>
                      <a:endParaRPr lang="en-A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AU" sz="2000" dirty="0" smtClean="0"/>
                        <a:t>Machines (control</a:t>
                      </a:r>
                      <a:r>
                        <a:rPr lang="en-AU" sz="2000" baseline="0" dirty="0" smtClean="0"/>
                        <a:t> behaviour)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AU" sz="2000" dirty="0" smtClean="0"/>
                        <a:t>Humans (feedback)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en-AU" sz="2000" dirty="0"/>
                    </a:p>
                  </a:txBody>
                  <a:tcPr/>
                </a:tc>
              </a:tr>
              <a:tr h="377706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AU" sz="2000" dirty="0" smtClean="0"/>
                        <a:t>Controlling and predictable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AU" sz="2000" dirty="0" smtClean="0"/>
                        <a:t>Unpredictable 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AU" sz="2000" dirty="0" smtClean="0"/>
                        <a:t>Rigid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AU" sz="2000" dirty="0" smtClean="0"/>
                        <a:t>Flexible and creative 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AU" sz="2000" dirty="0" smtClean="0"/>
                        <a:t>Repeat the Past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AU" sz="2000" dirty="0" smtClean="0"/>
                        <a:t>Offer alternatives 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AU" sz="2000" dirty="0" smtClean="0"/>
                        <a:t>Find comfort in control 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AU" sz="2000" dirty="0" smtClean="0"/>
                        <a:t>Find comfort in evolving 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en-A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498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AutoShape 4"/>
          <p:cNvSpPr>
            <a:spLocks noChangeArrowheads="1"/>
          </p:cNvSpPr>
          <p:nvPr/>
        </p:nvSpPr>
        <p:spPr bwMode="auto">
          <a:xfrm>
            <a:off x="1691680" y="2060848"/>
            <a:ext cx="5287963" cy="3241675"/>
          </a:xfrm>
          <a:prstGeom prst="roundRect">
            <a:avLst>
              <a:gd name="adj" fmla="val 12495"/>
            </a:avLst>
          </a:prstGeom>
          <a:gradFill rotWithShape="0">
            <a:gsLst>
              <a:gs pos="0">
                <a:srgbClr val="660033"/>
              </a:gs>
              <a:gs pos="100000">
                <a:srgbClr val="660033">
                  <a:gamma/>
                  <a:shade val="69804"/>
                  <a:invGamma/>
                </a:srgbClr>
              </a:gs>
            </a:gsLst>
            <a:lin ang="5400000" scaled="1"/>
          </a:gradFill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55" name="AutoShape 5"/>
          <p:cNvSpPr>
            <a:spLocks noChangeArrowheads="1"/>
          </p:cNvSpPr>
          <p:nvPr/>
        </p:nvSpPr>
        <p:spPr bwMode="auto">
          <a:xfrm flipV="1">
            <a:off x="1850430" y="2091011"/>
            <a:ext cx="4989513" cy="258763"/>
          </a:xfrm>
          <a:custGeom>
            <a:avLst/>
            <a:gdLst>
              <a:gd name="G0" fmla="+- 495 0 0"/>
              <a:gd name="G1" fmla="+- 21600 0 495"/>
              <a:gd name="G2" fmla="*/ 495 1 2"/>
              <a:gd name="G3" fmla="+- 21600 0 G2"/>
              <a:gd name="G4" fmla="+/ 495 21600 2"/>
              <a:gd name="G5" fmla="+/ G1 0 2"/>
              <a:gd name="G6" fmla="*/ 21600 21600 495"/>
              <a:gd name="G7" fmla="*/ G6 1 2"/>
              <a:gd name="G8" fmla="+- 21600 0 G7"/>
              <a:gd name="G9" fmla="*/ 21600 1 2"/>
              <a:gd name="G10" fmla="+- 495 0 G9"/>
              <a:gd name="G11" fmla="?: G10 G8 0"/>
              <a:gd name="G12" fmla="?: G10 G7 21600"/>
              <a:gd name="T0" fmla="*/ 21352 w 21600"/>
              <a:gd name="T1" fmla="*/ 10800 h 21600"/>
              <a:gd name="T2" fmla="*/ 10800 w 21600"/>
              <a:gd name="T3" fmla="*/ 21600 h 21600"/>
              <a:gd name="T4" fmla="*/ 248 w 21600"/>
              <a:gd name="T5" fmla="*/ 10800 h 21600"/>
              <a:gd name="T6" fmla="*/ 10800 w 21600"/>
              <a:gd name="T7" fmla="*/ 0 h 21600"/>
              <a:gd name="T8" fmla="*/ 2048 w 21600"/>
              <a:gd name="T9" fmla="*/ 2048 h 21600"/>
              <a:gd name="T10" fmla="*/ 19552 w 21600"/>
              <a:gd name="T11" fmla="*/ 1955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495" y="21600"/>
                </a:lnTo>
                <a:lnTo>
                  <a:pt x="21105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660033">
                  <a:gamma/>
                  <a:shade val="69804"/>
                  <a:invGamma/>
                </a:srgbClr>
              </a:gs>
              <a:gs pos="100000">
                <a:srgbClr val="66003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56" name="AutoShape 6"/>
          <p:cNvSpPr>
            <a:spLocks noChangeArrowheads="1"/>
          </p:cNvSpPr>
          <p:nvPr/>
        </p:nvSpPr>
        <p:spPr bwMode="auto">
          <a:xfrm rot="10800000" flipH="1" flipV="1">
            <a:off x="1875831" y="2203723"/>
            <a:ext cx="4914900" cy="2814638"/>
          </a:xfrm>
          <a:custGeom>
            <a:avLst/>
            <a:gdLst>
              <a:gd name="G0" fmla="+- 2342 0 0"/>
              <a:gd name="G1" fmla="+- 21600 0 2342"/>
              <a:gd name="G2" fmla="*/ 2342 1 2"/>
              <a:gd name="G3" fmla="+- 21600 0 G2"/>
              <a:gd name="G4" fmla="+/ 2342 21600 2"/>
              <a:gd name="G5" fmla="+/ G1 0 2"/>
              <a:gd name="G6" fmla="*/ 21600 21600 2342"/>
              <a:gd name="G7" fmla="*/ G6 1 2"/>
              <a:gd name="G8" fmla="+- 21600 0 G7"/>
              <a:gd name="G9" fmla="*/ 21600 1 2"/>
              <a:gd name="G10" fmla="+- 2342 0 G9"/>
              <a:gd name="G11" fmla="?: G10 G8 0"/>
              <a:gd name="G12" fmla="?: G10 G7 21600"/>
              <a:gd name="T0" fmla="*/ 20429 w 21600"/>
              <a:gd name="T1" fmla="*/ 10800 h 21600"/>
              <a:gd name="T2" fmla="*/ 10800 w 21600"/>
              <a:gd name="T3" fmla="*/ 21600 h 21600"/>
              <a:gd name="T4" fmla="*/ 1171 w 21600"/>
              <a:gd name="T5" fmla="*/ 10800 h 21600"/>
              <a:gd name="T6" fmla="*/ 10800 w 21600"/>
              <a:gd name="T7" fmla="*/ 0 h 21600"/>
              <a:gd name="T8" fmla="*/ 2971 w 21600"/>
              <a:gd name="T9" fmla="*/ 2971 h 21600"/>
              <a:gd name="T10" fmla="*/ 18629 w 21600"/>
              <a:gd name="T11" fmla="*/ 186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342" y="21600"/>
                </a:lnTo>
                <a:lnTo>
                  <a:pt x="19258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F6BF69"/>
              </a:gs>
              <a:gs pos="100000">
                <a:srgbClr val="F6BF69">
                  <a:gamma/>
                  <a:shade val="2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57" name="AutoShape 7"/>
          <p:cNvSpPr>
            <a:spLocks noChangeArrowheads="1"/>
          </p:cNvSpPr>
          <p:nvPr/>
        </p:nvSpPr>
        <p:spPr bwMode="auto">
          <a:xfrm flipV="1">
            <a:off x="2021880" y="4921523"/>
            <a:ext cx="4818063" cy="276225"/>
          </a:xfrm>
          <a:custGeom>
            <a:avLst/>
            <a:gdLst>
              <a:gd name="G0" fmla="+- 1619 0 0"/>
              <a:gd name="G1" fmla="+- 21600 0 1619"/>
              <a:gd name="G2" fmla="*/ 1619 1 2"/>
              <a:gd name="G3" fmla="+- 21600 0 G2"/>
              <a:gd name="G4" fmla="+/ 1619 21600 2"/>
              <a:gd name="G5" fmla="+/ G1 0 2"/>
              <a:gd name="G6" fmla="*/ 21600 21600 1619"/>
              <a:gd name="G7" fmla="*/ G6 1 2"/>
              <a:gd name="G8" fmla="+- 21600 0 G7"/>
              <a:gd name="G9" fmla="*/ 21600 1 2"/>
              <a:gd name="G10" fmla="+- 1619 0 G9"/>
              <a:gd name="G11" fmla="?: G10 G8 0"/>
              <a:gd name="G12" fmla="?: G10 G7 21600"/>
              <a:gd name="T0" fmla="*/ 20790 w 21600"/>
              <a:gd name="T1" fmla="*/ 10800 h 21600"/>
              <a:gd name="T2" fmla="*/ 10800 w 21600"/>
              <a:gd name="T3" fmla="*/ 21600 h 21600"/>
              <a:gd name="T4" fmla="*/ 810 w 21600"/>
              <a:gd name="T5" fmla="*/ 10800 h 21600"/>
              <a:gd name="T6" fmla="*/ 10800 w 21600"/>
              <a:gd name="T7" fmla="*/ 0 h 21600"/>
              <a:gd name="T8" fmla="*/ 2610 w 21600"/>
              <a:gd name="T9" fmla="*/ 2610 h 21600"/>
              <a:gd name="T10" fmla="*/ 18990 w 21600"/>
              <a:gd name="T11" fmla="*/ 1899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619" y="21600"/>
                </a:lnTo>
                <a:lnTo>
                  <a:pt x="19981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660033">
                  <a:gamma/>
                  <a:shade val="69804"/>
                  <a:invGamma/>
                </a:srgbClr>
              </a:gs>
              <a:gs pos="100000">
                <a:srgbClr val="66003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58" name="AutoShape 8"/>
          <p:cNvSpPr>
            <a:spLocks noChangeArrowheads="1"/>
          </p:cNvSpPr>
          <p:nvPr/>
        </p:nvSpPr>
        <p:spPr bwMode="auto">
          <a:xfrm>
            <a:off x="2741018" y="4297636"/>
            <a:ext cx="1946275" cy="576263"/>
          </a:xfrm>
          <a:prstGeom prst="octagon">
            <a:avLst>
              <a:gd name="adj" fmla="val 29282"/>
            </a:avLst>
          </a:prstGeom>
          <a:gradFill rotWithShape="0">
            <a:gsLst>
              <a:gs pos="0">
                <a:srgbClr val="F6BF69"/>
              </a:gs>
              <a:gs pos="100000">
                <a:srgbClr val="F6BF69">
                  <a:gamma/>
                  <a:shade val="29804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59" name="AutoShape 9"/>
          <p:cNvSpPr>
            <a:spLocks noChangeArrowheads="1"/>
          </p:cNvSpPr>
          <p:nvPr/>
        </p:nvSpPr>
        <p:spPr bwMode="auto">
          <a:xfrm>
            <a:off x="2483843" y="4213498"/>
            <a:ext cx="2159000" cy="630238"/>
          </a:xfrm>
          <a:prstGeom prst="octagon">
            <a:avLst>
              <a:gd name="adj" fmla="val 29282"/>
            </a:avLst>
          </a:prstGeom>
          <a:gradFill rotWithShape="0">
            <a:gsLst>
              <a:gs pos="0">
                <a:srgbClr val="AF0057"/>
              </a:gs>
              <a:gs pos="100000">
                <a:srgbClr val="AF0057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FFD38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60" name="AutoShape 10"/>
          <p:cNvSpPr>
            <a:spLocks noChangeArrowheads="1"/>
          </p:cNvSpPr>
          <p:nvPr/>
        </p:nvSpPr>
        <p:spPr bwMode="auto">
          <a:xfrm>
            <a:off x="2569568" y="4281761"/>
            <a:ext cx="2005013" cy="477838"/>
          </a:xfrm>
          <a:prstGeom prst="octagon">
            <a:avLst>
              <a:gd name="adj" fmla="val 29282"/>
            </a:avLst>
          </a:prstGeom>
          <a:gradFill rotWithShape="0">
            <a:gsLst>
              <a:gs pos="0">
                <a:srgbClr val="DF002D"/>
              </a:gs>
              <a:gs pos="50000">
                <a:srgbClr val="DF002D">
                  <a:gamma/>
                  <a:tint val="0"/>
                  <a:invGamma/>
                </a:srgbClr>
              </a:gs>
              <a:gs pos="100000">
                <a:srgbClr val="DF002D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61" name="Rectangle 260"/>
          <p:cNvSpPr>
            <a:spLocks noChangeArrowheads="1"/>
          </p:cNvSpPr>
          <p:nvPr/>
        </p:nvSpPr>
        <p:spPr bwMode="auto">
          <a:xfrm>
            <a:off x="2015116" y="2340248"/>
            <a:ext cx="1562929" cy="40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55563" tIns="28575" rIns="55563" bIns="28575">
            <a:spAutoFit/>
          </a:bodyPr>
          <a:lstStyle/>
          <a:p>
            <a:pPr algn="ctr" defTabSz="336550" eaLnBrk="0" hangingPunct="0">
              <a:lnSpc>
                <a:spcPct val="85000"/>
              </a:lnSpc>
              <a:buNone/>
            </a:pPr>
            <a:r>
              <a:rPr lang="en-GB" sz="1200" b="1" dirty="0">
                <a:solidFill>
                  <a:srgbClr val="FFFFFF"/>
                </a:solidFill>
              </a:rPr>
              <a:t>Pay &amp;  Performance</a:t>
            </a:r>
          </a:p>
          <a:p>
            <a:pPr algn="ctr" defTabSz="336550" eaLnBrk="0" hangingPunct="0">
              <a:lnSpc>
                <a:spcPct val="85000"/>
              </a:lnSpc>
              <a:buNone/>
            </a:pPr>
            <a:r>
              <a:rPr lang="en-GB" sz="1200" b="1" dirty="0">
                <a:solidFill>
                  <a:srgbClr val="FFFFFF"/>
                </a:solidFill>
              </a:rPr>
              <a:t>Alignment</a:t>
            </a:r>
          </a:p>
        </p:txBody>
      </p:sp>
      <p:sp>
        <p:nvSpPr>
          <p:cNvPr id="262" name="Rectangle 261"/>
          <p:cNvSpPr>
            <a:spLocks noChangeArrowheads="1"/>
          </p:cNvSpPr>
          <p:nvPr/>
        </p:nvSpPr>
        <p:spPr bwMode="auto">
          <a:xfrm>
            <a:off x="2313980" y="2827611"/>
            <a:ext cx="935038" cy="1004888"/>
          </a:xfrm>
          <a:prstGeom prst="rect">
            <a:avLst/>
          </a:prstGeom>
          <a:gradFill rotWithShape="0">
            <a:gsLst>
              <a:gs pos="0">
                <a:srgbClr val="F6BF69"/>
              </a:gs>
              <a:gs pos="100000">
                <a:srgbClr val="F6BF69">
                  <a:gamma/>
                  <a:shade val="29804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63" name="Rectangle 262"/>
          <p:cNvSpPr>
            <a:spLocks noChangeArrowheads="1"/>
          </p:cNvSpPr>
          <p:nvPr/>
        </p:nvSpPr>
        <p:spPr bwMode="auto">
          <a:xfrm>
            <a:off x="2288580" y="2708548"/>
            <a:ext cx="1023938" cy="10699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64" name="Freeform 263"/>
          <p:cNvSpPr>
            <a:spLocks/>
          </p:cNvSpPr>
          <p:nvPr/>
        </p:nvSpPr>
        <p:spPr bwMode="auto">
          <a:xfrm>
            <a:off x="2293343" y="2705373"/>
            <a:ext cx="1019175" cy="1825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3" y="110"/>
              </a:cxn>
              <a:cxn ang="0">
                <a:pos x="552" y="114"/>
              </a:cxn>
              <a:cxn ang="0">
                <a:pos x="641" y="0"/>
              </a:cxn>
              <a:cxn ang="0">
                <a:pos x="8" y="0"/>
              </a:cxn>
              <a:cxn ang="0">
                <a:pos x="9" y="0"/>
              </a:cxn>
            </a:cxnLst>
            <a:rect l="0" t="0" r="r" b="b"/>
            <a:pathLst>
              <a:path w="642" h="115">
                <a:moveTo>
                  <a:pt x="0" y="0"/>
                </a:moveTo>
                <a:lnTo>
                  <a:pt x="113" y="110"/>
                </a:lnTo>
                <a:lnTo>
                  <a:pt x="552" y="114"/>
                </a:lnTo>
                <a:lnTo>
                  <a:pt x="641" y="0"/>
                </a:lnTo>
                <a:lnTo>
                  <a:pt x="8" y="0"/>
                </a:lnTo>
                <a:lnTo>
                  <a:pt x="9" y="0"/>
                </a:lnTo>
              </a:path>
            </a:pathLst>
          </a:custGeom>
          <a:gradFill rotWithShape="0">
            <a:gsLst>
              <a:gs pos="0">
                <a:srgbClr val="660033"/>
              </a:gs>
              <a:gs pos="100000">
                <a:srgbClr val="660033">
                  <a:gamma/>
                  <a:shade val="0"/>
                  <a:invGamma/>
                </a:srgbClr>
              </a:gs>
            </a:gsLst>
            <a:lin ang="5400000" scaled="1"/>
          </a:gradFill>
          <a:ln w="9525" cap="rnd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65" name="Freeform 264"/>
          <p:cNvSpPr>
            <a:spLocks/>
          </p:cNvSpPr>
          <p:nvPr/>
        </p:nvSpPr>
        <p:spPr bwMode="auto">
          <a:xfrm>
            <a:off x="2293343" y="3599136"/>
            <a:ext cx="1019175" cy="184150"/>
          </a:xfrm>
          <a:custGeom>
            <a:avLst/>
            <a:gdLst/>
            <a:ahLst/>
            <a:cxnLst>
              <a:cxn ang="0">
                <a:pos x="0" y="115"/>
              </a:cxn>
              <a:cxn ang="0">
                <a:pos x="113" y="3"/>
              </a:cxn>
              <a:cxn ang="0">
                <a:pos x="552" y="0"/>
              </a:cxn>
              <a:cxn ang="0">
                <a:pos x="641" y="115"/>
              </a:cxn>
              <a:cxn ang="0">
                <a:pos x="8" y="115"/>
              </a:cxn>
              <a:cxn ang="0">
                <a:pos x="9" y="115"/>
              </a:cxn>
            </a:cxnLst>
            <a:rect l="0" t="0" r="r" b="b"/>
            <a:pathLst>
              <a:path w="642" h="116">
                <a:moveTo>
                  <a:pt x="0" y="115"/>
                </a:moveTo>
                <a:lnTo>
                  <a:pt x="113" y="3"/>
                </a:lnTo>
                <a:lnTo>
                  <a:pt x="552" y="0"/>
                </a:lnTo>
                <a:lnTo>
                  <a:pt x="641" y="115"/>
                </a:lnTo>
                <a:lnTo>
                  <a:pt x="8" y="115"/>
                </a:lnTo>
                <a:lnTo>
                  <a:pt x="9" y="115"/>
                </a:lnTo>
              </a:path>
            </a:pathLst>
          </a:custGeom>
          <a:gradFill rotWithShape="0">
            <a:gsLst>
              <a:gs pos="0">
                <a:srgbClr val="660033">
                  <a:gamma/>
                  <a:shade val="0"/>
                  <a:invGamma/>
                </a:srgbClr>
              </a:gs>
              <a:gs pos="100000">
                <a:srgbClr val="660033"/>
              </a:gs>
            </a:gsLst>
            <a:lin ang="5400000" scaled="1"/>
          </a:gradFill>
          <a:ln w="9525" cap="rnd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66" name="Rectangle 265"/>
          <p:cNvSpPr>
            <a:spLocks noChangeArrowheads="1"/>
          </p:cNvSpPr>
          <p:nvPr/>
        </p:nvSpPr>
        <p:spPr bwMode="auto">
          <a:xfrm>
            <a:off x="2290168" y="2710136"/>
            <a:ext cx="1006475" cy="1073150"/>
          </a:xfrm>
          <a:prstGeom prst="rect">
            <a:avLst/>
          </a:prstGeom>
          <a:noFill/>
          <a:ln w="12700">
            <a:solidFill>
              <a:srgbClr val="FFD38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67" name="Oval 266"/>
          <p:cNvSpPr>
            <a:spLocks noChangeArrowheads="1"/>
          </p:cNvSpPr>
          <p:nvPr/>
        </p:nvSpPr>
        <p:spPr bwMode="auto">
          <a:xfrm>
            <a:off x="2399705" y="2846661"/>
            <a:ext cx="774700" cy="774700"/>
          </a:xfrm>
          <a:prstGeom prst="ellipse">
            <a:avLst/>
          </a:prstGeom>
          <a:solidFill>
            <a:srgbClr val="EEEEEE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68" name="Oval 267"/>
          <p:cNvSpPr>
            <a:spLocks noChangeArrowheads="1"/>
          </p:cNvSpPr>
          <p:nvPr/>
        </p:nvSpPr>
        <p:spPr bwMode="auto">
          <a:xfrm>
            <a:off x="2404468" y="2853011"/>
            <a:ext cx="765175" cy="76200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69" name="Oval 268"/>
          <p:cNvSpPr>
            <a:spLocks noChangeArrowheads="1"/>
          </p:cNvSpPr>
          <p:nvPr/>
        </p:nvSpPr>
        <p:spPr bwMode="auto">
          <a:xfrm>
            <a:off x="2448918" y="2894286"/>
            <a:ext cx="673100" cy="679450"/>
          </a:xfrm>
          <a:prstGeom prst="ellipse">
            <a:avLst/>
          </a:prstGeom>
          <a:solidFill>
            <a:srgbClr val="AAAAAA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70" name="Oval 269"/>
          <p:cNvSpPr>
            <a:spLocks noChangeArrowheads="1"/>
          </p:cNvSpPr>
          <p:nvPr/>
        </p:nvSpPr>
        <p:spPr bwMode="auto">
          <a:xfrm>
            <a:off x="2453680" y="2900636"/>
            <a:ext cx="661988" cy="66675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71" name="Oval 270"/>
          <p:cNvSpPr>
            <a:spLocks noChangeArrowheads="1"/>
          </p:cNvSpPr>
          <p:nvPr/>
        </p:nvSpPr>
        <p:spPr bwMode="auto">
          <a:xfrm>
            <a:off x="2471143" y="2918098"/>
            <a:ext cx="627063" cy="628650"/>
          </a:xfrm>
          <a:prstGeom prst="ellipse">
            <a:avLst/>
          </a:prstGeom>
          <a:gradFill rotWithShape="0">
            <a:gsLst>
              <a:gs pos="0">
                <a:srgbClr val="FEF689"/>
              </a:gs>
              <a:gs pos="50000">
                <a:srgbClr val="FEF689">
                  <a:gamma/>
                  <a:tint val="0"/>
                  <a:invGamma/>
                </a:srgbClr>
              </a:gs>
              <a:gs pos="100000">
                <a:srgbClr val="FEF689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72" name="Oval 271"/>
          <p:cNvSpPr>
            <a:spLocks noChangeArrowheads="1"/>
          </p:cNvSpPr>
          <p:nvPr/>
        </p:nvSpPr>
        <p:spPr bwMode="auto">
          <a:xfrm>
            <a:off x="2477493" y="2924448"/>
            <a:ext cx="614363" cy="617538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73" name="Freeform 272"/>
          <p:cNvSpPr>
            <a:spLocks/>
          </p:cNvSpPr>
          <p:nvPr/>
        </p:nvSpPr>
        <p:spPr bwMode="auto">
          <a:xfrm>
            <a:off x="2745780" y="2984773"/>
            <a:ext cx="128588" cy="325438"/>
          </a:xfrm>
          <a:custGeom>
            <a:avLst/>
            <a:gdLst/>
            <a:ahLst/>
            <a:cxnLst>
              <a:cxn ang="0">
                <a:pos x="0" y="198"/>
              </a:cxn>
              <a:cxn ang="0">
                <a:pos x="80" y="0"/>
              </a:cxn>
              <a:cxn ang="0">
                <a:pos x="8" y="204"/>
              </a:cxn>
              <a:cxn ang="0">
                <a:pos x="0" y="198"/>
              </a:cxn>
            </a:cxnLst>
            <a:rect l="0" t="0" r="r" b="b"/>
            <a:pathLst>
              <a:path w="81" h="205">
                <a:moveTo>
                  <a:pt x="0" y="198"/>
                </a:moveTo>
                <a:lnTo>
                  <a:pt x="80" y="0"/>
                </a:lnTo>
                <a:lnTo>
                  <a:pt x="8" y="204"/>
                </a:lnTo>
                <a:lnTo>
                  <a:pt x="0" y="198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74" name="Freeform 273"/>
          <p:cNvSpPr>
            <a:spLocks/>
          </p:cNvSpPr>
          <p:nvPr/>
        </p:nvSpPr>
        <p:spPr bwMode="auto">
          <a:xfrm>
            <a:off x="2745780" y="2984773"/>
            <a:ext cx="130175" cy="325438"/>
          </a:xfrm>
          <a:custGeom>
            <a:avLst/>
            <a:gdLst/>
            <a:ahLst/>
            <a:cxnLst>
              <a:cxn ang="0">
                <a:pos x="0" y="197"/>
              </a:cxn>
              <a:cxn ang="0">
                <a:pos x="81" y="0"/>
              </a:cxn>
              <a:cxn ang="0">
                <a:pos x="9" y="204"/>
              </a:cxn>
              <a:cxn ang="0">
                <a:pos x="0" y="197"/>
              </a:cxn>
            </a:cxnLst>
            <a:rect l="0" t="0" r="r" b="b"/>
            <a:pathLst>
              <a:path w="82" h="205">
                <a:moveTo>
                  <a:pt x="0" y="197"/>
                </a:moveTo>
                <a:lnTo>
                  <a:pt x="81" y="0"/>
                </a:lnTo>
                <a:lnTo>
                  <a:pt x="9" y="204"/>
                </a:lnTo>
                <a:lnTo>
                  <a:pt x="0" y="197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75" name="Freeform 274"/>
          <p:cNvSpPr>
            <a:spLocks/>
          </p:cNvSpPr>
          <p:nvPr/>
        </p:nvSpPr>
        <p:spPr bwMode="auto">
          <a:xfrm>
            <a:off x="2760068" y="3221311"/>
            <a:ext cx="36513" cy="34925"/>
          </a:xfrm>
          <a:custGeom>
            <a:avLst/>
            <a:gdLst/>
            <a:ahLst/>
            <a:cxnLst>
              <a:cxn ang="0">
                <a:pos x="22" y="11"/>
              </a:cxn>
              <a:cxn ang="0">
                <a:pos x="18" y="6"/>
              </a:cxn>
              <a:cxn ang="0">
                <a:pos x="15" y="2"/>
              </a:cxn>
              <a:cxn ang="0">
                <a:pos x="12" y="0"/>
              </a:cxn>
              <a:cxn ang="0">
                <a:pos x="6" y="0"/>
              </a:cxn>
              <a:cxn ang="0">
                <a:pos x="2" y="2"/>
              </a:cxn>
              <a:cxn ang="0">
                <a:pos x="0" y="9"/>
              </a:cxn>
              <a:cxn ang="0">
                <a:pos x="0" y="11"/>
              </a:cxn>
              <a:cxn ang="0">
                <a:pos x="0" y="18"/>
              </a:cxn>
              <a:cxn ang="0">
                <a:pos x="2" y="21"/>
              </a:cxn>
              <a:cxn ang="0">
                <a:pos x="9" y="21"/>
              </a:cxn>
              <a:cxn ang="0">
                <a:pos x="15" y="21"/>
              </a:cxn>
              <a:cxn ang="0">
                <a:pos x="18" y="21"/>
              </a:cxn>
              <a:cxn ang="0">
                <a:pos x="22" y="11"/>
              </a:cxn>
            </a:cxnLst>
            <a:rect l="0" t="0" r="r" b="b"/>
            <a:pathLst>
              <a:path w="23" h="22">
                <a:moveTo>
                  <a:pt x="22" y="11"/>
                </a:moveTo>
                <a:lnTo>
                  <a:pt x="18" y="6"/>
                </a:lnTo>
                <a:lnTo>
                  <a:pt x="15" y="2"/>
                </a:lnTo>
                <a:lnTo>
                  <a:pt x="12" y="0"/>
                </a:lnTo>
                <a:lnTo>
                  <a:pt x="6" y="0"/>
                </a:lnTo>
                <a:lnTo>
                  <a:pt x="2" y="2"/>
                </a:lnTo>
                <a:lnTo>
                  <a:pt x="0" y="9"/>
                </a:lnTo>
                <a:lnTo>
                  <a:pt x="0" y="11"/>
                </a:lnTo>
                <a:lnTo>
                  <a:pt x="0" y="18"/>
                </a:lnTo>
                <a:lnTo>
                  <a:pt x="2" y="21"/>
                </a:lnTo>
                <a:lnTo>
                  <a:pt x="9" y="21"/>
                </a:lnTo>
                <a:lnTo>
                  <a:pt x="15" y="21"/>
                </a:lnTo>
                <a:lnTo>
                  <a:pt x="18" y="21"/>
                </a:lnTo>
                <a:lnTo>
                  <a:pt x="22" y="11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76" name="Freeform 275"/>
          <p:cNvSpPr>
            <a:spLocks/>
          </p:cNvSpPr>
          <p:nvPr/>
        </p:nvSpPr>
        <p:spPr bwMode="auto">
          <a:xfrm>
            <a:off x="2760068" y="3222898"/>
            <a:ext cx="38100" cy="34925"/>
          </a:xfrm>
          <a:custGeom>
            <a:avLst/>
            <a:gdLst/>
            <a:ahLst/>
            <a:cxnLst>
              <a:cxn ang="0">
                <a:pos x="23" y="11"/>
              </a:cxn>
              <a:cxn ang="0">
                <a:pos x="19" y="6"/>
              </a:cxn>
              <a:cxn ang="0">
                <a:pos x="16" y="2"/>
              </a:cxn>
              <a:cxn ang="0">
                <a:pos x="13" y="0"/>
              </a:cxn>
              <a:cxn ang="0">
                <a:pos x="6" y="0"/>
              </a:cxn>
              <a:cxn ang="0">
                <a:pos x="3" y="2"/>
              </a:cxn>
              <a:cxn ang="0">
                <a:pos x="0" y="9"/>
              </a:cxn>
              <a:cxn ang="0">
                <a:pos x="0" y="11"/>
              </a:cxn>
              <a:cxn ang="0">
                <a:pos x="0" y="18"/>
              </a:cxn>
              <a:cxn ang="0">
                <a:pos x="3" y="21"/>
              </a:cxn>
              <a:cxn ang="0">
                <a:pos x="9" y="21"/>
              </a:cxn>
              <a:cxn ang="0">
                <a:pos x="16" y="21"/>
              </a:cxn>
              <a:cxn ang="0">
                <a:pos x="19" y="21"/>
              </a:cxn>
              <a:cxn ang="0">
                <a:pos x="23" y="11"/>
              </a:cxn>
            </a:cxnLst>
            <a:rect l="0" t="0" r="r" b="b"/>
            <a:pathLst>
              <a:path w="24" h="22">
                <a:moveTo>
                  <a:pt x="23" y="11"/>
                </a:moveTo>
                <a:lnTo>
                  <a:pt x="19" y="6"/>
                </a:lnTo>
                <a:lnTo>
                  <a:pt x="16" y="2"/>
                </a:lnTo>
                <a:lnTo>
                  <a:pt x="13" y="0"/>
                </a:lnTo>
                <a:lnTo>
                  <a:pt x="6" y="0"/>
                </a:lnTo>
                <a:lnTo>
                  <a:pt x="3" y="2"/>
                </a:lnTo>
                <a:lnTo>
                  <a:pt x="0" y="9"/>
                </a:lnTo>
                <a:lnTo>
                  <a:pt x="0" y="11"/>
                </a:lnTo>
                <a:lnTo>
                  <a:pt x="0" y="18"/>
                </a:lnTo>
                <a:lnTo>
                  <a:pt x="3" y="21"/>
                </a:lnTo>
                <a:lnTo>
                  <a:pt x="9" y="21"/>
                </a:lnTo>
                <a:lnTo>
                  <a:pt x="16" y="21"/>
                </a:lnTo>
                <a:lnTo>
                  <a:pt x="19" y="21"/>
                </a:lnTo>
                <a:lnTo>
                  <a:pt x="23" y="1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77" name="Freeform 276"/>
          <p:cNvSpPr>
            <a:spLocks/>
          </p:cNvSpPr>
          <p:nvPr/>
        </p:nvSpPr>
        <p:spPr bwMode="auto">
          <a:xfrm>
            <a:off x="2769593" y="3122886"/>
            <a:ext cx="26988" cy="26988"/>
          </a:xfrm>
          <a:custGeom>
            <a:avLst/>
            <a:gdLst/>
            <a:ahLst/>
            <a:cxnLst>
              <a:cxn ang="0">
                <a:pos x="16" y="13"/>
              </a:cxn>
              <a:cxn ang="0">
                <a:pos x="16" y="2"/>
              </a:cxn>
              <a:cxn ang="0">
                <a:pos x="9" y="0"/>
              </a:cxn>
              <a:cxn ang="0">
                <a:pos x="0" y="2"/>
              </a:cxn>
              <a:cxn ang="0">
                <a:pos x="0" y="9"/>
              </a:cxn>
              <a:cxn ang="0">
                <a:pos x="9" y="16"/>
              </a:cxn>
              <a:cxn ang="0">
                <a:pos x="16" y="13"/>
              </a:cxn>
            </a:cxnLst>
            <a:rect l="0" t="0" r="r" b="b"/>
            <a:pathLst>
              <a:path w="17" h="17">
                <a:moveTo>
                  <a:pt x="16" y="13"/>
                </a:moveTo>
                <a:lnTo>
                  <a:pt x="16" y="2"/>
                </a:lnTo>
                <a:lnTo>
                  <a:pt x="9" y="0"/>
                </a:lnTo>
                <a:lnTo>
                  <a:pt x="0" y="2"/>
                </a:lnTo>
                <a:lnTo>
                  <a:pt x="0" y="9"/>
                </a:lnTo>
                <a:lnTo>
                  <a:pt x="9" y="16"/>
                </a:lnTo>
                <a:lnTo>
                  <a:pt x="16" y="13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78" name="Freeform 277"/>
          <p:cNvSpPr>
            <a:spLocks/>
          </p:cNvSpPr>
          <p:nvPr/>
        </p:nvSpPr>
        <p:spPr bwMode="auto">
          <a:xfrm>
            <a:off x="2772768" y="3124473"/>
            <a:ext cx="26988" cy="26988"/>
          </a:xfrm>
          <a:custGeom>
            <a:avLst/>
            <a:gdLst/>
            <a:ahLst/>
            <a:cxnLst>
              <a:cxn ang="0">
                <a:pos x="16" y="12"/>
              </a:cxn>
              <a:cxn ang="0">
                <a:pos x="16" y="2"/>
              </a:cxn>
              <a:cxn ang="0">
                <a:pos x="9" y="0"/>
              </a:cxn>
              <a:cxn ang="0">
                <a:pos x="0" y="2"/>
              </a:cxn>
              <a:cxn ang="0">
                <a:pos x="0" y="9"/>
              </a:cxn>
              <a:cxn ang="0">
                <a:pos x="9" y="16"/>
              </a:cxn>
              <a:cxn ang="0">
                <a:pos x="16" y="12"/>
              </a:cxn>
            </a:cxnLst>
            <a:rect l="0" t="0" r="r" b="b"/>
            <a:pathLst>
              <a:path w="17" h="17">
                <a:moveTo>
                  <a:pt x="16" y="12"/>
                </a:moveTo>
                <a:lnTo>
                  <a:pt x="16" y="2"/>
                </a:lnTo>
                <a:lnTo>
                  <a:pt x="9" y="0"/>
                </a:lnTo>
                <a:lnTo>
                  <a:pt x="0" y="2"/>
                </a:lnTo>
                <a:lnTo>
                  <a:pt x="0" y="9"/>
                </a:lnTo>
                <a:lnTo>
                  <a:pt x="9" y="16"/>
                </a:lnTo>
                <a:lnTo>
                  <a:pt x="16" y="1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79" name="Oval 278"/>
          <p:cNvSpPr>
            <a:spLocks noChangeArrowheads="1"/>
          </p:cNvSpPr>
          <p:nvPr/>
        </p:nvSpPr>
        <p:spPr bwMode="auto">
          <a:xfrm>
            <a:off x="2710855" y="3064148"/>
            <a:ext cx="147638" cy="147638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80" name="Line 30"/>
          <p:cNvSpPr>
            <a:spLocks noChangeShapeType="1"/>
          </p:cNvSpPr>
          <p:nvPr/>
        </p:nvSpPr>
        <p:spPr bwMode="auto">
          <a:xfrm>
            <a:off x="2779118" y="2933973"/>
            <a:ext cx="0" cy="79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81" name="Line 31"/>
          <p:cNvSpPr>
            <a:spLocks noChangeShapeType="1"/>
          </p:cNvSpPr>
          <p:nvPr/>
        </p:nvSpPr>
        <p:spPr bwMode="auto">
          <a:xfrm flipH="1">
            <a:off x="2906118" y="2967311"/>
            <a:ext cx="4763" cy="9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82" name="Line 32"/>
          <p:cNvSpPr>
            <a:spLocks noChangeShapeType="1"/>
          </p:cNvSpPr>
          <p:nvPr/>
        </p:nvSpPr>
        <p:spPr bwMode="auto">
          <a:xfrm flipH="1">
            <a:off x="3029943" y="3065736"/>
            <a:ext cx="3175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83" name="Line 33"/>
          <p:cNvSpPr>
            <a:spLocks noChangeShapeType="1"/>
          </p:cNvSpPr>
          <p:nvPr/>
        </p:nvSpPr>
        <p:spPr bwMode="auto">
          <a:xfrm flipH="1">
            <a:off x="3072805" y="3243536"/>
            <a:ext cx="1428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84" name="Line 34"/>
          <p:cNvSpPr>
            <a:spLocks noChangeShapeType="1"/>
          </p:cNvSpPr>
          <p:nvPr/>
        </p:nvSpPr>
        <p:spPr bwMode="auto">
          <a:xfrm>
            <a:off x="3029943" y="3408636"/>
            <a:ext cx="3175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85" name="Line 35"/>
          <p:cNvSpPr>
            <a:spLocks noChangeShapeType="1"/>
          </p:cNvSpPr>
          <p:nvPr/>
        </p:nvSpPr>
        <p:spPr bwMode="auto">
          <a:xfrm>
            <a:off x="2906118" y="3499123"/>
            <a:ext cx="4763" cy="142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86" name="Line 36"/>
          <p:cNvSpPr>
            <a:spLocks noChangeShapeType="1"/>
          </p:cNvSpPr>
          <p:nvPr/>
        </p:nvSpPr>
        <p:spPr bwMode="auto">
          <a:xfrm>
            <a:off x="2779118" y="3532461"/>
            <a:ext cx="0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87" name="Line 37"/>
          <p:cNvSpPr>
            <a:spLocks noChangeShapeType="1"/>
          </p:cNvSpPr>
          <p:nvPr/>
        </p:nvSpPr>
        <p:spPr bwMode="auto">
          <a:xfrm flipH="1">
            <a:off x="2648943" y="3499123"/>
            <a:ext cx="4763" cy="95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88" name="Line 38"/>
          <p:cNvSpPr>
            <a:spLocks noChangeShapeType="1"/>
          </p:cNvSpPr>
          <p:nvPr/>
        </p:nvSpPr>
        <p:spPr bwMode="auto">
          <a:xfrm flipH="1">
            <a:off x="2525118" y="3392761"/>
            <a:ext cx="4763" cy="79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89" name="Line 39"/>
          <p:cNvSpPr>
            <a:spLocks noChangeShapeType="1"/>
          </p:cNvSpPr>
          <p:nvPr/>
        </p:nvSpPr>
        <p:spPr bwMode="auto">
          <a:xfrm>
            <a:off x="2623543" y="2970486"/>
            <a:ext cx="0" cy="4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90" name="Line 40"/>
          <p:cNvSpPr>
            <a:spLocks noChangeShapeType="1"/>
          </p:cNvSpPr>
          <p:nvPr/>
        </p:nvSpPr>
        <p:spPr bwMode="auto">
          <a:xfrm>
            <a:off x="2788643" y="3056211"/>
            <a:ext cx="0" cy="1095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291" name="Rectangle 290"/>
          <p:cNvSpPr>
            <a:spLocks noChangeArrowheads="1"/>
          </p:cNvSpPr>
          <p:nvPr/>
        </p:nvSpPr>
        <p:spPr bwMode="auto">
          <a:xfrm>
            <a:off x="4228505" y="2203723"/>
            <a:ext cx="148907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5563" tIns="28575" rIns="55563" bIns="28575"/>
          <a:lstStyle/>
          <a:p>
            <a:pPr algn="ctr" defTabSz="336550" eaLnBrk="0" hangingPunct="0">
              <a:lnSpc>
                <a:spcPct val="85000"/>
              </a:lnSpc>
              <a:buNone/>
            </a:pPr>
            <a:r>
              <a:rPr lang="en-GB" sz="1200" b="1" dirty="0">
                <a:solidFill>
                  <a:srgbClr val="FFFFFF"/>
                </a:solidFill>
              </a:rPr>
              <a:t>Organization Design and Structure</a:t>
            </a:r>
          </a:p>
        </p:txBody>
      </p:sp>
      <p:sp>
        <p:nvSpPr>
          <p:cNvPr id="292" name="AutoShape 42"/>
          <p:cNvSpPr>
            <a:spLocks noChangeArrowheads="1"/>
          </p:cNvSpPr>
          <p:nvPr/>
        </p:nvSpPr>
        <p:spPr bwMode="auto">
          <a:xfrm>
            <a:off x="4503143" y="2870473"/>
            <a:ext cx="962025" cy="962025"/>
          </a:xfrm>
          <a:prstGeom prst="octagon">
            <a:avLst>
              <a:gd name="adj" fmla="val 29282"/>
            </a:avLst>
          </a:prstGeom>
          <a:gradFill rotWithShape="0">
            <a:gsLst>
              <a:gs pos="0">
                <a:srgbClr val="F6BF69"/>
              </a:gs>
              <a:gs pos="100000">
                <a:srgbClr val="F6BF69">
                  <a:gamma/>
                  <a:shade val="29804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93" name="AutoShape 43"/>
          <p:cNvSpPr>
            <a:spLocks noChangeArrowheads="1"/>
          </p:cNvSpPr>
          <p:nvPr/>
        </p:nvSpPr>
        <p:spPr bwMode="auto">
          <a:xfrm>
            <a:off x="4433293" y="2726011"/>
            <a:ext cx="1057275" cy="1057275"/>
          </a:xfrm>
          <a:prstGeom prst="octagon">
            <a:avLst>
              <a:gd name="adj" fmla="val 29282"/>
            </a:avLst>
          </a:prstGeom>
          <a:gradFill rotWithShape="0">
            <a:gsLst>
              <a:gs pos="0">
                <a:srgbClr val="AF0057"/>
              </a:gs>
              <a:gs pos="100000">
                <a:srgbClr val="AF0057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FFD38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94" name="Oval 293"/>
          <p:cNvSpPr>
            <a:spLocks noChangeArrowheads="1"/>
          </p:cNvSpPr>
          <p:nvPr/>
        </p:nvSpPr>
        <p:spPr bwMode="auto">
          <a:xfrm>
            <a:off x="4579343" y="2868886"/>
            <a:ext cx="765175" cy="765175"/>
          </a:xfrm>
          <a:prstGeom prst="ellipse">
            <a:avLst/>
          </a:prstGeom>
          <a:solidFill>
            <a:srgbClr val="FFFF6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95" name="Oval 294"/>
          <p:cNvSpPr>
            <a:spLocks noChangeArrowheads="1"/>
          </p:cNvSpPr>
          <p:nvPr/>
        </p:nvSpPr>
        <p:spPr bwMode="auto">
          <a:xfrm>
            <a:off x="4577755" y="2868886"/>
            <a:ext cx="766763" cy="766763"/>
          </a:xfrm>
          <a:prstGeom prst="ellipse">
            <a:avLst/>
          </a:prstGeom>
          <a:gradFill rotWithShape="0">
            <a:gsLst>
              <a:gs pos="0">
                <a:srgbClr val="AF0057"/>
              </a:gs>
              <a:gs pos="100000">
                <a:srgbClr val="AF0057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96" name="Oval 295"/>
          <p:cNvSpPr>
            <a:spLocks noChangeArrowheads="1"/>
          </p:cNvSpPr>
          <p:nvPr/>
        </p:nvSpPr>
        <p:spPr bwMode="auto">
          <a:xfrm>
            <a:off x="4617443" y="2908573"/>
            <a:ext cx="685800" cy="6858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97" name="Oval 296"/>
          <p:cNvSpPr>
            <a:spLocks noChangeArrowheads="1"/>
          </p:cNvSpPr>
          <p:nvPr/>
        </p:nvSpPr>
        <p:spPr bwMode="auto">
          <a:xfrm>
            <a:off x="4617443" y="2908573"/>
            <a:ext cx="687388" cy="685800"/>
          </a:xfrm>
          <a:prstGeom prst="ellipse">
            <a:avLst/>
          </a:prstGeom>
          <a:gradFill rotWithShape="0">
            <a:gsLst>
              <a:gs pos="0">
                <a:srgbClr val="AF0057"/>
              </a:gs>
              <a:gs pos="100000">
                <a:srgbClr val="AF0057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98" name="Oval 297"/>
          <p:cNvSpPr>
            <a:spLocks noChangeArrowheads="1"/>
          </p:cNvSpPr>
          <p:nvPr/>
        </p:nvSpPr>
        <p:spPr bwMode="auto">
          <a:xfrm>
            <a:off x="4642843" y="2935561"/>
            <a:ext cx="636588" cy="635000"/>
          </a:xfrm>
          <a:prstGeom prst="ellipse">
            <a:avLst/>
          </a:prstGeom>
          <a:gradFill rotWithShape="0">
            <a:gsLst>
              <a:gs pos="0">
                <a:srgbClr val="00F077"/>
              </a:gs>
              <a:gs pos="50000">
                <a:srgbClr val="00F077">
                  <a:gamma/>
                  <a:tint val="0"/>
                  <a:invGamma/>
                </a:srgbClr>
              </a:gs>
              <a:gs pos="100000">
                <a:srgbClr val="00F077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299" name="Oval 298"/>
          <p:cNvSpPr>
            <a:spLocks noChangeArrowheads="1"/>
          </p:cNvSpPr>
          <p:nvPr/>
        </p:nvSpPr>
        <p:spPr bwMode="auto">
          <a:xfrm>
            <a:off x="4649193" y="2940323"/>
            <a:ext cx="623888" cy="623888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00" name="Freeform 299"/>
          <p:cNvSpPr>
            <a:spLocks/>
          </p:cNvSpPr>
          <p:nvPr/>
        </p:nvSpPr>
        <p:spPr bwMode="auto">
          <a:xfrm>
            <a:off x="4995268" y="3256236"/>
            <a:ext cx="219075" cy="87313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137" y="50"/>
              </a:cxn>
              <a:cxn ang="0">
                <a:pos x="134" y="54"/>
              </a:cxn>
              <a:cxn ang="0">
                <a:pos x="0" y="12"/>
              </a:cxn>
              <a:cxn ang="0">
                <a:pos x="3" y="0"/>
              </a:cxn>
            </a:cxnLst>
            <a:rect l="0" t="0" r="r" b="b"/>
            <a:pathLst>
              <a:path w="138" h="55">
                <a:moveTo>
                  <a:pt x="3" y="0"/>
                </a:moveTo>
                <a:lnTo>
                  <a:pt x="137" y="50"/>
                </a:lnTo>
                <a:lnTo>
                  <a:pt x="134" y="54"/>
                </a:lnTo>
                <a:lnTo>
                  <a:pt x="0" y="12"/>
                </a:lnTo>
                <a:lnTo>
                  <a:pt x="3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01" name="Freeform 300"/>
          <p:cNvSpPr>
            <a:spLocks/>
          </p:cNvSpPr>
          <p:nvPr/>
        </p:nvSpPr>
        <p:spPr bwMode="auto">
          <a:xfrm>
            <a:off x="4958755" y="2962548"/>
            <a:ext cx="26988" cy="28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0"/>
              </a:cxn>
              <a:cxn ang="0">
                <a:pos x="16" y="17"/>
              </a:cxn>
              <a:cxn ang="0">
                <a:pos x="0" y="17"/>
              </a:cxn>
              <a:cxn ang="0">
                <a:pos x="0" y="0"/>
              </a:cxn>
            </a:cxnLst>
            <a:rect l="0" t="0" r="r" b="b"/>
            <a:pathLst>
              <a:path w="17" h="18">
                <a:moveTo>
                  <a:pt x="0" y="0"/>
                </a:moveTo>
                <a:lnTo>
                  <a:pt x="16" y="0"/>
                </a:lnTo>
                <a:lnTo>
                  <a:pt x="16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02" name="Freeform 301"/>
          <p:cNvSpPr>
            <a:spLocks/>
          </p:cNvSpPr>
          <p:nvPr/>
        </p:nvSpPr>
        <p:spPr bwMode="auto">
          <a:xfrm>
            <a:off x="5093693" y="2999061"/>
            <a:ext cx="26988" cy="26988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16" y="1"/>
              </a:cxn>
              <a:cxn ang="0">
                <a:pos x="4" y="16"/>
              </a:cxn>
              <a:cxn ang="0">
                <a:pos x="0" y="13"/>
              </a:cxn>
              <a:cxn ang="0">
                <a:pos x="11" y="0"/>
              </a:cxn>
            </a:cxnLst>
            <a:rect l="0" t="0" r="r" b="b"/>
            <a:pathLst>
              <a:path w="17" h="17">
                <a:moveTo>
                  <a:pt x="11" y="0"/>
                </a:moveTo>
                <a:lnTo>
                  <a:pt x="16" y="1"/>
                </a:lnTo>
                <a:lnTo>
                  <a:pt x="4" y="16"/>
                </a:lnTo>
                <a:lnTo>
                  <a:pt x="0" y="13"/>
                </a:lnTo>
                <a:lnTo>
                  <a:pt x="11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03" name="Freeform 302"/>
          <p:cNvSpPr>
            <a:spLocks/>
          </p:cNvSpPr>
          <p:nvPr/>
        </p:nvSpPr>
        <p:spPr bwMode="auto">
          <a:xfrm>
            <a:off x="5188943" y="3100661"/>
            <a:ext cx="28575" cy="26988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17" y="4"/>
              </a:cxn>
              <a:cxn ang="0">
                <a:pos x="2" y="16"/>
              </a:cxn>
              <a:cxn ang="0">
                <a:pos x="0" y="10"/>
              </a:cxn>
              <a:cxn ang="0">
                <a:pos x="14" y="0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7" y="4"/>
                </a:lnTo>
                <a:lnTo>
                  <a:pt x="2" y="16"/>
                </a:lnTo>
                <a:lnTo>
                  <a:pt x="0" y="10"/>
                </a:lnTo>
                <a:lnTo>
                  <a:pt x="14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04" name="Freeform 303"/>
          <p:cNvSpPr>
            <a:spLocks/>
          </p:cNvSpPr>
          <p:nvPr/>
        </p:nvSpPr>
        <p:spPr bwMode="auto">
          <a:xfrm>
            <a:off x="5227043" y="3246711"/>
            <a:ext cx="26988" cy="26988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16" y="16"/>
              </a:cxn>
              <a:cxn ang="0">
                <a:pos x="0" y="16"/>
              </a:cxn>
              <a:cxn ang="0">
                <a:pos x="0" y="0"/>
              </a:cxn>
              <a:cxn ang="0">
                <a:pos x="16" y="0"/>
              </a:cxn>
            </a:cxnLst>
            <a:rect l="0" t="0" r="r" b="b"/>
            <a:pathLst>
              <a:path w="17" h="17">
                <a:moveTo>
                  <a:pt x="16" y="0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05" name="Freeform 304"/>
          <p:cNvSpPr>
            <a:spLocks/>
          </p:cNvSpPr>
          <p:nvPr/>
        </p:nvSpPr>
        <p:spPr bwMode="auto">
          <a:xfrm>
            <a:off x="5188943" y="3380061"/>
            <a:ext cx="28575" cy="26988"/>
          </a:xfrm>
          <a:custGeom>
            <a:avLst/>
            <a:gdLst/>
            <a:ahLst/>
            <a:cxnLst>
              <a:cxn ang="0">
                <a:pos x="17" y="11"/>
              </a:cxn>
              <a:cxn ang="0">
                <a:pos x="13" y="16"/>
              </a:cxn>
              <a:cxn ang="0">
                <a:pos x="0" y="5"/>
              </a:cxn>
              <a:cxn ang="0">
                <a:pos x="2" y="0"/>
              </a:cxn>
              <a:cxn ang="0">
                <a:pos x="17" y="11"/>
              </a:cxn>
            </a:cxnLst>
            <a:rect l="0" t="0" r="r" b="b"/>
            <a:pathLst>
              <a:path w="18" h="17">
                <a:moveTo>
                  <a:pt x="17" y="11"/>
                </a:moveTo>
                <a:lnTo>
                  <a:pt x="13" y="16"/>
                </a:lnTo>
                <a:lnTo>
                  <a:pt x="0" y="5"/>
                </a:lnTo>
                <a:lnTo>
                  <a:pt x="2" y="0"/>
                </a:lnTo>
                <a:lnTo>
                  <a:pt x="17" y="11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06" name="Freeform 305"/>
          <p:cNvSpPr>
            <a:spLocks/>
          </p:cNvSpPr>
          <p:nvPr/>
        </p:nvSpPr>
        <p:spPr bwMode="auto">
          <a:xfrm>
            <a:off x="5190530" y="3383236"/>
            <a:ext cx="26988" cy="26988"/>
          </a:xfrm>
          <a:custGeom>
            <a:avLst/>
            <a:gdLst/>
            <a:ahLst/>
            <a:cxnLst>
              <a:cxn ang="0">
                <a:pos x="16" y="9"/>
              </a:cxn>
              <a:cxn ang="0">
                <a:pos x="12" y="16"/>
              </a:cxn>
              <a:cxn ang="0">
                <a:pos x="0" y="4"/>
              </a:cxn>
              <a:cxn ang="0">
                <a:pos x="1" y="0"/>
              </a:cxn>
              <a:cxn ang="0">
                <a:pos x="16" y="9"/>
              </a:cxn>
            </a:cxnLst>
            <a:rect l="0" t="0" r="r" b="b"/>
            <a:pathLst>
              <a:path w="17" h="17">
                <a:moveTo>
                  <a:pt x="16" y="9"/>
                </a:moveTo>
                <a:lnTo>
                  <a:pt x="12" y="16"/>
                </a:lnTo>
                <a:lnTo>
                  <a:pt x="0" y="4"/>
                </a:lnTo>
                <a:lnTo>
                  <a:pt x="1" y="0"/>
                </a:lnTo>
                <a:lnTo>
                  <a:pt x="16" y="9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07" name="Freeform 306"/>
          <p:cNvSpPr>
            <a:spLocks/>
          </p:cNvSpPr>
          <p:nvPr/>
        </p:nvSpPr>
        <p:spPr bwMode="auto">
          <a:xfrm>
            <a:off x="5093693" y="3480073"/>
            <a:ext cx="26988" cy="26988"/>
          </a:xfrm>
          <a:custGeom>
            <a:avLst/>
            <a:gdLst/>
            <a:ahLst/>
            <a:cxnLst>
              <a:cxn ang="0">
                <a:pos x="16" y="13"/>
              </a:cxn>
              <a:cxn ang="0">
                <a:pos x="11" y="16"/>
              </a:cxn>
              <a:cxn ang="0">
                <a:pos x="0" y="1"/>
              </a:cxn>
              <a:cxn ang="0">
                <a:pos x="4" y="0"/>
              </a:cxn>
              <a:cxn ang="0">
                <a:pos x="16" y="13"/>
              </a:cxn>
            </a:cxnLst>
            <a:rect l="0" t="0" r="r" b="b"/>
            <a:pathLst>
              <a:path w="17" h="17">
                <a:moveTo>
                  <a:pt x="16" y="13"/>
                </a:moveTo>
                <a:lnTo>
                  <a:pt x="11" y="16"/>
                </a:lnTo>
                <a:lnTo>
                  <a:pt x="0" y="1"/>
                </a:lnTo>
                <a:lnTo>
                  <a:pt x="4" y="0"/>
                </a:lnTo>
                <a:lnTo>
                  <a:pt x="16" y="13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08" name="Freeform 307"/>
          <p:cNvSpPr>
            <a:spLocks/>
          </p:cNvSpPr>
          <p:nvPr/>
        </p:nvSpPr>
        <p:spPr bwMode="auto">
          <a:xfrm>
            <a:off x="5093693" y="3481661"/>
            <a:ext cx="26988" cy="26988"/>
          </a:xfrm>
          <a:custGeom>
            <a:avLst/>
            <a:gdLst/>
            <a:ahLst/>
            <a:cxnLst>
              <a:cxn ang="0">
                <a:pos x="16" y="13"/>
              </a:cxn>
              <a:cxn ang="0">
                <a:pos x="11" y="16"/>
              </a:cxn>
              <a:cxn ang="0">
                <a:pos x="0" y="1"/>
              </a:cxn>
              <a:cxn ang="0">
                <a:pos x="4" y="0"/>
              </a:cxn>
              <a:cxn ang="0">
                <a:pos x="16" y="13"/>
              </a:cxn>
            </a:cxnLst>
            <a:rect l="0" t="0" r="r" b="b"/>
            <a:pathLst>
              <a:path w="17" h="17">
                <a:moveTo>
                  <a:pt x="16" y="13"/>
                </a:moveTo>
                <a:lnTo>
                  <a:pt x="11" y="16"/>
                </a:lnTo>
                <a:lnTo>
                  <a:pt x="0" y="1"/>
                </a:lnTo>
                <a:lnTo>
                  <a:pt x="4" y="0"/>
                </a:lnTo>
                <a:lnTo>
                  <a:pt x="16" y="13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grpSp>
        <p:nvGrpSpPr>
          <p:cNvPr id="309" name="Group 308"/>
          <p:cNvGrpSpPr>
            <a:grpSpLocks/>
          </p:cNvGrpSpPr>
          <p:nvPr/>
        </p:nvGrpSpPr>
        <p:grpSpPr bwMode="auto">
          <a:xfrm>
            <a:off x="4590455" y="3494361"/>
            <a:ext cx="733425" cy="138113"/>
            <a:chOff x="3061" y="2214"/>
            <a:chExt cx="462" cy="87"/>
          </a:xfrm>
        </p:grpSpPr>
        <p:sp>
          <p:nvSpPr>
            <p:cNvPr id="491" name="Freeform 60"/>
            <p:cNvSpPr>
              <a:spLocks/>
            </p:cNvSpPr>
            <p:nvPr/>
          </p:nvSpPr>
          <p:spPr bwMode="auto">
            <a:xfrm>
              <a:off x="3061" y="2261"/>
              <a:ext cx="32" cy="38"/>
            </a:xfrm>
            <a:custGeom>
              <a:avLst/>
              <a:gdLst/>
              <a:ahLst/>
              <a:cxnLst>
                <a:cxn ang="0">
                  <a:pos x="0" y="37"/>
                </a:cxn>
                <a:cxn ang="0">
                  <a:pos x="21" y="0"/>
                </a:cxn>
                <a:cxn ang="0">
                  <a:pos x="31" y="5"/>
                </a:cxn>
                <a:cxn ang="0">
                  <a:pos x="1" y="37"/>
                </a:cxn>
                <a:cxn ang="0">
                  <a:pos x="0" y="37"/>
                </a:cxn>
              </a:cxnLst>
              <a:rect l="0" t="0" r="r" b="b"/>
              <a:pathLst>
                <a:path w="32" h="38">
                  <a:moveTo>
                    <a:pt x="0" y="37"/>
                  </a:moveTo>
                  <a:lnTo>
                    <a:pt x="21" y="0"/>
                  </a:lnTo>
                  <a:lnTo>
                    <a:pt x="31" y="5"/>
                  </a:lnTo>
                  <a:lnTo>
                    <a:pt x="1" y="37"/>
                  </a:lnTo>
                  <a:lnTo>
                    <a:pt x="0" y="37"/>
                  </a:lnTo>
                </a:path>
              </a:pathLst>
            </a:custGeom>
            <a:gradFill rotWithShape="0">
              <a:gsLst>
                <a:gs pos="0">
                  <a:srgbClr val="AF0057"/>
                </a:gs>
                <a:gs pos="100000">
                  <a:srgbClr val="AF0057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92" name="Freeform 61"/>
            <p:cNvSpPr>
              <a:spLocks/>
            </p:cNvSpPr>
            <p:nvPr/>
          </p:nvSpPr>
          <p:spPr bwMode="auto">
            <a:xfrm>
              <a:off x="3083" y="2216"/>
              <a:ext cx="42" cy="5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41" y="11"/>
                </a:cxn>
                <a:cxn ang="0">
                  <a:pos x="8" y="50"/>
                </a:cxn>
                <a:cxn ang="0">
                  <a:pos x="0" y="44"/>
                </a:cxn>
                <a:cxn ang="0">
                  <a:pos x="26" y="0"/>
                </a:cxn>
              </a:cxnLst>
              <a:rect l="0" t="0" r="r" b="b"/>
              <a:pathLst>
                <a:path w="42" h="51">
                  <a:moveTo>
                    <a:pt x="26" y="0"/>
                  </a:moveTo>
                  <a:lnTo>
                    <a:pt x="41" y="11"/>
                  </a:lnTo>
                  <a:lnTo>
                    <a:pt x="8" y="50"/>
                  </a:lnTo>
                  <a:lnTo>
                    <a:pt x="0" y="44"/>
                  </a:lnTo>
                  <a:lnTo>
                    <a:pt x="26" y="0"/>
                  </a:lnTo>
                </a:path>
              </a:pathLst>
            </a:custGeom>
            <a:gradFill rotWithShape="0">
              <a:gsLst>
                <a:gs pos="0">
                  <a:srgbClr val="AF0057"/>
                </a:gs>
                <a:gs pos="100000">
                  <a:srgbClr val="AF0057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93" name="Freeform 62"/>
            <p:cNvSpPr>
              <a:spLocks/>
            </p:cNvSpPr>
            <p:nvPr/>
          </p:nvSpPr>
          <p:spPr bwMode="auto">
            <a:xfrm>
              <a:off x="3083" y="2217"/>
              <a:ext cx="43" cy="51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42" y="12"/>
                </a:cxn>
                <a:cxn ang="0">
                  <a:pos x="9" y="50"/>
                </a:cxn>
                <a:cxn ang="0">
                  <a:pos x="0" y="43"/>
                </a:cxn>
                <a:cxn ang="0">
                  <a:pos x="27" y="0"/>
                </a:cxn>
              </a:cxnLst>
              <a:rect l="0" t="0" r="r" b="b"/>
              <a:pathLst>
                <a:path w="43" h="51">
                  <a:moveTo>
                    <a:pt x="27" y="0"/>
                  </a:moveTo>
                  <a:lnTo>
                    <a:pt x="42" y="12"/>
                  </a:lnTo>
                  <a:lnTo>
                    <a:pt x="9" y="50"/>
                  </a:lnTo>
                  <a:lnTo>
                    <a:pt x="0" y="43"/>
                  </a:lnTo>
                  <a:lnTo>
                    <a:pt x="27" y="0"/>
                  </a:lnTo>
                </a:path>
              </a:pathLst>
            </a:custGeom>
            <a:gradFill rotWithShape="0">
              <a:gsLst>
                <a:gs pos="0">
                  <a:srgbClr val="AF0057"/>
                </a:gs>
                <a:gs pos="100000">
                  <a:srgbClr val="AF0057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494" name="Group 63"/>
            <p:cNvGrpSpPr>
              <a:grpSpLocks/>
            </p:cNvGrpSpPr>
            <p:nvPr/>
          </p:nvGrpSpPr>
          <p:grpSpPr bwMode="auto">
            <a:xfrm>
              <a:off x="3459" y="2214"/>
              <a:ext cx="64" cy="87"/>
              <a:chOff x="3459" y="2214"/>
              <a:chExt cx="64" cy="87"/>
            </a:xfrm>
          </p:grpSpPr>
          <p:sp>
            <p:nvSpPr>
              <p:cNvPr id="497" name="Freeform 64"/>
              <p:cNvSpPr>
                <a:spLocks/>
              </p:cNvSpPr>
              <p:nvPr/>
            </p:nvSpPr>
            <p:spPr bwMode="auto">
              <a:xfrm>
                <a:off x="3493" y="2261"/>
                <a:ext cx="29" cy="38"/>
              </a:xfrm>
              <a:custGeom>
                <a:avLst/>
                <a:gdLst/>
                <a:ahLst/>
                <a:cxnLst>
                  <a:cxn ang="0">
                    <a:pos x="28" y="34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24" y="37"/>
                  </a:cxn>
                  <a:cxn ang="0">
                    <a:pos x="28" y="34"/>
                  </a:cxn>
                </a:cxnLst>
                <a:rect l="0" t="0" r="r" b="b"/>
                <a:pathLst>
                  <a:path w="29" h="38">
                    <a:moveTo>
                      <a:pt x="28" y="34"/>
                    </a:moveTo>
                    <a:lnTo>
                      <a:pt x="6" y="0"/>
                    </a:lnTo>
                    <a:lnTo>
                      <a:pt x="0" y="5"/>
                    </a:lnTo>
                    <a:lnTo>
                      <a:pt x="24" y="37"/>
                    </a:lnTo>
                    <a:lnTo>
                      <a:pt x="28" y="34"/>
                    </a:lnTo>
                  </a:path>
                </a:pathLst>
              </a:custGeom>
              <a:gradFill rotWithShape="0">
                <a:gsLst>
                  <a:gs pos="0">
                    <a:srgbClr val="AF0057"/>
                  </a:gs>
                  <a:gs pos="100000">
                    <a:srgbClr val="AF0057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98" name="Freeform 65"/>
              <p:cNvSpPr>
                <a:spLocks/>
              </p:cNvSpPr>
              <p:nvPr/>
            </p:nvSpPr>
            <p:spPr bwMode="auto">
              <a:xfrm>
                <a:off x="3493" y="2262"/>
                <a:ext cx="30" cy="39"/>
              </a:xfrm>
              <a:custGeom>
                <a:avLst/>
                <a:gdLst/>
                <a:ahLst/>
                <a:cxnLst>
                  <a:cxn ang="0">
                    <a:pos x="29" y="35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25" y="38"/>
                  </a:cxn>
                  <a:cxn ang="0">
                    <a:pos x="29" y="35"/>
                  </a:cxn>
                </a:cxnLst>
                <a:rect l="0" t="0" r="r" b="b"/>
                <a:pathLst>
                  <a:path w="30" h="39">
                    <a:moveTo>
                      <a:pt x="29" y="35"/>
                    </a:moveTo>
                    <a:lnTo>
                      <a:pt x="6" y="0"/>
                    </a:lnTo>
                    <a:lnTo>
                      <a:pt x="0" y="5"/>
                    </a:lnTo>
                    <a:lnTo>
                      <a:pt x="25" y="38"/>
                    </a:lnTo>
                    <a:lnTo>
                      <a:pt x="29" y="35"/>
                    </a:lnTo>
                  </a:path>
                </a:pathLst>
              </a:custGeom>
              <a:gradFill rotWithShape="0">
                <a:gsLst>
                  <a:gs pos="0">
                    <a:srgbClr val="AF0057"/>
                  </a:gs>
                  <a:gs pos="100000">
                    <a:srgbClr val="AF0057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99" name="Freeform 66"/>
              <p:cNvSpPr>
                <a:spLocks/>
              </p:cNvSpPr>
              <p:nvPr/>
            </p:nvSpPr>
            <p:spPr bwMode="auto">
              <a:xfrm>
                <a:off x="3459" y="2214"/>
                <a:ext cx="41" cy="5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4"/>
                  </a:cxn>
                  <a:cxn ang="0">
                    <a:pos x="32" y="52"/>
                  </a:cxn>
                  <a:cxn ang="0">
                    <a:pos x="40" y="45"/>
                  </a:cxn>
                  <a:cxn ang="0">
                    <a:pos x="14" y="0"/>
                  </a:cxn>
                </a:cxnLst>
                <a:rect l="0" t="0" r="r" b="b"/>
                <a:pathLst>
                  <a:path w="41" h="53">
                    <a:moveTo>
                      <a:pt x="14" y="0"/>
                    </a:moveTo>
                    <a:lnTo>
                      <a:pt x="0" y="14"/>
                    </a:lnTo>
                    <a:lnTo>
                      <a:pt x="32" y="52"/>
                    </a:lnTo>
                    <a:lnTo>
                      <a:pt x="40" y="45"/>
                    </a:lnTo>
                    <a:lnTo>
                      <a:pt x="14" y="0"/>
                    </a:lnTo>
                  </a:path>
                </a:pathLst>
              </a:custGeom>
              <a:gradFill rotWithShape="0">
                <a:gsLst>
                  <a:gs pos="0">
                    <a:srgbClr val="AF0057"/>
                  </a:gs>
                  <a:gs pos="100000">
                    <a:srgbClr val="AF0057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500" name="Freeform 67"/>
              <p:cNvSpPr>
                <a:spLocks/>
              </p:cNvSpPr>
              <p:nvPr/>
            </p:nvSpPr>
            <p:spPr bwMode="auto">
              <a:xfrm>
                <a:off x="3459" y="2214"/>
                <a:ext cx="43" cy="5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4"/>
                  </a:cxn>
                  <a:cxn ang="0">
                    <a:pos x="35" y="52"/>
                  </a:cxn>
                  <a:cxn ang="0">
                    <a:pos x="42" y="45"/>
                  </a:cxn>
                  <a:cxn ang="0">
                    <a:pos x="14" y="0"/>
                  </a:cxn>
                </a:cxnLst>
                <a:rect l="0" t="0" r="r" b="b"/>
                <a:pathLst>
                  <a:path w="43" h="53">
                    <a:moveTo>
                      <a:pt x="14" y="0"/>
                    </a:moveTo>
                    <a:lnTo>
                      <a:pt x="0" y="14"/>
                    </a:lnTo>
                    <a:lnTo>
                      <a:pt x="35" y="52"/>
                    </a:lnTo>
                    <a:lnTo>
                      <a:pt x="42" y="45"/>
                    </a:lnTo>
                    <a:lnTo>
                      <a:pt x="14" y="0"/>
                    </a:lnTo>
                  </a:path>
                </a:pathLst>
              </a:custGeom>
              <a:gradFill rotWithShape="0">
                <a:gsLst>
                  <a:gs pos="0">
                    <a:srgbClr val="AF0057"/>
                  </a:gs>
                  <a:gs pos="100000">
                    <a:srgbClr val="AF0057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</p:grpSp>
        <p:sp>
          <p:nvSpPr>
            <p:cNvPr id="495" name="Freeform 68"/>
            <p:cNvSpPr>
              <a:spLocks/>
            </p:cNvSpPr>
            <p:nvPr/>
          </p:nvSpPr>
          <p:spPr bwMode="auto">
            <a:xfrm>
              <a:off x="3293" y="2226"/>
              <a:ext cx="17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0"/>
                </a:cxn>
                <a:cxn ang="0">
                  <a:pos x="16" y="17"/>
                </a:cxn>
                <a:cxn ang="0">
                  <a:pos x="0" y="17"/>
                </a:cxn>
                <a:cxn ang="0">
                  <a:pos x="0" y="0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lnTo>
                    <a:pt x="16" y="0"/>
                  </a:lnTo>
                  <a:lnTo>
                    <a:pt x="16" y="17"/>
                  </a:lnTo>
                  <a:lnTo>
                    <a:pt x="0" y="17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AF0057"/>
                </a:gs>
                <a:gs pos="100000">
                  <a:srgbClr val="AF0057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96" name="Freeform 69"/>
            <p:cNvSpPr>
              <a:spLocks/>
            </p:cNvSpPr>
            <p:nvPr/>
          </p:nvSpPr>
          <p:spPr bwMode="auto">
            <a:xfrm>
              <a:off x="3294" y="2227"/>
              <a:ext cx="17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0"/>
                </a:cxn>
                <a:cxn ang="0">
                  <a:pos x="16" y="17"/>
                </a:cxn>
                <a:cxn ang="0">
                  <a:pos x="0" y="17"/>
                </a:cxn>
                <a:cxn ang="0">
                  <a:pos x="0" y="0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lnTo>
                    <a:pt x="16" y="0"/>
                  </a:lnTo>
                  <a:lnTo>
                    <a:pt x="16" y="17"/>
                  </a:lnTo>
                  <a:lnTo>
                    <a:pt x="0" y="17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AF0057"/>
                </a:gs>
                <a:gs pos="100000">
                  <a:srgbClr val="AF0057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310" name="Freeform 70"/>
          <p:cNvSpPr>
            <a:spLocks/>
          </p:cNvSpPr>
          <p:nvPr/>
        </p:nvSpPr>
        <p:spPr bwMode="auto">
          <a:xfrm>
            <a:off x="4812705" y="3480073"/>
            <a:ext cx="26988" cy="28575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6" y="1"/>
              </a:cxn>
              <a:cxn ang="0">
                <a:pos x="4" y="17"/>
              </a:cxn>
              <a:cxn ang="0">
                <a:pos x="0" y="14"/>
              </a:cxn>
              <a:cxn ang="0">
                <a:pos x="10" y="0"/>
              </a:cxn>
            </a:cxnLst>
            <a:rect l="0" t="0" r="r" b="b"/>
            <a:pathLst>
              <a:path w="17" h="18">
                <a:moveTo>
                  <a:pt x="10" y="0"/>
                </a:moveTo>
                <a:lnTo>
                  <a:pt x="16" y="1"/>
                </a:lnTo>
                <a:lnTo>
                  <a:pt x="4" y="17"/>
                </a:lnTo>
                <a:lnTo>
                  <a:pt x="0" y="14"/>
                </a:lnTo>
                <a:lnTo>
                  <a:pt x="10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11" name="Freeform 71"/>
          <p:cNvSpPr>
            <a:spLocks/>
          </p:cNvSpPr>
          <p:nvPr/>
        </p:nvSpPr>
        <p:spPr bwMode="auto">
          <a:xfrm>
            <a:off x="4815880" y="3481661"/>
            <a:ext cx="26988" cy="26988"/>
          </a:xfrm>
          <a:custGeom>
            <a:avLst/>
            <a:gdLst/>
            <a:ahLst/>
            <a:cxnLst>
              <a:cxn ang="0">
                <a:pos x="9" y="0"/>
              </a:cxn>
              <a:cxn ang="0">
                <a:pos x="16" y="1"/>
              </a:cxn>
              <a:cxn ang="0">
                <a:pos x="4" y="16"/>
              </a:cxn>
              <a:cxn ang="0">
                <a:pos x="0" y="13"/>
              </a:cxn>
              <a:cxn ang="0">
                <a:pos x="9" y="0"/>
              </a:cxn>
            </a:cxnLst>
            <a:rect l="0" t="0" r="r" b="b"/>
            <a:pathLst>
              <a:path w="17" h="17">
                <a:moveTo>
                  <a:pt x="9" y="0"/>
                </a:moveTo>
                <a:lnTo>
                  <a:pt x="16" y="1"/>
                </a:lnTo>
                <a:lnTo>
                  <a:pt x="4" y="16"/>
                </a:lnTo>
                <a:lnTo>
                  <a:pt x="0" y="13"/>
                </a:lnTo>
                <a:lnTo>
                  <a:pt x="9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12" name="Freeform 72"/>
          <p:cNvSpPr>
            <a:spLocks/>
          </p:cNvSpPr>
          <p:nvPr/>
        </p:nvSpPr>
        <p:spPr bwMode="auto">
          <a:xfrm>
            <a:off x="4703168" y="3380061"/>
            <a:ext cx="28575" cy="26988"/>
          </a:xfrm>
          <a:custGeom>
            <a:avLst/>
            <a:gdLst/>
            <a:ahLst/>
            <a:cxnLst>
              <a:cxn ang="0">
                <a:pos x="14" y="0"/>
              </a:cxn>
              <a:cxn ang="0">
                <a:pos x="17" y="5"/>
              </a:cxn>
              <a:cxn ang="0">
                <a:pos x="3" y="16"/>
              </a:cxn>
              <a:cxn ang="0">
                <a:pos x="0" y="11"/>
              </a:cxn>
              <a:cxn ang="0">
                <a:pos x="14" y="0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7" y="5"/>
                </a:lnTo>
                <a:lnTo>
                  <a:pt x="3" y="16"/>
                </a:lnTo>
                <a:lnTo>
                  <a:pt x="0" y="11"/>
                </a:lnTo>
                <a:lnTo>
                  <a:pt x="14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13" name="Freeform 73"/>
          <p:cNvSpPr>
            <a:spLocks/>
          </p:cNvSpPr>
          <p:nvPr/>
        </p:nvSpPr>
        <p:spPr bwMode="auto">
          <a:xfrm>
            <a:off x="4706343" y="3383236"/>
            <a:ext cx="26988" cy="26988"/>
          </a:xfrm>
          <a:custGeom>
            <a:avLst/>
            <a:gdLst/>
            <a:ahLst/>
            <a:cxnLst>
              <a:cxn ang="0">
                <a:pos x="13" y="0"/>
              </a:cxn>
              <a:cxn ang="0">
                <a:pos x="16" y="4"/>
              </a:cxn>
              <a:cxn ang="0">
                <a:pos x="3" y="16"/>
              </a:cxn>
              <a:cxn ang="0">
                <a:pos x="0" y="9"/>
              </a:cxn>
              <a:cxn ang="0">
                <a:pos x="13" y="0"/>
              </a:cxn>
            </a:cxnLst>
            <a:rect l="0" t="0" r="r" b="b"/>
            <a:pathLst>
              <a:path w="17" h="17">
                <a:moveTo>
                  <a:pt x="13" y="0"/>
                </a:moveTo>
                <a:lnTo>
                  <a:pt x="16" y="4"/>
                </a:lnTo>
                <a:lnTo>
                  <a:pt x="3" y="16"/>
                </a:lnTo>
                <a:lnTo>
                  <a:pt x="0" y="9"/>
                </a:lnTo>
                <a:lnTo>
                  <a:pt x="13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14" name="Freeform 74"/>
          <p:cNvSpPr>
            <a:spLocks/>
          </p:cNvSpPr>
          <p:nvPr/>
        </p:nvSpPr>
        <p:spPr bwMode="auto">
          <a:xfrm>
            <a:off x="4669830" y="3246711"/>
            <a:ext cx="28575" cy="26988"/>
          </a:xfrm>
          <a:custGeom>
            <a:avLst/>
            <a:gdLst/>
            <a:ahLst/>
            <a:cxnLst>
              <a:cxn ang="0">
                <a:pos x="17" y="0"/>
              </a:cxn>
              <a:cxn ang="0">
                <a:pos x="17" y="16"/>
              </a:cxn>
              <a:cxn ang="0">
                <a:pos x="0" y="16"/>
              </a:cxn>
              <a:cxn ang="0">
                <a:pos x="0" y="0"/>
              </a:cxn>
              <a:cxn ang="0">
                <a:pos x="17" y="0"/>
              </a:cxn>
            </a:cxnLst>
            <a:rect l="0" t="0" r="r" b="b"/>
            <a:pathLst>
              <a:path w="18" h="17">
                <a:moveTo>
                  <a:pt x="17" y="0"/>
                </a:moveTo>
                <a:lnTo>
                  <a:pt x="17" y="16"/>
                </a:lnTo>
                <a:lnTo>
                  <a:pt x="0" y="16"/>
                </a:lnTo>
                <a:lnTo>
                  <a:pt x="0" y="0"/>
                </a:lnTo>
                <a:lnTo>
                  <a:pt x="17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15" name="Freeform 75"/>
          <p:cNvSpPr>
            <a:spLocks/>
          </p:cNvSpPr>
          <p:nvPr/>
        </p:nvSpPr>
        <p:spPr bwMode="auto">
          <a:xfrm>
            <a:off x="4703168" y="3100661"/>
            <a:ext cx="28575" cy="26988"/>
          </a:xfrm>
          <a:custGeom>
            <a:avLst/>
            <a:gdLst/>
            <a:ahLst/>
            <a:cxnLst>
              <a:cxn ang="0">
                <a:pos x="17" y="8"/>
              </a:cxn>
              <a:cxn ang="0">
                <a:pos x="14" y="16"/>
              </a:cxn>
              <a:cxn ang="0">
                <a:pos x="0" y="4"/>
              </a:cxn>
              <a:cxn ang="0">
                <a:pos x="3" y="0"/>
              </a:cxn>
              <a:cxn ang="0">
                <a:pos x="17" y="8"/>
              </a:cxn>
            </a:cxnLst>
            <a:rect l="0" t="0" r="r" b="b"/>
            <a:pathLst>
              <a:path w="18" h="17">
                <a:moveTo>
                  <a:pt x="17" y="8"/>
                </a:moveTo>
                <a:lnTo>
                  <a:pt x="14" y="16"/>
                </a:lnTo>
                <a:lnTo>
                  <a:pt x="0" y="4"/>
                </a:lnTo>
                <a:lnTo>
                  <a:pt x="3" y="0"/>
                </a:lnTo>
                <a:lnTo>
                  <a:pt x="17" y="8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16" name="Freeform 76"/>
          <p:cNvSpPr>
            <a:spLocks/>
          </p:cNvSpPr>
          <p:nvPr/>
        </p:nvSpPr>
        <p:spPr bwMode="auto">
          <a:xfrm>
            <a:off x="4812705" y="2999061"/>
            <a:ext cx="26988" cy="26988"/>
          </a:xfrm>
          <a:custGeom>
            <a:avLst/>
            <a:gdLst/>
            <a:ahLst/>
            <a:cxnLst>
              <a:cxn ang="0">
                <a:pos x="16" y="13"/>
              </a:cxn>
              <a:cxn ang="0">
                <a:pos x="10" y="16"/>
              </a:cxn>
              <a:cxn ang="0">
                <a:pos x="0" y="1"/>
              </a:cxn>
              <a:cxn ang="0">
                <a:pos x="4" y="0"/>
              </a:cxn>
              <a:cxn ang="0">
                <a:pos x="16" y="13"/>
              </a:cxn>
            </a:cxnLst>
            <a:rect l="0" t="0" r="r" b="b"/>
            <a:pathLst>
              <a:path w="17" h="17">
                <a:moveTo>
                  <a:pt x="16" y="13"/>
                </a:moveTo>
                <a:lnTo>
                  <a:pt x="10" y="16"/>
                </a:lnTo>
                <a:lnTo>
                  <a:pt x="0" y="1"/>
                </a:lnTo>
                <a:lnTo>
                  <a:pt x="4" y="0"/>
                </a:lnTo>
                <a:lnTo>
                  <a:pt x="16" y="13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grpSp>
        <p:nvGrpSpPr>
          <p:cNvPr id="317" name="Group 77"/>
          <p:cNvGrpSpPr>
            <a:grpSpLocks/>
          </p:cNvGrpSpPr>
          <p:nvPr/>
        </p:nvGrpSpPr>
        <p:grpSpPr bwMode="auto">
          <a:xfrm>
            <a:off x="4673005" y="2965723"/>
            <a:ext cx="582613" cy="309563"/>
            <a:chOff x="3113" y="1881"/>
            <a:chExt cx="367" cy="195"/>
          </a:xfrm>
        </p:grpSpPr>
        <p:sp>
          <p:nvSpPr>
            <p:cNvPr id="484" name="Freeform 78"/>
            <p:cNvSpPr>
              <a:spLocks/>
            </p:cNvSpPr>
            <p:nvPr/>
          </p:nvSpPr>
          <p:spPr bwMode="auto">
            <a:xfrm>
              <a:off x="3294" y="1881"/>
              <a:ext cx="17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85" name="Freeform 79"/>
            <p:cNvSpPr>
              <a:spLocks/>
            </p:cNvSpPr>
            <p:nvPr/>
          </p:nvSpPr>
          <p:spPr bwMode="auto">
            <a:xfrm>
              <a:off x="3378" y="1902"/>
              <a:ext cx="17" cy="1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1"/>
                </a:cxn>
                <a:cxn ang="0">
                  <a:pos x="4" y="16"/>
                </a:cxn>
                <a:cxn ang="0">
                  <a:pos x="0" y="13"/>
                </a:cxn>
                <a:cxn ang="0">
                  <a:pos x="11" y="0"/>
                </a:cxn>
              </a:cxnLst>
              <a:rect l="0" t="0" r="r" b="b"/>
              <a:pathLst>
                <a:path w="17" h="17">
                  <a:moveTo>
                    <a:pt x="11" y="0"/>
                  </a:moveTo>
                  <a:lnTo>
                    <a:pt x="16" y="1"/>
                  </a:lnTo>
                  <a:lnTo>
                    <a:pt x="4" y="16"/>
                  </a:lnTo>
                  <a:lnTo>
                    <a:pt x="0" y="13"/>
                  </a:lnTo>
                  <a:lnTo>
                    <a:pt x="1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86" name="Freeform 80"/>
            <p:cNvSpPr>
              <a:spLocks/>
            </p:cNvSpPr>
            <p:nvPr/>
          </p:nvSpPr>
          <p:spPr bwMode="auto">
            <a:xfrm>
              <a:off x="3439" y="1969"/>
              <a:ext cx="17" cy="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6" y="4"/>
                </a:cxn>
                <a:cxn ang="0">
                  <a:pos x="1" y="16"/>
                </a:cxn>
                <a:cxn ang="0">
                  <a:pos x="0" y="11"/>
                </a:cxn>
                <a:cxn ang="0">
                  <a:pos x="13" y="0"/>
                </a:cxn>
              </a:cxnLst>
              <a:rect l="0" t="0" r="r" b="b"/>
              <a:pathLst>
                <a:path w="17" h="17">
                  <a:moveTo>
                    <a:pt x="13" y="0"/>
                  </a:moveTo>
                  <a:lnTo>
                    <a:pt x="16" y="4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87" name="Freeform 81"/>
            <p:cNvSpPr>
              <a:spLocks/>
            </p:cNvSpPr>
            <p:nvPr/>
          </p:nvSpPr>
          <p:spPr bwMode="auto">
            <a:xfrm>
              <a:off x="3462" y="2059"/>
              <a:ext cx="18" cy="17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7" y="16"/>
                </a:cxn>
                <a:cxn ang="0">
                  <a:pos x="0" y="16"/>
                </a:cxn>
                <a:cxn ang="0">
                  <a:pos x="0" y="0"/>
                </a:cxn>
                <a:cxn ang="0">
                  <a:pos x="17" y="0"/>
                </a:cxn>
              </a:cxnLst>
              <a:rect l="0" t="0" r="r" b="b"/>
              <a:pathLst>
                <a:path w="18" h="17">
                  <a:moveTo>
                    <a:pt x="17" y="0"/>
                  </a:moveTo>
                  <a:lnTo>
                    <a:pt x="17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88" name="Freeform 82"/>
            <p:cNvSpPr>
              <a:spLocks/>
            </p:cNvSpPr>
            <p:nvPr/>
          </p:nvSpPr>
          <p:spPr bwMode="auto">
            <a:xfrm>
              <a:off x="3113" y="2059"/>
              <a:ext cx="17" cy="1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89" name="Freeform 83"/>
            <p:cNvSpPr>
              <a:spLocks/>
            </p:cNvSpPr>
            <p:nvPr/>
          </p:nvSpPr>
          <p:spPr bwMode="auto">
            <a:xfrm>
              <a:off x="3134" y="1969"/>
              <a:ext cx="17" cy="17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13" y="16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16" y="8"/>
                </a:cxn>
              </a:cxnLst>
              <a:rect l="0" t="0" r="r" b="b"/>
              <a:pathLst>
                <a:path w="17" h="17">
                  <a:moveTo>
                    <a:pt x="16" y="8"/>
                  </a:moveTo>
                  <a:lnTo>
                    <a:pt x="13" y="16"/>
                  </a:lnTo>
                  <a:lnTo>
                    <a:pt x="0" y="4"/>
                  </a:lnTo>
                  <a:lnTo>
                    <a:pt x="3" y="0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90" name="Freeform 84"/>
            <p:cNvSpPr>
              <a:spLocks/>
            </p:cNvSpPr>
            <p:nvPr/>
          </p:nvSpPr>
          <p:spPr bwMode="auto">
            <a:xfrm>
              <a:off x="3203" y="1902"/>
              <a:ext cx="17" cy="17"/>
            </a:xfrm>
            <a:custGeom>
              <a:avLst/>
              <a:gdLst/>
              <a:ahLst/>
              <a:cxnLst>
                <a:cxn ang="0">
                  <a:pos x="16" y="13"/>
                </a:cxn>
                <a:cxn ang="0">
                  <a:pos x="9" y="16"/>
                </a:cxn>
                <a:cxn ang="0">
                  <a:pos x="0" y="1"/>
                </a:cxn>
                <a:cxn ang="0">
                  <a:pos x="4" y="0"/>
                </a:cxn>
                <a:cxn ang="0">
                  <a:pos x="16" y="13"/>
                </a:cxn>
              </a:cxnLst>
              <a:rect l="0" t="0" r="r" b="b"/>
              <a:pathLst>
                <a:path w="17" h="17">
                  <a:moveTo>
                    <a:pt x="16" y="13"/>
                  </a:moveTo>
                  <a:lnTo>
                    <a:pt x="9" y="16"/>
                  </a:lnTo>
                  <a:lnTo>
                    <a:pt x="0" y="1"/>
                  </a:lnTo>
                  <a:lnTo>
                    <a:pt x="4" y="0"/>
                  </a:lnTo>
                  <a:lnTo>
                    <a:pt x="16" y="1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318" name="Oval 85"/>
          <p:cNvSpPr>
            <a:spLocks noChangeArrowheads="1"/>
          </p:cNvSpPr>
          <p:nvPr/>
        </p:nvSpPr>
        <p:spPr bwMode="auto">
          <a:xfrm>
            <a:off x="4893668" y="3311798"/>
            <a:ext cx="127000" cy="125413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19" name="Oval 86"/>
          <p:cNvSpPr>
            <a:spLocks noChangeArrowheads="1"/>
          </p:cNvSpPr>
          <p:nvPr/>
        </p:nvSpPr>
        <p:spPr bwMode="auto">
          <a:xfrm>
            <a:off x="4900018" y="3316561"/>
            <a:ext cx="114300" cy="114300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20" name="Oval 87"/>
          <p:cNvSpPr>
            <a:spLocks noChangeArrowheads="1"/>
          </p:cNvSpPr>
          <p:nvPr/>
        </p:nvSpPr>
        <p:spPr bwMode="auto">
          <a:xfrm>
            <a:off x="4942880" y="3359423"/>
            <a:ext cx="30163" cy="28575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21" name="Oval 88"/>
          <p:cNvSpPr>
            <a:spLocks noChangeArrowheads="1"/>
          </p:cNvSpPr>
          <p:nvPr/>
        </p:nvSpPr>
        <p:spPr bwMode="auto">
          <a:xfrm>
            <a:off x="4949230" y="3364186"/>
            <a:ext cx="17463" cy="17463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grpSp>
        <p:nvGrpSpPr>
          <p:cNvPr id="322" name="Group 89"/>
          <p:cNvGrpSpPr>
            <a:grpSpLocks/>
          </p:cNvGrpSpPr>
          <p:nvPr/>
        </p:nvGrpSpPr>
        <p:grpSpPr bwMode="auto">
          <a:xfrm>
            <a:off x="4936530" y="3234011"/>
            <a:ext cx="279400" cy="111125"/>
            <a:chOff x="3279" y="2050"/>
            <a:chExt cx="176" cy="70"/>
          </a:xfrm>
        </p:grpSpPr>
        <p:sp>
          <p:nvSpPr>
            <p:cNvPr id="480" name="Oval 90"/>
            <p:cNvSpPr>
              <a:spLocks noChangeArrowheads="1"/>
            </p:cNvSpPr>
            <p:nvPr/>
          </p:nvSpPr>
          <p:spPr bwMode="auto">
            <a:xfrm>
              <a:off x="3279" y="2050"/>
              <a:ext cx="32" cy="31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grpSp>
          <p:nvGrpSpPr>
            <p:cNvPr id="481" name="Group 91"/>
            <p:cNvGrpSpPr>
              <a:grpSpLocks/>
            </p:cNvGrpSpPr>
            <p:nvPr/>
          </p:nvGrpSpPr>
          <p:grpSpPr bwMode="auto">
            <a:xfrm>
              <a:off x="3283" y="2053"/>
              <a:ext cx="172" cy="67"/>
              <a:chOff x="3283" y="2053"/>
              <a:chExt cx="172" cy="67"/>
            </a:xfrm>
          </p:grpSpPr>
          <p:sp>
            <p:nvSpPr>
              <p:cNvPr id="482" name="Freeform 92"/>
              <p:cNvSpPr>
                <a:spLocks/>
              </p:cNvSpPr>
              <p:nvPr/>
            </p:nvSpPr>
            <p:spPr bwMode="auto">
              <a:xfrm>
                <a:off x="3317" y="2064"/>
                <a:ext cx="138" cy="5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37" y="51"/>
                  </a:cxn>
                  <a:cxn ang="0">
                    <a:pos x="134" y="55"/>
                  </a:cxn>
                  <a:cxn ang="0">
                    <a:pos x="0" y="12"/>
                  </a:cxn>
                  <a:cxn ang="0">
                    <a:pos x="2" y="0"/>
                  </a:cxn>
                </a:cxnLst>
                <a:rect l="0" t="0" r="r" b="b"/>
                <a:pathLst>
                  <a:path w="138" h="56">
                    <a:moveTo>
                      <a:pt x="2" y="0"/>
                    </a:moveTo>
                    <a:lnTo>
                      <a:pt x="137" y="51"/>
                    </a:lnTo>
                    <a:lnTo>
                      <a:pt x="134" y="55"/>
                    </a:lnTo>
                    <a:lnTo>
                      <a:pt x="0" y="12"/>
                    </a:lnTo>
                    <a:lnTo>
                      <a:pt x="2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83" name="Oval 93"/>
              <p:cNvSpPr>
                <a:spLocks noChangeArrowheads="1"/>
              </p:cNvSpPr>
              <p:nvPr/>
            </p:nvSpPr>
            <p:spPr bwMode="auto">
              <a:xfrm>
                <a:off x="3283" y="2053"/>
                <a:ext cx="24" cy="25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AU" dirty="0"/>
              </a:p>
            </p:txBody>
          </p:sp>
        </p:grpSp>
      </p:grpSp>
      <p:sp>
        <p:nvSpPr>
          <p:cNvPr id="323" name="Line 94"/>
          <p:cNvSpPr>
            <a:spLocks noChangeShapeType="1"/>
          </p:cNvSpPr>
          <p:nvPr/>
        </p:nvSpPr>
        <p:spPr bwMode="auto">
          <a:xfrm flipH="1" flipV="1">
            <a:off x="4922243" y="3337198"/>
            <a:ext cx="33338" cy="365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grpSp>
        <p:nvGrpSpPr>
          <p:cNvPr id="324" name="Group 95"/>
          <p:cNvGrpSpPr>
            <a:grpSpLocks/>
          </p:cNvGrpSpPr>
          <p:nvPr/>
        </p:nvGrpSpPr>
        <p:grpSpPr bwMode="auto">
          <a:xfrm>
            <a:off x="4611093" y="2843486"/>
            <a:ext cx="735013" cy="138113"/>
            <a:chOff x="3074" y="1804"/>
            <a:chExt cx="463" cy="87"/>
          </a:xfrm>
        </p:grpSpPr>
        <p:sp>
          <p:nvSpPr>
            <p:cNvPr id="470" name="Freeform 96"/>
            <p:cNvSpPr>
              <a:spLocks/>
            </p:cNvSpPr>
            <p:nvPr/>
          </p:nvSpPr>
          <p:spPr bwMode="auto">
            <a:xfrm>
              <a:off x="3074" y="1805"/>
              <a:ext cx="32" cy="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" y="37"/>
                </a:cxn>
                <a:cxn ang="0">
                  <a:pos x="31" y="3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32" h="38">
                  <a:moveTo>
                    <a:pt x="0" y="0"/>
                  </a:moveTo>
                  <a:lnTo>
                    <a:pt x="21" y="37"/>
                  </a:lnTo>
                  <a:lnTo>
                    <a:pt x="31" y="31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660033"/>
                </a:gs>
                <a:gs pos="100000">
                  <a:srgbClr val="660033">
                    <a:gamma/>
                    <a:tint val="89804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71" name="Freeform 97"/>
            <p:cNvSpPr>
              <a:spLocks/>
            </p:cNvSpPr>
            <p:nvPr/>
          </p:nvSpPr>
          <p:spPr bwMode="auto">
            <a:xfrm>
              <a:off x="3096" y="1837"/>
              <a:ext cx="43" cy="52"/>
            </a:xfrm>
            <a:custGeom>
              <a:avLst/>
              <a:gdLst/>
              <a:ahLst/>
              <a:cxnLst>
                <a:cxn ang="0">
                  <a:pos x="27" y="51"/>
                </a:cxn>
                <a:cxn ang="0">
                  <a:pos x="42" y="38"/>
                </a:cxn>
                <a:cxn ang="0">
                  <a:pos x="9" y="0"/>
                </a:cxn>
                <a:cxn ang="0">
                  <a:pos x="0" y="5"/>
                </a:cxn>
                <a:cxn ang="0">
                  <a:pos x="27" y="51"/>
                </a:cxn>
              </a:cxnLst>
              <a:rect l="0" t="0" r="r" b="b"/>
              <a:pathLst>
                <a:path w="43" h="52">
                  <a:moveTo>
                    <a:pt x="27" y="51"/>
                  </a:moveTo>
                  <a:lnTo>
                    <a:pt x="42" y="38"/>
                  </a:lnTo>
                  <a:lnTo>
                    <a:pt x="9" y="0"/>
                  </a:lnTo>
                  <a:lnTo>
                    <a:pt x="0" y="5"/>
                  </a:lnTo>
                  <a:lnTo>
                    <a:pt x="27" y="51"/>
                  </a:lnTo>
                </a:path>
              </a:pathLst>
            </a:custGeom>
            <a:gradFill rotWithShape="0">
              <a:gsLst>
                <a:gs pos="0">
                  <a:srgbClr val="660033"/>
                </a:gs>
                <a:gs pos="100000">
                  <a:srgbClr val="660033">
                    <a:gamma/>
                    <a:tint val="89804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72" name="Freeform 98"/>
            <p:cNvSpPr>
              <a:spLocks/>
            </p:cNvSpPr>
            <p:nvPr/>
          </p:nvSpPr>
          <p:spPr bwMode="auto">
            <a:xfrm>
              <a:off x="3097" y="1836"/>
              <a:ext cx="42" cy="52"/>
            </a:xfrm>
            <a:custGeom>
              <a:avLst/>
              <a:gdLst/>
              <a:ahLst/>
              <a:cxnLst>
                <a:cxn ang="0">
                  <a:pos x="26" y="51"/>
                </a:cxn>
                <a:cxn ang="0">
                  <a:pos x="41" y="37"/>
                </a:cxn>
                <a:cxn ang="0">
                  <a:pos x="8" y="0"/>
                </a:cxn>
                <a:cxn ang="0">
                  <a:pos x="0" y="5"/>
                </a:cxn>
                <a:cxn ang="0">
                  <a:pos x="26" y="51"/>
                </a:cxn>
              </a:cxnLst>
              <a:rect l="0" t="0" r="r" b="b"/>
              <a:pathLst>
                <a:path w="42" h="52">
                  <a:moveTo>
                    <a:pt x="26" y="51"/>
                  </a:moveTo>
                  <a:lnTo>
                    <a:pt x="41" y="37"/>
                  </a:lnTo>
                  <a:lnTo>
                    <a:pt x="8" y="0"/>
                  </a:lnTo>
                  <a:lnTo>
                    <a:pt x="0" y="5"/>
                  </a:lnTo>
                  <a:lnTo>
                    <a:pt x="26" y="51"/>
                  </a:lnTo>
                </a:path>
              </a:pathLst>
            </a:custGeom>
            <a:gradFill rotWithShape="0">
              <a:gsLst>
                <a:gs pos="0">
                  <a:srgbClr val="660033"/>
                </a:gs>
                <a:gs pos="100000">
                  <a:srgbClr val="660033">
                    <a:gamma/>
                    <a:tint val="89804"/>
                    <a:invGamma/>
                  </a:srgbClr>
                </a:gs>
              </a:gsLst>
              <a:path path="rect">
                <a:fillToRect l="100000" b="100000"/>
              </a:path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473" name="Group 99"/>
            <p:cNvGrpSpPr>
              <a:grpSpLocks/>
            </p:cNvGrpSpPr>
            <p:nvPr/>
          </p:nvGrpSpPr>
          <p:grpSpPr bwMode="auto">
            <a:xfrm>
              <a:off x="3471" y="1804"/>
              <a:ext cx="66" cy="87"/>
              <a:chOff x="3471" y="1804"/>
              <a:chExt cx="66" cy="87"/>
            </a:xfrm>
          </p:grpSpPr>
          <p:sp>
            <p:nvSpPr>
              <p:cNvPr id="476" name="Freeform 100"/>
              <p:cNvSpPr>
                <a:spLocks/>
              </p:cNvSpPr>
              <p:nvPr/>
            </p:nvSpPr>
            <p:spPr bwMode="auto">
              <a:xfrm>
                <a:off x="3506" y="1805"/>
                <a:ext cx="29" cy="38"/>
              </a:xfrm>
              <a:custGeom>
                <a:avLst/>
                <a:gdLst/>
                <a:ahLst/>
                <a:cxnLst>
                  <a:cxn ang="0">
                    <a:pos x="28" y="1"/>
                  </a:cxn>
                  <a:cxn ang="0">
                    <a:pos x="6" y="37"/>
                  </a:cxn>
                  <a:cxn ang="0">
                    <a:pos x="0" y="31"/>
                  </a:cxn>
                  <a:cxn ang="0">
                    <a:pos x="24" y="0"/>
                  </a:cxn>
                  <a:cxn ang="0">
                    <a:pos x="28" y="1"/>
                  </a:cxn>
                </a:cxnLst>
                <a:rect l="0" t="0" r="r" b="b"/>
                <a:pathLst>
                  <a:path w="29" h="38">
                    <a:moveTo>
                      <a:pt x="28" y="1"/>
                    </a:moveTo>
                    <a:lnTo>
                      <a:pt x="6" y="37"/>
                    </a:lnTo>
                    <a:lnTo>
                      <a:pt x="0" y="31"/>
                    </a:lnTo>
                    <a:lnTo>
                      <a:pt x="24" y="0"/>
                    </a:lnTo>
                    <a:lnTo>
                      <a:pt x="28" y="1"/>
                    </a:lnTo>
                  </a:path>
                </a:pathLst>
              </a:custGeom>
              <a:gradFill rotWithShape="0">
                <a:gsLst>
                  <a:gs pos="0">
                    <a:srgbClr val="660033"/>
                  </a:gs>
                  <a:gs pos="100000">
                    <a:srgbClr val="660033">
                      <a:gamma/>
                      <a:tint val="89804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77" name="Freeform 101"/>
              <p:cNvSpPr>
                <a:spLocks/>
              </p:cNvSpPr>
              <p:nvPr/>
            </p:nvSpPr>
            <p:spPr bwMode="auto">
              <a:xfrm>
                <a:off x="3507" y="1804"/>
                <a:ext cx="30" cy="38"/>
              </a:xfrm>
              <a:custGeom>
                <a:avLst/>
                <a:gdLst/>
                <a:ahLst/>
                <a:cxnLst>
                  <a:cxn ang="0">
                    <a:pos x="29" y="1"/>
                  </a:cxn>
                  <a:cxn ang="0">
                    <a:pos x="7" y="37"/>
                  </a:cxn>
                  <a:cxn ang="0">
                    <a:pos x="0" y="31"/>
                  </a:cxn>
                  <a:cxn ang="0">
                    <a:pos x="25" y="0"/>
                  </a:cxn>
                  <a:cxn ang="0">
                    <a:pos x="29" y="1"/>
                  </a:cxn>
                </a:cxnLst>
                <a:rect l="0" t="0" r="r" b="b"/>
                <a:pathLst>
                  <a:path w="30" h="38">
                    <a:moveTo>
                      <a:pt x="29" y="1"/>
                    </a:moveTo>
                    <a:lnTo>
                      <a:pt x="7" y="37"/>
                    </a:lnTo>
                    <a:lnTo>
                      <a:pt x="0" y="31"/>
                    </a:lnTo>
                    <a:lnTo>
                      <a:pt x="25" y="0"/>
                    </a:lnTo>
                    <a:lnTo>
                      <a:pt x="29" y="1"/>
                    </a:lnTo>
                  </a:path>
                </a:pathLst>
              </a:custGeom>
              <a:gradFill rotWithShape="0">
                <a:gsLst>
                  <a:gs pos="0">
                    <a:srgbClr val="660033"/>
                  </a:gs>
                  <a:gs pos="100000">
                    <a:srgbClr val="660033">
                      <a:gamma/>
                      <a:tint val="89804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78" name="Freeform 102"/>
              <p:cNvSpPr>
                <a:spLocks/>
              </p:cNvSpPr>
              <p:nvPr/>
            </p:nvSpPr>
            <p:spPr bwMode="auto">
              <a:xfrm>
                <a:off x="3471" y="1838"/>
                <a:ext cx="43" cy="53"/>
              </a:xfrm>
              <a:custGeom>
                <a:avLst/>
                <a:gdLst/>
                <a:ahLst/>
                <a:cxnLst>
                  <a:cxn ang="0">
                    <a:pos x="14" y="52"/>
                  </a:cxn>
                  <a:cxn ang="0">
                    <a:pos x="0" y="37"/>
                  </a:cxn>
                  <a:cxn ang="0">
                    <a:pos x="34" y="0"/>
                  </a:cxn>
                  <a:cxn ang="0">
                    <a:pos x="42" y="5"/>
                  </a:cxn>
                  <a:cxn ang="0">
                    <a:pos x="14" y="52"/>
                  </a:cxn>
                </a:cxnLst>
                <a:rect l="0" t="0" r="r" b="b"/>
                <a:pathLst>
                  <a:path w="43" h="53">
                    <a:moveTo>
                      <a:pt x="14" y="52"/>
                    </a:moveTo>
                    <a:lnTo>
                      <a:pt x="0" y="37"/>
                    </a:lnTo>
                    <a:lnTo>
                      <a:pt x="34" y="0"/>
                    </a:lnTo>
                    <a:lnTo>
                      <a:pt x="42" y="5"/>
                    </a:lnTo>
                    <a:lnTo>
                      <a:pt x="14" y="52"/>
                    </a:lnTo>
                  </a:path>
                </a:pathLst>
              </a:custGeom>
              <a:gradFill rotWithShape="0">
                <a:gsLst>
                  <a:gs pos="0">
                    <a:srgbClr val="660033"/>
                  </a:gs>
                  <a:gs pos="100000">
                    <a:srgbClr val="660033">
                      <a:gamma/>
                      <a:tint val="89804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79" name="Freeform 103"/>
              <p:cNvSpPr>
                <a:spLocks/>
              </p:cNvSpPr>
              <p:nvPr/>
            </p:nvSpPr>
            <p:spPr bwMode="auto">
              <a:xfrm>
                <a:off x="3472" y="1836"/>
                <a:ext cx="43" cy="55"/>
              </a:xfrm>
              <a:custGeom>
                <a:avLst/>
                <a:gdLst/>
                <a:ahLst/>
                <a:cxnLst>
                  <a:cxn ang="0">
                    <a:pos x="14" y="54"/>
                  </a:cxn>
                  <a:cxn ang="0">
                    <a:pos x="0" y="38"/>
                  </a:cxn>
                  <a:cxn ang="0">
                    <a:pos x="34" y="0"/>
                  </a:cxn>
                  <a:cxn ang="0">
                    <a:pos x="42" y="5"/>
                  </a:cxn>
                  <a:cxn ang="0">
                    <a:pos x="14" y="54"/>
                  </a:cxn>
                </a:cxnLst>
                <a:rect l="0" t="0" r="r" b="b"/>
                <a:pathLst>
                  <a:path w="43" h="55">
                    <a:moveTo>
                      <a:pt x="14" y="54"/>
                    </a:moveTo>
                    <a:lnTo>
                      <a:pt x="0" y="38"/>
                    </a:lnTo>
                    <a:lnTo>
                      <a:pt x="34" y="0"/>
                    </a:lnTo>
                    <a:lnTo>
                      <a:pt x="42" y="5"/>
                    </a:lnTo>
                    <a:lnTo>
                      <a:pt x="14" y="54"/>
                    </a:lnTo>
                  </a:path>
                </a:pathLst>
              </a:custGeom>
              <a:gradFill rotWithShape="0">
                <a:gsLst>
                  <a:gs pos="0">
                    <a:srgbClr val="660033"/>
                  </a:gs>
                  <a:gs pos="100000">
                    <a:srgbClr val="660033">
                      <a:gamma/>
                      <a:tint val="89804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</p:grpSp>
        <p:sp>
          <p:nvSpPr>
            <p:cNvPr id="474" name="Freeform 104"/>
            <p:cNvSpPr>
              <a:spLocks/>
            </p:cNvSpPr>
            <p:nvPr/>
          </p:nvSpPr>
          <p:spPr bwMode="auto">
            <a:xfrm>
              <a:off x="3306" y="1860"/>
              <a:ext cx="17" cy="19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8"/>
                </a:cxn>
              </a:cxnLst>
              <a:rect l="0" t="0" r="r" b="b"/>
              <a:pathLst>
                <a:path w="17" h="19">
                  <a:moveTo>
                    <a:pt x="0" y="18"/>
                  </a:moveTo>
                  <a:lnTo>
                    <a:pt x="16" y="18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8"/>
                  </a:lnTo>
                </a:path>
              </a:pathLst>
            </a:custGeom>
            <a:gradFill rotWithShape="0">
              <a:gsLst>
                <a:gs pos="0">
                  <a:srgbClr val="660033"/>
                </a:gs>
                <a:gs pos="100000">
                  <a:srgbClr val="660033">
                    <a:gamma/>
                    <a:tint val="89804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75" name="Freeform 105"/>
            <p:cNvSpPr>
              <a:spLocks/>
            </p:cNvSpPr>
            <p:nvPr/>
          </p:nvSpPr>
          <p:spPr bwMode="auto">
            <a:xfrm>
              <a:off x="3306" y="1860"/>
              <a:ext cx="17" cy="17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6" y="16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6"/>
                </a:cxn>
              </a:cxnLst>
              <a:rect l="0" t="0" r="r" b="b"/>
              <a:pathLst>
                <a:path w="17" h="17">
                  <a:moveTo>
                    <a:pt x="0" y="16"/>
                  </a:move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gradFill rotWithShape="0">
              <a:gsLst>
                <a:gs pos="0">
                  <a:srgbClr val="660033"/>
                </a:gs>
                <a:gs pos="100000">
                  <a:srgbClr val="660033">
                    <a:gamma/>
                    <a:tint val="89804"/>
                    <a:invGamma/>
                  </a:srgbClr>
                </a:gs>
              </a:gsLst>
              <a:path path="rect">
                <a:fillToRect l="100000" b="100000"/>
              </a:path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325" name="AutoShape 106"/>
          <p:cNvSpPr>
            <a:spLocks noChangeArrowheads="1"/>
          </p:cNvSpPr>
          <p:nvPr/>
        </p:nvSpPr>
        <p:spPr bwMode="auto">
          <a:xfrm rot="10800000" flipH="1" flipV="1">
            <a:off x="3456980" y="2881586"/>
            <a:ext cx="877888" cy="962025"/>
          </a:xfrm>
          <a:custGeom>
            <a:avLst/>
            <a:gdLst>
              <a:gd name="G0" fmla="+- 5399 0 0"/>
              <a:gd name="G1" fmla="+- 21600 0 5399"/>
              <a:gd name="G2" fmla="*/ 5399 1 2"/>
              <a:gd name="G3" fmla="+- 21600 0 G2"/>
              <a:gd name="G4" fmla="+/ 5399 21600 2"/>
              <a:gd name="G5" fmla="+/ G1 0 2"/>
              <a:gd name="G6" fmla="*/ 21600 21600 5399"/>
              <a:gd name="G7" fmla="*/ G6 1 2"/>
              <a:gd name="G8" fmla="+- 21600 0 G7"/>
              <a:gd name="G9" fmla="*/ 21600 1 2"/>
              <a:gd name="G10" fmla="+- 5399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F6BF69"/>
              </a:gs>
              <a:gs pos="100000">
                <a:srgbClr val="F6BF69">
                  <a:gamma/>
                  <a:shade val="29804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26" name="AutoShape 107"/>
          <p:cNvSpPr>
            <a:spLocks noChangeArrowheads="1"/>
          </p:cNvSpPr>
          <p:nvPr/>
        </p:nvSpPr>
        <p:spPr bwMode="auto">
          <a:xfrm rot="10800000" flipH="1" flipV="1">
            <a:off x="3409355" y="2719661"/>
            <a:ext cx="963613" cy="1057275"/>
          </a:xfrm>
          <a:custGeom>
            <a:avLst/>
            <a:gdLst>
              <a:gd name="G0" fmla="+- 5399 0 0"/>
              <a:gd name="G1" fmla="+- 21600 0 5399"/>
              <a:gd name="G2" fmla="*/ 5399 1 2"/>
              <a:gd name="G3" fmla="+- 21600 0 G2"/>
              <a:gd name="G4" fmla="+/ 5399 21600 2"/>
              <a:gd name="G5" fmla="+/ G1 0 2"/>
              <a:gd name="G6" fmla="*/ 21600 21600 5399"/>
              <a:gd name="G7" fmla="*/ G6 1 2"/>
              <a:gd name="G8" fmla="+- 21600 0 G7"/>
              <a:gd name="G9" fmla="*/ 21600 1 2"/>
              <a:gd name="G10" fmla="+- 5399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AF0057"/>
              </a:gs>
              <a:gs pos="100000">
                <a:srgbClr val="AF0057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FFD38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27" name="AutoShape 108"/>
          <p:cNvSpPr>
            <a:spLocks noChangeArrowheads="1"/>
          </p:cNvSpPr>
          <p:nvPr/>
        </p:nvSpPr>
        <p:spPr bwMode="auto">
          <a:xfrm rot="10800000" flipH="1" flipV="1">
            <a:off x="3493493" y="2838723"/>
            <a:ext cx="723900" cy="877888"/>
          </a:xfrm>
          <a:custGeom>
            <a:avLst/>
            <a:gdLst>
              <a:gd name="G0" fmla="+- 7202 0 0"/>
              <a:gd name="G1" fmla="+- 21600 0 7202"/>
              <a:gd name="G2" fmla="*/ 7202 1 2"/>
              <a:gd name="G3" fmla="+- 21600 0 G2"/>
              <a:gd name="G4" fmla="+/ 7202 21600 2"/>
              <a:gd name="G5" fmla="+/ G1 0 2"/>
              <a:gd name="G6" fmla="*/ 21600 21600 7202"/>
              <a:gd name="G7" fmla="*/ G6 1 2"/>
              <a:gd name="G8" fmla="+- 21600 0 G7"/>
              <a:gd name="G9" fmla="*/ 21600 1 2"/>
              <a:gd name="G10" fmla="+- 7202 0 G9"/>
              <a:gd name="G11" fmla="?: G10 G8 0"/>
              <a:gd name="G12" fmla="?: G10 G7 21600"/>
              <a:gd name="T0" fmla="*/ 17999 w 21600"/>
              <a:gd name="T1" fmla="*/ 10800 h 21600"/>
              <a:gd name="T2" fmla="*/ 10800 w 21600"/>
              <a:gd name="T3" fmla="*/ 21600 h 21600"/>
              <a:gd name="T4" fmla="*/ 3601 w 21600"/>
              <a:gd name="T5" fmla="*/ 10800 h 21600"/>
              <a:gd name="T6" fmla="*/ 10800 w 21600"/>
              <a:gd name="T7" fmla="*/ 0 h 21600"/>
              <a:gd name="T8" fmla="*/ 5401 w 21600"/>
              <a:gd name="T9" fmla="*/ 5401 h 21600"/>
              <a:gd name="T10" fmla="*/ 16199 w 21600"/>
              <a:gd name="T11" fmla="*/ 1619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02" y="21600"/>
                </a:lnTo>
                <a:lnTo>
                  <a:pt x="14398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FEF689"/>
              </a:gs>
              <a:gs pos="50000">
                <a:srgbClr val="FEF689">
                  <a:gamma/>
                  <a:tint val="0"/>
                  <a:invGamma/>
                </a:srgbClr>
              </a:gs>
              <a:gs pos="100000">
                <a:srgbClr val="FEF689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grpSp>
        <p:nvGrpSpPr>
          <p:cNvPr id="328" name="Group 109"/>
          <p:cNvGrpSpPr>
            <a:grpSpLocks/>
          </p:cNvGrpSpPr>
          <p:nvPr/>
        </p:nvGrpSpPr>
        <p:grpSpPr bwMode="auto">
          <a:xfrm>
            <a:off x="3806230" y="3145111"/>
            <a:ext cx="85725" cy="636588"/>
            <a:chOff x="2567" y="1994"/>
            <a:chExt cx="54" cy="401"/>
          </a:xfrm>
        </p:grpSpPr>
        <p:sp>
          <p:nvSpPr>
            <p:cNvPr id="466" name="Line 110"/>
            <p:cNvSpPr>
              <a:spLocks noChangeShapeType="1"/>
            </p:cNvSpPr>
            <p:nvPr/>
          </p:nvSpPr>
          <p:spPr bwMode="auto">
            <a:xfrm flipV="1">
              <a:off x="2595" y="2058"/>
              <a:ext cx="0" cy="3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67" name="Freeform 111"/>
            <p:cNvSpPr>
              <a:spLocks/>
            </p:cNvSpPr>
            <p:nvPr/>
          </p:nvSpPr>
          <p:spPr bwMode="auto">
            <a:xfrm>
              <a:off x="2580" y="1994"/>
              <a:ext cx="30" cy="59"/>
            </a:xfrm>
            <a:custGeom>
              <a:avLst/>
              <a:gdLst/>
              <a:ahLst/>
              <a:cxnLst>
                <a:cxn ang="0">
                  <a:pos x="12" y="58"/>
                </a:cxn>
                <a:cxn ang="0">
                  <a:pos x="25" y="54"/>
                </a:cxn>
                <a:cxn ang="0">
                  <a:pos x="29" y="44"/>
                </a:cxn>
                <a:cxn ang="0">
                  <a:pos x="22" y="25"/>
                </a:cxn>
                <a:cxn ang="0">
                  <a:pos x="12" y="0"/>
                </a:cxn>
                <a:cxn ang="0">
                  <a:pos x="5" y="22"/>
                </a:cxn>
                <a:cxn ang="0">
                  <a:pos x="0" y="44"/>
                </a:cxn>
                <a:cxn ang="0">
                  <a:pos x="2" y="54"/>
                </a:cxn>
                <a:cxn ang="0">
                  <a:pos x="12" y="58"/>
                </a:cxn>
                <a:cxn ang="0">
                  <a:pos x="15" y="58"/>
                </a:cxn>
                <a:cxn ang="0">
                  <a:pos x="12" y="58"/>
                </a:cxn>
              </a:cxnLst>
              <a:rect l="0" t="0" r="r" b="b"/>
              <a:pathLst>
                <a:path w="30" h="59">
                  <a:moveTo>
                    <a:pt x="12" y="58"/>
                  </a:moveTo>
                  <a:lnTo>
                    <a:pt x="25" y="54"/>
                  </a:lnTo>
                  <a:lnTo>
                    <a:pt x="29" y="44"/>
                  </a:lnTo>
                  <a:lnTo>
                    <a:pt x="22" y="25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0" y="44"/>
                  </a:lnTo>
                  <a:lnTo>
                    <a:pt x="2" y="54"/>
                  </a:lnTo>
                  <a:lnTo>
                    <a:pt x="12" y="58"/>
                  </a:lnTo>
                  <a:lnTo>
                    <a:pt x="15" y="58"/>
                  </a:lnTo>
                  <a:lnTo>
                    <a:pt x="12" y="58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68" name="Oval 112"/>
            <p:cNvSpPr>
              <a:spLocks noChangeArrowheads="1"/>
            </p:cNvSpPr>
            <p:nvPr/>
          </p:nvSpPr>
          <p:spPr bwMode="auto">
            <a:xfrm>
              <a:off x="2567" y="2341"/>
              <a:ext cx="54" cy="54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469" name="Oval 113"/>
            <p:cNvSpPr>
              <a:spLocks noChangeArrowheads="1"/>
            </p:cNvSpPr>
            <p:nvPr/>
          </p:nvSpPr>
          <p:spPr bwMode="auto">
            <a:xfrm>
              <a:off x="2570" y="2344"/>
              <a:ext cx="48" cy="4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</p:grpSp>
      <p:grpSp>
        <p:nvGrpSpPr>
          <p:cNvPr id="329" name="Group 114"/>
          <p:cNvGrpSpPr>
            <a:grpSpLocks/>
          </p:cNvGrpSpPr>
          <p:nvPr/>
        </p:nvGrpSpPr>
        <p:grpSpPr bwMode="auto">
          <a:xfrm>
            <a:off x="3610968" y="2859361"/>
            <a:ext cx="508000" cy="309563"/>
            <a:chOff x="2444" y="1814"/>
            <a:chExt cx="320" cy="195"/>
          </a:xfrm>
        </p:grpSpPr>
        <p:sp>
          <p:nvSpPr>
            <p:cNvPr id="459" name="Freeform 115"/>
            <p:cNvSpPr>
              <a:spLocks/>
            </p:cNvSpPr>
            <p:nvPr/>
          </p:nvSpPr>
          <p:spPr bwMode="auto">
            <a:xfrm>
              <a:off x="2601" y="1814"/>
              <a:ext cx="17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60" name="Freeform 116"/>
            <p:cNvSpPr>
              <a:spLocks/>
            </p:cNvSpPr>
            <p:nvPr/>
          </p:nvSpPr>
          <p:spPr bwMode="auto">
            <a:xfrm>
              <a:off x="2674" y="1836"/>
              <a:ext cx="17" cy="1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1"/>
                </a:cxn>
                <a:cxn ang="0">
                  <a:pos x="4" y="16"/>
                </a:cxn>
                <a:cxn ang="0">
                  <a:pos x="0" y="13"/>
                </a:cxn>
                <a:cxn ang="0">
                  <a:pos x="11" y="0"/>
                </a:cxn>
              </a:cxnLst>
              <a:rect l="0" t="0" r="r" b="b"/>
              <a:pathLst>
                <a:path w="17" h="17">
                  <a:moveTo>
                    <a:pt x="11" y="0"/>
                  </a:moveTo>
                  <a:lnTo>
                    <a:pt x="16" y="1"/>
                  </a:lnTo>
                  <a:lnTo>
                    <a:pt x="4" y="16"/>
                  </a:lnTo>
                  <a:lnTo>
                    <a:pt x="0" y="13"/>
                  </a:lnTo>
                  <a:lnTo>
                    <a:pt x="1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61" name="Freeform 117"/>
            <p:cNvSpPr>
              <a:spLocks/>
            </p:cNvSpPr>
            <p:nvPr/>
          </p:nvSpPr>
          <p:spPr bwMode="auto">
            <a:xfrm>
              <a:off x="2728" y="1902"/>
              <a:ext cx="17" cy="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6" y="4"/>
                </a:cxn>
                <a:cxn ang="0">
                  <a:pos x="1" y="16"/>
                </a:cxn>
                <a:cxn ang="0">
                  <a:pos x="0" y="11"/>
                </a:cxn>
                <a:cxn ang="0">
                  <a:pos x="13" y="0"/>
                </a:cxn>
              </a:cxnLst>
              <a:rect l="0" t="0" r="r" b="b"/>
              <a:pathLst>
                <a:path w="17" h="17">
                  <a:moveTo>
                    <a:pt x="13" y="0"/>
                  </a:moveTo>
                  <a:lnTo>
                    <a:pt x="16" y="4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62" name="Freeform 118"/>
            <p:cNvSpPr>
              <a:spLocks/>
            </p:cNvSpPr>
            <p:nvPr/>
          </p:nvSpPr>
          <p:spPr bwMode="auto">
            <a:xfrm>
              <a:off x="2747" y="1992"/>
              <a:ext cx="17" cy="1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63" name="Freeform 119"/>
            <p:cNvSpPr>
              <a:spLocks/>
            </p:cNvSpPr>
            <p:nvPr/>
          </p:nvSpPr>
          <p:spPr bwMode="auto">
            <a:xfrm>
              <a:off x="2444" y="1992"/>
              <a:ext cx="17" cy="1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64" name="Freeform 120"/>
            <p:cNvSpPr>
              <a:spLocks/>
            </p:cNvSpPr>
            <p:nvPr/>
          </p:nvSpPr>
          <p:spPr bwMode="auto">
            <a:xfrm>
              <a:off x="2462" y="1902"/>
              <a:ext cx="17" cy="17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14" y="16"/>
                </a:cxn>
                <a:cxn ang="0">
                  <a:pos x="0" y="4"/>
                </a:cxn>
                <a:cxn ang="0">
                  <a:pos x="2" y="0"/>
                </a:cxn>
                <a:cxn ang="0">
                  <a:pos x="16" y="8"/>
                </a:cxn>
              </a:cxnLst>
              <a:rect l="0" t="0" r="r" b="b"/>
              <a:pathLst>
                <a:path w="17" h="17">
                  <a:moveTo>
                    <a:pt x="16" y="8"/>
                  </a:moveTo>
                  <a:lnTo>
                    <a:pt x="14" y="16"/>
                  </a:lnTo>
                  <a:lnTo>
                    <a:pt x="0" y="4"/>
                  </a:lnTo>
                  <a:lnTo>
                    <a:pt x="2" y="0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65" name="Freeform 121"/>
            <p:cNvSpPr>
              <a:spLocks/>
            </p:cNvSpPr>
            <p:nvPr/>
          </p:nvSpPr>
          <p:spPr bwMode="auto">
            <a:xfrm>
              <a:off x="2522" y="1836"/>
              <a:ext cx="17" cy="17"/>
            </a:xfrm>
            <a:custGeom>
              <a:avLst/>
              <a:gdLst/>
              <a:ahLst/>
              <a:cxnLst>
                <a:cxn ang="0">
                  <a:pos x="16" y="13"/>
                </a:cxn>
                <a:cxn ang="0">
                  <a:pos x="10" y="16"/>
                </a:cxn>
                <a:cxn ang="0">
                  <a:pos x="0" y="1"/>
                </a:cxn>
                <a:cxn ang="0">
                  <a:pos x="4" y="0"/>
                </a:cxn>
                <a:cxn ang="0">
                  <a:pos x="16" y="13"/>
                </a:cxn>
              </a:cxnLst>
              <a:rect l="0" t="0" r="r" b="b"/>
              <a:pathLst>
                <a:path w="17" h="17">
                  <a:moveTo>
                    <a:pt x="16" y="13"/>
                  </a:moveTo>
                  <a:lnTo>
                    <a:pt x="10" y="16"/>
                  </a:lnTo>
                  <a:lnTo>
                    <a:pt x="0" y="1"/>
                  </a:lnTo>
                  <a:lnTo>
                    <a:pt x="4" y="0"/>
                  </a:lnTo>
                  <a:lnTo>
                    <a:pt x="16" y="1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330" name="Rectangle 122"/>
          <p:cNvSpPr>
            <a:spLocks noChangeArrowheads="1"/>
          </p:cNvSpPr>
          <p:nvPr/>
        </p:nvSpPr>
        <p:spPr bwMode="auto">
          <a:xfrm>
            <a:off x="3438181" y="2518048"/>
            <a:ext cx="932949" cy="214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55563" tIns="28575" rIns="55563" bIns="28575">
            <a:spAutoFit/>
          </a:bodyPr>
          <a:lstStyle/>
          <a:p>
            <a:pPr algn="ctr" defTabSz="336550" eaLnBrk="0" hangingPunct="0">
              <a:lnSpc>
                <a:spcPct val="85000"/>
              </a:lnSpc>
              <a:buNone/>
            </a:pPr>
            <a:r>
              <a:rPr lang="en-GB" sz="1200" b="1" dirty="0">
                <a:solidFill>
                  <a:srgbClr val="FFFFFF"/>
                </a:solidFill>
              </a:rPr>
              <a:t>Leadership</a:t>
            </a:r>
          </a:p>
        </p:txBody>
      </p:sp>
      <p:sp>
        <p:nvSpPr>
          <p:cNvPr id="331" name="AutoShape 123"/>
          <p:cNvSpPr>
            <a:spLocks noChangeArrowheads="1"/>
          </p:cNvSpPr>
          <p:nvPr/>
        </p:nvSpPr>
        <p:spPr bwMode="auto">
          <a:xfrm rot="10800000" flipH="1" flipV="1">
            <a:off x="5671543" y="2868886"/>
            <a:ext cx="879475" cy="962025"/>
          </a:xfrm>
          <a:custGeom>
            <a:avLst/>
            <a:gdLst>
              <a:gd name="G0" fmla="+- 5399 0 0"/>
              <a:gd name="G1" fmla="+- 21600 0 5399"/>
              <a:gd name="G2" fmla="*/ 5399 1 2"/>
              <a:gd name="G3" fmla="+- 21600 0 G2"/>
              <a:gd name="G4" fmla="+/ 5399 21600 2"/>
              <a:gd name="G5" fmla="+/ G1 0 2"/>
              <a:gd name="G6" fmla="*/ 21600 21600 5399"/>
              <a:gd name="G7" fmla="*/ G6 1 2"/>
              <a:gd name="G8" fmla="+- 21600 0 G7"/>
              <a:gd name="G9" fmla="*/ 21600 1 2"/>
              <a:gd name="G10" fmla="+- 5399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F6BF69"/>
              </a:gs>
              <a:gs pos="100000">
                <a:srgbClr val="F6BF69">
                  <a:gamma/>
                  <a:shade val="29804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32" name="AutoShape 124"/>
          <p:cNvSpPr>
            <a:spLocks noChangeArrowheads="1"/>
          </p:cNvSpPr>
          <p:nvPr/>
        </p:nvSpPr>
        <p:spPr bwMode="auto">
          <a:xfrm rot="10800000" flipH="1" flipV="1">
            <a:off x="5623918" y="2706961"/>
            <a:ext cx="963613" cy="1055688"/>
          </a:xfrm>
          <a:custGeom>
            <a:avLst/>
            <a:gdLst>
              <a:gd name="G0" fmla="+- 5399 0 0"/>
              <a:gd name="G1" fmla="+- 21600 0 5399"/>
              <a:gd name="G2" fmla="*/ 5399 1 2"/>
              <a:gd name="G3" fmla="+- 21600 0 G2"/>
              <a:gd name="G4" fmla="+/ 5399 21600 2"/>
              <a:gd name="G5" fmla="+/ G1 0 2"/>
              <a:gd name="G6" fmla="*/ 21600 21600 5399"/>
              <a:gd name="G7" fmla="*/ G6 1 2"/>
              <a:gd name="G8" fmla="+- 21600 0 G7"/>
              <a:gd name="G9" fmla="*/ 21600 1 2"/>
              <a:gd name="G10" fmla="+- 5399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AF0057"/>
              </a:gs>
              <a:gs pos="100000">
                <a:srgbClr val="AF0057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FFD38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33" name="AutoShape 125"/>
          <p:cNvSpPr>
            <a:spLocks noChangeArrowheads="1"/>
          </p:cNvSpPr>
          <p:nvPr/>
        </p:nvSpPr>
        <p:spPr bwMode="auto">
          <a:xfrm rot="10800000" flipH="1" flipV="1">
            <a:off x="5742980" y="2826023"/>
            <a:ext cx="725488" cy="877888"/>
          </a:xfrm>
          <a:custGeom>
            <a:avLst/>
            <a:gdLst>
              <a:gd name="G0" fmla="+- 7202 0 0"/>
              <a:gd name="G1" fmla="+- 21600 0 7202"/>
              <a:gd name="G2" fmla="*/ 7202 1 2"/>
              <a:gd name="G3" fmla="+- 21600 0 G2"/>
              <a:gd name="G4" fmla="+/ 7202 21600 2"/>
              <a:gd name="G5" fmla="+/ G1 0 2"/>
              <a:gd name="G6" fmla="*/ 21600 21600 7202"/>
              <a:gd name="G7" fmla="*/ G6 1 2"/>
              <a:gd name="G8" fmla="+- 21600 0 G7"/>
              <a:gd name="G9" fmla="*/ 21600 1 2"/>
              <a:gd name="G10" fmla="+- 7202 0 G9"/>
              <a:gd name="G11" fmla="?: G10 G8 0"/>
              <a:gd name="G12" fmla="?: G10 G7 21600"/>
              <a:gd name="T0" fmla="*/ 17999 w 21600"/>
              <a:gd name="T1" fmla="*/ 10800 h 21600"/>
              <a:gd name="T2" fmla="*/ 10800 w 21600"/>
              <a:gd name="T3" fmla="*/ 21600 h 21600"/>
              <a:gd name="T4" fmla="*/ 3601 w 21600"/>
              <a:gd name="T5" fmla="*/ 10800 h 21600"/>
              <a:gd name="T6" fmla="*/ 10800 w 21600"/>
              <a:gd name="T7" fmla="*/ 0 h 21600"/>
              <a:gd name="T8" fmla="*/ 5401 w 21600"/>
              <a:gd name="T9" fmla="*/ 5401 h 21600"/>
              <a:gd name="T10" fmla="*/ 16199 w 21600"/>
              <a:gd name="T11" fmla="*/ 1619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02" y="21600"/>
                </a:lnTo>
                <a:lnTo>
                  <a:pt x="14398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FEF689"/>
              </a:gs>
              <a:gs pos="50000">
                <a:srgbClr val="FEF689">
                  <a:gamma/>
                  <a:tint val="0"/>
                  <a:invGamma/>
                </a:srgbClr>
              </a:gs>
              <a:gs pos="100000">
                <a:srgbClr val="FEF689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34" name="Line 126"/>
          <p:cNvSpPr>
            <a:spLocks noChangeShapeType="1"/>
          </p:cNvSpPr>
          <p:nvPr/>
        </p:nvSpPr>
        <p:spPr bwMode="auto">
          <a:xfrm flipV="1">
            <a:off x="6103343" y="3213373"/>
            <a:ext cx="0" cy="495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35" name="Freeform 127"/>
          <p:cNvSpPr>
            <a:spLocks/>
          </p:cNvSpPr>
          <p:nvPr/>
        </p:nvSpPr>
        <p:spPr bwMode="auto">
          <a:xfrm>
            <a:off x="6077943" y="3113361"/>
            <a:ext cx="47625" cy="92075"/>
          </a:xfrm>
          <a:custGeom>
            <a:avLst/>
            <a:gdLst/>
            <a:ahLst/>
            <a:cxnLst>
              <a:cxn ang="0">
                <a:pos x="12" y="57"/>
              </a:cxn>
              <a:cxn ang="0">
                <a:pos x="25" y="53"/>
              </a:cxn>
              <a:cxn ang="0">
                <a:pos x="29" y="43"/>
              </a:cxn>
              <a:cxn ang="0">
                <a:pos x="22" y="25"/>
              </a:cxn>
              <a:cxn ang="0">
                <a:pos x="12" y="0"/>
              </a:cxn>
              <a:cxn ang="0">
                <a:pos x="5" y="22"/>
              </a:cxn>
              <a:cxn ang="0">
                <a:pos x="0" y="43"/>
              </a:cxn>
              <a:cxn ang="0">
                <a:pos x="2" y="53"/>
              </a:cxn>
              <a:cxn ang="0">
                <a:pos x="12" y="57"/>
              </a:cxn>
              <a:cxn ang="0">
                <a:pos x="15" y="57"/>
              </a:cxn>
              <a:cxn ang="0">
                <a:pos x="12" y="57"/>
              </a:cxn>
            </a:cxnLst>
            <a:rect l="0" t="0" r="r" b="b"/>
            <a:pathLst>
              <a:path w="30" h="58">
                <a:moveTo>
                  <a:pt x="12" y="57"/>
                </a:moveTo>
                <a:lnTo>
                  <a:pt x="25" y="53"/>
                </a:lnTo>
                <a:lnTo>
                  <a:pt x="29" y="43"/>
                </a:lnTo>
                <a:lnTo>
                  <a:pt x="22" y="25"/>
                </a:lnTo>
                <a:lnTo>
                  <a:pt x="12" y="0"/>
                </a:lnTo>
                <a:lnTo>
                  <a:pt x="5" y="22"/>
                </a:lnTo>
                <a:lnTo>
                  <a:pt x="0" y="43"/>
                </a:lnTo>
                <a:lnTo>
                  <a:pt x="2" y="53"/>
                </a:lnTo>
                <a:lnTo>
                  <a:pt x="12" y="57"/>
                </a:lnTo>
                <a:lnTo>
                  <a:pt x="15" y="57"/>
                </a:lnTo>
                <a:lnTo>
                  <a:pt x="12" y="57"/>
                </a:lnTo>
              </a:path>
            </a:pathLst>
          </a:custGeom>
          <a:solidFill>
            <a:schemeClr val="bg2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36" name="Oval 128"/>
          <p:cNvSpPr>
            <a:spLocks noChangeArrowheads="1"/>
          </p:cNvSpPr>
          <p:nvPr/>
        </p:nvSpPr>
        <p:spPr bwMode="auto">
          <a:xfrm>
            <a:off x="6057305" y="3664223"/>
            <a:ext cx="87313" cy="85725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37" name="Oval 129"/>
          <p:cNvSpPr>
            <a:spLocks noChangeArrowheads="1"/>
          </p:cNvSpPr>
          <p:nvPr/>
        </p:nvSpPr>
        <p:spPr bwMode="auto">
          <a:xfrm>
            <a:off x="6062068" y="3668986"/>
            <a:ext cx="77788" cy="74613"/>
          </a:xfrm>
          <a:prstGeom prst="ellipse">
            <a:avLst/>
          </a:prstGeom>
          <a:solidFill>
            <a:schemeClr val="bg2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grpSp>
        <p:nvGrpSpPr>
          <p:cNvPr id="338" name="Group 130"/>
          <p:cNvGrpSpPr>
            <a:grpSpLocks/>
          </p:cNvGrpSpPr>
          <p:nvPr/>
        </p:nvGrpSpPr>
        <p:grpSpPr bwMode="auto">
          <a:xfrm>
            <a:off x="5844580" y="2846661"/>
            <a:ext cx="511175" cy="309563"/>
            <a:chOff x="3851" y="1806"/>
            <a:chExt cx="322" cy="195"/>
          </a:xfrm>
        </p:grpSpPr>
        <p:sp>
          <p:nvSpPr>
            <p:cNvPr id="452" name="Freeform 131"/>
            <p:cNvSpPr>
              <a:spLocks/>
            </p:cNvSpPr>
            <p:nvPr/>
          </p:nvSpPr>
          <p:spPr bwMode="auto">
            <a:xfrm>
              <a:off x="4008" y="1806"/>
              <a:ext cx="17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53" name="Freeform 132"/>
            <p:cNvSpPr>
              <a:spLocks/>
            </p:cNvSpPr>
            <p:nvPr/>
          </p:nvSpPr>
          <p:spPr bwMode="auto">
            <a:xfrm>
              <a:off x="4083" y="1827"/>
              <a:ext cx="17" cy="18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1"/>
                </a:cxn>
                <a:cxn ang="0">
                  <a:pos x="4" y="17"/>
                </a:cxn>
                <a:cxn ang="0">
                  <a:pos x="0" y="14"/>
                </a:cxn>
                <a:cxn ang="0">
                  <a:pos x="11" y="0"/>
                </a:cxn>
              </a:cxnLst>
              <a:rect l="0" t="0" r="r" b="b"/>
              <a:pathLst>
                <a:path w="17" h="18">
                  <a:moveTo>
                    <a:pt x="11" y="0"/>
                  </a:moveTo>
                  <a:lnTo>
                    <a:pt x="16" y="1"/>
                  </a:lnTo>
                  <a:lnTo>
                    <a:pt x="4" y="17"/>
                  </a:lnTo>
                  <a:lnTo>
                    <a:pt x="0" y="14"/>
                  </a:lnTo>
                  <a:lnTo>
                    <a:pt x="1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54" name="Freeform 133"/>
            <p:cNvSpPr>
              <a:spLocks/>
            </p:cNvSpPr>
            <p:nvPr/>
          </p:nvSpPr>
          <p:spPr bwMode="auto">
            <a:xfrm>
              <a:off x="4136" y="1894"/>
              <a:ext cx="17" cy="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6" y="4"/>
                </a:cxn>
                <a:cxn ang="0">
                  <a:pos x="1" y="16"/>
                </a:cxn>
                <a:cxn ang="0">
                  <a:pos x="0" y="11"/>
                </a:cxn>
                <a:cxn ang="0">
                  <a:pos x="13" y="0"/>
                </a:cxn>
              </a:cxnLst>
              <a:rect l="0" t="0" r="r" b="b"/>
              <a:pathLst>
                <a:path w="17" h="17">
                  <a:moveTo>
                    <a:pt x="13" y="0"/>
                  </a:moveTo>
                  <a:lnTo>
                    <a:pt x="16" y="4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55" name="Freeform 134"/>
            <p:cNvSpPr>
              <a:spLocks/>
            </p:cNvSpPr>
            <p:nvPr/>
          </p:nvSpPr>
          <p:spPr bwMode="auto">
            <a:xfrm>
              <a:off x="4156" y="1984"/>
              <a:ext cx="17" cy="1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56" name="Freeform 135"/>
            <p:cNvSpPr>
              <a:spLocks/>
            </p:cNvSpPr>
            <p:nvPr/>
          </p:nvSpPr>
          <p:spPr bwMode="auto">
            <a:xfrm>
              <a:off x="3851" y="1984"/>
              <a:ext cx="17" cy="1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57" name="Freeform 136"/>
            <p:cNvSpPr>
              <a:spLocks/>
            </p:cNvSpPr>
            <p:nvPr/>
          </p:nvSpPr>
          <p:spPr bwMode="auto">
            <a:xfrm>
              <a:off x="3870" y="1894"/>
              <a:ext cx="17" cy="17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13" y="16"/>
                </a:cxn>
                <a:cxn ang="0">
                  <a:pos x="0" y="4"/>
                </a:cxn>
                <a:cxn ang="0">
                  <a:pos x="2" y="0"/>
                </a:cxn>
                <a:cxn ang="0">
                  <a:pos x="16" y="8"/>
                </a:cxn>
              </a:cxnLst>
              <a:rect l="0" t="0" r="r" b="b"/>
              <a:pathLst>
                <a:path w="17" h="17">
                  <a:moveTo>
                    <a:pt x="16" y="8"/>
                  </a:moveTo>
                  <a:lnTo>
                    <a:pt x="13" y="16"/>
                  </a:lnTo>
                  <a:lnTo>
                    <a:pt x="0" y="4"/>
                  </a:lnTo>
                  <a:lnTo>
                    <a:pt x="2" y="0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58" name="Freeform 137"/>
            <p:cNvSpPr>
              <a:spLocks/>
            </p:cNvSpPr>
            <p:nvPr/>
          </p:nvSpPr>
          <p:spPr bwMode="auto">
            <a:xfrm>
              <a:off x="3930" y="1827"/>
              <a:ext cx="17" cy="18"/>
            </a:xfrm>
            <a:custGeom>
              <a:avLst/>
              <a:gdLst/>
              <a:ahLst/>
              <a:cxnLst>
                <a:cxn ang="0">
                  <a:pos x="16" y="14"/>
                </a:cxn>
                <a:cxn ang="0">
                  <a:pos x="9" y="17"/>
                </a:cxn>
                <a:cxn ang="0">
                  <a:pos x="0" y="1"/>
                </a:cxn>
                <a:cxn ang="0">
                  <a:pos x="4" y="0"/>
                </a:cxn>
                <a:cxn ang="0">
                  <a:pos x="16" y="14"/>
                </a:cxn>
              </a:cxnLst>
              <a:rect l="0" t="0" r="r" b="b"/>
              <a:pathLst>
                <a:path w="17" h="18">
                  <a:moveTo>
                    <a:pt x="16" y="14"/>
                  </a:moveTo>
                  <a:lnTo>
                    <a:pt x="9" y="17"/>
                  </a:lnTo>
                  <a:lnTo>
                    <a:pt x="0" y="1"/>
                  </a:lnTo>
                  <a:lnTo>
                    <a:pt x="4" y="0"/>
                  </a:lnTo>
                  <a:lnTo>
                    <a:pt x="16" y="1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339" name="Rectangle 138"/>
          <p:cNvSpPr>
            <a:spLocks noChangeArrowheads="1"/>
          </p:cNvSpPr>
          <p:nvPr/>
        </p:nvSpPr>
        <p:spPr bwMode="auto">
          <a:xfrm>
            <a:off x="5577880" y="2194198"/>
            <a:ext cx="10144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5563" tIns="28575" rIns="55563" bIns="28575">
            <a:spAutoFit/>
          </a:bodyPr>
          <a:lstStyle/>
          <a:p>
            <a:pPr algn="ctr" defTabSz="336550" eaLnBrk="0" hangingPunct="0">
              <a:lnSpc>
                <a:spcPct val="85000"/>
              </a:lnSpc>
              <a:buNone/>
            </a:pPr>
            <a:r>
              <a:rPr lang="en-GB" sz="1200" b="1" dirty="0">
                <a:solidFill>
                  <a:srgbClr val="FFFFFF"/>
                </a:solidFill>
              </a:rPr>
              <a:t>S</a:t>
            </a:r>
            <a:r>
              <a:rPr lang="en-GB" sz="1200" b="1" dirty="0" smtClean="0">
                <a:solidFill>
                  <a:srgbClr val="FFFFFF"/>
                </a:solidFill>
              </a:rPr>
              <a:t>taffing </a:t>
            </a:r>
            <a:r>
              <a:rPr lang="en-GB" sz="1200" b="1" dirty="0">
                <a:solidFill>
                  <a:srgbClr val="FFFFFF"/>
                </a:solidFill>
              </a:rPr>
              <a:t>and Deployment</a:t>
            </a:r>
          </a:p>
        </p:txBody>
      </p:sp>
      <p:sp>
        <p:nvSpPr>
          <p:cNvPr id="340" name="Line 139"/>
          <p:cNvSpPr>
            <a:spLocks noChangeShapeType="1"/>
          </p:cNvSpPr>
          <p:nvPr/>
        </p:nvSpPr>
        <p:spPr bwMode="auto">
          <a:xfrm>
            <a:off x="2672755" y="4608786"/>
            <a:ext cx="0" cy="92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grpSp>
        <p:nvGrpSpPr>
          <p:cNvPr id="341" name="Group 140"/>
          <p:cNvGrpSpPr>
            <a:grpSpLocks/>
          </p:cNvGrpSpPr>
          <p:nvPr/>
        </p:nvGrpSpPr>
        <p:grpSpPr bwMode="auto">
          <a:xfrm>
            <a:off x="2726730" y="4602436"/>
            <a:ext cx="811213" cy="100013"/>
            <a:chOff x="1887" y="2912"/>
            <a:chExt cx="511" cy="63"/>
          </a:xfrm>
        </p:grpSpPr>
        <p:sp>
          <p:nvSpPr>
            <p:cNvPr id="434" name="Line 141"/>
            <p:cNvSpPr>
              <a:spLocks noChangeShapeType="1"/>
            </p:cNvSpPr>
            <p:nvPr/>
          </p:nvSpPr>
          <p:spPr bwMode="auto">
            <a:xfrm>
              <a:off x="1887" y="2949"/>
              <a:ext cx="0" cy="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35" name="Line 142"/>
            <p:cNvSpPr>
              <a:spLocks noChangeShapeType="1"/>
            </p:cNvSpPr>
            <p:nvPr/>
          </p:nvSpPr>
          <p:spPr bwMode="auto">
            <a:xfrm>
              <a:off x="1923" y="2916"/>
              <a:ext cx="0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36" name="Line 143"/>
            <p:cNvSpPr>
              <a:spLocks noChangeShapeType="1"/>
            </p:cNvSpPr>
            <p:nvPr/>
          </p:nvSpPr>
          <p:spPr bwMode="auto">
            <a:xfrm>
              <a:off x="1964" y="2949"/>
              <a:ext cx="0" cy="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37" name="Line 144"/>
            <p:cNvSpPr>
              <a:spLocks noChangeShapeType="1"/>
            </p:cNvSpPr>
            <p:nvPr/>
          </p:nvSpPr>
          <p:spPr bwMode="auto">
            <a:xfrm>
              <a:off x="2010" y="2916"/>
              <a:ext cx="0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38" name="Line 145"/>
            <p:cNvSpPr>
              <a:spLocks noChangeShapeType="1"/>
            </p:cNvSpPr>
            <p:nvPr/>
          </p:nvSpPr>
          <p:spPr bwMode="auto">
            <a:xfrm>
              <a:off x="2040" y="2949"/>
              <a:ext cx="0" cy="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39" name="Line 146"/>
            <p:cNvSpPr>
              <a:spLocks noChangeShapeType="1"/>
            </p:cNvSpPr>
            <p:nvPr/>
          </p:nvSpPr>
          <p:spPr bwMode="auto">
            <a:xfrm>
              <a:off x="2076" y="2916"/>
              <a:ext cx="0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40" name="Freeform 147"/>
            <p:cNvSpPr>
              <a:spLocks/>
            </p:cNvSpPr>
            <p:nvPr/>
          </p:nvSpPr>
          <p:spPr bwMode="auto">
            <a:xfrm>
              <a:off x="2112" y="2949"/>
              <a:ext cx="17" cy="2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25"/>
                </a:cxn>
                <a:cxn ang="0">
                  <a:pos x="0" y="25"/>
                </a:cxn>
              </a:cxnLst>
              <a:rect l="0" t="0" r="r" b="b"/>
              <a:pathLst>
                <a:path w="17" h="26">
                  <a:moveTo>
                    <a:pt x="16" y="0"/>
                  </a:moveTo>
                  <a:lnTo>
                    <a:pt x="16" y="25"/>
                  </a:lnTo>
                  <a:lnTo>
                    <a:pt x="0" y="2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41" name="Line 148"/>
            <p:cNvSpPr>
              <a:spLocks noChangeShapeType="1"/>
            </p:cNvSpPr>
            <p:nvPr/>
          </p:nvSpPr>
          <p:spPr bwMode="auto">
            <a:xfrm>
              <a:off x="2147" y="2916"/>
              <a:ext cx="0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42" name="Line 149"/>
            <p:cNvSpPr>
              <a:spLocks noChangeShapeType="1"/>
            </p:cNvSpPr>
            <p:nvPr/>
          </p:nvSpPr>
          <p:spPr bwMode="auto">
            <a:xfrm>
              <a:off x="2178" y="2949"/>
              <a:ext cx="0" cy="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43" name="Line 150"/>
            <p:cNvSpPr>
              <a:spLocks noChangeShapeType="1"/>
            </p:cNvSpPr>
            <p:nvPr/>
          </p:nvSpPr>
          <p:spPr bwMode="auto">
            <a:xfrm>
              <a:off x="2219" y="2912"/>
              <a:ext cx="0" cy="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44" name="Line 151"/>
            <p:cNvSpPr>
              <a:spLocks noChangeShapeType="1"/>
            </p:cNvSpPr>
            <p:nvPr/>
          </p:nvSpPr>
          <p:spPr bwMode="auto">
            <a:xfrm>
              <a:off x="2254" y="2949"/>
              <a:ext cx="0" cy="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445" name="Group 152"/>
            <p:cNvGrpSpPr>
              <a:grpSpLocks/>
            </p:cNvGrpSpPr>
            <p:nvPr/>
          </p:nvGrpSpPr>
          <p:grpSpPr bwMode="auto">
            <a:xfrm>
              <a:off x="2285" y="2916"/>
              <a:ext cx="40" cy="58"/>
              <a:chOff x="2285" y="2916"/>
              <a:chExt cx="40" cy="58"/>
            </a:xfrm>
          </p:grpSpPr>
          <p:sp>
            <p:nvSpPr>
              <p:cNvPr id="450" name="Line 153"/>
              <p:cNvSpPr>
                <a:spLocks noChangeShapeType="1"/>
              </p:cNvSpPr>
              <p:nvPr/>
            </p:nvSpPr>
            <p:spPr bwMode="auto">
              <a:xfrm>
                <a:off x="2285" y="2916"/>
                <a:ext cx="0" cy="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51" name="Line 154"/>
              <p:cNvSpPr>
                <a:spLocks noChangeShapeType="1"/>
              </p:cNvSpPr>
              <p:nvPr/>
            </p:nvSpPr>
            <p:spPr bwMode="auto">
              <a:xfrm>
                <a:off x="2325" y="2949"/>
                <a:ext cx="0" cy="2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</p:grpSp>
        <p:sp>
          <p:nvSpPr>
            <p:cNvPr id="446" name="Line 155"/>
            <p:cNvSpPr>
              <a:spLocks noChangeShapeType="1"/>
            </p:cNvSpPr>
            <p:nvPr/>
          </p:nvSpPr>
          <p:spPr bwMode="auto">
            <a:xfrm>
              <a:off x="2327" y="2949"/>
              <a:ext cx="0" cy="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447" name="Group 156"/>
            <p:cNvGrpSpPr>
              <a:grpSpLocks/>
            </p:cNvGrpSpPr>
            <p:nvPr/>
          </p:nvGrpSpPr>
          <p:grpSpPr bwMode="auto">
            <a:xfrm>
              <a:off x="2358" y="2916"/>
              <a:ext cx="40" cy="58"/>
              <a:chOff x="2358" y="2916"/>
              <a:chExt cx="40" cy="58"/>
            </a:xfrm>
          </p:grpSpPr>
          <p:sp>
            <p:nvSpPr>
              <p:cNvPr id="448" name="Line 157"/>
              <p:cNvSpPr>
                <a:spLocks noChangeShapeType="1"/>
              </p:cNvSpPr>
              <p:nvPr/>
            </p:nvSpPr>
            <p:spPr bwMode="auto">
              <a:xfrm>
                <a:off x="2358" y="2916"/>
                <a:ext cx="0" cy="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49" name="Line 158"/>
              <p:cNvSpPr>
                <a:spLocks noChangeShapeType="1"/>
              </p:cNvSpPr>
              <p:nvPr/>
            </p:nvSpPr>
            <p:spPr bwMode="auto">
              <a:xfrm>
                <a:off x="2398" y="2949"/>
                <a:ext cx="0" cy="2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</p:grpSp>
      </p:grpSp>
      <p:sp>
        <p:nvSpPr>
          <p:cNvPr id="342" name="Line 159"/>
          <p:cNvSpPr>
            <a:spLocks noChangeShapeType="1"/>
          </p:cNvSpPr>
          <p:nvPr/>
        </p:nvSpPr>
        <p:spPr bwMode="auto">
          <a:xfrm>
            <a:off x="3541118" y="4661173"/>
            <a:ext cx="0" cy="396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43" name="Line 160"/>
          <p:cNvSpPr>
            <a:spLocks noChangeShapeType="1"/>
          </p:cNvSpPr>
          <p:nvPr/>
        </p:nvSpPr>
        <p:spPr bwMode="auto">
          <a:xfrm>
            <a:off x="3598268" y="4608786"/>
            <a:ext cx="0" cy="92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44" name="Line 161"/>
          <p:cNvSpPr>
            <a:spLocks noChangeShapeType="1"/>
          </p:cNvSpPr>
          <p:nvPr/>
        </p:nvSpPr>
        <p:spPr bwMode="auto">
          <a:xfrm>
            <a:off x="3663355" y="4661173"/>
            <a:ext cx="0" cy="396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45" name="Line 162"/>
          <p:cNvSpPr>
            <a:spLocks noChangeShapeType="1"/>
          </p:cNvSpPr>
          <p:nvPr/>
        </p:nvSpPr>
        <p:spPr bwMode="auto">
          <a:xfrm>
            <a:off x="3736380" y="4608786"/>
            <a:ext cx="0" cy="92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46" name="Line 163"/>
          <p:cNvSpPr>
            <a:spLocks noChangeShapeType="1"/>
          </p:cNvSpPr>
          <p:nvPr/>
        </p:nvSpPr>
        <p:spPr bwMode="auto">
          <a:xfrm>
            <a:off x="3784005" y="4661173"/>
            <a:ext cx="0" cy="396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47" name="Line 164"/>
          <p:cNvSpPr>
            <a:spLocks noChangeShapeType="1"/>
          </p:cNvSpPr>
          <p:nvPr/>
        </p:nvSpPr>
        <p:spPr bwMode="auto">
          <a:xfrm>
            <a:off x="3841155" y="4608786"/>
            <a:ext cx="0" cy="92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48" name="Freeform 165"/>
          <p:cNvSpPr>
            <a:spLocks/>
          </p:cNvSpPr>
          <p:nvPr/>
        </p:nvSpPr>
        <p:spPr bwMode="auto">
          <a:xfrm>
            <a:off x="3866555" y="4661173"/>
            <a:ext cx="26988" cy="41275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16" y="25"/>
              </a:cxn>
              <a:cxn ang="0">
                <a:pos x="0" y="25"/>
              </a:cxn>
            </a:cxnLst>
            <a:rect l="0" t="0" r="r" b="b"/>
            <a:pathLst>
              <a:path w="17" h="26">
                <a:moveTo>
                  <a:pt x="16" y="0"/>
                </a:moveTo>
                <a:lnTo>
                  <a:pt x="16" y="25"/>
                </a:lnTo>
                <a:lnTo>
                  <a:pt x="0" y="25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49" name="Line 166"/>
          <p:cNvSpPr>
            <a:spLocks noChangeShapeType="1"/>
          </p:cNvSpPr>
          <p:nvPr/>
        </p:nvSpPr>
        <p:spPr bwMode="auto">
          <a:xfrm>
            <a:off x="3934818" y="4608786"/>
            <a:ext cx="0" cy="92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50" name="Line 167"/>
          <p:cNvSpPr>
            <a:spLocks noChangeShapeType="1"/>
          </p:cNvSpPr>
          <p:nvPr/>
        </p:nvSpPr>
        <p:spPr bwMode="auto">
          <a:xfrm>
            <a:off x="3984030" y="4661173"/>
            <a:ext cx="0" cy="396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51" name="Line 168"/>
          <p:cNvSpPr>
            <a:spLocks noChangeShapeType="1"/>
          </p:cNvSpPr>
          <p:nvPr/>
        </p:nvSpPr>
        <p:spPr bwMode="auto">
          <a:xfrm>
            <a:off x="4049118" y="4602436"/>
            <a:ext cx="0" cy="984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52" name="Line 169"/>
          <p:cNvSpPr>
            <a:spLocks noChangeShapeType="1"/>
          </p:cNvSpPr>
          <p:nvPr/>
        </p:nvSpPr>
        <p:spPr bwMode="auto">
          <a:xfrm>
            <a:off x="4104680" y="4661173"/>
            <a:ext cx="0" cy="396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AU" dirty="0"/>
          </a:p>
        </p:txBody>
      </p:sp>
      <p:grpSp>
        <p:nvGrpSpPr>
          <p:cNvPr id="353" name="Group 170"/>
          <p:cNvGrpSpPr>
            <a:grpSpLocks/>
          </p:cNvGrpSpPr>
          <p:nvPr/>
        </p:nvGrpSpPr>
        <p:grpSpPr bwMode="auto">
          <a:xfrm>
            <a:off x="4153893" y="4608786"/>
            <a:ext cx="63500" cy="92075"/>
            <a:chOff x="2786" y="2916"/>
            <a:chExt cx="40" cy="58"/>
          </a:xfrm>
        </p:grpSpPr>
        <p:sp>
          <p:nvSpPr>
            <p:cNvPr id="432" name="Line 171"/>
            <p:cNvSpPr>
              <a:spLocks noChangeShapeType="1"/>
            </p:cNvSpPr>
            <p:nvPr/>
          </p:nvSpPr>
          <p:spPr bwMode="auto">
            <a:xfrm>
              <a:off x="2786" y="2916"/>
              <a:ext cx="0" cy="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33" name="Line 172"/>
            <p:cNvSpPr>
              <a:spLocks noChangeShapeType="1"/>
            </p:cNvSpPr>
            <p:nvPr/>
          </p:nvSpPr>
          <p:spPr bwMode="auto">
            <a:xfrm>
              <a:off x="2826" y="2949"/>
              <a:ext cx="0" cy="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354" name="Group 173"/>
          <p:cNvGrpSpPr>
            <a:grpSpLocks/>
          </p:cNvGrpSpPr>
          <p:nvPr/>
        </p:nvGrpSpPr>
        <p:grpSpPr bwMode="auto">
          <a:xfrm>
            <a:off x="4220568" y="4608786"/>
            <a:ext cx="112713" cy="92075"/>
            <a:chOff x="2828" y="2916"/>
            <a:chExt cx="71" cy="58"/>
          </a:xfrm>
        </p:grpSpPr>
        <p:sp>
          <p:nvSpPr>
            <p:cNvPr id="428" name="Line 174"/>
            <p:cNvSpPr>
              <a:spLocks noChangeShapeType="1"/>
            </p:cNvSpPr>
            <p:nvPr/>
          </p:nvSpPr>
          <p:spPr bwMode="auto">
            <a:xfrm>
              <a:off x="2828" y="2949"/>
              <a:ext cx="0" cy="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429" name="Group 175"/>
            <p:cNvGrpSpPr>
              <a:grpSpLocks/>
            </p:cNvGrpSpPr>
            <p:nvPr/>
          </p:nvGrpSpPr>
          <p:grpSpPr bwMode="auto">
            <a:xfrm>
              <a:off x="2859" y="2916"/>
              <a:ext cx="40" cy="58"/>
              <a:chOff x="2859" y="2916"/>
              <a:chExt cx="40" cy="58"/>
            </a:xfrm>
          </p:grpSpPr>
          <p:sp>
            <p:nvSpPr>
              <p:cNvPr id="430" name="Line 176"/>
              <p:cNvSpPr>
                <a:spLocks noChangeShapeType="1"/>
              </p:cNvSpPr>
              <p:nvPr/>
            </p:nvSpPr>
            <p:spPr bwMode="auto">
              <a:xfrm>
                <a:off x="2859" y="2916"/>
                <a:ext cx="0" cy="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31" name="Line 177"/>
              <p:cNvSpPr>
                <a:spLocks noChangeShapeType="1"/>
              </p:cNvSpPr>
              <p:nvPr/>
            </p:nvSpPr>
            <p:spPr bwMode="auto">
              <a:xfrm>
                <a:off x="2899" y="2949"/>
                <a:ext cx="0" cy="2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</p:grpSp>
      </p:grpSp>
      <p:grpSp>
        <p:nvGrpSpPr>
          <p:cNvPr id="355" name="Group 178"/>
          <p:cNvGrpSpPr>
            <a:grpSpLocks/>
          </p:cNvGrpSpPr>
          <p:nvPr/>
        </p:nvGrpSpPr>
        <p:grpSpPr bwMode="auto">
          <a:xfrm>
            <a:off x="4336455" y="4608786"/>
            <a:ext cx="112713" cy="92075"/>
            <a:chOff x="2901" y="2916"/>
            <a:chExt cx="71" cy="58"/>
          </a:xfrm>
        </p:grpSpPr>
        <p:sp>
          <p:nvSpPr>
            <p:cNvPr id="424" name="Line 179"/>
            <p:cNvSpPr>
              <a:spLocks noChangeShapeType="1"/>
            </p:cNvSpPr>
            <p:nvPr/>
          </p:nvSpPr>
          <p:spPr bwMode="auto">
            <a:xfrm>
              <a:off x="2901" y="2949"/>
              <a:ext cx="0" cy="2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425" name="Group 180"/>
            <p:cNvGrpSpPr>
              <a:grpSpLocks/>
            </p:cNvGrpSpPr>
            <p:nvPr/>
          </p:nvGrpSpPr>
          <p:grpSpPr bwMode="auto">
            <a:xfrm>
              <a:off x="2931" y="2916"/>
              <a:ext cx="41" cy="58"/>
              <a:chOff x="2931" y="2916"/>
              <a:chExt cx="41" cy="58"/>
            </a:xfrm>
          </p:grpSpPr>
          <p:sp>
            <p:nvSpPr>
              <p:cNvPr id="426" name="Line 181"/>
              <p:cNvSpPr>
                <a:spLocks noChangeShapeType="1"/>
              </p:cNvSpPr>
              <p:nvPr/>
            </p:nvSpPr>
            <p:spPr bwMode="auto">
              <a:xfrm>
                <a:off x="2931" y="2916"/>
                <a:ext cx="0" cy="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27" name="Line 182"/>
              <p:cNvSpPr>
                <a:spLocks noChangeShapeType="1"/>
              </p:cNvSpPr>
              <p:nvPr/>
            </p:nvSpPr>
            <p:spPr bwMode="auto">
              <a:xfrm>
                <a:off x="2972" y="2949"/>
                <a:ext cx="0" cy="2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</p:grpSp>
      </p:grpSp>
      <p:sp>
        <p:nvSpPr>
          <p:cNvPr id="356" name="Rectangle 183"/>
          <p:cNvSpPr>
            <a:spLocks noChangeArrowheads="1"/>
          </p:cNvSpPr>
          <p:nvPr/>
        </p:nvSpPr>
        <p:spPr bwMode="auto">
          <a:xfrm>
            <a:off x="3931643" y="4335736"/>
            <a:ext cx="55563" cy="38576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57" name="Rectangle 184"/>
          <p:cNvSpPr>
            <a:spLocks noChangeArrowheads="1"/>
          </p:cNvSpPr>
          <p:nvPr/>
        </p:nvSpPr>
        <p:spPr bwMode="auto">
          <a:xfrm>
            <a:off x="2641005" y="3997598"/>
            <a:ext cx="19161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5563" tIns="28575" rIns="55563" bIns="28575">
            <a:spAutoFit/>
          </a:bodyPr>
          <a:lstStyle/>
          <a:p>
            <a:pPr algn="ctr" defTabSz="336550" eaLnBrk="0" hangingPunct="0">
              <a:lnSpc>
                <a:spcPct val="85000"/>
              </a:lnSpc>
              <a:buNone/>
            </a:pPr>
            <a:r>
              <a:rPr lang="en-GB" sz="1200" b="1" dirty="0">
                <a:solidFill>
                  <a:srgbClr val="FFFFFF"/>
                </a:solidFill>
              </a:rPr>
              <a:t>Communication</a:t>
            </a:r>
          </a:p>
        </p:txBody>
      </p:sp>
      <p:sp>
        <p:nvSpPr>
          <p:cNvPr id="358" name="AutoShape 185"/>
          <p:cNvSpPr>
            <a:spLocks noChangeArrowheads="1"/>
          </p:cNvSpPr>
          <p:nvPr/>
        </p:nvSpPr>
        <p:spPr bwMode="auto">
          <a:xfrm>
            <a:off x="5166718" y="4254773"/>
            <a:ext cx="942975" cy="558800"/>
          </a:xfrm>
          <a:prstGeom prst="octagon">
            <a:avLst>
              <a:gd name="adj" fmla="val 29282"/>
            </a:avLst>
          </a:prstGeom>
          <a:gradFill rotWithShape="0">
            <a:gsLst>
              <a:gs pos="0">
                <a:srgbClr val="F6BF69"/>
              </a:gs>
              <a:gs pos="100000">
                <a:srgbClr val="F6BF69">
                  <a:gamma/>
                  <a:shade val="29804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59" name="AutoShape 186"/>
          <p:cNvSpPr>
            <a:spLocks noChangeArrowheads="1"/>
          </p:cNvSpPr>
          <p:nvPr/>
        </p:nvSpPr>
        <p:spPr bwMode="auto">
          <a:xfrm>
            <a:off x="5096868" y="4229373"/>
            <a:ext cx="1036638" cy="608013"/>
          </a:xfrm>
          <a:prstGeom prst="octagon">
            <a:avLst>
              <a:gd name="adj" fmla="val 29282"/>
            </a:avLst>
          </a:prstGeom>
          <a:gradFill rotWithShape="0">
            <a:gsLst>
              <a:gs pos="0">
                <a:srgbClr val="AF0057"/>
              </a:gs>
              <a:gs pos="100000">
                <a:srgbClr val="AF0057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FFD38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60" name="Oval 187"/>
          <p:cNvSpPr>
            <a:spLocks noChangeArrowheads="1"/>
          </p:cNvSpPr>
          <p:nvPr/>
        </p:nvSpPr>
        <p:spPr bwMode="auto">
          <a:xfrm>
            <a:off x="5295305" y="4259536"/>
            <a:ext cx="641350" cy="531813"/>
          </a:xfrm>
          <a:prstGeom prst="ellipse">
            <a:avLst/>
          </a:prstGeom>
          <a:solidFill>
            <a:srgbClr val="FFFF6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61" name="Oval 188"/>
          <p:cNvSpPr>
            <a:spLocks noChangeArrowheads="1"/>
          </p:cNvSpPr>
          <p:nvPr/>
        </p:nvSpPr>
        <p:spPr bwMode="auto">
          <a:xfrm>
            <a:off x="5293718" y="4259536"/>
            <a:ext cx="642938" cy="533400"/>
          </a:xfrm>
          <a:prstGeom prst="ellipse">
            <a:avLst/>
          </a:prstGeom>
          <a:gradFill rotWithShape="0">
            <a:gsLst>
              <a:gs pos="0">
                <a:srgbClr val="AF0057"/>
              </a:gs>
              <a:gs pos="100000">
                <a:srgbClr val="AF0057">
                  <a:gamma/>
                  <a:shade val="6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62" name="Oval 189"/>
          <p:cNvSpPr>
            <a:spLocks noChangeArrowheads="1"/>
          </p:cNvSpPr>
          <p:nvPr/>
        </p:nvSpPr>
        <p:spPr bwMode="auto">
          <a:xfrm>
            <a:off x="5327055" y="4288111"/>
            <a:ext cx="576263" cy="474663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63" name="Oval 190"/>
          <p:cNvSpPr>
            <a:spLocks noChangeArrowheads="1"/>
          </p:cNvSpPr>
          <p:nvPr/>
        </p:nvSpPr>
        <p:spPr bwMode="auto">
          <a:xfrm>
            <a:off x="5327055" y="4288111"/>
            <a:ext cx="576263" cy="474663"/>
          </a:xfrm>
          <a:prstGeom prst="ellipse">
            <a:avLst/>
          </a:prstGeom>
          <a:gradFill rotWithShape="0">
            <a:gsLst>
              <a:gs pos="0">
                <a:srgbClr val="AF0057"/>
              </a:gs>
              <a:gs pos="100000">
                <a:srgbClr val="AF0057">
                  <a:gamma/>
                  <a:shade val="8980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64" name="Oval 191"/>
          <p:cNvSpPr>
            <a:spLocks noChangeArrowheads="1"/>
          </p:cNvSpPr>
          <p:nvPr/>
        </p:nvSpPr>
        <p:spPr bwMode="auto">
          <a:xfrm>
            <a:off x="5350868" y="4305573"/>
            <a:ext cx="530225" cy="439738"/>
          </a:xfrm>
          <a:prstGeom prst="ellipse">
            <a:avLst/>
          </a:prstGeom>
          <a:gradFill rotWithShape="0">
            <a:gsLst>
              <a:gs pos="0">
                <a:srgbClr val="DF002D"/>
              </a:gs>
              <a:gs pos="50000">
                <a:srgbClr val="DF002D">
                  <a:gamma/>
                  <a:tint val="0"/>
                  <a:invGamma/>
                </a:srgbClr>
              </a:gs>
              <a:gs pos="100000">
                <a:srgbClr val="DF002D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65" name="Oval 192"/>
          <p:cNvSpPr>
            <a:spLocks noChangeArrowheads="1"/>
          </p:cNvSpPr>
          <p:nvPr/>
        </p:nvSpPr>
        <p:spPr bwMode="auto">
          <a:xfrm>
            <a:off x="5357218" y="4311923"/>
            <a:ext cx="520700" cy="427038"/>
          </a:xfrm>
          <a:prstGeom prst="ellips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AU" dirty="0"/>
          </a:p>
        </p:txBody>
      </p:sp>
      <p:sp>
        <p:nvSpPr>
          <p:cNvPr id="366" name="Freeform 193"/>
          <p:cNvSpPr>
            <a:spLocks/>
          </p:cNvSpPr>
          <p:nvPr/>
        </p:nvSpPr>
        <p:spPr bwMode="auto">
          <a:xfrm>
            <a:off x="5612805" y="4323036"/>
            <a:ext cx="26988" cy="269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6" y="0"/>
              </a:cxn>
              <a:cxn ang="0">
                <a:pos x="16" y="16"/>
              </a:cxn>
              <a:cxn ang="0">
                <a:pos x="0" y="16"/>
              </a:cxn>
              <a:cxn ang="0">
                <a:pos x="0" y="0"/>
              </a:cxn>
            </a:cxnLst>
            <a:rect l="0" t="0" r="r" b="b"/>
            <a:pathLst>
              <a:path w="17" h="17">
                <a:moveTo>
                  <a:pt x="0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67" name="Freeform 194"/>
          <p:cNvSpPr>
            <a:spLocks/>
          </p:cNvSpPr>
          <p:nvPr/>
        </p:nvSpPr>
        <p:spPr bwMode="auto">
          <a:xfrm>
            <a:off x="5725518" y="4348436"/>
            <a:ext cx="26988" cy="26988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16" y="1"/>
              </a:cxn>
              <a:cxn ang="0">
                <a:pos x="3" y="16"/>
              </a:cxn>
              <a:cxn ang="0">
                <a:pos x="0" y="13"/>
              </a:cxn>
              <a:cxn ang="0">
                <a:pos x="11" y="0"/>
              </a:cxn>
            </a:cxnLst>
            <a:rect l="0" t="0" r="r" b="b"/>
            <a:pathLst>
              <a:path w="17" h="17">
                <a:moveTo>
                  <a:pt x="11" y="0"/>
                </a:moveTo>
                <a:lnTo>
                  <a:pt x="16" y="1"/>
                </a:lnTo>
                <a:lnTo>
                  <a:pt x="3" y="16"/>
                </a:lnTo>
                <a:lnTo>
                  <a:pt x="0" y="13"/>
                </a:lnTo>
                <a:lnTo>
                  <a:pt x="11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68" name="Freeform 195"/>
          <p:cNvSpPr>
            <a:spLocks/>
          </p:cNvSpPr>
          <p:nvPr/>
        </p:nvSpPr>
        <p:spPr bwMode="auto">
          <a:xfrm>
            <a:off x="5806480" y="4421461"/>
            <a:ext cx="26988" cy="26988"/>
          </a:xfrm>
          <a:custGeom>
            <a:avLst/>
            <a:gdLst/>
            <a:ahLst/>
            <a:cxnLst>
              <a:cxn ang="0">
                <a:pos x="13" y="0"/>
              </a:cxn>
              <a:cxn ang="0">
                <a:pos x="16" y="4"/>
              </a:cxn>
              <a:cxn ang="0">
                <a:pos x="1" y="16"/>
              </a:cxn>
              <a:cxn ang="0">
                <a:pos x="0" y="11"/>
              </a:cxn>
              <a:cxn ang="0">
                <a:pos x="13" y="0"/>
              </a:cxn>
            </a:cxnLst>
            <a:rect l="0" t="0" r="r" b="b"/>
            <a:pathLst>
              <a:path w="17" h="17">
                <a:moveTo>
                  <a:pt x="13" y="0"/>
                </a:moveTo>
                <a:lnTo>
                  <a:pt x="16" y="4"/>
                </a:lnTo>
                <a:lnTo>
                  <a:pt x="1" y="16"/>
                </a:lnTo>
                <a:lnTo>
                  <a:pt x="0" y="11"/>
                </a:lnTo>
                <a:lnTo>
                  <a:pt x="13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grpSp>
        <p:nvGrpSpPr>
          <p:cNvPr id="369" name="Group 196"/>
          <p:cNvGrpSpPr>
            <a:grpSpLocks/>
          </p:cNvGrpSpPr>
          <p:nvPr/>
        </p:nvGrpSpPr>
        <p:grpSpPr bwMode="auto">
          <a:xfrm>
            <a:off x="5303243" y="4694511"/>
            <a:ext cx="615950" cy="95250"/>
            <a:chOff x="3510" y="2970"/>
            <a:chExt cx="388" cy="60"/>
          </a:xfrm>
        </p:grpSpPr>
        <p:sp>
          <p:nvSpPr>
            <p:cNvPr id="414" name="Freeform 197"/>
            <p:cNvSpPr>
              <a:spLocks/>
            </p:cNvSpPr>
            <p:nvPr/>
          </p:nvSpPr>
          <p:spPr bwMode="auto">
            <a:xfrm>
              <a:off x="3510" y="3002"/>
              <a:ext cx="28" cy="27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19" y="0"/>
                </a:cxn>
                <a:cxn ang="0">
                  <a:pos x="27" y="3"/>
                </a:cxn>
                <a:cxn ang="0">
                  <a:pos x="1" y="26"/>
                </a:cxn>
                <a:cxn ang="0">
                  <a:pos x="0" y="26"/>
                </a:cxn>
              </a:cxnLst>
              <a:rect l="0" t="0" r="r" b="b"/>
              <a:pathLst>
                <a:path w="28" h="27">
                  <a:moveTo>
                    <a:pt x="0" y="26"/>
                  </a:moveTo>
                  <a:lnTo>
                    <a:pt x="19" y="0"/>
                  </a:lnTo>
                  <a:lnTo>
                    <a:pt x="27" y="3"/>
                  </a:lnTo>
                  <a:lnTo>
                    <a:pt x="1" y="26"/>
                  </a:lnTo>
                  <a:lnTo>
                    <a:pt x="0" y="26"/>
                  </a:lnTo>
                </a:path>
              </a:pathLst>
            </a:custGeom>
            <a:gradFill rotWithShape="0">
              <a:gsLst>
                <a:gs pos="0">
                  <a:srgbClr val="AF0057"/>
                </a:gs>
                <a:gs pos="100000">
                  <a:srgbClr val="AF0057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15" name="Freeform 198"/>
            <p:cNvSpPr>
              <a:spLocks/>
            </p:cNvSpPr>
            <p:nvPr/>
          </p:nvSpPr>
          <p:spPr bwMode="auto">
            <a:xfrm>
              <a:off x="3529" y="2970"/>
              <a:ext cx="36" cy="36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5" y="8"/>
                </a:cxn>
                <a:cxn ang="0">
                  <a:pos x="6" y="35"/>
                </a:cxn>
                <a:cxn ang="0">
                  <a:pos x="0" y="30"/>
                </a:cxn>
                <a:cxn ang="0">
                  <a:pos x="22" y="0"/>
                </a:cxn>
              </a:cxnLst>
              <a:rect l="0" t="0" r="r" b="b"/>
              <a:pathLst>
                <a:path w="36" h="36">
                  <a:moveTo>
                    <a:pt x="22" y="0"/>
                  </a:moveTo>
                  <a:lnTo>
                    <a:pt x="35" y="8"/>
                  </a:lnTo>
                  <a:lnTo>
                    <a:pt x="6" y="35"/>
                  </a:lnTo>
                  <a:lnTo>
                    <a:pt x="0" y="30"/>
                  </a:lnTo>
                  <a:lnTo>
                    <a:pt x="22" y="0"/>
                  </a:lnTo>
                </a:path>
              </a:pathLst>
            </a:custGeom>
            <a:gradFill rotWithShape="0">
              <a:gsLst>
                <a:gs pos="0">
                  <a:srgbClr val="AF0057"/>
                </a:gs>
                <a:gs pos="100000">
                  <a:srgbClr val="AF0057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16" name="Freeform 199"/>
            <p:cNvSpPr>
              <a:spLocks/>
            </p:cNvSpPr>
            <p:nvPr/>
          </p:nvSpPr>
          <p:spPr bwMode="auto">
            <a:xfrm>
              <a:off x="3529" y="2972"/>
              <a:ext cx="36" cy="36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35" y="8"/>
                </a:cxn>
                <a:cxn ang="0">
                  <a:pos x="6" y="35"/>
                </a:cxn>
                <a:cxn ang="0">
                  <a:pos x="0" y="31"/>
                </a:cxn>
                <a:cxn ang="0">
                  <a:pos x="22" y="0"/>
                </a:cxn>
              </a:cxnLst>
              <a:rect l="0" t="0" r="r" b="b"/>
              <a:pathLst>
                <a:path w="36" h="36">
                  <a:moveTo>
                    <a:pt x="22" y="0"/>
                  </a:moveTo>
                  <a:lnTo>
                    <a:pt x="35" y="8"/>
                  </a:lnTo>
                  <a:lnTo>
                    <a:pt x="6" y="35"/>
                  </a:lnTo>
                  <a:lnTo>
                    <a:pt x="0" y="31"/>
                  </a:lnTo>
                  <a:lnTo>
                    <a:pt x="22" y="0"/>
                  </a:lnTo>
                </a:path>
              </a:pathLst>
            </a:custGeom>
            <a:gradFill rotWithShape="0">
              <a:gsLst>
                <a:gs pos="0">
                  <a:srgbClr val="AF0057"/>
                </a:gs>
                <a:gs pos="100000">
                  <a:srgbClr val="AF0057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417" name="Group 200"/>
            <p:cNvGrpSpPr>
              <a:grpSpLocks/>
            </p:cNvGrpSpPr>
            <p:nvPr/>
          </p:nvGrpSpPr>
          <p:grpSpPr bwMode="auto">
            <a:xfrm>
              <a:off x="3843" y="2970"/>
              <a:ext cx="55" cy="60"/>
              <a:chOff x="3843" y="2970"/>
              <a:chExt cx="55" cy="60"/>
            </a:xfrm>
          </p:grpSpPr>
          <p:sp>
            <p:nvSpPr>
              <p:cNvPr id="420" name="Freeform 201"/>
              <p:cNvSpPr>
                <a:spLocks/>
              </p:cNvSpPr>
              <p:nvPr/>
            </p:nvSpPr>
            <p:spPr bwMode="auto">
              <a:xfrm>
                <a:off x="3873" y="3002"/>
                <a:ext cx="25" cy="27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6" y="0"/>
                  </a:cxn>
                  <a:cxn ang="0">
                    <a:pos x="0" y="3"/>
                  </a:cxn>
                  <a:cxn ang="0">
                    <a:pos x="21" y="26"/>
                  </a:cxn>
                  <a:cxn ang="0">
                    <a:pos x="24" y="24"/>
                  </a:cxn>
                </a:cxnLst>
                <a:rect l="0" t="0" r="r" b="b"/>
                <a:pathLst>
                  <a:path w="25" h="27">
                    <a:moveTo>
                      <a:pt x="24" y="24"/>
                    </a:moveTo>
                    <a:lnTo>
                      <a:pt x="6" y="0"/>
                    </a:lnTo>
                    <a:lnTo>
                      <a:pt x="0" y="3"/>
                    </a:lnTo>
                    <a:lnTo>
                      <a:pt x="21" y="26"/>
                    </a:lnTo>
                    <a:lnTo>
                      <a:pt x="24" y="24"/>
                    </a:lnTo>
                  </a:path>
                </a:pathLst>
              </a:custGeom>
              <a:gradFill rotWithShape="0">
                <a:gsLst>
                  <a:gs pos="0">
                    <a:srgbClr val="AF0057"/>
                  </a:gs>
                  <a:gs pos="100000">
                    <a:srgbClr val="AF0057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21" name="Freeform 202"/>
              <p:cNvSpPr>
                <a:spLocks/>
              </p:cNvSpPr>
              <p:nvPr/>
            </p:nvSpPr>
            <p:spPr bwMode="auto">
              <a:xfrm>
                <a:off x="3873" y="3002"/>
                <a:ext cx="25" cy="28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6" y="0"/>
                  </a:cxn>
                  <a:cxn ang="0">
                    <a:pos x="0" y="3"/>
                  </a:cxn>
                  <a:cxn ang="0">
                    <a:pos x="21" y="27"/>
                  </a:cxn>
                  <a:cxn ang="0">
                    <a:pos x="24" y="24"/>
                  </a:cxn>
                </a:cxnLst>
                <a:rect l="0" t="0" r="r" b="b"/>
                <a:pathLst>
                  <a:path w="25" h="28">
                    <a:moveTo>
                      <a:pt x="24" y="24"/>
                    </a:moveTo>
                    <a:lnTo>
                      <a:pt x="6" y="0"/>
                    </a:lnTo>
                    <a:lnTo>
                      <a:pt x="0" y="3"/>
                    </a:lnTo>
                    <a:lnTo>
                      <a:pt x="21" y="27"/>
                    </a:lnTo>
                    <a:lnTo>
                      <a:pt x="24" y="24"/>
                    </a:lnTo>
                  </a:path>
                </a:pathLst>
              </a:custGeom>
              <a:gradFill rotWithShape="0">
                <a:gsLst>
                  <a:gs pos="0">
                    <a:srgbClr val="AF0057"/>
                  </a:gs>
                  <a:gs pos="100000">
                    <a:srgbClr val="AF0057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22" name="Freeform 203"/>
              <p:cNvSpPr>
                <a:spLocks/>
              </p:cNvSpPr>
              <p:nvPr/>
            </p:nvSpPr>
            <p:spPr bwMode="auto">
              <a:xfrm>
                <a:off x="3843" y="2970"/>
                <a:ext cx="35" cy="36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9"/>
                  </a:cxn>
                  <a:cxn ang="0">
                    <a:pos x="27" y="35"/>
                  </a:cxn>
                  <a:cxn ang="0">
                    <a:pos x="34" y="31"/>
                  </a:cxn>
                  <a:cxn ang="0">
                    <a:pos x="11" y="0"/>
                  </a:cxn>
                </a:cxnLst>
                <a:rect l="0" t="0" r="r" b="b"/>
                <a:pathLst>
                  <a:path w="35" h="36">
                    <a:moveTo>
                      <a:pt x="11" y="0"/>
                    </a:moveTo>
                    <a:lnTo>
                      <a:pt x="0" y="9"/>
                    </a:lnTo>
                    <a:lnTo>
                      <a:pt x="27" y="35"/>
                    </a:lnTo>
                    <a:lnTo>
                      <a:pt x="34" y="31"/>
                    </a:lnTo>
                    <a:lnTo>
                      <a:pt x="11" y="0"/>
                    </a:lnTo>
                  </a:path>
                </a:pathLst>
              </a:custGeom>
              <a:gradFill rotWithShape="0">
                <a:gsLst>
                  <a:gs pos="0">
                    <a:srgbClr val="AF0057"/>
                  </a:gs>
                  <a:gs pos="100000">
                    <a:srgbClr val="AF0057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423" name="Freeform 204"/>
              <p:cNvSpPr>
                <a:spLocks/>
              </p:cNvSpPr>
              <p:nvPr/>
            </p:nvSpPr>
            <p:spPr bwMode="auto">
              <a:xfrm>
                <a:off x="3845" y="2970"/>
                <a:ext cx="35" cy="36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9"/>
                  </a:cxn>
                  <a:cxn ang="0">
                    <a:pos x="27" y="35"/>
                  </a:cxn>
                  <a:cxn ang="0">
                    <a:pos x="34" y="31"/>
                  </a:cxn>
                  <a:cxn ang="0">
                    <a:pos x="11" y="0"/>
                  </a:cxn>
                </a:cxnLst>
                <a:rect l="0" t="0" r="r" b="b"/>
                <a:pathLst>
                  <a:path w="35" h="36">
                    <a:moveTo>
                      <a:pt x="11" y="0"/>
                    </a:moveTo>
                    <a:lnTo>
                      <a:pt x="0" y="9"/>
                    </a:lnTo>
                    <a:lnTo>
                      <a:pt x="27" y="35"/>
                    </a:lnTo>
                    <a:lnTo>
                      <a:pt x="34" y="31"/>
                    </a:lnTo>
                    <a:lnTo>
                      <a:pt x="11" y="0"/>
                    </a:lnTo>
                  </a:path>
                </a:pathLst>
              </a:custGeom>
              <a:gradFill rotWithShape="0">
                <a:gsLst>
                  <a:gs pos="0">
                    <a:srgbClr val="AF0057"/>
                  </a:gs>
                  <a:gs pos="100000">
                    <a:srgbClr val="AF0057">
                      <a:gamma/>
                      <a:shade val="69804"/>
                      <a:invGamma/>
                    </a:srgbClr>
                  </a:gs>
                </a:gsLst>
                <a:lin ang="5400000" scaled="1"/>
              </a:gra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</p:grpSp>
        <p:sp>
          <p:nvSpPr>
            <p:cNvPr id="418" name="Freeform 205"/>
            <p:cNvSpPr>
              <a:spLocks/>
            </p:cNvSpPr>
            <p:nvPr/>
          </p:nvSpPr>
          <p:spPr bwMode="auto">
            <a:xfrm>
              <a:off x="3705" y="2978"/>
              <a:ext cx="17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AF0057"/>
                </a:gs>
                <a:gs pos="100000">
                  <a:srgbClr val="AF0057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19" name="Freeform 206"/>
            <p:cNvSpPr>
              <a:spLocks/>
            </p:cNvSpPr>
            <p:nvPr/>
          </p:nvSpPr>
          <p:spPr bwMode="auto">
            <a:xfrm>
              <a:off x="3705" y="2978"/>
              <a:ext cx="17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AF0057"/>
                </a:gs>
                <a:gs pos="100000">
                  <a:srgbClr val="AF0057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370" name="Freeform 207"/>
          <p:cNvSpPr>
            <a:spLocks/>
          </p:cNvSpPr>
          <p:nvPr/>
        </p:nvSpPr>
        <p:spPr bwMode="auto">
          <a:xfrm>
            <a:off x="5369918" y="4521473"/>
            <a:ext cx="26988" cy="26988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16" y="16"/>
              </a:cxn>
              <a:cxn ang="0">
                <a:pos x="0" y="16"/>
              </a:cxn>
              <a:cxn ang="0">
                <a:pos x="0" y="0"/>
              </a:cxn>
              <a:cxn ang="0">
                <a:pos x="16" y="0"/>
              </a:cxn>
            </a:cxnLst>
            <a:rect l="0" t="0" r="r" b="b"/>
            <a:pathLst>
              <a:path w="17" h="17">
                <a:moveTo>
                  <a:pt x="16" y="0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71" name="Freeform 208"/>
          <p:cNvSpPr>
            <a:spLocks/>
          </p:cNvSpPr>
          <p:nvPr/>
        </p:nvSpPr>
        <p:spPr bwMode="auto">
          <a:xfrm>
            <a:off x="5398493" y="4421461"/>
            <a:ext cx="26988" cy="26988"/>
          </a:xfrm>
          <a:custGeom>
            <a:avLst/>
            <a:gdLst/>
            <a:ahLst/>
            <a:cxnLst>
              <a:cxn ang="0">
                <a:pos x="16" y="9"/>
              </a:cxn>
              <a:cxn ang="0">
                <a:pos x="13" y="16"/>
              </a:cxn>
              <a:cxn ang="0">
                <a:pos x="0" y="4"/>
              </a:cxn>
              <a:cxn ang="0">
                <a:pos x="3" y="0"/>
              </a:cxn>
              <a:cxn ang="0">
                <a:pos x="16" y="9"/>
              </a:cxn>
            </a:cxnLst>
            <a:rect l="0" t="0" r="r" b="b"/>
            <a:pathLst>
              <a:path w="17" h="17">
                <a:moveTo>
                  <a:pt x="16" y="9"/>
                </a:moveTo>
                <a:lnTo>
                  <a:pt x="13" y="16"/>
                </a:lnTo>
                <a:lnTo>
                  <a:pt x="0" y="4"/>
                </a:lnTo>
                <a:lnTo>
                  <a:pt x="3" y="0"/>
                </a:lnTo>
                <a:lnTo>
                  <a:pt x="16" y="9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sp>
        <p:nvSpPr>
          <p:cNvPr id="372" name="Freeform 209"/>
          <p:cNvSpPr>
            <a:spLocks/>
          </p:cNvSpPr>
          <p:nvPr/>
        </p:nvSpPr>
        <p:spPr bwMode="auto">
          <a:xfrm>
            <a:off x="5492155" y="4348436"/>
            <a:ext cx="26988" cy="26988"/>
          </a:xfrm>
          <a:custGeom>
            <a:avLst/>
            <a:gdLst/>
            <a:ahLst/>
            <a:cxnLst>
              <a:cxn ang="0">
                <a:pos x="16" y="13"/>
              </a:cxn>
              <a:cxn ang="0">
                <a:pos x="9" y="16"/>
              </a:cxn>
              <a:cxn ang="0">
                <a:pos x="0" y="1"/>
              </a:cxn>
              <a:cxn ang="0">
                <a:pos x="3" y="0"/>
              </a:cxn>
              <a:cxn ang="0">
                <a:pos x="16" y="13"/>
              </a:cxn>
            </a:cxnLst>
            <a:rect l="0" t="0" r="r" b="b"/>
            <a:pathLst>
              <a:path w="17" h="17">
                <a:moveTo>
                  <a:pt x="16" y="13"/>
                </a:moveTo>
                <a:lnTo>
                  <a:pt x="9" y="16"/>
                </a:lnTo>
                <a:lnTo>
                  <a:pt x="0" y="1"/>
                </a:lnTo>
                <a:lnTo>
                  <a:pt x="3" y="0"/>
                </a:lnTo>
                <a:lnTo>
                  <a:pt x="16" y="13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  <a:effectLst/>
        </p:spPr>
        <p:txBody>
          <a:bodyPr/>
          <a:lstStyle/>
          <a:p>
            <a:endParaRPr lang="en-AU" dirty="0"/>
          </a:p>
        </p:txBody>
      </p:sp>
      <p:grpSp>
        <p:nvGrpSpPr>
          <p:cNvPr id="373" name="Group 210"/>
          <p:cNvGrpSpPr>
            <a:grpSpLocks/>
          </p:cNvGrpSpPr>
          <p:nvPr/>
        </p:nvGrpSpPr>
        <p:grpSpPr bwMode="auto">
          <a:xfrm>
            <a:off x="5374680" y="4326211"/>
            <a:ext cx="488950" cy="223838"/>
            <a:chOff x="3555" y="2738"/>
            <a:chExt cx="308" cy="141"/>
          </a:xfrm>
        </p:grpSpPr>
        <p:sp>
          <p:nvSpPr>
            <p:cNvPr id="407" name="Freeform 211"/>
            <p:cNvSpPr>
              <a:spLocks/>
            </p:cNvSpPr>
            <p:nvPr/>
          </p:nvSpPr>
          <p:spPr bwMode="auto">
            <a:xfrm>
              <a:off x="3705" y="2738"/>
              <a:ext cx="17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08" name="Freeform 212"/>
            <p:cNvSpPr>
              <a:spLocks/>
            </p:cNvSpPr>
            <p:nvPr/>
          </p:nvSpPr>
          <p:spPr bwMode="auto">
            <a:xfrm>
              <a:off x="3777" y="2752"/>
              <a:ext cx="17" cy="1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1"/>
                </a:cxn>
                <a:cxn ang="0">
                  <a:pos x="3" y="16"/>
                </a:cxn>
                <a:cxn ang="0">
                  <a:pos x="0" y="13"/>
                </a:cxn>
                <a:cxn ang="0">
                  <a:pos x="11" y="0"/>
                </a:cxn>
              </a:cxnLst>
              <a:rect l="0" t="0" r="r" b="b"/>
              <a:pathLst>
                <a:path w="17" h="17">
                  <a:moveTo>
                    <a:pt x="11" y="0"/>
                  </a:moveTo>
                  <a:lnTo>
                    <a:pt x="16" y="1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11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09" name="Freeform 213"/>
            <p:cNvSpPr>
              <a:spLocks/>
            </p:cNvSpPr>
            <p:nvPr/>
          </p:nvSpPr>
          <p:spPr bwMode="auto">
            <a:xfrm>
              <a:off x="3828" y="2799"/>
              <a:ext cx="17" cy="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6" y="3"/>
                </a:cxn>
                <a:cxn ang="0">
                  <a:pos x="1" y="16"/>
                </a:cxn>
                <a:cxn ang="0">
                  <a:pos x="0" y="11"/>
                </a:cxn>
                <a:cxn ang="0">
                  <a:pos x="13" y="0"/>
                </a:cxn>
              </a:cxnLst>
              <a:rect l="0" t="0" r="r" b="b"/>
              <a:pathLst>
                <a:path w="17" h="17">
                  <a:moveTo>
                    <a:pt x="13" y="0"/>
                  </a:moveTo>
                  <a:lnTo>
                    <a:pt x="16" y="3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13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10" name="Freeform 214"/>
            <p:cNvSpPr>
              <a:spLocks/>
            </p:cNvSpPr>
            <p:nvPr/>
          </p:nvSpPr>
          <p:spPr bwMode="auto">
            <a:xfrm>
              <a:off x="3846" y="2862"/>
              <a:ext cx="17" cy="1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11" name="Freeform 215"/>
            <p:cNvSpPr>
              <a:spLocks/>
            </p:cNvSpPr>
            <p:nvPr/>
          </p:nvSpPr>
          <p:spPr bwMode="auto">
            <a:xfrm>
              <a:off x="3555" y="2862"/>
              <a:ext cx="17" cy="1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6"/>
                </a:cxn>
                <a:cxn ang="0">
                  <a:pos x="0" y="16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12" name="Freeform 216"/>
            <p:cNvSpPr>
              <a:spLocks/>
            </p:cNvSpPr>
            <p:nvPr/>
          </p:nvSpPr>
          <p:spPr bwMode="auto">
            <a:xfrm>
              <a:off x="3572" y="2799"/>
              <a:ext cx="17" cy="17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14" y="16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6" y="8"/>
                </a:cxn>
              </a:cxnLst>
              <a:rect l="0" t="0" r="r" b="b"/>
              <a:pathLst>
                <a:path w="17" h="17">
                  <a:moveTo>
                    <a:pt x="16" y="8"/>
                  </a:moveTo>
                  <a:lnTo>
                    <a:pt x="14" y="16"/>
                  </a:lnTo>
                  <a:lnTo>
                    <a:pt x="0" y="3"/>
                  </a:lnTo>
                  <a:lnTo>
                    <a:pt x="2" y="0"/>
                  </a:lnTo>
                  <a:lnTo>
                    <a:pt x="16" y="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13" name="Freeform 217"/>
            <p:cNvSpPr>
              <a:spLocks/>
            </p:cNvSpPr>
            <p:nvPr/>
          </p:nvSpPr>
          <p:spPr bwMode="auto">
            <a:xfrm>
              <a:off x="3630" y="2752"/>
              <a:ext cx="17" cy="17"/>
            </a:xfrm>
            <a:custGeom>
              <a:avLst/>
              <a:gdLst/>
              <a:ahLst/>
              <a:cxnLst>
                <a:cxn ang="0">
                  <a:pos x="16" y="13"/>
                </a:cxn>
                <a:cxn ang="0">
                  <a:pos x="10" y="16"/>
                </a:cxn>
                <a:cxn ang="0">
                  <a:pos x="0" y="1"/>
                </a:cxn>
                <a:cxn ang="0">
                  <a:pos x="4" y="0"/>
                </a:cxn>
                <a:cxn ang="0">
                  <a:pos x="16" y="13"/>
                </a:cxn>
              </a:cxnLst>
              <a:rect l="0" t="0" r="r" b="b"/>
              <a:pathLst>
                <a:path w="17" h="17">
                  <a:moveTo>
                    <a:pt x="16" y="13"/>
                  </a:moveTo>
                  <a:lnTo>
                    <a:pt x="10" y="16"/>
                  </a:lnTo>
                  <a:lnTo>
                    <a:pt x="0" y="1"/>
                  </a:lnTo>
                  <a:lnTo>
                    <a:pt x="4" y="0"/>
                  </a:lnTo>
                  <a:lnTo>
                    <a:pt x="16" y="13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374" name="Group 218"/>
          <p:cNvGrpSpPr>
            <a:grpSpLocks/>
          </p:cNvGrpSpPr>
          <p:nvPr/>
        </p:nvGrpSpPr>
        <p:grpSpPr bwMode="auto">
          <a:xfrm>
            <a:off x="5398493" y="4567511"/>
            <a:ext cx="436563" cy="144463"/>
            <a:chOff x="3570" y="2890"/>
            <a:chExt cx="275" cy="91"/>
          </a:xfrm>
        </p:grpSpPr>
        <p:sp>
          <p:nvSpPr>
            <p:cNvPr id="394" name="Freeform 219"/>
            <p:cNvSpPr>
              <a:spLocks/>
            </p:cNvSpPr>
            <p:nvPr/>
          </p:nvSpPr>
          <p:spPr bwMode="auto">
            <a:xfrm>
              <a:off x="3827" y="2919"/>
              <a:ext cx="17" cy="17"/>
            </a:xfrm>
            <a:custGeom>
              <a:avLst/>
              <a:gdLst/>
              <a:ahLst/>
              <a:cxnLst>
                <a:cxn ang="0">
                  <a:pos x="16" y="10"/>
                </a:cxn>
                <a:cxn ang="0">
                  <a:pos x="12" y="16"/>
                </a:cxn>
                <a:cxn ang="0">
                  <a:pos x="0" y="5"/>
                </a:cxn>
                <a:cxn ang="0">
                  <a:pos x="1" y="0"/>
                </a:cxn>
                <a:cxn ang="0">
                  <a:pos x="16" y="10"/>
                </a:cxn>
              </a:cxnLst>
              <a:rect l="0" t="0" r="r" b="b"/>
              <a:pathLst>
                <a:path w="17" h="17">
                  <a:moveTo>
                    <a:pt x="16" y="10"/>
                  </a:moveTo>
                  <a:lnTo>
                    <a:pt x="12" y="16"/>
                  </a:lnTo>
                  <a:lnTo>
                    <a:pt x="0" y="5"/>
                  </a:lnTo>
                  <a:lnTo>
                    <a:pt x="1" y="0"/>
                  </a:lnTo>
                  <a:lnTo>
                    <a:pt x="16" y="1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95" name="Freeform 220"/>
            <p:cNvSpPr>
              <a:spLocks/>
            </p:cNvSpPr>
            <p:nvPr/>
          </p:nvSpPr>
          <p:spPr bwMode="auto">
            <a:xfrm>
              <a:off x="3828" y="2920"/>
              <a:ext cx="17" cy="17"/>
            </a:xfrm>
            <a:custGeom>
              <a:avLst/>
              <a:gdLst/>
              <a:ahLst/>
              <a:cxnLst>
                <a:cxn ang="0">
                  <a:pos x="16" y="10"/>
                </a:cxn>
                <a:cxn ang="0">
                  <a:pos x="12" y="16"/>
                </a:cxn>
                <a:cxn ang="0">
                  <a:pos x="0" y="4"/>
                </a:cxn>
                <a:cxn ang="0">
                  <a:pos x="1" y="0"/>
                </a:cxn>
                <a:cxn ang="0">
                  <a:pos x="16" y="10"/>
                </a:cxn>
              </a:cxnLst>
              <a:rect l="0" t="0" r="r" b="b"/>
              <a:pathLst>
                <a:path w="17" h="17">
                  <a:moveTo>
                    <a:pt x="16" y="10"/>
                  </a:moveTo>
                  <a:lnTo>
                    <a:pt x="12" y="16"/>
                  </a:lnTo>
                  <a:lnTo>
                    <a:pt x="0" y="4"/>
                  </a:lnTo>
                  <a:lnTo>
                    <a:pt x="1" y="0"/>
                  </a:lnTo>
                  <a:lnTo>
                    <a:pt x="16" y="1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96" name="Freeform 221"/>
            <p:cNvSpPr>
              <a:spLocks/>
            </p:cNvSpPr>
            <p:nvPr/>
          </p:nvSpPr>
          <p:spPr bwMode="auto">
            <a:xfrm>
              <a:off x="3776" y="2963"/>
              <a:ext cx="17" cy="17"/>
            </a:xfrm>
            <a:custGeom>
              <a:avLst/>
              <a:gdLst/>
              <a:ahLst/>
              <a:cxnLst>
                <a:cxn ang="0">
                  <a:pos x="16" y="13"/>
                </a:cxn>
                <a:cxn ang="0">
                  <a:pos x="11" y="16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16" y="13"/>
                </a:cxn>
              </a:cxnLst>
              <a:rect l="0" t="0" r="r" b="b"/>
              <a:pathLst>
                <a:path w="17" h="17">
                  <a:moveTo>
                    <a:pt x="16" y="13"/>
                  </a:moveTo>
                  <a:lnTo>
                    <a:pt x="11" y="16"/>
                  </a:lnTo>
                  <a:lnTo>
                    <a:pt x="0" y="2"/>
                  </a:lnTo>
                  <a:lnTo>
                    <a:pt x="3" y="0"/>
                  </a:lnTo>
                  <a:lnTo>
                    <a:pt x="16" y="13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97" name="Freeform 222"/>
            <p:cNvSpPr>
              <a:spLocks/>
            </p:cNvSpPr>
            <p:nvPr/>
          </p:nvSpPr>
          <p:spPr bwMode="auto">
            <a:xfrm>
              <a:off x="3777" y="2964"/>
              <a:ext cx="17" cy="17"/>
            </a:xfrm>
            <a:custGeom>
              <a:avLst/>
              <a:gdLst/>
              <a:ahLst/>
              <a:cxnLst>
                <a:cxn ang="0">
                  <a:pos x="16" y="14"/>
                </a:cxn>
                <a:cxn ang="0">
                  <a:pos x="11" y="16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16" y="14"/>
                </a:cxn>
              </a:cxnLst>
              <a:rect l="0" t="0" r="r" b="b"/>
              <a:pathLst>
                <a:path w="17" h="17">
                  <a:moveTo>
                    <a:pt x="16" y="14"/>
                  </a:moveTo>
                  <a:lnTo>
                    <a:pt x="11" y="16"/>
                  </a:lnTo>
                  <a:lnTo>
                    <a:pt x="0" y="1"/>
                  </a:lnTo>
                  <a:lnTo>
                    <a:pt x="3" y="0"/>
                  </a:lnTo>
                  <a:lnTo>
                    <a:pt x="16" y="1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98" name="Freeform 223"/>
            <p:cNvSpPr>
              <a:spLocks/>
            </p:cNvSpPr>
            <p:nvPr/>
          </p:nvSpPr>
          <p:spPr bwMode="auto">
            <a:xfrm>
              <a:off x="3629" y="2963"/>
              <a:ext cx="17" cy="17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2"/>
                </a:cxn>
                <a:cxn ang="0">
                  <a:pos x="3" y="16"/>
                </a:cxn>
                <a:cxn ang="0">
                  <a:pos x="0" y="13"/>
                </a:cxn>
                <a:cxn ang="0">
                  <a:pos x="9" y="0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lnTo>
                    <a:pt x="16" y="2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99" name="Freeform 224"/>
            <p:cNvSpPr>
              <a:spLocks/>
            </p:cNvSpPr>
            <p:nvPr/>
          </p:nvSpPr>
          <p:spPr bwMode="auto">
            <a:xfrm>
              <a:off x="3630" y="2964"/>
              <a:ext cx="17" cy="1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6" y="0"/>
                </a:cxn>
                <a:cxn ang="0">
                  <a:pos x="4" y="16"/>
                </a:cxn>
                <a:cxn ang="0">
                  <a:pos x="0" y="13"/>
                </a:cxn>
                <a:cxn ang="0">
                  <a:pos x="10" y="0"/>
                </a:cxn>
              </a:cxnLst>
              <a:rect l="0" t="0" r="r" b="b"/>
              <a:pathLst>
                <a:path w="17" h="17">
                  <a:moveTo>
                    <a:pt x="10" y="0"/>
                  </a:moveTo>
                  <a:lnTo>
                    <a:pt x="16" y="0"/>
                  </a:lnTo>
                  <a:lnTo>
                    <a:pt x="4" y="16"/>
                  </a:lnTo>
                  <a:lnTo>
                    <a:pt x="0" y="13"/>
                  </a:lnTo>
                  <a:lnTo>
                    <a:pt x="1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00" name="Freeform 225"/>
            <p:cNvSpPr>
              <a:spLocks/>
            </p:cNvSpPr>
            <p:nvPr/>
          </p:nvSpPr>
          <p:spPr bwMode="auto">
            <a:xfrm>
              <a:off x="3570" y="2919"/>
              <a:ext cx="17" cy="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6" y="5"/>
                </a:cxn>
                <a:cxn ang="0">
                  <a:pos x="3" y="16"/>
                </a:cxn>
                <a:cxn ang="0">
                  <a:pos x="0" y="10"/>
                </a:cxn>
                <a:cxn ang="0">
                  <a:pos x="13" y="0"/>
                </a:cxn>
              </a:cxnLst>
              <a:rect l="0" t="0" r="r" b="b"/>
              <a:pathLst>
                <a:path w="17" h="17">
                  <a:moveTo>
                    <a:pt x="13" y="0"/>
                  </a:moveTo>
                  <a:lnTo>
                    <a:pt x="16" y="5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3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01" name="Freeform 226"/>
            <p:cNvSpPr>
              <a:spLocks/>
            </p:cNvSpPr>
            <p:nvPr/>
          </p:nvSpPr>
          <p:spPr bwMode="auto">
            <a:xfrm>
              <a:off x="3572" y="2920"/>
              <a:ext cx="17" cy="17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6" y="4"/>
                </a:cxn>
                <a:cxn ang="0">
                  <a:pos x="2" y="16"/>
                </a:cxn>
                <a:cxn ang="0">
                  <a:pos x="0" y="10"/>
                </a:cxn>
                <a:cxn ang="0">
                  <a:pos x="14" y="0"/>
                </a:cxn>
              </a:cxnLst>
              <a:rect l="0" t="0" r="r" b="b"/>
              <a:pathLst>
                <a:path w="17" h="17">
                  <a:moveTo>
                    <a:pt x="14" y="0"/>
                  </a:moveTo>
                  <a:lnTo>
                    <a:pt x="16" y="4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4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02" name="Oval 227"/>
            <p:cNvSpPr>
              <a:spLocks noChangeArrowheads="1"/>
            </p:cNvSpPr>
            <p:nvPr/>
          </p:nvSpPr>
          <p:spPr bwMode="auto">
            <a:xfrm>
              <a:off x="3672" y="2890"/>
              <a:ext cx="65" cy="55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403" name="Oval 228"/>
            <p:cNvSpPr>
              <a:spLocks noChangeArrowheads="1"/>
            </p:cNvSpPr>
            <p:nvPr/>
          </p:nvSpPr>
          <p:spPr bwMode="auto">
            <a:xfrm>
              <a:off x="3676" y="2894"/>
              <a:ext cx="58" cy="47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404" name="Oval 229"/>
            <p:cNvSpPr>
              <a:spLocks noChangeArrowheads="1"/>
            </p:cNvSpPr>
            <p:nvPr/>
          </p:nvSpPr>
          <p:spPr bwMode="auto">
            <a:xfrm>
              <a:off x="3697" y="2911"/>
              <a:ext cx="16" cy="16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405" name="Oval 230"/>
            <p:cNvSpPr>
              <a:spLocks noChangeArrowheads="1"/>
            </p:cNvSpPr>
            <p:nvPr/>
          </p:nvSpPr>
          <p:spPr bwMode="auto">
            <a:xfrm>
              <a:off x="3701" y="2914"/>
              <a:ext cx="8" cy="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  <p:sp>
          <p:nvSpPr>
            <p:cNvPr id="406" name="Line 231"/>
            <p:cNvSpPr>
              <a:spLocks noChangeShapeType="1"/>
            </p:cNvSpPr>
            <p:nvPr/>
          </p:nvSpPr>
          <p:spPr bwMode="auto">
            <a:xfrm flipH="1" flipV="1">
              <a:off x="3686" y="2900"/>
              <a:ext cx="18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375" name="Group 232"/>
          <p:cNvGrpSpPr>
            <a:grpSpLocks/>
          </p:cNvGrpSpPr>
          <p:nvPr/>
        </p:nvGrpSpPr>
        <p:grpSpPr bwMode="auto">
          <a:xfrm>
            <a:off x="5322293" y="4242073"/>
            <a:ext cx="615950" cy="95250"/>
            <a:chOff x="3522" y="2685"/>
            <a:chExt cx="388" cy="60"/>
          </a:xfrm>
        </p:grpSpPr>
        <p:sp>
          <p:nvSpPr>
            <p:cNvPr id="384" name="Freeform 233"/>
            <p:cNvSpPr>
              <a:spLocks/>
            </p:cNvSpPr>
            <p:nvPr/>
          </p:nvSpPr>
          <p:spPr bwMode="auto">
            <a:xfrm>
              <a:off x="3522" y="2686"/>
              <a:ext cx="27" cy="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26"/>
                </a:cxn>
                <a:cxn ang="0">
                  <a:pos x="26" y="2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7" h="27">
                  <a:moveTo>
                    <a:pt x="0" y="0"/>
                  </a:moveTo>
                  <a:lnTo>
                    <a:pt x="18" y="26"/>
                  </a:lnTo>
                  <a:lnTo>
                    <a:pt x="26" y="21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660033"/>
                </a:gs>
                <a:gs pos="100000">
                  <a:srgbClr val="660033">
                    <a:gamma/>
                    <a:tint val="89804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85" name="Freeform 234"/>
            <p:cNvSpPr>
              <a:spLocks/>
            </p:cNvSpPr>
            <p:nvPr/>
          </p:nvSpPr>
          <p:spPr bwMode="auto">
            <a:xfrm>
              <a:off x="3540" y="2708"/>
              <a:ext cx="36" cy="37"/>
            </a:xfrm>
            <a:custGeom>
              <a:avLst/>
              <a:gdLst/>
              <a:ahLst/>
              <a:cxnLst>
                <a:cxn ang="0">
                  <a:pos x="22" y="36"/>
                </a:cxn>
                <a:cxn ang="0">
                  <a:pos x="35" y="26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22" y="36"/>
                </a:cxn>
              </a:cxnLst>
              <a:rect l="0" t="0" r="r" b="b"/>
              <a:pathLst>
                <a:path w="36" h="37">
                  <a:moveTo>
                    <a:pt x="22" y="36"/>
                  </a:moveTo>
                  <a:lnTo>
                    <a:pt x="35" y="26"/>
                  </a:lnTo>
                  <a:lnTo>
                    <a:pt x="6" y="0"/>
                  </a:lnTo>
                  <a:lnTo>
                    <a:pt x="0" y="3"/>
                  </a:lnTo>
                  <a:lnTo>
                    <a:pt x="22" y="36"/>
                  </a:lnTo>
                </a:path>
              </a:pathLst>
            </a:custGeom>
            <a:gradFill rotWithShape="0">
              <a:gsLst>
                <a:gs pos="0">
                  <a:srgbClr val="660033"/>
                </a:gs>
                <a:gs pos="100000">
                  <a:srgbClr val="660033">
                    <a:gamma/>
                    <a:tint val="89804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86" name="Freeform 235"/>
            <p:cNvSpPr>
              <a:spLocks/>
            </p:cNvSpPr>
            <p:nvPr/>
          </p:nvSpPr>
          <p:spPr bwMode="auto">
            <a:xfrm>
              <a:off x="3540" y="2708"/>
              <a:ext cx="37" cy="37"/>
            </a:xfrm>
            <a:custGeom>
              <a:avLst/>
              <a:gdLst/>
              <a:ahLst/>
              <a:cxnLst>
                <a:cxn ang="0">
                  <a:pos x="22" y="36"/>
                </a:cxn>
                <a:cxn ang="0">
                  <a:pos x="36" y="26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22" y="36"/>
                </a:cxn>
              </a:cxnLst>
              <a:rect l="0" t="0" r="r" b="b"/>
              <a:pathLst>
                <a:path w="37" h="37">
                  <a:moveTo>
                    <a:pt x="22" y="36"/>
                  </a:moveTo>
                  <a:lnTo>
                    <a:pt x="36" y="26"/>
                  </a:lnTo>
                  <a:lnTo>
                    <a:pt x="6" y="0"/>
                  </a:lnTo>
                  <a:lnTo>
                    <a:pt x="0" y="3"/>
                  </a:lnTo>
                  <a:lnTo>
                    <a:pt x="22" y="36"/>
                  </a:lnTo>
                </a:path>
              </a:pathLst>
            </a:custGeom>
            <a:gradFill rotWithShape="0">
              <a:gsLst>
                <a:gs pos="0">
                  <a:srgbClr val="660033"/>
                </a:gs>
                <a:gs pos="100000">
                  <a:srgbClr val="660033">
                    <a:gamma/>
                    <a:tint val="89804"/>
                    <a:invGamma/>
                  </a:srgbClr>
                </a:gs>
              </a:gsLst>
              <a:path path="rect">
                <a:fillToRect l="100000" b="100000"/>
              </a:path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387" name="Group 236"/>
            <p:cNvGrpSpPr>
              <a:grpSpLocks/>
            </p:cNvGrpSpPr>
            <p:nvPr/>
          </p:nvGrpSpPr>
          <p:grpSpPr bwMode="auto">
            <a:xfrm>
              <a:off x="3855" y="2685"/>
              <a:ext cx="55" cy="60"/>
              <a:chOff x="3855" y="2685"/>
              <a:chExt cx="55" cy="60"/>
            </a:xfrm>
          </p:grpSpPr>
          <p:sp>
            <p:nvSpPr>
              <p:cNvPr id="390" name="Freeform 237"/>
              <p:cNvSpPr>
                <a:spLocks/>
              </p:cNvSpPr>
              <p:nvPr/>
            </p:nvSpPr>
            <p:spPr bwMode="auto">
              <a:xfrm>
                <a:off x="3883" y="2686"/>
                <a:ext cx="25" cy="27"/>
              </a:xfrm>
              <a:custGeom>
                <a:avLst/>
                <a:gdLst/>
                <a:ahLst/>
                <a:cxnLst>
                  <a:cxn ang="0">
                    <a:pos x="24" y="1"/>
                  </a:cxn>
                  <a:cxn ang="0">
                    <a:pos x="6" y="26"/>
                  </a:cxn>
                  <a:cxn ang="0">
                    <a:pos x="0" y="21"/>
                  </a:cxn>
                  <a:cxn ang="0">
                    <a:pos x="21" y="0"/>
                  </a:cxn>
                  <a:cxn ang="0">
                    <a:pos x="24" y="1"/>
                  </a:cxn>
                </a:cxnLst>
                <a:rect l="0" t="0" r="r" b="b"/>
                <a:pathLst>
                  <a:path w="25" h="27">
                    <a:moveTo>
                      <a:pt x="24" y="1"/>
                    </a:moveTo>
                    <a:lnTo>
                      <a:pt x="6" y="26"/>
                    </a:lnTo>
                    <a:lnTo>
                      <a:pt x="0" y="21"/>
                    </a:lnTo>
                    <a:lnTo>
                      <a:pt x="21" y="0"/>
                    </a:lnTo>
                    <a:lnTo>
                      <a:pt x="24" y="1"/>
                    </a:lnTo>
                  </a:path>
                </a:pathLst>
              </a:custGeom>
              <a:gradFill rotWithShape="0">
                <a:gsLst>
                  <a:gs pos="0">
                    <a:srgbClr val="660033"/>
                  </a:gs>
                  <a:gs pos="100000">
                    <a:srgbClr val="660033">
                      <a:gamma/>
                      <a:tint val="89804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391" name="Freeform 238"/>
              <p:cNvSpPr>
                <a:spLocks/>
              </p:cNvSpPr>
              <p:nvPr/>
            </p:nvSpPr>
            <p:spPr bwMode="auto">
              <a:xfrm>
                <a:off x="3884" y="2685"/>
                <a:ext cx="26" cy="27"/>
              </a:xfrm>
              <a:custGeom>
                <a:avLst/>
                <a:gdLst/>
                <a:ahLst/>
                <a:cxnLst>
                  <a:cxn ang="0">
                    <a:pos x="25" y="1"/>
                  </a:cxn>
                  <a:cxn ang="0">
                    <a:pos x="6" y="26"/>
                  </a:cxn>
                  <a:cxn ang="0">
                    <a:pos x="0" y="22"/>
                  </a:cxn>
                  <a:cxn ang="0">
                    <a:pos x="21" y="0"/>
                  </a:cxn>
                  <a:cxn ang="0">
                    <a:pos x="25" y="1"/>
                  </a:cxn>
                </a:cxnLst>
                <a:rect l="0" t="0" r="r" b="b"/>
                <a:pathLst>
                  <a:path w="26" h="27">
                    <a:moveTo>
                      <a:pt x="25" y="1"/>
                    </a:moveTo>
                    <a:lnTo>
                      <a:pt x="6" y="26"/>
                    </a:lnTo>
                    <a:lnTo>
                      <a:pt x="0" y="22"/>
                    </a:lnTo>
                    <a:lnTo>
                      <a:pt x="21" y="0"/>
                    </a:lnTo>
                    <a:lnTo>
                      <a:pt x="25" y="1"/>
                    </a:lnTo>
                  </a:path>
                </a:pathLst>
              </a:custGeom>
              <a:gradFill rotWithShape="0">
                <a:gsLst>
                  <a:gs pos="0">
                    <a:srgbClr val="660033"/>
                  </a:gs>
                  <a:gs pos="100000">
                    <a:srgbClr val="660033">
                      <a:gamma/>
                      <a:tint val="89804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392" name="Freeform 239"/>
              <p:cNvSpPr>
                <a:spLocks/>
              </p:cNvSpPr>
              <p:nvPr/>
            </p:nvSpPr>
            <p:spPr bwMode="auto">
              <a:xfrm>
                <a:off x="3855" y="2708"/>
                <a:ext cx="34" cy="37"/>
              </a:xfrm>
              <a:custGeom>
                <a:avLst/>
                <a:gdLst/>
                <a:ahLst/>
                <a:cxnLst>
                  <a:cxn ang="0">
                    <a:pos x="11" y="36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33" y="3"/>
                  </a:cxn>
                  <a:cxn ang="0">
                    <a:pos x="11" y="36"/>
                  </a:cxn>
                </a:cxnLst>
                <a:rect l="0" t="0" r="r" b="b"/>
                <a:pathLst>
                  <a:path w="34" h="37">
                    <a:moveTo>
                      <a:pt x="11" y="36"/>
                    </a:moveTo>
                    <a:lnTo>
                      <a:pt x="0" y="26"/>
                    </a:lnTo>
                    <a:lnTo>
                      <a:pt x="27" y="0"/>
                    </a:lnTo>
                    <a:lnTo>
                      <a:pt x="33" y="3"/>
                    </a:lnTo>
                    <a:lnTo>
                      <a:pt x="11" y="36"/>
                    </a:lnTo>
                  </a:path>
                </a:pathLst>
              </a:custGeom>
              <a:gradFill rotWithShape="0">
                <a:gsLst>
                  <a:gs pos="0">
                    <a:srgbClr val="660033"/>
                  </a:gs>
                  <a:gs pos="100000">
                    <a:srgbClr val="660033">
                      <a:gamma/>
                      <a:tint val="89804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393" name="Freeform 240"/>
              <p:cNvSpPr>
                <a:spLocks/>
              </p:cNvSpPr>
              <p:nvPr/>
            </p:nvSpPr>
            <p:spPr bwMode="auto">
              <a:xfrm>
                <a:off x="3855" y="2708"/>
                <a:ext cx="37" cy="37"/>
              </a:xfrm>
              <a:custGeom>
                <a:avLst/>
                <a:gdLst/>
                <a:ahLst/>
                <a:cxnLst>
                  <a:cxn ang="0">
                    <a:pos x="12" y="36"/>
                  </a:cxn>
                  <a:cxn ang="0">
                    <a:pos x="0" y="26"/>
                  </a:cxn>
                  <a:cxn ang="0">
                    <a:pos x="29" y="0"/>
                  </a:cxn>
                  <a:cxn ang="0">
                    <a:pos x="36" y="3"/>
                  </a:cxn>
                  <a:cxn ang="0">
                    <a:pos x="12" y="36"/>
                  </a:cxn>
                </a:cxnLst>
                <a:rect l="0" t="0" r="r" b="b"/>
                <a:pathLst>
                  <a:path w="37" h="37">
                    <a:moveTo>
                      <a:pt x="12" y="36"/>
                    </a:moveTo>
                    <a:lnTo>
                      <a:pt x="0" y="26"/>
                    </a:lnTo>
                    <a:lnTo>
                      <a:pt x="29" y="0"/>
                    </a:lnTo>
                    <a:lnTo>
                      <a:pt x="36" y="3"/>
                    </a:lnTo>
                    <a:lnTo>
                      <a:pt x="12" y="36"/>
                    </a:lnTo>
                  </a:path>
                </a:pathLst>
              </a:custGeom>
              <a:gradFill rotWithShape="0">
                <a:gsLst>
                  <a:gs pos="0">
                    <a:srgbClr val="660033"/>
                  </a:gs>
                  <a:gs pos="100000">
                    <a:srgbClr val="660033">
                      <a:gamma/>
                      <a:tint val="89804"/>
                      <a:invGamma/>
                    </a:srgbClr>
                  </a:gs>
                </a:gsLst>
                <a:path path="rect">
                  <a:fillToRect l="100000" b="100000"/>
                </a:path>
              </a:gra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AU" dirty="0"/>
              </a:p>
            </p:txBody>
          </p:sp>
        </p:grpSp>
        <p:sp>
          <p:nvSpPr>
            <p:cNvPr id="388" name="Freeform 241"/>
            <p:cNvSpPr>
              <a:spLocks/>
            </p:cNvSpPr>
            <p:nvPr/>
          </p:nvSpPr>
          <p:spPr bwMode="auto">
            <a:xfrm>
              <a:off x="3717" y="2725"/>
              <a:ext cx="17" cy="17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6" y="16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6"/>
                </a:cxn>
              </a:cxnLst>
              <a:rect l="0" t="0" r="r" b="b"/>
              <a:pathLst>
                <a:path w="17" h="17">
                  <a:moveTo>
                    <a:pt x="0" y="16"/>
                  </a:move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gradFill rotWithShape="0">
              <a:gsLst>
                <a:gs pos="0">
                  <a:srgbClr val="660033"/>
                </a:gs>
                <a:gs pos="100000">
                  <a:srgbClr val="660033">
                    <a:gamma/>
                    <a:tint val="89804"/>
                    <a:invGamma/>
                  </a:srgbClr>
                </a:gs>
              </a:gsLst>
              <a:path path="rect">
                <a:fillToRect l="100000" b="10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389" name="Freeform 242"/>
            <p:cNvSpPr>
              <a:spLocks/>
            </p:cNvSpPr>
            <p:nvPr/>
          </p:nvSpPr>
          <p:spPr bwMode="auto">
            <a:xfrm>
              <a:off x="3717" y="2723"/>
              <a:ext cx="17" cy="17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6" y="16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6"/>
                </a:cxn>
              </a:cxnLst>
              <a:rect l="0" t="0" r="r" b="b"/>
              <a:pathLst>
                <a:path w="17" h="17">
                  <a:moveTo>
                    <a:pt x="0" y="16"/>
                  </a:move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gradFill rotWithShape="0">
              <a:gsLst>
                <a:gs pos="0">
                  <a:srgbClr val="660033"/>
                </a:gs>
                <a:gs pos="100000">
                  <a:srgbClr val="660033">
                    <a:gamma/>
                    <a:tint val="89804"/>
                    <a:invGamma/>
                  </a:srgbClr>
                </a:gs>
              </a:gsLst>
              <a:path path="rect">
                <a:fillToRect l="100000" b="100000"/>
              </a:path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</p:grpSp>
      <p:sp>
        <p:nvSpPr>
          <p:cNvPr id="376" name="Rectangle 243"/>
          <p:cNvSpPr>
            <a:spLocks noChangeArrowheads="1"/>
          </p:cNvSpPr>
          <p:nvPr/>
        </p:nvSpPr>
        <p:spPr bwMode="auto">
          <a:xfrm>
            <a:off x="4653955" y="3872186"/>
            <a:ext cx="1914525" cy="408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5563" tIns="28575" rIns="55563" bIns="28575">
            <a:spAutoFit/>
          </a:bodyPr>
          <a:lstStyle/>
          <a:p>
            <a:pPr algn="ctr" defTabSz="336550" eaLnBrk="0" hangingPunct="0">
              <a:lnSpc>
                <a:spcPct val="85000"/>
              </a:lnSpc>
              <a:buNone/>
            </a:pPr>
            <a:r>
              <a:rPr lang="en-GB" sz="1200" b="1" dirty="0">
                <a:solidFill>
                  <a:srgbClr val="FFFFFF"/>
                </a:solidFill>
              </a:rPr>
              <a:t>Education &amp;</a:t>
            </a:r>
          </a:p>
          <a:p>
            <a:pPr algn="ctr" defTabSz="336550" eaLnBrk="0" hangingPunct="0">
              <a:lnSpc>
                <a:spcPct val="85000"/>
              </a:lnSpc>
              <a:buNone/>
            </a:pPr>
            <a:r>
              <a:rPr lang="en-GB" sz="1200" b="1" dirty="0">
                <a:solidFill>
                  <a:srgbClr val="FFFFFF"/>
                </a:solidFill>
              </a:rPr>
              <a:t>Training</a:t>
            </a:r>
          </a:p>
        </p:txBody>
      </p:sp>
      <p:grpSp>
        <p:nvGrpSpPr>
          <p:cNvPr id="377" name="Group 244"/>
          <p:cNvGrpSpPr>
            <a:grpSpLocks/>
          </p:cNvGrpSpPr>
          <p:nvPr/>
        </p:nvGrpSpPr>
        <p:grpSpPr bwMode="auto">
          <a:xfrm>
            <a:off x="5406430" y="4507186"/>
            <a:ext cx="231775" cy="77788"/>
            <a:chOff x="3575" y="2852"/>
            <a:chExt cx="146" cy="49"/>
          </a:xfrm>
        </p:grpSpPr>
        <p:sp>
          <p:nvSpPr>
            <p:cNvPr id="378" name="Freeform 245"/>
            <p:cNvSpPr>
              <a:spLocks/>
            </p:cNvSpPr>
            <p:nvPr/>
          </p:nvSpPr>
          <p:spPr bwMode="auto">
            <a:xfrm>
              <a:off x="3576" y="2861"/>
              <a:ext cx="115" cy="38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0" y="34"/>
                </a:cxn>
                <a:cxn ang="0">
                  <a:pos x="1" y="37"/>
                </a:cxn>
                <a:cxn ang="0">
                  <a:pos x="114" y="8"/>
                </a:cxn>
                <a:cxn ang="0">
                  <a:pos x="111" y="0"/>
                </a:cxn>
              </a:cxnLst>
              <a:rect l="0" t="0" r="r" b="b"/>
              <a:pathLst>
                <a:path w="115" h="38">
                  <a:moveTo>
                    <a:pt x="111" y="0"/>
                  </a:moveTo>
                  <a:lnTo>
                    <a:pt x="0" y="34"/>
                  </a:lnTo>
                  <a:lnTo>
                    <a:pt x="1" y="37"/>
                  </a:lnTo>
                  <a:lnTo>
                    <a:pt x="114" y="8"/>
                  </a:lnTo>
                  <a:lnTo>
                    <a:pt x="111" y="0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AU" dirty="0"/>
            </a:p>
          </p:txBody>
        </p:sp>
        <p:grpSp>
          <p:nvGrpSpPr>
            <p:cNvPr id="379" name="Group 246"/>
            <p:cNvGrpSpPr>
              <a:grpSpLocks/>
            </p:cNvGrpSpPr>
            <p:nvPr/>
          </p:nvGrpSpPr>
          <p:grpSpPr bwMode="auto">
            <a:xfrm>
              <a:off x="3575" y="2852"/>
              <a:ext cx="146" cy="49"/>
              <a:chOff x="3575" y="2852"/>
              <a:chExt cx="146" cy="49"/>
            </a:xfrm>
          </p:grpSpPr>
          <p:sp>
            <p:nvSpPr>
              <p:cNvPr id="380" name="Oval 247"/>
              <p:cNvSpPr>
                <a:spLocks noChangeArrowheads="1"/>
              </p:cNvSpPr>
              <p:nvPr/>
            </p:nvSpPr>
            <p:spPr bwMode="auto">
              <a:xfrm>
                <a:off x="3696" y="2852"/>
                <a:ext cx="25" cy="21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AU" dirty="0"/>
              </a:p>
            </p:txBody>
          </p:sp>
          <p:grpSp>
            <p:nvGrpSpPr>
              <p:cNvPr id="381" name="Group 248"/>
              <p:cNvGrpSpPr>
                <a:grpSpLocks/>
              </p:cNvGrpSpPr>
              <p:nvPr/>
            </p:nvGrpSpPr>
            <p:grpSpPr bwMode="auto">
              <a:xfrm>
                <a:off x="3575" y="2856"/>
                <a:ext cx="142" cy="45"/>
                <a:chOff x="3575" y="2856"/>
                <a:chExt cx="142" cy="45"/>
              </a:xfrm>
            </p:grpSpPr>
            <p:sp>
              <p:nvSpPr>
                <p:cNvPr id="382" name="Freeform 249"/>
                <p:cNvSpPr>
                  <a:spLocks/>
                </p:cNvSpPr>
                <p:nvPr/>
              </p:nvSpPr>
              <p:spPr bwMode="auto">
                <a:xfrm>
                  <a:off x="3575" y="2862"/>
                  <a:ext cx="116" cy="39"/>
                </a:xfrm>
                <a:custGeom>
                  <a:avLst/>
                  <a:gdLst/>
                  <a:ahLst/>
                  <a:cxnLst>
                    <a:cxn ang="0">
                      <a:pos x="111" y="0"/>
                    </a:cxn>
                    <a:cxn ang="0">
                      <a:pos x="0" y="35"/>
                    </a:cxn>
                    <a:cxn ang="0">
                      <a:pos x="1" y="38"/>
                    </a:cxn>
                    <a:cxn ang="0">
                      <a:pos x="115" y="8"/>
                    </a:cxn>
                    <a:cxn ang="0">
                      <a:pos x="111" y="0"/>
                    </a:cxn>
                  </a:cxnLst>
                  <a:rect l="0" t="0" r="r" b="b"/>
                  <a:pathLst>
                    <a:path w="116" h="39">
                      <a:moveTo>
                        <a:pt x="111" y="0"/>
                      </a:moveTo>
                      <a:lnTo>
                        <a:pt x="0" y="35"/>
                      </a:lnTo>
                      <a:lnTo>
                        <a:pt x="1" y="38"/>
                      </a:lnTo>
                      <a:lnTo>
                        <a:pt x="115" y="8"/>
                      </a:lnTo>
                      <a:lnTo>
                        <a:pt x="111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 dirty="0"/>
                </a:p>
              </p:txBody>
            </p:sp>
            <p:sp>
              <p:nvSpPr>
                <p:cNvPr id="383" name="Oval 250"/>
                <p:cNvSpPr>
                  <a:spLocks noChangeArrowheads="1"/>
                </p:cNvSpPr>
                <p:nvPr/>
              </p:nvSpPr>
              <p:spPr bwMode="auto">
                <a:xfrm>
                  <a:off x="3700" y="2856"/>
                  <a:ext cx="17" cy="13"/>
                </a:xfrm>
                <a:prstGeom prst="ellips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AU" dirty="0"/>
                </a:p>
              </p:txBody>
            </p:sp>
          </p:grpSp>
        </p:grpSp>
      </p:grpSp>
      <p:sp>
        <p:nvSpPr>
          <p:cNvPr id="503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>
                <a:solidFill>
                  <a:schemeClr val="accent2"/>
                </a:solidFill>
              </a:rPr>
              <a:t>What Research Tells Us…..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5869847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Alolah, T., Stewart, R.A., </a:t>
            </a:r>
            <a:r>
              <a:rPr lang="en-US" sz="1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Panuwatwanich, K.</a:t>
            </a:r>
            <a:r>
              <a:rPr lang="en-US" sz="1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and Mohamed, S. (2014) Developing a comprehensive safety performance evaluation framework </a:t>
            </a:r>
            <a:r>
              <a:rPr lang="en-US" sz="1400" i="1" dirty="0">
                <a:latin typeface="+mn-lt"/>
              </a:rPr>
              <a:t>Int. J. of  Productivity and Performance Management. </a:t>
            </a:r>
            <a:r>
              <a:rPr lang="en-US" sz="1400" b="1" dirty="0">
                <a:latin typeface="+mn-lt"/>
              </a:rPr>
              <a:t>63</a:t>
            </a:r>
            <a:r>
              <a:rPr lang="en-US" sz="1400" dirty="0">
                <a:latin typeface="+mn-lt"/>
              </a:rPr>
              <a:t>(4), 446-76</a:t>
            </a:r>
            <a:endParaRPr lang="en-AU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285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spect="1" noChangeArrowheads="1"/>
          </p:cNvSpPr>
          <p:nvPr/>
        </p:nvSpPr>
        <p:spPr bwMode="auto">
          <a:xfrm>
            <a:off x="4220443" y="1464890"/>
            <a:ext cx="1754188" cy="1316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US" altLang="en-US" sz="1800" b="1" dirty="0"/>
              <a:t>Identifying </a:t>
            </a:r>
          </a:p>
          <a:p>
            <a:pPr algn="ctr">
              <a:buNone/>
            </a:pPr>
            <a:r>
              <a:rPr lang="en-US" altLang="en-US" sz="1800" b="1" dirty="0"/>
              <a:t>strategy and </a:t>
            </a:r>
          </a:p>
          <a:p>
            <a:pPr algn="ctr">
              <a:buNone/>
            </a:pPr>
            <a:r>
              <a:rPr lang="en-US" altLang="en-US" sz="1800" b="1" dirty="0"/>
              <a:t>targets</a:t>
            </a:r>
          </a:p>
        </p:txBody>
      </p:sp>
      <p:sp>
        <p:nvSpPr>
          <p:cNvPr id="3" name="Rectangle 4"/>
          <p:cNvSpPr>
            <a:spLocks noChangeAspect="1" noChangeArrowheads="1"/>
          </p:cNvSpPr>
          <p:nvPr/>
        </p:nvSpPr>
        <p:spPr bwMode="auto">
          <a:xfrm>
            <a:off x="4220443" y="4096965"/>
            <a:ext cx="1754188" cy="1316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1800" b="1" dirty="0"/>
          </a:p>
        </p:txBody>
      </p:sp>
      <p:sp>
        <p:nvSpPr>
          <p:cNvPr id="4" name="Rectangle 5"/>
          <p:cNvSpPr>
            <a:spLocks noChangeAspect="1" noChangeArrowheads="1"/>
          </p:cNvSpPr>
          <p:nvPr/>
        </p:nvSpPr>
        <p:spPr bwMode="auto">
          <a:xfrm>
            <a:off x="2355131" y="2780928"/>
            <a:ext cx="1755775" cy="1316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US" altLang="en-US" sz="1800" b="1" dirty="0"/>
              <a:t>Implementing</a:t>
            </a:r>
          </a:p>
          <a:p>
            <a:pPr algn="ctr">
              <a:buNone/>
            </a:pPr>
            <a:r>
              <a:rPr lang="en-US" altLang="en-US" sz="1800" b="1" dirty="0"/>
              <a:t>and monitoring</a:t>
            </a:r>
            <a:endParaRPr lang="en-US" altLang="en-US" sz="1800" dirty="0"/>
          </a:p>
        </p:txBody>
      </p:sp>
      <p:sp>
        <p:nvSpPr>
          <p:cNvPr id="5" name="Rectangle 6"/>
          <p:cNvSpPr>
            <a:spLocks noChangeAspect="1" noChangeArrowheads="1"/>
          </p:cNvSpPr>
          <p:nvPr/>
        </p:nvSpPr>
        <p:spPr bwMode="auto">
          <a:xfrm>
            <a:off x="6084168" y="2780928"/>
            <a:ext cx="1755775" cy="1316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US" altLang="en-US" sz="1800" b="1" dirty="0"/>
              <a:t>Learning and</a:t>
            </a:r>
          </a:p>
          <a:p>
            <a:pPr algn="ctr">
              <a:buNone/>
            </a:pPr>
            <a:r>
              <a:rPr lang="en-US" altLang="en-US" sz="1800" b="1" dirty="0"/>
              <a:t>Improving</a:t>
            </a:r>
          </a:p>
        </p:txBody>
      </p:sp>
      <p:sp>
        <p:nvSpPr>
          <p:cNvPr id="6" name="Rectangle 7"/>
          <p:cNvSpPr>
            <a:spLocks noChangeAspect="1" noChangeArrowheads="1"/>
          </p:cNvSpPr>
          <p:nvPr/>
        </p:nvSpPr>
        <p:spPr bwMode="auto">
          <a:xfrm>
            <a:off x="4755431" y="3109540"/>
            <a:ext cx="684212" cy="658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None/>
            </a:pPr>
            <a:r>
              <a:rPr lang="en-US" altLang="en-US" sz="2400" dirty="0"/>
              <a:t>BSC</a:t>
            </a:r>
            <a:endParaRPr lang="en-US" altLang="en-US" sz="2000" dirty="0"/>
          </a:p>
        </p:txBody>
      </p:sp>
      <p:cxnSp>
        <p:nvCxnSpPr>
          <p:cNvPr id="7" name="AutoShape 8"/>
          <p:cNvCxnSpPr>
            <a:cxnSpLocks noChangeAspect="1" noChangeShapeType="1"/>
            <a:stCxn id="4" idx="0"/>
            <a:endCxn id="2" idx="1"/>
          </p:cNvCxnSpPr>
          <p:nvPr/>
        </p:nvCxnSpPr>
        <p:spPr bwMode="auto">
          <a:xfrm rot="16200000">
            <a:off x="3398118" y="1958603"/>
            <a:ext cx="657225" cy="987425"/>
          </a:xfrm>
          <a:prstGeom prst="curvedConnector2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AutoShape 9"/>
          <p:cNvCxnSpPr>
            <a:cxnSpLocks noChangeAspect="1" noChangeShapeType="1"/>
            <a:stCxn id="3" idx="1"/>
            <a:endCxn id="4" idx="2"/>
          </p:cNvCxnSpPr>
          <p:nvPr/>
        </p:nvCxnSpPr>
        <p:spPr bwMode="auto">
          <a:xfrm rot="10800000">
            <a:off x="3233018" y="4096965"/>
            <a:ext cx="987425" cy="658813"/>
          </a:xfrm>
          <a:prstGeom prst="curvedConnector2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AutoShape 10"/>
          <p:cNvCxnSpPr>
            <a:cxnSpLocks noChangeAspect="1" noChangeShapeType="1"/>
            <a:stCxn id="2" idx="3"/>
            <a:endCxn id="5" idx="0"/>
          </p:cNvCxnSpPr>
          <p:nvPr/>
        </p:nvCxnSpPr>
        <p:spPr bwMode="auto">
          <a:xfrm>
            <a:off x="5974631" y="2123703"/>
            <a:ext cx="987425" cy="657225"/>
          </a:xfrm>
          <a:prstGeom prst="curvedConnector2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AutoShape 11"/>
          <p:cNvCxnSpPr>
            <a:cxnSpLocks noChangeAspect="1" noChangeShapeType="1"/>
            <a:stCxn id="5" idx="2"/>
            <a:endCxn id="3" idx="3"/>
          </p:cNvCxnSpPr>
          <p:nvPr/>
        </p:nvCxnSpPr>
        <p:spPr bwMode="auto">
          <a:xfrm rot="5400000">
            <a:off x="6138937" y="3932659"/>
            <a:ext cx="658813" cy="987425"/>
          </a:xfrm>
          <a:prstGeom prst="curvedConnector2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AutoShape 12"/>
          <p:cNvCxnSpPr>
            <a:cxnSpLocks noChangeAspect="1" noChangeShapeType="1"/>
            <a:stCxn id="6" idx="0"/>
            <a:endCxn id="2" idx="2"/>
          </p:cNvCxnSpPr>
          <p:nvPr/>
        </p:nvCxnSpPr>
        <p:spPr bwMode="auto">
          <a:xfrm flipV="1">
            <a:off x="5098331" y="2780928"/>
            <a:ext cx="0" cy="3286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AutoShape 13"/>
          <p:cNvCxnSpPr>
            <a:cxnSpLocks noChangeAspect="1" noChangeShapeType="1"/>
            <a:stCxn id="6" idx="1"/>
            <a:endCxn id="4" idx="3"/>
          </p:cNvCxnSpPr>
          <p:nvPr/>
        </p:nvCxnSpPr>
        <p:spPr bwMode="auto">
          <a:xfrm flipH="1">
            <a:off x="4110906" y="3438947"/>
            <a:ext cx="6445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AutoShape 14"/>
          <p:cNvCxnSpPr>
            <a:cxnSpLocks noChangeAspect="1" noChangeShapeType="1"/>
            <a:stCxn id="6" idx="2"/>
            <a:endCxn id="3" idx="0"/>
          </p:cNvCxnSpPr>
          <p:nvPr/>
        </p:nvCxnSpPr>
        <p:spPr bwMode="auto">
          <a:xfrm>
            <a:off x="5098331" y="3768353"/>
            <a:ext cx="0" cy="3286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AutoShape 15"/>
          <p:cNvCxnSpPr>
            <a:cxnSpLocks noChangeAspect="1" noChangeShapeType="1"/>
            <a:stCxn id="6" idx="3"/>
            <a:endCxn id="5" idx="1"/>
          </p:cNvCxnSpPr>
          <p:nvPr/>
        </p:nvCxnSpPr>
        <p:spPr bwMode="auto">
          <a:xfrm>
            <a:off x="5439643" y="3439740"/>
            <a:ext cx="6445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976067" y="783853"/>
            <a:ext cx="4241354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altLang="en-US" dirty="0"/>
              <a:t>Top-down driven strategy is the reference point </a:t>
            </a:r>
          </a:p>
          <a:p>
            <a:pPr algn="ctr">
              <a:buNone/>
            </a:pPr>
            <a:r>
              <a:rPr lang="en-US" altLang="en-US" dirty="0" smtClean="0"/>
              <a:t>for </a:t>
            </a:r>
            <a:r>
              <a:rPr lang="en-US" altLang="en-US" dirty="0"/>
              <a:t>the entire safety management system</a:t>
            </a: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3256336" y="5493876"/>
            <a:ext cx="3680816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altLang="en-US" dirty="0"/>
              <a:t>Bottom-up approach is the source </a:t>
            </a:r>
          </a:p>
          <a:p>
            <a:pPr algn="ctr">
              <a:buNone/>
            </a:pPr>
            <a:r>
              <a:rPr lang="en-US" altLang="en-US" dirty="0" smtClean="0"/>
              <a:t>for </a:t>
            </a:r>
            <a:r>
              <a:rPr lang="en-US" altLang="en-US" dirty="0"/>
              <a:t>operational feedback and evaluation</a:t>
            </a: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4155435" y="4425577"/>
            <a:ext cx="1928733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en-US" sz="1800" b="1" dirty="0"/>
              <a:t>Evaluating and</a:t>
            </a:r>
          </a:p>
          <a:p>
            <a:pPr>
              <a:buNone/>
            </a:pPr>
            <a:r>
              <a:rPr lang="en-US" altLang="en-US" sz="1800" b="1" dirty="0"/>
              <a:t>Communicating</a:t>
            </a:r>
            <a:endParaRPr lang="en-AU" altLang="en-US" sz="1800" b="1" dirty="0"/>
          </a:p>
        </p:txBody>
      </p:sp>
      <p:sp>
        <p:nvSpPr>
          <p:cNvPr id="20" name="Rectangle 19"/>
          <p:cNvSpPr/>
          <p:nvPr/>
        </p:nvSpPr>
        <p:spPr>
          <a:xfrm>
            <a:off x="179512" y="6390937"/>
            <a:ext cx="849044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buNone/>
              <a:tabLst>
                <a:tab pos="270510" algn="l"/>
                <a:tab pos="1849120" algn="l"/>
              </a:tabLst>
            </a:pPr>
            <a:r>
              <a:rPr lang="en-US" sz="105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Mohamed, S. (2003) Scorecard approach to benchmarking organizational safety culture in construction.</a:t>
            </a:r>
            <a:r>
              <a:rPr lang="en-US" sz="1050" i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J. of Construction Engineering and Management</a:t>
            </a:r>
            <a:r>
              <a:rPr lang="en-US" sz="105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American Society of Civil Engineers, </a:t>
            </a:r>
            <a:r>
              <a:rPr lang="en-US" sz="105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r>
              <a:rPr lang="en-US" sz="105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(1), 80-88.</a:t>
            </a:r>
            <a:endParaRPr lang="en-AU" sz="12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282674" y="201456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>
                <a:solidFill>
                  <a:schemeClr val="accent2"/>
                </a:solidFill>
              </a:rPr>
              <a:t>What Research Tells Us…..</a:t>
            </a:r>
          </a:p>
        </p:txBody>
      </p:sp>
    </p:spTree>
    <p:extLst>
      <p:ext uri="{BB962C8B-B14F-4D97-AF65-F5344CB8AC3E}">
        <p14:creationId xmlns:p14="http://schemas.microsoft.com/office/powerpoint/2010/main" val="348203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997843" y="4192204"/>
            <a:ext cx="3352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4283968" y="2380867"/>
            <a:ext cx="3124200" cy="1828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055243" y="4342147"/>
            <a:ext cx="91440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sz="1200" b="1" dirty="0">
                <a:solidFill>
                  <a:schemeClr val="tx1"/>
                </a:solidFill>
              </a:rPr>
              <a:t>Functions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921643" y="4344604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  <a:buNone/>
            </a:pPr>
            <a:r>
              <a:rPr lang="en-US" sz="1200" b="1" dirty="0">
                <a:solidFill>
                  <a:schemeClr val="tx1"/>
                </a:solidFill>
              </a:rPr>
              <a:t>Principles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845443" y="4649404"/>
            <a:ext cx="3505200" cy="338554"/>
          </a:xfrm>
          <a:prstGeom prst="rect">
            <a:avLst/>
          </a:prstGeom>
          <a:solidFill>
            <a:schemeClr val="bg2"/>
          </a:solidFill>
          <a:ln w="1905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US" sz="1600" b="1" dirty="0" smtClean="0">
                <a:solidFill>
                  <a:srgbClr val="FFFFFF"/>
                </a:solidFill>
              </a:rPr>
              <a:t>Safety Management System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426843" y="4116004"/>
            <a:ext cx="1066800" cy="49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rgbClr val="FF0000"/>
                </a:solidFill>
              </a:rPr>
              <a:t>Committed</a:t>
            </a:r>
          </a:p>
          <a:p>
            <a:pPr>
              <a:buNone/>
            </a:pPr>
            <a:r>
              <a:rPr lang="en-US" sz="1200" b="1" dirty="0">
                <a:solidFill>
                  <a:srgbClr val="FF0000"/>
                </a:solidFill>
              </a:rPr>
              <a:t>Leadership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350769" y="4116004"/>
            <a:ext cx="12858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Organisational Support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6676038" y="4116004"/>
            <a:ext cx="1656056" cy="60960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buNone/>
            </a:pPr>
            <a:r>
              <a:rPr lang="en-US" sz="1200" b="1" dirty="0">
                <a:solidFill>
                  <a:srgbClr val="FF0000"/>
                </a:solidFill>
              </a:rPr>
              <a:t>Shared Desire</a:t>
            </a:r>
          </a:p>
          <a:p>
            <a:pPr>
              <a:buNone/>
            </a:pPr>
            <a:r>
              <a:rPr lang="en-US" sz="1200" b="1" dirty="0">
                <a:solidFill>
                  <a:srgbClr val="FF0000"/>
                </a:solidFill>
              </a:rPr>
              <a:t>For Excellence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4426843" y="4649404"/>
            <a:ext cx="3352800" cy="338554"/>
          </a:xfrm>
          <a:prstGeom prst="rect">
            <a:avLst/>
          </a:prstGeom>
          <a:solidFill>
            <a:schemeClr val="bg2"/>
          </a:solidFill>
          <a:ln w="19050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US" sz="1600" b="1" dirty="0">
                <a:solidFill>
                  <a:srgbClr val="FFFFFF"/>
                </a:solidFill>
              </a:rPr>
              <a:t>Safety Culture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217043" y="3833429"/>
            <a:ext cx="14414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Foundation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 rot="-1869167">
            <a:off x="4554416" y="3138382"/>
            <a:ext cx="13260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800" b="1" dirty="0" smtClean="0"/>
              <a:t>Resilience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0" name="WordArt 18"/>
          <p:cNvSpPr>
            <a:spLocks noChangeArrowheads="1" noChangeShapeType="1" noTextEdit="1"/>
          </p:cNvSpPr>
          <p:nvPr/>
        </p:nvSpPr>
        <p:spPr bwMode="auto">
          <a:xfrm rot="-1655631">
            <a:off x="2578993" y="1526792"/>
            <a:ext cx="1219200" cy="2857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>
              <a:buNone/>
            </a:pPr>
            <a:r>
              <a:rPr lang="en-US" sz="1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Adaptive</a:t>
            </a:r>
          </a:p>
        </p:txBody>
      </p:sp>
      <p:sp>
        <p:nvSpPr>
          <p:cNvPr id="21" name="WordArt 19"/>
          <p:cNvSpPr>
            <a:spLocks noChangeArrowheads="1" noChangeShapeType="1" noTextEdit="1"/>
          </p:cNvSpPr>
          <p:nvPr/>
        </p:nvSpPr>
        <p:spPr bwMode="auto">
          <a:xfrm rot="-190432">
            <a:off x="4377043" y="5509525"/>
            <a:ext cx="1219200" cy="3429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>
              <a:buNone/>
            </a:pPr>
            <a:r>
              <a:rPr lang="en-US" sz="1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Oversight</a:t>
            </a: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921643" y="5122479"/>
            <a:ext cx="372903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None/>
            </a:pPr>
            <a:r>
              <a:rPr lang="en-US" sz="1300" b="1" dirty="0"/>
              <a:t> </a:t>
            </a:r>
            <a:r>
              <a:rPr lang="en-US" sz="1300" b="1" dirty="0" smtClean="0"/>
              <a:t>      </a:t>
            </a:r>
            <a:r>
              <a:rPr lang="en-US" sz="1300" b="1" dirty="0" smtClean="0">
                <a:solidFill>
                  <a:schemeClr val="tx1"/>
                </a:solidFill>
              </a:rPr>
              <a:t>Safety Management</a:t>
            </a:r>
            <a:endParaRPr lang="en-US" sz="1300" b="1" dirty="0">
              <a:solidFill>
                <a:schemeClr val="tx1"/>
              </a:solidFill>
            </a:endParaRP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997843" y="5497129"/>
            <a:ext cx="3352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4" name="AutoShape 3"/>
          <p:cNvSpPr>
            <a:spLocks noChangeArrowheads="1"/>
          </p:cNvSpPr>
          <p:nvPr/>
        </p:nvSpPr>
        <p:spPr bwMode="auto">
          <a:xfrm rot="-12723233">
            <a:off x="2524546" y="4069481"/>
            <a:ext cx="5111750" cy="1962150"/>
          </a:xfrm>
          <a:prstGeom prst="curvedDownArrow">
            <a:avLst>
              <a:gd name="adj1" fmla="val 4040"/>
              <a:gd name="adj2" fmla="val 55324"/>
              <a:gd name="adj3" fmla="val 1689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" name="AutoShape 2"/>
          <p:cNvSpPr>
            <a:spLocks noChangeArrowheads="1"/>
          </p:cNvSpPr>
          <p:nvPr/>
        </p:nvSpPr>
        <p:spPr bwMode="auto">
          <a:xfrm rot="-23394448">
            <a:off x="1028476" y="905679"/>
            <a:ext cx="4951242" cy="2154896"/>
          </a:xfrm>
          <a:prstGeom prst="curvedDownArrow">
            <a:avLst>
              <a:gd name="adj1" fmla="val 2407"/>
              <a:gd name="adj2" fmla="val 43291"/>
              <a:gd name="adj3" fmla="val 1689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604811" y="6360110"/>
            <a:ext cx="797808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US" b="1" dirty="0">
                <a:solidFill>
                  <a:schemeClr val="tx1"/>
                </a:solidFill>
              </a:rPr>
              <a:t>Figure adopted from: Jim Collins, </a:t>
            </a:r>
            <a:r>
              <a:rPr lang="en-US" b="1" u="sng" dirty="0">
                <a:solidFill>
                  <a:schemeClr val="tx1"/>
                </a:solidFill>
              </a:rPr>
              <a:t>Good to Great</a:t>
            </a:r>
            <a:r>
              <a:rPr lang="en-US" b="1" dirty="0">
                <a:solidFill>
                  <a:schemeClr val="tx1"/>
                </a:solidFill>
              </a:rPr>
              <a:t>; HarperCollins Publishers, NY; 2001.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82674" y="201456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>
                <a:solidFill>
                  <a:schemeClr val="accent2"/>
                </a:solidFill>
              </a:rPr>
              <a:t>What Research Tells Us…..</a:t>
            </a:r>
          </a:p>
        </p:txBody>
      </p:sp>
    </p:spTree>
    <p:extLst>
      <p:ext uri="{BB962C8B-B14F-4D97-AF65-F5344CB8AC3E}">
        <p14:creationId xmlns:p14="http://schemas.microsoft.com/office/powerpoint/2010/main" val="317017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708965" y="2513214"/>
            <a:ext cx="4040188" cy="63976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AU" sz="2400" kern="0" dirty="0" smtClean="0"/>
              <a:t>The Invisible asset</a:t>
            </a:r>
            <a:endParaRPr lang="en-AU" sz="2400" kern="0" dirty="0"/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708965" y="3152976"/>
            <a:ext cx="4040188" cy="1830189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 smtClean="0"/>
              <a:t>You can not see it</a:t>
            </a:r>
          </a:p>
          <a:p>
            <a:r>
              <a:rPr lang="en-US" sz="2400" kern="0" dirty="0" smtClean="0"/>
              <a:t>You can not touch it</a:t>
            </a:r>
          </a:p>
          <a:p>
            <a:r>
              <a:rPr lang="en-US" sz="2400" kern="0" dirty="0" smtClean="0"/>
              <a:t>You can not taste it</a:t>
            </a:r>
          </a:p>
          <a:p>
            <a:r>
              <a:rPr lang="en-US" sz="2400" kern="0" dirty="0" smtClean="0"/>
              <a:t>You can not hear it</a:t>
            </a:r>
          </a:p>
          <a:p>
            <a:r>
              <a:rPr lang="en-US" sz="2400" kern="0" dirty="0" smtClean="0"/>
              <a:t>You can not smell it</a:t>
            </a:r>
          </a:p>
          <a:p>
            <a:endParaRPr lang="en-AU" sz="2400" kern="0" dirty="0"/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4896790" y="2513214"/>
            <a:ext cx="4041775" cy="63976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AU" sz="2400" kern="0" dirty="0" smtClean="0"/>
              <a:t>But it is There!</a:t>
            </a:r>
            <a:endParaRPr lang="en-AU" sz="2400" kern="0" dirty="0"/>
          </a:p>
        </p:txBody>
      </p:sp>
      <p:pic>
        <p:nvPicPr>
          <p:cNvPr id="6" name="Picture 5" descr="MCBD19714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140968"/>
            <a:ext cx="2387097" cy="2563640"/>
          </a:xfrm>
          <a:prstGeom prst="rect">
            <a:avLst/>
          </a:prstGeom>
          <a:noFill/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75928" y="12333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What Research tells us …..</a:t>
            </a:r>
            <a:endParaRPr lang="en-AU" b="1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50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49610"/>
            <a:ext cx="4354512" cy="365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75928" y="12333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>
                <a:solidFill>
                  <a:schemeClr val="accent2"/>
                </a:solidFill>
              </a:rPr>
              <a:t>What Research Tells Us…..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901964"/>
              </p:ext>
            </p:extLst>
          </p:nvPr>
        </p:nvGraphicFramePr>
        <p:xfrm>
          <a:off x="4114800" y="2672703"/>
          <a:ext cx="5029200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Picture" r:id="rId4" imgW="5030551" imgH="2407448" progId="Word.Picture.8">
                  <p:embed/>
                </p:oleObj>
              </mc:Choice>
              <mc:Fallback>
                <p:oleObj name="Picture" r:id="rId4" imgW="5030551" imgH="2407448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672703"/>
                        <a:ext cx="5029200" cy="2409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06040" y="6208105"/>
            <a:ext cx="8714432" cy="494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135" marR="74930">
              <a:lnSpc>
                <a:spcPct val="109000"/>
              </a:lnSpc>
              <a:spcBef>
                <a:spcPts val="75"/>
              </a:spcBef>
              <a:spcAft>
                <a:spcPts val="0"/>
              </a:spcAft>
              <a:buNone/>
            </a:pP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spc="1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spc="115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1200" spc="1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a,</a:t>
            </a:r>
            <a:r>
              <a:rPr lang="en-US" sz="1200" spc="1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spc="12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spc="1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spc="-2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spc="12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spc="-2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en-US" sz="1200" spc="1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ell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200" spc="1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200" spc="10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1200" spc="-2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spc="12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200" spc="10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spc="1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spc="-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2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en-US" sz="1200" i="1" spc="-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2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i="1" spc="1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US" sz="1200" i="1" spc="-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i="1" spc="-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2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i="1" spc="10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i="1" spc="1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i="1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200" i="1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i="1" spc="11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2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i="1" spc="-2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i="1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i="1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1200" spc="-2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spc="-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r>
              <a:rPr lang="en-US" sz="1200" spc="-2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spc="-1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200" spc="5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AU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52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23528" y="1080937"/>
            <a:ext cx="7373938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AU" b="1" kern="0" dirty="0" smtClean="0">
                <a:solidFill>
                  <a:schemeClr val="accent2"/>
                </a:solidFill>
              </a:rPr>
              <a:t>What Research Tells Us…..</a:t>
            </a:r>
            <a:endParaRPr lang="en-AU" b="1" kern="0" dirty="0">
              <a:solidFill>
                <a:schemeClr val="accent2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375288"/>
              </p:ext>
            </p:extLst>
          </p:nvPr>
        </p:nvGraphicFramePr>
        <p:xfrm>
          <a:off x="838200" y="1733550"/>
          <a:ext cx="7924800" cy="2829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512"/>
                <a:gridCol w="5112568"/>
                <a:gridCol w="1670720"/>
              </a:tblGrid>
              <a:tr h="97537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>
                          <a:solidFill>
                            <a:srgbClr val="FF0000"/>
                          </a:solidFill>
                        </a:rPr>
                        <a:t>Leading Indicators</a:t>
                      </a:r>
                    </a:p>
                    <a:p>
                      <a:pPr algn="ctr"/>
                      <a:endParaRPr lang="en-A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>
                          <a:solidFill>
                            <a:srgbClr val="FF0000"/>
                          </a:solidFill>
                        </a:rPr>
                        <a:t>Increase</a:t>
                      </a:r>
                      <a:r>
                        <a:rPr lang="en-AU" baseline="0" dirty="0" smtClean="0">
                          <a:solidFill>
                            <a:srgbClr val="FF0000"/>
                          </a:solidFill>
                        </a:rPr>
                        <a:t> over 12 months </a:t>
                      </a:r>
                      <a:endParaRPr lang="en-A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Learning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Agreed</a:t>
                      </a:r>
                      <a:r>
                        <a:rPr lang="en-AU" baseline="0" dirty="0" smtClean="0"/>
                        <a:t> responsibilities and accountabilities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+12%</a:t>
                      </a:r>
                      <a:endParaRPr lang="en-A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Perception of a caring organisation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+26%</a:t>
                      </a:r>
                      <a:endParaRPr lang="en-A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Improvement shared between</a:t>
                      </a:r>
                      <a:r>
                        <a:rPr lang="en-AU" baseline="0" dirty="0" smtClean="0"/>
                        <a:t> sites </a:t>
                      </a:r>
                      <a:endParaRPr lang="en-A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+14%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Effectiveness of visible felt workers leadership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+33%</a:t>
                      </a:r>
                      <a:endParaRPr lang="en-A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Feedback on +ve and –ve issues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+28%</a:t>
                      </a:r>
                      <a:endParaRPr lang="en-A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12776" y="5157192"/>
            <a:ext cx="7550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AU" sz="2800" dirty="0" smtClean="0">
                <a:latin typeface="+mn-lt"/>
              </a:rPr>
              <a:t>Productivity (on average) increased by 7.5%</a:t>
            </a:r>
            <a:endParaRPr lang="en-AU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175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:\rbc\Business Continuity Planning\website\RBC content\Website graphics\shutterstock_1181611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" y="15949"/>
            <a:ext cx="9144000" cy="549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5426" y="3288159"/>
            <a:ext cx="38686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en-AU" altLang="en-US" sz="2000" b="1" kern="0" dirty="0">
                <a:solidFill>
                  <a:srgbClr val="FF0000"/>
                </a:solidFill>
                <a:latin typeface="Arial"/>
                <a:ea typeface="+mn-ea"/>
              </a:rPr>
              <a:t>Absence of negative events? </a:t>
            </a:r>
            <a:endParaRPr lang="en-AU" sz="2000" b="1" dirty="0">
              <a:solidFill>
                <a:srgbClr val="FF0000"/>
              </a:solidFill>
              <a:ea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20073" y="3284984"/>
            <a:ext cx="3936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en-AU" altLang="en-US" sz="2000" b="1" kern="0" dirty="0">
                <a:solidFill>
                  <a:srgbClr val="00B050"/>
                </a:solidFill>
                <a:latin typeface="Arial"/>
                <a:ea typeface="+mn-ea"/>
              </a:rPr>
              <a:t>Presence of positive capacity?</a:t>
            </a:r>
            <a:endParaRPr lang="en-AU" sz="2000" b="1" dirty="0">
              <a:solidFill>
                <a:srgbClr val="00B050"/>
              </a:solidFill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8614" y="427636"/>
            <a:ext cx="360045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n-AU" altLang="en-US" sz="2800" b="1" kern="0" dirty="0">
                <a:solidFill>
                  <a:srgbClr val="FF0000"/>
                </a:solidFill>
                <a:latin typeface="Arial"/>
                <a:ea typeface="+mn-ea"/>
              </a:rPr>
              <a:t>SAFETY</a:t>
            </a:r>
            <a:endParaRPr lang="en-AU" sz="2800" b="1" dirty="0">
              <a:solidFill>
                <a:srgbClr val="FF0000"/>
              </a:solidFill>
              <a:ea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0827" y="427636"/>
            <a:ext cx="3671887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  <a:defRPr/>
            </a:pPr>
            <a:r>
              <a:rPr lang="en-AU" sz="2800" b="1" kern="0" dirty="0">
                <a:solidFill>
                  <a:srgbClr val="00B050"/>
                </a:solidFill>
                <a:latin typeface="Arial"/>
                <a:ea typeface="+mn-ea"/>
              </a:rPr>
              <a:t>RESILIENCE</a:t>
            </a:r>
            <a:endParaRPr lang="en-AU" sz="2800" b="1" dirty="0">
              <a:solidFill>
                <a:srgbClr val="00B050"/>
              </a:solidFill>
              <a:ea typeface="+mn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2950" y="4950052"/>
            <a:ext cx="8455710" cy="1730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ct val="45000"/>
              </a:spcBef>
              <a:buFont typeface="Arial" panose="020B0604020202020204" pitchFamily="34" charset="0"/>
              <a:buNone/>
            </a:pPr>
            <a:r>
              <a:rPr lang="en-US" altLang="en-US" sz="1800" b="1" dirty="0"/>
              <a:t>NO IT’S NOT THE END</a:t>
            </a:r>
          </a:p>
          <a:p>
            <a:pPr marL="0" indent="0" algn="ctr" eaLnBrk="1" hangingPunct="1">
              <a:spcBef>
                <a:spcPct val="45000"/>
              </a:spcBef>
              <a:buFont typeface="Arial" panose="020B0604020202020204" pitchFamily="34" charset="0"/>
              <a:buNone/>
            </a:pPr>
            <a:endParaRPr lang="en-US" altLang="en-US" sz="500" b="1" dirty="0"/>
          </a:p>
          <a:p>
            <a:pPr marL="0" indent="0" algn="ctr" eaLnBrk="1" hangingPunct="1">
              <a:spcBef>
                <a:spcPct val="45000"/>
              </a:spcBef>
              <a:buFont typeface="Arial" panose="020B0604020202020204" pitchFamily="34" charset="0"/>
              <a:buNone/>
            </a:pPr>
            <a:r>
              <a:rPr lang="en-US" altLang="en-US" sz="2800" b="1" dirty="0"/>
              <a:t>IT’S JUST THE </a:t>
            </a:r>
          </a:p>
          <a:p>
            <a:pPr marL="0" indent="0" algn="ctr" eaLnBrk="1" hangingPunct="1">
              <a:spcBef>
                <a:spcPct val="45000"/>
              </a:spcBef>
              <a:buFont typeface="Arial" panose="020B0604020202020204" pitchFamily="34" charset="0"/>
              <a:buNone/>
            </a:pPr>
            <a:r>
              <a:rPr lang="en-US" altLang="en-US" sz="2800" b="1" dirty="0"/>
              <a:t>BEGINNING</a:t>
            </a:r>
          </a:p>
        </p:txBody>
      </p:sp>
    </p:spTree>
    <p:extLst>
      <p:ext uri="{BB962C8B-B14F-4D97-AF65-F5344CB8AC3E}">
        <p14:creationId xmlns:p14="http://schemas.microsoft.com/office/powerpoint/2010/main" val="8604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iffith-corporate-powerpoint-template-lower-contrast">
  <a:themeElements>
    <a:clrScheme name="griffith-corporate-powerpoint-template-lower-contras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riffith-corporate-powerpoint-template-lower-contr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A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AU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riffith-corporate-powerpoint-template-lower-contras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iffith-corporate-powerpoint-template-lower-contras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iffith-corporate-powerpoint-template-lower-contras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iffith-corporate-powerpoint-template-lower-contras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iffith-corporate-powerpoint-template-lower-contras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iffith-corporate-powerpoint-template-lower-contras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iffith-corporate-powerpoint-template-lower-contras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iffith-corporate-powerpoint-template-lower-contras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iffith-corporate-powerpoint-template-lower-contras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iffith-corporate-powerpoint-template-lower-contras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iffith-corporate-powerpoint-template-lower-contras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iffith-corporate-powerpoint-template-lower-contras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5625</TotalTime>
  <Words>1132</Words>
  <Application>Microsoft Office PowerPoint</Application>
  <PresentationFormat>On-screen Show (4:3)</PresentationFormat>
  <Paragraphs>205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griffith-corporate-powerpoint-template-lower-contrast</vt:lpstr>
      <vt:lpstr>Custom Design</vt:lpstr>
      <vt:lpstr>Picture</vt:lpstr>
      <vt:lpstr>   Building Resilience in Construction Site Operations:  Shifting from Protective Safety to Productive Safety    Professor Sherif Mohamed, MSc, PhD, PMP Griffith University, Queensland, AUSTRALIA Associate Editor, Journal of Safety Science, Elsevier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War on Errors</vt:lpstr>
      <vt:lpstr>PowerPoint Presentation</vt:lpstr>
      <vt:lpstr>New Thoughts on Safety</vt:lpstr>
      <vt:lpstr>New Thoughts on Safety</vt:lpstr>
      <vt:lpstr>PowerPoint Presentation</vt:lpstr>
      <vt:lpstr>Actions that made sense at the time!!</vt:lpstr>
      <vt:lpstr>PowerPoint Presentation</vt:lpstr>
      <vt:lpstr>PowerPoint Presentation</vt:lpstr>
      <vt:lpstr>PowerPoint Presentation</vt:lpstr>
      <vt:lpstr>New Thoughts on Safety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Ian Underhill</dc:creator>
  <cp:lastModifiedBy>Riya Dhar</cp:lastModifiedBy>
  <cp:revision>341</cp:revision>
  <dcterms:created xsi:type="dcterms:W3CDTF">2012-04-11T11:49:23Z</dcterms:created>
  <dcterms:modified xsi:type="dcterms:W3CDTF">2015-11-24T10:43:40Z</dcterms:modified>
</cp:coreProperties>
</file>